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2" r:id="rId3"/>
    <p:sldMasterId id="2147483693" r:id="rId4"/>
    <p:sldMasterId id="2147483704" r:id="rId5"/>
  </p:sldMasterIdLst>
  <p:notesMasterIdLst>
    <p:notesMasterId r:id="rId19"/>
  </p:notesMasterIdLst>
  <p:sldIdLst>
    <p:sldId id="257" r:id="rId6"/>
    <p:sldId id="259" r:id="rId7"/>
    <p:sldId id="260" r:id="rId8"/>
    <p:sldId id="261" r:id="rId9"/>
    <p:sldId id="262" r:id="rId10"/>
    <p:sldId id="263" r:id="rId11"/>
    <p:sldId id="265" r:id="rId12"/>
    <p:sldId id="266" r:id="rId13"/>
    <p:sldId id="267"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60"/>
  </p:normalViewPr>
  <p:slideViewPr>
    <p:cSldViewPr>
      <p:cViewPr varScale="1">
        <p:scale>
          <a:sx n="69" d="100"/>
          <a:sy n="69" d="100"/>
        </p:scale>
        <p:origin x="-13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EBCC4B-20F9-42F2-ACC5-9CC26AACB535}" type="datetimeFigureOut">
              <a:rPr lang="en-IN" smtClean="0"/>
              <a:t>12-10-2022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787E78-86D0-4355-9D07-78BA290FC94A}" type="slidenum">
              <a:rPr lang="en-IN" smtClean="0"/>
              <a:t>‹#›</a:t>
            </a:fld>
            <a:endParaRPr lang="en-IN"/>
          </a:p>
        </p:txBody>
      </p:sp>
    </p:spTree>
    <p:extLst>
      <p:ext uri="{BB962C8B-B14F-4D97-AF65-F5344CB8AC3E}">
        <p14:creationId xmlns:p14="http://schemas.microsoft.com/office/powerpoint/2010/main" val="218223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0e0a2f3bd8_6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0e0a2f3bd8_6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151d1909c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151d1909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1151d1909cf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1151d1909c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1151d1909cf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1151d1909c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13240c559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13240c55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13240c559_0_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13240c559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13240c559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13240c55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e0a2f3bd8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0e0a2f3bd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e0a2f3bd8_7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e0a2f3bd8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e0a2f3bd8_7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e0a2f3bd8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e0a2f3bd8_7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e0a2f3bd8_7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e0a2f3bd8_6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e0a2f3bd8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4546233"/>
            <a:ext cx="1691422" cy="2310064"/>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grpSp>
        <p:nvGrpSpPr>
          <p:cNvPr id="29" name="Google Shape;29;p2"/>
          <p:cNvGrpSpPr/>
          <p:nvPr/>
        </p:nvGrpSpPr>
        <p:grpSpPr>
          <a:xfrm>
            <a:off x="5043503" y="1"/>
            <a:ext cx="3814072" cy="5118803"/>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6" name="Google Shape;46;p2"/>
          <p:cNvSpPr txBox="1">
            <a:spLocks noGrp="1"/>
          </p:cNvSpPr>
          <p:nvPr>
            <p:ph type="ctrTitle"/>
          </p:nvPr>
        </p:nvSpPr>
        <p:spPr>
          <a:xfrm>
            <a:off x="824000" y="2151751"/>
            <a:ext cx="42555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4795067"/>
            <a:ext cx="4255500" cy="92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294141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4546233"/>
            <a:ext cx="1691422" cy="2310064"/>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grpSp>
        <p:nvGrpSpPr>
          <p:cNvPr id="29" name="Google Shape;29;p2"/>
          <p:cNvGrpSpPr/>
          <p:nvPr/>
        </p:nvGrpSpPr>
        <p:grpSpPr>
          <a:xfrm>
            <a:off x="5043503" y="1"/>
            <a:ext cx="3814072" cy="5118803"/>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6" name="Google Shape;46;p2"/>
          <p:cNvSpPr txBox="1">
            <a:spLocks noGrp="1"/>
          </p:cNvSpPr>
          <p:nvPr>
            <p:ph type="ctrTitle"/>
          </p:nvPr>
        </p:nvSpPr>
        <p:spPr>
          <a:xfrm>
            <a:off x="824000" y="2151751"/>
            <a:ext cx="42555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4795067"/>
            <a:ext cx="4255500" cy="92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38059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625966" y="399168"/>
            <a:ext cx="999312"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88" name="Google Shape;88;p4"/>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2653400"/>
            <a:ext cx="70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61722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625966" y="399168"/>
            <a:ext cx="999312"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5" name="Google Shape;95;p5"/>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3152053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625966" y="399168"/>
            <a:ext cx="999312"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3" name="Google Shape;103;p6"/>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1849724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625966" y="399168"/>
            <a:ext cx="999312"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9" name="Google Shape;109;p7"/>
          <p:cNvSpPr txBox="1">
            <a:spLocks noGrp="1"/>
          </p:cNvSpPr>
          <p:nvPr>
            <p:ph type="title"/>
          </p:nvPr>
        </p:nvSpPr>
        <p:spPr>
          <a:xfrm>
            <a:off x="1303800" y="798100"/>
            <a:ext cx="3312000" cy="212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3079567"/>
            <a:ext cx="3312000" cy="2962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668943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6" y="1741"/>
            <a:ext cx="2267451" cy="346892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125" name="Google Shape;125;p8"/>
          <p:cNvSpPr txBox="1">
            <a:spLocks noGrp="1"/>
          </p:cNvSpPr>
          <p:nvPr>
            <p:ph type="title"/>
          </p:nvPr>
        </p:nvSpPr>
        <p:spPr>
          <a:xfrm>
            <a:off x="824000" y="1018133"/>
            <a:ext cx="5857800" cy="476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393526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625966" y="399168"/>
            <a:ext cx="999312"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1" name="Google Shape;131;p9"/>
          <p:cNvSpPr txBox="1">
            <a:spLocks noGrp="1"/>
          </p:cNvSpPr>
          <p:nvPr>
            <p:ph type="title"/>
          </p:nvPr>
        </p:nvSpPr>
        <p:spPr>
          <a:xfrm>
            <a:off x="1303800" y="798100"/>
            <a:ext cx="3430500" cy="265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3657604"/>
            <a:ext cx="3430500" cy="968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881333"/>
            <a:ext cx="3430500" cy="5160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219603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713373" y="5129493"/>
            <a:ext cx="825392"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9" name="Google Shape;139;p10"/>
          <p:cNvSpPr txBox="1">
            <a:spLocks noGrp="1"/>
          </p:cNvSpPr>
          <p:nvPr>
            <p:ph type="body" idx="1"/>
          </p:nvPr>
        </p:nvSpPr>
        <p:spPr>
          <a:xfrm>
            <a:off x="1303800" y="5518633"/>
            <a:ext cx="5843100" cy="7132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4134829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5465600"/>
            <a:ext cx="9144036" cy="13924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268" name="Google Shape;268;p11"/>
          <p:cNvSpPr txBox="1">
            <a:spLocks noGrp="1"/>
          </p:cNvSpPr>
          <p:nvPr>
            <p:ph type="title" hasCustomPrompt="1"/>
          </p:nvPr>
        </p:nvSpPr>
        <p:spPr>
          <a:xfrm>
            <a:off x="1388625" y="1030300"/>
            <a:ext cx="6366900" cy="2484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3616400"/>
            <a:ext cx="6366900" cy="1481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538072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382715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625966" y="399168"/>
            <a:ext cx="999312"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5" name="Google Shape;95;p5"/>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3269015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4546233"/>
            <a:ext cx="1691422" cy="2310064"/>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grpSp>
        <p:nvGrpSpPr>
          <p:cNvPr id="29" name="Google Shape;29;p2"/>
          <p:cNvGrpSpPr/>
          <p:nvPr/>
        </p:nvGrpSpPr>
        <p:grpSpPr>
          <a:xfrm>
            <a:off x="5043503" y="1"/>
            <a:ext cx="3814072" cy="5118803"/>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6" name="Google Shape;46;p2"/>
          <p:cNvSpPr txBox="1">
            <a:spLocks noGrp="1"/>
          </p:cNvSpPr>
          <p:nvPr>
            <p:ph type="ctrTitle"/>
          </p:nvPr>
        </p:nvSpPr>
        <p:spPr>
          <a:xfrm>
            <a:off x="824000" y="2151751"/>
            <a:ext cx="42555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4795067"/>
            <a:ext cx="4255500" cy="92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6947552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625966" y="399168"/>
            <a:ext cx="999312"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5" name="Google Shape;95;p5"/>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43331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625966" y="399168"/>
            <a:ext cx="999312"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3" name="Google Shape;103;p6"/>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1514909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625966" y="399168"/>
            <a:ext cx="999312"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9" name="Google Shape;109;p7"/>
          <p:cNvSpPr txBox="1">
            <a:spLocks noGrp="1"/>
          </p:cNvSpPr>
          <p:nvPr>
            <p:ph type="title"/>
          </p:nvPr>
        </p:nvSpPr>
        <p:spPr>
          <a:xfrm>
            <a:off x="1303800" y="798100"/>
            <a:ext cx="3312000" cy="212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3079567"/>
            <a:ext cx="3312000" cy="2962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42316613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6" y="1741"/>
            <a:ext cx="2267451" cy="346892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125" name="Google Shape;125;p8"/>
          <p:cNvSpPr txBox="1">
            <a:spLocks noGrp="1"/>
          </p:cNvSpPr>
          <p:nvPr>
            <p:ph type="title"/>
          </p:nvPr>
        </p:nvSpPr>
        <p:spPr>
          <a:xfrm>
            <a:off x="824000" y="1018133"/>
            <a:ext cx="5857800" cy="476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943062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625966" y="399168"/>
            <a:ext cx="999312"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1" name="Google Shape;131;p9"/>
          <p:cNvSpPr txBox="1">
            <a:spLocks noGrp="1"/>
          </p:cNvSpPr>
          <p:nvPr>
            <p:ph type="title"/>
          </p:nvPr>
        </p:nvSpPr>
        <p:spPr>
          <a:xfrm>
            <a:off x="1303800" y="798100"/>
            <a:ext cx="3430500" cy="265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3657604"/>
            <a:ext cx="3430500" cy="968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881333"/>
            <a:ext cx="3430500" cy="5160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5511850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713373" y="5129493"/>
            <a:ext cx="825392"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9" name="Google Shape;139;p10"/>
          <p:cNvSpPr txBox="1">
            <a:spLocks noGrp="1"/>
          </p:cNvSpPr>
          <p:nvPr>
            <p:ph type="body" idx="1"/>
          </p:nvPr>
        </p:nvSpPr>
        <p:spPr>
          <a:xfrm>
            <a:off x="1303800" y="5518633"/>
            <a:ext cx="5843100" cy="7132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119159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5465600"/>
            <a:ext cx="9144036" cy="13924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268" name="Google Shape;268;p11"/>
          <p:cNvSpPr txBox="1">
            <a:spLocks noGrp="1"/>
          </p:cNvSpPr>
          <p:nvPr>
            <p:ph type="title" hasCustomPrompt="1"/>
          </p:nvPr>
        </p:nvSpPr>
        <p:spPr>
          <a:xfrm>
            <a:off x="1388625" y="1030300"/>
            <a:ext cx="6366900" cy="2484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3616400"/>
            <a:ext cx="6366900" cy="1481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351781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1747206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4546233"/>
            <a:ext cx="1691422" cy="2310064"/>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grpSp>
        <p:nvGrpSpPr>
          <p:cNvPr id="29" name="Google Shape;29;p2"/>
          <p:cNvGrpSpPr/>
          <p:nvPr/>
        </p:nvGrpSpPr>
        <p:grpSpPr>
          <a:xfrm>
            <a:off x="5043503" y="1"/>
            <a:ext cx="3814072" cy="5118803"/>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6" name="Google Shape;46;p2"/>
          <p:cNvSpPr txBox="1">
            <a:spLocks noGrp="1"/>
          </p:cNvSpPr>
          <p:nvPr>
            <p:ph type="ctrTitle"/>
          </p:nvPr>
        </p:nvSpPr>
        <p:spPr>
          <a:xfrm>
            <a:off x="824000" y="2151751"/>
            <a:ext cx="42555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4795067"/>
            <a:ext cx="4255500" cy="92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36835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625966" y="399168"/>
            <a:ext cx="999312"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3" name="Google Shape;103;p6"/>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4524737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625966" y="399168"/>
            <a:ext cx="999312"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5" name="Google Shape;95;p5"/>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9313168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625966" y="399168"/>
            <a:ext cx="999312"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3" name="Google Shape;103;p6"/>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9169137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625966" y="399168"/>
            <a:ext cx="999312"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9" name="Google Shape;109;p7"/>
          <p:cNvSpPr txBox="1">
            <a:spLocks noGrp="1"/>
          </p:cNvSpPr>
          <p:nvPr>
            <p:ph type="title"/>
          </p:nvPr>
        </p:nvSpPr>
        <p:spPr>
          <a:xfrm>
            <a:off x="1303800" y="798100"/>
            <a:ext cx="3312000" cy="212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3079567"/>
            <a:ext cx="3312000" cy="2962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323164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6" y="1741"/>
            <a:ext cx="2267451" cy="346892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125" name="Google Shape;125;p8"/>
          <p:cNvSpPr txBox="1">
            <a:spLocks noGrp="1"/>
          </p:cNvSpPr>
          <p:nvPr>
            <p:ph type="title"/>
          </p:nvPr>
        </p:nvSpPr>
        <p:spPr>
          <a:xfrm>
            <a:off x="824000" y="1018133"/>
            <a:ext cx="5857800" cy="476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7534701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625966" y="399168"/>
            <a:ext cx="999312"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1" name="Google Shape;131;p9"/>
          <p:cNvSpPr txBox="1">
            <a:spLocks noGrp="1"/>
          </p:cNvSpPr>
          <p:nvPr>
            <p:ph type="title"/>
          </p:nvPr>
        </p:nvSpPr>
        <p:spPr>
          <a:xfrm>
            <a:off x="1303800" y="798100"/>
            <a:ext cx="3430500" cy="265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3657604"/>
            <a:ext cx="3430500" cy="968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881333"/>
            <a:ext cx="3430500" cy="5160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8199292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713373" y="5129493"/>
            <a:ext cx="825392"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9" name="Google Shape;139;p10"/>
          <p:cNvSpPr txBox="1">
            <a:spLocks noGrp="1"/>
          </p:cNvSpPr>
          <p:nvPr>
            <p:ph type="body" idx="1"/>
          </p:nvPr>
        </p:nvSpPr>
        <p:spPr>
          <a:xfrm>
            <a:off x="1303800" y="5518633"/>
            <a:ext cx="5843100" cy="7132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18864288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5465600"/>
            <a:ext cx="9144036" cy="13924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268" name="Google Shape;268;p11"/>
          <p:cNvSpPr txBox="1">
            <a:spLocks noGrp="1"/>
          </p:cNvSpPr>
          <p:nvPr>
            <p:ph type="title" hasCustomPrompt="1"/>
          </p:nvPr>
        </p:nvSpPr>
        <p:spPr>
          <a:xfrm>
            <a:off x="1388625" y="1030300"/>
            <a:ext cx="6366900" cy="2484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3616400"/>
            <a:ext cx="6366900" cy="1481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5529322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8504059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4546233"/>
            <a:ext cx="1691422" cy="2310064"/>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grpSp>
        <p:nvGrpSpPr>
          <p:cNvPr id="29" name="Google Shape;29;p2"/>
          <p:cNvGrpSpPr/>
          <p:nvPr/>
        </p:nvGrpSpPr>
        <p:grpSpPr>
          <a:xfrm>
            <a:off x="5043503" y="1"/>
            <a:ext cx="3814072" cy="5118803"/>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6" name="Google Shape;46;p2"/>
          <p:cNvSpPr txBox="1">
            <a:spLocks noGrp="1"/>
          </p:cNvSpPr>
          <p:nvPr>
            <p:ph type="ctrTitle"/>
          </p:nvPr>
        </p:nvSpPr>
        <p:spPr>
          <a:xfrm>
            <a:off x="824000" y="2151751"/>
            <a:ext cx="42555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4795067"/>
            <a:ext cx="4255500" cy="92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8716556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625966" y="399168"/>
            <a:ext cx="999312"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88" name="Google Shape;88;p4"/>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2653400"/>
            <a:ext cx="70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09280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625966" y="399168"/>
            <a:ext cx="999312"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9" name="Google Shape;109;p7"/>
          <p:cNvSpPr txBox="1">
            <a:spLocks noGrp="1"/>
          </p:cNvSpPr>
          <p:nvPr>
            <p:ph type="title"/>
          </p:nvPr>
        </p:nvSpPr>
        <p:spPr>
          <a:xfrm>
            <a:off x="1303800" y="798100"/>
            <a:ext cx="3312000" cy="212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3079567"/>
            <a:ext cx="3312000" cy="2962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8766988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625966" y="399168"/>
            <a:ext cx="999312"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5" name="Google Shape;95;p5"/>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2653400"/>
            <a:ext cx="34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7307686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625966" y="399168"/>
            <a:ext cx="999312"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3" name="Google Shape;103;p6"/>
          <p:cNvSpPr txBox="1">
            <a:spLocks noGrp="1"/>
          </p:cNvSpPr>
          <p:nvPr>
            <p:ph type="title"/>
          </p:nvPr>
        </p:nvSpPr>
        <p:spPr>
          <a:xfrm>
            <a:off x="1303800" y="798100"/>
            <a:ext cx="70305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303861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625966" y="399168"/>
            <a:ext cx="999312"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9" name="Google Shape;109;p7"/>
          <p:cNvSpPr txBox="1">
            <a:spLocks noGrp="1"/>
          </p:cNvSpPr>
          <p:nvPr>
            <p:ph type="title"/>
          </p:nvPr>
        </p:nvSpPr>
        <p:spPr>
          <a:xfrm>
            <a:off x="1303800" y="798100"/>
            <a:ext cx="3312000" cy="212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3079567"/>
            <a:ext cx="3312000" cy="2962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3725121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6" y="1741"/>
            <a:ext cx="2267451" cy="346892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125" name="Google Shape;125;p8"/>
          <p:cNvSpPr txBox="1">
            <a:spLocks noGrp="1"/>
          </p:cNvSpPr>
          <p:nvPr>
            <p:ph type="title"/>
          </p:nvPr>
        </p:nvSpPr>
        <p:spPr>
          <a:xfrm>
            <a:off x="824000" y="1018133"/>
            <a:ext cx="5857800" cy="476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497586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625966" y="399168"/>
            <a:ext cx="999312"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1" name="Google Shape;131;p9"/>
          <p:cNvSpPr txBox="1">
            <a:spLocks noGrp="1"/>
          </p:cNvSpPr>
          <p:nvPr>
            <p:ph type="title"/>
          </p:nvPr>
        </p:nvSpPr>
        <p:spPr>
          <a:xfrm>
            <a:off x="1303800" y="798100"/>
            <a:ext cx="3430500" cy="265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3657604"/>
            <a:ext cx="3430500" cy="968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881333"/>
            <a:ext cx="3430500" cy="5160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3714385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713373" y="5129493"/>
            <a:ext cx="825392"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9" name="Google Shape;139;p10"/>
          <p:cNvSpPr txBox="1">
            <a:spLocks noGrp="1"/>
          </p:cNvSpPr>
          <p:nvPr>
            <p:ph type="body" idx="1"/>
          </p:nvPr>
        </p:nvSpPr>
        <p:spPr>
          <a:xfrm>
            <a:off x="1303800" y="5518633"/>
            <a:ext cx="5843100" cy="7132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17806459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5465600"/>
            <a:ext cx="9144036" cy="13924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268" name="Google Shape;268;p11"/>
          <p:cNvSpPr txBox="1">
            <a:spLocks noGrp="1"/>
          </p:cNvSpPr>
          <p:nvPr>
            <p:ph type="title" hasCustomPrompt="1"/>
          </p:nvPr>
        </p:nvSpPr>
        <p:spPr>
          <a:xfrm>
            <a:off x="1388625" y="1030300"/>
            <a:ext cx="6366900" cy="2484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3616400"/>
            <a:ext cx="6366900" cy="1481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2570101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87180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6" y="1741"/>
            <a:ext cx="2267451" cy="346892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125" name="Google Shape;125;p8"/>
          <p:cNvSpPr txBox="1">
            <a:spLocks noGrp="1"/>
          </p:cNvSpPr>
          <p:nvPr>
            <p:ph type="title"/>
          </p:nvPr>
        </p:nvSpPr>
        <p:spPr>
          <a:xfrm>
            <a:off x="824000" y="1018133"/>
            <a:ext cx="5857800" cy="476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5664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625966" y="399168"/>
            <a:ext cx="999312"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1" name="Google Shape;131;p9"/>
          <p:cNvSpPr txBox="1">
            <a:spLocks noGrp="1"/>
          </p:cNvSpPr>
          <p:nvPr>
            <p:ph type="title"/>
          </p:nvPr>
        </p:nvSpPr>
        <p:spPr>
          <a:xfrm>
            <a:off x="1303800" y="798100"/>
            <a:ext cx="3430500" cy="265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3657604"/>
            <a:ext cx="3430500" cy="968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881333"/>
            <a:ext cx="3430500" cy="5160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109002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713373" y="5129493"/>
            <a:ext cx="825392"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9" name="Google Shape;139;p10"/>
          <p:cNvSpPr txBox="1">
            <a:spLocks noGrp="1"/>
          </p:cNvSpPr>
          <p:nvPr>
            <p:ph type="body" idx="1"/>
          </p:nvPr>
        </p:nvSpPr>
        <p:spPr>
          <a:xfrm>
            <a:off x="1303800" y="5518633"/>
            <a:ext cx="5843100" cy="7132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302938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5465600"/>
            <a:ext cx="9144036" cy="13924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grpSp>
      <p:sp>
        <p:nvSpPr>
          <p:cNvPr id="268" name="Google Shape;268;p11"/>
          <p:cNvSpPr txBox="1">
            <a:spLocks noGrp="1"/>
          </p:cNvSpPr>
          <p:nvPr>
            <p:ph type="title" hasCustomPrompt="1"/>
          </p:nvPr>
        </p:nvSpPr>
        <p:spPr>
          <a:xfrm>
            <a:off x="1388625" y="1030300"/>
            <a:ext cx="6366900" cy="2484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3616400"/>
            <a:ext cx="6366900" cy="1481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92907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6315968"/>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424242"/>
                </a:solidFill>
              </a:rPr>
              <a:pPr/>
              <a:t>‹#›</a:t>
            </a:fld>
            <a:endParaRPr>
              <a:solidFill>
                <a:srgbClr val="424242"/>
              </a:solidFill>
            </a:endParaRPr>
          </a:p>
        </p:txBody>
      </p:sp>
    </p:spTree>
    <p:extLst>
      <p:ext uri="{BB962C8B-B14F-4D97-AF65-F5344CB8AC3E}">
        <p14:creationId xmlns:p14="http://schemas.microsoft.com/office/powerpoint/2010/main" val="291906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5.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6315968"/>
            <a:ext cx="548700" cy="5248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a:buClr>
                <a:srgbClr val="000000"/>
              </a:buClr>
              <a:buFont typeface="Arial"/>
              <a:buNone/>
            </a:pPr>
            <a:fld id="{00000000-1234-1234-1234-123412341234}" type="slidenum">
              <a:rPr lang="en" kern="0">
                <a:solidFill>
                  <a:srgbClr val="424242"/>
                </a:solidFill>
              </a:rPr>
              <a:pPr>
                <a:buClr>
                  <a:srgbClr val="000000"/>
                </a:buClr>
                <a:buFont typeface="Arial"/>
                <a:buNone/>
              </a:pPr>
              <a:t>‹#›</a:t>
            </a:fld>
            <a:endParaRPr kern="0">
              <a:solidFill>
                <a:srgbClr val="424242"/>
              </a:solidFill>
            </a:endParaRPr>
          </a:p>
        </p:txBody>
      </p:sp>
    </p:spTree>
    <p:extLst>
      <p:ext uri="{BB962C8B-B14F-4D97-AF65-F5344CB8AC3E}">
        <p14:creationId xmlns:p14="http://schemas.microsoft.com/office/powerpoint/2010/main" val="369965021"/>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6315968"/>
            <a:ext cx="548700" cy="5248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a:buClr>
                <a:srgbClr val="000000"/>
              </a:buClr>
              <a:buFont typeface="Arial"/>
              <a:buNone/>
            </a:pPr>
            <a:fld id="{00000000-1234-1234-1234-123412341234}" type="slidenum">
              <a:rPr lang="en" kern="0">
                <a:solidFill>
                  <a:srgbClr val="424242"/>
                </a:solidFill>
              </a:rPr>
              <a:pPr>
                <a:buClr>
                  <a:srgbClr val="000000"/>
                </a:buClr>
                <a:buFont typeface="Arial"/>
                <a:buNone/>
              </a:pPr>
              <a:t>‹#›</a:t>
            </a:fld>
            <a:endParaRPr kern="0">
              <a:solidFill>
                <a:srgbClr val="424242"/>
              </a:solidFill>
            </a:endParaRPr>
          </a:p>
        </p:txBody>
      </p:sp>
    </p:spTree>
    <p:extLst>
      <p:ext uri="{BB962C8B-B14F-4D97-AF65-F5344CB8AC3E}">
        <p14:creationId xmlns:p14="http://schemas.microsoft.com/office/powerpoint/2010/main" val="3047020690"/>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6315968"/>
            <a:ext cx="548700" cy="5248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a:buClr>
                <a:srgbClr val="000000"/>
              </a:buClr>
              <a:buFont typeface="Arial"/>
              <a:buNone/>
            </a:pPr>
            <a:fld id="{00000000-1234-1234-1234-123412341234}" type="slidenum">
              <a:rPr lang="en" kern="0">
                <a:solidFill>
                  <a:srgbClr val="424242"/>
                </a:solidFill>
              </a:rPr>
              <a:pPr>
                <a:buClr>
                  <a:srgbClr val="000000"/>
                </a:buClr>
                <a:buFont typeface="Arial"/>
                <a:buNone/>
              </a:pPr>
              <a:t>‹#›</a:t>
            </a:fld>
            <a:endParaRPr kern="0">
              <a:solidFill>
                <a:srgbClr val="424242"/>
              </a:solidFill>
            </a:endParaRPr>
          </a:p>
        </p:txBody>
      </p:sp>
    </p:spTree>
    <p:extLst>
      <p:ext uri="{BB962C8B-B14F-4D97-AF65-F5344CB8AC3E}">
        <p14:creationId xmlns:p14="http://schemas.microsoft.com/office/powerpoint/2010/main" val="2926144003"/>
      </p:ext>
    </p:extLst>
  </p:cSld>
  <p:clrMap bg1="lt1" tx1="dk1" bg2="dk2" tx2="lt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6315968"/>
            <a:ext cx="548700" cy="5248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a:buClr>
                <a:srgbClr val="000000"/>
              </a:buClr>
              <a:buFont typeface="Arial"/>
              <a:buNone/>
            </a:pPr>
            <a:fld id="{00000000-1234-1234-1234-123412341234}" type="slidenum">
              <a:rPr lang="en" kern="0">
                <a:solidFill>
                  <a:srgbClr val="424242"/>
                </a:solidFill>
              </a:rPr>
              <a:pPr>
                <a:buClr>
                  <a:srgbClr val="000000"/>
                </a:buClr>
                <a:buFont typeface="Arial"/>
                <a:buNone/>
              </a:pPr>
              <a:t>‹#›</a:t>
            </a:fld>
            <a:endParaRPr kern="0">
              <a:solidFill>
                <a:srgbClr val="424242"/>
              </a:solidFill>
            </a:endParaRPr>
          </a:p>
        </p:txBody>
      </p:sp>
    </p:spTree>
    <p:extLst>
      <p:ext uri="{BB962C8B-B14F-4D97-AF65-F5344CB8AC3E}">
        <p14:creationId xmlns:p14="http://schemas.microsoft.com/office/powerpoint/2010/main" val="2772709094"/>
      </p:ext>
    </p:extLst>
  </p:cSld>
  <p:clrMap bg1="lt1" tx1="dk1" bg2="dk2" tx2="lt2" accent1="accent1" accent2="accent2" accent3="accent3" accent4="accent4" accent5="accent5" accent6="accent6" hlink="hlink" folHlink="folHlink"/>
  <p:sldLayoutIdLst>
    <p:sldLayoutId id="2147483694"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6315968"/>
            <a:ext cx="548700" cy="5248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a:buClr>
                <a:srgbClr val="000000"/>
              </a:buClr>
              <a:buFont typeface="Arial"/>
              <a:buNone/>
            </a:pPr>
            <a:fld id="{00000000-1234-1234-1234-123412341234}" type="slidenum">
              <a:rPr lang="en" kern="0">
                <a:solidFill>
                  <a:srgbClr val="424242"/>
                </a:solidFill>
              </a:rPr>
              <a:pPr>
                <a:buClr>
                  <a:srgbClr val="000000"/>
                </a:buClr>
                <a:buFont typeface="Arial"/>
                <a:buNone/>
              </a:pPr>
              <a:t>‹#›</a:t>
            </a:fld>
            <a:endParaRPr kern="0">
              <a:solidFill>
                <a:srgbClr val="424242"/>
              </a:solidFill>
            </a:endParaRPr>
          </a:p>
        </p:txBody>
      </p:sp>
    </p:spTree>
    <p:extLst>
      <p:ext uri="{BB962C8B-B14F-4D97-AF65-F5344CB8AC3E}">
        <p14:creationId xmlns:p14="http://schemas.microsoft.com/office/powerpoint/2010/main" val="691516941"/>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0" y="236800"/>
            <a:ext cx="9143975" cy="1536016"/>
          </a:xfrm>
          <a:prstGeom prst="rect">
            <a:avLst/>
          </a:prstGeom>
          <a:solidFill>
            <a:schemeClr val="accent2"/>
          </a:solidFill>
        </p:spPr>
        <p:txBody>
          <a:bodyPr spcFirstLastPara="1" wrap="square" lIns="91425" tIns="91425" rIns="91425" bIns="91425" anchor="ctr" anchorCtr="0">
            <a:normAutofit/>
          </a:bodyPr>
          <a:lstStyle/>
          <a:p>
            <a:pPr marL="0" lvl="0" indent="0" algn="l" rtl="0">
              <a:spcBef>
                <a:spcPts val="0"/>
              </a:spcBef>
              <a:spcAft>
                <a:spcPts val="0"/>
              </a:spcAft>
              <a:buNone/>
            </a:pPr>
            <a:r>
              <a:rPr lang="en" dirty="0"/>
              <a:t>      Vehicle Door Proximity Sensor</a:t>
            </a:r>
            <a:endParaRPr dirty="0"/>
          </a:p>
        </p:txBody>
      </p:sp>
      <p:sp>
        <p:nvSpPr>
          <p:cNvPr id="278" name="Google Shape;278;p13"/>
          <p:cNvSpPr txBox="1">
            <a:spLocks noGrp="1"/>
          </p:cNvSpPr>
          <p:nvPr>
            <p:ph type="subTitle" idx="1"/>
          </p:nvPr>
        </p:nvSpPr>
        <p:spPr>
          <a:xfrm>
            <a:off x="824000" y="2063200"/>
            <a:ext cx="7616400" cy="365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2700" dirty="0"/>
              <a:t>B2-04</a:t>
            </a:r>
            <a:endParaRPr sz="2700" dirty="0"/>
          </a:p>
          <a:p>
            <a:pPr marL="0" lvl="0" indent="0" algn="l" rtl="0">
              <a:spcBef>
                <a:spcPts val="0"/>
              </a:spcBef>
              <a:spcAft>
                <a:spcPts val="0"/>
              </a:spcAft>
              <a:buNone/>
            </a:pPr>
            <a:r>
              <a:rPr lang="en" dirty="0"/>
              <a:t>Abhijeet Kumar -  COE19B036</a:t>
            </a:r>
            <a:endParaRPr dirty="0"/>
          </a:p>
          <a:p>
            <a:pPr marL="0" lvl="0" indent="0" algn="l" rtl="0">
              <a:spcBef>
                <a:spcPts val="0"/>
              </a:spcBef>
              <a:spcAft>
                <a:spcPts val="0"/>
              </a:spcAft>
              <a:buNone/>
            </a:pPr>
            <a:r>
              <a:rPr lang="en" dirty="0"/>
              <a:t>Ashwani Verma - MFD19B014</a:t>
            </a:r>
            <a:endParaRPr dirty="0"/>
          </a:p>
          <a:p>
            <a:pPr marL="0" lvl="0" indent="0" algn="l" rtl="0">
              <a:spcBef>
                <a:spcPts val="0"/>
              </a:spcBef>
              <a:spcAft>
                <a:spcPts val="0"/>
              </a:spcAft>
              <a:buNone/>
            </a:pPr>
            <a:r>
              <a:rPr lang="en" dirty="0"/>
              <a:t>Ausaf Ahmad -    COE19B048</a:t>
            </a:r>
            <a:endParaRPr dirty="0"/>
          </a:p>
          <a:p>
            <a:pPr marL="0" lvl="0" indent="0" algn="l" rtl="0">
              <a:spcBef>
                <a:spcPts val="0"/>
              </a:spcBef>
              <a:spcAft>
                <a:spcPts val="0"/>
              </a:spcAft>
              <a:buNone/>
            </a:pPr>
            <a:r>
              <a:rPr lang="en" dirty="0"/>
              <a:t>Mayank Raj -        COE19B027</a:t>
            </a:r>
            <a:endParaRPr dirty="0"/>
          </a:p>
          <a:p>
            <a:pPr marL="0" lvl="0" indent="0" algn="l" rtl="0">
              <a:spcBef>
                <a:spcPts val="0"/>
              </a:spcBef>
              <a:spcAft>
                <a:spcPts val="0"/>
              </a:spcAft>
              <a:buNone/>
            </a:pPr>
            <a:r>
              <a:rPr lang="en" dirty="0"/>
              <a:t>Santosh Dangi -   MFD19I021</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94597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215"/>
          <p:cNvSpPr txBox="1">
            <a:spLocks noGrp="1"/>
          </p:cNvSpPr>
          <p:nvPr>
            <p:ph type="ctrTitle"/>
          </p:nvPr>
        </p:nvSpPr>
        <p:spPr>
          <a:xfrm>
            <a:off x="0" y="135667"/>
            <a:ext cx="9144000" cy="927200"/>
          </a:xfrm>
          <a:prstGeom prst="rect">
            <a:avLst/>
          </a:prstGeom>
          <a:solidFill>
            <a:schemeClr val="accent2"/>
          </a:solidFill>
        </p:spPr>
        <p:txBody>
          <a:bodyPr spcFirstLastPara="1" wrap="square" lIns="91425" tIns="91425" rIns="91425" bIns="91425" anchor="ctr" anchorCtr="0">
            <a:normAutofit/>
          </a:bodyPr>
          <a:lstStyle/>
          <a:p>
            <a:pPr marL="0" lvl="0" indent="0" algn="l" rtl="0">
              <a:spcBef>
                <a:spcPts val="0"/>
              </a:spcBef>
              <a:spcAft>
                <a:spcPts val="0"/>
              </a:spcAft>
              <a:buNone/>
            </a:pPr>
            <a:r>
              <a:rPr lang="en" dirty="0"/>
              <a:t>Simulation code of circuit</a:t>
            </a:r>
            <a:endParaRPr dirty="0"/>
          </a:p>
        </p:txBody>
      </p:sp>
      <p:sp>
        <p:nvSpPr>
          <p:cNvPr id="1497" name="Google Shape;1497;p215"/>
          <p:cNvSpPr txBox="1">
            <a:spLocks noGrp="1"/>
          </p:cNvSpPr>
          <p:nvPr>
            <p:ph type="subTitle" idx="1"/>
          </p:nvPr>
        </p:nvSpPr>
        <p:spPr>
          <a:xfrm>
            <a:off x="0" y="1173300"/>
            <a:ext cx="9144000" cy="5684700"/>
          </a:xfrm>
          <a:prstGeom prst="rect">
            <a:avLst/>
          </a:prstGeom>
          <a:solidFill>
            <a:schemeClr val="accent3">
              <a:lumMod val="40000"/>
              <a:lumOff val="6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sz="1050" b="1" dirty="0">
                <a:solidFill>
                  <a:schemeClr val="bg2"/>
                </a:solidFill>
              </a:rPr>
              <a:t>// C++ code</a:t>
            </a:r>
            <a:endParaRPr sz="1050" b="1" dirty="0">
              <a:solidFill>
                <a:schemeClr val="bg2"/>
              </a:solidFill>
            </a:endParaRPr>
          </a:p>
          <a:p>
            <a:pPr marL="0" lvl="0" indent="0" algn="l" rtl="0">
              <a:spcBef>
                <a:spcPts val="0"/>
              </a:spcBef>
              <a:spcAft>
                <a:spcPts val="0"/>
              </a:spcAft>
              <a:buNone/>
            </a:pPr>
            <a:r>
              <a:rPr lang="en" sz="1050" b="1" dirty="0">
                <a:solidFill>
                  <a:schemeClr val="bg2"/>
                </a:solidFill>
              </a:rPr>
              <a:t>//</a:t>
            </a:r>
            <a:endParaRPr sz="1050" b="1" dirty="0">
              <a:solidFill>
                <a:schemeClr val="bg2"/>
              </a:solidFill>
            </a:endParaRPr>
          </a:p>
          <a:p>
            <a:pPr marL="0" lvl="0" indent="0" algn="l" rtl="0">
              <a:spcBef>
                <a:spcPts val="0"/>
              </a:spcBef>
              <a:spcAft>
                <a:spcPts val="0"/>
              </a:spcAft>
              <a:buNone/>
            </a:pPr>
            <a:r>
              <a:rPr lang="en" sz="1050" b="1" dirty="0">
                <a:solidFill>
                  <a:schemeClr val="bg2"/>
                </a:solidFill>
              </a:rPr>
              <a:t>int distance = 0;</a:t>
            </a:r>
            <a:endParaRPr sz="1050" b="1" dirty="0">
              <a:solidFill>
                <a:schemeClr val="bg2"/>
              </a:solidFill>
            </a:endParaRPr>
          </a:p>
          <a:p>
            <a:pPr marL="0" lvl="0" indent="0" algn="l" rtl="0">
              <a:spcBef>
                <a:spcPts val="0"/>
              </a:spcBef>
              <a:spcAft>
                <a:spcPts val="0"/>
              </a:spcAft>
              <a:buNone/>
            </a:pPr>
            <a:endParaRPr sz="1050" b="1" dirty="0">
              <a:solidFill>
                <a:schemeClr val="bg2"/>
              </a:solidFill>
            </a:endParaRPr>
          </a:p>
          <a:p>
            <a:pPr marL="0" lvl="0" indent="0" algn="l" rtl="0">
              <a:spcBef>
                <a:spcPts val="0"/>
              </a:spcBef>
              <a:spcAft>
                <a:spcPts val="0"/>
              </a:spcAft>
              <a:buNone/>
            </a:pPr>
            <a:r>
              <a:rPr lang="en" sz="1050" b="1" dirty="0">
                <a:solidFill>
                  <a:schemeClr val="bg2"/>
                </a:solidFill>
              </a:rPr>
              <a:t>long readUltrasonicDistance(int triggerPin, int echoPin)</a:t>
            </a:r>
            <a:endParaRPr sz="1050" b="1" dirty="0">
              <a:solidFill>
                <a:schemeClr val="bg2"/>
              </a:solidFill>
            </a:endParaRPr>
          </a:p>
          <a:p>
            <a:pPr marL="0" lvl="0" indent="0" algn="l" rtl="0">
              <a:spcBef>
                <a:spcPts val="0"/>
              </a:spcBef>
              <a:spcAft>
                <a:spcPts val="0"/>
              </a:spcAft>
              <a:buNone/>
            </a:pPr>
            <a:r>
              <a:rPr lang="en" sz="1050" b="1" dirty="0">
                <a:solidFill>
                  <a:schemeClr val="bg2"/>
                </a:solidFill>
              </a:rPr>
              <a:t>{</a:t>
            </a:r>
            <a:endParaRPr sz="1050" b="1" dirty="0">
              <a:solidFill>
                <a:schemeClr val="bg2"/>
              </a:solidFill>
            </a:endParaRPr>
          </a:p>
          <a:p>
            <a:pPr marL="0" lvl="0" indent="0" algn="l" rtl="0">
              <a:spcBef>
                <a:spcPts val="0"/>
              </a:spcBef>
              <a:spcAft>
                <a:spcPts val="0"/>
              </a:spcAft>
              <a:buNone/>
            </a:pPr>
            <a:r>
              <a:rPr lang="en" sz="1050" b="1" dirty="0">
                <a:solidFill>
                  <a:schemeClr val="bg2"/>
                </a:solidFill>
              </a:rPr>
              <a:t>  pinMode(triggerPin, OUTPUT);  // Clear the trigger</a:t>
            </a:r>
            <a:endParaRPr sz="1050" b="1" dirty="0">
              <a:solidFill>
                <a:schemeClr val="bg2"/>
              </a:solidFill>
            </a:endParaRPr>
          </a:p>
          <a:p>
            <a:pPr marL="0" lvl="0" indent="0" algn="l" rtl="0">
              <a:spcBef>
                <a:spcPts val="0"/>
              </a:spcBef>
              <a:spcAft>
                <a:spcPts val="0"/>
              </a:spcAft>
              <a:buNone/>
            </a:pPr>
            <a:r>
              <a:rPr lang="en" sz="1050" b="1" dirty="0">
                <a:solidFill>
                  <a:schemeClr val="bg2"/>
                </a:solidFill>
              </a:rPr>
              <a:t>  digitalWrite(triggerPin, LOW);</a:t>
            </a:r>
            <a:endParaRPr sz="1050" b="1" dirty="0">
              <a:solidFill>
                <a:schemeClr val="bg2"/>
              </a:solidFill>
            </a:endParaRPr>
          </a:p>
          <a:p>
            <a:pPr marL="0" lvl="0" indent="0" algn="l" rtl="0">
              <a:spcBef>
                <a:spcPts val="0"/>
              </a:spcBef>
              <a:spcAft>
                <a:spcPts val="0"/>
              </a:spcAft>
              <a:buNone/>
            </a:pPr>
            <a:r>
              <a:rPr lang="en" sz="1050" b="1" dirty="0">
                <a:solidFill>
                  <a:schemeClr val="bg2"/>
                </a:solidFill>
              </a:rPr>
              <a:t>  delayMicroseconds(2);</a:t>
            </a:r>
            <a:endParaRPr sz="1050" b="1" dirty="0">
              <a:solidFill>
                <a:schemeClr val="bg2"/>
              </a:solidFill>
            </a:endParaRPr>
          </a:p>
          <a:p>
            <a:pPr marL="0" lvl="0" indent="0" algn="l" rtl="0">
              <a:spcBef>
                <a:spcPts val="0"/>
              </a:spcBef>
              <a:spcAft>
                <a:spcPts val="0"/>
              </a:spcAft>
              <a:buNone/>
            </a:pPr>
            <a:r>
              <a:rPr lang="en" sz="1050" b="1" dirty="0">
                <a:solidFill>
                  <a:schemeClr val="bg2"/>
                </a:solidFill>
              </a:rPr>
              <a:t>  // Sets the trigger pin to HIGH state for 10 microseconds</a:t>
            </a:r>
            <a:endParaRPr sz="1050" b="1" dirty="0">
              <a:solidFill>
                <a:schemeClr val="bg2"/>
              </a:solidFill>
            </a:endParaRPr>
          </a:p>
          <a:p>
            <a:pPr marL="0" lvl="0" indent="0" algn="l" rtl="0">
              <a:spcBef>
                <a:spcPts val="0"/>
              </a:spcBef>
              <a:spcAft>
                <a:spcPts val="0"/>
              </a:spcAft>
              <a:buNone/>
            </a:pPr>
            <a:r>
              <a:rPr lang="en" sz="1050" b="1" dirty="0">
                <a:solidFill>
                  <a:schemeClr val="bg2"/>
                </a:solidFill>
              </a:rPr>
              <a:t>  digitalWrite(triggerPin, HIGH);</a:t>
            </a:r>
            <a:endParaRPr sz="1050" b="1" dirty="0">
              <a:solidFill>
                <a:schemeClr val="bg2"/>
              </a:solidFill>
            </a:endParaRPr>
          </a:p>
          <a:p>
            <a:pPr marL="0" lvl="0" indent="0" algn="l" rtl="0">
              <a:spcBef>
                <a:spcPts val="0"/>
              </a:spcBef>
              <a:spcAft>
                <a:spcPts val="0"/>
              </a:spcAft>
              <a:buNone/>
            </a:pPr>
            <a:r>
              <a:rPr lang="en" sz="1050" b="1" dirty="0">
                <a:solidFill>
                  <a:schemeClr val="bg2"/>
                </a:solidFill>
              </a:rPr>
              <a:t>  delayMicroseconds(10);</a:t>
            </a:r>
            <a:endParaRPr sz="1050" b="1" dirty="0">
              <a:solidFill>
                <a:schemeClr val="bg2"/>
              </a:solidFill>
            </a:endParaRPr>
          </a:p>
          <a:p>
            <a:pPr marL="0" lvl="0" indent="0" algn="l" rtl="0">
              <a:spcBef>
                <a:spcPts val="0"/>
              </a:spcBef>
              <a:spcAft>
                <a:spcPts val="0"/>
              </a:spcAft>
              <a:buNone/>
            </a:pPr>
            <a:r>
              <a:rPr lang="en" sz="1050" b="1" dirty="0">
                <a:solidFill>
                  <a:schemeClr val="bg2"/>
                </a:solidFill>
              </a:rPr>
              <a:t>  digitalWrite(triggerPin, LOW);</a:t>
            </a:r>
            <a:endParaRPr sz="1050" b="1" dirty="0">
              <a:solidFill>
                <a:schemeClr val="bg2"/>
              </a:solidFill>
            </a:endParaRPr>
          </a:p>
          <a:p>
            <a:pPr marL="0" lvl="0" indent="0" algn="l" rtl="0">
              <a:spcBef>
                <a:spcPts val="0"/>
              </a:spcBef>
              <a:spcAft>
                <a:spcPts val="0"/>
              </a:spcAft>
              <a:buNone/>
            </a:pPr>
            <a:r>
              <a:rPr lang="en" sz="1050" b="1" dirty="0">
                <a:solidFill>
                  <a:schemeClr val="bg2"/>
                </a:solidFill>
              </a:rPr>
              <a:t>  pinMode(echoPin, INPUT);</a:t>
            </a:r>
            <a:endParaRPr sz="1050" b="1" dirty="0">
              <a:solidFill>
                <a:schemeClr val="bg2"/>
              </a:solidFill>
            </a:endParaRPr>
          </a:p>
          <a:p>
            <a:pPr marL="0" lvl="0" indent="0" algn="l" rtl="0">
              <a:spcBef>
                <a:spcPts val="0"/>
              </a:spcBef>
              <a:spcAft>
                <a:spcPts val="0"/>
              </a:spcAft>
              <a:buNone/>
            </a:pPr>
            <a:r>
              <a:rPr lang="en" sz="1050" b="1" dirty="0">
                <a:solidFill>
                  <a:schemeClr val="bg2"/>
                </a:solidFill>
              </a:rPr>
              <a:t>  // Reads the echo pin, and returns the sound wave travel time in microseconds</a:t>
            </a:r>
            <a:endParaRPr sz="1050" b="1" dirty="0">
              <a:solidFill>
                <a:schemeClr val="bg2"/>
              </a:solidFill>
            </a:endParaRPr>
          </a:p>
          <a:p>
            <a:pPr marL="0" lvl="0" indent="0" algn="l" rtl="0">
              <a:spcBef>
                <a:spcPts val="0"/>
              </a:spcBef>
              <a:spcAft>
                <a:spcPts val="0"/>
              </a:spcAft>
              <a:buNone/>
            </a:pPr>
            <a:r>
              <a:rPr lang="en" sz="1050" b="1" dirty="0">
                <a:solidFill>
                  <a:schemeClr val="bg2"/>
                </a:solidFill>
              </a:rPr>
              <a:t>  return pulseIn(echoPin, HIGH);</a:t>
            </a:r>
            <a:endParaRPr sz="1050" b="1" dirty="0">
              <a:solidFill>
                <a:schemeClr val="bg2"/>
              </a:solidFill>
            </a:endParaRPr>
          </a:p>
          <a:p>
            <a:pPr marL="0" lvl="0" indent="0" algn="l" rtl="0">
              <a:spcBef>
                <a:spcPts val="0"/>
              </a:spcBef>
              <a:spcAft>
                <a:spcPts val="0"/>
              </a:spcAft>
              <a:buNone/>
            </a:pPr>
            <a:r>
              <a:rPr lang="en" sz="1050" b="1" dirty="0">
                <a:solidFill>
                  <a:schemeClr val="bg2"/>
                </a:solidFill>
              </a:rPr>
              <a:t>}</a:t>
            </a:r>
            <a:endParaRPr sz="1050" b="1" dirty="0">
              <a:solidFill>
                <a:schemeClr val="bg2"/>
              </a:solidFill>
            </a:endParaRPr>
          </a:p>
          <a:p>
            <a:pPr marL="0" lvl="0" indent="0" algn="l" rtl="0">
              <a:spcBef>
                <a:spcPts val="0"/>
              </a:spcBef>
              <a:spcAft>
                <a:spcPts val="0"/>
              </a:spcAft>
              <a:buNone/>
            </a:pPr>
            <a:endParaRPr sz="1050" b="1" dirty="0">
              <a:solidFill>
                <a:schemeClr val="bg2"/>
              </a:solidFill>
            </a:endParaRPr>
          </a:p>
          <a:p>
            <a:pPr marL="0" lvl="0" indent="0" algn="l" rtl="0">
              <a:spcBef>
                <a:spcPts val="0"/>
              </a:spcBef>
              <a:spcAft>
                <a:spcPts val="0"/>
              </a:spcAft>
              <a:buNone/>
            </a:pPr>
            <a:r>
              <a:rPr lang="en" sz="1050" b="1" dirty="0">
                <a:solidFill>
                  <a:schemeClr val="bg2"/>
                </a:solidFill>
              </a:rPr>
              <a:t>void setup()</a:t>
            </a:r>
            <a:endParaRPr sz="1050" b="1" dirty="0">
              <a:solidFill>
                <a:schemeClr val="bg2"/>
              </a:solidFill>
            </a:endParaRPr>
          </a:p>
          <a:p>
            <a:pPr marL="0" lvl="0" indent="0" algn="l" rtl="0">
              <a:spcBef>
                <a:spcPts val="0"/>
              </a:spcBef>
              <a:spcAft>
                <a:spcPts val="0"/>
              </a:spcAft>
              <a:buNone/>
            </a:pPr>
            <a:r>
              <a:rPr lang="en" sz="1050" b="1" dirty="0">
                <a:solidFill>
                  <a:schemeClr val="bg2"/>
                </a:solidFill>
              </a:rPr>
              <a:t>{</a:t>
            </a:r>
            <a:endParaRPr sz="1050" b="1" dirty="0">
              <a:solidFill>
                <a:schemeClr val="bg2"/>
              </a:solidFill>
            </a:endParaRPr>
          </a:p>
          <a:p>
            <a:pPr marL="0" lvl="0" indent="0" algn="l" rtl="0">
              <a:spcBef>
                <a:spcPts val="0"/>
              </a:spcBef>
              <a:spcAft>
                <a:spcPts val="0"/>
              </a:spcAft>
              <a:buNone/>
            </a:pPr>
            <a:r>
              <a:rPr lang="en" sz="1050" b="1" dirty="0">
                <a:solidFill>
                  <a:schemeClr val="bg2"/>
                </a:solidFill>
              </a:rPr>
              <a:t>  pinMode(8, OUTPUT);</a:t>
            </a:r>
            <a:endParaRPr sz="1050" b="1" dirty="0">
              <a:solidFill>
                <a:schemeClr val="bg2"/>
              </a:solidFill>
            </a:endParaRPr>
          </a:p>
          <a:p>
            <a:pPr marL="0" lvl="0" indent="0" algn="l" rtl="0">
              <a:spcBef>
                <a:spcPts val="0"/>
              </a:spcBef>
              <a:spcAft>
                <a:spcPts val="0"/>
              </a:spcAft>
              <a:buNone/>
            </a:pPr>
            <a:r>
              <a:rPr lang="en" sz="1050" b="1" dirty="0">
                <a:solidFill>
                  <a:schemeClr val="bg2"/>
                </a:solidFill>
              </a:rPr>
              <a:t>  pinMode(8, OUTPUT);</a:t>
            </a:r>
            <a:endParaRPr sz="1050" b="1" dirty="0">
              <a:solidFill>
                <a:schemeClr val="bg2"/>
              </a:solidFill>
            </a:endParaRPr>
          </a:p>
          <a:p>
            <a:pPr marL="0" lvl="0" indent="0" algn="l" rtl="0">
              <a:spcBef>
                <a:spcPts val="0"/>
              </a:spcBef>
              <a:spcAft>
                <a:spcPts val="0"/>
              </a:spcAft>
              <a:buNone/>
            </a:pPr>
            <a:r>
              <a:rPr lang="en" sz="1050" b="1" dirty="0">
                <a:solidFill>
                  <a:schemeClr val="bg2"/>
                </a:solidFill>
              </a:rPr>
              <a:t>}</a:t>
            </a:r>
            <a:endParaRPr sz="1050" b="1" dirty="0">
              <a:solidFill>
                <a:schemeClr val="bg2"/>
              </a:solidFill>
            </a:endParaRPr>
          </a:p>
          <a:p>
            <a:pPr marL="0" lvl="0" indent="0" algn="l" rtl="0">
              <a:spcBef>
                <a:spcPts val="0"/>
              </a:spcBef>
              <a:spcAft>
                <a:spcPts val="0"/>
              </a:spcAft>
              <a:buNone/>
            </a:pPr>
            <a:endParaRPr sz="1050" b="1" dirty="0">
              <a:solidFill>
                <a:schemeClr val="bg2"/>
              </a:solidFill>
            </a:endParaRPr>
          </a:p>
          <a:p>
            <a:pPr marL="0" lvl="0" indent="0" algn="l" rtl="0">
              <a:spcBef>
                <a:spcPts val="0"/>
              </a:spcBef>
              <a:spcAft>
                <a:spcPts val="0"/>
              </a:spcAft>
              <a:buNone/>
            </a:pPr>
            <a:r>
              <a:rPr lang="en" sz="1050" b="1" dirty="0">
                <a:solidFill>
                  <a:schemeClr val="bg2"/>
                </a:solidFill>
              </a:rPr>
              <a:t>void loop()</a:t>
            </a:r>
            <a:endParaRPr sz="1050" b="1" dirty="0">
              <a:solidFill>
                <a:schemeClr val="bg2"/>
              </a:solidFill>
            </a:endParaRPr>
          </a:p>
          <a:p>
            <a:pPr marL="0" lvl="0" indent="0" algn="l" rtl="0">
              <a:spcBef>
                <a:spcPts val="0"/>
              </a:spcBef>
              <a:spcAft>
                <a:spcPts val="0"/>
              </a:spcAft>
              <a:buNone/>
            </a:pPr>
            <a:r>
              <a:rPr lang="en" sz="1050" b="1" dirty="0">
                <a:solidFill>
                  <a:schemeClr val="bg2"/>
                </a:solidFill>
              </a:rPr>
              <a:t>{</a:t>
            </a:r>
            <a:endParaRPr sz="1050" b="1" dirty="0">
              <a:solidFill>
                <a:schemeClr val="bg2"/>
              </a:solidFill>
            </a:endParaRPr>
          </a:p>
          <a:p>
            <a:pPr marL="0" lvl="0" indent="0" algn="l" rtl="0">
              <a:spcBef>
                <a:spcPts val="0"/>
              </a:spcBef>
              <a:spcAft>
                <a:spcPts val="0"/>
              </a:spcAft>
              <a:buNone/>
            </a:pPr>
            <a:r>
              <a:rPr lang="en" sz="1050" b="1" dirty="0">
                <a:solidFill>
                  <a:schemeClr val="bg2"/>
                </a:solidFill>
              </a:rPr>
              <a:t>  // Santosh Dangi-MFD19I021</a:t>
            </a:r>
            <a:endParaRPr sz="1050" b="1" dirty="0">
              <a:solidFill>
                <a:schemeClr val="bg2"/>
              </a:solidFill>
            </a:endParaRPr>
          </a:p>
          <a:p>
            <a:pPr marL="0" lvl="0" indent="0" algn="l" rtl="0">
              <a:spcBef>
                <a:spcPts val="0"/>
              </a:spcBef>
              <a:spcAft>
                <a:spcPts val="0"/>
              </a:spcAft>
              <a:buNone/>
            </a:pPr>
            <a:r>
              <a:rPr lang="en" sz="1050" b="1" dirty="0">
                <a:solidFill>
                  <a:schemeClr val="bg2"/>
                </a:solidFill>
              </a:rPr>
              <a:t>  distance = 0.01723 * readUltrasonicDistance(A0, A0);</a:t>
            </a:r>
            <a:endParaRPr sz="1050" b="1" dirty="0">
              <a:solidFill>
                <a:schemeClr val="bg2"/>
              </a:solidFill>
            </a:endParaRPr>
          </a:p>
          <a:p>
            <a:pPr marL="0" lvl="0" indent="0" algn="l" rtl="0">
              <a:spcBef>
                <a:spcPts val="0"/>
              </a:spcBef>
              <a:spcAft>
                <a:spcPts val="0"/>
              </a:spcAft>
              <a:buNone/>
            </a:pPr>
            <a:r>
              <a:rPr lang="en" sz="1050" b="1" dirty="0">
                <a:solidFill>
                  <a:schemeClr val="bg2"/>
                </a:solidFill>
              </a:rPr>
              <a:t>  if (distance &lt; 100) {</a:t>
            </a:r>
            <a:endParaRPr sz="1050" b="1" dirty="0">
              <a:solidFill>
                <a:schemeClr val="bg2"/>
              </a:solidFill>
            </a:endParaRPr>
          </a:p>
          <a:p>
            <a:pPr marL="0" lvl="0" indent="0" algn="l" rtl="0">
              <a:spcBef>
                <a:spcPts val="0"/>
              </a:spcBef>
              <a:spcAft>
                <a:spcPts val="0"/>
              </a:spcAft>
              <a:buNone/>
            </a:pPr>
            <a:r>
              <a:rPr lang="en" sz="1050" b="1" dirty="0">
                <a:solidFill>
                  <a:schemeClr val="bg2"/>
                </a:solidFill>
              </a:rPr>
              <a:t>    tone(8, 523, 1000); // play tone 60 (C5 = 523 Hz)</a:t>
            </a:r>
            <a:endParaRPr sz="1050" b="1" dirty="0">
              <a:solidFill>
                <a:schemeClr val="bg2"/>
              </a:solidFill>
            </a:endParaRPr>
          </a:p>
          <a:p>
            <a:pPr marL="0" lvl="0" indent="0" algn="l" rtl="0">
              <a:spcBef>
                <a:spcPts val="0"/>
              </a:spcBef>
              <a:spcAft>
                <a:spcPts val="0"/>
              </a:spcAft>
              <a:buNone/>
            </a:pPr>
            <a:r>
              <a:rPr lang="en" sz="1050" b="1" dirty="0">
                <a:solidFill>
                  <a:schemeClr val="bg2"/>
                </a:solidFill>
              </a:rPr>
              <a:t>  } else {</a:t>
            </a:r>
            <a:endParaRPr sz="1050" b="1" dirty="0">
              <a:solidFill>
                <a:schemeClr val="bg2"/>
              </a:solidFill>
            </a:endParaRPr>
          </a:p>
          <a:p>
            <a:pPr marL="0" lvl="0" indent="0" algn="l" rtl="0">
              <a:spcBef>
                <a:spcPts val="0"/>
              </a:spcBef>
              <a:spcAft>
                <a:spcPts val="0"/>
              </a:spcAft>
              <a:buNone/>
            </a:pPr>
            <a:r>
              <a:rPr lang="en" sz="1050" b="1" dirty="0">
                <a:solidFill>
                  <a:schemeClr val="bg2"/>
                </a:solidFill>
              </a:rPr>
              <a:t>    digitalWrite(8, LOW);</a:t>
            </a:r>
            <a:endParaRPr sz="1050" b="1" dirty="0">
              <a:solidFill>
                <a:schemeClr val="bg2"/>
              </a:solidFill>
            </a:endParaRPr>
          </a:p>
          <a:p>
            <a:pPr marL="0" lvl="0" indent="0" algn="l" rtl="0">
              <a:spcBef>
                <a:spcPts val="0"/>
              </a:spcBef>
              <a:spcAft>
                <a:spcPts val="0"/>
              </a:spcAft>
              <a:buNone/>
            </a:pPr>
            <a:r>
              <a:rPr lang="en" sz="1050" b="1" dirty="0">
                <a:solidFill>
                  <a:schemeClr val="bg2"/>
                </a:solidFill>
              </a:rPr>
              <a:t>  }</a:t>
            </a:r>
            <a:endParaRPr sz="1050" b="1" dirty="0">
              <a:solidFill>
                <a:schemeClr val="bg2"/>
              </a:solidFill>
            </a:endParaRPr>
          </a:p>
          <a:p>
            <a:pPr marL="0" lvl="0" indent="0" algn="l" rtl="0">
              <a:spcBef>
                <a:spcPts val="0"/>
              </a:spcBef>
              <a:spcAft>
                <a:spcPts val="0"/>
              </a:spcAft>
              <a:buNone/>
            </a:pPr>
            <a:r>
              <a:rPr lang="en" sz="1050" b="1" dirty="0">
                <a:solidFill>
                  <a:schemeClr val="bg2"/>
                </a:solidFill>
              </a:rPr>
              <a:t>  delay(10); // Delay a little bit to improve simulation performance</a:t>
            </a:r>
            <a:endParaRPr sz="1050" b="1" dirty="0">
              <a:solidFill>
                <a:schemeClr val="bg2"/>
              </a:solidFill>
            </a:endParaRPr>
          </a:p>
          <a:p>
            <a:pPr marL="0" lvl="0" indent="0" algn="l" rtl="0">
              <a:spcBef>
                <a:spcPts val="0"/>
              </a:spcBef>
              <a:spcAft>
                <a:spcPts val="0"/>
              </a:spcAft>
              <a:buNone/>
            </a:pPr>
            <a:r>
              <a:rPr lang="en" sz="1050" b="1" dirty="0">
                <a:solidFill>
                  <a:schemeClr val="bg2"/>
                </a:solidFill>
              </a:rPr>
              <a:t>}</a:t>
            </a:r>
            <a:endParaRPr sz="1050" b="1" dirty="0">
              <a:solidFill>
                <a:schemeClr val="bg2"/>
              </a:solidFill>
            </a:endParaRPr>
          </a:p>
          <a:p>
            <a:pPr marL="0" lvl="0" indent="0" algn="l" rtl="0">
              <a:spcBef>
                <a:spcPts val="0"/>
              </a:spcBef>
              <a:spcAft>
                <a:spcPts val="0"/>
              </a:spcAft>
              <a:buNone/>
            </a:pPr>
            <a:endParaRPr sz="1050" b="1" dirty="0">
              <a:solidFill>
                <a:schemeClr val="bg2"/>
              </a:solidFill>
            </a:endParaRPr>
          </a:p>
        </p:txBody>
      </p:sp>
    </p:spTree>
    <p:extLst>
      <p:ext uri="{BB962C8B-B14F-4D97-AF65-F5344CB8AC3E}">
        <p14:creationId xmlns:p14="http://schemas.microsoft.com/office/powerpoint/2010/main" val="2948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216"/>
          <p:cNvSpPr txBox="1">
            <a:spLocks noGrp="1"/>
          </p:cNvSpPr>
          <p:nvPr>
            <p:ph type="ctrTitle"/>
          </p:nvPr>
        </p:nvSpPr>
        <p:spPr>
          <a:xfrm>
            <a:off x="0" y="335567"/>
            <a:ext cx="9144001" cy="696000"/>
          </a:xfrm>
          <a:prstGeom prst="rect">
            <a:avLst/>
          </a:prstGeom>
          <a:solidFill>
            <a:schemeClr val="accent2"/>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GANNT CHART:</a:t>
            </a:r>
            <a:endParaRPr sz="2400" dirty="0"/>
          </a:p>
        </p:txBody>
      </p:sp>
      <p:sp>
        <p:nvSpPr>
          <p:cNvPr id="1503" name="Google Shape;1503;p216"/>
          <p:cNvSpPr txBox="1">
            <a:spLocks noGrp="1"/>
          </p:cNvSpPr>
          <p:nvPr>
            <p:ph type="subTitle" idx="1"/>
          </p:nvPr>
        </p:nvSpPr>
        <p:spPr>
          <a:xfrm>
            <a:off x="518900" y="1220500"/>
            <a:ext cx="8438700" cy="537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504" name="Google Shape;1504;p216"/>
          <p:cNvPicPr preferRelativeResize="0"/>
          <p:nvPr/>
        </p:nvPicPr>
        <p:blipFill>
          <a:blip r:embed="rId3">
            <a:alphaModFix/>
          </a:blip>
          <a:stretch>
            <a:fillRect/>
          </a:stretch>
        </p:blipFill>
        <p:spPr>
          <a:xfrm>
            <a:off x="98075" y="1223569"/>
            <a:ext cx="9045926" cy="5256667"/>
          </a:xfrm>
          <a:prstGeom prst="rect">
            <a:avLst/>
          </a:prstGeom>
          <a:noFill/>
          <a:ln>
            <a:noFill/>
          </a:ln>
        </p:spPr>
      </p:pic>
    </p:spTree>
    <p:extLst>
      <p:ext uri="{BB962C8B-B14F-4D97-AF65-F5344CB8AC3E}">
        <p14:creationId xmlns:p14="http://schemas.microsoft.com/office/powerpoint/2010/main" val="411848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217"/>
          <p:cNvSpPr txBox="1">
            <a:spLocks noGrp="1"/>
          </p:cNvSpPr>
          <p:nvPr>
            <p:ph type="ctrTitle"/>
          </p:nvPr>
        </p:nvSpPr>
        <p:spPr>
          <a:xfrm>
            <a:off x="0" y="247000"/>
            <a:ext cx="9144000" cy="813600"/>
          </a:xfrm>
          <a:prstGeom prst="rect">
            <a:avLst/>
          </a:prstGeom>
          <a:solidFill>
            <a:schemeClr val="accent2"/>
          </a:solidFill>
        </p:spPr>
        <p:txBody>
          <a:bodyPr spcFirstLastPara="1" wrap="square" lIns="91425" tIns="91425" rIns="91425" bIns="91425" anchor="ctr" anchorCtr="0">
            <a:normAutofit/>
          </a:bodyPr>
          <a:lstStyle/>
          <a:p>
            <a:pPr marL="0" lvl="0" indent="0" algn="l" rtl="0">
              <a:spcBef>
                <a:spcPts val="0"/>
              </a:spcBef>
              <a:spcAft>
                <a:spcPts val="0"/>
              </a:spcAft>
              <a:buNone/>
            </a:pPr>
            <a:r>
              <a:rPr lang="en" dirty="0"/>
              <a:t>Work distribution:</a:t>
            </a:r>
            <a:endParaRPr dirty="0"/>
          </a:p>
        </p:txBody>
      </p:sp>
      <p:sp>
        <p:nvSpPr>
          <p:cNvPr id="1510" name="Google Shape;1510;p217"/>
          <p:cNvSpPr txBox="1">
            <a:spLocks noGrp="1"/>
          </p:cNvSpPr>
          <p:nvPr>
            <p:ph type="subTitle" idx="1"/>
          </p:nvPr>
        </p:nvSpPr>
        <p:spPr>
          <a:xfrm>
            <a:off x="108975" y="1118800"/>
            <a:ext cx="8903100" cy="573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14/02/2022</a:t>
            </a:r>
            <a:endParaRPr/>
          </a:p>
        </p:txBody>
      </p:sp>
      <p:graphicFrame>
        <p:nvGraphicFramePr>
          <p:cNvPr id="1511" name="Google Shape;1511;p217"/>
          <p:cNvGraphicFramePr/>
          <p:nvPr>
            <p:extLst>
              <p:ext uri="{D42A27DB-BD31-4B8C-83A1-F6EECF244321}">
                <p14:modId xmlns:p14="http://schemas.microsoft.com/office/powerpoint/2010/main" val="2928709163"/>
              </p:ext>
            </p:extLst>
          </p:nvPr>
        </p:nvGraphicFramePr>
        <p:xfrm>
          <a:off x="184225" y="1612763"/>
          <a:ext cx="8762500" cy="4945861"/>
        </p:xfrm>
        <a:graphic>
          <a:graphicData uri="http://schemas.openxmlformats.org/drawingml/2006/table">
            <a:tbl>
              <a:tblPr>
                <a:noFill/>
              </a:tblPr>
              <a:tblGrid>
                <a:gridCol w="4381250"/>
                <a:gridCol w="4381250"/>
              </a:tblGrid>
              <a:tr h="906967">
                <a:tc>
                  <a:txBody>
                    <a:bodyPr/>
                    <a:lstStyle/>
                    <a:p>
                      <a:pPr marL="0" lvl="0" indent="0" algn="l" rtl="0">
                        <a:spcBef>
                          <a:spcPts val="0"/>
                        </a:spcBef>
                        <a:spcAft>
                          <a:spcPts val="0"/>
                        </a:spcAft>
                        <a:buNone/>
                      </a:pPr>
                      <a:r>
                        <a:rPr lang="en" sz="1900" dirty="0">
                          <a:solidFill>
                            <a:schemeClr val="bg1"/>
                          </a:solidFill>
                        </a:rPr>
                        <a:t>Work </a:t>
                      </a:r>
                      <a:endParaRPr sz="1900" dirty="0">
                        <a:solidFill>
                          <a:schemeClr val="bg1"/>
                        </a:solidFill>
                      </a:endParaRPr>
                    </a:p>
                  </a:txBody>
                  <a:tcPr marL="91425" marR="91425" marT="121900" marB="121900"/>
                </a:tc>
                <a:tc>
                  <a:txBody>
                    <a:bodyPr/>
                    <a:lstStyle/>
                    <a:p>
                      <a:pPr marL="0" lvl="0" indent="0" algn="l" rtl="0">
                        <a:spcBef>
                          <a:spcPts val="0"/>
                        </a:spcBef>
                        <a:spcAft>
                          <a:spcPts val="0"/>
                        </a:spcAft>
                        <a:buNone/>
                      </a:pPr>
                      <a:r>
                        <a:rPr lang="en" sz="1900">
                          <a:solidFill>
                            <a:schemeClr val="bg1"/>
                          </a:solidFill>
                        </a:rPr>
                        <a:t>Name of the student</a:t>
                      </a:r>
                      <a:endParaRPr sz="1900">
                        <a:solidFill>
                          <a:schemeClr val="bg1"/>
                        </a:solidFill>
                      </a:endParaRPr>
                    </a:p>
                  </a:txBody>
                  <a:tcPr marL="91425" marR="91425" marT="121900" marB="121900"/>
                </a:tc>
              </a:tr>
              <a:tr h="906967">
                <a:tc>
                  <a:txBody>
                    <a:bodyPr/>
                    <a:lstStyle/>
                    <a:p>
                      <a:pPr marL="0" lvl="0" indent="0" algn="l" rtl="0">
                        <a:spcBef>
                          <a:spcPts val="0"/>
                        </a:spcBef>
                        <a:spcAft>
                          <a:spcPts val="0"/>
                        </a:spcAft>
                        <a:buNone/>
                      </a:pPr>
                      <a:r>
                        <a:rPr lang="en" sz="1900">
                          <a:solidFill>
                            <a:schemeClr val="bg1"/>
                          </a:solidFill>
                        </a:rPr>
                        <a:t>Modelling of sensor and coding for sensor</a:t>
                      </a:r>
                      <a:endParaRPr sz="1900">
                        <a:solidFill>
                          <a:schemeClr val="bg1"/>
                        </a:solidFill>
                      </a:endParaRPr>
                    </a:p>
                  </a:txBody>
                  <a:tcPr marL="91425" marR="91425" marT="121900" marB="121900"/>
                </a:tc>
                <a:tc>
                  <a:txBody>
                    <a:bodyPr/>
                    <a:lstStyle/>
                    <a:p>
                      <a:pPr marL="0" lvl="0" indent="0" algn="l" rtl="0">
                        <a:spcBef>
                          <a:spcPts val="0"/>
                        </a:spcBef>
                        <a:spcAft>
                          <a:spcPts val="0"/>
                        </a:spcAft>
                        <a:buNone/>
                      </a:pPr>
                      <a:r>
                        <a:rPr lang="en" sz="1900">
                          <a:solidFill>
                            <a:schemeClr val="bg1"/>
                          </a:solidFill>
                        </a:rPr>
                        <a:t>Santosh Dangi- MFD19I021 </a:t>
                      </a:r>
                      <a:endParaRPr sz="1900">
                        <a:solidFill>
                          <a:schemeClr val="bg1"/>
                        </a:solidFill>
                      </a:endParaRPr>
                    </a:p>
                    <a:p>
                      <a:pPr marL="0" lvl="0" indent="0" algn="l" rtl="0">
                        <a:spcBef>
                          <a:spcPts val="0"/>
                        </a:spcBef>
                        <a:spcAft>
                          <a:spcPts val="0"/>
                        </a:spcAft>
                        <a:buNone/>
                      </a:pPr>
                      <a:r>
                        <a:rPr lang="en" sz="1900">
                          <a:solidFill>
                            <a:schemeClr val="bg1"/>
                          </a:solidFill>
                        </a:rPr>
                        <a:t>Ashwani Verma- MFD19I014</a:t>
                      </a:r>
                      <a:endParaRPr sz="1900">
                        <a:solidFill>
                          <a:schemeClr val="bg1"/>
                        </a:solidFill>
                      </a:endParaRPr>
                    </a:p>
                  </a:txBody>
                  <a:tcPr marL="91425" marR="91425" marT="121900" marB="121900"/>
                </a:tc>
              </a:tr>
              <a:tr h="1112480">
                <a:tc>
                  <a:txBody>
                    <a:bodyPr/>
                    <a:lstStyle/>
                    <a:p>
                      <a:pPr marL="0" lvl="0" indent="0" algn="l" rtl="0">
                        <a:spcBef>
                          <a:spcPts val="0"/>
                        </a:spcBef>
                        <a:spcAft>
                          <a:spcPts val="0"/>
                        </a:spcAft>
                        <a:buNone/>
                      </a:pPr>
                      <a:r>
                        <a:rPr lang="en" sz="1900">
                          <a:solidFill>
                            <a:schemeClr val="bg1"/>
                          </a:solidFill>
                        </a:rPr>
                        <a:t>Code development for image processing </a:t>
                      </a:r>
                      <a:endParaRPr sz="1900">
                        <a:solidFill>
                          <a:schemeClr val="bg1"/>
                        </a:solidFill>
                      </a:endParaRPr>
                    </a:p>
                  </a:txBody>
                  <a:tcPr marL="91425" marR="91425" marT="121900" marB="121900"/>
                </a:tc>
                <a:tc>
                  <a:txBody>
                    <a:bodyPr/>
                    <a:lstStyle/>
                    <a:p>
                      <a:pPr marL="0" lvl="0" indent="0" algn="l" rtl="0">
                        <a:spcBef>
                          <a:spcPts val="0"/>
                        </a:spcBef>
                        <a:spcAft>
                          <a:spcPts val="0"/>
                        </a:spcAft>
                        <a:buNone/>
                      </a:pPr>
                      <a:r>
                        <a:rPr lang="en" sz="1900">
                          <a:solidFill>
                            <a:schemeClr val="bg1"/>
                          </a:solidFill>
                        </a:rPr>
                        <a:t>Mayank – COE19B027</a:t>
                      </a:r>
                      <a:endParaRPr sz="1900">
                        <a:solidFill>
                          <a:schemeClr val="bg1"/>
                        </a:solidFill>
                      </a:endParaRPr>
                    </a:p>
                    <a:p>
                      <a:pPr marL="0" lvl="0" indent="0" algn="l" rtl="0">
                        <a:spcBef>
                          <a:spcPts val="0"/>
                        </a:spcBef>
                        <a:spcAft>
                          <a:spcPts val="0"/>
                        </a:spcAft>
                        <a:buNone/>
                      </a:pPr>
                      <a:r>
                        <a:rPr lang="en" sz="1900">
                          <a:solidFill>
                            <a:schemeClr val="bg1"/>
                          </a:solidFill>
                        </a:rPr>
                        <a:t> Ausaf Ahmad- COE19B048 </a:t>
                      </a:r>
                      <a:endParaRPr sz="1900">
                        <a:solidFill>
                          <a:schemeClr val="bg1"/>
                        </a:solidFill>
                      </a:endParaRPr>
                    </a:p>
                    <a:p>
                      <a:pPr marL="0" lvl="0" indent="0" algn="l" rtl="0">
                        <a:spcBef>
                          <a:spcPts val="0"/>
                        </a:spcBef>
                        <a:spcAft>
                          <a:spcPts val="0"/>
                        </a:spcAft>
                        <a:buNone/>
                      </a:pPr>
                      <a:r>
                        <a:rPr lang="en" sz="1900">
                          <a:solidFill>
                            <a:schemeClr val="bg1"/>
                          </a:solidFill>
                        </a:rPr>
                        <a:t>Abhijeet – COE19B036</a:t>
                      </a:r>
                      <a:endParaRPr sz="1900">
                        <a:solidFill>
                          <a:schemeClr val="bg1"/>
                        </a:solidFill>
                      </a:endParaRPr>
                    </a:p>
                  </a:txBody>
                  <a:tcPr marL="91425" marR="91425" marT="121900" marB="121900"/>
                </a:tc>
              </a:tr>
              <a:tr h="906967">
                <a:tc>
                  <a:txBody>
                    <a:bodyPr/>
                    <a:lstStyle/>
                    <a:p>
                      <a:pPr marL="0" lvl="0" indent="0" algn="l" rtl="0">
                        <a:spcBef>
                          <a:spcPts val="0"/>
                        </a:spcBef>
                        <a:spcAft>
                          <a:spcPts val="0"/>
                        </a:spcAft>
                        <a:buNone/>
                      </a:pPr>
                      <a:r>
                        <a:rPr lang="en" sz="1900">
                          <a:solidFill>
                            <a:schemeClr val="bg1"/>
                          </a:solidFill>
                        </a:rPr>
                        <a:t>Assembling of sensor</a:t>
                      </a:r>
                      <a:endParaRPr sz="1900">
                        <a:solidFill>
                          <a:schemeClr val="bg1"/>
                        </a:solidFill>
                      </a:endParaRPr>
                    </a:p>
                  </a:txBody>
                  <a:tcPr marL="91425" marR="91425" marT="121900" marB="121900"/>
                </a:tc>
                <a:tc>
                  <a:txBody>
                    <a:bodyPr/>
                    <a:lstStyle/>
                    <a:p>
                      <a:pPr marL="0" lvl="0" indent="0" algn="l" rtl="0">
                        <a:spcBef>
                          <a:spcPts val="0"/>
                        </a:spcBef>
                        <a:spcAft>
                          <a:spcPts val="0"/>
                        </a:spcAft>
                        <a:buNone/>
                      </a:pPr>
                      <a:r>
                        <a:rPr lang="en" sz="1900">
                          <a:solidFill>
                            <a:schemeClr val="bg1"/>
                          </a:solidFill>
                        </a:rPr>
                        <a:t>Santosh Dangi- MFD19I021 </a:t>
                      </a:r>
                      <a:endParaRPr sz="1900">
                        <a:solidFill>
                          <a:schemeClr val="bg1"/>
                        </a:solidFill>
                      </a:endParaRPr>
                    </a:p>
                    <a:p>
                      <a:pPr marL="0" lvl="0" indent="0" algn="l" rtl="0">
                        <a:spcBef>
                          <a:spcPts val="0"/>
                        </a:spcBef>
                        <a:spcAft>
                          <a:spcPts val="0"/>
                        </a:spcAft>
                        <a:buNone/>
                      </a:pPr>
                      <a:r>
                        <a:rPr lang="en" sz="1900">
                          <a:solidFill>
                            <a:schemeClr val="bg1"/>
                          </a:solidFill>
                        </a:rPr>
                        <a:t>Ashwani Verma- MFD19I014</a:t>
                      </a:r>
                      <a:endParaRPr sz="1900">
                        <a:solidFill>
                          <a:schemeClr val="bg1"/>
                        </a:solidFill>
                      </a:endParaRPr>
                    </a:p>
                  </a:txBody>
                  <a:tcPr marL="91425" marR="91425" marT="121900" marB="121900"/>
                </a:tc>
              </a:tr>
              <a:tr h="1112480">
                <a:tc>
                  <a:txBody>
                    <a:bodyPr/>
                    <a:lstStyle/>
                    <a:p>
                      <a:pPr marL="0" lvl="0" indent="0" algn="l" rtl="0">
                        <a:spcBef>
                          <a:spcPts val="0"/>
                        </a:spcBef>
                        <a:spcAft>
                          <a:spcPts val="0"/>
                        </a:spcAft>
                        <a:buNone/>
                      </a:pPr>
                      <a:r>
                        <a:rPr lang="en" sz="1900">
                          <a:solidFill>
                            <a:schemeClr val="bg1"/>
                          </a:solidFill>
                        </a:rPr>
                        <a:t>Connecting camera with senosr</a:t>
                      </a:r>
                      <a:endParaRPr sz="1900">
                        <a:solidFill>
                          <a:schemeClr val="bg1"/>
                        </a:solidFill>
                      </a:endParaRPr>
                    </a:p>
                  </a:txBody>
                  <a:tcPr marL="91425" marR="91425" marT="121900" marB="121900"/>
                </a:tc>
                <a:tc>
                  <a:txBody>
                    <a:bodyPr/>
                    <a:lstStyle/>
                    <a:p>
                      <a:pPr marL="0" lvl="0" indent="0" algn="l" rtl="0">
                        <a:spcBef>
                          <a:spcPts val="0"/>
                        </a:spcBef>
                        <a:spcAft>
                          <a:spcPts val="0"/>
                        </a:spcAft>
                        <a:buNone/>
                      </a:pPr>
                      <a:r>
                        <a:rPr lang="en" sz="1900" dirty="0">
                          <a:solidFill>
                            <a:schemeClr val="bg1"/>
                          </a:solidFill>
                        </a:rPr>
                        <a:t> Mayank – COE19B027 </a:t>
                      </a:r>
                      <a:endParaRPr sz="1900" dirty="0">
                        <a:solidFill>
                          <a:schemeClr val="bg1"/>
                        </a:solidFill>
                      </a:endParaRPr>
                    </a:p>
                    <a:p>
                      <a:pPr marL="0" lvl="0" indent="0" algn="l" rtl="0">
                        <a:spcBef>
                          <a:spcPts val="0"/>
                        </a:spcBef>
                        <a:spcAft>
                          <a:spcPts val="0"/>
                        </a:spcAft>
                        <a:buNone/>
                      </a:pPr>
                      <a:r>
                        <a:rPr lang="en" sz="1900" dirty="0">
                          <a:solidFill>
                            <a:schemeClr val="bg1"/>
                          </a:solidFill>
                        </a:rPr>
                        <a:t> Ausaf Ahmad- COE19B048</a:t>
                      </a:r>
                      <a:endParaRPr sz="1900" dirty="0">
                        <a:solidFill>
                          <a:schemeClr val="bg1"/>
                        </a:solidFill>
                      </a:endParaRPr>
                    </a:p>
                    <a:p>
                      <a:pPr marL="0" lvl="0" indent="0" algn="l" rtl="0">
                        <a:spcBef>
                          <a:spcPts val="0"/>
                        </a:spcBef>
                        <a:spcAft>
                          <a:spcPts val="0"/>
                        </a:spcAft>
                        <a:buNone/>
                      </a:pPr>
                      <a:r>
                        <a:rPr lang="en" sz="1900" dirty="0">
                          <a:solidFill>
                            <a:schemeClr val="bg1"/>
                          </a:solidFill>
                        </a:rPr>
                        <a:t> Abhijeet – COE19B036</a:t>
                      </a:r>
                      <a:endParaRPr sz="1900" dirty="0">
                        <a:solidFill>
                          <a:schemeClr val="bg1"/>
                        </a:solidFill>
                      </a:endParaRPr>
                    </a:p>
                  </a:txBody>
                  <a:tcPr marL="91425" marR="91425" marT="121900" marB="121900"/>
                </a:tc>
              </a:tr>
            </a:tbl>
          </a:graphicData>
        </a:graphic>
      </p:graphicFrame>
    </p:spTree>
    <p:extLst>
      <p:ext uri="{BB962C8B-B14F-4D97-AF65-F5344CB8AC3E}">
        <p14:creationId xmlns:p14="http://schemas.microsoft.com/office/powerpoint/2010/main" val="143643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sp>
        <p:nvSpPr>
          <p:cNvPr id="1516" name="Google Shape;1516;p218"/>
          <p:cNvSpPr txBox="1">
            <a:spLocks noGrp="1"/>
          </p:cNvSpPr>
          <p:nvPr>
            <p:ph type="ctrTitle"/>
          </p:nvPr>
        </p:nvSpPr>
        <p:spPr>
          <a:xfrm>
            <a:off x="0" y="203400"/>
            <a:ext cx="9144000" cy="799200"/>
          </a:xfrm>
          <a:prstGeom prst="rect">
            <a:avLst/>
          </a:prstGeom>
          <a:solidFill>
            <a:schemeClr val="accent2"/>
          </a:solidFill>
        </p:spPr>
        <p:txBody>
          <a:bodyPr spcFirstLastPara="1" wrap="square" lIns="91425" tIns="91425" rIns="91425" bIns="91425" anchor="ctr" anchorCtr="0">
            <a:normAutofit/>
          </a:bodyPr>
          <a:lstStyle/>
          <a:p>
            <a:pPr marL="0" lvl="0" indent="0" algn="l" rtl="0">
              <a:spcBef>
                <a:spcPts val="0"/>
              </a:spcBef>
              <a:spcAft>
                <a:spcPts val="0"/>
              </a:spcAft>
              <a:buNone/>
            </a:pPr>
            <a:r>
              <a:rPr lang="en" dirty="0"/>
              <a:t>Work distribution cont.</a:t>
            </a:r>
            <a:endParaRPr dirty="0"/>
          </a:p>
        </p:txBody>
      </p:sp>
      <p:graphicFrame>
        <p:nvGraphicFramePr>
          <p:cNvPr id="1517" name="Google Shape;1517;p218"/>
          <p:cNvGraphicFramePr/>
          <p:nvPr>
            <p:extLst>
              <p:ext uri="{D42A27DB-BD31-4B8C-83A1-F6EECF244321}">
                <p14:modId xmlns:p14="http://schemas.microsoft.com/office/powerpoint/2010/main" val="1774417108"/>
              </p:ext>
            </p:extLst>
          </p:nvPr>
        </p:nvGraphicFramePr>
        <p:xfrm>
          <a:off x="952500" y="1293900"/>
          <a:ext cx="7239000" cy="4589799"/>
        </p:xfrm>
        <a:graphic>
          <a:graphicData uri="http://schemas.openxmlformats.org/drawingml/2006/table">
            <a:tbl>
              <a:tblPr>
                <a:noFill/>
              </a:tblPr>
              <a:tblGrid>
                <a:gridCol w="3619500"/>
                <a:gridCol w="3619500"/>
              </a:tblGrid>
              <a:tr h="1529933">
                <a:tc>
                  <a:txBody>
                    <a:bodyPr/>
                    <a:lstStyle/>
                    <a:p>
                      <a:pPr marL="0" lvl="0" indent="0" algn="l" rtl="0">
                        <a:spcBef>
                          <a:spcPts val="0"/>
                        </a:spcBef>
                        <a:spcAft>
                          <a:spcPts val="0"/>
                        </a:spcAft>
                        <a:buNone/>
                      </a:pPr>
                      <a:r>
                        <a:rPr lang="en" sz="1900" dirty="0">
                          <a:solidFill>
                            <a:schemeClr val="bg1"/>
                          </a:solidFill>
                        </a:rPr>
                        <a:t>Purchase of materials</a:t>
                      </a:r>
                      <a:endParaRPr sz="1900" dirty="0">
                        <a:solidFill>
                          <a:schemeClr val="bg1"/>
                        </a:solidFill>
                      </a:endParaRPr>
                    </a:p>
                  </a:txBody>
                  <a:tcPr marL="91425" marR="91425" marT="121900" marB="121900"/>
                </a:tc>
                <a:tc>
                  <a:txBody>
                    <a:bodyPr/>
                    <a:lstStyle/>
                    <a:p>
                      <a:pPr marL="0" lvl="0" indent="0" algn="l" rtl="0">
                        <a:spcBef>
                          <a:spcPts val="0"/>
                        </a:spcBef>
                        <a:spcAft>
                          <a:spcPts val="0"/>
                        </a:spcAft>
                        <a:buNone/>
                      </a:pPr>
                      <a:r>
                        <a:rPr lang="en" sz="1900" dirty="0">
                          <a:solidFill>
                            <a:schemeClr val="bg1"/>
                          </a:solidFill>
                        </a:rPr>
                        <a:t>Santosh Dangi- MFD19I021 </a:t>
                      </a:r>
                      <a:endParaRPr sz="1900" dirty="0">
                        <a:solidFill>
                          <a:schemeClr val="bg1"/>
                        </a:solidFill>
                      </a:endParaRPr>
                    </a:p>
                    <a:p>
                      <a:pPr marL="0" lvl="0" indent="0" algn="l" rtl="0">
                        <a:spcBef>
                          <a:spcPts val="0"/>
                        </a:spcBef>
                        <a:spcAft>
                          <a:spcPts val="0"/>
                        </a:spcAft>
                        <a:buNone/>
                      </a:pPr>
                      <a:r>
                        <a:rPr lang="en" sz="1900" dirty="0">
                          <a:solidFill>
                            <a:schemeClr val="bg1"/>
                          </a:solidFill>
                        </a:rPr>
                        <a:t>Ashwani Verma- MFD19I014</a:t>
                      </a:r>
                      <a:endParaRPr sz="1900" dirty="0">
                        <a:solidFill>
                          <a:schemeClr val="bg1"/>
                        </a:solidFill>
                      </a:endParaRPr>
                    </a:p>
                  </a:txBody>
                  <a:tcPr marL="91425" marR="91425" marT="121900" marB="121900"/>
                </a:tc>
              </a:tr>
              <a:tr h="1529933">
                <a:tc>
                  <a:txBody>
                    <a:bodyPr/>
                    <a:lstStyle/>
                    <a:p>
                      <a:pPr marL="0" lvl="0" indent="0" algn="l" rtl="0">
                        <a:spcBef>
                          <a:spcPts val="0"/>
                        </a:spcBef>
                        <a:spcAft>
                          <a:spcPts val="0"/>
                        </a:spcAft>
                        <a:buNone/>
                      </a:pPr>
                      <a:r>
                        <a:rPr lang="en" sz="1900" dirty="0">
                          <a:solidFill>
                            <a:schemeClr val="bg1"/>
                          </a:solidFill>
                        </a:rPr>
                        <a:t>PPT preparation and updation </a:t>
                      </a:r>
                      <a:endParaRPr sz="1900" dirty="0">
                        <a:solidFill>
                          <a:schemeClr val="bg1"/>
                        </a:solidFill>
                      </a:endParaRPr>
                    </a:p>
                  </a:txBody>
                  <a:tcPr marL="91425" marR="91425" marT="121900" marB="121900"/>
                </a:tc>
                <a:tc>
                  <a:txBody>
                    <a:bodyPr/>
                    <a:lstStyle/>
                    <a:p>
                      <a:pPr marL="0" lvl="0" indent="0" algn="l" rtl="0">
                        <a:spcBef>
                          <a:spcPts val="0"/>
                        </a:spcBef>
                        <a:spcAft>
                          <a:spcPts val="0"/>
                        </a:spcAft>
                        <a:buNone/>
                      </a:pPr>
                      <a:r>
                        <a:rPr lang="en" sz="1900">
                          <a:solidFill>
                            <a:schemeClr val="bg1"/>
                          </a:solidFill>
                        </a:rPr>
                        <a:t>Santosh Dangi- MFD19I021 </a:t>
                      </a:r>
                      <a:endParaRPr sz="1900">
                        <a:solidFill>
                          <a:schemeClr val="bg1"/>
                        </a:solidFill>
                      </a:endParaRPr>
                    </a:p>
                    <a:p>
                      <a:pPr marL="0" lvl="0" indent="0" algn="l" rtl="0">
                        <a:spcBef>
                          <a:spcPts val="0"/>
                        </a:spcBef>
                        <a:spcAft>
                          <a:spcPts val="0"/>
                        </a:spcAft>
                        <a:buNone/>
                      </a:pPr>
                      <a:r>
                        <a:rPr lang="en" sz="1900">
                          <a:solidFill>
                            <a:schemeClr val="bg1"/>
                          </a:solidFill>
                        </a:rPr>
                        <a:t>Ashwani Verma- MFD19I014</a:t>
                      </a:r>
                      <a:endParaRPr sz="1900">
                        <a:solidFill>
                          <a:schemeClr val="bg1"/>
                        </a:solidFill>
                      </a:endParaRPr>
                    </a:p>
                  </a:txBody>
                  <a:tcPr marL="91425" marR="91425" marT="121900" marB="121900"/>
                </a:tc>
              </a:tr>
              <a:tr h="1529933">
                <a:tc>
                  <a:txBody>
                    <a:bodyPr/>
                    <a:lstStyle/>
                    <a:p>
                      <a:pPr marL="0" lvl="0" indent="0" algn="l" rtl="0">
                        <a:spcBef>
                          <a:spcPts val="0"/>
                        </a:spcBef>
                        <a:spcAft>
                          <a:spcPts val="0"/>
                        </a:spcAft>
                        <a:buNone/>
                      </a:pPr>
                      <a:endParaRPr sz="1900">
                        <a:solidFill>
                          <a:schemeClr val="bg1"/>
                        </a:solidFill>
                      </a:endParaRPr>
                    </a:p>
                  </a:txBody>
                  <a:tcPr marL="91425" marR="91425" marT="121900" marB="121900"/>
                </a:tc>
                <a:tc>
                  <a:txBody>
                    <a:bodyPr/>
                    <a:lstStyle/>
                    <a:p>
                      <a:pPr marL="0" lvl="0" indent="0" algn="l" rtl="0">
                        <a:spcBef>
                          <a:spcPts val="0"/>
                        </a:spcBef>
                        <a:spcAft>
                          <a:spcPts val="0"/>
                        </a:spcAft>
                        <a:buNone/>
                      </a:pPr>
                      <a:endParaRPr sz="1900" dirty="0">
                        <a:solidFill>
                          <a:schemeClr val="bg1"/>
                        </a:solidFill>
                      </a:endParaRPr>
                    </a:p>
                  </a:txBody>
                  <a:tcPr marL="91425" marR="91425" marT="121900" marB="121900"/>
                </a:tc>
              </a:tr>
            </a:tbl>
          </a:graphicData>
        </a:graphic>
      </p:graphicFrame>
    </p:spTree>
    <p:extLst>
      <p:ext uri="{BB962C8B-B14F-4D97-AF65-F5344CB8AC3E}">
        <p14:creationId xmlns:p14="http://schemas.microsoft.com/office/powerpoint/2010/main" val="11557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80350" y="332656"/>
            <a:ext cx="9063650" cy="1031485"/>
          </a:xfrm>
          <a:prstGeom prst="rect">
            <a:avLst/>
          </a:prstGeom>
          <a:solidFill>
            <a:schemeClr val="accent2"/>
          </a:solidFill>
        </p:spPr>
        <p:txBody>
          <a:bodyPr spcFirstLastPara="1" wrap="square" lIns="91425" tIns="91425" rIns="91425" bIns="91425" anchor="ctr" anchorCtr="0">
            <a:normAutofit/>
          </a:bodyPr>
          <a:lstStyle/>
          <a:p>
            <a:pPr marL="0" lvl="0" indent="0" algn="l" rtl="0">
              <a:spcBef>
                <a:spcPts val="0"/>
              </a:spcBef>
              <a:spcAft>
                <a:spcPts val="0"/>
              </a:spcAft>
              <a:buNone/>
            </a:pPr>
            <a:r>
              <a:rPr lang="en" dirty="0"/>
              <a:t>Problem Statement:</a:t>
            </a:r>
            <a:endParaRPr dirty="0"/>
          </a:p>
        </p:txBody>
      </p:sp>
      <p:sp>
        <p:nvSpPr>
          <p:cNvPr id="284" name="Google Shape;284;p14"/>
          <p:cNvSpPr txBox="1">
            <a:spLocks noGrp="1"/>
          </p:cNvSpPr>
          <p:nvPr>
            <p:ph type="subTitle" idx="1"/>
          </p:nvPr>
        </p:nvSpPr>
        <p:spPr>
          <a:xfrm>
            <a:off x="185900" y="1305500"/>
            <a:ext cx="8601600" cy="510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dirty="0"/>
              <a:t>While travelling peoples in car unknowingly opens the doors for unloading or for spitting without paying attention about what is coming from behind and which results into an fierce accident.</a:t>
            </a:r>
            <a:endParaRPr sz="2700" dirty="0"/>
          </a:p>
          <a:p>
            <a:pPr marL="0" lvl="0" indent="0" algn="l" rtl="0">
              <a:spcBef>
                <a:spcPts val="0"/>
              </a:spcBef>
              <a:spcAft>
                <a:spcPts val="0"/>
              </a:spcAft>
              <a:buNone/>
            </a:pPr>
            <a:endParaRPr sz="2700" dirty="0"/>
          </a:p>
        </p:txBody>
      </p:sp>
      <p:pic>
        <p:nvPicPr>
          <p:cNvPr id="285" name="Google Shape;285;p14"/>
          <p:cNvPicPr preferRelativeResize="0"/>
          <p:nvPr/>
        </p:nvPicPr>
        <p:blipFill>
          <a:blip r:embed="rId3">
            <a:alphaModFix/>
          </a:blip>
          <a:stretch>
            <a:fillRect/>
          </a:stretch>
        </p:blipFill>
        <p:spPr>
          <a:xfrm>
            <a:off x="340625" y="3736698"/>
            <a:ext cx="3582900" cy="2675233"/>
          </a:xfrm>
          <a:prstGeom prst="rect">
            <a:avLst/>
          </a:prstGeom>
          <a:noFill/>
          <a:ln>
            <a:noFill/>
          </a:ln>
        </p:spPr>
      </p:pic>
      <p:pic>
        <p:nvPicPr>
          <p:cNvPr id="286" name="Google Shape;286;p14"/>
          <p:cNvPicPr preferRelativeResize="0"/>
          <p:nvPr/>
        </p:nvPicPr>
        <p:blipFill>
          <a:blip r:embed="rId4">
            <a:alphaModFix/>
          </a:blip>
          <a:stretch>
            <a:fillRect/>
          </a:stretch>
        </p:blipFill>
        <p:spPr>
          <a:xfrm>
            <a:off x="4984500" y="3286365"/>
            <a:ext cx="3509250" cy="3125567"/>
          </a:xfrm>
          <a:prstGeom prst="rect">
            <a:avLst/>
          </a:prstGeom>
          <a:noFill/>
          <a:ln>
            <a:noFill/>
          </a:ln>
        </p:spPr>
      </p:pic>
    </p:spTree>
    <p:extLst>
      <p:ext uri="{BB962C8B-B14F-4D97-AF65-F5344CB8AC3E}">
        <p14:creationId xmlns:p14="http://schemas.microsoft.com/office/powerpoint/2010/main" val="228521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ctrTitle"/>
          </p:nvPr>
        </p:nvSpPr>
        <p:spPr>
          <a:xfrm>
            <a:off x="80350" y="476672"/>
            <a:ext cx="9063650" cy="795628"/>
          </a:xfrm>
          <a:prstGeom prst="rect">
            <a:avLst/>
          </a:prstGeom>
          <a:solidFill>
            <a:schemeClr val="accent2"/>
          </a:solidFill>
        </p:spPr>
        <p:txBody>
          <a:bodyPr spcFirstLastPara="1" wrap="square" lIns="91425" tIns="91425" rIns="91425" bIns="91425" anchor="ctr" anchorCtr="0">
            <a:normAutofit/>
          </a:bodyPr>
          <a:lstStyle/>
          <a:p>
            <a:pPr marL="0" lvl="0" indent="0" algn="l" rtl="0">
              <a:spcBef>
                <a:spcPts val="0"/>
              </a:spcBef>
              <a:spcAft>
                <a:spcPts val="0"/>
              </a:spcAft>
              <a:buNone/>
            </a:pPr>
            <a:r>
              <a:rPr lang="en" dirty="0"/>
              <a:t>Solution 1 :</a:t>
            </a:r>
            <a:endParaRPr dirty="0"/>
          </a:p>
        </p:txBody>
      </p:sp>
      <p:sp>
        <p:nvSpPr>
          <p:cNvPr id="292" name="Google Shape;292;p15"/>
          <p:cNvSpPr txBox="1">
            <a:spLocks noGrp="1"/>
          </p:cNvSpPr>
          <p:nvPr>
            <p:ph type="subTitle" idx="1"/>
          </p:nvPr>
        </p:nvSpPr>
        <p:spPr>
          <a:xfrm>
            <a:off x="161125" y="1354933"/>
            <a:ext cx="8613900" cy="500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1.We are proposing a device that will give a warning if someone tries to open the door when any vehicle is passing by.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2200" b="1"/>
              <a:t>How our device works?</a:t>
            </a:r>
            <a:endParaRPr sz="2200" b="1"/>
          </a:p>
          <a:p>
            <a:pPr marL="0" lvl="0" indent="0" algn="l" rtl="0">
              <a:spcBef>
                <a:spcPts val="0"/>
              </a:spcBef>
              <a:spcAft>
                <a:spcPts val="0"/>
              </a:spcAft>
              <a:buNone/>
            </a:pPr>
            <a:r>
              <a:rPr lang="en" sz="1800"/>
              <a:t>-. Device includes an ultrasonic sensor which is fixed at the back end of car  and         sensors at the door latch of car. When ultrasonic sensor senses any vehicle arriving from behind and at the same time any passenger in the car tries to open the gate then this device gives a warning alarm. So that the passenger can check around and then open it.</a:t>
            </a:r>
            <a:endParaRPr sz="1800"/>
          </a:p>
          <a:p>
            <a:pPr marL="0" lvl="0" indent="0" algn="l" rtl="0">
              <a:spcBef>
                <a:spcPts val="0"/>
              </a:spcBef>
              <a:spcAft>
                <a:spcPts val="0"/>
              </a:spcAft>
              <a:buNone/>
            </a:pPr>
            <a:r>
              <a:rPr lang="en" sz="1800"/>
              <a:t>In this way, we can reduce the number of accidents caused by such behaviour.</a:t>
            </a:r>
            <a:endParaRPr sz="1800"/>
          </a:p>
          <a:p>
            <a:pPr marL="0" lvl="0" indent="0" algn="l" rtl="0">
              <a:spcBef>
                <a:spcPts val="0"/>
              </a:spcBef>
              <a:spcAft>
                <a:spcPts val="0"/>
              </a:spcAft>
              <a:buNone/>
            </a:pPr>
            <a:endParaRPr/>
          </a:p>
        </p:txBody>
      </p:sp>
    </p:spTree>
    <p:extLst>
      <p:ext uri="{BB962C8B-B14F-4D97-AF65-F5344CB8AC3E}">
        <p14:creationId xmlns:p14="http://schemas.microsoft.com/office/powerpoint/2010/main" val="7955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ctrTitle"/>
          </p:nvPr>
        </p:nvSpPr>
        <p:spPr>
          <a:xfrm>
            <a:off x="0" y="260648"/>
            <a:ext cx="9144000" cy="753484"/>
          </a:xfrm>
          <a:prstGeom prst="rect">
            <a:avLst/>
          </a:prstGeom>
          <a:solidFill>
            <a:schemeClr val="accent2"/>
          </a:solidFill>
        </p:spPr>
        <p:txBody>
          <a:bodyPr spcFirstLastPara="1" wrap="square" lIns="91425" tIns="91425" rIns="91425" bIns="91425" anchor="ctr" anchorCtr="0">
            <a:normAutofit/>
          </a:bodyPr>
          <a:lstStyle/>
          <a:p>
            <a:pPr marL="0" lvl="0" indent="0" algn="l" rtl="0">
              <a:spcBef>
                <a:spcPts val="0"/>
              </a:spcBef>
              <a:spcAft>
                <a:spcPts val="0"/>
              </a:spcAft>
              <a:buNone/>
            </a:pPr>
            <a:r>
              <a:rPr lang="en" dirty="0"/>
              <a:t>Solution-2 </a:t>
            </a:r>
            <a:r>
              <a:rPr lang="en" sz="1800" dirty="0"/>
              <a:t>Using Digital image processing:</a:t>
            </a:r>
            <a:endParaRPr sz="1800" dirty="0"/>
          </a:p>
        </p:txBody>
      </p:sp>
      <p:sp>
        <p:nvSpPr>
          <p:cNvPr id="298" name="Google Shape;298;p16"/>
          <p:cNvSpPr txBox="1">
            <a:spLocks noGrp="1"/>
          </p:cNvSpPr>
          <p:nvPr>
            <p:ph type="subTitle" idx="1"/>
          </p:nvPr>
        </p:nvSpPr>
        <p:spPr>
          <a:xfrm>
            <a:off x="683568" y="1556792"/>
            <a:ext cx="7781100" cy="3719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2400" dirty="0"/>
              <a:t>We will use the vehicle camera/dashcam to analyze the vehicles approaching from the rear and use digital image processing to cross-check the speed and distance of the moving vehicles behind us.</a:t>
            </a:r>
            <a:endParaRPr sz="2400" dirty="0"/>
          </a:p>
        </p:txBody>
      </p:sp>
    </p:spTree>
    <p:extLst>
      <p:ext uri="{BB962C8B-B14F-4D97-AF65-F5344CB8AC3E}">
        <p14:creationId xmlns:p14="http://schemas.microsoft.com/office/powerpoint/2010/main" val="271858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ctrTitle"/>
          </p:nvPr>
        </p:nvSpPr>
        <p:spPr>
          <a:xfrm>
            <a:off x="0" y="305144"/>
            <a:ext cx="8826800" cy="639200"/>
          </a:xfrm>
          <a:prstGeom prst="rect">
            <a:avLst/>
          </a:prstGeom>
          <a:solidFill>
            <a:schemeClr val="accent2"/>
          </a:solidFill>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Price list:</a:t>
            </a:r>
            <a:endParaRPr dirty="0"/>
          </a:p>
        </p:txBody>
      </p:sp>
      <p:sp>
        <p:nvSpPr>
          <p:cNvPr id="310" name="Google Shape;310;p18"/>
          <p:cNvSpPr txBox="1">
            <a:spLocks noGrp="1"/>
          </p:cNvSpPr>
          <p:nvPr>
            <p:ph type="subTitle" idx="1"/>
          </p:nvPr>
        </p:nvSpPr>
        <p:spPr>
          <a:xfrm flipV="1">
            <a:off x="683568" y="-32972"/>
            <a:ext cx="6696744" cy="45719"/>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dirty="0"/>
          </a:p>
        </p:txBody>
      </p:sp>
      <p:sp>
        <p:nvSpPr>
          <p:cNvPr id="311" name="Google Shape;311;p18"/>
          <p:cNvSpPr txBox="1"/>
          <p:nvPr/>
        </p:nvSpPr>
        <p:spPr>
          <a:xfrm>
            <a:off x="2007825" y="3899994"/>
            <a:ext cx="7138800" cy="400079"/>
          </a:xfrm>
          <a:prstGeom prst="rect">
            <a:avLst/>
          </a:prstGeom>
          <a:noFill/>
          <a:ln>
            <a:noFill/>
          </a:ln>
        </p:spPr>
        <p:txBody>
          <a:bodyPr spcFirstLastPara="1" wrap="square" lIns="91425" tIns="91425" rIns="91425" bIns="91425" anchor="t" anchorCtr="0">
            <a:spAutoFit/>
          </a:bodyPr>
          <a:lstStyle/>
          <a:p>
            <a:pPr>
              <a:buClr>
                <a:srgbClr val="000000"/>
              </a:buClr>
              <a:buFont typeface="Arial"/>
              <a:buNone/>
            </a:pPr>
            <a:endParaRPr sz="1400" kern="0">
              <a:solidFill>
                <a:srgbClr val="000000"/>
              </a:solidFill>
              <a:latin typeface="Nunito"/>
              <a:ea typeface="Nunito"/>
              <a:cs typeface="Nunito"/>
              <a:sym typeface="Nunito"/>
            </a:endParaRPr>
          </a:p>
        </p:txBody>
      </p:sp>
      <p:sp>
        <p:nvSpPr>
          <p:cNvPr id="312" name="Google Shape;312;p18"/>
          <p:cNvSpPr txBox="1"/>
          <p:nvPr/>
        </p:nvSpPr>
        <p:spPr>
          <a:xfrm flipH="1">
            <a:off x="179512" y="321833"/>
            <a:ext cx="131438" cy="6270000"/>
          </a:xfrm>
          <a:prstGeom prst="rect">
            <a:avLst/>
          </a:prstGeom>
          <a:noFill/>
          <a:ln>
            <a:noFill/>
          </a:ln>
        </p:spPr>
        <p:txBody>
          <a:bodyPr spcFirstLastPara="1" wrap="square" lIns="91425" tIns="91425" rIns="91425" bIns="91425" anchor="ctr" anchorCtr="0">
            <a:noAutofit/>
          </a:bodyPr>
          <a:lstStyle/>
          <a:p>
            <a:pPr>
              <a:lnSpc>
                <a:spcPct val="115000"/>
              </a:lnSpc>
              <a:spcBef>
                <a:spcPts val="1200"/>
              </a:spcBef>
              <a:spcAft>
                <a:spcPts val="1200"/>
              </a:spcAft>
              <a:buClr>
                <a:srgbClr val="000000"/>
              </a:buClr>
              <a:buFont typeface="Arial"/>
              <a:buNone/>
            </a:pPr>
            <a:endParaRPr b="1" kern="0">
              <a:solidFill>
                <a:srgbClr val="FF0000"/>
              </a:solidFill>
              <a:cs typeface="Arial"/>
              <a:sym typeface="Arial"/>
            </a:endParaRPr>
          </a:p>
        </p:txBody>
      </p:sp>
      <p:pic>
        <p:nvPicPr>
          <p:cNvPr id="313" name="Google Shape;313;p18"/>
          <p:cNvPicPr preferRelativeResize="0"/>
          <p:nvPr/>
        </p:nvPicPr>
        <p:blipFill>
          <a:blip r:embed="rId3">
            <a:alphaModFix/>
          </a:blip>
          <a:stretch>
            <a:fillRect/>
          </a:stretch>
        </p:blipFill>
        <p:spPr>
          <a:xfrm>
            <a:off x="467544" y="1124744"/>
            <a:ext cx="8352928" cy="5761164"/>
          </a:xfrm>
          <a:prstGeom prst="rect">
            <a:avLst/>
          </a:prstGeom>
          <a:noFill/>
          <a:ln>
            <a:noFill/>
          </a:ln>
        </p:spPr>
      </p:pic>
    </p:spTree>
    <p:extLst>
      <p:ext uri="{BB962C8B-B14F-4D97-AF65-F5344CB8AC3E}">
        <p14:creationId xmlns:p14="http://schemas.microsoft.com/office/powerpoint/2010/main" val="364366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ctrTitle"/>
          </p:nvPr>
        </p:nvSpPr>
        <p:spPr>
          <a:xfrm>
            <a:off x="0" y="261544"/>
            <a:ext cx="9144000" cy="682800"/>
          </a:xfrm>
          <a:prstGeom prst="rect">
            <a:avLst/>
          </a:prstGeom>
          <a:solidFill>
            <a:schemeClr val="accent2"/>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Some ways through which we can calculate distance of object with camera</a:t>
            </a:r>
            <a:endParaRPr sz="1800" dirty="0"/>
          </a:p>
        </p:txBody>
      </p:sp>
      <p:sp>
        <p:nvSpPr>
          <p:cNvPr id="319" name="Google Shape;319;p19"/>
          <p:cNvSpPr txBox="1">
            <a:spLocks noGrp="1"/>
          </p:cNvSpPr>
          <p:nvPr>
            <p:ph type="subTitle" idx="1"/>
          </p:nvPr>
        </p:nvSpPr>
        <p:spPr>
          <a:xfrm>
            <a:off x="395536" y="1423900"/>
            <a:ext cx="8431264" cy="4298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AutoNum type="arabicPeriod"/>
            </a:pPr>
            <a:r>
              <a:rPr lang="en" sz="2000" dirty="0"/>
              <a:t>Improving distance measurement with camera calibration.</a:t>
            </a:r>
            <a:endParaRPr sz="2000" dirty="0"/>
          </a:p>
          <a:p>
            <a:pPr marL="457200" lvl="0" indent="-330200" algn="l" rtl="0">
              <a:spcBef>
                <a:spcPts val="0"/>
              </a:spcBef>
              <a:spcAft>
                <a:spcPts val="0"/>
              </a:spcAft>
              <a:buSzPts val="1600"/>
              <a:buAutoNum type="arabicPeriod"/>
            </a:pPr>
            <a:r>
              <a:rPr lang="en" sz="2000" dirty="0"/>
              <a:t>Stereo vision and depth cameras to measure distance.</a:t>
            </a:r>
            <a:endParaRPr sz="2000" dirty="0"/>
          </a:p>
          <a:p>
            <a:pPr marL="457200" lvl="0" indent="-330200" algn="l" rtl="0">
              <a:spcBef>
                <a:spcPts val="0"/>
              </a:spcBef>
              <a:spcAft>
                <a:spcPts val="0"/>
              </a:spcAft>
              <a:buSzPts val="1600"/>
              <a:buAutoNum type="arabicPeriod"/>
            </a:pPr>
            <a:r>
              <a:rPr lang="en" sz="2000" dirty="0"/>
              <a:t>LiDAR can be used with camera data to provide highly accurate distance measurements.</a:t>
            </a:r>
            <a:endParaRPr sz="2000" dirty="0"/>
          </a:p>
          <a:p>
            <a:pPr marL="457200" lvl="0" indent="0" algn="l" rtl="0">
              <a:spcBef>
                <a:spcPts val="0"/>
              </a:spcBef>
              <a:spcAft>
                <a:spcPts val="0"/>
              </a:spcAft>
              <a:buNone/>
            </a:pPr>
            <a:r>
              <a:rPr lang="en" sz="2000" dirty="0"/>
              <a:t>F = (P x D) / W to find focal length</a:t>
            </a:r>
            <a:endParaRPr sz="2000" dirty="0"/>
          </a:p>
          <a:p>
            <a:pPr marL="457200" lvl="0" indent="0" algn="l" rtl="0">
              <a:spcBef>
                <a:spcPts val="0"/>
              </a:spcBef>
              <a:spcAft>
                <a:spcPts val="0"/>
              </a:spcAft>
              <a:buNone/>
            </a:pPr>
            <a:r>
              <a:rPr lang="en" sz="2000" dirty="0"/>
              <a:t>	then , D’ = (W x F) / P</a:t>
            </a:r>
            <a:endParaRPr sz="2000" dirty="0"/>
          </a:p>
          <a:p>
            <a:pPr marL="457200" lvl="0" indent="0" algn="l" rtl="0">
              <a:spcBef>
                <a:spcPts val="0"/>
              </a:spcBef>
              <a:spcAft>
                <a:spcPts val="0"/>
              </a:spcAft>
              <a:buNone/>
            </a:pPr>
            <a:r>
              <a:rPr lang="en" sz="2000" dirty="0"/>
              <a:t>		Where W is actual width of the object(in inch/metre)</a:t>
            </a:r>
            <a:endParaRPr sz="2000" dirty="0"/>
          </a:p>
          <a:p>
            <a:pPr marL="457200" lvl="0" indent="0" algn="l" rtl="0">
              <a:spcBef>
                <a:spcPts val="0"/>
              </a:spcBef>
              <a:spcAft>
                <a:spcPts val="0"/>
              </a:spcAft>
              <a:buNone/>
            </a:pPr>
            <a:r>
              <a:rPr lang="en" sz="2000" dirty="0"/>
              <a:t>				P is apparent width in pixel</a:t>
            </a:r>
            <a:endParaRPr sz="2000" dirty="0"/>
          </a:p>
          <a:p>
            <a:pPr marL="457200" lvl="0" indent="0" algn="l" rtl="0">
              <a:spcBef>
                <a:spcPts val="0"/>
              </a:spcBef>
              <a:spcAft>
                <a:spcPts val="0"/>
              </a:spcAft>
              <a:buNone/>
            </a:pPr>
            <a:endParaRPr sz="2000" dirty="0"/>
          </a:p>
        </p:txBody>
      </p:sp>
    </p:spTree>
    <p:extLst>
      <p:ext uri="{BB962C8B-B14F-4D97-AF65-F5344CB8AC3E}">
        <p14:creationId xmlns:p14="http://schemas.microsoft.com/office/powerpoint/2010/main" val="427777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ctrTitle"/>
          </p:nvPr>
        </p:nvSpPr>
        <p:spPr>
          <a:xfrm>
            <a:off x="0" y="116632"/>
            <a:ext cx="9144000" cy="464800"/>
          </a:xfrm>
          <a:prstGeom prst="rect">
            <a:avLst/>
          </a:prstGeom>
          <a:solidFill>
            <a:schemeClr val="accent2"/>
          </a:solidFill>
        </p:spPr>
        <p:txBody>
          <a:bodyPr spcFirstLastPara="1" wrap="square" lIns="91425" tIns="91425" rIns="91425" bIns="91425" anchor="ctr" anchorCtr="0">
            <a:normAutofit/>
          </a:bodyPr>
          <a:lstStyle/>
          <a:p>
            <a:pPr marL="0" lvl="0" indent="0" algn="l" rtl="0">
              <a:spcBef>
                <a:spcPts val="0"/>
              </a:spcBef>
              <a:spcAft>
                <a:spcPts val="0"/>
              </a:spcAft>
              <a:buNone/>
            </a:pPr>
            <a:r>
              <a:rPr lang="en" sz="1800" dirty="0"/>
              <a:t>Code for measuring distance</a:t>
            </a:r>
            <a:endParaRPr sz="1800" dirty="0"/>
          </a:p>
        </p:txBody>
      </p:sp>
      <p:sp>
        <p:nvSpPr>
          <p:cNvPr id="325" name="Google Shape;325;p20"/>
          <p:cNvSpPr txBox="1">
            <a:spLocks noGrp="1"/>
          </p:cNvSpPr>
          <p:nvPr>
            <p:ph type="subTitle" idx="1"/>
          </p:nvPr>
        </p:nvSpPr>
        <p:spPr>
          <a:xfrm>
            <a:off x="0" y="697267"/>
            <a:ext cx="9144000" cy="6059200"/>
          </a:xfrm>
          <a:prstGeom prst="rect">
            <a:avLst/>
          </a:prstGeom>
          <a:solidFill>
            <a:schemeClr val="accent3">
              <a:lumMod val="40000"/>
              <a:lumOff val="60000"/>
            </a:schemeClr>
          </a:solidFill>
        </p:spPr>
        <p:txBody>
          <a:bodyPr spcFirstLastPara="1" wrap="square" lIns="91425" tIns="91425" rIns="91425" bIns="91425" anchor="t" anchorCtr="0">
            <a:noAutofit/>
          </a:bodyPr>
          <a:lstStyle/>
          <a:p>
            <a:pPr marL="381000" lvl="0" indent="0" algn="l" rtl="0">
              <a:lnSpc>
                <a:spcPct val="115000"/>
              </a:lnSpc>
              <a:spcBef>
                <a:spcPts val="0"/>
              </a:spcBef>
              <a:spcAft>
                <a:spcPts val="0"/>
              </a:spcAft>
              <a:buNone/>
            </a:pPr>
            <a:r>
              <a:rPr lang="en" sz="1350" i="1" dirty="0">
                <a:solidFill>
                  <a:srgbClr val="000000"/>
                </a:solidFill>
                <a:latin typeface="Courier New"/>
                <a:ea typeface="Courier New"/>
                <a:cs typeface="Courier New"/>
                <a:sym typeface="Courier New"/>
              </a:rPr>
              <a:t>Find distance from camera to object using Python and OpenCV</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FF8000"/>
                </a:solidFill>
                <a:latin typeface="Courier New"/>
                <a:ea typeface="Courier New"/>
                <a:cs typeface="Courier New"/>
                <a:sym typeface="Courier New"/>
              </a:rPr>
              <a:t># import the necessary packages</a:t>
            </a:r>
            <a:endParaRPr sz="1350" i="1" dirty="0">
              <a:solidFill>
                <a:srgbClr val="FF8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800080"/>
                </a:solidFill>
                <a:latin typeface="Courier New"/>
                <a:ea typeface="Courier New"/>
                <a:cs typeface="Courier New"/>
                <a:sym typeface="Courier New"/>
              </a:rPr>
              <a:t>from </a:t>
            </a:r>
            <a:r>
              <a:rPr lang="en" sz="1350" i="1" dirty="0">
                <a:solidFill>
                  <a:srgbClr val="004ED0"/>
                </a:solidFill>
                <a:latin typeface="Courier New"/>
                <a:ea typeface="Courier New"/>
                <a:cs typeface="Courier New"/>
                <a:sym typeface="Courier New"/>
              </a:rPr>
              <a:t>imutils</a:t>
            </a:r>
            <a:r>
              <a:rPr lang="en" sz="1350" i="1" dirty="0">
                <a:solidFill>
                  <a:srgbClr val="800080"/>
                </a:solidFill>
                <a:latin typeface="Courier New"/>
                <a:ea typeface="Courier New"/>
                <a:cs typeface="Courier New"/>
                <a:sym typeface="Courier New"/>
              </a:rPr>
              <a:t> import</a:t>
            </a:r>
            <a:r>
              <a:rPr lang="en" sz="1350" i="1" dirty="0">
                <a:solidFill>
                  <a:srgbClr val="000000"/>
                </a:solidFill>
                <a:latin typeface="Courier New"/>
                <a:ea typeface="Courier New"/>
                <a:cs typeface="Courier New"/>
                <a:sym typeface="Courier New"/>
              </a:rPr>
              <a:t> paths</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800080"/>
                </a:solidFill>
                <a:latin typeface="Courier New"/>
                <a:ea typeface="Courier New"/>
                <a:cs typeface="Courier New"/>
                <a:sym typeface="Courier New"/>
              </a:rPr>
              <a:t>import</a:t>
            </a:r>
            <a:r>
              <a:rPr lang="en" sz="1350" i="1" dirty="0">
                <a:solidFill>
                  <a:srgbClr val="000000"/>
                </a:solidFill>
                <a:latin typeface="Courier New"/>
                <a:ea typeface="Courier New"/>
                <a:cs typeface="Courier New"/>
                <a:sym typeface="Courier New"/>
              </a:rPr>
              <a:t> numpy </a:t>
            </a:r>
            <a:r>
              <a:rPr lang="en" sz="1350" i="1" dirty="0">
                <a:solidFill>
                  <a:srgbClr val="800080"/>
                </a:solidFill>
                <a:latin typeface="Courier New"/>
                <a:ea typeface="Courier New"/>
                <a:cs typeface="Courier New"/>
                <a:sym typeface="Courier New"/>
              </a:rPr>
              <a:t>as</a:t>
            </a:r>
            <a:r>
              <a:rPr lang="en" sz="1350" i="1" dirty="0">
                <a:solidFill>
                  <a:srgbClr val="000000"/>
                </a:solidFill>
                <a:latin typeface="Courier New"/>
                <a:ea typeface="Courier New"/>
                <a:cs typeface="Courier New"/>
                <a:sym typeface="Courier New"/>
              </a:rPr>
              <a:t> np</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800080"/>
                </a:solidFill>
                <a:latin typeface="Courier New"/>
                <a:ea typeface="Courier New"/>
                <a:cs typeface="Courier New"/>
                <a:sym typeface="Courier New"/>
              </a:rPr>
              <a:t>import</a:t>
            </a:r>
            <a:r>
              <a:rPr lang="en" sz="1350" i="1" dirty="0">
                <a:solidFill>
                  <a:srgbClr val="000000"/>
                </a:solidFill>
                <a:latin typeface="Courier New"/>
                <a:ea typeface="Courier New"/>
                <a:cs typeface="Courier New"/>
                <a:sym typeface="Courier New"/>
              </a:rPr>
              <a:t> imutils</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800080"/>
                </a:solidFill>
                <a:latin typeface="Courier New"/>
                <a:ea typeface="Courier New"/>
                <a:cs typeface="Courier New"/>
                <a:sym typeface="Courier New"/>
              </a:rPr>
              <a:t>import</a:t>
            </a:r>
            <a:r>
              <a:rPr lang="en" sz="1350" i="1" dirty="0">
                <a:solidFill>
                  <a:srgbClr val="000000"/>
                </a:solidFill>
                <a:latin typeface="Courier New"/>
                <a:ea typeface="Courier New"/>
                <a:cs typeface="Courier New"/>
                <a:sym typeface="Courier New"/>
              </a:rPr>
              <a:t> cv2</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800080"/>
                </a:solidFill>
                <a:latin typeface="Courier New"/>
                <a:ea typeface="Courier New"/>
                <a:cs typeface="Courier New"/>
                <a:sym typeface="Courier New"/>
              </a:rPr>
              <a:t>def</a:t>
            </a:r>
            <a:r>
              <a:rPr lang="en" sz="1350" i="1" dirty="0">
                <a:solidFill>
                  <a:srgbClr val="000000"/>
                </a:solidFill>
                <a:latin typeface="Courier New"/>
                <a:ea typeface="Courier New"/>
                <a:cs typeface="Courier New"/>
                <a:sym typeface="Courier New"/>
              </a:rPr>
              <a:t> </a:t>
            </a:r>
            <a:r>
              <a:rPr lang="en" sz="1350" i="1" dirty="0">
                <a:solidFill>
                  <a:srgbClr val="004ED0"/>
                </a:solidFill>
                <a:latin typeface="Courier New"/>
                <a:ea typeface="Courier New"/>
                <a:cs typeface="Courier New"/>
                <a:sym typeface="Courier New"/>
              </a:rPr>
              <a:t>find_marker</a:t>
            </a:r>
            <a:r>
              <a:rPr lang="en" sz="1350" i="1" dirty="0">
                <a:solidFill>
                  <a:srgbClr val="000000"/>
                </a:solidFill>
                <a:latin typeface="Courier New"/>
                <a:ea typeface="Courier New"/>
                <a:cs typeface="Courier New"/>
                <a:sym typeface="Courier New"/>
              </a:rPr>
              <a:t>(image):</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FF8000"/>
                </a:solidFill>
                <a:latin typeface="Courier New"/>
                <a:ea typeface="Courier New"/>
                <a:cs typeface="Courier New"/>
                <a:sym typeface="Courier New"/>
              </a:rPr>
              <a:t>	# convert the image to grayscale, blur it, and detect edges</a:t>
            </a:r>
            <a:endParaRPr sz="1350" i="1" dirty="0">
              <a:solidFill>
                <a:srgbClr val="FF8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000000"/>
                </a:solidFill>
                <a:latin typeface="Courier New"/>
                <a:ea typeface="Courier New"/>
                <a:cs typeface="Courier New"/>
                <a:sym typeface="Courier New"/>
              </a:rPr>
              <a:t>	gray = cv2.</a:t>
            </a:r>
            <a:r>
              <a:rPr lang="en" sz="1350" i="1" dirty="0">
                <a:solidFill>
                  <a:srgbClr val="004ED0"/>
                </a:solidFill>
                <a:latin typeface="Courier New"/>
                <a:ea typeface="Courier New"/>
                <a:cs typeface="Courier New"/>
                <a:sym typeface="Courier New"/>
              </a:rPr>
              <a:t>cvtColor</a:t>
            </a:r>
            <a:r>
              <a:rPr lang="en" sz="1350" i="1" dirty="0">
                <a:solidFill>
                  <a:srgbClr val="000000"/>
                </a:solidFill>
                <a:latin typeface="Courier New"/>
                <a:ea typeface="Courier New"/>
                <a:cs typeface="Courier New"/>
                <a:sym typeface="Courier New"/>
              </a:rPr>
              <a:t>(image, cv2.COLOR_BGR2GRAY)</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000000"/>
                </a:solidFill>
                <a:latin typeface="Courier New"/>
                <a:ea typeface="Courier New"/>
                <a:cs typeface="Courier New"/>
                <a:sym typeface="Courier New"/>
              </a:rPr>
              <a:t>	gray = cv2.</a:t>
            </a:r>
            <a:r>
              <a:rPr lang="en" sz="1350" i="1" dirty="0">
                <a:solidFill>
                  <a:srgbClr val="004ED0"/>
                </a:solidFill>
                <a:latin typeface="Courier New"/>
                <a:ea typeface="Courier New"/>
                <a:cs typeface="Courier New"/>
                <a:sym typeface="Courier New"/>
              </a:rPr>
              <a:t>GaussianBlur</a:t>
            </a:r>
            <a:r>
              <a:rPr lang="en" sz="1350" i="1" dirty="0">
                <a:solidFill>
                  <a:srgbClr val="000000"/>
                </a:solidFill>
                <a:latin typeface="Courier New"/>
                <a:ea typeface="Courier New"/>
                <a:cs typeface="Courier New"/>
                <a:sym typeface="Courier New"/>
              </a:rPr>
              <a:t>(gray, (</a:t>
            </a:r>
            <a:r>
              <a:rPr lang="en" sz="1350" i="1" dirty="0">
                <a:solidFill>
                  <a:srgbClr val="CE0000"/>
                </a:solidFill>
                <a:latin typeface="Courier New"/>
                <a:ea typeface="Courier New"/>
                <a:cs typeface="Courier New"/>
                <a:sym typeface="Courier New"/>
              </a:rPr>
              <a:t>5</a:t>
            </a:r>
            <a:r>
              <a:rPr lang="en" sz="1350" i="1" dirty="0">
                <a:solidFill>
                  <a:srgbClr val="000000"/>
                </a:solidFill>
                <a:latin typeface="Courier New"/>
                <a:ea typeface="Courier New"/>
                <a:cs typeface="Courier New"/>
                <a:sym typeface="Courier New"/>
              </a:rPr>
              <a:t>, </a:t>
            </a:r>
            <a:r>
              <a:rPr lang="en" sz="1350" i="1" dirty="0">
                <a:solidFill>
                  <a:srgbClr val="CE0000"/>
                </a:solidFill>
                <a:latin typeface="Courier New"/>
                <a:ea typeface="Courier New"/>
                <a:cs typeface="Courier New"/>
                <a:sym typeface="Courier New"/>
              </a:rPr>
              <a:t>5</a:t>
            </a:r>
            <a:r>
              <a:rPr lang="en" sz="1350" i="1" dirty="0">
                <a:solidFill>
                  <a:srgbClr val="000000"/>
                </a:solidFill>
                <a:latin typeface="Courier New"/>
                <a:ea typeface="Courier New"/>
                <a:cs typeface="Courier New"/>
                <a:sym typeface="Courier New"/>
              </a:rPr>
              <a:t>), </a:t>
            </a:r>
            <a:r>
              <a:rPr lang="en" sz="1350" i="1" dirty="0">
                <a:solidFill>
                  <a:srgbClr val="CE0000"/>
                </a:solidFill>
                <a:latin typeface="Courier New"/>
                <a:ea typeface="Courier New"/>
                <a:cs typeface="Courier New"/>
                <a:sym typeface="Courier New"/>
              </a:rPr>
              <a:t>0</a:t>
            </a:r>
            <a:r>
              <a:rPr lang="en" sz="1350" i="1" dirty="0">
                <a:solidFill>
                  <a:srgbClr val="000000"/>
                </a:solidFill>
                <a:latin typeface="Courier New"/>
                <a:ea typeface="Courier New"/>
                <a:cs typeface="Courier New"/>
                <a:sym typeface="Courier New"/>
              </a:rPr>
              <a:t>)</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000000"/>
                </a:solidFill>
                <a:latin typeface="Courier New"/>
                <a:ea typeface="Courier New"/>
                <a:cs typeface="Courier New"/>
                <a:sym typeface="Courier New"/>
              </a:rPr>
              <a:t>	edged = cv2.</a:t>
            </a:r>
            <a:r>
              <a:rPr lang="en" sz="1350" i="1" dirty="0">
                <a:solidFill>
                  <a:srgbClr val="004ED0"/>
                </a:solidFill>
                <a:latin typeface="Courier New"/>
                <a:ea typeface="Courier New"/>
                <a:cs typeface="Courier New"/>
                <a:sym typeface="Courier New"/>
              </a:rPr>
              <a:t>Canny</a:t>
            </a:r>
            <a:r>
              <a:rPr lang="en" sz="1350" i="1" dirty="0">
                <a:solidFill>
                  <a:srgbClr val="000000"/>
                </a:solidFill>
                <a:latin typeface="Courier New"/>
                <a:ea typeface="Courier New"/>
                <a:cs typeface="Courier New"/>
                <a:sym typeface="Courier New"/>
              </a:rPr>
              <a:t>(gray, </a:t>
            </a:r>
            <a:r>
              <a:rPr lang="en" sz="1350" i="1" dirty="0">
                <a:solidFill>
                  <a:srgbClr val="CE0000"/>
                </a:solidFill>
                <a:latin typeface="Courier New"/>
                <a:ea typeface="Courier New"/>
                <a:cs typeface="Courier New"/>
                <a:sym typeface="Courier New"/>
              </a:rPr>
              <a:t>35</a:t>
            </a:r>
            <a:r>
              <a:rPr lang="en" sz="1350" i="1" dirty="0">
                <a:solidFill>
                  <a:srgbClr val="000000"/>
                </a:solidFill>
                <a:latin typeface="Courier New"/>
                <a:ea typeface="Courier New"/>
                <a:cs typeface="Courier New"/>
                <a:sym typeface="Courier New"/>
              </a:rPr>
              <a:t>, </a:t>
            </a:r>
            <a:r>
              <a:rPr lang="en" sz="1350" i="1" dirty="0">
                <a:solidFill>
                  <a:srgbClr val="CE0000"/>
                </a:solidFill>
                <a:latin typeface="Courier New"/>
                <a:ea typeface="Courier New"/>
                <a:cs typeface="Courier New"/>
                <a:sym typeface="Courier New"/>
              </a:rPr>
              <a:t>125</a:t>
            </a:r>
            <a:r>
              <a:rPr lang="en" sz="1350" i="1" dirty="0">
                <a:solidFill>
                  <a:srgbClr val="000000"/>
                </a:solidFill>
                <a:latin typeface="Courier New"/>
                <a:ea typeface="Courier New"/>
                <a:cs typeface="Courier New"/>
                <a:sym typeface="Courier New"/>
              </a:rPr>
              <a:t>)</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FF8000"/>
                </a:solidFill>
                <a:latin typeface="Courier New"/>
                <a:ea typeface="Courier New"/>
                <a:cs typeface="Courier New"/>
                <a:sym typeface="Courier New"/>
              </a:rPr>
              <a:t>	# find the contours in the edged image and keep the largest one;</a:t>
            </a:r>
            <a:endParaRPr sz="1350" i="1" dirty="0">
              <a:solidFill>
                <a:srgbClr val="FF8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FF8000"/>
                </a:solidFill>
                <a:latin typeface="Courier New"/>
                <a:ea typeface="Courier New"/>
                <a:cs typeface="Courier New"/>
                <a:sym typeface="Courier New"/>
              </a:rPr>
              <a:t>	# we'll assume that this is our piece of paper in the image</a:t>
            </a:r>
            <a:endParaRPr sz="1350" i="1" dirty="0">
              <a:solidFill>
                <a:srgbClr val="FF8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000000"/>
                </a:solidFill>
                <a:latin typeface="Courier New"/>
                <a:ea typeface="Courier New"/>
                <a:cs typeface="Courier New"/>
                <a:sym typeface="Courier New"/>
              </a:rPr>
              <a:t>	cnts = cv2.</a:t>
            </a:r>
            <a:r>
              <a:rPr lang="en" sz="1350" i="1" dirty="0">
                <a:solidFill>
                  <a:srgbClr val="004ED0"/>
                </a:solidFill>
                <a:latin typeface="Courier New"/>
                <a:ea typeface="Courier New"/>
                <a:cs typeface="Courier New"/>
                <a:sym typeface="Courier New"/>
              </a:rPr>
              <a:t>findContours</a:t>
            </a:r>
            <a:r>
              <a:rPr lang="en" sz="1350" i="1" dirty="0">
                <a:solidFill>
                  <a:srgbClr val="000000"/>
                </a:solidFill>
                <a:latin typeface="Courier New"/>
                <a:ea typeface="Courier New"/>
                <a:cs typeface="Courier New"/>
                <a:sym typeface="Courier New"/>
              </a:rPr>
              <a:t>(edged.</a:t>
            </a:r>
            <a:r>
              <a:rPr lang="en" sz="1350" i="1" dirty="0">
                <a:solidFill>
                  <a:srgbClr val="004ED0"/>
                </a:solidFill>
                <a:latin typeface="Courier New"/>
                <a:ea typeface="Courier New"/>
                <a:cs typeface="Courier New"/>
                <a:sym typeface="Courier New"/>
              </a:rPr>
              <a:t>copy</a:t>
            </a:r>
            <a:r>
              <a:rPr lang="en" sz="1350" i="1" dirty="0">
                <a:solidFill>
                  <a:srgbClr val="000000"/>
                </a:solidFill>
                <a:latin typeface="Courier New"/>
                <a:ea typeface="Courier New"/>
                <a:cs typeface="Courier New"/>
                <a:sym typeface="Courier New"/>
              </a:rPr>
              <a:t>(), cv2.RETR_LIST, cv2.CHAIN_APPROX_SIMPLE)</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000000"/>
                </a:solidFill>
                <a:latin typeface="Courier New"/>
                <a:ea typeface="Courier New"/>
                <a:cs typeface="Courier New"/>
                <a:sym typeface="Courier New"/>
              </a:rPr>
              <a:t>	cnts = imutils.</a:t>
            </a:r>
            <a:r>
              <a:rPr lang="en" sz="1350" i="1" dirty="0">
                <a:solidFill>
                  <a:srgbClr val="004ED0"/>
                </a:solidFill>
                <a:latin typeface="Courier New"/>
                <a:ea typeface="Courier New"/>
                <a:cs typeface="Courier New"/>
                <a:sym typeface="Courier New"/>
              </a:rPr>
              <a:t>grab_contours</a:t>
            </a:r>
            <a:r>
              <a:rPr lang="en" sz="1350" i="1" dirty="0">
                <a:solidFill>
                  <a:srgbClr val="000000"/>
                </a:solidFill>
                <a:latin typeface="Courier New"/>
                <a:ea typeface="Courier New"/>
                <a:cs typeface="Courier New"/>
                <a:sym typeface="Courier New"/>
              </a:rPr>
              <a:t>(cnts)</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000000"/>
                </a:solidFill>
                <a:latin typeface="Courier New"/>
                <a:ea typeface="Courier New"/>
                <a:cs typeface="Courier New"/>
                <a:sym typeface="Courier New"/>
              </a:rPr>
              <a:t>	c = </a:t>
            </a:r>
            <a:r>
              <a:rPr lang="en" sz="1350" i="1" dirty="0">
                <a:solidFill>
                  <a:srgbClr val="004ED0"/>
                </a:solidFill>
                <a:latin typeface="Courier New"/>
                <a:ea typeface="Courier New"/>
                <a:cs typeface="Courier New"/>
                <a:sym typeface="Courier New"/>
              </a:rPr>
              <a:t>max</a:t>
            </a:r>
            <a:r>
              <a:rPr lang="en" sz="1350" i="1" dirty="0">
                <a:solidFill>
                  <a:srgbClr val="000000"/>
                </a:solidFill>
                <a:latin typeface="Courier New"/>
                <a:ea typeface="Courier New"/>
                <a:cs typeface="Courier New"/>
                <a:sym typeface="Courier New"/>
              </a:rPr>
              <a:t>(cnts, key = cv2.contourArea)</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FF8000"/>
                </a:solidFill>
                <a:latin typeface="Courier New"/>
                <a:ea typeface="Courier New"/>
                <a:cs typeface="Courier New"/>
                <a:sym typeface="Courier New"/>
              </a:rPr>
              <a:t>	# compute the bounding box of the of the paper region and return it</a:t>
            </a:r>
            <a:endParaRPr sz="1350" i="1" dirty="0">
              <a:solidFill>
                <a:srgbClr val="FF8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000000"/>
                </a:solidFill>
                <a:latin typeface="Courier New"/>
                <a:ea typeface="Courier New"/>
                <a:cs typeface="Courier New"/>
                <a:sym typeface="Courier New"/>
              </a:rPr>
              <a:t>	</a:t>
            </a:r>
            <a:r>
              <a:rPr lang="en" sz="1350" i="1" dirty="0">
                <a:solidFill>
                  <a:srgbClr val="800080"/>
                </a:solidFill>
                <a:latin typeface="Courier New"/>
                <a:ea typeface="Courier New"/>
                <a:cs typeface="Courier New"/>
                <a:sym typeface="Courier New"/>
              </a:rPr>
              <a:t>return</a:t>
            </a:r>
            <a:r>
              <a:rPr lang="en" sz="1350" i="1" dirty="0">
                <a:solidFill>
                  <a:srgbClr val="000000"/>
                </a:solidFill>
                <a:latin typeface="Courier New"/>
                <a:ea typeface="Courier New"/>
                <a:cs typeface="Courier New"/>
                <a:sym typeface="Courier New"/>
              </a:rPr>
              <a:t> cv2.</a:t>
            </a:r>
            <a:r>
              <a:rPr lang="en" sz="1350" i="1" dirty="0">
                <a:solidFill>
                  <a:srgbClr val="004ED0"/>
                </a:solidFill>
                <a:latin typeface="Courier New"/>
                <a:ea typeface="Courier New"/>
                <a:cs typeface="Courier New"/>
                <a:sym typeface="Courier New"/>
              </a:rPr>
              <a:t>minAreaRect</a:t>
            </a:r>
            <a:r>
              <a:rPr lang="en" sz="1350" i="1" dirty="0">
                <a:solidFill>
                  <a:srgbClr val="000000"/>
                </a:solidFill>
                <a:latin typeface="Courier New"/>
                <a:ea typeface="Courier New"/>
                <a:cs typeface="Courier New"/>
                <a:sym typeface="Courier New"/>
              </a:rPr>
              <a:t>(c)</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800080"/>
                </a:solidFill>
                <a:latin typeface="Courier New"/>
                <a:ea typeface="Courier New"/>
                <a:cs typeface="Courier New"/>
                <a:sym typeface="Courier New"/>
              </a:rPr>
              <a:t>def</a:t>
            </a:r>
            <a:r>
              <a:rPr lang="en" sz="1350" i="1" dirty="0">
                <a:solidFill>
                  <a:srgbClr val="000000"/>
                </a:solidFill>
                <a:latin typeface="Courier New"/>
                <a:ea typeface="Courier New"/>
                <a:cs typeface="Courier New"/>
                <a:sym typeface="Courier New"/>
              </a:rPr>
              <a:t> </a:t>
            </a:r>
            <a:r>
              <a:rPr lang="en" sz="1350" i="1" dirty="0">
                <a:solidFill>
                  <a:srgbClr val="004ED0"/>
                </a:solidFill>
                <a:latin typeface="Courier New"/>
                <a:ea typeface="Courier New"/>
                <a:cs typeface="Courier New"/>
                <a:sym typeface="Courier New"/>
              </a:rPr>
              <a:t>distance_to_camera</a:t>
            </a:r>
            <a:r>
              <a:rPr lang="en" sz="1350" i="1" dirty="0">
                <a:solidFill>
                  <a:srgbClr val="000000"/>
                </a:solidFill>
                <a:latin typeface="Courier New"/>
                <a:ea typeface="Courier New"/>
                <a:cs typeface="Courier New"/>
                <a:sym typeface="Courier New"/>
              </a:rPr>
              <a:t>(knownWidth, focalLength, perWidth):</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FF8000"/>
                </a:solidFill>
                <a:latin typeface="Courier New"/>
                <a:ea typeface="Courier New"/>
                <a:cs typeface="Courier New"/>
                <a:sym typeface="Courier New"/>
              </a:rPr>
              <a:t>	# compute and return the distance from the maker to the camera</a:t>
            </a:r>
            <a:endParaRPr sz="1350" i="1" dirty="0">
              <a:solidFill>
                <a:srgbClr val="FF8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000000"/>
                </a:solidFill>
                <a:latin typeface="Courier New"/>
                <a:ea typeface="Courier New"/>
                <a:cs typeface="Courier New"/>
                <a:sym typeface="Courier New"/>
              </a:rPr>
              <a:t>	</a:t>
            </a:r>
            <a:r>
              <a:rPr lang="en" sz="1350" i="1" dirty="0">
                <a:solidFill>
                  <a:srgbClr val="800080"/>
                </a:solidFill>
                <a:latin typeface="Courier New"/>
                <a:ea typeface="Courier New"/>
                <a:cs typeface="Courier New"/>
                <a:sym typeface="Courier New"/>
              </a:rPr>
              <a:t>return</a:t>
            </a:r>
            <a:r>
              <a:rPr lang="en" sz="1350" i="1" dirty="0">
                <a:solidFill>
                  <a:srgbClr val="000000"/>
                </a:solidFill>
                <a:latin typeface="Courier New"/>
                <a:ea typeface="Courier New"/>
                <a:cs typeface="Courier New"/>
                <a:sym typeface="Courier New"/>
              </a:rPr>
              <a:t> (knownWidth * focalLength) / perWidth</a:t>
            </a:r>
            <a:endParaRPr sz="1350" i="1" dirty="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FF8000"/>
                </a:solidFill>
                <a:latin typeface="Courier New"/>
                <a:ea typeface="Courier New"/>
                <a:cs typeface="Courier New"/>
                <a:sym typeface="Courier New"/>
              </a:rPr>
              <a:t># initialize the known distance from the camera to the object, which</a:t>
            </a:r>
            <a:endParaRPr sz="1350" i="1" dirty="0">
              <a:solidFill>
                <a:srgbClr val="FF80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dirty="0">
                <a:solidFill>
                  <a:srgbClr val="FF8000"/>
                </a:solidFill>
                <a:latin typeface="Courier New"/>
                <a:ea typeface="Courier New"/>
                <a:cs typeface="Courier New"/>
                <a:sym typeface="Courier New"/>
              </a:rPr>
              <a:t># in this case is 24 inches</a:t>
            </a:r>
            <a:endParaRPr sz="1350" dirty="0"/>
          </a:p>
        </p:txBody>
      </p:sp>
    </p:spTree>
    <p:extLst>
      <p:ext uri="{BB962C8B-B14F-4D97-AF65-F5344CB8AC3E}">
        <p14:creationId xmlns:p14="http://schemas.microsoft.com/office/powerpoint/2010/main" val="43037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ctrTitle"/>
          </p:nvPr>
        </p:nvSpPr>
        <p:spPr>
          <a:xfrm>
            <a:off x="179512" y="116632"/>
            <a:ext cx="8765700" cy="594400"/>
          </a:xfrm>
          <a:prstGeom prst="rect">
            <a:avLst/>
          </a:prstGeom>
          <a:solidFill>
            <a:schemeClr val="accent2"/>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Codes continued….</a:t>
            </a:r>
            <a:endParaRPr sz="1800" dirty="0"/>
          </a:p>
        </p:txBody>
      </p:sp>
      <p:sp>
        <p:nvSpPr>
          <p:cNvPr id="331" name="Google Shape;331;p21"/>
          <p:cNvSpPr txBox="1">
            <a:spLocks noGrp="1"/>
          </p:cNvSpPr>
          <p:nvPr>
            <p:ph type="subTitle" idx="1"/>
          </p:nvPr>
        </p:nvSpPr>
        <p:spPr>
          <a:xfrm>
            <a:off x="179512" y="908720"/>
            <a:ext cx="8765700" cy="5832648"/>
          </a:xfrm>
          <a:prstGeom prst="rect">
            <a:avLst/>
          </a:prstGeom>
          <a:solidFill>
            <a:schemeClr val="accent3">
              <a:lumMod val="40000"/>
              <a:lumOff val="60000"/>
            </a:schemeClr>
          </a:solidFill>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KNOWN_DISTANCE = </a:t>
            </a:r>
            <a:r>
              <a:rPr lang="en" sz="1400" i="1" dirty="0">
                <a:solidFill>
                  <a:srgbClr val="CE0000"/>
                </a:solidFill>
                <a:latin typeface="Courier New"/>
                <a:ea typeface="Courier New"/>
                <a:cs typeface="Courier New"/>
                <a:sym typeface="Courier New"/>
              </a:rPr>
              <a:t>24.0</a:t>
            </a:r>
            <a:endParaRPr sz="1400" i="1" dirty="0">
              <a:solidFill>
                <a:srgbClr val="CE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FF8000"/>
                </a:solidFill>
                <a:latin typeface="Courier New"/>
                <a:ea typeface="Courier New"/>
                <a:cs typeface="Courier New"/>
                <a:sym typeface="Courier New"/>
              </a:rPr>
              <a:t># initialize the known object width, which in this case, the piece of</a:t>
            </a:r>
            <a:endParaRPr sz="1400" i="1" dirty="0">
              <a:solidFill>
                <a:srgbClr val="FF8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FF8000"/>
                </a:solidFill>
                <a:latin typeface="Courier New"/>
                <a:ea typeface="Courier New"/>
                <a:cs typeface="Courier New"/>
                <a:sym typeface="Courier New"/>
              </a:rPr>
              <a:t># paper is 12 inches wide</a:t>
            </a:r>
            <a:endParaRPr sz="1400" i="1" dirty="0">
              <a:solidFill>
                <a:srgbClr val="FF8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KNOWN_WIDTH = </a:t>
            </a:r>
            <a:r>
              <a:rPr lang="en" sz="1400" i="1" dirty="0">
                <a:solidFill>
                  <a:srgbClr val="CE0000"/>
                </a:solidFill>
                <a:latin typeface="Courier New"/>
                <a:ea typeface="Courier New"/>
                <a:cs typeface="Courier New"/>
                <a:sym typeface="Courier New"/>
              </a:rPr>
              <a:t>11.0</a:t>
            </a:r>
            <a:endParaRPr sz="1400" i="1" dirty="0">
              <a:solidFill>
                <a:srgbClr val="CE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FF8000"/>
                </a:solidFill>
                <a:latin typeface="Courier New"/>
                <a:ea typeface="Courier New"/>
                <a:cs typeface="Courier New"/>
                <a:sym typeface="Courier New"/>
              </a:rPr>
              <a:t># load the furst image that contains an object that is KNOWN TO BE 2 feet</a:t>
            </a:r>
            <a:endParaRPr sz="1400" i="1" dirty="0">
              <a:solidFill>
                <a:srgbClr val="FF8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FF8000"/>
                </a:solidFill>
                <a:latin typeface="Courier New"/>
                <a:ea typeface="Courier New"/>
                <a:cs typeface="Courier New"/>
                <a:sym typeface="Courier New"/>
              </a:rPr>
              <a:t># from our camera, then find the paper marker in the image, and initialize</a:t>
            </a:r>
            <a:endParaRPr sz="1400" i="1" dirty="0">
              <a:solidFill>
                <a:srgbClr val="FF8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FF8000"/>
                </a:solidFill>
                <a:latin typeface="Courier New"/>
                <a:ea typeface="Courier New"/>
                <a:cs typeface="Courier New"/>
                <a:sym typeface="Courier New"/>
              </a:rPr>
              <a:t># the focal length</a:t>
            </a:r>
            <a:endParaRPr sz="1400" i="1" dirty="0">
              <a:solidFill>
                <a:srgbClr val="FF8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image = cv2.</a:t>
            </a:r>
            <a:r>
              <a:rPr lang="en" sz="1400" i="1" dirty="0">
                <a:solidFill>
                  <a:srgbClr val="004ED0"/>
                </a:solidFill>
                <a:latin typeface="Courier New"/>
                <a:ea typeface="Courier New"/>
                <a:cs typeface="Courier New"/>
                <a:sym typeface="Courier New"/>
              </a:rPr>
              <a:t>imread</a:t>
            </a:r>
            <a:r>
              <a:rPr lang="en" sz="1400" i="1" dirty="0">
                <a:solidFill>
                  <a:srgbClr val="000000"/>
                </a:solidFill>
                <a:latin typeface="Courier New"/>
                <a:ea typeface="Courier New"/>
                <a:cs typeface="Courier New"/>
                <a:sym typeface="Courier New"/>
              </a:rPr>
              <a:t>(</a:t>
            </a:r>
            <a:r>
              <a:rPr lang="en" sz="1400" i="1" dirty="0">
                <a:solidFill>
                  <a:srgbClr val="008000"/>
                </a:solidFill>
                <a:latin typeface="Courier New"/>
                <a:ea typeface="Courier New"/>
                <a:cs typeface="Courier New"/>
                <a:sym typeface="Courier New"/>
              </a:rPr>
              <a:t>"images/2ft.png"</a:t>
            </a:r>
            <a:r>
              <a:rPr lang="en" sz="1400" i="1" dirty="0">
                <a:solidFill>
                  <a:srgbClr val="000000"/>
                </a:solidFill>
                <a:latin typeface="Courier New"/>
                <a:ea typeface="Courier New"/>
                <a:cs typeface="Courier New"/>
                <a:sym typeface="Courier New"/>
              </a:rPr>
              <a:t>)</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marker = </a:t>
            </a:r>
            <a:r>
              <a:rPr lang="en" sz="1400" i="1" dirty="0">
                <a:solidFill>
                  <a:srgbClr val="004ED0"/>
                </a:solidFill>
                <a:latin typeface="Courier New"/>
                <a:ea typeface="Courier New"/>
                <a:cs typeface="Courier New"/>
                <a:sym typeface="Courier New"/>
              </a:rPr>
              <a:t>find_marker</a:t>
            </a:r>
            <a:r>
              <a:rPr lang="en" sz="1400" i="1" dirty="0">
                <a:solidFill>
                  <a:srgbClr val="000000"/>
                </a:solidFill>
                <a:latin typeface="Courier New"/>
                <a:ea typeface="Courier New"/>
                <a:cs typeface="Courier New"/>
                <a:sym typeface="Courier New"/>
              </a:rPr>
              <a:t>(image)</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focalLength = (marker[</a:t>
            </a:r>
            <a:r>
              <a:rPr lang="en" sz="1400" i="1" dirty="0">
                <a:solidFill>
                  <a:srgbClr val="CE0000"/>
                </a:solidFill>
                <a:latin typeface="Courier New"/>
                <a:ea typeface="Courier New"/>
                <a:cs typeface="Courier New"/>
                <a:sym typeface="Courier New"/>
              </a:rPr>
              <a:t>1</a:t>
            </a:r>
            <a:r>
              <a:rPr lang="en" sz="1400" i="1" dirty="0">
                <a:solidFill>
                  <a:srgbClr val="000000"/>
                </a:solidFill>
                <a:latin typeface="Courier New"/>
                <a:ea typeface="Courier New"/>
                <a:cs typeface="Courier New"/>
                <a:sym typeface="Courier New"/>
              </a:rPr>
              <a:t>][</a:t>
            </a:r>
            <a:r>
              <a:rPr lang="en" sz="1400" i="1" dirty="0">
                <a:solidFill>
                  <a:srgbClr val="CE0000"/>
                </a:solidFill>
                <a:latin typeface="Courier New"/>
                <a:ea typeface="Courier New"/>
                <a:cs typeface="Courier New"/>
                <a:sym typeface="Courier New"/>
              </a:rPr>
              <a:t>0</a:t>
            </a:r>
            <a:r>
              <a:rPr lang="en" sz="1400" i="1" dirty="0">
                <a:solidFill>
                  <a:srgbClr val="000000"/>
                </a:solidFill>
                <a:latin typeface="Courier New"/>
                <a:ea typeface="Courier New"/>
                <a:cs typeface="Courier New"/>
                <a:sym typeface="Courier New"/>
              </a:rPr>
              <a:t>] * KNOWN_DISTANCE) / KNOWN_WIDTH</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FF8000"/>
                </a:solidFill>
                <a:latin typeface="Courier New"/>
                <a:ea typeface="Courier New"/>
                <a:cs typeface="Courier New"/>
                <a:sym typeface="Courier New"/>
              </a:rPr>
              <a:t># loop over the images</a:t>
            </a:r>
            <a:endParaRPr sz="1400" i="1" dirty="0">
              <a:solidFill>
                <a:srgbClr val="FF8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800080"/>
                </a:solidFill>
                <a:latin typeface="Courier New"/>
                <a:ea typeface="Courier New"/>
                <a:cs typeface="Courier New"/>
                <a:sym typeface="Courier New"/>
              </a:rPr>
              <a:t>for</a:t>
            </a:r>
            <a:r>
              <a:rPr lang="en" sz="1400" i="1" dirty="0">
                <a:solidFill>
                  <a:srgbClr val="000000"/>
                </a:solidFill>
                <a:latin typeface="Courier New"/>
                <a:ea typeface="Courier New"/>
                <a:cs typeface="Courier New"/>
                <a:sym typeface="Courier New"/>
              </a:rPr>
              <a:t> imagePath </a:t>
            </a:r>
            <a:r>
              <a:rPr lang="en" sz="1400" i="1" dirty="0">
                <a:solidFill>
                  <a:srgbClr val="800080"/>
                </a:solidFill>
                <a:latin typeface="Courier New"/>
                <a:ea typeface="Courier New"/>
                <a:cs typeface="Courier New"/>
                <a:sym typeface="Courier New"/>
              </a:rPr>
              <a:t>in</a:t>
            </a:r>
            <a:r>
              <a:rPr lang="en" sz="1400" i="1" dirty="0">
                <a:solidFill>
                  <a:srgbClr val="000000"/>
                </a:solidFill>
                <a:latin typeface="Courier New"/>
                <a:ea typeface="Courier New"/>
                <a:cs typeface="Courier New"/>
                <a:sym typeface="Courier New"/>
              </a:rPr>
              <a:t> </a:t>
            </a:r>
            <a:r>
              <a:rPr lang="en" sz="1400" i="1" dirty="0">
                <a:solidFill>
                  <a:srgbClr val="004ED0"/>
                </a:solidFill>
                <a:latin typeface="Courier New"/>
                <a:ea typeface="Courier New"/>
                <a:cs typeface="Courier New"/>
                <a:sym typeface="Courier New"/>
              </a:rPr>
              <a:t>sorted</a:t>
            </a:r>
            <a:r>
              <a:rPr lang="en" sz="1400" i="1" dirty="0">
                <a:solidFill>
                  <a:srgbClr val="000000"/>
                </a:solidFill>
                <a:latin typeface="Courier New"/>
                <a:ea typeface="Courier New"/>
                <a:cs typeface="Courier New"/>
                <a:sym typeface="Courier New"/>
              </a:rPr>
              <a:t>(paths.</a:t>
            </a:r>
            <a:r>
              <a:rPr lang="en" sz="1400" i="1" dirty="0">
                <a:solidFill>
                  <a:srgbClr val="004ED0"/>
                </a:solidFill>
                <a:latin typeface="Courier New"/>
                <a:ea typeface="Courier New"/>
                <a:cs typeface="Courier New"/>
                <a:sym typeface="Courier New"/>
              </a:rPr>
              <a:t>list_images</a:t>
            </a:r>
            <a:r>
              <a:rPr lang="en" sz="1400" i="1" dirty="0">
                <a:solidFill>
                  <a:srgbClr val="000000"/>
                </a:solidFill>
                <a:latin typeface="Courier New"/>
                <a:ea typeface="Courier New"/>
                <a:cs typeface="Courier New"/>
                <a:sym typeface="Courier New"/>
              </a:rPr>
              <a:t>(</a:t>
            </a:r>
            <a:r>
              <a:rPr lang="en" sz="1400" i="1" dirty="0">
                <a:solidFill>
                  <a:srgbClr val="008000"/>
                </a:solidFill>
                <a:latin typeface="Courier New"/>
                <a:ea typeface="Courier New"/>
                <a:cs typeface="Courier New"/>
                <a:sym typeface="Courier New"/>
              </a:rPr>
              <a:t>"images"</a:t>
            </a:r>
            <a:r>
              <a:rPr lang="en" sz="1400" i="1" dirty="0">
                <a:solidFill>
                  <a:srgbClr val="000000"/>
                </a:solidFill>
                <a:latin typeface="Courier New"/>
                <a:ea typeface="Courier New"/>
                <a:cs typeface="Courier New"/>
                <a:sym typeface="Courier New"/>
              </a:rPr>
              <a:t>)):</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FF8000"/>
                </a:solidFill>
                <a:latin typeface="Courier New"/>
                <a:ea typeface="Courier New"/>
                <a:cs typeface="Courier New"/>
                <a:sym typeface="Courier New"/>
              </a:rPr>
              <a:t>	# load the image, find the marker in the image, then compute the</a:t>
            </a:r>
            <a:endParaRPr sz="1400" i="1" dirty="0">
              <a:solidFill>
                <a:srgbClr val="FF8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FF8000"/>
                </a:solidFill>
                <a:latin typeface="Courier New"/>
                <a:ea typeface="Courier New"/>
                <a:cs typeface="Courier New"/>
                <a:sym typeface="Courier New"/>
              </a:rPr>
              <a:t># distance to the marker from the camera</a:t>
            </a:r>
            <a:endParaRPr sz="1400" i="1" dirty="0">
              <a:solidFill>
                <a:srgbClr val="FF8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image = cv2.</a:t>
            </a:r>
            <a:r>
              <a:rPr lang="en" sz="1400" i="1" dirty="0">
                <a:solidFill>
                  <a:srgbClr val="004ED0"/>
                </a:solidFill>
                <a:latin typeface="Courier New"/>
                <a:ea typeface="Courier New"/>
                <a:cs typeface="Courier New"/>
                <a:sym typeface="Courier New"/>
              </a:rPr>
              <a:t>imread</a:t>
            </a:r>
            <a:r>
              <a:rPr lang="en" sz="1400" i="1" dirty="0">
                <a:solidFill>
                  <a:srgbClr val="000000"/>
                </a:solidFill>
                <a:latin typeface="Courier New"/>
                <a:ea typeface="Courier New"/>
                <a:cs typeface="Courier New"/>
                <a:sym typeface="Courier New"/>
              </a:rPr>
              <a:t>(imagePath)</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marker = </a:t>
            </a:r>
            <a:r>
              <a:rPr lang="en" sz="1400" i="1" dirty="0">
                <a:solidFill>
                  <a:srgbClr val="004ED0"/>
                </a:solidFill>
                <a:latin typeface="Courier New"/>
                <a:ea typeface="Courier New"/>
                <a:cs typeface="Courier New"/>
                <a:sym typeface="Courier New"/>
              </a:rPr>
              <a:t>find_marker</a:t>
            </a:r>
            <a:r>
              <a:rPr lang="en" sz="1400" i="1" dirty="0">
                <a:solidFill>
                  <a:srgbClr val="000000"/>
                </a:solidFill>
                <a:latin typeface="Courier New"/>
                <a:ea typeface="Courier New"/>
                <a:cs typeface="Courier New"/>
                <a:sym typeface="Courier New"/>
              </a:rPr>
              <a:t>(image)</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inches = </a:t>
            </a:r>
            <a:r>
              <a:rPr lang="en" sz="1400" i="1" dirty="0">
                <a:solidFill>
                  <a:srgbClr val="004ED0"/>
                </a:solidFill>
                <a:latin typeface="Courier New"/>
                <a:ea typeface="Courier New"/>
                <a:cs typeface="Courier New"/>
                <a:sym typeface="Courier New"/>
              </a:rPr>
              <a:t>distance_to_camera</a:t>
            </a:r>
            <a:r>
              <a:rPr lang="en" sz="1400" i="1" dirty="0">
                <a:solidFill>
                  <a:srgbClr val="000000"/>
                </a:solidFill>
                <a:latin typeface="Courier New"/>
                <a:ea typeface="Courier New"/>
                <a:cs typeface="Courier New"/>
                <a:sym typeface="Courier New"/>
              </a:rPr>
              <a:t>(KNOWN_WIDTH, focalLength, marker[</a:t>
            </a:r>
            <a:r>
              <a:rPr lang="en" sz="1400" i="1" dirty="0">
                <a:solidFill>
                  <a:srgbClr val="CE0000"/>
                </a:solidFill>
                <a:latin typeface="Courier New"/>
                <a:ea typeface="Courier New"/>
                <a:cs typeface="Courier New"/>
                <a:sym typeface="Courier New"/>
              </a:rPr>
              <a:t>1</a:t>
            </a:r>
            <a:r>
              <a:rPr lang="en" sz="1400" i="1" dirty="0">
                <a:solidFill>
                  <a:srgbClr val="000000"/>
                </a:solidFill>
                <a:latin typeface="Courier New"/>
                <a:ea typeface="Courier New"/>
                <a:cs typeface="Courier New"/>
                <a:sym typeface="Courier New"/>
              </a:rPr>
              <a:t>][</a:t>
            </a:r>
            <a:r>
              <a:rPr lang="en" sz="1400" i="1" dirty="0">
                <a:solidFill>
                  <a:srgbClr val="CE0000"/>
                </a:solidFill>
                <a:latin typeface="Courier New"/>
                <a:ea typeface="Courier New"/>
                <a:cs typeface="Courier New"/>
                <a:sym typeface="Courier New"/>
              </a:rPr>
              <a:t>0</a:t>
            </a:r>
            <a:r>
              <a:rPr lang="en" sz="1400" i="1" dirty="0">
                <a:solidFill>
                  <a:srgbClr val="000000"/>
                </a:solidFill>
                <a:latin typeface="Courier New"/>
                <a:ea typeface="Courier New"/>
                <a:cs typeface="Courier New"/>
                <a:sym typeface="Courier New"/>
              </a:rPr>
              <a:t>])</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FF8000"/>
                </a:solidFill>
                <a:latin typeface="Courier New"/>
                <a:ea typeface="Courier New"/>
                <a:cs typeface="Courier New"/>
                <a:sym typeface="Courier New"/>
              </a:rPr>
              <a:t>	# draw a bounding box around the image and display it</a:t>
            </a:r>
            <a:endParaRPr sz="1400" i="1" dirty="0">
              <a:solidFill>
                <a:srgbClr val="FF8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box = cv2.cv.</a:t>
            </a:r>
            <a:r>
              <a:rPr lang="en" sz="1400" i="1" dirty="0">
                <a:solidFill>
                  <a:srgbClr val="004ED0"/>
                </a:solidFill>
                <a:latin typeface="Courier New"/>
                <a:ea typeface="Courier New"/>
                <a:cs typeface="Courier New"/>
                <a:sym typeface="Courier New"/>
              </a:rPr>
              <a:t>BoxPoints</a:t>
            </a:r>
            <a:r>
              <a:rPr lang="en" sz="1400" i="1" dirty="0">
                <a:solidFill>
                  <a:srgbClr val="000000"/>
                </a:solidFill>
                <a:latin typeface="Courier New"/>
                <a:ea typeface="Courier New"/>
                <a:cs typeface="Courier New"/>
                <a:sym typeface="Courier New"/>
              </a:rPr>
              <a:t>(marker) </a:t>
            </a:r>
            <a:r>
              <a:rPr lang="en" sz="1400" i="1" dirty="0">
                <a:solidFill>
                  <a:srgbClr val="800080"/>
                </a:solidFill>
                <a:latin typeface="Courier New"/>
                <a:ea typeface="Courier New"/>
                <a:cs typeface="Courier New"/>
                <a:sym typeface="Courier New"/>
              </a:rPr>
              <a:t>if</a:t>
            </a:r>
            <a:r>
              <a:rPr lang="en" sz="1400" i="1" dirty="0">
                <a:solidFill>
                  <a:srgbClr val="000000"/>
                </a:solidFill>
                <a:latin typeface="Courier New"/>
                <a:ea typeface="Courier New"/>
                <a:cs typeface="Courier New"/>
                <a:sym typeface="Courier New"/>
              </a:rPr>
              <a:t> imutils.</a:t>
            </a:r>
            <a:r>
              <a:rPr lang="en" sz="1400" i="1" dirty="0">
                <a:solidFill>
                  <a:srgbClr val="004ED0"/>
                </a:solidFill>
                <a:latin typeface="Courier New"/>
                <a:ea typeface="Courier New"/>
                <a:cs typeface="Courier New"/>
                <a:sym typeface="Courier New"/>
              </a:rPr>
              <a:t>is_cv2</a:t>
            </a:r>
            <a:r>
              <a:rPr lang="en" sz="1400" i="1" dirty="0">
                <a:solidFill>
                  <a:srgbClr val="000000"/>
                </a:solidFill>
                <a:latin typeface="Courier New"/>
                <a:ea typeface="Courier New"/>
                <a:cs typeface="Courier New"/>
                <a:sym typeface="Courier New"/>
              </a:rPr>
              <a:t>() </a:t>
            </a:r>
            <a:r>
              <a:rPr lang="en" sz="1400" i="1" dirty="0">
                <a:solidFill>
                  <a:srgbClr val="800080"/>
                </a:solidFill>
                <a:latin typeface="Courier New"/>
                <a:ea typeface="Courier New"/>
                <a:cs typeface="Courier New"/>
                <a:sym typeface="Courier New"/>
              </a:rPr>
              <a:t>else</a:t>
            </a:r>
            <a:r>
              <a:rPr lang="en" sz="1400" i="1" dirty="0">
                <a:solidFill>
                  <a:srgbClr val="000000"/>
                </a:solidFill>
                <a:latin typeface="Courier New"/>
                <a:ea typeface="Courier New"/>
                <a:cs typeface="Courier New"/>
                <a:sym typeface="Courier New"/>
              </a:rPr>
              <a:t> cv2.</a:t>
            </a:r>
            <a:r>
              <a:rPr lang="en" sz="1400" i="1" dirty="0">
                <a:solidFill>
                  <a:srgbClr val="004ED0"/>
                </a:solidFill>
                <a:latin typeface="Courier New"/>
                <a:ea typeface="Courier New"/>
                <a:cs typeface="Courier New"/>
                <a:sym typeface="Courier New"/>
              </a:rPr>
              <a:t>boxPoints</a:t>
            </a:r>
            <a:r>
              <a:rPr lang="en" sz="1400" i="1" dirty="0">
                <a:solidFill>
                  <a:srgbClr val="000000"/>
                </a:solidFill>
                <a:latin typeface="Courier New"/>
                <a:ea typeface="Courier New"/>
                <a:cs typeface="Courier New"/>
                <a:sym typeface="Courier New"/>
              </a:rPr>
              <a:t>(marker)</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box = np.</a:t>
            </a:r>
            <a:r>
              <a:rPr lang="en" sz="1400" i="1" dirty="0">
                <a:solidFill>
                  <a:srgbClr val="004ED0"/>
                </a:solidFill>
                <a:latin typeface="Courier New"/>
                <a:ea typeface="Courier New"/>
                <a:cs typeface="Courier New"/>
                <a:sym typeface="Courier New"/>
              </a:rPr>
              <a:t>int0</a:t>
            </a:r>
            <a:r>
              <a:rPr lang="en" sz="1400" i="1" dirty="0">
                <a:solidFill>
                  <a:srgbClr val="000000"/>
                </a:solidFill>
                <a:latin typeface="Courier New"/>
                <a:ea typeface="Courier New"/>
                <a:cs typeface="Courier New"/>
                <a:sym typeface="Courier New"/>
              </a:rPr>
              <a:t>(box)</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cv2.</a:t>
            </a:r>
            <a:r>
              <a:rPr lang="en" sz="1400" i="1" dirty="0">
                <a:solidFill>
                  <a:srgbClr val="004ED0"/>
                </a:solidFill>
                <a:latin typeface="Courier New"/>
                <a:ea typeface="Courier New"/>
                <a:cs typeface="Courier New"/>
                <a:sym typeface="Courier New"/>
              </a:rPr>
              <a:t>drawContours</a:t>
            </a:r>
            <a:r>
              <a:rPr lang="en" sz="1400" i="1" dirty="0">
                <a:solidFill>
                  <a:srgbClr val="000000"/>
                </a:solidFill>
                <a:latin typeface="Courier New"/>
                <a:ea typeface="Courier New"/>
                <a:cs typeface="Courier New"/>
                <a:sym typeface="Courier New"/>
              </a:rPr>
              <a:t>(image, [box], </a:t>
            </a:r>
            <a:r>
              <a:rPr lang="en" sz="1400" i="1" dirty="0">
                <a:solidFill>
                  <a:srgbClr val="CE0000"/>
                </a:solidFill>
                <a:latin typeface="Courier New"/>
                <a:ea typeface="Courier New"/>
                <a:cs typeface="Courier New"/>
                <a:sym typeface="Courier New"/>
              </a:rPr>
              <a:t>-1</a:t>
            </a:r>
            <a:r>
              <a:rPr lang="en" sz="1400" i="1" dirty="0">
                <a:solidFill>
                  <a:srgbClr val="000000"/>
                </a:solidFill>
                <a:latin typeface="Courier New"/>
                <a:ea typeface="Courier New"/>
                <a:cs typeface="Courier New"/>
                <a:sym typeface="Courier New"/>
              </a:rPr>
              <a:t>, (</a:t>
            </a:r>
            <a:r>
              <a:rPr lang="en" sz="1400" i="1" dirty="0">
                <a:solidFill>
                  <a:srgbClr val="CE0000"/>
                </a:solidFill>
                <a:latin typeface="Courier New"/>
                <a:ea typeface="Courier New"/>
                <a:cs typeface="Courier New"/>
                <a:sym typeface="Courier New"/>
              </a:rPr>
              <a:t>0</a:t>
            </a:r>
            <a:r>
              <a:rPr lang="en" sz="1400" i="1" dirty="0">
                <a:solidFill>
                  <a:srgbClr val="000000"/>
                </a:solidFill>
                <a:latin typeface="Courier New"/>
                <a:ea typeface="Courier New"/>
                <a:cs typeface="Courier New"/>
                <a:sym typeface="Courier New"/>
              </a:rPr>
              <a:t>, </a:t>
            </a:r>
            <a:r>
              <a:rPr lang="en" sz="1400" i="1" dirty="0">
                <a:solidFill>
                  <a:srgbClr val="CE0000"/>
                </a:solidFill>
                <a:latin typeface="Courier New"/>
                <a:ea typeface="Courier New"/>
                <a:cs typeface="Courier New"/>
                <a:sym typeface="Courier New"/>
              </a:rPr>
              <a:t>255</a:t>
            </a:r>
            <a:r>
              <a:rPr lang="en" sz="1400" i="1" dirty="0">
                <a:solidFill>
                  <a:srgbClr val="000000"/>
                </a:solidFill>
                <a:latin typeface="Courier New"/>
                <a:ea typeface="Courier New"/>
                <a:cs typeface="Courier New"/>
                <a:sym typeface="Courier New"/>
              </a:rPr>
              <a:t>, </a:t>
            </a:r>
            <a:r>
              <a:rPr lang="en" sz="1400" i="1" dirty="0">
                <a:solidFill>
                  <a:srgbClr val="CE0000"/>
                </a:solidFill>
                <a:latin typeface="Courier New"/>
                <a:ea typeface="Courier New"/>
                <a:cs typeface="Courier New"/>
                <a:sym typeface="Courier New"/>
              </a:rPr>
              <a:t>0</a:t>
            </a:r>
            <a:r>
              <a:rPr lang="en" sz="1400" i="1" dirty="0">
                <a:solidFill>
                  <a:srgbClr val="000000"/>
                </a:solidFill>
                <a:latin typeface="Courier New"/>
                <a:ea typeface="Courier New"/>
                <a:cs typeface="Courier New"/>
                <a:sym typeface="Courier New"/>
              </a:rPr>
              <a:t>), </a:t>
            </a:r>
            <a:r>
              <a:rPr lang="en" sz="1400" i="1" dirty="0">
                <a:solidFill>
                  <a:srgbClr val="CE0000"/>
                </a:solidFill>
                <a:latin typeface="Courier New"/>
                <a:ea typeface="Courier New"/>
                <a:cs typeface="Courier New"/>
                <a:sym typeface="Courier New"/>
              </a:rPr>
              <a:t>2</a:t>
            </a:r>
            <a:r>
              <a:rPr lang="en" sz="1400" i="1" dirty="0">
                <a:solidFill>
                  <a:srgbClr val="000000"/>
                </a:solidFill>
                <a:latin typeface="Courier New"/>
                <a:ea typeface="Courier New"/>
                <a:cs typeface="Courier New"/>
                <a:sym typeface="Courier New"/>
              </a:rPr>
              <a:t>)</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cv2.</a:t>
            </a:r>
            <a:r>
              <a:rPr lang="en" sz="1400" i="1" dirty="0">
                <a:solidFill>
                  <a:srgbClr val="004ED0"/>
                </a:solidFill>
                <a:latin typeface="Courier New"/>
                <a:ea typeface="Courier New"/>
                <a:cs typeface="Courier New"/>
                <a:sym typeface="Courier New"/>
              </a:rPr>
              <a:t>putText</a:t>
            </a:r>
            <a:r>
              <a:rPr lang="en" sz="1400" i="1" dirty="0">
                <a:solidFill>
                  <a:srgbClr val="000000"/>
                </a:solidFill>
                <a:latin typeface="Courier New"/>
                <a:ea typeface="Courier New"/>
                <a:cs typeface="Courier New"/>
                <a:sym typeface="Courier New"/>
              </a:rPr>
              <a:t>(image, </a:t>
            </a:r>
            <a:r>
              <a:rPr lang="en" sz="1400" i="1" dirty="0">
                <a:solidFill>
                  <a:srgbClr val="008000"/>
                </a:solidFill>
                <a:latin typeface="Courier New"/>
                <a:ea typeface="Courier New"/>
                <a:cs typeface="Courier New"/>
                <a:sym typeface="Courier New"/>
              </a:rPr>
              <a:t>"%.2fft"</a:t>
            </a:r>
            <a:r>
              <a:rPr lang="en" sz="1400" i="1" dirty="0">
                <a:solidFill>
                  <a:srgbClr val="000000"/>
                </a:solidFill>
                <a:latin typeface="Courier New"/>
                <a:ea typeface="Courier New"/>
                <a:cs typeface="Courier New"/>
                <a:sym typeface="Courier New"/>
              </a:rPr>
              <a:t> % (inches / </a:t>
            </a:r>
            <a:r>
              <a:rPr lang="en" sz="1400" i="1" dirty="0">
                <a:solidFill>
                  <a:srgbClr val="CE0000"/>
                </a:solidFill>
                <a:latin typeface="Courier New"/>
                <a:ea typeface="Courier New"/>
                <a:cs typeface="Courier New"/>
                <a:sym typeface="Courier New"/>
              </a:rPr>
              <a:t>12</a:t>
            </a:r>
            <a:r>
              <a:rPr lang="en" sz="1400" i="1" dirty="0">
                <a:solidFill>
                  <a:srgbClr val="000000"/>
                </a:solidFill>
                <a:latin typeface="Courier New"/>
                <a:ea typeface="Courier New"/>
                <a:cs typeface="Courier New"/>
                <a:sym typeface="Courier New"/>
              </a:rPr>
              <a:t>),</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(image.shape[</a:t>
            </a:r>
            <a:r>
              <a:rPr lang="en" sz="1400" i="1" dirty="0">
                <a:solidFill>
                  <a:srgbClr val="CE0000"/>
                </a:solidFill>
                <a:latin typeface="Courier New"/>
                <a:ea typeface="Courier New"/>
                <a:cs typeface="Courier New"/>
                <a:sym typeface="Courier New"/>
              </a:rPr>
              <a:t>1</a:t>
            </a:r>
            <a:r>
              <a:rPr lang="en" sz="1400" i="1" dirty="0">
                <a:solidFill>
                  <a:srgbClr val="000000"/>
                </a:solidFill>
                <a:latin typeface="Courier New"/>
                <a:ea typeface="Courier New"/>
                <a:cs typeface="Courier New"/>
                <a:sym typeface="Courier New"/>
              </a:rPr>
              <a:t>] - </a:t>
            </a:r>
            <a:r>
              <a:rPr lang="en" sz="1400" i="1" dirty="0">
                <a:solidFill>
                  <a:srgbClr val="CE0000"/>
                </a:solidFill>
                <a:latin typeface="Courier New"/>
                <a:ea typeface="Courier New"/>
                <a:cs typeface="Courier New"/>
                <a:sym typeface="Courier New"/>
              </a:rPr>
              <a:t>200</a:t>
            </a:r>
            <a:r>
              <a:rPr lang="en" sz="1400" i="1" dirty="0">
                <a:solidFill>
                  <a:srgbClr val="000000"/>
                </a:solidFill>
                <a:latin typeface="Courier New"/>
                <a:ea typeface="Courier New"/>
                <a:cs typeface="Courier New"/>
                <a:sym typeface="Courier New"/>
              </a:rPr>
              <a:t>, image.shape[</a:t>
            </a:r>
            <a:r>
              <a:rPr lang="en" sz="1400" i="1" dirty="0">
                <a:solidFill>
                  <a:srgbClr val="CE0000"/>
                </a:solidFill>
                <a:latin typeface="Courier New"/>
                <a:ea typeface="Courier New"/>
                <a:cs typeface="Courier New"/>
                <a:sym typeface="Courier New"/>
              </a:rPr>
              <a:t>0</a:t>
            </a:r>
            <a:r>
              <a:rPr lang="en" sz="1400" i="1" dirty="0">
                <a:solidFill>
                  <a:srgbClr val="000000"/>
                </a:solidFill>
                <a:latin typeface="Courier New"/>
                <a:ea typeface="Courier New"/>
                <a:cs typeface="Courier New"/>
                <a:sym typeface="Courier New"/>
              </a:rPr>
              <a:t>] - </a:t>
            </a:r>
            <a:r>
              <a:rPr lang="en" sz="1400" i="1" dirty="0">
                <a:solidFill>
                  <a:srgbClr val="CE0000"/>
                </a:solidFill>
                <a:latin typeface="Courier New"/>
                <a:ea typeface="Courier New"/>
                <a:cs typeface="Courier New"/>
                <a:sym typeface="Courier New"/>
              </a:rPr>
              <a:t>20</a:t>
            </a:r>
            <a:r>
              <a:rPr lang="en" sz="1400" i="1" dirty="0">
                <a:solidFill>
                  <a:srgbClr val="000000"/>
                </a:solidFill>
                <a:latin typeface="Courier New"/>
                <a:ea typeface="Courier New"/>
                <a:cs typeface="Courier New"/>
                <a:sym typeface="Courier New"/>
              </a:rPr>
              <a:t>), cv2.FONT_HERSHEY_SIMPLEX,</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a:t>
            </a:r>
            <a:r>
              <a:rPr lang="en" sz="1400" i="1" dirty="0">
                <a:solidFill>
                  <a:srgbClr val="CE0000"/>
                </a:solidFill>
                <a:latin typeface="Courier New"/>
                <a:ea typeface="Courier New"/>
                <a:cs typeface="Courier New"/>
                <a:sym typeface="Courier New"/>
              </a:rPr>
              <a:t>2.0</a:t>
            </a:r>
            <a:r>
              <a:rPr lang="en" sz="1400" i="1" dirty="0">
                <a:solidFill>
                  <a:srgbClr val="000000"/>
                </a:solidFill>
                <a:latin typeface="Courier New"/>
                <a:ea typeface="Courier New"/>
                <a:cs typeface="Courier New"/>
                <a:sym typeface="Courier New"/>
              </a:rPr>
              <a:t>, (</a:t>
            </a:r>
            <a:r>
              <a:rPr lang="en" sz="1400" i="1" dirty="0">
                <a:solidFill>
                  <a:srgbClr val="CE0000"/>
                </a:solidFill>
                <a:latin typeface="Courier New"/>
                <a:ea typeface="Courier New"/>
                <a:cs typeface="Courier New"/>
                <a:sym typeface="Courier New"/>
              </a:rPr>
              <a:t>0</a:t>
            </a:r>
            <a:r>
              <a:rPr lang="en" sz="1400" i="1" dirty="0">
                <a:solidFill>
                  <a:srgbClr val="000000"/>
                </a:solidFill>
                <a:latin typeface="Courier New"/>
                <a:ea typeface="Courier New"/>
                <a:cs typeface="Courier New"/>
                <a:sym typeface="Courier New"/>
              </a:rPr>
              <a:t>, </a:t>
            </a:r>
            <a:r>
              <a:rPr lang="en" sz="1400" i="1" dirty="0">
                <a:solidFill>
                  <a:srgbClr val="CE0000"/>
                </a:solidFill>
                <a:latin typeface="Courier New"/>
                <a:ea typeface="Courier New"/>
                <a:cs typeface="Courier New"/>
                <a:sym typeface="Courier New"/>
              </a:rPr>
              <a:t>255</a:t>
            </a:r>
            <a:r>
              <a:rPr lang="en" sz="1400" i="1" dirty="0">
                <a:solidFill>
                  <a:srgbClr val="000000"/>
                </a:solidFill>
                <a:latin typeface="Courier New"/>
                <a:ea typeface="Courier New"/>
                <a:cs typeface="Courier New"/>
                <a:sym typeface="Courier New"/>
              </a:rPr>
              <a:t>, </a:t>
            </a:r>
            <a:r>
              <a:rPr lang="en" sz="1400" i="1" dirty="0">
                <a:solidFill>
                  <a:srgbClr val="CE0000"/>
                </a:solidFill>
                <a:latin typeface="Courier New"/>
                <a:ea typeface="Courier New"/>
                <a:cs typeface="Courier New"/>
                <a:sym typeface="Courier New"/>
              </a:rPr>
              <a:t>0</a:t>
            </a:r>
            <a:r>
              <a:rPr lang="en" sz="1400" i="1" dirty="0">
                <a:solidFill>
                  <a:srgbClr val="000000"/>
                </a:solidFill>
                <a:latin typeface="Courier New"/>
                <a:ea typeface="Courier New"/>
                <a:cs typeface="Courier New"/>
                <a:sym typeface="Courier New"/>
              </a:rPr>
              <a:t>), </a:t>
            </a:r>
            <a:r>
              <a:rPr lang="en" sz="1400" i="1" dirty="0">
                <a:solidFill>
                  <a:srgbClr val="CE0000"/>
                </a:solidFill>
                <a:latin typeface="Courier New"/>
                <a:ea typeface="Courier New"/>
                <a:cs typeface="Courier New"/>
                <a:sym typeface="Courier New"/>
              </a:rPr>
              <a:t>3</a:t>
            </a:r>
            <a:r>
              <a:rPr lang="en" sz="1400" i="1" dirty="0">
                <a:solidFill>
                  <a:srgbClr val="000000"/>
                </a:solidFill>
                <a:latin typeface="Courier New"/>
                <a:ea typeface="Courier New"/>
                <a:cs typeface="Courier New"/>
                <a:sym typeface="Courier New"/>
              </a:rPr>
              <a:t>)</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cv2.</a:t>
            </a:r>
            <a:r>
              <a:rPr lang="en" sz="1400" i="1" dirty="0">
                <a:solidFill>
                  <a:srgbClr val="004ED0"/>
                </a:solidFill>
                <a:latin typeface="Courier New"/>
                <a:ea typeface="Courier New"/>
                <a:cs typeface="Courier New"/>
                <a:sym typeface="Courier New"/>
              </a:rPr>
              <a:t>imshow</a:t>
            </a:r>
            <a:r>
              <a:rPr lang="en" sz="1400" i="1" dirty="0">
                <a:solidFill>
                  <a:srgbClr val="000000"/>
                </a:solidFill>
                <a:latin typeface="Courier New"/>
                <a:ea typeface="Courier New"/>
                <a:cs typeface="Courier New"/>
                <a:sym typeface="Courier New"/>
              </a:rPr>
              <a:t>(</a:t>
            </a:r>
            <a:r>
              <a:rPr lang="en" sz="1400" i="1" dirty="0">
                <a:solidFill>
                  <a:srgbClr val="008000"/>
                </a:solidFill>
                <a:latin typeface="Courier New"/>
                <a:ea typeface="Courier New"/>
                <a:cs typeface="Courier New"/>
                <a:sym typeface="Courier New"/>
              </a:rPr>
              <a:t>"image"</a:t>
            </a:r>
            <a:r>
              <a:rPr lang="en" sz="1400" i="1" dirty="0">
                <a:solidFill>
                  <a:srgbClr val="000000"/>
                </a:solidFill>
                <a:latin typeface="Courier New"/>
                <a:ea typeface="Courier New"/>
                <a:cs typeface="Courier New"/>
                <a:sym typeface="Courier New"/>
              </a:rPr>
              <a:t>, image)</a:t>
            </a:r>
            <a:endParaRPr sz="1400" i="1" dirty="0">
              <a:solidFill>
                <a:srgbClr val="000000"/>
              </a:solidFill>
              <a:latin typeface="Courier New"/>
              <a:ea typeface="Courier New"/>
              <a:cs typeface="Courier New"/>
              <a:sym typeface="Courier New"/>
            </a:endParaRPr>
          </a:p>
          <a:p>
            <a:pPr marL="0" lvl="0" indent="0" algn="l" rtl="0">
              <a:lnSpc>
                <a:spcPct val="95000"/>
              </a:lnSpc>
              <a:spcBef>
                <a:spcPts val="0"/>
              </a:spcBef>
              <a:spcAft>
                <a:spcPts val="0"/>
              </a:spcAft>
              <a:buNone/>
            </a:pPr>
            <a:r>
              <a:rPr lang="en" sz="1400" i="1" dirty="0">
                <a:solidFill>
                  <a:srgbClr val="000000"/>
                </a:solidFill>
                <a:latin typeface="Courier New"/>
                <a:ea typeface="Courier New"/>
                <a:cs typeface="Courier New"/>
                <a:sym typeface="Courier New"/>
              </a:rPr>
              <a:t>	cv2.</a:t>
            </a:r>
            <a:r>
              <a:rPr lang="en" sz="1400" i="1" dirty="0">
                <a:solidFill>
                  <a:srgbClr val="004ED0"/>
                </a:solidFill>
                <a:latin typeface="Courier New"/>
                <a:ea typeface="Courier New"/>
                <a:cs typeface="Courier New"/>
                <a:sym typeface="Courier New"/>
              </a:rPr>
              <a:t>waitKey</a:t>
            </a:r>
            <a:r>
              <a:rPr lang="en" sz="1400" i="1" dirty="0">
                <a:solidFill>
                  <a:srgbClr val="000000"/>
                </a:solidFill>
                <a:latin typeface="Courier New"/>
                <a:ea typeface="Courier New"/>
                <a:cs typeface="Courier New"/>
                <a:sym typeface="Courier New"/>
              </a:rPr>
              <a:t>(</a:t>
            </a:r>
            <a:r>
              <a:rPr lang="en" sz="1400" i="1" dirty="0">
                <a:solidFill>
                  <a:srgbClr val="CE0000"/>
                </a:solidFill>
                <a:latin typeface="Courier New"/>
                <a:ea typeface="Courier New"/>
                <a:cs typeface="Courier New"/>
                <a:sym typeface="Courier New"/>
              </a:rPr>
              <a:t>0</a:t>
            </a:r>
            <a:r>
              <a:rPr lang="en" sz="1400" i="1" dirty="0">
                <a:solidFill>
                  <a:srgbClr val="000000"/>
                </a:solidFill>
                <a:latin typeface="Courier New"/>
                <a:ea typeface="Courier New"/>
                <a:cs typeface="Courier New"/>
                <a:sym typeface="Courier New"/>
              </a:rPr>
              <a:t>)</a:t>
            </a:r>
            <a:endParaRPr sz="1400" i="1" dirty="0">
              <a:solidFill>
                <a:srgbClr val="000000"/>
              </a:solidFill>
              <a:latin typeface="Courier New"/>
              <a:ea typeface="Courier New"/>
              <a:cs typeface="Courier New"/>
              <a:sym typeface="Courier New"/>
            </a:endParaRPr>
          </a:p>
          <a:p>
            <a:pPr marL="0" lvl="0" indent="0" algn="l" rtl="0">
              <a:lnSpc>
                <a:spcPct val="80000"/>
              </a:lnSpc>
              <a:spcBef>
                <a:spcPts val="0"/>
              </a:spcBef>
              <a:spcAft>
                <a:spcPts val="0"/>
              </a:spcAft>
              <a:buNone/>
            </a:pPr>
            <a:endParaRPr sz="1400" dirty="0"/>
          </a:p>
        </p:txBody>
      </p:sp>
    </p:spTree>
    <p:extLst>
      <p:ext uri="{BB962C8B-B14F-4D97-AF65-F5344CB8AC3E}">
        <p14:creationId xmlns:p14="http://schemas.microsoft.com/office/powerpoint/2010/main" val="112117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ctrTitle"/>
          </p:nvPr>
        </p:nvSpPr>
        <p:spPr>
          <a:xfrm>
            <a:off x="0" y="185267"/>
            <a:ext cx="9144000" cy="475600"/>
          </a:xfrm>
          <a:prstGeom prst="rect">
            <a:avLst/>
          </a:prstGeom>
          <a:solidFill>
            <a:schemeClr val="accent2"/>
          </a:solidFill>
        </p:spPr>
        <p:txBody>
          <a:bodyPr spcFirstLastPara="1" wrap="square" lIns="91425" tIns="91425" rIns="91425" bIns="91425" anchor="ctr" anchorCtr="0">
            <a:normAutofit fontScale="90000"/>
          </a:bodyPr>
          <a:lstStyle/>
          <a:p>
            <a:pPr marL="0" lvl="0" indent="0" algn="l" rtl="0">
              <a:spcBef>
                <a:spcPts val="0"/>
              </a:spcBef>
              <a:spcAft>
                <a:spcPts val="0"/>
              </a:spcAft>
              <a:buSzPct val="42307"/>
              <a:buNone/>
            </a:pPr>
            <a:r>
              <a:rPr lang="en" sz="2340" dirty="0"/>
              <a:t>Ultrasonic sound Sensor Design in TinkerCad:</a:t>
            </a:r>
            <a:endParaRPr sz="2340" dirty="0"/>
          </a:p>
        </p:txBody>
      </p:sp>
      <p:sp>
        <p:nvSpPr>
          <p:cNvPr id="337" name="Google Shape;337;p22"/>
          <p:cNvSpPr txBox="1">
            <a:spLocks noGrp="1"/>
          </p:cNvSpPr>
          <p:nvPr>
            <p:ph type="subTitle" idx="1"/>
          </p:nvPr>
        </p:nvSpPr>
        <p:spPr>
          <a:xfrm>
            <a:off x="223100" y="793200"/>
            <a:ext cx="8762700" cy="593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38" name="Google Shape;338;p22"/>
          <p:cNvPicPr preferRelativeResize="0"/>
          <p:nvPr/>
        </p:nvPicPr>
        <p:blipFill>
          <a:blip r:embed="rId3">
            <a:alphaModFix/>
          </a:blip>
          <a:stretch>
            <a:fillRect/>
          </a:stretch>
        </p:blipFill>
        <p:spPr>
          <a:xfrm>
            <a:off x="3459350" y="793201"/>
            <a:ext cx="5447749" cy="5651667"/>
          </a:xfrm>
          <a:prstGeom prst="rect">
            <a:avLst/>
          </a:prstGeom>
          <a:noFill/>
          <a:ln>
            <a:noFill/>
          </a:ln>
        </p:spPr>
      </p:pic>
      <p:pic>
        <p:nvPicPr>
          <p:cNvPr id="339" name="Google Shape;339;p22"/>
          <p:cNvPicPr preferRelativeResize="0"/>
          <p:nvPr/>
        </p:nvPicPr>
        <p:blipFill>
          <a:blip r:embed="rId4">
            <a:alphaModFix/>
          </a:blip>
          <a:stretch>
            <a:fillRect/>
          </a:stretch>
        </p:blipFill>
        <p:spPr>
          <a:xfrm>
            <a:off x="223110" y="793201"/>
            <a:ext cx="3346375" cy="5651667"/>
          </a:xfrm>
          <a:prstGeom prst="rect">
            <a:avLst/>
          </a:prstGeom>
          <a:noFill/>
          <a:ln>
            <a:noFill/>
          </a:ln>
        </p:spPr>
      </p:pic>
    </p:spTree>
    <p:extLst>
      <p:ext uri="{BB962C8B-B14F-4D97-AF65-F5344CB8AC3E}">
        <p14:creationId xmlns:p14="http://schemas.microsoft.com/office/powerpoint/2010/main" val="980364870"/>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675</Words>
  <Application>Microsoft Office PowerPoint</Application>
  <PresentationFormat>On-screen Show (4:3)</PresentationFormat>
  <Paragraphs>140</Paragraphs>
  <Slides>13</Slides>
  <Notes>13</Notes>
  <HiddenSlides>0</HiddenSlides>
  <MMClips>0</MMClips>
  <ScaleCrop>false</ScaleCrop>
  <HeadingPairs>
    <vt:vector size="4" baseType="variant">
      <vt:variant>
        <vt:lpstr>Theme</vt:lpstr>
      </vt:variant>
      <vt:variant>
        <vt:i4>5</vt:i4>
      </vt:variant>
      <vt:variant>
        <vt:lpstr>Slide Titles</vt:lpstr>
      </vt:variant>
      <vt:variant>
        <vt:i4>13</vt:i4>
      </vt:variant>
    </vt:vector>
  </HeadingPairs>
  <TitlesOfParts>
    <vt:vector size="18" baseType="lpstr">
      <vt:lpstr>Momentum</vt:lpstr>
      <vt:lpstr>1_Momentum</vt:lpstr>
      <vt:lpstr>2_Momentum</vt:lpstr>
      <vt:lpstr>3_Momentum</vt:lpstr>
      <vt:lpstr>4_Momentum</vt:lpstr>
      <vt:lpstr>      Vehicle Door Proximity Sensor</vt:lpstr>
      <vt:lpstr>Problem Statement:</vt:lpstr>
      <vt:lpstr>Solution 1 :</vt:lpstr>
      <vt:lpstr>Solution-2 Using Digital image processing:</vt:lpstr>
      <vt:lpstr>Price list:</vt:lpstr>
      <vt:lpstr>Some ways through which we can calculate distance of object with camera</vt:lpstr>
      <vt:lpstr>Code for measuring distance</vt:lpstr>
      <vt:lpstr>Codes continued….</vt:lpstr>
      <vt:lpstr>Ultrasonic sound Sensor Design in TinkerCad:</vt:lpstr>
      <vt:lpstr>Simulation code of circuit</vt:lpstr>
      <vt:lpstr>GANNT CHART:</vt:lpstr>
      <vt:lpstr>Work distribution:</vt:lpstr>
      <vt:lpstr>Work distribution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Door Proximity Sensor</dc:title>
  <dc:creator>ASHOK</dc:creator>
  <cp:lastModifiedBy>ASHOK</cp:lastModifiedBy>
  <cp:revision>5</cp:revision>
  <dcterms:created xsi:type="dcterms:W3CDTF">2022-10-12T06:13:58Z</dcterms:created>
  <dcterms:modified xsi:type="dcterms:W3CDTF">2022-10-12T06:39:41Z</dcterms:modified>
</cp:coreProperties>
</file>