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60" r:id="rId7"/>
    <p:sldId id="258"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3/28/2022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17099" y="264468"/>
            <a:ext cx="7021704" cy="605544"/>
          </a:xfrm>
        </p:spPr>
        <p:txBody>
          <a:bodyPr/>
          <a:lstStyle/>
          <a:p>
            <a:pPr algn="ctr"/>
            <a:r>
              <a:rPr lang="en-US" sz="3200" dirty="0">
                <a:solidFill>
                  <a:srgbClr val="92D050"/>
                </a:solidFill>
              </a:rPr>
              <a:t>Vehicle Door Proximity Sensor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03573" y="781235"/>
            <a:ext cx="11984854" cy="6168120"/>
          </a:xfrm>
        </p:spPr>
        <p:txBody>
          <a:bodyPr>
            <a:normAutofit lnSpcReduction="10000"/>
          </a:bodyPr>
          <a:lstStyle/>
          <a:p>
            <a:pPr marL="0" indent="0">
              <a:buNone/>
            </a:pPr>
            <a:r>
              <a:rPr lang="en-US" sz="1600" b="1" dirty="0">
                <a:solidFill>
                  <a:srgbClr val="FFFF00"/>
                </a:solidFill>
                <a:latin typeface="Calibri" panose="020F0502020204030204" pitchFamily="34" charset="0"/>
                <a:cs typeface="Calibri" panose="020F0502020204030204" pitchFamily="34" charset="0"/>
              </a:rPr>
              <a:t>                                                         Team – B2-04</a:t>
            </a:r>
          </a:p>
          <a:p>
            <a:pPr marL="0" indent="0">
              <a:buNone/>
            </a:pPr>
            <a:r>
              <a:rPr lang="en-US" sz="1600" b="1" dirty="0">
                <a:solidFill>
                  <a:srgbClr val="FFFF00"/>
                </a:solidFill>
                <a:latin typeface="Calibri" panose="020F0502020204030204" pitchFamily="34" charset="0"/>
                <a:cs typeface="Calibri" panose="020F0502020204030204" pitchFamily="34" charset="0"/>
              </a:rPr>
              <a:t>                                            SANTOSH DANGI – MFD19I021</a:t>
            </a:r>
          </a:p>
          <a:p>
            <a:pPr marL="0" indent="0">
              <a:buNone/>
            </a:pPr>
            <a:r>
              <a:rPr lang="en-US" sz="1600" b="1" dirty="0">
                <a:solidFill>
                  <a:srgbClr val="FFFF00"/>
                </a:solidFill>
                <a:latin typeface="Calibri" panose="020F0502020204030204" pitchFamily="34" charset="0"/>
                <a:cs typeface="Calibri" panose="020F0502020204030204" pitchFamily="34" charset="0"/>
              </a:rPr>
              <a:t>                                            MAYANK RAJ – COE19B027</a:t>
            </a:r>
          </a:p>
          <a:p>
            <a:pPr marL="0" indent="0">
              <a:buNone/>
            </a:pPr>
            <a:r>
              <a:rPr lang="en-US" sz="1600" b="1" dirty="0">
                <a:solidFill>
                  <a:srgbClr val="FFFF00"/>
                </a:solidFill>
                <a:latin typeface="Calibri" panose="020F0502020204030204" pitchFamily="34" charset="0"/>
                <a:cs typeface="Calibri" panose="020F0502020204030204" pitchFamily="34" charset="0"/>
              </a:rPr>
              <a:t>                                            ASHWANI VERMA – MFD19I014</a:t>
            </a:r>
          </a:p>
          <a:p>
            <a:pPr marL="0" indent="0">
              <a:buNone/>
            </a:pPr>
            <a:r>
              <a:rPr lang="en-US" sz="1600" b="1" dirty="0">
                <a:solidFill>
                  <a:srgbClr val="FFFF00"/>
                </a:solidFill>
                <a:latin typeface="Calibri" panose="020F0502020204030204" pitchFamily="34" charset="0"/>
                <a:cs typeface="Calibri" panose="020F0502020204030204" pitchFamily="34" charset="0"/>
              </a:rPr>
              <a:t>                                            ABHIJEET KUMAR – COE19B036</a:t>
            </a:r>
          </a:p>
          <a:p>
            <a:pPr marL="0" indent="0">
              <a:buNone/>
            </a:pPr>
            <a:r>
              <a:rPr lang="en-US" sz="1600" b="1" dirty="0">
                <a:solidFill>
                  <a:srgbClr val="FFFF00"/>
                </a:solidFill>
                <a:latin typeface="Calibri" panose="020F0502020204030204" pitchFamily="34" charset="0"/>
                <a:cs typeface="Calibri" panose="020F0502020204030204" pitchFamily="34" charset="0"/>
              </a:rPr>
              <a:t>                                            AUSAF AHMED – COE19B048</a:t>
            </a:r>
          </a:p>
          <a:p>
            <a:pPr marL="0" indent="0">
              <a:buNone/>
            </a:pPr>
            <a:r>
              <a:rPr lang="en-US" sz="1600" b="1" dirty="0">
                <a:solidFill>
                  <a:srgbClr val="FFFF00"/>
                </a:solidFill>
                <a:latin typeface="Calibri" panose="020F0502020204030204" pitchFamily="34" charset="0"/>
                <a:cs typeface="Calibri" panose="020F0502020204030204" pitchFamily="34" charset="0"/>
              </a:rPr>
              <a:t>Abstract:</a:t>
            </a:r>
          </a:p>
          <a:p>
            <a:pPr marL="285750" indent="-285750">
              <a:buFont typeface="Arial" panose="020B0604020202020204" pitchFamily="34" charset="0"/>
              <a:buChar char="•"/>
            </a:pPr>
            <a:r>
              <a:rPr lang="en-US" sz="1600" b="1" u="sng" dirty="0">
                <a:solidFill>
                  <a:srgbClr val="92D050"/>
                </a:solidFill>
              </a:rPr>
              <a:t>Problem statement</a:t>
            </a:r>
            <a:r>
              <a:rPr lang="en-US" sz="1600" b="1" dirty="0">
                <a:solidFill>
                  <a:srgbClr val="92D050"/>
                </a:solidFill>
              </a:rPr>
              <a:t>: </a:t>
            </a:r>
            <a:r>
              <a:rPr lang="en-US" sz="1600" dirty="0"/>
              <a:t>Sometimes when we open the door of vehicle suddenly due to spitting or some other works, We generally forget to see behind whether some other vehicle is coming from behind or not at that case there is high risk of meeting to an accident.</a:t>
            </a:r>
          </a:p>
          <a:p>
            <a:pPr marL="285750" indent="-285750">
              <a:buFont typeface="Arial" panose="020B0604020202020204" pitchFamily="34" charset="0"/>
              <a:buChar char="•"/>
            </a:pPr>
            <a:r>
              <a:rPr lang="en-US" sz="1600" b="1" dirty="0">
                <a:solidFill>
                  <a:srgbClr val="92D050"/>
                </a:solidFill>
              </a:rPr>
              <a:t> </a:t>
            </a:r>
            <a:r>
              <a:rPr lang="en-US" sz="1600" b="1" u="sng" dirty="0">
                <a:solidFill>
                  <a:srgbClr val="92D050"/>
                </a:solidFill>
              </a:rPr>
              <a:t>Idea to tackle this problem</a:t>
            </a:r>
            <a:r>
              <a:rPr lang="en-US" sz="1600" b="1" dirty="0">
                <a:solidFill>
                  <a:srgbClr val="92D050"/>
                </a:solidFill>
              </a:rPr>
              <a:t>: </a:t>
            </a:r>
            <a:r>
              <a:rPr lang="en-US" sz="1600" dirty="0"/>
              <a:t>To solve the above problem we came with one of the idea that by using some sensor(the use of sensor to detect the distance of object which is behind it. It may be static or moving) and a camera. In camera by using the concept of digital image processing we can find the speed and as well as distance of upcoming vehicle from behind. We are going to use both the concept to find the accurate distance and speed. If the vehicle is under a certain distance(</a:t>
            </a:r>
            <a:r>
              <a:rPr lang="en-US" sz="1600" dirty="0" err="1"/>
              <a:t>eg.</a:t>
            </a:r>
            <a:r>
              <a:rPr lang="en-US" sz="1600" dirty="0"/>
              <a:t> 25m) and moving as well in our vehicle direction then the car handle will be locked automatically and at that time if anyone want to open it then it will give some danger pop up signal a and lock the door till the situation got over.</a:t>
            </a:r>
          </a:p>
          <a:p>
            <a:pPr marL="285750" indent="-285750">
              <a:buFont typeface="Arial" panose="020B0604020202020204" pitchFamily="34" charset="0"/>
              <a:buChar char="•"/>
            </a:pPr>
            <a:r>
              <a:rPr lang="en-US" sz="1600" b="1" u="sng" dirty="0">
                <a:solidFill>
                  <a:srgbClr val="92D050"/>
                </a:solidFill>
              </a:rPr>
              <a:t>Result</a:t>
            </a:r>
            <a:r>
              <a:rPr lang="en-US" sz="1600" b="1" dirty="0">
                <a:solidFill>
                  <a:srgbClr val="92D050"/>
                </a:solidFill>
              </a:rPr>
              <a:t> :</a:t>
            </a:r>
            <a:r>
              <a:rPr lang="en-US" sz="1600" dirty="0"/>
              <a:t> We get some coding result by using digital image processing concept in our code it is showing the distance value in centimeter. So, we think that it will work well for our product.</a:t>
            </a:r>
          </a:p>
          <a:p>
            <a:endParaRPr lang="en-US" dirty="0"/>
          </a:p>
          <a:p>
            <a:endParaRPr lang="en-US" u="sng" dirty="0"/>
          </a:p>
          <a:p>
            <a:pPr marL="0" indent="0">
              <a:buNone/>
            </a:pPr>
            <a:endParaRPr lang="en-US" dirty="0">
              <a:solidFill>
                <a:srgbClr val="FF0000"/>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924057" y="443885"/>
            <a:ext cx="7781544" cy="701334"/>
          </a:xfrm>
        </p:spPr>
        <p:txBody>
          <a:bodyPr>
            <a:normAutofit fontScale="90000"/>
          </a:bodyPr>
          <a:lstStyle/>
          <a:p>
            <a:pPr algn="ctr"/>
            <a:r>
              <a:rPr lang="en-US" b="0" dirty="0"/>
              <a:t>Time plan/Project plan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01841" y="1145219"/>
            <a:ext cx="11691891" cy="5534981"/>
          </a:xfrm>
        </p:spPr>
        <p:txBody>
          <a:bodyPr/>
          <a:lstStyle/>
          <a:p>
            <a:endParaRPr lang="en-US" b="1" dirty="0">
              <a:solidFill>
                <a:srgbClr val="FF0000"/>
              </a:solidFill>
            </a:endParaRPr>
          </a:p>
          <a:p>
            <a:r>
              <a:rPr lang="en-US" b="1" dirty="0">
                <a:solidFill>
                  <a:srgbClr val="FF0000"/>
                </a:solidFill>
              </a:rPr>
              <a:t>Gannt Chart:</a:t>
            </a:r>
          </a:p>
          <a:p>
            <a:r>
              <a:rPr lang="en-US" b="1" dirty="0">
                <a:solidFill>
                  <a:srgbClr val="FF0000"/>
                </a:solidFill>
              </a:rPr>
              <a:t> </a:t>
            </a:r>
          </a:p>
          <a:p>
            <a:r>
              <a:rPr lang="en-US" b="1" dirty="0">
                <a:solidFill>
                  <a:srgbClr val="FF0000"/>
                </a:solidFill>
              </a:rPr>
              <a:t>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7" name="Picture 6">
            <a:extLst>
              <a:ext uri="{FF2B5EF4-FFF2-40B4-BE49-F238E27FC236}">
                <a16:creationId xmlns:a16="http://schemas.microsoft.com/office/drawing/2014/main" id="{2472BC50-2E45-4B59-88C2-B193C5309D6B}"/>
              </a:ext>
            </a:extLst>
          </p:cNvPr>
          <p:cNvPicPr>
            <a:picLocks noChangeAspect="1"/>
          </p:cNvPicPr>
          <p:nvPr/>
        </p:nvPicPr>
        <p:blipFill>
          <a:blip r:embed="rId2"/>
          <a:stretch>
            <a:fillRect/>
          </a:stretch>
        </p:blipFill>
        <p:spPr>
          <a:xfrm>
            <a:off x="0" y="1846553"/>
            <a:ext cx="12192000" cy="5053506"/>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48576"/>
            <a:ext cx="9883498" cy="967665"/>
          </a:xfrm>
        </p:spPr>
        <p:txBody>
          <a:bodyPr>
            <a:normAutofit/>
          </a:bodyPr>
          <a:lstStyle/>
          <a:p>
            <a:pPr algn="ctr"/>
            <a:r>
              <a:rPr lang="en-US" sz="3200" b="0" dirty="0">
                <a:solidFill>
                  <a:srgbClr val="92D050"/>
                </a:solidFill>
              </a:rPr>
              <a:t>Product Management Concept in our product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52761" y="1296140"/>
            <a:ext cx="11363418" cy="5313284"/>
          </a:xfrm>
        </p:spPr>
        <p:txBody>
          <a:bodyPr/>
          <a:lstStyle/>
          <a:p>
            <a:pPr marL="285750" indent="-285750">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Developing product vision and strategy:</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 product manager has to define the long-term mission of a project and build a clear, realistic plan of how to reach the desired result. A recent survey demonstrated that the key activity of most product managers (84 percent) is setting a product strategy. It’s closely followed by crafting a clear roadmap and overseeing its completion. So our main focus is to develop a strong vision and solid strategy for our product, its marketing, pricing, selling etc..</a:t>
            </a:r>
          </a:p>
          <a:p>
            <a:pPr marL="285750" indent="-285750">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Marketing activities:</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Marketing is one of the main factors contributing to product success, so product managers collaborate with product marketing managers. That involves market research, observing current industry trends, collecting and analyzing customer feedback, defining pricing, and developing a marketing strategy</a:t>
            </a:r>
            <a:r>
              <a:rPr lang="en-US" dirty="0">
                <a:latin typeface="Calibri" panose="020F0502020204030204" pitchFamily="34" charset="0"/>
                <a:cs typeface="Calibri" panose="020F0502020204030204" pitchFamily="34" charset="0"/>
              </a:rPr>
              <a: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algn="ctr"/>
            <a:r>
              <a:rPr lang="en-US" b="0" dirty="0"/>
              <a:t>Challenges you are likely to encounter </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66330" y="1251751"/>
            <a:ext cx="11665258" cy="5335480"/>
          </a:xfrm>
        </p:spPr>
        <p:txBody>
          <a:bodyPr/>
          <a:lstStyle/>
          <a:p>
            <a:pPr>
              <a:buFont typeface="Wingdings" panose="05000000000000000000" pitchFamily="2" charset="2"/>
              <a:buChar char="Ø"/>
            </a:pPr>
            <a:r>
              <a:rPr lang="en-US" sz="2000" b="1" dirty="0">
                <a:solidFill>
                  <a:srgbClr val="92D050"/>
                </a:solidFill>
              </a:rPr>
              <a:t>Customer needs:</a:t>
            </a:r>
            <a:r>
              <a:rPr lang="en-US" sz="2000" dirty="0"/>
              <a:t> For a vehicle owner safety of his/her and vehicle is his/her prime aim while purchasing the vehicle. They want </a:t>
            </a:r>
            <a:r>
              <a:rPr lang="en-US" sz="2000" dirty="0" err="1"/>
              <a:t>atmost</a:t>
            </a:r>
            <a:r>
              <a:rPr lang="en-US" sz="2000" dirty="0"/>
              <a:t> safety and our device is add-on in their and vehicles safety. So while choosing our product they might question  on our device functionality and its working.</a:t>
            </a:r>
          </a:p>
          <a:p>
            <a:pPr>
              <a:buFont typeface="Wingdings" panose="05000000000000000000" pitchFamily="2" charset="2"/>
              <a:buChar char="Ø"/>
            </a:pPr>
            <a:r>
              <a:rPr lang="en-US" sz="2000" b="1" dirty="0">
                <a:solidFill>
                  <a:srgbClr val="92D050"/>
                </a:solidFill>
              </a:rPr>
              <a:t>Development:</a:t>
            </a:r>
            <a:r>
              <a:rPr lang="en-US" sz="2000" dirty="0"/>
              <a:t> In developing we can face problems in writing high levels of code and it may be difficult for us to prepare quality product in such a short time( 3-4 months).</a:t>
            </a:r>
          </a:p>
          <a:p>
            <a:pPr>
              <a:buFont typeface="Wingdings" panose="05000000000000000000" pitchFamily="2" charset="2"/>
              <a:buChar char="Ø"/>
            </a:pPr>
            <a:r>
              <a:rPr lang="en-US" sz="2000" b="1" dirty="0">
                <a:solidFill>
                  <a:srgbClr val="92D050"/>
                </a:solidFill>
              </a:rPr>
              <a:t>Pricing:</a:t>
            </a:r>
            <a:r>
              <a:rPr lang="en-US" sz="2000" dirty="0"/>
              <a:t> Keeping the price in check and developing a quality product is quite challenging. Our product is a safety device related to car and cars are quite expensive and including our product may increase the prices.</a:t>
            </a:r>
          </a:p>
          <a:p>
            <a:pPr>
              <a:buFont typeface="Wingdings" panose="05000000000000000000" pitchFamily="2" charset="2"/>
              <a:buChar char="Ø"/>
            </a:pPr>
            <a:r>
              <a:rPr lang="en-US" sz="2000" b="1" dirty="0">
                <a:solidFill>
                  <a:srgbClr val="92D050"/>
                </a:solidFill>
              </a:rPr>
              <a:t>Customer experience</a:t>
            </a:r>
            <a:r>
              <a:rPr lang="en-US" sz="2000" dirty="0">
                <a:solidFill>
                  <a:srgbClr val="92D050"/>
                </a:solidFill>
              </a:rPr>
              <a:t>:  </a:t>
            </a:r>
            <a:r>
              <a:rPr lang="en-US" sz="2000" dirty="0"/>
              <a:t>We may face difficulties in getting the correct and useful feedback about the customer experience because it may possible that for new commers people not provide feedbacks and also there are other issues. </a:t>
            </a:r>
          </a:p>
          <a:p>
            <a:pPr>
              <a:buFont typeface="Wingdings" panose="05000000000000000000" pitchFamily="2" charset="2"/>
              <a:buChar char="Ø"/>
            </a:pPr>
            <a:r>
              <a:rPr lang="en-US" sz="2000" b="1" dirty="0">
                <a:solidFill>
                  <a:srgbClr val="92D050"/>
                </a:solidFill>
              </a:rPr>
              <a:t>Sensor failure: </a:t>
            </a:r>
            <a:r>
              <a:rPr lang="en-US" sz="2000" dirty="0"/>
              <a:t>In our product Ultrasonic sound sensor is the main part and there may be possibilities of its failure due to dust, power failure, extreme bad weather condition.   </a:t>
            </a:r>
          </a:p>
          <a:p>
            <a:pPr>
              <a:buFont typeface="Wingdings" panose="05000000000000000000" pitchFamily="2" charset="2"/>
              <a:buChar char="Ø"/>
            </a:pPr>
            <a:r>
              <a:rPr lang="en-US" sz="2000" b="1" dirty="0">
                <a:solidFill>
                  <a:srgbClr val="92D050"/>
                </a:solidFill>
              </a:rPr>
              <a:t>Camera failure: </a:t>
            </a:r>
            <a:r>
              <a:rPr lang="en-US" sz="2000" dirty="0"/>
              <a:t>We may also face camera failure during nights.</a:t>
            </a:r>
          </a:p>
          <a:p>
            <a:pPr marL="0" indent="0">
              <a:buNone/>
            </a:pPr>
            <a:r>
              <a:rPr lang="en-US" sz="2000" dirty="0"/>
              <a:t>   </a:t>
            </a:r>
          </a:p>
          <a:p>
            <a:pPr marL="0" indent="0">
              <a:buNone/>
            </a:pPr>
            <a:r>
              <a:rPr lang="en-US" dirty="0"/>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rgbClr val="FF0000"/>
                </a:solidFill>
              </a:rPr>
              <a:t>Risk Management: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505075"/>
            <a:ext cx="11303000" cy="3513985"/>
          </a:xfrm>
        </p:spPr>
        <p:txBody>
          <a:bodyPr/>
          <a:lstStyle/>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355600" y="1500326"/>
            <a:ext cx="11303000" cy="4689337"/>
          </a:xfrm>
        </p:spPr>
        <p:txBody>
          <a:bodyPr>
            <a:normAutofit/>
          </a:bodyPr>
          <a:lstStyle/>
          <a:p>
            <a:r>
              <a:rPr lang="en-US" sz="2400" dirty="0"/>
              <a:t>As our product is a safety based product and for every person their safety is the prime aim when they are driving their vehicles. </a:t>
            </a:r>
          </a:p>
          <a:p>
            <a:r>
              <a:rPr lang="en-US" sz="2400" dirty="0"/>
              <a:t>Our product solves a very common and big problem, problem which causes uncountable accidents daily.</a:t>
            </a:r>
          </a:p>
          <a:p>
            <a:r>
              <a:rPr lang="en-US" sz="2400" dirty="0"/>
              <a:t>It provides safety and also automobile companies are motivated to install it in the cars from factory itself and if they do so it may take the selling of our product at extreme level.</a:t>
            </a:r>
          </a:p>
          <a:p>
            <a:r>
              <a:rPr lang="en-US" sz="2400" dirty="0"/>
              <a:t>Our prime aim is to reduce any kind of system failure and if we do so it definitely increase the customers faith and confidence in our product.</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a881388-7519-4304-9292-c59de3505e1e" xsi:nil="true"/>
    <ReferenceId xmlns="5a881388-7519-4304-9292-c59de3505e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5085E74FABC74685D9A096B92DA565" ma:contentTypeVersion="10" ma:contentTypeDescription="Create a new document." ma:contentTypeScope="" ma:versionID="07bc6fa7bf16deab41523c7b92175a8e">
  <xsd:schema xmlns:xsd="http://www.w3.org/2001/XMLSchema" xmlns:xs="http://www.w3.org/2001/XMLSchema" xmlns:p="http://schemas.microsoft.com/office/2006/metadata/properties" xmlns:ns2="5a881388-7519-4304-9292-c59de3505e1e" targetNamespace="http://schemas.microsoft.com/office/2006/metadata/properties" ma:root="true" ma:fieldsID="b1c2af02c082a69696a8556022595884" ns2:_="">
    <xsd:import namespace="5a881388-7519-4304-9292-c59de3505e1e"/>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81388-7519-4304-9292-c59de3505e1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71af3243-3dd4-4a8d-8c0d-dd76da1f02a5"/>
    <ds:schemaRef ds:uri="16c05727-aa75-4e4a-9b5f-8a80a1165891"/>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63C8D375-DE66-45E4-B840-305D8EEB24AE}"/>
</file>

<file path=docProps/app.xml><?xml version="1.0" encoding="utf-8"?>
<Properties xmlns="http://schemas.openxmlformats.org/officeDocument/2006/extended-properties" xmlns:vt="http://schemas.openxmlformats.org/officeDocument/2006/docPropsVTypes">
  <Template>Modern blue presentation</Template>
  <TotalTime>0</TotalTime>
  <Words>767</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Tahoma</vt:lpstr>
      <vt:lpstr>Trade Gothic LT Pro</vt:lpstr>
      <vt:lpstr>Trebuchet MS</vt:lpstr>
      <vt:lpstr>Wingdings</vt:lpstr>
      <vt:lpstr>Office Theme</vt:lpstr>
      <vt:lpstr>Vehicle Door Proximity Sensor</vt:lpstr>
      <vt:lpstr>Time plan/Project plan</vt:lpstr>
      <vt:lpstr>Product Management Concept in our product</vt:lpstr>
      <vt:lpstr>Challenges you are likely to encounter </vt:lpstr>
      <vt:lpstr>Risk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2022-03-28T16:34:03Z</dcterms:created>
  <dcterms:modified xsi:type="dcterms:W3CDTF">2022-03-28T18:10:11Z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0x010100FF5085E74FABC74685D9A096B92DA565</vt:lpwstr>
  </property>
</Properties>
</file>