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8" r:id="rId3"/>
    <p:sldId id="260" r:id="rId4"/>
    <p:sldId id="261" r:id="rId5"/>
    <p:sldId id="262" r:id="rId6"/>
    <p:sldId id="263" r:id="rId7"/>
    <p:sldId id="288"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59" r:id="rId35"/>
  </p:sldIdLst>
  <p:sldSz cx="12192000" cy="6858000"/>
  <p:notesSz cx="6858000" cy="9144000"/>
  <p:embeddedFontLst>
    <p:embeddedFont>
      <p:font typeface="Libre Baskerville" panose="02000000000000000000" pitchFamily="2" charset="0"/>
      <p:regular r:id="rId37"/>
      <p:bold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C14FBFE-6654-8F9D-FB8C-FC0D86AFA44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3C43293-43FB-4EDC-46F8-847C84E1593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a:extLst>
              <a:ext uri="{FF2B5EF4-FFF2-40B4-BE49-F238E27FC236}">
                <a16:creationId xmlns:a16="http://schemas.microsoft.com/office/drawing/2014/main" id="{B7C9CFF6-FC6A-7088-A853-BD1C6B3B36F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3405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27E390C-DF10-CEF2-DBB6-967DDDE1E38A}"/>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CB2C4B1-0A35-9F04-ED44-62714743991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a:extLst>
              <a:ext uri="{FF2B5EF4-FFF2-40B4-BE49-F238E27FC236}">
                <a16:creationId xmlns:a16="http://schemas.microsoft.com/office/drawing/2014/main" id="{0209BC42-9E8E-EDFE-1DE5-BF12C6741D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117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0C793D5-4683-B8DD-4395-9E74D6DD09A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B59B5CB-1898-B6EA-C975-FF0BF16870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a:extLst>
              <a:ext uri="{FF2B5EF4-FFF2-40B4-BE49-F238E27FC236}">
                <a16:creationId xmlns:a16="http://schemas.microsoft.com/office/drawing/2014/main" id="{0DCF46AD-A676-7365-1680-AD81B6448C6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5139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701504" y="4207843"/>
            <a:ext cx="7246189" cy="1077178"/>
          </a:xfrm>
          <a:prstGeom prst="rect">
            <a:avLst/>
          </a:prstGeom>
          <a:noFill/>
          <a:ln>
            <a:noFill/>
          </a:ln>
        </p:spPr>
        <p:txBody>
          <a:bodyPr spcFirstLastPara="1" wrap="square" lIns="91425" tIns="45700" rIns="91425" bIns="45700" anchor="t" anchorCtr="0">
            <a:spAutoFit/>
          </a:bodyPr>
          <a:lstStyle/>
          <a:p>
            <a:pPr algn="ctr">
              <a:buSzPts val="1800"/>
            </a:pPr>
            <a:br>
              <a:rPr lang="en-IN" sz="1800" b="0" i="0" u="none" strike="noStrike" cap="none" dirty="0">
                <a:solidFill>
                  <a:schemeClr val="dk1"/>
                </a:solidFill>
                <a:latin typeface="Calibri"/>
                <a:ea typeface="Calibri"/>
                <a:cs typeface="Calibri"/>
                <a:sym typeface="Calibri"/>
              </a:rPr>
            </a:br>
            <a:r>
              <a:rPr lang="en-US" sz="3200" b="1" u="sng" dirty="0"/>
              <a:t>Grocery Store Management</a:t>
            </a:r>
            <a:endParaRPr lang="en-US" sz="3200" b="1" dirty="0"/>
          </a:p>
          <a:p>
            <a:pPr marL="0" marR="0" lvl="0" indent="0" algn="ctr"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40230-E784-6E9E-A19D-447240B53EA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F135F9E-E194-4F9F-585A-E9E023F814A4}"/>
              </a:ext>
            </a:extLst>
          </p:cNvPr>
          <p:cNvSpPr>
            <a:spLocks noGrp="1"/>
          </p:cNvSpPr>
          <p:nvPr>
            <p:ph type="body" idx="1"/>
          </p:nvPr>
        </p:nvSpPr>
        <p:spPr>
          <a:xfrm>
            <a:off x="710381" y="468338"/>
            <a:ext cx="10515600" cy="6389662"/>
          </a:xfrm>
        </p:spPr>
        <p:txBody>
          <a:bodyPr/>
          <a:lstStyle/>
          <a:p>
            <a:pPr marL="114300" indent="0">
              <a:buNone/>
            </a:pPr>
            <a:r>
              <a:rPr lang="en-US" dirty="0"/>
              <a:t>Who are the top 5 customers by total purchase amount?</a:t>
            </a:r>
          </a:p>
          <a:p>
            <a:pPr>
              <a:buFont typeface="Wingdings" panose="05000000000000000000" pitchFamily="2" charset="2"/>
              <a:buChar char="Ø"/>
            </a:pPr>
            <a:r>
              <a:rPr lang="en-US" sz="2000" b="1" dirty="0">
                <a:solidFill>
                  <a:srgbClr val="FF0000"/>
                </a:solidFill>
              </a:rPr>
              <a:t>Query</a:t>
            </a:r>
          </a:p>
          <a:p>
            <a:pPr marL="114300" indent="0">
              <a:buNone/>
            </a:pPr>
            <a:endParaRPr lang="en-US" sz="2000" b="1" dirty="0">
              <a:solidFill>
                <a:srgbClr val="FF0000"/>
              </a:solidFill>
            </a:endParaRPr>
          </a:p>
          <a:p>
            <a:pPr marL="114300" indent="0">
              <a:buNone/>
            </a:pPr>
            <a:endParaRPr lang="en-US" sz="2000" b="1" dirty="0">
              <a:solidFill>
                <a:srgbClr val="FF0000"/>
              </a:solidFill>
            </a:endParaRPr>
          </a:p>
          <a:p>
            <a:pPr marL="114300" indent="0">
              <a:buNone/>
            </a:pPr>
            <a:endParaRPr lang="en-US" b="1" dirty="0"/>
          </a:p>
          <a:p>
            <a:pPr marL="114300" indent="0">
              <a:buNone/>
            </a:pPr>
            <a:endParaRPr lang="en-US" b="1" dirty="0"/>
          </a:p>
          <a:p>
            <a:pPr marL="114300" indent="0">
              <a:buNone/>
            </a:pPr>
            <a:endParaRPr lang="en-US" sz="1600" b="1" dirty="0"/>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5" name="Picture 4">
            <a:extLst>
              <a:ext uri="{FF2B5EF4-FFF2-40B4-BE49-F238E27FC236}">
                <a16:creationId xmlns:a16="http://schemas.microsoft.com/office/drawing/2014/main" id="{7A755BB0-3059-1F54-87E7-5D84A817CFB5}"/>
              </a:ext>
            </a:extLst>
          </p:cNvPr>
          <p:cNvPicPr>
            <a:picLocks noChangeAspect="1"/>
          </p:cNvPicPr>
          <p:nvPr/>
        </p:nvPicPr>
        <p:blipFill>
          <a:blip r:embed="rId2"/>
          <a:stretch>
            <a:fillRect/>
          </a:stretch>
        </p:blipFill>
        <p:spPr>
          <a:xfrm>
            <a:off x="2079594" y="1346532"/>
            <a:ext cx="3436303" cy="2572109"/>
          </a:xfrm>
          <a:prstGeom prst="rect">
            <a:avLst/>
          </a:prstGeom>
        </p:spPr>
      </p:pic>
      <p:pic>
        <p:nvPicPr>
          <p:cNvPr id="8" name="Picture 7">
            <a:extLst>
              <a:ext uri="{FF2B5EF4-FFF2-40B4-BE49-F238E27FC236}">
                <a16:creationId xmlns:a16="http://schemas.microsoft.com/office/drawing/2014/main" id="{E656E366-1EFE-02AC-AFCD-DD8B32BD7839}"/>
              </a:ext>
            </a:extLst>
          </p:cNvPr>
          <p:cNvPicPr>
            <a:picLocks noChangeAspect="1"/>
          </p:cNvPicPr>
          <p:nvPr/>
        </p:nvPicPr>
        <p:blipFill>
          <a:blip r:embed="rId3"/>
          <a:stretch>
            <a:fillRect/>
          </a:stretch>
        </p:blipFill>
        <p:spPr>
          <a:xfrm>
            <a:off x="2079594" y="4688680"/>
            <a:ext cx="3328148" cy="1859604"/>
          </a:xfrm>
          <a:prstGeom prst="rect">
            <a:avLst/>
          </a:prstGeom>
        </p:spPr>
      </p:pic>
    </p:spTree>
    <p:extLst>
      <p:ext uri="{BB962C8B-B14F-4D97-AF65-F5344CB8AC3E}">
        <p14:creationId xmlns:p14="http://schemas.microsoft.com/office/powerpoint/2010/main" val="162325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730F3-2684-E91A-8CDC-011BDC066C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B6ECC-236E-B964-48A3-A004506A6937}"/>
              </a:ext>
            </a:extLst>
          </p:cNvPr>
          <p:cNvSpPr>
            <a:spLocks noGrp="1"/>
          </p:cNvSpPr>
          <p:nvPr>
            <p:ph type="title"/>
          </p:nvPr>
        </p:nvSpPr>
        <p:spPr>
          <a:xfrm>
            <a:off x="2971849" y="248107"/>
            <a:ext cx="5161936" cy="814745"/>
          </a:xfrm>
        </p:spPr>
        <p:txBody>
          <a:bodyPr>
            <a:normAutofit/>
          </a:bodyPr>
          <a:lstStyle/>
          <a:p>
            <a:r>
              <a:rPr lang="en-US" sz="3600" b="1" dirty="0">
                <a:solidFill>
                  <a:srgbClr val="FF0000"/>
                </a:solidFill>
              </a:rPr>
              <a:t>Product Performance</a:t>
            </a:r>
          </a:p>
        </p:txBody>
      </p:sp>
      <p:sp>
        <p:nvSpPr>
          <p:cNvPr id="3" name="Text Placeholder 2">
            <a:extLst>
              <a:ext uri="{FF2B5EF4-FFF2-40B4-BE49-F238E27FC236}">
                <a16:creationId xmlns:a16="http://schemas.microsoft.com/office/drawing/2014/main" id="{CD548422-5225-7BF0-C463-1CBE3FEA320F}"/>
              </a:ext>
            </a:extLst>
          </p:cNvPr>
          <p:cNvSpPr>
            <a:spLocks noGrp="1"/>
          </p:cNvSpPr>
          <p:nvPr>
            <p:ph type="body" idx="1"/>
          </p:nvPr>
        </p:nvSpPr>
        <p:spPr>
          <a:xfrm>
            <a:off x="838200" y="1120876"/>
            <a:ext cx="10515600" cy="5737123"/>
          </a:xfrm>
        </p:spPr>
        <p:txBody>
          <a:bodyPr/>
          <a:lstStyle/>
          <a:p>
            <a:pPr marL="114300" indent="0">
              <a:buNone/>
            </a:pPr>
            <a:r>
              <a:rPr lang="en-US" dirty="0"/>
              <a:t>How many products exist in each category?</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6" name="Picture 5">
            <a:extLst>
              <a:ext uri="{FF2B5EF4-FFF2-40B4-BE49-F238E27FC236}">
                <a16:creationId xmlns:a16="http://schemas.microsoft.com/office/drawing/2014/main" id="{610CCFA9-0572-8431-0D53-526DAF1E680D}"/>
              </a:ext>
            </a:extLst>
          </p:cNvPr>
          <p:cNvPicPr>
            <a:picLocks noChangeAspect="1"/>
          </p:cNvPicPr>
          <p:nvPr/>
        </p:nvPicPr>
        <p:blipFill>
          <a:blip r:embed="rId2"/>
          <a:stretch>
            <a:fillRect/>
          </a:stretch>
        </p:blipFill>
        <p:spPr>
          <a:xfrm>
            <a:off x="1967012" y="2192630"/>
            <a:ext cx="3420503" cy="1828764"/>
          </a:xfrm>
          <a:prstGeom prst="rect">
            <a:avLst/>
          </a:prstGeom>
        </p:spPr>
      </p:pic>
      <p:pic>
        <p:nvPicPr>
          <p:cNvPr id="9" name="Picture 8">
            <a:extLst>
              <a:ext uri="{FF2B5EF4-FFF2-40B4-BE49-F238E27FC236}">
                <a16:creationId xmlns:a16="http://schemas.microsoft.com/office/drawing/2014/main" id="{C41B21BD-9846-7CD2-985F-DECF0E00E429}"/>
              </a:ext>
            </a:extLst>
          </p:cNvPr>
          <p:cNvPicPr>
            <a:picLocks noChangeAspect="1"/>
          </p:cNvPicPr>
          <p:nvPr/>
        </p:nvPicPr>
        <p:blipFill>
          <a:blip r:embed="rId3"/>
          <a:stretch>
            <a:fillRect/>
          </a:stretch>
        </p:blipFill>
        <p:spPr>
          <a:xfrm>
            <a:off x="1967012" y="4702860"/>
            <a:ext cx="3362794" cy="1828764"/>
          </a:xfrm>
          <a:prstGeom prst="rect">
            <a:avLst/>
          </a:prstGeom>
        </p:spPr>
      </p:pic>
    </p:spTree>
    <p:extLst>
      <p:ext uri="{BB962C8B-B14F-4D97-AF65-F5344CB8AC3E}">
        <p14:creationId xmlns:p14="http://schemas.microsoft.com/office/powerpoint/2010/main" val="66352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B724F-4D4C-CFD9-B715-17A816A3521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DE3CF0C-90F2-FBAF-CE7B-BCCBAD3BA3A0}"/>
              </a:ext>
            </a:extLst>
          </p:cNvPr>
          <p:cNvSpPr>
            <a:spLocks noGrp="1"/>
          </p:cNvSpPr>
          <p:nvPr>
            <p:ph type="body" idx="1"/>
          </p:nvPr>
        </p:nvSpPr>
        <p:spPr>
          <a:xfrm>
            <a:off x="680884" y="432618"/>
            <a:ext cx="10515600" cy="6322143"/>
          </a:xfrm>
        </p:spPr>
        <p:txBody>
          <a:bodyPr/>
          <a:lstStyle/>
          <a:p>
            <a:pPr marL="114300" indent="0">
              <a:buNone/>
            </a:pPr>
            <a:r>
              <a:rPr lang="en-US" dirty="0"/>
              <a:t>What is the average price of products by category?</a:t>
            </a:r>
          </a:p>
          <a:p>
            <a:pPr marL="114300" indent="0">
              <a:buNone/>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11" name="Picture 10">
            <a:extLst>
              <a:ext uri="{FF2B5EF4-FFF2-40B4-BE49-F238E27FC236}">
                <a16:creationId xmlns:a16="http://schemas.microsoft.com/office/drawing/2014/main" id="{A7E96979-E2E8-34DD-C4AA-5916F1CA35BD}"/>
              </a:ext>
            </a:extLst>
          </p:cNvPr>
          <p:cNvPicPr>
            <a:picLocks noChangeAspect="1"/>
          </p:cNvPicPr>
          <p:nvPr/>
        </p:nvPicPr>
        <p:blipFill>
          <a:blip r:embed="rId2"/>
          <a:stretch>
            <a:fillRect/>
          </a:stretch>
        </p:blipFill>
        <p:spPr>
          <a:xfrm>
            <a:off x="1573161" y="1414044"/>
            <a:ext cx="3018503" cy="2014956"/>
          </a:xfrm>
          <a:prstGeom prst="rect">
            <a:avLst/>
          </a:prstGeom>
        </p:spPr>
      </p:pic>
      <p:pic>
        <p:nvPicPr>
          <p:cNvPr id="13" name="Picture 12">
            <a:extLst>
              <a:ext uri="{FF2B5EF4-FFF2-40B4-BE49-F238E27FC236}">
                <a16:creationId xmlns:a16="http://schemas.microsoft.com/office/drawing/2014/main" id="{EFC72EE0-4749-2C14-C4A0-9C83E3B4C7D8}"/>
              </a:ext>
            </a:extLst>
          </p:cNvPr>
          <p:cNvPicPr>
            <a:picLocks noChangeAspect="1"/>
          </p:cNvPicPr>
          <p:nvPr/>
        </p:nvPicPr>
        <p:blipFill>
          <a:blip r:embed="rId3"/>
          <a:stretch>
            <a:fillRect/>
          </a:stretch>
        </p:blipFill>
        <p:spPr>
          <a:xfrm>
            <a:off x="1573161" y="4410426"/>
            <a:ext cx="3924848" cy="1824177"/>
          </a:xfrm>
          <a:prstGeom prst="rect">
            <a:avLst/>
          </a:prstGeom>
        </p:spPr>
      </p:pic>
    </p:spTree>
    <p:extLst>
      <p:ext uri="{BB962C8B-B14F-4D97-AF65-F5344CB8AC3E}">
        <p14:creationId xmlns:p14="http://schemas.microsoft.com/office/powerpoint/2010/main" val="231194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02AE0-F00A-AED7-3FF7-AB572C7976D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07B8919A-B23D-5F55-7946-AA17364E478F}"/>
              </a:ext>
            </a:extLst>
          </p:cNvPr>
          <p:cNvSpPr>
            <a:spLocks noGrp="1"/>
          </p:cNvSpPr>
          <p:nvPr>
            <p:ph type="body" idx="1"/>
          </p:nvPr>
        </p:nvSpPr>
        <p:spPr>
          <a:xfrm>
            <a:off x="680884" y="432618"/>
            <a:ext cx="10515600" cy="6322143"/>
          </a:xfrm>
        </p:spPr>
        <p:txBody>
          <a:bodyPr/>
          <a:lstStyle/>
          <a:p>
            <a:pPr marL="114300" indent="0">
              <a:buNone/>
            </a:pPr>
            <a:r>
              <a:rPr lang="en-US" dirty="0"/>
              <a:t>Which products have the highest total sales volume (by quantity)? </a:t>
            </a:r>
          </a:p>
          <a:p>
            <a:pPr marL="114300" indent="0">
              <a:buNone/>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4" name="Picture 3">
            <a:extLst>
              <a:ext uri="{FF2B5EF4-FFF2-40B4-BE49-F238E27FC236}">
                <a16:creationId xmlns:a16="http://schemas.microsoft.com/office/drawing/2014/main" id="{5CF061E0-DA8F-7CC0-7877-428475D98DCB}"/>
              </a:ext>
            </a:extLst>
          </p:cNvPr>
          <p:cNvPicPr>
            <a:picLocks noChangeAspect="1"/>
          </p:cNvPicPr>
          <p:nvPr/>
        </p:nvPicPr>
        <p:blipFill>
          <a:blip r:embed="rId2"/>
          <a:stretch>
            <a:fillRect/>
          </a:stretch>
        </p:blipFill>
        <p:spPr>
          <a:xfrm>
            <a:off x="1672843" y="1449793"/>
            <a:ext cx="2800834" cy="2699420"/>
          </a:xfrm>
          <a:prstGeom prst="rect">
            <a:avLst/>
          </a:prstGeom>
        </p:spPr>
      </p:pic>
      <p:pic>
        <p:nvPicPr>
          <p:cNvPr id="6" name="Picture 5">
            <a:extLst>
              <a:ext uri="{FF2B5EF4-FFF2-40B4-BE49-F238E27FC236}">
                <a16:creationId xmlns:a16="http://schemas.microsoft.com/office/drawing/2014/main" id="{49C07FF9-5AE2-020D-7D44-7E5614E0CF0E}"/>
              </a:ext>
            </a:extLst>
          </p:cNvPr>
          <p:cNvPicPr>
            <a:picLocks noChangeAspect="1"/>
          </p:cNvPicPr>
          <p:nvPr/>
        </p:nvPicPr>
        <p:blipFill>
          <a:blip r:embed="rId3"/>
          <a:stretch>
            <a:fillRect/>
          </a:stretch>
        </p:blipFill>
        <p:spPr>
          <a:xfrm>
            <a:off x="1672843" y="5025934"/>
            <a:ext cx="2289557" cy="824260"/>
          </a:xfrm>
          <a:prstGeom prst="rect">
            <a:avLst/>
          </a:prstGeom>
        </p:spPr>
      </p:pic>
    </p:spTree>
    <p:extLst>
      <p:ext uri="{BB962C8B-B14F-4D97-AF65-F5344CB8AC3E}">
        <p14:creationId xmlns:p14="http://schemas.microsoft.com/office/powerpoint/2010/main" val="688955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34CD4-E5CC-AF9A-8C7B-2118E1D0B47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6830D9D-2225-0043-F335-DAF741CC241C}"/>
              </a:ext>
            </a:extLst>
          </p:cNvPr>
          <p:cNvSpPr>
            <a:spLocks noGrp="1"/>
          </p:cNvSpPr>
          <p:nvPr>
            <p:ph type="body" idx="1"/>
          </p:nvPr>
        </p:nvSpPr>
        <p:spPr>
          <a:xfrm>
            <a:off x="680884" y="432618"/>
            <a:ext cx="10515600" cy="6322143"/>
          </a:xfrm>
        </p:spPr>
        <p:txBody>
          <a:bodyPr/>
          <a:lstStyle/>
          <a:p>
            <a:pPr marL="114300" indent="0">
              <a:buNone/>
            </a:pPr>
            <a:r>
              <a:rPr lang="en-US" dirty="0"/>
              <a:t>What is the total revenue generated by each product? </a:t>
            </a:r>
          </a:p>
          <a:p>
            <a:pPr marL="114300" indent="0">
              <a:buNone/>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marL="114300" indent="0">
              <a:buNone/>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5" name="Picture 4">
            <a:extLst>
              <a:ext uri="{FF2B5EF4-FFF2-40B4-BE49-F238E27FC236}">
                <a16:creationId xmlns:a16="http://schemas.microsoft.com/office/drawing/2014/main" id="{6B5BA714-2922-24DC-778E-A32110D71011}"/>
              </a:ext>
            </a:extLst>
          </p:cNvPr>
          <p:cNvPicPr>
            <a:picLocks noChangeAspect="1"/>
          </p:cNvPicPr>
          <p:nvPr/>
        </p:nvPicPr>
        <p:blipFill>
          <a:blip r:embed="rId2"/>
          <a:stretch>
            <a:fillRect/>
          </a:stretch>
        </p:blipFill>
        <p:spPr>
          <a:xfrm>
            <a:off x="1703172" y="1553497"/>
            <a:ext cx="3810532" cy="2025445"/>
          </a:xfrm>
          <a:prstGeom prst="rect">
            <a:avLst/>
          </a:prstGeom>
        </p:spPr>
      </p:pic>
      <p:pic>
        <p:nvPicPr>
          <p:cNvPr id="8" name="Picture 7">
            <a:extLst>
              <a:ext uri="{FF2B5EF4-FFF2-40B4-BE49-F238E27FC236}">
                <a16:creationId xmlns:a16="http://schemas.microsoft.com/office/drawing/2014/main" id="{9D26622F-3229-EB7A-D2F1-E0057D23EB8C}"/>
              </a:ext>
            </a:extLst>
          </p:cNvPr>
          <p:cNvPicPr>
            <a:picLocks noChangeAspect="1"/>
          </p:cNvPicPr>
          <p:nvPr/>
        </p:nvPicPr>
        <p:blipFill>
          <a:blip r:embed="rId3"/>
          <a:stretch>
            <a:fillRect/>
          </a:stretch>
        </p:blipFill>
        <p:spPr>
          <a:xfrm>
            <a:off x="1703172" y="4224799"/>
            <a:ext cx="3104802" cy="2529961"/>
          </a:xfrm>
          <a:prstGeom prst="rect">
            <a:avLst/>
          </a:prstGeom>
        </p:spPr>
      </p:pic>
    </p:spTree>
    <p:extLst>
      <p:ext uri="{BB962C8B-B14F-4D97-AF65-F5344CB8AC3E}">
        <p14:creationId xmlns:p14="http://schemas.microsoft.com/office/powerpoint/2010/main" val="263333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2BE46-C429-49A0-A34F-6A5A2C780D5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B8A2D17-DE29-7F5D-B32A-2FD1EE4E12CA}"/>
              </a:ext>
            </a:extLst>
          </p:cNvPr>
          <p:cNvSpPr>
            <a:spLocks noGrp="1"/>
          </p:cNvSpPr>
          <p:nvPr>
            <p:ph type="body" idx="1"/>
          </p:nvPr>
        </p:nvSpPr>
        <p:spPr>
          <a:xfrm>
            <a:off x="513735" y="186812"/>
            <a:ext cx="10515600" cy="6322143"/>
          </a:xfrm>
        </p:spPr>
        <p:txBody>
          <a:bodyPr/>
          <a:lstStyle/>
          <a:p>
            <a:pPr marL="114300" indent="0">
              <a:buNone/>
            </a:pPr>
            <a:r>
              <a:rPr lang="en-US" dirty="0"/>
              <a:t>How do product sales vary by category and supplier? </a:t>
            </a:r>
          </a:p>
          <a:p>
            <a:pPr marL="114300" indent="0">
              <a:buNone/>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marL="114300" indent="0">
              <a:buNone/>
            </a:pPr>
            <a:endParaRPr lang="en-US" sz="2000" b="1" dirty="0">
              <a:solidFill>
                <a:schemeClr val="accent6">
                  <a:lumMod val="75000"/>
                </a:schemeClr>
              </a:solidFill>
            </a:endParaRPr>
          </a:p>
          <a:p>
            <a:pPr marL="114300" indent="0">
              <a:buNone/>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10" name="Picture 9">
            <a:extLst>
              <a:ext uri="{FF2B5EF4-FFF2-40B4-BE49-F238E27FC236}">
                <a16:creationId xmlns:a16="http://schemas.microsoft.com/office/drawing/2014/main" id="{CAB41D45-A9A9-5ABC-759F-27C57A0C573B}"/>
              </a:ext>
            </a:extLst>
          </p:cNvPr>
          <p:cNvPicPr>
            <a:picLocks noChangeAspect="1"/>
          </p:cNvPicPr>
          <p:nvPr/>
        </p:nvPicPr>
        <p:blipFill>
          <a:blip r:embed="rId2"/>
          <a:stretch>
            <a:fillRect/>
          </a:stretch>
        </p:blipFill>
        <p:spPr>
          <a:xfrm>
            <a:off x="1825659" y="936754"/>
            <a:ext cx="3200848" cy="3051963"/>
          </a:xfrm>
          <a:prstGeom prst="rect">
            <a:avLst/>
          </a:prstGeom>
        </p:spPr>
      </p:pic>
      <p:pic>
        <p:nvPicPr>
          <p:cNvPr id="12" name="Picture 11">
            <a:extLst>
              <a:ext uri="{FF2B5EF4-FFF2-40B4-BE49-F238E27FC236}">
                <a16:creationId xmlns:a16="http://schemas.microsoft.com/office/drawing/2014/main" id="{64A46B71-84B2-254D-62B3-4A8FA9BC7146}"/>
              </a:ext>
            </a:extLst>
          </p:cNvPr>
          <p:cNvPicPr>
            <a:picLocks noChangeAspect="1"/>
          </p:cNvPicPr>
          <p:nvPr/>
        </p:nvPicPr>
        <p:blipFill>
          <a:blip r:embed="rId3"/>
          <a:stretch>
            <a:fillRect/>
          </a:stretch>
        </p:blipFill>
        <p:spPr>
          <a:xfrm>
            <a:off x="1825659" y="4280079"/>
            <a:ext cx="3200847" cy="2577921"/>
          </a:xfrm>
          <a:prstGeom prst="rect">
            <a:avLst/>
          </a:prstGeom>
        </p:spPr>
      </p:pic>
    </p:spTree>
    <p:extLst>
      <p:ext uri="{BB962C8B-B14F-4D97-AF65-F5344CB8AC3E}">
        <p14:creationId xmlns:p14="http://schemas.microsoft.com/office/powerpoint/2010/main" val="308436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005A1-ECF5-6CAA-D9F0-B8E158604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70883-8347-D373-C536-ABAD13C3491E}"/>
              </a:ext>
            </a:extLst>
          </p:cNvPr>
          <p:cNvSpPr>
            <a:spLocks noGrp="1"/>
          </p:cNvSpPr>
          <p:nvPr>
            <p:ph type="title"/>
          </p:nvPr>
        </p:nvSpPr>
        <p:spPr>
          <a:xfrm>
            <a:off x="2971849" y="248107"/>
            <a:ext cx="5161936" cy="814745"/>
          </a:xfrm>
        </p:spPr>
        <p:txBody>
          <a:bodyPr>
            <a:normAutofit/>
          </a:bodyPr>
          <a:lstStyle/>
          <a:p>
            <a:r>
              <a:rPr lang="en-US" sz="3200" b="1" dirty="0">
                <a:solidFill>
                  <a:srgbClr val="FF0000"/>
                </a:solidFill>
              </a:rPr>
              <a:t>Sales and Order Trends </a:t>
            </a:r>
          </a:p>
        </p:txBody>
      </p:sp>
      <p:sp>
        <p:nvSpPr>
          <p:cNvPr id="3" name="Text Placeholder 2">
            <a:extLst>
              <a:ext uri="{FF2B5EF4-FFF2-40B4-BE49-F238E27FC236}">
                <a16:creationId xmlns:a16="http://schemas.microsoft.com/office/drawing/2014/main" id="{37BB842A-58D4-EF34-9B4B-45F73581BCD9}"/>
              </a:ext>
            </a:extLst>
          </p:cNvPr>
          <p:cNvSpPr>
            <a:spLocks noGrp="1"/>
          </p:cNvSpPr>
          <p:nvPr>
            <p:ph type="body" idx="1"/>
          </p:nvPr>
        </p:nvSpPr>
        <p:spPr>
          <a:xfrm>
            <a:off x="838200" y="1120876"/>
            <a:ext cx="10515600" cy="5737123"/>
          </a:xfrm>
        </p:spPr>
        <p:txBody>
          <a:bodyPr/>
          <a:lstStyle/>
          <a:p>
            <a:pPr marL="114300" indent="0">
              <a:buNone/>
            </a:pPr>
            <a:r>
              <a:rPr lang="en-US" dirty="0"/>
              <a:t>How many orders have been placed in total?</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5" name="Picture 4">
            <a:extLst>
              <a:ext uri="{FF2B5EF4-FFF2-40B4-BE49-F238E27FC236}">
                <a16:creationId xmlns:a16="http://schemas.microsoft.com/office/drawing/2014/main" id="{01E31AC3-54A8-1316-8B14-BDBF8A1BE87B}"/>
              </a:ext>
            </a:extLst>
          </p:cNvPr>
          <p:cNvPicPr>
            <a:picLocks noChangeAspect="1"/>
          </p:cNvPicPr>
          <p:nvPr/>
        </p:nvPicPr>
        <p:blipFill>
          <a:blip r:embed="rId2"/>
          <a:stretch>
            <a:fillRect/>
          </a:stretch>
        </p:blipFill>
        <p:spPr>
          <a:xfrm>
            <a:off x="1865469" y="2285488"/>
            <a:ext cx="2991666" cy="1008318"/>
          </a:xfrm>
          <a:prstGeom prst="rect">
            <a:avLst/>
          </a:prstGeom>
        </p:spPr>
      </p:pic>
      <p:pic>
        <p:nvPicPr>
          <p:cNvPr id="8" name="Picture 7">
            <a:extLst>
              <a:ext uri="{FF2B5EF4-FFF2-40B4-BE49-F238E27FC236}">
                <a16:creationId xmlns:a16="http://schemas.microsoft.com/office/drawing/2014/main" id="{8F13E7B9-773A-5C5F-0B58-CB1720E13965}"/>
              </a:ext>
            </a:extLst>
          </p:cNvPr>
          <p:cNvPicPr>
            <a:picLocks noChangeAspect="1"/>
          </p:cNvPicPr>
          <p:nvPr/>
        </p:nvPicPr>
        <p:blipFill>
          <a:blip r:embed="rId3"/>
          <a:stretch>
            <a:fillRect/>
          </a:stretch>
        </p:blipFill>
        <p:spPr>
          <a:xfrm>
            <a:off x="1865468" y="4204243"/>
            <a:ext cx="2087099" cy="879034"/>
          </a:xfrm>
          <a:prstGeom prst="rect">
            <a:avLst/>
          </a:prstGeom>
        </p:spPr>
      </p:pic>
    </p:spTree>
    <p:extLst>
      <p:ext uri="{BB962C8B-B14F-4D97-AF65-F5344CB8AC3E}">
        <p14:creationId xmlns:p14="http://schemas.microsoft.com/office/powerpoint/2010/main" val="460473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128D1-21C2-8585-F41E-43764F34D69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7D13155C-6835-FAD2-0602-28E2CD219F80}"/>
              </a:ext>
            </a:extLst>
          </p:cNvPr>
          <p:cNvSpPr>
            <a:spLocks noGrp="1"/>
          </p:cNvSpPr>
          <p:nvPr>
            <p:ph type="body" idx="1"/>
          </p:nvPr>
        </p:nvSpPr>
        <p:spPr>
          <a:xfrm>
            <a:off x="503903" y="206476"/>
            <a:ext cx="10515600" cy="6548285"/>
          </a:xfrm>
        </p:spPr>
        <p:txBody>
          <a:bodyPr/>
          <a:lstStyle/>
          <a:p>
            <a:pPr marL="114300" indent="0">
              <a:buNone/>
            </a:pPr>
            <a:r>
              <a:rPr lang="en-US" dirty="0"/>
              <a:t>What is the average value per order? </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marL="114300" indent="0">
              <a:buNone/>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9" name="Picture 8">
            <a:extLst>
              <a:ext uri="{FF2B5EF4-FFF2-40B4-BE49-F238E27FC236}">
                <a16:creationId xmlns:a16="http://schemas.microsoft.com/office/drawing/2014/main" id="{44631291-D42E-B16F-C89A-3CEF3F9412B8}"/>
              </a:ext>
            </a:extLst>
          </p:cNvPr>
          <p:cNvPicPr>
            <a:picLocks noChangeAspect="1"/>
          </p:cNvPicPr>
          <p:nvPr/>
        </p:nvPicPr>
        <p:blipFill>
          <a:blip r:embed="rId2"/>
          <a:stretch>
            <a:fillRect/>
          </a:stretch>
        </p:blipFill>
        <p:spPr>
          <a:xfrm>
            <a:off x="1590695" y="1503975"/>
            <a:ext cx="6373433" cy="1219559"/>
          </a:xfrm>
          <a:prstGeom prst="rect">
            <a:avLst/>
          </a:prstGeom>
        </p:spPr>
      </p:pic>
      <p:pic>
        <p:nvPicPr>
          <p:cNvPr id="11" name="Picture 10">
            <a:extLst>
              <a:ext uri="{FF2B5EF4-FFF2-40B4-BE49-F238E27FC236}">
                <a16:creationId xmlns:a16="http://schemas.microsoft.com/office/drawing/2014/main" id="{439387FD-14BD-6EF8-3AA6-2C770CEC475F}"/>
              </a:ext>
            </a:extLst>
          </p:cNvPr>
          <p:cNvPicPr>
            <a:picLocks noChangeAspect="1"/>
          </p:cNvPicPr>
          <p:nvPr/>
        </p:nvPicPr>
        <p:blipFill>
          <a:blip r:embed="rId3"/>
          <a:stretch>
            <a:fillRect/>
          </a:stretch>
        </p:blipFill>
        <p:spPr>
          <a:xfrm>
            <a:off x="1809135" y="3703955"/>
            <a:ext cx="2477728" cy="1154431"/>
          </a:xfrm>
          <a:prstGeom prst="rect">
            <a:avLst/>
          </a:prstGeom>
        </p:spPr>
      </p:pic>
    </p:spTree>
    <p:extLst>
      <p:ext uri="{BB962C8B-B14F-4D97-AF65-F5344CB8AC3E}">
        <p14:creationId xmlns:p14="http://schemas.microsoft.com/office/powerpoint/2010/main" val="153030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9702A-4429-4CA7-9DC4-E8D2E38EFD2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67B5D37-1E4D-B8A9-D7FE-D96F20D2214E}"/>
              </a:ext>
            </a:extLst>
          </p:cNvPr>
          <p:cNvSpPr>
            <a:spLocks noGrp="1"/>
          </p:cNvSpPr>
          <p:nvPr>
            <p:ph type="body" idx="1"/>
          </p:nvPr>
        </p:nvSpPr>
        <p:spPr>
          <a:xfrm>
            <a:off x="503903" y="206476"/>
            <a:ext cx="10515600" cy="6548285"/>
          </a:xfrm>
        </p:spPr>
        <p:txBody>
          <a:bodyPr/>
          <a:lstStyle/>
          <a:p>
            <a:pPr marL="114300" indent="0">
              <a:buNone/>
            </a:pPr>
            <a:r>
              <a:rPr lang="en-US" dirty="0"/>
              <a:t>On which dates were the most orders placed?  </a:t>
            </a:r>
          </a:p>
          <a:p>
            <a:pPr marL="114300" indent="0">
              <a:buNone/>
            </a:pPr>
            <a:endParaRPr lang="en-US" dirty="0"/>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a:p>
            <a:pPr marL="114300" indent="0">
              <a:buNone/>
            </a:pPr>
            <a:endParaRPr lang="en-US" b="1" dirty="0"/>
          </a:p>
        </p:txBody>
      </p:sp>
      <p:pic>
        <p:nvPicPr>
          <p:cNvPr id="4" name="Picture 3">
            <a:extLst>
              <a:ext uri="{FF2B5EF4-FFF2-40B4-BE49-F238E27FC236}">
                <a16:creationId xmlns:a16="http://schemas.microsoft.com/office/drawing/2014/main" id="{1070DC01-2364-F948-84E1-E31448F0B121}"/>
              </a:ext>
            </a:extLst>
          </p:cNvPr>
          <p:cNvPicPr>
            <a:picLocks noChangeAspect="1"/>
          </p:cNvPicPr>
          <p:nvPr/>
        </p:nvPicPr>
        <p:blipFill>
          <a:blip r:embed="rId2"/>
          <a:stretch>
            <a:fillRect/>
          </a:stretch>
        </p:blipFill>
        <p:spPr>
          <a:xfrm>
            <a:off x="1808275" y="1686595"/>
            <a:ext cx="3953427" cy="1833353"/>
          </a:xfrm>
          <a:prstGeom prst="rect">
            <a:avLst/>
          </a:prstGeom>
        </p:spPr>
      </p:pic>
      <p:pic>
        <p:nvPicPr>
          <p:cNvPr id="6" name="Picture 5">
            <a:extLst>
              <a:ext uri="{FF2B5EF4-FFF2-40B4-BE49-F238E27FC236}">
                <a16:creationId xmlns:a16="http://schemas.microsoft.com/office/drawing/2014/main" id="{D77350BE-1E36-3DFB-724F-3F12ED29F4AE}"/>
              </a:ext>
            </a:extLst>
          </p:cNvPr>
          <p:cNvPicPr>
            <a:picLocks noChangeAspect="1"/>
          </p:cNvPicPr>
          <p:nvPr/>
        </p:nvPicPr>
        <p:blipFill>
          <a:blip r:embed="rId3"/>
          <a:stretch>
            <a:fillRect/>
          </a:stretch>
        </p:blipFill>
        <p:spPr>
          <a:xfrm>
            <a:off x="1808275" y="4572695"/>
            <a:ext cx="2272111" cy="1129318"/>
          </a:xfrm>
          <a:prstGeom prst="rect">
            <a:avLst/>
          </a:prstGeom>
        </p:spPr>
      </p:pic>
    </p:spTree>
    <p:extLst>
      <p:ext uri="{BB962C8B-B14F-4D97-AF65-F5344CB8AC3E}">
        <p14:creationId xmlns:p14="http://schemas.microsoft.com/office/powerpoint/2010/main" val="124782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5410C-B1E8-4E97-ECCB-3758E579DD5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30D9D38-E722-214D-CBBC-CB09E5117B56}"/>
              </a:ext>
            </a:extLst>
          </p:cNvPr>
          <p:cNvSpPr>
            <a:spLocks noGrp="1"/>
          </p:cNvSpPr>
          <p:nvPr>
            <p:ph type="body" idx="1"/>
          </p:nvPr>
        </p:nvSpPr>
        <p:spPr>
          <a:xfrm>
            <a:off x="503903" y="206476"/>
            <a:ext cx="10515600" cy="6548285"/>
          </a:xfrm>
        </p:spPr>
        <p:txBody>
          <a:bodyPr/>
          <a:lstStyle/>
          <a:p>
            <a:pPr marL="114300" indent="0">
              <a:buNone/>
            </a:pPr>
            <a:r>
              <a:rPr lang="en-US" dirty="0"/>
              <a:t>What are the monthly trends in order volume and revenue?   </a:t>
            </a:r>
          </a:p>
          <a:p>
            <a:pPr marL="114300" indent="0">
              <a:buNone/>
            </a:pPr>
            <a:endParaRPr lang="en-US" dirty="0"/>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a:p>
            <a:pPr marL="114300" indent="0">
              <a:buNone/>
            </a:pPr>
            <a:endParaRPr lang="en-US" b="1" dirty="0"/>
          </a:p>
        </p:txBody>
      </p:sp>
      <p:pic>
        <p:nvPicPr>
          <p:cNvPr id="5" name="Picture 4">
            <a:extLst>
              <a:ext uri="{FF2B5EF4-FFF2-40B4-BE49-F238E27FC236}">
                <a16:creationId xmlns:a16="http://schemas.microsoft.com/office/drawing/2014/main" id="{73580059-9EA3-0E81-8266-0173F05FA9FA}"/>
              </a:ext>
            </a:extLst>
          </p:cNvPr>
          <p:cNvPicPr>
            <a:picLocks noChangeAspect="1"/>
          </p:cNvPicPr>
          <p:nvPr/>
        </p:nvPicPr>
        <p:blipFill>
          <a:blip r:embed="rId2"/>
          <a:stretch>
            <a:fillRect/>
          </a:stretch>
        </p:blipFill>
        <p:spPr>
          <a:xfrm>
            <a:off x="1867039" y="1576519"/>
            <a:ext cx="3542189" cy="2464539"/>
          </a:xfrm>
          <a:prstGeom prst="rect">
            <a:avLst/>
          </a:prstGeom>
        </p:spPr>
      </p:pic>
      <p:pic>
        <p:nvPicPr>
          <p:cNvPr id="8" name="Picture 7">
            <a:extLst>
              <a:ext uri="{FF2B5EF4-FFF2-40B4-BE49-F238E27FC236}">
                <a16:creationId xmlns:a16="http://schemas.microsoft.com/office/drawing/2014/main" id="{D419FB73-4F0F-43AA-D003-495815A524F5}"/>
              </a:ext>
            </a:extLst>
          </p:cNvPr>
          <p:cNvPicPr>
            <a:picLocks noChangeAspect="1"/>
          </p:cNvPicPr>
          <p:nvPr/>
        </p:nvPicPr>
        <p:blipFill>
          <a:blip r:embed="rId3"/>
          <a:stretch>
            <a:fillRect/>
          </a:stretch>
        </p:blipFill>
        <p:spPr>
          <a:xfrm>
            <a:off x="1867038" y="4346151"/>
            <a:ext cx="3542189" cy="2408609"/>
          </a:xfrm>
          <a:prstGeom prst="rect">
            <a:avLst/>
          </a:prstGeom>
        </p:spPr>
      </p:pic>
    </p:spTree>
    <p:extLst>
      <p:ext uri="{BB962C8B-B14F-4D97-AF65-F5344CB8AC3E}">
        <p14:creationId xmlns:p14="http://schemas.microsoft.com/office/powerpoint/2010/main" val="126459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26570" y="228600"/>
            <a:ext cx="10397501" cy="1115218"/>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IN" sz="4900" b="1" dirty="0">
                <a:solidFill>
                  <a:srgbClr val="FF0000"/>
                </a:solidFill>
              </a:rPr>
              <a:t>Objective of the Project</a:t>
            </a:r>
            <a:br>
              <a:rPr lang="en-IN" dirty="0"/>
            </a:br>
            <a:endParaRPr b="1" dirty="0">
              <a:solidFill>
                <a:srgbClr val="FF0000"/>
              </a:solidFill>
            </a:endParaRPr>
          </a:p>
        </p:txBody>
      </p:sp>
      <p:sp>
        <p:nvSpPr>
          <p:cNvPr id="111" name="Google Shape;111;p4"/>
          <p:cNvSpPr txBox="1">
            <a:spLocks noGrp="1"/>
          </p:cNvSpPr>
          <p:nvPr>
            <p:ph type="body" idx="1"/>
          </p:nvPr>
        </p:nvSpPr>
        <p:spPr>
          <a:xfrm>
            <a:off x="522514" y="1322418"/>
            <a:ext cx="10694294" cy="5306982"/>
          </a:xfrm>
          <a:prstGeom prst="rect">
            <a:avLst/>
          </a:prstGeom>
          <a:noFill/>
          <a:ln>
            <a:noFill/>
          </a:ln>
        </p:spPr>
        <p:txBody>
          <a:bodyPr spcFirstLastPara="1" wrap="square" lIns="91425" tIns="45700" rIns="91425" bIns="45700" anchor="t" anchorCtr="0">
            <a:normAutofit/>
          </a:bodyPr>
          <a:lstStyle/>
          <a:p>
            <a:pPr fontAlgn="base">
              <a:buFont typeface="Wingdings" panose="05000000000000000000" pitchFamily="2" charset="2"/>
              <a:buChar char="§"/>
            </a:pPr>
            <a:r>
              <a:rPr lang="en-US" sz="2600" dirty="0"/>
              <a:t>To design and implement a relational database for a grocery store.</a:t>
            </a:r>
            <a:br>
              <a:rPr lang="en-US" sz="2600" dirty="0"/>
            </a:br>
            <a:endParaRPr lang="en-US" sz="2600" dirty="0"/>
          </a:p>
          <a:p>
            <a:pPr fontAlgn="base">
              <a:buFont typeface="Wingdings" panose="05000000000000000000" pitchFamily="2" charset="2"/>
              <a:buChar char="§"/>
            </a:pPr>
            <a:r>
              <a:rPr lang="en-US" sz="2600" dirty="0"/>
              <a:t>To retrieve and manipulate data using SQL queries.</a:t>
            </a:r>
            <a:br>
              <a:rPr lang="en-US" sz="2600" dirty="0"/>
            </a:br>
            <a:endParaRPr lang="en-US" sz="2600" dirty="0"/>
          </a:p>
          <a:p>
            <a:pPr fontAlgn="base">
              <a:buFont typeface="Wingdings" panose="05000000000000000000" pitchFamily="2" charset="2"/>
              <a:buChar char="§"/>
            </a:pPr>
            <a:r>
              <a:rPr lang="en-US" sz="2600" dirty="0"/>
              <a:t>To perform data analysis for business insights such as top customers, best-selling products, and revenue trends.</a:t>
            </a:r>
            <a:br>
              <a:rPr lang="en-US" sz="2600" dirty="0"/>
            </a:br>
            <a:endParaRPr lang="en-US" sz="2600" dirty="0"/>
          </a:p>
          <a:p>
            <a:pPr fontAlgn="base">
              <a:buFont typeface="Wingdings" panose="05000000000000000000" pitchFamily="2" charset="2"/>
              <a:buChar char="§"/>
            </a:pPr>
            <a:r>
              <a:rPr lang="en-US" sz="2600" dirty="0"/>
              <a:t>To practice using joins, aggregations, subqueries, and filtering techniques</a:t>
            </a:r>
            <a:r>
              <a:rPr lang="en-US" sz="2600" b="1" dirty="0"/>
              <a:t>.</a:t>
            </a:r>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55C99-8FC4-3B27-3B68-53F0014C57BC}"/>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B5E46EC-27F2-CDD7-D6A3-49225F994ED2}"/>
              </a:ext>
            </a:extLst>
          </p:cNvPr>
          <p:cNvSpPr>
            <a:spLocks noGrp="1"/>
          </p:cNvSpPr>
          <p:nvPr>
            <p:ph type="body" idx="1"/>
          </p:nvPr>
        </p:nvSpPr>
        <p:spPr>
          <a:xfrm>
            <a:off x="503903" y="206476"/>
            <a:ext cx="10515600" cy="6651524"/>
          </a:xfrm>
        </p:spPr>
        <p:txBody>
          <a:bodyPr/>
          <a:lstStyle/>
          <a:p>
            <a:pPr marL="114300" indent="0">
              <a:buNone/>
            </a:pPr>
            <a:r>
              <a:rPr lang="en-US" dirty="0"/>
              <a:t>How do order patterns vary across weekdays and weekends?   </a:t>
            </a:r>
          </a:p>
          <a:p>
            <a:pPr marL="114300" indent="0">
              <a:buNone/>
            </a:pPr>
            <a:endParaRPr lang="en-US" dirty="0"/>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a:p>
            <a:pPr marL="114300" indent="0">
              <a:buNone/>
            </a:pPr>
            <a:endParaRPr lang="en-US" b="1" dirty="0"/>
          </a:p>
        </p:txBody>
      </p:sp>
      <p:pic>
        <p:nvPicPr>
          <p:cNvPr id="4" name="Picture 3">
            <a:extLst>
              <a:ext uri="{FF2B5EF4-FFF2-40B4-BE49-F238E27FC236}">
                <a16:creationId xmlns:a16="http://schemas.microsoft.com/office/drawing/2014/main" id="{89C52602-26E7-4961-455A-3C6D83FB3E00}"/>
              </a:ext>
            </a:extLst>
          </p:cNvPr>
          <p:cNvPicPr>
            <a:picLocks noChangeAspect="1"/>
          </p:cNvPicPr>
          <p:nvPr/>
        </p:nvPicPr>
        <p:blipFill>
          <a:blip r:embed="rId2"/>
          <a:stretch>
            <a:fillRect/>
          </a:stretch>
        </p:blipFill>
        <p:spPr>
          <a:xfrm>
            <a:off x="1589864" y="1666276"/>
            <a:ext cx="5020376" cy="2227297"/>
          </a:xfrm>
          <a:prstGeom prst="rect">
            <a:avLst/>
          </a:prstGeom>
        </p:spPr>
      </p:pic>
      <p:pic>
        <p:nvPicPr>
          <p:cNvPr id="7" name="Picture 6">
            <a:extLst>
              <a:ext uri="{FF2B5EF4-FFF2-40B4-BE49-F238E27FC236}">
                <a16:creationId xmlns:a16="http://schemas.microsoft.com/office/drawing/2014/main" id="{154B1AFD-5D89-70F0-B482-1979B232D5B4}"/>
              </a:ext>
            </a:extLst>
          </p:cNvPr>
          <p:cNvPicPr>
            <a:picLocks noChangeAspect="1"/>
          </p:cNvPicPr>
          <p:nvPr/>
        </p:nvPicPr>
        <p:blipFill>
          <a:blip r:embed="rId3"/>
          <a:stretch>
            <a:fillRect/>
          </a:stretch>
        </p:blipFill>
        <p:spPr>
          <a:xfrm>
            <a:off x="2008669" y="4255521"/>
            <a:ext cx="2887796" cy="2602479"/>
          </a:xfrm>
          <a:prstGeom prst="rect">
            <a:avLst/>
          </a:prstGeom>
        </p:spPr>
      </p:pic>
    </p:spTree>
    <p:extLst>
      <p:ext uri="{BB962C8B-B14F-4D97-AF65-F5344CB8AC3E}">
        <p14:creationId xmlns:p14="http://schemas.microsoft.com/office/powerpoint/2010/main" val="212117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AABB8-0BA0-D10E-6106-0FED3864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2B680-AEE5-F966-A9D9-235462F96F9C}"/>
              </a:ext>
            </a:extLst>
          </p:cNvPr>
          <p:cNvSpPr>
            <a:spLocks noGrp="1"/>
          </p:cNvSpPr>
          <p:nvPr>
            <p:ph type="title"/>
          </p:nvPr>
        </p:nvSpPr>
        <p:spPr>
          <a:xfrm>
            <a:off x="2971849" y="248108"/>
            <a:ext cx="5161936" cy="705622"/>
          </a:xfrm>
        </p:spPr>
        <p:txBody>
          <a:bodyPr>
            <a:normAutofit/>
          </a:bodyPr>
          <a:lstStyle/>
          <a:p>
            <a:r>
              <a:rPr lang="en-US" sz="3200" b="1" dirty="0">
                <a:solidFill>
                  <a:srgbClr val="FF0000"/>
                </a:solidFill>
              </a:rPr>
              <a:t>Supplier Contribution</a:t>
            </a:r>
          </a:p>
        </p:txBody>
      </p:sp>
      <p:sp>
        <p:nvSpPr>
          <p:cNvPr id="3" name="Text Placeholder 2">
            <a:extLst>
              <a:ext uri="{FF2B5EF4-FFF2-40B4-BE49-F238E27FC236}">
                <a16:creationId xmlns:a16="http://schemas.microsoft.com/office/drawing/2014/main" id="{742F0F71-5FED-37D1-742A-7F4531BCA30A}"/>
              </a:ext>
            </a:extLst>
          </p:cNvPr>
          <p:cNvSpPr>
            <a:spLocks noGrp="1"/>
          </p:cNvSpPr>
          <p:nvPr>
            <p:ph type="body" idx="1"/>
          </p:nvPr>
        </p:nvSpPr>
        <p:spPr>
          <a:xfrm>
            <a:off x="838200" y="1120876"/>
            <a:ext cx="10515600" cy="5737123"/>
          </a:xfrm>
        </p:spPr>
        <p:txBody>
          <a:bodyPr/>
          <a:lstStyle/>
          <a:p>
            <a:pPr marL="114300" indent="0">
              <a:buNone/>
            </a:pPr>
            <a:r>
              <a:rPr lang="en-US" dirty="0"/>
              <a:t>How many suppliers are there in the database?</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6" name="Picture 5">
            <a:extLst>
              <a:ext uri="{FF2B5EF4-FFF2-40B4-BE49-F238E27FC236}">
                <a16:creationId xmlns:a16="http://schemas.microsoft.com/office/drawing/2014/main" id="{DF63FC5B-1904-7CFA-3714-8B2266C33DB8}"/>
              </a:ext>
            </a:extLst>
          </p:cNvPr>
          <p:cNvPicPr>
            <a:picLocks noChangeAspect="1"/>
          </p:cNvPicPr>
          <p:nvPr/>
        </p:nvPicPr>
        <p:blipFill>
          <a:blip r:embed="rId2"/>
          <a:stretch>
            <a:fillRect/>
          </a:stretch>
        </p:blipFill>
        <p:spPr>
          <a:xfrm>
            <a:off x="2108216" y="2364931"/>
            <a:ext cx="2705478" cy="791223"/>
          </a:xfrm>
          <a:prstGeom prst="rect">
            <a:avLst/>
          </a:prstGeom>
        </p:spPr>
      </p:pic>
      <p:pic>
        <p:nvPicPr>
          <p:cNvPr id="9" name="Picture 8">
            <a:extLst>
              <a:ext uri="{FF2B5EF4-FFF2-40B4-BE49-F238E27FC236}">
                <a16:creationId xmlns:a16="http://schemas.microsoft.com/office/drawing/2014/main" id="{98363F31-4845-1A09-E2FE-E0674420F3FF}"/>
              </a:ext>
            </a:extLst>
          </p:cNvPr>
          <p:cNvPicPr>
            <a:picLocks noChangeAspect="1"/>
          </p:cNvPicPr>
          <p:nvPr/>
        </p:nvPicPr>
        <p:blipFill>
          <a:blip r:embed="rId3"/>
          <a:stretch>
            <a:fillRect/>
          </a:stretch>
        </p:blipFill>
        <p:spPr>
          <a:xfrm>
            <a:off x="2089002" y="4264699"/>
            <a:ext cx="1765694" cy="907069"/>
          </a:xfrm>
          <a:prstGeom prst="rect">
            <a:avLst/>
          </a:prstGeom>
        </p:spPr>
      </p:pic>
    </p:spTree>
    <p:extLst>
      <p:ext uri="{BB962C8B-B14F-4D97-AF65-F5344CB8AC3E}">
        <p14:creationId xmlns:p14="http://schemas.microsoft.com/office/powerpoint/2010/main" val="121944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5B15F-0217-580E-D2C1-FF8C66E37CE8}"/>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7F2671E-5B3E-7600-16E3-57359BDD7918}"/>
              </a:ext>
            </a:extLst>
          </p:cNvPr>
          <p:cNvSpPr>
            <a:spLocks noGrp="1"/>
          </p:cNvSpPr>
          <p:nvPr>
            <p:ph type="body" idx="1"/>
          </p:nvPr>
        </p:nvSpPr>
        <p:spPr>
          <a:xfrm>
            <a:off x="415413" y="287592"/>
            <a:ext cx="10515600" cy="6467169"/>
          </a:xfrm>
        </p:spPr>
        <p:txBody>
          <a:bodyPr/>
          <a:lstStyle/>
          <a:p>
            <a:pPr marL="114300" indent="0">
              <a:buNone/>
            </a:pPr>
            <a:r>
              <a:rPr lang="en-US" dirty="0"/>
              <a:t>Which supplier provides the most products?</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8" name="Picture 7">
            <a:extLst>
              <a:ext uri="{FF2B5EF4-FFF2-40B4-BE49-F238E27FC236}">
                <a16:creationId xmlns:a16="http://schemas.microsoft.com/office/drawing/2014/main" id="{D97B6317-8A31-6A7A-59CA-4D54DB09C3A1}"/>
              </a:ext>
            </a:extLst>
          </p:cNvPr>
          <p:cNvPicPr>
            <a:picLocks noChangeAspect="1"/>
          </p:cNvPicPr>
          <p:nvPr/>
        </p:nvPicPr>
        <p:blipFill>
          <a:blip r:embed="rId2"/>
          <a:stretch>
            <a:fillRect/>
          </a:stretch>
        </p:blipFill>
        <p:spPr>
          <a:xfrm>
            <a:off x="1645620" y="1349173"/>
            <a:ext cx="3545812" cy="2347756"/>
          </a:xfrm>
          <a:prstGeom prst="rect">
            <a:avLst/>
          </a:prstGeom>
        </p:spPr>
      </p:pic>
      <p:pic>
        <p:nvPicPr>
          <p:cNvPr id="11" name="Picture 10">
            <a:extLst>
              <a:ext uri="{FF2B5EF4-FFF2-40B4-BE49-F238E27FC236}">
                <a16:creationId xmlns:a16="http://schemas.microsoft.com/office/drawing/2014/main" id="{1E23EA40-79AA-4355-677C-86A5A20B3F28}"/>
              </a:ext>
            </a:extLst>
          </p:cNvPr>
          <p:cNvPicPr>
            <a:picLocks noChangeAspect="1"/>
          </p:cNvPicPr>
          <p:nvPr/>
        </p:nvPicPr>
        <p:blipFill>
          <a:blip r:embed="rId3"/>
          <a:stretch>
            <a:fillRect/>
          </a:stretch>
        </p:blipFill>
        <p:spPr>
          <a:xfrm>
            <a:off x="1645620" y="4706891"/>
            <a:ext cx="2769064" cy="926993"/>
          </a:xfrm>
          <a:prstGeom prst="rect">
            <a:avLst/>
          </a:prstGeom>
        </p:spPr>
      </p:pic>
    </p:spTree>
    <p:extLst>
      <p:ext uri="{BB962C8B-B14F-4D97-AF65-F5344CB8AC3E}">
        <p14:creationId xmlns:p14="http://schemas.microsoft.com/office/powerpoint/2010/main" val="246707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3432C-0251-922A-AF7A-1070187420C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DD6A26F-8DAE-977B-68C0-15D24242EEAE}"/>
              </a:ext>
            </a:extLst>
          </p:cNvPr>
          <p:cNvSpPr>
            <a:spLocks noGrp="1"/>
          </p:cNvSpPr>
          <p:nvPr>
            <p:ph type="body" idx="1"/>
          </p:nvPr>
        </p:nvSpPr>
        <p:spPr>
          <a:xfrm>
            <a:off x="415413" y="287592"/>
            <a:ext cx="10515600" cy="6467169"/>
          </a:xfrm>
        </p:spPr>
        <p:txBody>
          <a:bodyPr/>
          <a:lstStyle/>
          <a:p>
            <a:pPr marL="114300" indent="0">
              <a:buNone/>
            </a:pPr>
            <a:r>
              <a:rPr lang="en-US" dirty="0"/>
              <a:t>What is the average price of products from each supplier?</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4" name="Picture 3">
            <a:extLst>
              <a:ext uri="{FF2B5EF4-FFF2-40B4-BE49-F238E27FC236}">
                <a16:creationId xmlns:a16="http://schemas.microsoft.com/office/drawing/2014/main" id="{48230065-A09A-C290-D3C2-9BDC786188CF}"/>
              </a:ext>
            </a:extLst>
          </p:cNvPr>
          <p:cNvPicPr>
            <a:picLocks noChangeAspect="1"/>
          </p:cNvPicPr>
          <p:nvPr/>
        </p:nvPicPr>
        <p:blipFill>
          <a:blip r:embed="rId2"/>
          <a:stretch>
            <a:fillRect/>
          </a:stretch>
        </p:blipFill>
        <p:spPr>
          <a:xfrm>
            <a:off x="1461690" y="1715786"/>
            <a:ext cx="3764663" cy="1713214"/>
          </a:xfrm>
          <a:prstGeom prst="rect">
            <a:avLst/>
          </a:prstGeom>
        </p:spPr>
      </p:pic>
      <p:pic>
        <p:nvPicPr>
          <p:cNvPr id="6" name="Picture 5">
            <a:extLst>
              <a:ext uri="{FF2B5EF4-FFF2-40B4-BE49-F238E27FC236}">
                <a16:creationId xmlns:a16="http://schemas.microsoft.com/office/drawing/2014/main" id="{074B8FE3-CEC2-1190-4461-82F3EFA25376}"/>
              </a:ext>
            </a:extLst>
          </p:cNvPr>
          <p:cNvPicPr>
            <a:picLocks noChangeAspect="1"/>
          </p:cNvPicPr>
          <p:nvPr/>
        </p:nvPicPr>
        <p:blipFill>
          <a:blip r:embed="rId3"/>
          <a:stretch>
            <a:fillRect/>
          </a:stretch>
        </p:blipFill>
        <p:spPr>
          <a:xfrm>
            <a:off x="1461690" y="4702476"/>
            <a:ext cx="2952994" cy="1786814"/>
          </a:xfrm>
          <a:prstGeom prst="rect">
            <a:avLst/>
          </a:prstGeom>
        </p:spPr>
      </p:pic>
    </p:spTree>
    <p:extLst>
      <p:ext uri="{BB962C8B-B14F-4D97-AF65-F5344CB8AC3E}">
        <p14:creationId xmlns:p14="http://schemas.microsoft.com/office/powerpoint/2010/main" val="276655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637A-D3D4-0775-F7B4-786CB1ABC3A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B471BF3-B451-7D7E-3897-8E5A672B2E33}"/>
              </a:ext>
            </a:extLst>
          </p:cNvPr>
          <p:cNvSpPr>
            <a:spLocks noGrp="1"/>
          </p:cNvSpPr>
          <p:nvPr>
            <p:ph type="body" idx="1"/>
          </p:nvPr>
        </p:nvSpPr>
        <p:spPr>
          <a:xfrm>
            <a:off x="415413" y="287592"/>
            <a:ext cx="10515600" cy="6467169"/>
          </a:xfrm>
        </p:spPr>
        <p:txBody>
          <a:bodyPr/>
          <a:lstStyle/>
          <a:p>
            <a:pPr marL="114300" indent="0">
              <a:buNone/>
            </a:pPr>
            <a:r>
              <a:rPr lang="en-US" dirty="0"/>
              <a:t>Which suppliers contribute the most to total product sales (by revenue)?</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5" name="Picture 4">
            <a:extLst>
              <a:ext uri="{FF2B5EF4-FFF2-40B4-BE49-F238E27FC236}">
                <a16:creationId xmlns:a16="http://schemas.microsoft.com/office/drawing/2014/main" id="{E56C5D40-D05E-810B-6092-2AB1713B88AF}"/>
              </a:ext>
            </a:extLst>
          </p:cNvPr>
          <p:cNvPicPr>
            <a:picLocks noChangeAspect="1"/>
          </p:cNvPicPr>
          <p:nvPr/>
        </p:nvPicPr>
        <p:blipFill>
          <a:blip r:embed="rId2"/>
          <a:stretch>
            <a:fillRect/>
          </a:stretch>
        </p:blipFill>
        <p:spPr>
          <a:xfrm>
            <a:off x="1835491" y="1576825"/>
            <a:ext cx="3172268" cy="2965678"/>
          </a:xfrm>
          <a:prstGeom prst="rect">
            <a:avLst/>
          </a:prstGeom>
        </p:spPr>
      </p:pic>
      <p:pic>
        <p:nvPicPr>
          <p:cNvPr id="8" name="Picture 7">
            <a:extLst>
              <a:ext uri="{FF2B5EF4-FFF2-40B4-BE49-F238E27FC236}">
                <a16:creationId xmlns:a16="http://schemas.microsoft.com/office/drawing/2014/main" id="{911C2284-6771-574B-9813-726D2E220890}"/>
              </a:ext>
            </a:extLst>
          </p:cNvPr>
          <p:cNvPicPr>
            <a:picLocks noChangeAspect="1"/>
          </p:cNvPicPr>
          <p:nvPr/>
        </p:nvPicPr>
        <p:blipFill>
          <a:blip r:embed="rId3"/>
          <a:stretch>
            <a:fillRect/>
          </a:stretch>
        </p:blipFill>
        <p:spPr>
          <a:xfrm>
            <a:off x="1835491" y="5260155"/>
            <a:ext cx="2883993" cy="658863"/>
          </a:xfrm>
          <a:prstGeom prst="rect">
            <a:avLst/>
          </a:prstGeom>
        </p:spPr>
      </p:pic>
    </p:spTree>
    <p:extLst>
      <p:ext uri="{BB962C8B-B14F-4D97-AF65-F5344CB8AC3E}">
        <p14:creationId xmlns:p14="http://schemas.microsoft.com/office/powerpoint/2010/main" val="145761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26010-98A1-13BA-0542-7C10409D9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9F1F3-A784-C1DF-A160-38ECD24D20B3}"/>
              </a:ext>
            </a:extLst>
          </p:cNvPr>
          <p:cNvSpPr>
            <a:spLocks noGrp="1"/>
          </p:cNvSpPr>
          <p:nvPr>
            <p:ph type="title"/>
          </p:nvPr>
        </p:nvSpPr>
        <p:spPr>
          <a:xfrm>
            <a:off x="2971849" y="248108"/>
            <a:ext cx="5161936" cy="705622"/>
          </a:xfrm>
        </p:spPr>
        <p:txBody>
          <a:bodyPr>
            <a:normAutofit/>
          </a:bodyPr>
          <a:lstStyle/>
          <a:p>
            <a:r>
              <a:rPr lang="en-US" sz="3200" b="1" dirty="0">
                <a:solidFill>
                  <a:srgbClr val="FF0000"/>
                </a:solidFill>
              </a:rPr>
              <a:t>Employee Performance </a:t>
            </a:r>
          </a:p>
        </p:txBody>
      </p:sp>
      <p:sp>
        <p:nvSpPr>
          <p:cNvPr id="3" name="Text Placeholder 2">
            <a:extLst>
              <a:ext uri="{FF2B5EF4-FFF2-40B4-BE49-F238E27FC236}">
                <a16:creationId xmlns:a16="http://schemas.microsoft.com/office/drawing/2014/main" id="{F256F4AB-C362-C7F7-633E-75250BE3810B}"/>
              </a:ext>
            </a:extLst>
          </p:cNvPr>
          <p:cNvSpPr>
            <a:spLocks noGrp="1"/>
          </p:cNvSpPr>
          <p:nvPr>
            <p:ph type="body" idx="1"/>
          </p:nvPr>
        </p:nvSpPr>
        <p:spPr>
          <a:xfrm>
            <a:off x="838200" y="1120876"/>
            <a:ext cx="10515600" cy="5737123"/>
          </a:xfrm>
        </p:spPr>
        <p:txBody>
          <a:bodyPr/>
          <a:lstStyle/>
          <a:p>
            <a:pPr marL="114300" indent="0">
              <a:buNone/>
            </a:pPr>
            <a:r>
              <a:rPr lang="en-US" dirty="0"/>
              <a:t>How many employees have processed orders?</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5" name="Picture 4">
            <a:extLst>
              <a:ext uri="{FF2B5EF4-FFF2-40B4-BE49-F238E27FC236}">
                <a16:creationId xmlns:a16="http://schemas.microsoft.com/office/drawing/2014/main" id="{6FEFD4EF-0DBC-429F-3A13-C793A2320F68}"/>
              </a:ext>
            </a:extLst>
          </p:cNvPr>
          <p:cNvPicPr>
            <a:picLocks noChangeAspect="1"/>
          </p:cNvPicPr>
          <p:nvPr/>
        </p:nvPicPr>
        <p:blipFill>
          <a:blip r:embed="rId2"/>
          <a:stretch>
            <a:fillRect/>
          </a:stretch>
        </p:blipFill>
        <p:spPr>
          <a:xfrm>
            <a:off x="1742939" y="2445426"/>
            <a:ext cx="4143953" cy="983574"/>
          </a:xfrm>
          <a:prstGeom prst="rect">
            <a:avLst/>
          </a:prstGeom>
        </p:spPr>
      </p:pic>
      <p:pic>
        <p:nvPicPr>
          <p:cNvPr id="8" name="Picture 7">
            <a:extLst>
              <a:ext uri="{FF2B5EF4-FFF2-40B4-BE49-F238E27FC236}">
                <a16:creationId xmlns:a16="http://schemas.microsoft.com/office/drawing/2014/main" id="{F81D8ED7-9E99-219B-2381-DCB04DACA265}"/>
              </a:ext>
            </a:extLst>
          </p:cNvPr>
          <p:cNvPicPr>
            <a:picLocks noChangeAspect="1"/>
          </p:cNvPicPr>
          <p:nvPr/>
        </p:nvPicPr>
        <p:blipFill>
          <a:blip r:embed="rId3"/>
          <a:stretch>
            <a:fillRect/>
          </a:stretch>
        </p:blipFill>
        <p:spPr>
          <a:xfrm>
            <a:off x="1742939" y="4591306"/>
            <a:ext cx="1983487" cy="983574"/>
          </a:xfrm>
          <a:prstGeom prst="rect">
            <a:avLst/>
          </a:prstGeom>
        </p:spPr>
      </p:pic>
    </p:spTree>
    <p:extLst>
      <p:ext uri="{BB962C8B-B14F-4D97-AF65-F5344CB8AC3E}">
        <p14:creationId xmlns:p14="http://schemas.microsoft.com/office/powerpoint/2010/main" val="2693309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155DC-9156-1B92-1893-4D0212AC956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DAB030C-6F8F-041D-7170-E862466BBF85}"/>
              </a:ext>
            </a:extLst>
          </p:cNvPr>
          <p:cNvSpPr>
            <a:spLocks noGrp="1"/>
          </p:cNvSpPr>
          <p:nvPr>
            <p:ph type="body" idx="1"/>
          </p:nvPr>
        </p:nvSpPr>
        <p:spPr>
          <a:xfrm>
            <a:off x="629092" y="412953"/>
            <a:ext cx="10515600" cy="5737123"/>
          </a:xfrm>
        </p:spPr>
        <p:txBody>
          <a:bodyPr/>
          <a:lstStyle/>
          <a:p>
            <a:pPr marL="114300" indent="0">
              <a:buNone/>
            </a:pPr>
            <a:r>
              <a:rPr lang="en-US" dirty="0"/>
              <a:t>Which employees have handled the most orders?</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9" name="Picture 8">
            <a:extLst>
              <a:ext uri="{FF2B5EF4-FFF2-40B4-BE49-F238E27FC236}">
                <a16:creationId xmlns:a16="http://schemas.microsoft.com/office/drawing/2014/main" id="{5804E13F-2971-508F-A579-05CE811B1A0D}"/>
              </a:ext>
            </a:extLst>
          </p:cNvPr>
          <p:cNvPicPr>
            <a:picLocks noChangeAspect="1"/>
          </p:cNvPicPr>
          <p:nvPr/>
        </p:nvPicPr>
        <p:blipFill>
          <a:blip r:embed="rId2"/>
          <a:stretch>
            <a:fillRect/>
          </a:stretch>
        </p:blipFill>
        <p:spPr>
          <a:xfrm>
            <a:off x="1831646" y="1456565"/>
            <a:ext cx="3238952" cy="2407511"/>
          </a:xfrm>
          <a:prstGeom prst="rect">
            <a:avLst/>
          </a:prstGeom>
        </p:spPr>
      </p:pic>
      <p:pic>
        <p:nvPicPr>
          <p:cNvPr id="11" name="Picture 10">
            <a:extLst>
              <a:ext uri="{FF2B5EF4-FFF2-40B4-BE49-F238E27FC236}">
                <a16:creationId xmlns:a16="http://schemas.microsoft.com/office/drawing/2014/main" id="{D91C013E-5BE3-E361-0B36-756E69505437}"/>
              </a:ext>
            </a:extLst>
          </p:cNvPr>
          <p:cNvPicPr>
            <a:picLocks noChangeAspect="1"/>
          </p:cNvPicPr>
          <p:nvPr/>
        </p:nvPicPr>
        <p:blipFill>
          <a:blip r:embed="rId3"/>
          <a:stretch>
            <a:fillRect/>
          </a:stretch>
        </p:blipFill>
        <p:spPr>
          <a:xfrm>
            <a:off x="1831645" y="4875732"/>
            <a:ext cx="2995993" cy="777815"/>
          </a:xfrm>
          <a:prstGeom prst="rect">
            <a:avLst/>
          </a:prstGeom>
        </p:spPr>
      </p:pic>
    </p:spTree>
    <p:extLst>
      <p:ext uri="{BB962C8B-B14F-4D97-AF65-F5344CB8AC3E}">
        <p14:creationId xmlns:p14="http://schemas.microsoft.com/office/powerpoint/2010/main" val="4199587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F55F2-7A42-1A63-4BBB-CFE163D1964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80CB3C0-39CD-48D0-EF27-2964BD8927D5}"/>
              </a:ext>
            </a:extLst>
          </p:cNvPr>
          <p:cNvSpPr>
            <a:spLocks noGrp="1"/>
          </p:cNvSpPr>
          <p:nvPr>
            <p:ph type="body" idx="1"/>
          </p:nvPr>
        </p:nvSpPr>
        <p:spPr>
          <a:xfrm>
            <a:off x="629092" y="412953"/>
            <a:ext cx="10515600" cy="5737123"/>
          </a:xfrm>
        </p:spPr>
        <p:txBody>
          <a:bodyPr/>
          <a:lstStyle/>
          <a:p>
            <a:pPr marL="114300" indent="0">
              <a:buNone/>
            </a:pPr>
            <a:r>
              <a:rPr lang="en-US" dirty="0"/>
              <a:t>What is the total sales value processed by each employee?</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4" name="Picture 3">
            <a:extLst>
              <a:ext uri="{FF2B5EF4-FFF2-40B4-BE49-F238E27FC236}">
                <a16:creationId xmlns:a16="http://schemas.microsoft.com/office/drawing/2014/main" id="{9B3FEC61-987F-FBA1-0167-7EABC2C1B425}"/>
              </a:ext>
            </a:extLst>
          </p:cNvPr>
          <p:cNvPicPr>
            <a:picLocks noChangeAspect="1"/>
          </p:cNvPicPr>
          <p:nvPr/>
        </p:nvPicPr>
        <p:blipFill>
          <a:blip r:embed="rId2"/>
          <a:stretch>
            <a:fillRect/>
          </a:stretch>
        </p:blipFill>
        <p:spPr>
          <a:xfrm>
            <a:off x="1938884" y="1453769"/>
            <a:ext cx="3181794" cy="2656115"/>
          </a:xfrm>
          <a:prstGeom prst="rect">
            <a:avLst/>
          </a:prstGeom>
        </p:spPr>
      </p:pic>
      <p:pic>
        <p:nvPicPr>
          <p:cNvPr id="6" name="Picture 5">
            <a:extLst>
              <a:ext uri="{FF2B5EF4-FFF2-40B4-BE49-F238E27FC236}">
                <a16:creationId xmlns:a16="http://schemas.microsoft.com/office/drawing/2014/main" id="{6235D6F2-35E1-D902-1459-32ED6853711D}"/>
              </a:ext>
            </a:extLst>
          </p:cNvPr>
          <p:cNvPicPr>
            <a:picLocks noChangeAspect="1"/>
          </p:cNvPicPr>
          <p:nvPr/>
        </p:nvPicPr>
        <p:blipFill>
          <a:blip r:embed="rId3"/>
          <a:stretch>
            <a:fillRect/>
          </a:stretch>
        </p:blipFill>
        <p:spPr>
          <a:xfrm>
            <a:off x="1938884" y="4399776"/>
            <a:ext cx="3095232" cy="2374650"/>
          </a:xfrm>
          <a:prstGeom prst="rect">
            <a:avLst/>
          </a:prstGeom>
        </p:spPr>
      </p:pic>
    </p:spTree>
    <p:extLst>
      <p:ext uri="{BB962C8B-B14F-4D97-AF65-F5344CB8AC3E}">
        <p14:creationId xmlns:p14="http://schemas.microsoft.com/office/powerpoint/2010/main" val="2120155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CB435-17B2-E2CF-0C20-430D0AEC937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D106A1A-698B-7261-F6FA-62B1442915AD}"/>
              </a:ext>
            </a:extLst>
          </p:cNvPr>
          <p:cNvSpPr>
            <a:spLocks noGrp="1"/>
          </p:cNvSpPr>
          <p:nvPr>
            <p:ph type="body" idx="1"/>
          </p:nvPr>
        </p:nvSpPr>
        <p:spPr>
          <a:xfrm>
            <a:off x="629092" y="412953"/>
            <a:ext cx="10515600" cy="5737123"/>
          </a:xfrm>
        </p:spPr>
        <p:txBody>
          <a:bodyPr/>
          <a:lstStyle/>
          <a:p>
            <a:pPr marL="114300" indent="0">
              <a:buNone/>
            </a:pPr>
            <a:r>
              <a:rPr lang="en-US" dirty="0"/>
              <a:t>What is the average order value handled per employee?</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5" name="Picture 4">
            <a:extLst>
              <a:ext uri="{FF2B5EF4-FFF2-40B4-BE49-F238E27FC236}">
                <a16:creationId xmlns:a16="http://schemas.microsoft.com/office/drawing/2014/main" id="{CB02EF40-9A57-8C78-A715-1463B379254B}"/>
              </a:ext>
            </a:extLst>
          </p:cNvPr>
          <p:cNvPicPr>
            <a:picLocks noChangeAspect="1"/>
          </p:cNvPicPr>
          <p:nvPr/>
        </p:nvPicPr>
        <p:blipFill>
          <a:blip r:embed="rId2"/>
          <a:stretch>
            <a:fillRect/>
          </a:stretch>
        </p:blipFill>
        <p:spPr>
          <a:xfrm>
            <a:off x="1770383" y="1455473"/>
            <a:ext cx="4934639" cy="2615081"/>
          </a:xfrm>
          <a:prstGeom prst="rect">
            <a:avLst/>
          </a:prstGeom>
        </p:spPr>
      </p:pic>
      <p:pic>
        <p:nvPicPr>
          <p:cNvPr id="8" name="Picture 7">
            <a:extLst>
              <a:ext uri="{FF2B5EF4-FFF2-40B4-BE49-F238E27FC236}">
                <a16:creationId xmlns:a16="http://schemas.microsoft.com/office/drawing/2014/main" id="{AE494F66-A0F4-073B-25D2-03525D7FCE1F}"/>
              </a:ext>
            </a:extLst>
          </p:cNvPr>
          <p:cNvPicPr>
            <a:picLocks noChangeAspect="1"/>
          </p:cNvPicPr>
          <p:nvPr/>
        </p:nvPicPr>
        <p:blipFill>
          <a:blip r:embed="rId3"/>
          <a:stretch>
            <a:fillRect/>
          </a:stretch>
        </p:blipFill>
        <p:spPr>
          <a:xfrm>
            <a:off x="1894047" y="4484108"/>
            <a:ext cx="3494030" cy="2373892"/>
          </a:xfrm>
          <a:prstGeom prst="rect">
            <a:avLst/>
          </a:prstGeom>
        </p:spPr>
      </p:pic>
    </p:spTree>
    <p:extLst>
      <p:ext uri="{BB962C8B-B14F-4D97-AF65-F5344CB8AC3E}">
        <p14:creationId xmlns:p14="http://schemas.microsoft.com/office/powerpoint/2010/main" val="3883877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7B236-F611-6142-319B-9BF1B94B34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B5F6C-3017-5BEA-737D-0A60B57A2726}"/>
              </a:ext>
            </a:extLst>
          </p:cNvPr>
          <p:cNvSpPr>
            <a:spLocks noGrp="1"/>
          </p:cNvSpPr>
          <p:nvPr>
            <p:ph type="title"/>
          </p:nvPr>
        </p:nvSpPr>
        <p:spPr>
          <a:xfrm>
            <a:off x="2971849" y="248108"/>
            <a:ext cx="5161936" cy="705622"/>
          </a:xfrm>
        </p:spPr>
        <p:txBody>
          <a:bodyPr>
            <a:normAutofit/>
          </a:bodyPr>
          <a:lstStyle/>
          <a:p>
            <a:r>
              <a:rPr lang="en-US" sz="3200" b="1" dirty="0">
                <a:solidFill>
                  <a:srgbClr val="FF0000"/>
                </a:solidFill>
              </a:rPr>
              <a:t>Order Details Deep Dive </a:t>
            </a:r>
          </a:p>
        </p:txBody>
      </p:sp>
      <p:sp>
        <p:nvSpPr>
          <p:cNvPr id="3" name="Text Placeholder 2">
            <a:extLst>
              <a:ext uri="{FF2B5EF4-FFF2-40B4-BE49-F238E27FC236}">
                <a16:creationId xmlns:a16="http://schemas.microsoft.com/office/drawing/2014/main" id="{850A382A-18D8-8F88-8D3D-A1C71DD8B66A}"/>
              </a:ext>
            </a:extLst>
          </p:cNvPr>
          <p:cNvSpPr>
            <a:spLocks noGrp="1"/>
          </p:cNvSpPr>
          <p:nvPr>
            <p:ph type="body" idx="1"/>
          </p:nvPr>
        </p:nvSpPr>
        <p:spPr>
          <a:xfrm>
            <a:off x="838200" y="1120876"/>
            <a:ext cx="10515600" cy="5737123"/>
          </a:xfrm>
        </p:spPr>
        <p:txBody>
          <a:bodyPr/>
          <a:lstStyle/>
          <a:p>
            <a:pPr marL="114300" indent="0">
              <a:buNone/>
            </a:pPr>
            <a:r>
              <a:rPr lang="en-US" dirty="0"/>
              <a:t>What is the relationship between quantity ordered and total price?</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6" name="Picture 5">
            <a:extLst>
              <a:ext uri="{FF2B5EF4-FFF2-40B4-BE49-F238E27FC236}">
                <a16:creationId xmlns:a16="http://schemas.microsoft.com/office/drawing/2014/main" id="{A01E4EE9-6744-8517-60A5-25CE637CBCED}"/>
              </a:ext>
            </a:extLst>
          </p:cNvPr>
          <p:cNvPicPr>
            <a:picLocks noChangeAspect="1"/>
          </p:cNvPicPr>
          <p:nvPr/>
        </p:nvPicPr>
        <p:blipFill>
          <a:blip r:embed="rId2"/>
          <a:stretch>
            <a:fillRect/>
          </a:stretch>
        </p:blipFill>
        <p:spPr>
          <a:xfrm>
            <a:off x="2213401" y="2270370"/>
            <a:ext cx="3725283" cy="1986997"/>
          </a:xfrm>
          <a:prstGeom prst="rect">
            <a:avLst/>
          </a:prstGeom>
        </p:spPr>
      </p:pic>
      <p:pic>
        <p:nvPicPr>
          <p:cNvPr id="9" name="Picture 8">
            <a:extLst>
              <a:ext uri="{FF2B5EF4-FFF2-40B4-BE49-F238E27FC236}">
                <a16:creationId xmlns:a16="http://schemas.microsoft.com/office/drawing/2014/main" id="{A1CF8775-2693-4E9D-5234-8D884847F4F1}"/>
              </a:ext>
            </a:extLst>
          </p:cNvPr>
          <p:cNvPicPr>
            <a:picLocks noChangeAspect="1"/>
          </p:cNvPicPr>
          <p:nvPr/>
        </p:nvPicPr>
        <p:blipFill>
          <a:blip r:embed="rId3"/>
          <a:stretch>
            <a:fillRect/>
          </a:stretch>
        </p:blipFill>
        <p:spPr>
          <a:xfrm>
            <a:off x="2213400" y="4867024"/>
            <a:ext cx="3056689" cy="1742868"/>
          </a:xfrm>
          <a:prstGeom prst="rect">
            <a:avLst/>
          </a:prstGeom>
        </p:spPr>
      </p:pic>
    </p:spTree>
    <p:extLst>
      <p:ext uri="{BB962C8B-B14F-4D97-AF65-F5344CB8AC3E}">
        <p14:creationId xmlns:p14="http://schemas.microsoft.com/office/powerpoint/2010/main" val="418335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5A0CACA-0462-B686-29C8-226A7916DABA}"/>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ED0EAA8-1DC4-EC23-C55F-F7E38780EF00}"/>
              </a:ext>
            </a:extLst>
          </p:cNvPr>
          <p:cNvSpPr txBox="1">
            <a:spLocks noGrp="1"/>
          </p:cNvSpPr>
          <p:nvPr>
            <p:ph type="title"/>
          </p:nvPr>
        </p:nvSpPr>
        <p:spPr>
          <a:xfrm>
            <a:off x="342899" y="-294111"/>
            <a:ext cx="10397501" cy="1115218"/>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br>
              <a:rPr lang="en-IN" dirty="0"/>
            </a:br>
            <a:r>
              <a:rPr lang="en-US" sz="4900" b="1" dirty="0">
                <a:solidFill>
                  <a:srgbClr val="FF0000"/>
                </a:solidFill>
              </a:rPr>
              <a:t>ER Diagram and schema explanation</a:t>
            </a:r>
            <a:endParaRPr sz="4900" b="1" dirty="0">
              <a:solidFill>
                <a:srgbClr val="FF0000"/>
              </a:solidFill>
            </a:endParaRPr>
          </a:p>
        </p:txBody>
      </p:sp>
      <p:pic>
        <p:nvPicPr>
          <p:cNvPr id="3" name="Picture 2">
            <a:extLst>
              <a:ext uri="{FF2B5EF4-FFF2-40B4-BE49-F238E27FC236}">
                <a16:creationId xmlns:a16="http://schemas.microsoft.com/office/drawing/2014/main" id="{6A56E9BF-C838-4CBB-ACB8-9451533DC205}"/>
              </a:ext>
            </a:extLst>
          </p:cNvPr>
          <p:cNvPicPr>
            <a:picLocks noChangeAspect="1"/>
          </p:cNvPicPr>
          <p:nvPr/>
        </p:nvPicPr>
        <p:blipFill>
          <a:blip r:embed="rId3"/>
          <a:stretch>
            <a:fillRect/>
          </a:stretch>
        </p:blipFill>
        <p:spPr>
          <a:xfrm>
            <a:off x="342899" y="821107"/>
            <a:ext cx="6613072" cy="6249163"/>
          </a:xfrm>
          <a:prstGeom prst="rect">
            <a:avLst/>
          </a:prstGeom>
        </p:spPr>
      </p:pic>
      <p:sp>
        <p:nvSpPr>
          <p:cNvPr id="4" name="Google Shape;117;p5">
            <a:extLst>
              <a:ext uri="{FF2B5EF4-FFF2-40B4-BE49-F238E27FC236}">
                <a16:creationId xmlns:a16="http://schemas.microsoft.com/office/drawing/2014/main" id="{C118ADA7-75B4-6499-5036-FF942497C80B}"/>
              </a:ext>
            </a:extLst>
          </p:cNvPr>
          <p:cNvSpPr txBox="1">
            <a:spLocks noGrp="1"/>
          </p:cNvSpPr>
          <p:nvPr>
            <p:ph type="body" idx="1"/>
          </p:nvPr>
        </p:nvSpPr>
        <p:spPr>
          <a:xfrm>
            <a:off x="7331528" y="858836"/>
            <a:ext cx="4261757" cy="54766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b="0" i="0" u="sng"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Table Structure</a:t>
            </a:r>
          </a:p>
          <a:p>
            <a:pPr marL="0" marR="0" lvl="0" indent="0" algn="l" rtl="0">
              <a:lnSpc>
                <a:spcPct val="100000"/>
              </a:lnSpc>
              <a:spcBef>
                <a:spcPts val="0"/>
              </a:spcBef>
              <a:spcAft>
                <a:spcPts val="0"/>
              </a:spcAft>
              <a:buClr>
                <a:srgbClr val="C00000"/>
              </a:buClr>
              <a:buSzPts val="4400"/>
              <a:buFont typeface="Libre Baskerville"/>
              <a:buNone/>
            </a:pPr>
            <a:endParaRPr lang="en-IN" sz="2400" b="0"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endParaRPr>
          </a:p>
          <a:p>
            <a:pPr marL="0" marR="0" lvl="0" indent="0" algn="l" rtl="0">
              <a:lnSpc>
                <a:spcPct val="100000"/>
              </a:lnSpc>
              <a:spcBef>
                <a:spcPts val="0"/>
              </a:spcBef>
              <a:spcAft>
                <a:spcPts val="0"/>
              </a:spcAft>
              <a:buClr>
                <a:srgbClr val="C00000"/>
              </a:buClr>
              <a:buSzPts val="4400"/>
              <a:buNone/>
            </a:pPr>
            <a:r>
              <a:rPr lang="en-IN" sz="2400"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1. Supplier Table</a:t>
            </a:r>
          </a:p>
          <a:p>
            <a:pPr marL="0" marR="0" lvl="0" indent="0" algn="l" rtl="0">
              <a:lnSpc>
                <a:spcPct val="100000"/>
              </a:lnSpc>
              <a:spcBef>
                <a:spcPts val="0"/>
              </a:spcBef>
              <a:spcAft>
                <a:spcPts val="0"/>
              </a:spcAft>
              <a:buClr>
                <a:srgbClr val="C00000"/>
              </a:buClr>
              <a:buSzPts val="4400"/>
              <a:buNone/>
            </a:pPr>
            <a:endParaRPr lang="en-IN" sz="2400" b="0"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endParaRPr>
          </a:p>
          <a:p>
            <a:pPr marL="0" marR="0" lvl="0" indent="0" algn="l" rtl="0">
              <a:lnSpc>
                <a:spcPct val="100000"/>
              </a:lnSpc>
              <a:spcBef>
                <a:spcPts val="0"/>
              </a:spcBef>
              <a:spcAft>
                <a:spcPts val="0"/>
              </a:spcAft>
              <a:buClr>
                <a:srgbClr val="C00000"/>
              </a:buClr>
              <a:buSzPts val="4400"/>
              <a:buNone/>
            </a:pPr>
            <a:r>
              <a:rPr lang="en-IN" sz="2400"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2. Categories Table</a:t>
            </a:r>
          </a:p>
          <a:p>
            <a:pPr marL="0" marR="0" lvl="0" indent="0" algn="l" rtl="0">
              <a:lnSpc>
                <a:spcPct val="100000"/>
              </a:lnSpc>
              <a:spcBef>
                <a:spcPts val="0"/>
              </a:spcBef>
              <a:spcAft>
                <a:spcPts val="0"/>
              </a:spcAft>
              <a:buClr>
                <a:srgbClr val="C00000"/>
              </a:buClr>
              <a:buSzPts val="4400"/>
              <a:buNone/>
            </a:pPr>
            <a:endParaRPr lang="en-IN" sz="2400" b="0"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endParaRPr>
          </a:p>
          <a:p>
            <a:pPr marL="0" marR="0" lvl="0" indent="0" algn="l" rtl="0">
              <a:lnSpc>
                <a:spcPct val="100000"/>
              </a:lnSpc>
              <a:spcBef>
                <a:spcPts val="0"/>
              </a:spcBef>
              <a:spcAft>
                <a:spcPts val="0"/>
              </a:spcAft>
              <a:buClr>
                <a:srgbClr val="C00000"/>
              </a:buClr>
              <a:buSzPts val="4400"/>
              <a:buNone/>
            </a:pPr>
            <a:r>
              <a:rPr lang="en-IN" sz="2400"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3. Employees Table</a:t>
            </a:r>
          </a:p>
          <a:p>
            <a:pPr marL="0" marR="0" lvl="0" indent="0" algn="l" rtl="0">
              <a:lnSpc>
                <a:spcPct val="100000"/>
              </a:lnSpc>
              <a:spcBef>
                <a:spcPts val="0"/>
              </a:spcBef>
              <a:spcAft>
                <a:spcPts val="0"/>
              </a:spcAft>
              <a:buClr>
                <a:srgbClr val="C00000"/>
              </a:buClr>
              <a:buSzPts val="4400"/>
              <a:buNone/>
            </a:pPr>
            <a:endParaRPr lang="en-IN" sz="2400" b="0"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endParaRPr>
          </a:p>
          <a:p>
            <a:pPr marL="0" marR="0" lvl="0" indent="0" algn="l" rtl="0">
              <a:lnSpc>
                <a:spcPct val="100000"/>
              </a:lnSpc>
              <a:spcBef>
                <a:spcPts val="0"/>
              </a:spcBef>
              <a:spcAft>
                <a:spcPts val="0"/>
              </a:spcAft>
              <a:buClr>
                <a:srgbClr val="C00000"/>
              </a:buClr>
              <a:buSzPts val="4400"/>
              <a:buNone/>
            </a:pPr>
            <a:r>
              <a:rPr lang="en-IN" sz="2400"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4. Customers Table</a:t>
            </a:r>
          </a:p>
          <a:p>
            <a:pPr marL="0" marR="0" lvl="0" indent="0" algn="l" rtl="0">
              <a:lnSpc>
                <a:spcPct val="100000"/>
              </a:lnSpc>
              <a:spcBef>
                <a:spcPts val="0"/>
              </a:spcBef>
              <a:spcAft>
                <a:spcPts val="0"/>
              </a:spcAft>
              <a:buClr>
                <a:srgbClr val="C00000"/>
              </a:buClr>
              <a:buSzPts val="4400"/>
              <a:buNone/>
            </a:pPr>
            <a:endParaRPr lang="en-IN" sz="2400" b="0"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endParaRPr>
          </a:p>
          <a:p>
            <a:pPr marL="0" marR="0" lvl="0" indent="0" algn="l" rtl="0">
              <a:lnSpc>
                <a:spcPct val="100000"/>
              </a:lnSpc>
              <a:spcBef>
                <a:spcPts val="0"/>
              </a:spcBef>
              <a:spcAft>
                <a:spcPts val="0"/>
              </a:spcAft>
              <a:buClr>
                <a:srgbClr val="C00000"/>
              </a:buClr>
              <a:buSzPts val="4400"/>
              <a:buNone/>
            </a:pPr>
            <a:r>
              <a:rPr lang="en-IN" sz="2400"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5. Product Table</a:t>
            </a:r>
          </a:p>
          <a:p>
            <a:pPr marL="0" marR="0" lvl="0" indent="0" algn="l" rtl="0">
              <a:lnSpc>
                <a:spcPct val="100000"/>
              </a:lnSpc>
              <a:spcBef>
                <a:spcPts val="0"/>
              </a:spcBef>
              <a:spcAft>
                <a:spcPts val="0"/>
              </a:spcAft>
              <a:buClr>
                <a:srgbClr val="C00000"/>
              </a:buClr>
              <a:buSzPts val="4400"/>
              <a:buNone/>
            </a:pPr>
            <a:endParaRPr lang="en-IN" sz="2400" b="0"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endParaRPr>
          </a:p>
          <a:p>
            <a:pPr marL="0" marR="0" lvl="0" indent="0" algn="l" rtl="0">
              <a:lnSpc>
                <a:spcPct val="100000"/>
              </a:lnSpc>
              <a:spcBef>
                <a:spcPts val="0"/>
              </a:spcBef>
              <a:spcAft>
                <a:spcPts val="0"/>
              </a:spcAft>
              <a:buClr>
                <a:srgbClr val="C00000"/>
              </a:buClr>
              <a:buSzPts val="4400"/>
              <a:buNone/>
            </a:pPr>
            <a:r>
              <a:rPr lang="en-IN" sz="2400"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6. Orders Table</a:t>
            </a:r>
          </a:p>
          <a:p>
            <a:pPr marL="0" marR="0" lvl="0" indent="0" algn="l" rtl="0">
              <a:lnSpc>
                <a:spcPct val="100000"/>
              </a:lnSpc>
              <a:spcBef>
                <a:spcPts val="0"/>
              </a:spcBef>
              <a:spcAft>
                <a:spcPts val="0"/>
              </a:spcAft>
              <a:buClr>
                <a:srgbClr val="C00000"/>
              </a:buClr>
              <a:buSzPts val="4400"/>
              <a:buNone/>
            </a:pPr>
            <a:endParaRPr lang="en-IN" sz="2400" b="0"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endParaRPr>
          </a:p>
          <a:p>
            <a:pPr marL="0" marR="0" lvl="0" indent="0" algn="l" rtl="0">
              <a:lnSpc>
                <a:spcPct val="100000"/>
              </a:lnSpc>
              <a:spcBef>
                <a:spcPts val="0"/>
              </a:spcBef>
              <a:spcAft>
                <a:spcPts val="0"/>
              </a:spcAft>
              <a:buClr>
                <a:srgbClr val="C00000"/>
              </a:buClr>
              <a:buSzPts val="4400"/>
              <a:buNone/>
            </a:pPr>
            <a:r>
              <a:rPr lang="en-IN" sz="2400"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7. Order Details Table</a:t>
            </a:r>
            <a:endParaRPr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3017127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40D54-1BD1-5B60-E16A-3D115E44A2D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6361514-20A0-9A1F-4CE3-98975AE325E4}"/>
              </a:ext>
            </a:extLst>
          </p:cNvPr>
          <p:cNvSpPr>
            <a:spLocks noGrp="1"/>
          </p:cNvSpPr>
          <p:nvPr>
            <p:ph type="body" idx="1"/>
          </p:nvPr>
        </p:nvSpPr>
        <p:spPr>
          <a:xfrm>
            <a:off x="543232" y="395306"/>
            <a:ext cx="10515600" cy="5737123"/>
          </a:xfrm>
        </p:spPr>
        <p:txBody>
          <a:bodyPr/>
          <a:lstStyle/>
          <a:p>
            <a:pPr marL="114300" indent="0">
              <a:buNone/>
            </a:pPr>
            <a:r>
              <a:rPr lang="en-US" dirty="0"/>
              <a:t>What is the average quantity ordered per product? </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8" name="Picture 7">
            <a:extLst>
              <a:ext uri="{FF2B5EF4-FFF2-40B4-BE49-F238E27FC236}">
                <a16:creationId xmlns:a16="http://schemas.microsoft.com/office/drawing/2014/main" id="{B0C4A949-E6E6-8AC2-06CC-2B5DC591BB52}"/>
              </a:ext>
            </a:extLst>
          </p:cNvPr>
          <p:cNvPicPr>
            <a:picLocks noChangeAspect="1"/>
          </p:cNvPicPr>
          <p:nvPr/>
        </p:nvPicPr>
        <p:blipFill>
          <a:blip r:embed="rId2"/>
          <a:stretch>
            <a:fillRect/>
          </a:stretch>
        </p:blipFill>
        <p:spPr>
          <a:xfrm>
            <a:off x="1890771" y="1384199"/>
            <a:ext cx="3762777" cy="2529040"/>
          </a:xfrm>
          <a:prstGeom prst="rect">
            <a:avLst/>
          </a:prstGeom>
        </p:spPr>
      </p:pic>
      <p:pic>
        <p:nvPicPr>
          <p:cNvPr id="11" name="Picture 10">
            <a:extLst>
              <a:ext uri="{FF2B5EF4-FFF2-40B4-BE49-F238E27FC236}">
                <a16:creationId xmlns:a16="http://schemas.microsoft.com/office/drawing/2014/main" id="{3BFF5023-4245-9356-7073-BA95CBCC811D}"/>
              </a:ext>
            </a:extLst>
          </p:cNvPr>
          <p:cNvPicPr>
            <a:picLocks noChangeAspect="1"/>
          </p:cNvPicPr>
          <p:nvPr/>
        </p:nvPicPr>
        <p:blipFill>
          <a:blip r:embed="rId3"/>
          <a:stretch>
            <a:fillRect/>
          </a:stretch>
        </p:blipFill>
        <p:spPr>
          <a:xfrm>
            <a:off x="1890771" y="4492105"/>
            <a:ext cx="4772691" cy="2257740"/>
          </a:xfrm>
          <a:prstGeom prst="rect">
            <a:avLst/>
          </a:prstGeom>
        </p:spPr>
      </p:pic>
    </p:spTree>
    <p:extLst>
      <p:ext uri="{BB962C8B-B14F-4D97-AF65-F5344CB8AC3E}">
        <p14:creationId xmlns:p14="http://schemas.microsoft.com/office/powerpoint/2010/main" val="1702053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6820F-F950-50BF-8619-006E4C5C376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70C817F-6175-2F5A-F277-25586573F271}"/>
              </a:ext>
            </a:extLst>
          </p:cNvPr>
          <p:cNvSpPr>
            <a:spLocks noGrp="1"/>
          </p:cNvSpPr>
          <p:nvPr>
            <p:ph type="body" idx="1"/>
          </p:nvPr>
        </p:nvSpPr>
        <p:spPr>
          <a:xfrm>
            <a:off x="543232" y="395306"/>
            <a:ext cx="10515600" cy="5737123"/>
          </a:xfrm>
        </p:spPr>
        <p:txBody>
          <a:bodyPr/>
          <a:lstStyle/>
          <a:p>
            <a:pPr marL="114300" indent="0">
              <a:buNone/>
            </a:pPr>
            <a:r>
              <a:rPr lang="en-US" dirty="0"/>
              <a:t>How does the unit price vary across products and orders?  </a:t>
            </a:r>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4" name="Picture 3">
            <a:extLst>
              <a:ext uri="{FF2B5EF4-FFF2-40B4-BE49-F238E27FC236}">
                <a16:creationId xmlns:a16="http://schemas.microsoft.com/office/drawing/2014/main" id="{C5E80792-3453-6254-B950-0D23673214C3}"/>
              </a:ext>
            </a:extLst>
          </p:cNvPr>
          <p:cNvPicPr>
            <a:picLocks noChangeAspect="1"/>
          </p:cNvPicPr>
          <p:nvPr/>
        </p:nvPicPr>
        <p:blipFill>
          <a:blip r:embed="rId2"/>
          <a:stretch>
            <a:fillRect/>
          </a:stretch>
        </p:blipFill>
        <p:spPr>
          <a:xfrm>
            <a:off x="2019160" y="1612352"/>
            <a:ext cx="4915586" cy="2261557"/>
          </a:xfrm>
          <a:prstGeom prst="rect">
            <a:avLst/>
          </a:prstGeom>
        </p:spPr>
      </p:pic>
      <p:pic>
        <p:nvPicPr>
          <p:cNvPr id="6" name="Picture 5">
            <a:extLst>
              <a:ext uri="{FF2B5EF4-FFF2-40B4-BE49-F238E27FC236}">
                <a16:creationId xmlns:a16="http://schemas.microsoft.com/office/drawing/2014/main" id="{33DF2C0D-FF64-CA2F-0292-DD78ABB997B4}"/>
              </a:ext>
            </a:extLst>
          </p:cNvPr>
          <p:cNvPicPr>
            <a:picLocks noChangeAspect="1"/>
          </p:cNvPicPr>
          <p:nvPr/>
        </p:nvPicPr>
        <p:blipFill>
          <a:blip r:embed="rId3"/>
          <a:stretch>
            <a:fillRect/>
          </a:stretch>
        </p:blipFill>
        <p:spPr>
          <a:xfrm>
            <a:off x="2019160" y="4404845"/>
            <a:ext cx="4201111" cy="2453155"/>
          </a:xfrm>
          <a:prstGeom prst="rect">
            <a:avLst/>
          </a:prstGeom>
        </p:spPr>
      </p:pic>
    </p:spTree>
    <p:extLst>
      <p:ext uri="{BB962C8B-B14F-4D97-AF65-F5344CB8AC3E}">
        <p14:creationId xmlns:p14="http://schemas.microsoft.com/office/powerpoint/2010/main" val="3524665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2B1B-EA83-5029-4976-C0D997497816}"/>
              </a:ext>
            </a:extLst>
          </p:cNvPr>
          <p:cNvSpPr>
            <a:spLocks noGrp="1"/>
          </p:cNvSpPr>
          <p:nvPr>
            <p:ph type="title"/>
          </p:nvPr>
        </p:nvSpPr>
        <p:spPr>
          <a:xfrm>
            <a:off x="838200" y="99655"/>
            <a:ext cx="10515600" cy="903236"/>
          </a:xfrm>
        </p:spPr>
        <p:txBody>
          <a:bodyPr>
            <a:normAutofit/>
          </a:bodyPr>
          <a:lstStyle/>
          <a:p>
            <a:r>
              <a:rPr lang="en-US" sz="4000" b="1" dirty="0">
                <a:solidFill>
                  <a:srgbClr val="0070C0"/>
                </a:solidFill>
              </a:rPr>
              <a:t>Challenges We Faced</a:t>
            </a:r>
          </a:p>
        </p:txBody>
      </p:sp>
      <p:sp>
        <p:nvSpPr>
          <p:cNvPr id="3" name="Text Placeholder 2">
            <a:extLst>
              <a:ext uri="{FF2B5EF4-FFF2-40B4-BE49-F238E27FC236}">
                <a16:creationId xmlns:a16="http://schemas.microsoft.com/office/drawing/2014/main" id="{DE9EAB87-6815-012B-468D-2B5F7B3FD440}"/>
              </a:ext>
            </a:extLst>
          </p:cNvPr>
          <p:cNvSpPr>
            <a:spLocks noGrp="1"/>
          </p:cNvSpPr>
          <p:nvPr>
            <p:ph type="body" idx="1"/>
          </p:nvPr>
        </p:nvSpPr>
        <p:spPr>
          <a:xfrm>
            <a:off x="838200" y="1137367"/>
            <a:ext cx="9446342" cy="4351338"/>
          </a:xfrm>
        </p:spPr>
        <p:txBody>
          <a:bodyPr>
            <a:normAutofit/>
          </a:bodyPr>
          <a:lstStyle/>
          <a:p>
            <a:pPr marL="114300" indent="0" algn="just">
              <a:buNone/>
            </a:pPr>
            <a:r>
              <a:rPr lang="en-US" sz="2600" dirty="0"/>
              <a:t>So, working on this data analysis project was a great learning Experience. It was very satisfying to see how raw data is transformed in to useful insights for a business.</a:t>
            </a:r>
          </a:p>
          <a:p>
            <a:pPr marL="114300" indent="0" algn="just">
              <a:buNone/>
            </a:pPr>
            <a:endParaRPr lang="en-US" sz="2600" dirty="0"/>
          </a:p>
          <a:p>
            <a:pPr algn="just">
              <a:buFont typeface="Wingdings" panose="05000000000000000000" pitchFamily="2" charset="2"/>
              <a:buChar char="q"/>
            </a:pPr>
            <a:r>
              <a:rPr lang="en-US" sz="2600" dirty="0"/>
              <a:t>Understanding table relationships and applying correct Joins</a:t>
            </a:r>
          </a:p>
          <a:p>
            <a:pPr algn="just">
              <a:buFont typeface="Wingdings" panose="05000000000000000000" pitchFamily="2" charset="2"/>
              <a:buChar char="q"/>
            </a:pPr>
            <a:r>
              <a:rPr lang="en-US" sz="2600" dirty="0"/>
              <a:t>Handling Aggregation across joined tables.</a:t>
            </a:r>
          </a:p>
          <a:p>
            <a:pPr algn="just">
              <a:buFont typeface="Wingdings" panose="05000000000000000000" pitchFamily="2" charset="2"/>
              <a:buChar char="q"/>
            </a:pPr>
            <a:r>
              <a:rPr lang="en-US" sz="2600" dirty="0"/>
              <a:t>Managing complex relationships between tables (e.g., customers, products, suppliers, orders)</a:t>
            </a:r>
          </a:p>
          <a:p>
            <a:pPr algn="just">
              <a:buFont typeface="Wingdings" panose="05000000000000000000" pitchFamily="2" charset="2"/>
              <a:buChar char="q"/>
            </a:pPr>
            <a:r>
              <a:rPr lang="en-US" sz="2600" dirty="0"/>
              <a:t>Writing advanced SQL queries for meaningful analysis</a:t>
            </a:r>
          </a:p>
        </p:txBody>
      </p:sp>
    </p:spTree>
    <p:extLst>
      <p:ext uri="{BB962C8B-B14F-4D97-AF65-F5344CB8AC3E}">
        <p14:creationId xmlns:p14="http://schemas.microsoft.com/office/powerpoint/2010/main" val="2026097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D3C06-BD0F-FFE0-2214-677F7A360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D3F73-C044-B24E-43C6-4EE1AB7A3FEE}"/>
              </a:ext>
            </a:extLst>
          </p:cNvPr>
          <p:cNvSpPr>
            <a:spLocks noGrp="1"/>
          </p:cNvSpPr>
          <p:nvPr>
            <p:ph type="title"/>
          </p:nvPr>
        </p:nvSpPr>
        <p:spPr>
          <a:xfrm>
            <a:off x="838200" y="99655"/>
            <a:ext cx="10515600" cy="903236"/>
          </a:xfrm>
        </p:spPr>
        <p:txBody>
          <a:bodyPr>
            <a:normAutofit/>
          </a:bodyPr>
          <a:lstStyle/>
          <a:p>
            <a:r>
              <a:rPr lang="en-US" sz="4000" b="1" dirty="0">
                <a:solidFill>
                  <a:srgbClr val="0070C0"/>
                </a:solidFill>
              </a:rPr>
              <a:t>Conclusion</a:t>
            </a:r>
          </a:p>
        </p:txBody>
      </p:sp>
      <p:sp>
        <p:nvSpPr>
          <p:cNvPr id="3" name="Text Placeholder 2">
            <a:extLst>
              <a:ext uri="{FF2B5EF4-FFF2-40B4-BE49-F238E27FC236}">
                <a16:creationId xmlns:a16="http://schemas.microsoft.com/office/drawing/2014/main" id="{DB7D7860-FFCE-678A-CDD0-11D16B871450}"/>
              </a:ext>
            </a:extLst>
          </p:cNvPr>
          <p:cNvSpPr>
            <a:spLocks noGrp="1"/>
          </p:cNvSpPr>
          <p:nvPr>
            <p:ph type="body" idx="1"/>
          </p:nvPr>
        </p:nvSpPr>
        <p:spPr>
          <a:xfrm>
            <a:off x="838200" y="1137367"/>
            <a:ext cx="9446342" cy="4351338"/>
          </a:xfrm>
        </p:spPr>
        <p:txBody>
          <a:bodyPr>
            <a:normAutofit/>
          </a:bodyPr>
          <a:lstStyle/>
          <a:p>
            <a:pPr marL="114300" indent="0" algn="just">
              <a:buNone/>
            </a:pPr>
            <a:r>
              <a:rPr lang="en-US" sz="2600" dirty="0"/>
              <a:t>The grocery store database project successfully demonstrates how structured data management can improve store operations. By using SQL to analyze and extract insights from the data, the system helps in tracking inventory, understanding customer behavior, and streamlining order management. Overall, this project highlights the importance of database systems in making informed business decisions and enhancing operational efficiency in a retail environment.</a:t>
            </a:r>
          </a:p>
        </p:txBody>
      </p:sp>
    </p:spTree>
    <p:extLst>
      <p:ext uri="{BB962C8B-B14F-4D97-AF65-F5344CB8AC3E}">
        <p14:creationId xmlns:p14="http://schemas.microsoft.com/office/powerpoint/2010/main" val="970586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3A79C8-EA14-302F-D12E-EF8EF571EACF}"/>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D3A86D46-2D42-3D9F-0CA6-96D3BE2B72CF}"/>
              </a:ext>
            </a:extLst>
          </p:cNvPr>
          <p:cNvSpPr txBox="1">
            <a:spLocks noGrp="1"/>
          </p:cNvSpPr>
          <p:nvPr>
            <p:ph type="title"/>
          </p:nvPr>
        </p:nvSpPr>
        <p:spPr>
          <a:xfrm>
            <a:off x="373635" y="129513"/>
            <a:ext cx="10397501" cy="1115218"/>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IN" sz="4900" b="1" dirty="0">
                <a:solidFill>
                  <a:srgbClr val="FF0000"/>
                </a:solidFill>
              </a:rPr>
              <a:t>List of Tables Used</a:t>
            </a:r>
            <a:br>
              <a:rPr lang="en-IN" dirty="0"/>
            </a:br>
            <a:endParaRPr b="1" dirty="0">
              <a:solidFill>
                <a:srgbClr val="FF0000"/>
              </a:solidFill>
            </a:endParaRPr>
          </a:p>
        </p:txBody>
      </p:sp>
      <p:sp>
        <p:nvSpPr>
          <p:cNvPr id="111" name="Google Shape;111;p4">
            <a:extLst>
              <a:ext uri="{FF2B5EF4-FFF2-40B4-BE49-F238E27FC236}">
                <a16:creationId xmlns:a16="http://schemas.microsoft.com/office/drawing/2014/main" id="{5FE1057C-2D42-FDD2-10D5-56DDC0B9228F}"/>
              </a:ext>
            </a:extLst>
          </p:cNvPr>
          <p:cNvSpPr txBox="1">
            <a:spLocks noGrp="1"/>
          </p:cNvSpPr>
          <p:nvPr>
            <p:ph type="body" idx="1"/>
          </p:nvPr>
        </p:nvSpPr>
        <p:spPr>
          <a:xfrm>
            <a:off x="373635" y="563335"/>
            <a:ext cx="11086179" cy="57313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sz="2400" b="1" dirty="0">
                <a:solidFill>
                  <a:schemeClr val="accent1">
                    <a:lumMod val="75000"/>
                  </a:schemeClr>
                </a:solidFill>
              </a:rPr>
              <a:t>Suppliers Table                                                                               Products Table</a:t>
            </a:r>
            <a:endParaRPr lang="en-US" b="1" dirty="0">
              <a:solidFill>
                <a:schemeClr val="accent1">
                  <a:lumMod val="75000"/>
                </a:schemeClr>
              </a:solidFill>
            </a:endParaRPr>
          </a:p>
          <a:p>
            <a:pPr marL="0" lvl="0" indent="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endParaRPr lang="en-US" dirty="0"/>
          </a:p>
          <a:p>
            <a:pPr marL="0" marR="0" lvl="0" indent="0" algn="l" defTabSz="914400" rtl="0" eaLnBrk="1" fontAlgn="auto" latinLnBrk="0" hangingPunct="1">
              <a:lnSpc>
                <a:spcPct val="90000"/>
              </a:lnSpc>
              <a:spcBef>
                <a:spcPts val="1000"/>
              </a:spcBef>
              <a:spcAft>
                <a:spcPts val="0"/>
              </a:spcAft>
              <a:buClr>
                <a:srgbClr val="000000"/>
              </a:buClr>
              <a:buSzPts val="2800"/>
              <a:buFont typeface="Arial"/>
              <a:buNone/>
              <a:tabLst/>
              <a:defRPr/>
            </a:pPr>
            <a:endParaRPr lang="en-US" dirty="0">
              <a:solidFill>
                <a:srgbClr val="000000"/>
              </a:solidFill>
            </a:endParaRPr>
          </a:p>
          <a:p>
            <a:pPr marL="0" indent="0">
              <a:buClr>
                <a:srgbClr val="000000"/>
              </a:buClr>
              <a:buSzPts val="2800"/>
              <a:buNone/>
              <a:defRPr/>
            </a:pPr>
            <a:r>
              <a:rPr lang="en-US" sz="2400" b="1" dirty="0">
                <a:solidFill>
                  <a:schemeClr val="accent1">
                    <a:lumMod val="75000"/>
                  </a:schemeClr>
                </a:solidFill>
              </a:rPr>
              <a:t>Categories</a:t>
            </a:r>
            <a:r>
              <a:rPr kumimoji="0" lang="en-US" sz="2400" b="1" i="0" u="none" strike="noStrike" kern="0" cap="none" spc="0" normalizeH="0" baseline="0" noProof="0" dirty="0">
                <a:ln>
                  <a:noFill/>
                </a:ln>
                <a:solidFill>
                  <a:schemeClr val="accent1">
                    <a:lumMod val="75000"/>
                  </a:schemeClr>
                </a:solidFill>
                <a:effectLst/>
                <a:uLnTx/>
                <a:uFillTx/>
                <a:latin typeface="Calibri"/>
                <a:ea typeface="Calibri"/>
                <a:cs typeface="Calibri"/>
                <a:sym typeface="Calibri"/>
              </a:rPr>
              <a:t> Table                                                                                 Customers</a:t>
            </a:r>
            <a:r>
              <a:rPr lang="en-US" sz="2400" b="1" dirty="0">
                <a:solidFill>
                  <a:schemeClr val="accent1">
                    <a:lumMod val="75000"/>
                  </a:schemeClr>
                </a:solidFill>
              </a:rPr>
              <a:t> Table</a:t>
            </a:r>
          </a:p>
          <a:p>
            <a:pPr marL="0" marR="0" lvl="0" indent="0" algn="l" defTabSz="914400" rtl="0" eaLnBrk="1" fontAlgn="auto" latinLnBrk="0" hangingPunct="1">
              <a:lnSpc>
                <a:spcPct val="90000"/>
              </a:lnSpc>
              <a:spcBef>
                <a:spcPts val="1000"/>
              </a:spcBef>
              <a:spcAft>
                <a:spcPts val="0"/>
              </a:spcAft>
              <a:buClr>
                <a:srgbClr val="000000"/>
              </a:buClr>
              <a:buSzPts val="2800"/>
              <a:buFont typeface="Arial"/>
              <a:buNone/>
              <a:tabLst/>
              <a:defRPr/>
            </a:pPr>
            <a:endParaRPr kumimoji="0" lang="en-US" sz="2400" b="1" i="0" u="none" strike="noStrike" kern="0" cap="none" spc="0" normalizeH="0" baseline="0" noProof="0" dirty="0">
              <a:ln>
                <a:noFill/>
              </a:ln>
              <a:solidFill>
                <a:schemeClr val="accent1">
                  <a:lumMod val="75000"/>
                </a:schemeClr>
              </a:solidFill>
              <a:effectLst/>
              <a:uLnTx/>
              <a:uFillTx/>
              <a:latin typeface="Calibri"/>
              <a:ea typeface="Calibri"/>
              <a:cs typeface="Calibri"/>
              <a:sym typeface="Calibri"/>
            </a:endParaRPr>
          </a:p>
          <a:p>
            <a:pPr marL="0" lvl="0" indent="0" algn="l" rtl="0">
              <a:lnSpc>
                <a:spcPct val="90000"/>
              </a:lnSpc>
              <a:spcBef>
                <a:spcPts val="1000"/>
              </a:spcBef>
              <a:spcAft>
                <a:spcPts val="0"/>
              </a:spcAft>
              <a:buClr>
                <a:schemeClr val="dk1"/>
              </a:buClr>
              <a:buSzPts val="2800"/>
              <a:buNone/>
            </a:pPr>
            <a:endParaRPr dirty="0"/>
          </a:p>
        </p:txBody>
      </p:sp>
      <p:pic>
        <p:nvPicPr>
          <p:cNvPr id="3" name="Picture 2">
            <a:extLst>
              <a:ext uri="{FF2B5EF4-FFF2-40B4-BE49-F238E27FC236}">
                <a16:creationId xmlns:a16="http://schemas.microsoft.com/office/drawing/2014/main" id="{0BC8336F-78EC-70AF-B772-3AB4798CFFE2}"/>
              </a:ext>
            </a:extLst>
          </p:cNvPr>
          <p:cNvPicPr>
            <a:picLocks noChangeAspect="1"/>
          </p:cNvPicPr>
          <p:nvPr/>
        </p:nvPicPr>
        <p:blipFill>
          <a:blip r:embed="rId3"/>
          <a:stretch>
            <a:fillRect/>
          </a:stretch>
        </p:blipFill>
        <p:spPr>
          <a:xfrm>
            <a:off x="373635" y="1244731"/>
            <a:ext cx="4332575" cy="2749053"/>
          </a:xfrm>
          <a:prstGeom prst="rect">
            <a:avLst/>
          </a:prstGeom>
        </p:spPr>
      </p:pic>
      <p:pic>
        <p:nvPicPr>
          <p:cNvPr id="5" name="Picture 4">
            <a:extLst>
              <a:ext uri="{FF2B5EF4-FFF2-40B4-BE49-F238E27FC236}">
                <a16:creationId xmlns:a16="http://schemas.microsoft.com/office/drawing/2014/main" id="{FF5A89A8-897B-58D2-C11D-090552D2817A}"/>
              </a:ext>
            </a:extLst>
          </p:cNvPr>
          <p:cNvPicPr>
            <a:picLocks noChangeAspect="1"/>
          </p:cNvPicPr>
          <p:nvPr/>
        </p:nvPicPr>
        <p:blipFill>
          <a:blip r:embed="rId4"/>
          <a:stretch>
            <a:fillRect/>
          </a:stretch>
        </p:blipFill>
        <p:spPr>
          <a:xfrm>
            <a:off x="489855" y="4718947"/>
            <a:ext cx="4474031" cy="2139053"/>
          </a:xfrm>
          <a:prstGeom prst="rect">
            <a:avLst/>
          </a:prstGeom>
        </p:spPr>
      </p:pic>
      <p:pic>
        <p:nvPicPr>
          <p:cNvPr id="7" name="Picture 6">
            <a:extLst>
              <a:ext uri="{FF2B5EF4-FFF2-40B4-BE49-F238E27FC236}">
                <a16:creationId xmlns:a16="http://schemas.microsoft.com/office/drawing/2014/main" id="{75E10587-8753-E98A-F7F7-E511AA919784}"/>
              </a:ext>
            </a:extLst>
          </p:cNvPr>
          <p:cNvPicPr>
            <a:picLocks noChangeAspect="1"/>
          </p:cNvPicPr>
          <p:nvPr/>
        </p:nvPicPr>
        <p:blipFill>
          <a:blip r:embed="rId5"/>
          <a:stretch>
            <a:fillRect/>
          </a:stretch>
        </p:blipFill>
        <p:spPr>
          <a:xfrm>
            <a:off x="6751096" y="1048999"/>
            <a:ext cx="4931228" cy="2944785"/>
          </a:xfrm>
          <a:prstGeom prst="rect">
            <a:avLst/>
          </a:prstGeom>
        </p:spPr>
      </p:pic>
      <p:pic>
        <p:nvPicPr>
          <p:cNvPr id="9" name="Picture 8">
            <a:extLst>
              <a:ext uri="{FF2B5EF4-FFF2-40B4-BE49-F238E27FC236}">
                <a16:creationId xmlns:a16="http://schemas.microsoft.com/office/drawing/2014/main" id="{8AB72C66-EEA8-E5D8-ED10-9D9C50DCF485}"/>
              </a:ext>
            </a:extLst>
          </p:cNvPr>
          <p:cNvPicPr>
            <a:picLocks noChangeAspect="1"/>
          </p:cNvPicPr>
          <p:nvPr/>
        </p:nvPicPr>
        <p:blipFill>
          <a:blip r:embed="rId6"/>
          <a:stretch>
            <a:fillRect/>
          </a:stretch>
        </p:blipFill>
        <p:spPr>
          <a:xfrm>
            <a:off x="6751096" y="4718946"/>
            <a:ext cx="5593304" cy="2139053"/>
          </a:xfrm>
          <a:prstGeom prst="rect">
            <a:avLst/>
          </a:prstGeom>
        </p:spPr>
      </p:pic>
    </p:spTree>
    <p:extLst>
      <p:ext uri="{BB962C8B-B14F-4D97-AF65-F5344CB8AC3E}">
        <p14:creationId xmlns:p14="http://schemas.microsoft.com/office/powerpoint/2010/main" val="30457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BCB66FF-0936-0BF3-312B-F4AB01A13381}"/>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03002151-AB09-0D6E-1704-CAFAC8CB5CEA}"/>
              </a:ext>
            </a:extLst>
          </p:cNvPr>
          <p:cNvSpPr txBox="1">
            <a:spLocks noGrp="1"/>
          </p:cNvSpPr>
          <p:nvPr>
            <p:ph type="title"/>
          </p:nvPr>
        </p:nvSpPr>
        <p:spPr>
          <a:xfrm>
            <a:off x="373635" y="129513"/>
            <a:ext cx="10397501" cy="1115218"/>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IN" sz="4900" b="1" dirty="0">
                <a:solidFill>
                  <a:srgbClr val="FF0000"/>
                </a:solidFill>
              </a:rPr>
              <a:t>List of Tables Used</a:t>
            </a:r>
            <a:br>
              <a:rPr lang="en-IN" dirty="0"/>
            </a:br>
            <a:endParaRPr b="1" dirty="0">
              <a:solidFill>
                <a:srgbClr val="FF0000"/>
              </a:solidFill>
            </a:endParaRPr>
          </a:p>
        </p:txBody>
      </p:sp>
      <p:sp>
        <p:nvSpPr>
          <p:cNvPr id="111" name="Google Shape;111;p4">
            <a:extLst>
              <a:ext uri="{FF2B5EF4-FFF2-40B4-BE49-F238E27FC236}">
                <a16:creationId xmlns:a16="http://schemas.microsoft.com/office/drawing/2014/main" id="{3B894240-038E-3AD9-6BA0-3B64F73A013A}"/>
              </a:ext>
            </a:extLst>
          </p:cNvPr>
          <p:cNvSpPr txBox="1">
            <a:spLocks noGrp="1"/>
          </p:cNvSpPr>
          <p:nvPr>
            <p:ph type="body" idx="1"/>
          </p:nvPr>
        </p:nvSpPr>
        <p:spPr>
          <a:xfrm>
            <a:off x="373635" y="563335"/>
            <a:ext cx="11086179" cy="57313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sz="2400" b="1" dirty="0">
                <a:solidFill>
                  <a:schemeClr val="accent1">
                    <a:lumMod val="75000"/>
                  </a:schemeClr>
                </a:solidFill>
              </a:rPr>
              <a:t>Employees Table                                                                               Order Details Table</a:t>
            </a:r>
            <a:endParaRPr lang="en-US" b="1" dirty="0">
              <a:solidFill>
                <a:schemeClr val="accent1">
                  <a:lumMod val="75000"/>
                </a:schemeClr>
              </a:solidFill>
            </a:endParaRPr>
          </a:p>
          <a:p>
            <a:pPr marL="0" lvl="0" indent="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endParaRPr lang="en-US" dirty="0"/>
          </a:p>
          <a:p>
            <a:pPr marL="0" indent="0">
              <a:buClr>
                <a:srgbClr val="000000"/>
              </a:buClr>
              <a:buSzPts val="2800"/>
              <a:buNone/>
              <a:defRPr/>
            </a:pPr>
            <a:endParaRPr lang="en-US" noProof="0" dirty="0">
              <a:solidFill>
                <a:srgbClr val="000000"/>
              </a:solidFill>
            </a:endParaRPr>
          </a:p>
          <a:p>
            <a:pPr marL="0" indent="0">
              <a:buClr>
                <a:srgbClr val="000000"/>
              </a:buClr>
              <a:buSzPts val="2800"/>
              <a:buNone/>
              <a:defRPr/>
            </a:pPr>
            <a:r>
              <a:rPr kumimoji="0" lang="en-US" sz="2400" b="1" i="0" u="none" strike="noStrike" kern="0" cap="none" spc="0" normalizeH="0" baseline="0" noProof="0" dirty="0">
                <a:ln>
                  <a:noFill/>
                </a:ln>
                <a:solidFill>
                  <a:schemeClr val="accent1">
                    <a:lumMod val="75000"/>
                  </a:schemeClr>
                </a:solidFill>
                <a:effectLst/>
                <a:uLnTx/>
                <a:uFillTx/>
                <a:latin typeface="Calibri"/>
                <a:ea typeface="Calibri"/>
                <a:cs typeface="Calibri"/>
                <a:sym typeface="Calibri"/>
              </a:rPr>
              <a:t>Orders Table</a:t>
            </a:r>
          </a:p>
          <a:p>
            <a:pPr marL="0" lvl="0" indent="0" algn="l" rtl="0">
              <a:lnSpc>
                <a:spcPct val="90000"/>
              </a:lnSpc>
              <a:spcBef>
                <a:spcPts val="1000"/>
              </a:spcBef>
              <a:spcAft>
                <a:spcPts val="0"/>
              </a:spcAft>
              <a:buClr>
                <a:schemeClr val="dk1"/>
              </a:buClr>
              <a:buSzPts val="2800"/>
              <a:buNone/>
            </a:pPr>
            <a:endParaRPr dirty="0"/>
          </a:p>
        </p:txBody>
      </p:sp>
      <p:pic>
        <p:nvPicPr>
          <p:cNvPr id="4" name="Picture 3">
            <a:extLst>
              <a:ext uri="{FF2B5EF4-FFF2-40B4-BE49-F238E27FC236}">
                <a16:creationId xmlns:a16="http://schemas.microsoft.com/office/drawing/2014/main" id="{136E7E24-A725-5F3A-D404-42B1F115E692}"/>
              </a:ext>
            </a:extLst>
          </p:cNvPr>
          <p:cNvPicPr>
            <a:picLocks noChangeAspect="1"/>
          </p:cNvPicPr>
          <p:nvPr/>
        </p:nvPicPr>
        <p:blipFill>
          <a:blip r:embed="rId3"/>
          <a:stretch>
            <a:fillRect/>
          </a:stretch>
        </p:blipFill>
        <p:spPr>
          <a:xfrm>
            <a:off x="373634" y="1140430"/>
            <a:ext cx="3640323" cy="2749053"/>
          </a:xfrm>
          <a:prstGeom prst="rect">
            <a:avLst/>
          </a:prstGeom>
        </p:spPr>
      </p:pic>
      <p:pic>
        <p:nvPicPr>
          <p:cNvPr id="8" name="Picture 7">
            <a:extLst>
              <a:ext uri="{FF2B5EF4-FFF2-40B4-BE49-F238E27FC236}">
                <a16:creationId xmlns:a16="http://schemas.microsoft.com/office/drawing/2014/main" id="{7DA93A1B-657B-A2A4-E697-E719605BB0A3}"/>
              </a:ext>
            </a:extLst>
          </p:cNvPr>
          <p:cNvPicPr>
            <a:picLocks noChangeAspect="1"/>
          </p:cNvPicPr>
          <p:nvPr/>
        </p:nvPicPr>
        <p:blipFill>
          <a:blip r:embed="rId4"/>
          <a:stretch>
            <a:fillRect/>
          </a:stretch>
        </p:blipFill>
        <p:spPr>
          <a:xfrm>
            <a:off x="373635" y="4675181"/>
            <a:ext cx="4443293" cy="2182820"/>
          </a:xfrm>
          <a:prstGeom prst="rect">
            <a:avLst/>
          </a:prstGeom>
        </p:spPr>
      </p:pic>
      <p:pic>
        <p:nvPicPr>
          <p:cNvPr id="11" name="Picture 10">
            <a:extLst>
              <a:ext uri="{FF2B5EF4-FFF2-40B4-BE49-F238E27FC236}">
                <a16:creationId xmlns:a16="http://schemas.microsoft.com/office/drawing/2014/main" id="{48593629-A16B-A61B-FC49-278FED09C808}"/>
              </a:ext>
            </a:extLst>
          </p:cNvPr>
          <p:cNvPicPr>
            <a:picLocks noChangeAspect="1"/>
          </p:cNvPicPr>
          <p:nvPr/>
        </p:nvPicPr>
        <p:blipFill>
          <a:blip r:embed="rId5"/>
          <a:stretch>
            <a:fillRect/>
          </a:stretch>
        </p:blipFill>
        <p:spPr>
          <a:xfrm>
            <a:off x="6751096" y="1140430"/>
            <a:ext cx="4544059" cy="3023356"/>
          </a:xfrm>
          <a:prstGeom prst="rect">
            <a:avLst/>
          </a:prstGeom>
        </p:spPr>
      </p:pic>
    </p:spTree>
    <p:extLst>
      <p:ext uri="{BB962C8B-B14F-4D97-AF65-F5344CB8AC3E}">
        <p14:creationId xmlns:p14="http://schemas.microsoft.com/office/powerpoint/2010/main" val="357646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FD6F-5400-F552-7646-1DE0AF33EEFB}"/>
              </a:ext>
            </a:extLst>
          </p:cNvPr>
          <p:cNvSpPr>
            <a:spLocks noGrp="1"/>
          </p:cNvSpPr>
          <p:nvPr>
            <p:ph type="title"/>
          </p:nvPr>
        </p:nvSpPr>
        <p:spPr>
          <a:xfrm>
            <a:off x="983225" y="217642"/>
            <a:ext cx="5191433" cy="903235"/>
          </a:xfrm>
        </p:spPr>
        <p:txBody>
          <a:bodyPr>
            <a:normAutofit/>
          </a:bodyPr>
          <a:lstStyle/>
          <a:p>
            <a:r>
              <a:rPr lang="en-US" b="1" dirty="0">
                <a:solidFill>
                  <a:srgbClr val="0070C0"/>
                </a:solidFill>
              </a:rPr>
              <a:t>Problem Statement</a:t>
            </a:r>
          </a:p>
        </p:txBody>
      </p:sp>
      <p:sp>
        <p:nvSpPr>
          <p:cNvPr id="3" name="Text Placeholder 2">
            <a:extLst>
              <a:ext uri="{FF2B5EF4-FFF2-40B4-BE49-F238E27FC236}">
                <a16:creationId xmlns:a16="http://schemas.microsoft.com/office/drawing/2014/main" id="{22373DE9-E93F-A915-EBDD-2734FD5C80AD}"/>
              </a:ext>
            </a:extLst>
          </p:cNvPr>
          <p:cNvSpPr>
            <a:spLocks noGrp="1"/>
          </p:cNvSpPr>
          <p:nvPr>
            <p:ph type="body" idx="1"/>
          </p:nvPr>
        </p:nvSpPr>
        <p:spPr>
          <a:xfrm>
            <a:off x="838200" y="1120877"/>
            <a:ext cx="10515600" cy="3441291"/>
          </a:xfrm>
        </p:spPr>
        <p:txBody>
          <a:bodyPr>
            <a:normAutofit/>
          </a:bodyPr>
          <a:lstStyle/>
          <a:p>
            <a:pPr marL="114300" indent="0" algn="just">
              <a:buNone/>
            </a:pPr>
            <a:r>
              <a:rPr lang="en-US" sz="2600" dirty="0"/>
              <a:t>This project is about building a grocery store database to keep track of products, customers, suppliers, and orders. It helps monitor stock, sales, and customer activities. SQL is used to get useful business insights from the data. </a:t>
            </a:r>
          </a:p>
          <a:p>
            <a:pPr marL="114300" indent="0" algn="just">
              <a:buNone/>
            </a:pPr>
            <a:r>
              <a:rPr lang="en-US" sz="2600" dirty="0"/>
              <a:t>The goal is to make store operations smoother and help managers make better decisions.</a:t>
            </a:r>
            <a:endParaRPr lang="en-US" sz="2600" b="1" dirty="0"/>
          </a:p>
        </p:txBody>
      </p:sp>
    </p:spTree>
    <p:extLst>
      <p:ext uri="{BB962C8B-B14F-4D97-AF65-F5344CB8AC3E}">
        <p14:creationId xmlns:p14="http://schemas.microsoft.com/office/powerpoint/2010/main" val="331704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FF2D0-B80C-FFF0-3097-CB69186D9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7E3AD-1F30-8A1F-0F31-D669184E3A81}"/>
              </a:ext>
            </a:extLst>
          </p:cNvPr>
          <p:cNvSpPr>
            <a:spLocks noGrp="1"/>
          </p:cNvSpPr>
          <p:nvPr>
            <p:ph type="title"/>
          </p:nvPr>
        </p:nvSpPr>
        <p:spPr>
          <a:xfrm>
            <a:off x="3864077" y="217642"/>
            <a:ext cx="4129550" cy="588603"/>
          </a:xfrm>
        </p:spPr>
        <p:txBody>
          <a:bodyPr>
            <a:normAutofit fontScale="90000"/>
          </a:bodyPr>
          <a:lstStyle/>
          <a:p>
            <a:r>
              <a:rPr lang="en-US" b="1" dirty="0">
                <a:solidFill>
                  <a:srgbClr val="FF0000"/>
                </a:solidFill>
              </a:rPr>
              <a:t>Customer  Insights</a:t>
            </a:r>
          </a:p>
        </p:txBody>
      </p:sp>
      <p:sp>
        <p:nvSpPr>
          <p:cNvPr id="3" name="Text Placeholder 2">
            <a:extLst>
              <a:ext uri="{FF2B5EF4-FFF2-40B4-BE49-F238E27FC236}">
                <a16:creationId xmlns:a16="http://schemas.microsoft.com/office/drawing/2014/main" id="{297530D3-F15E-C894-C20F-5326B304BFD3}"/>
              </a:ext>
            </a:extLst>
          </p:cNvPr>
          <p:cNvSpPr>
            <a:spLocks noGrp="1"/>
          </p:cNvSpPr>
          <p:nvPr>
            <p:ph type="body" idx="1"/>
          </p:nvPr>
        </p:nvSpPr>
        <p:spPr>
          <a:xfrm>
            <a:off x="838200" y="1120877"/>
            <a:ext cx="10515600" cy="5056086"/>
          </a:xfrm>
        </p:spPr>
        <p:txBody>
          <a:bodyPr/>
          <a:lstStyle/>
          <a:p>
            <a:pPr marL="114300" indent="0">
              <a:buNone/>
            </a:pPr>
            <a:r>
              <a:rPr lang="en-US" dirty="0"/>
              <a:t>How many unique customers have placed orders?</a:t>
            </a:r>
          </a:p>
          <a:p>
            <a:pPr marL="114300" indent="0">
              <a:buNone/>
            </a:pPr>
            <a:endParaRPr lang="en-US" dirty="0"/>
          </a:p>
          <a:p>
            <a:pPr>
              <a:buFont typeface="Wingdings" panose="05000000000000000000" pitchFamily="2" charset="2"/>
              <a:buChar char="Ø"/>
            </a:pPr>
            <a:r>
              <a:rPr lang="en-US" sz="2000" b="1" dirty="0">
                <a:solidFill>
                  <a:srgbClr val="FF0000"/>
                </a:solidFill>
              </a:rPr>
              <a:t>Query</a:t>
            </a:r>
          </a:p>
          <a:p>
            <a:pPr marL="114300" indent="0">
              <a:buNone/>
            </a:pPr>
            <a:endParaRPr lang="en-US" b="1" dirty="0"/>
          </a:p>
          <a:p>
            <a:pPr marL="114300" indent="0">
              <a:buNone/>
            </a:pPr>
            <a:endParaRPr lang="en-US" b="1" dirty="0"/>
          </a:p>
          <a:p>
            <a:pPr marL="114300" indent="0">
              <a:buNone/>
            </a:pPr>
            <a:endParaRPr lang="en-US" b="1" dirty="0"/>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5" name="Picture 4">
            <a:extLst>
              <a:ext uri="{FF2B5EF4-FFF2-40B4-BE49-F238E27FC236}">
                <a16:creationId xmlns:a16="http://schemas.microsoft.com/office/drawing/2014/main" id="{35422958-3A84-6A54-A8A7-43487C4F3E02}"/>
              </a:ext>
            </a:extLst>
          </p:cNvPr>
          <p:cNvPicPr>
            <a:picLocks noChangeAspect="1"/>
          </p:cNvPicPr>
          <p:nvPr/>
        </p:nvPicPr>
        <p:blipFill>
          <a:blip r:embed="rId2"/>
          <a:stretch>
            <a:fillRect/>
          </a:stretch>
        </p:blipFill>
        <p:spPr>
          <a:xfrm>
            <a:off x="1212436" y="2812516"/>
            <a:ext cx="4155978" cy="1207411"/>
          </a:xfrm>
          <a:prstGeom prst="rect">
            <a:avLst/>
          </a:prstGeom>
        </p:spPr>
      </p:pic>
      <p:pic>
        <p:nvPicPr>
          <p:cNvPr id="7" name="Picture 6">
            <a:extLst>
              <a:ext uri="{FF2B5EF4-FFF2-40B4-BE49-F238E27FC236}">
                <a16:creationId xmlns:a16="http://schemas.microsoft.com/office/drawing/2014/main" id="{985ED351-569D-7D0B-0169-D8DA63CC239A}"/>
              </a:ext>
            </a:extLst>
          </p:cNvPr>
          <p:cNvPicPr>
            <a:picLocks noChangeAspect="1"/>
          </p:cNvPicPr>
          <p:nvPr/>
        </p:nvPicPr>
        <p:blipFill>
          <a:blip r:embed="rId3"/>
          <a:stretch>
            <a:fillRect/>
          </a:stretch>
        </p:blipFill>
        <p:spPr>
          <a:xfrm>
            <a:off x="1212436" y="4804551"/>
            <a:ext cx="3420504" cy="1544589"/>
          </a:xfrm>
          <a:prstGeom prst="rect">
            <a:avLst/>
          </a:prstGeom>
        </p:spPr>
      </p:pic>
    </p:spTree>
    <p:extLst>
      <p:ext uri="{BB962C8B-B14F-4D97-AF65-F5344CB8AC3E}">
        <p14:creationId xmlns:p14="http://schemas.microsoft.com/office/powerpoint/2010/main" val="78311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653B9-9D3D-9A90-0DDA-1FFEF608E54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96CA99E-E15F-99F2-67A1-BD080AE9C15D}"/>
              </a:ext>
            </a:extLst>
          </p:cNvPr>
          <p:cNvSpPr>
            <a:spLocks noGrp="1"/>
          </p:cNvSpPr>
          <p:nvPr>
            <p:ph type="body" idx="1"/>
          </p:nvPr>
        </p:nvSpPr>
        <p:spPr>
          <a:xfrm>
            <a:off x="838200" y="900957"/>
            <a:ext cx="10515600" cy="5056086"/>
          </a:xfrm>
        </p:spPr>
        <p:txBody>
          <a:bodyPr/>
          <a:lstStyle/>
          <a:p>
            <a:pPr marL="114300" indent="0">
              <a:buNone/>
            </a:pPr>
            <a:r>
              <a:rPr lang="en-US" dirty="0"/>
              <a:t>Which customers have placed the highest number of orders?</a:t>
            </a:r>
          </a:p>
          <a:p>
            <a:pPr>
              <a:buFont typeface="Wingdings" panose="05000000000000000000" pitchFamily="2" charset="2"/>
              <a:buChar char="Ø"/>
            </a:pPr>
            <a:r>
              <a:rPr lang="en-US" sz="2000" b="1" dirty="0">
                <a:solidFill>
                  <a:srgbClr val="FF0000"/>
                </a:solidFill>
              </a:rPr>
              <a:t>Query</a:t>
            </a:r>
          </a:p>
          <a:p>
            <a:pPr marL="114300" indent="0">
              <a:buNone/>
            </a:pPr>
            <a:endParaRPr lang="en-US" sz="2000" b="1" dirty="0">
              <a:solidFill>
                <a:srgbClr val="FF0000"/>
              </a:solidFill>
            </a:endParaRPr>
          </a:p>
          <a:p>
            <a:pPr marL="114300" indent="0">
              <a:buNone/>
            </a:pPr>
            <a:endParaRPr lang="en-US" sz="2000" b="1" dirty="0">
              <a:solidFill>
                <a:srgbClr val="FF0000"/>
              </a:solidFill>
            </a:endParaRPr>
          </a:p>
          <a:p>
            <a:pPr marL="114300" indent="0">
              <a:buNone/>
            </a:pPr>
            <a:endParaRPr lang="en-US" b="1" dirty="0"/>
          </a:p>
          <a:p>
            <a:pPr marL="114300" indent="0">
              <a:buNone/>
            </a:pPr>
            <a:endParaRPr lang="en-US" b="1" dirty="0"/>
          </a:p>
          <a:p>
            <a:pPr marL="114300" indent="0">
              <a:buNone/>
            </a:pPr>
            <a:endParaRPr lang="en-US" sz="1600" b="1" dirty="0"/>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6" name="Picture 5">
            <a:extLst>
              <a:ext uri="{FF2B5EF4-FFF2-40B4-BE49-F238E27FC236}">
                <a16:creationId xmlns:a16="http://schemas.microsoft.com/office/drawing/2014/main" id="{37277048-2A29-A84B-D4EA-E49B7712C906}"/>
              </a:ext>
            </a:extLst>
          </p:cNvPr>
          <p:cNvPicPr>
            <a:picLocks noChangeAspect="1"/>
          </p:cNvPicPr>
          <p:nvPr/>
        </p:nvPicPr>
        <p:blipFill>
          <a:blip r:embed="rId2"/>
          <a:stretch>
            <a:fillRect/>
          </a:stretch>
        </p:blipFill>
        <p:spPr>
          <a:xfrm>
            <a:off x="1422567" y="2115408"/>
            <a:ext cx="3210373" cy="1938926"/>
          </a:xfrm>
          <a:prstGeom prst="rect">
            <a:avLst/>
          </a:prstGeom>
        </p:spPr>
      </p:pic>
      <p:pic>
        <p:nvPicPr>
          <p:cNvPr id="9" name="Picture 8">
            <a:extLst>
              <a:ext uri="{FF2B5EF4-FFF2-40B4-BE49-F238E27FC236}">
                <a16:creationId xmlns:a16="http://schemas.microsoft.com/office/drawing/2014/main" id="{23C5A338-6113-5206-3949-B1AFABC27906}"/>
              </a:ext>
            </a:extLst>
          </p:cNvPr>
          <p:cNvPicPr>
            <a:picLocks noChangeAspect="1"/>
          </p:cNvPicPr>
          <p:nvPr/>
        </p:nvPicPr>
        <p:blipFill>
          <a:blip r:embed="rId3"/>
          <a:stretch>
            <a:fillRect/>
          </a:stretch>
        </p:blipFill>
        <p:spPr>
          <a:xfrm>
            <a:off x="1422567" y="4742592"/>
            <a:ext cx="3192010" cy="822466"/>
          </a:xfrm>
          <a:prstGeom prst="rect">
            <a:avLst/>
          </a:prstGeom>
        </p:spPr>
      </p:pic>
    </p:spTree>
    <p:extLst>
      <p:ext uri="{BB962C8B-B14F-4D97-AF65-F5344CB8AC3E}">
        <p14:creationId xmlns:p14="http://schemas.microsoft.com/office/powerpoint/2010/main" val="345920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5F591-A6B9-DB91-A61B-4FAF21FB6EE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73DD9712-9321-4DD4-5466-503EE57E7B77}"/>
              </a:ext>
            </a:extLst>
          </p:cNvPr>
          <p:cNvSpPr>
            <a:spLocks noGrp="1"/>
          </p:cNvSpPr>
          <p:nvPr>
            <p:ph type="body" idx="1"/>
          </p:nvPr>
        </p:nvSpPr>
        <p:spPr>
          <a:xfrm>
            <a:off x="710381" y="468338"/>
            <a:ext cx="10515600" cy="6389662"/>
          </a:xfrm>
        </p:spPr>
        <p:txBody>
          <a:bodyPr/>
          <a:lstStyle/>
          <a:p>
            <a:pPr marL="114300" indent="0">
              <a:buNone/>
            </a:pPr>
            <a:r>
              <a:rPr lang="en-US" dirty="0"/>
              <a:t>What is the total and average purchase value per customer? </a:t>
            </a:r>
          </a:p>
          <a:p>
            <a:pPr>
              <a:buFont typeface="Wingdings" panose="05000000000000000000" pitchFamily="2" charset="2"/>
              <a:buChar char="Ø"/>
            </a:pPr>
            <a:r>
              <a:rPr lang="en-US" sz="2000" b="1" dirty="0">
                <a:solidFill>
                  <a:srgbClr val="FF0000"/>
                </a:solidFill>
              </a:rPr>
              <a:t>Query</a:t>
            </a:r>
          </a:p>
          <a:p>
            <a:pPr marL="114300" indent="0">
              <a:buNone/>
            </a:pPr>
            <a:endParaRPr lang="en-US" sz="2000" b="1" dirty="0">
              <a:solidFill>
                <a:srgbClr val="FF0000"/>
              </a:solidFill>
            </a:endParaRPr>
          </a:p>
          <a:p>
            <a:pPr marL="114300" indent="0">
              <a:buNone/>
            </a:pPr>
            <a:endParaRPr lang="en-US" sz="2000" b="1" dirty="0">
              <a:solidFill>
                <a:srgbClr val="FF0000"/>
              </a:solidFill>
            </a:endParaRPr>
          </a:p>
          <a:p>
            <a:pPr marL="114300" indent="0">
              <a:buNone/>
            </a:pPr>
            <a:endParaRPr lang="en-US" b="1" dirty="0"/>
          </a:p>
          <a:p>
            <a:pPr marL="114300" indent="0">
              <a:buNone/>
            </a:pPr>
            <a:endParaRPr lang="en-US" b="1" dirty="0"/>
          </a:p>
          <a:p>
            <a:pPr marL="114300" indent="0">
              <a:buNone/>
            </a:pPr>
            <a:endParaRPr lang="en-US" sz="1600" b="1" dirty="0"/>
          </a:p>
          <a:p>
            <a:pPr>
              <a:buFont typeface="Wingdings" panose="05000000000000000000" pitchFamily="2" charset="2"/>
              <a:buChar char="ü"/>
            </a:pPr>
            <a:endParaRPr lang="en-US" sz="2000" b="1" dirty="0">
              <a:solidFill>
                <a:schemeClr val="accent6">
                  <a:lumMod val="75000"/>
                </a:schemeClr>
              </a:solidFill>
            </a:endParaRPr>
          </a:p>
          <a:p>
            <a:pPr>
              <a:buFont typeface="Wingdings" panose="05000000000000000000" pitchFamily="2" charset="2"/>
              <a:buChar char="ü"/>
            </a:pPr>
            <a:r>
              <a:rPr lang="en-US" sz="2000" b="1" dirty="0">
                <a:solidFill>
                  <a:schemeClr val="accent6">
                    <a:lumMod val="75000"/>
                  </a:schemeClr>
                </a:solidFill>
              </a:rPr>
              <a:t>Output</a:t>
            </a:r>
          </a:p>
          <a:p>
            <a:pPr marL="114300" indent="0">
              <a:buNone/>
            </a:pPr>
            <a:endParaRPr lang="en-US" b="1" dirty="0"/>
          </a:p>
        </p:txBody>
      </p:sp>
      <p:pic>
        <p:nvPicPr>
          <p:cNvPr id="4" name="Picture 3">
            <a:extLst>
              <a:ext uri="{FF2B5EF4-FFF2-40B4-BE49-F238E27FC236}">
                <a16:creationId xmlns:a16="http://schemas.microsoft.com/office/drawing/2014/main" id="{7134F50E-6538-05E6-0D98-F03AFF697C80}"/>
              </a:ext>
            </a:extLst>
          </p:cNvPr>
          <p:cNvPicPr>
            <a:picLocks noChangeAspect="1"/>
          </p:cNvPicPr>
          <p:nvPr/>
        </p:nvPicPr>
        <p:blipFill>
          <a:blip r:embed="rId2"/>
          <a:stretch>
            <a:fillRect/>
          </a:stretch>
        </p:blipFill>
        <p:spPr>
          <a:xfrm>
            <a:off x="1956843" y="4419260"/>
            <a:ext cx="3886363" cy="2364998"/>
          </a:xfrm>
          <a:prstGeom prst="rect">
            <a:avLst/>
          </a:prstGeom>
        </p:spPr>
      </p:pic>
      <p:pic>
        <p:nvPicPr>
          <p:cNvPr id="7" name="Picture 6">
            <a:extLst>
              <a:ext uri="{FF2B5EF4-FFF2-40B4-BE49-F238E27FC236}">
                <a16:creationId xmlns:a16="http://schemas.microsoft.com/office/drawing/2014/main" id="{B939393A-8123-D7E7-CB31-E8A14F9DB35D}"/>
              </a:ext>
            </a:extLst>
          </p:cNvPr>
          <p:cNvPicPr>
            <a:picLocks noChangeAspect="1"/>
          </p:cNvPicPr>
          <p:nvPr/>
        </p:nvPicPr>
        <p:blipFill>
          <a:blip r:embed="rId3"/>
          <a:stretch>
            <a:fillRect/>
          </a:stretch>
        </p:blipFill>
        <p:spPr>
          <a:xfrm>
            <a:off x="1956843" y="1460880"/>
            <a:ext cx="3381847" cy="2438740"/>
          </a:xfrm>
          <a:prstGeom prst="rect">
            <a:avLst/>
          </a:prstGeom>
        </p:spPr>
      </p:pic>
    </p:spTree>
    <p:extLst>
      <p:ext uri="{BB962C8B-B14F-4D97-AF65-F5344CB8AC3E}">
        <p14:creationId xmlns:p14="http://schemas.microsoft.com/office/powerpoint/2010/main" val="223861508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644</Words>
  <Application>Microsoft Office PowerPoint</Application>
  <PresentationFormat>Widescreen</PresentationFormat>
  <Paragraphs>266</Paragraphs>
  <Slides>34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Wingdings</vt:lpstr>
      <vt:lpstr>Libre Baskerville</vt:lpstr>
      <vt:lpstr>Arial</vt:lpstr>
      <vt:lpstr>Office Theme</vt:lpstr>
      <vt:lpstr>PowerPoint Presentation</vt:lpstr>
      <vt:lpstr>Objective of the Project </vt:lpstr>
      <vt:lpstr> ER Diagram and schema explanation</vt:lpstr>
      <vt:lpstr>List of Tables Used </vt:lpstr>
      <vt:lpstr>List of Tables Used </vt:lpstr>
      <vt:lpstr>Problem Statement</vt:lpstr>
      <vt:lpstr>Customer  Insights</vt:lpstr>
      <vt:lpstr>PowerPoint Presentation</vt:lpstr>
      <vt:lpstr>PowerPoint Presentation</vt:lpstr>
      <vt:lpstr>PowerPoint Presentation</vt:lpstr>
      <vt:lpstr>Product Performance</vt:lpstr>
      <vt:lpstr>PowerPoint Presentation</vt:lpstr>
      <vt:lpstr>PowerPoint Presentation</vt:lpstr>
      <vt:lpstr>PowerPoint Presentation</vt:lpstr>
      <vt:lpstr>PowerPoint Presentation</vt:lpstr>
      <vt:lpstr>Sales and Order Trends </vt:lpstr>
      <vt:lpstr>PowerPoint Presentation</vt:lpstr>
      <vt:lpstr>PowerPoint Presentation</vt:lpstr>
      <vt:lpstr>PowerPoint Presentation</vt:lpstr>
      <vt:lpstr>PowerPoint Presentation</vt:lpstr>
      <vt:lpstr>Supplier Contribution</vt:lpstr>
      <vt:lpstr>PowerPoint Presentation</vt:lpstr>
      <vt:lpstr>PowerPoint Presentation</vt:lpstr>
      <vt:lpstr>PowerPoint Presentation</vt:lpstr>
      <vt:lpstr>Employee Performance </vt:lpstr>
      <vt:lpstr>PowerPoint Presentation</vt:lpstr>
      <vt:lpstr>PowerPoint Presentation</vt:lpstr>
      <vt:lpstr>PowerPoint Presentation</vt:lpstr>
      <vt:lpstr>Order Details Deep Dive </vt:lpstr>
      <vt:lpstr>PowerPoint Presentation</vt:lpstr>
      <vt:lpstr>PowerPoint Presentation</vt:lpstr>
      <vt:lpstr>Challenges We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abhijeet jadhav</cp:lastModifiedBy>
  <cp:revision>2</cp:revision>
  <dcterms:created xsi:type="dcterms:W3CDTF">2021-02-16T05:19:01Z</dcterms:created>
  <dcterms:modified xsi:type="dcterms:W3CDTF">2025-06-18T14:27:03Z</dcterms:modified>
</cp:coreProperties>
</file>