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1"/>
  </p:notesMasterIdLst>
  <p:sldIdLst>
    <p:sldId id="256" r:id="rId2"/>
    <p:sldId id="257" r:id="rId3"/>
    <p:sldId id="258" r:id="rId4"/>
    <p:sldId id="259" r:id="rId5"/>
    <p:sldId id="261" r:id="rId6"/>
    <p:sldId id="262" r:id="rId7"/>
    <p:sldId id="263" r:id="rId8"/>
    <p:sldId id="264" r:id="rId9"/>
    <p:sldId id="265" r:id="rId10"/>
    <p:sldId id="285" r:id="rId11"/>
    <p:sldId id="266" r:id="rId12"/>
    <p:sldId id="267" r:id="rId13"/>
    <p:sldId id="268" r:id="rId14"/>
    <p:sldId id="269" r:id="rId15"/>
    <p:sldId id="260" r:id="rId16"/>
    <p:sldId id="280" r:id="rId17"/>
    <p:sldId id="271" r:id="rId18"/>
    <p:sldId id="272" r:id="rId19"/>
    <p:sldId id="273" r:id="rId20"/>
    <p:sldId id="275" r:id="rId21"/>
    <p:sldId id="277" r:id="rId22"/>
    <p:sldId id="278" r:id="rId23"/>
    <p:sldId id="282" r:id="rId24"/>
    <p:sldId id="281" r:id="rId25"/>
    <p:sldId id="283" r:id="rId26"/>
    <p:sldId id="284" r:id="rId27"/>
    <p:sldId id="274" r:id="rId28"/>
    <p:sldId id="276"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D5A80-EF02-4055-A900-F1ED8E859598}" type="datetimeFigureOut">
              <a:rPr lang="en-US" smtClean="0"/>
              <a:t>4/9/2018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9A9235-7F3B-4B65-A9DC-88BA9F0AD9F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9A9235-7F3B-4B65-A9DC-88BA9F0AD9FF}" type="slidenum">
              <a:rPr lang="en-US" smtClean="0"/>
              <a:t>5</a:t>
            </a:fld>
            <a:endParaRPr lang="en-US"/>
          </a:p>
        </p:txBody>
      </p:sp>
    </p:spTree>
    <p:extLst>
      <p:ext uri="{BB962C8B-B14F-4D97-AF65-F5344CB8AC3E}">
        <p14:creationId xmlns:p14="http://schemas.microsoft.com/office/powerpoint/2010/main" val="251899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9A9235-7F3B-4B65-A9DC-88BA9F0AD9FF}"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B1B4-9DE4-44BE-B560-2094646A754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8A5DCBA-EFA7-425E-B3B0-EDA1CAB3179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FD52CD-5D99-4D9B-848F-0695519802B0}"/>
              </a:ext>
            </a:extLst>
          </p:cNvPr>
          <p:cNvSpPr>
            <a:spLocks noGrp="1"/>
          </p:cNvSpPr>
          <p:nvPr>
            <p:ph type="dt" sz="half" idx="10"/>
          </p:nvPr>
        </p:nvSpPr>
        <p:spPr/>
        <p:txBody>
          <a:bodyPr/>
          <a:lstStyle/>
          <a:p>
            <a:fld id="{DF0F3E05-BCED-451E-BFAD-6816EB89D07B}" type="datetimeFigureOut">
              <a:rPr lang="en-US" smtClean="0"/>
              <a:t>4/9/2018</a:t>
            </a:fld>
            <a:endParaRPr lang="en-US"/>
          </a:p>
        </p:txBody>
      </p:sp>
      <p:sp>
        <p:nvSpPr>
          <p:cNvPr id="5" name="Footer Placeholder 4">
            <a:extLst>
              <a:ext uri="{FF2B5EF4-FFF2-40B4-BE49-F238E27FC236}">
                <a16:creationId xmlns:a16="http://schemas.microsoft.com/office/drawing/2014/main" id="{6F6F73D0-04EF-48F2-81C4-A9B7DEF47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7C1E5-BCE0-46CC-8A22-BF3EA53A3D34}"/>
              </a:ext>
            </a:extLst>
          </p:cNvPr>
          <p:cNvSpPr>
            <a:spLocks noGrp="1"/>
          </p:cNvSpPr>
          <p:nvPr>
            <p:ph type="sldNum" sz="quarter" idx="12"/>
          </p:nvPr>
        </p:nvSpPr>
        <p:spPr/>
        <p:txBody>
          <a:bodyPr/>
          <a:lstStyle/>
          <a:p>
            <a:fld id="{D8968165-AFB0-4D1F-A18C-437998C23073}" type="slidenum">
              <a:rPr lang="en-US" smtClean="0"/>
              <a:t>‹#›</a:t>
            </a:fld>
            <a:endParaRPr lang="en-US"/>
          </a:p>
        </p:txBody>
      </p:sp>
    </p:spTree>
    <p:extLst>
      <p:ext uri="{BB962C8B-B14F-4D97-AF65-F5344CB8AC3E}">
        <p14:creationId xmlns:p14="http://schemas.microsoft.com/office/powerpoint/2010/main" val="306151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537A-D0B8-4D51-A526-904ECED442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C1192C-117B-473C-94FC-4A1E39919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3092F6-665B-4218-A222-34240AE91059}"/>
              </a:ext>
            </a:extLst>
          </p:cNvPr>
          <p:cNvSpPr>
            <a:spLocks noGrp="1"/>
          </p:cNvSpPr>
          <p:nvPr>
            <p:ph type="dt" sz="half" idx="10"/>
          </p:nvPr>
        </p:nvSpPr>
        <p:spPr/>
        <p:txBody>
          <a:bodyPr/>
          <a:lstStyle/>
          <a:p>
            <a:fld id="{DF0F3E05-BCED-451E-BFAD-6816EB89D07B}" type="datetimeFigureOut">
              <a:rPr lang="en-US" smtClean="0"/>
              <a:t>4/9/2018</a:t>
            </a:fld>
            <a:endParaRPr lang="en-US"/>
          </a:p>
        </p:txBody>
      </p:sp>
      <p:sp>
        <p:nvSpPr>
          <p:cNvPr id="5" name="Footer Placeholder 4">
            <a:extLst>
              <a:ext uri="{FF2B5EF4-FFF2-40B4-BE49-F238E27FC236}">
                <a16:creationId xmlns:a16="http://schemas.microsoft.com/office/drawing/2014/main" id="{A973BA52-1B34-4810-BF74-1E31E2411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92479-C578-4C34-863D-70943BFACD8D}"/>
              </a:ext>
            </a:extLst>
          </p:cNvPr>
          <p:cNvSpPr>
            <a:spLocks noGrp="1"/>
          </p:cNvSpPr>
          <p:nvPr>
            <p:ph type="sldNum" sz="quarter" idx="12"/>
          </p:nvPr>
        </p:nvSpPr>
        <p:spPr/>
        <p:txBody>
          <a:bodyPr/>
          <a:lstStyle/>
          <a:p>
            <a:fld id="{D8968165-AFB0-4D1F-A18C-437998C23073}" type="slidenum">
              <a:rPr lang="en-US" smtClean="0"/>
              <a:t>‹#›</a:t>
            </a:fld>
            <a:endParaRPr lang="en-US"/>
          </a:p>
        </p:txBody>
      </p:sp>
    </p:spTree>
    <p:extLst>
      <p:ext uri="{BB962C8B-B14F-4D97-AF65-F5344CB8AC3E}">
        <p14:creationId xmlns:p14="http://schemas.microsoft.com/office/powerpoint/2010/main" val="358663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3D460-525C-457F-B8E8-E0D3EDDC46D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1A7CD9-B4DE-4FEF-A51E-1A6811AD323A}"/>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6EFFF-2F9A-42DB-A1BB-E0CA101EF4F3}"/>
              </a:ext>
            </a:extLst>
          </p:cNvPr>
          <p:cNvSpPr>
            <a:spLocks noGrp="1"/>
          </p:cNvSpPr>
          <p:nvPr>
            <p:ph type="dt" sz="half" idx="10"/>
          </p:nvPr>
        </p:nvSpPr>
        <p:spPr/>
        <p:txBody>
          <a:bodyPr/>
          <a:lstStyle/>
          <a:p>
            <a:fld id="{DF0F3E05-BCED-451E-BFAD-6816EB89D07B}" type="datetimeFigureOut">
              <a:rPr lang="en-US" smtClean="0"/>
              <a:t>4/9/2018</a:t>
            </a:fld>
            <a:endParaRPr lang="en-US"/>
          </a:p>
        </p:txBody>
      </p:sp>
      <p:sp>
        <p:nvSpPr>
          <p:cNvPr id="5" name="Footer Placeholder 4">
            <a:extLst>
              <a:ext uri="{FF2B5EF4-FFF2-40B4-BE49-F238E27FC236}">
                <a16:creationId xmlns:a16="http://schemas.microsoft.com/office/drawing/2014/main" id="{7C2CEBEF-9AAD-4F8E-9156-0E86C7B3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02D73-8A97-4A5F-B023-0A97CF7F8E01}"/>
              </a:ext>
            </a:extLst>
          </p:cNvPr>
          <p:cNvSpPr>
            <a:spLocks noGrp="1"/>
          </p:cNvSpPr>
          <p:nvPr>
            <p:ph type="sldNum" sz="quarter" idx="12"/>
          </p:nvPr>
        </p:nvSpPr>
        <p:spPr/>
        <p:txBody>
          <a:bodyPr/>
          <a:lstStyle/>
          <a:p>
            <a:fld id="{D8968165-AFB0-4D1F-A18C-437998C23073}" type="slidenum">
              <a:rPr lang="en-US" smtClean="0"/>
              <a:t>‹#›</a:t>
            </a:fld>
            <a:endParaRPr lang="en-US"/>
          </a:p>
        </p:txBody>
      </p:sp>
    </p:spTree>
    <p:extLst>
      <p:ext uri="{BB962C8B-B14F-4D97-AF65-F5344CB8AC3E}">
        <p14:creationId xmlns:p14="http://schemas.microsoft.com/office/powerpoint/2010/main" val="25442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16EB-A5D4-4331-B79A-D910F33F0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FD32A0-D317-431A-A950-F3DDBB398C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94F8B2-5600-442F-A48E-242642914147}"/>
              </a:ext>
            </a:extLst>
          </p:cNvPr>
          <p:cNvSpPr>
            <a:spLocks noGrp="1"/>
          </p:cNvSpPr>
          <p:nvPr>
            <p:ph type="dt" sz="half" idx="10"/>
          </p:nvPr>
        </p:nvSpPr>
        <p:spPr/>
        <p:txBody>
          <a:bodyPr/>
          <a:lstStyle/>
          <a:p>
            <a:fld id="{DF0F3E05-BCED-451E-BFAD-6816EB89D07B}" type="datetimeFigureOut">
              <a:rPr lang="en-US" smtClean="0"/>
              <a:t>4/9/2018</a:t>
            </a:fld>
            <a:endParaRPr lang="en-US"/>
          </a:p>
        </p:txBody>
      </p:sp>
      <p:sp>
        <p:nvSpPr>
          <p:cNvPr id="5" name="Footer Placeholder 4">
            <a:extLst>
              <a:ext uri="{FF2B5EF4-FFF2-40B4-BE49-F238E27FC236}">
                <a16:creationId xmlns:a16="http://schemas.microsoft.com/office/drawing/2014/main" id="{C3653F18-9F9E-478A-875E-448F8C2F5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AF592-6115-43D9-AB72-6DE00CEDDB4C}"/>
              </a:ext>
            </a:extLst>
          </p:cNvPr>
          <p:cNvSpPr>
            <a:spLocks noGrp="1"/>
          </p:cNvSpPr>
          <p:nvPr>
            <p:ph type="sldNum" sz="quarter" idx="12"/>
          </p:nvPr>
        </p:nvSpPr>
        <p:spPr/>
        <p:txBody>
          <a:bodyPr/>
          <a:lstStyle/>
          <a:p>
            <a:fld id="{D8968165-AFB0-4D1F-A18C-437998C23073}" type="slidenum">
              <a:rPr lang="en-US" smtClean="0"/>
              <a:t>‹#›</a:t>
            </a:fld>
            <a:endParaRPr lang="en-US"/>
          </a:p>
        </p:txBody>
      </p:sp>
    </p:spTree>
    <p:extLst>
      <p:ext uri="{BB962C8B-B14F-4D97-AF65-F5344CB8AC3E}">
        <p14:creationId xmlns:p14="http://schemas.microsoft.com/office/powerpoint/2010/main" val="233141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5492-DBFE-4D26-8EA5-0ADB118196D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55B24E-D1B9-4E05-9B75-7CCF8F6CE62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2975F5-7AB5-4669-8DA8-CBC56B57D860}"/>
              </a:ext>
            </a:extLst>
          </p:cNvPr>
          <p:cNvSpPr>
            <a:spLocks noGrp="1"/>
          </p:cNvSpPr>
          <p:nvPr>
            <p:ph type="dt" sz="half" idx="10"/>
          </p:nvPr>
        </p:nvSpPr>
        <p:spPr/>
        <p:txBody>
          <a:bodyPr/>
          <a:lstStyle/>
          <a:p>
            <a:fld id="{DF0F3E05-BCED-451E-BFAD-6816EB89D07B}" type="datetimeFigureOut">
              <a:rPr lang="en-US" smtClean="0"/>
              <a:t>4/9/2018</a:t>
            </a:fld>
            <a:endParaRPr lang="en-US"/>
          </a:p>
        </p:txBody>
      </p:sp>
      <p:sp>
        <p:nvSpPr>
          <p:cNvPr id="5" name="Footer Placeholder 4">
            <a:extLst>
              <a:ext uri="{FF2B5EF4-FFF2-40B4-BE49-F238E27FC236}">
                <a16:creationId xmlns:a16="http://schemas.microsoft.com/office/drawing/2014/main" id="{D36DC0FE-183D-44BB-937A-187AA32C7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C487B-C7D7-40BC-BC33-28B15DB81D43}"/>
              </a:ext>
            </a:extLst>
          </p:cNvPr>
          <p:cNvSpPr>
            <a:spLocks noGrp="1"/>
          </p:cNvSpPr>
          <p:nvPr>
            <p:ph type="sldNum" sz="quarter" idx="12"/>
          </p:nvPr>
        </p:nvSpPr>
        <p:spPr/>
        <p:txBody>
          <a:bodyPr/>
          <a:lstStyle/>
          <a:p>
            <a:fld id="{D8968165-AFB0-4D1F-A18C-437998C23073}" type="slidenum">
              <a:rPr lang="en-US" smtClean="0"/>
              <a:t>‹#›</a:t>
            </a:fld>
            <a:endParaRPr lang="en-US"/>
          </a:p>
        </p:txBody>
      </p:sp>
    </p:spTree>
    <p:extLst>
      <p:ext uri="{BB962C8B-B14F-4D97-AF65-F5344CB8AC3E}">
        <p14:creationId xmlns:p14="http://schemas.microsoft.com/office/powerpoint/2010/main" val="284018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D2C9-1E9C-48EB-8D74-330D909657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853AF4-0D02-4936-8CCE-93C3AF71AD56}"/>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4D4377-0F76-4064-AF20-B0C451C95A0F}"/>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64FF3E-F9D0-45B3-BACF-B7A1F56BA068}"/>
              </a:ext>
            </a:extLst>
          </p:cNvPr>
          <p:cNvSpPr>
            <a:spLocks noGrp="1"/>
          </p:cNvSpPr>
          <p:nvPr>
            <p:ph type="dt" sz="half" idx="10"/>
          </p:nvPr>
        </p:nvSpPr>
        <p:spPr/>
        <p:txBody>
          <a:bodyPr/>
          <a:lstStyle/>
          <a:p>
            <a:fld id="{DF0F3E05-BCED-451E-BFAD-6816EB89D07B}" type="datetimeFigureOut">
              <a:rPr lang="en-US" smtClean="0"/>
              <a:t>4/9/2018</a:t>
            </a:fld>
            <a:endParaRPr lang="en-US"/>
          </a:p>
        </p:txBody>
      </p:sp>
      <p:sp>
        <p:nvSpPr>
          <p:cNvPr id="6" name="Footer Placeholder 5">
            <a:extLst>
              <a:ext uri="{FF2B5EF4-FFF2-40B4-BE49-F238E27FC236}">
                <a16:creationId xmlns:a16="http://schemas.microsoft.com/office/drawing/2014/main" id="{05B6659F-1FA7-4440-BC20-3F732F698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1ACE6-6FCD-4F01-8E4C-B47A57F8E435}"/>
              </a:ext>
            </a:extLst>
          </p:cNvPr>
          <p:cNvSpPr>
            <a:spLocks noGrp="1"/>
          </p:cNvSpPr>
          <p:nvPr>
            <p:ph type="sldNum" sz="quarter" idx="12"/>
          </p:nvPr>
        </p:nvSpPr>
        <p:spPr/>
        <p:txBody>
          <a:bodyPr/>
          <a:lstStyle/>
          <a:p>
            <a:fld id="{D8968165-AFB0-4D1F-A18C-437998C23073}" type="slidenum">
              <a:rPr lang="en-US" smtClean="0"/>
              <a:t>‹#›</a:t>
            </a:fld>
            <a:endParaRPr lang="en-US"/>
          </a:p>
        </p:txBody>
      </p:sp>
    </p:spTree>
    <p:extLst>
      <p:ext uri="{BB962C8B-B14F-4D97-AF65-F5344CB8AC3E}">
        <p14:creationId xmlns:p14="http://schemas.microsoft.com/office/powerpoint/2010/main" val="15377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6657-4AFA-411D-9BEA-494609975D26}"/>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E96A3B-A7E7-40A9-B1F8-3294920E0A9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AC6827D9-F0DE-4196-AAD4-67933F5ABC70}"/>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ECEA12-B214-4287-901F-FDD4CA7CD92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242E4DBA-85EF-45A4-9C66-2D956EF08C4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43E9DC-65C8-4176-BAC8-7EA0D41FAE0D}"/>
              </a:ext>
            </a:extLst>
          </p:cNvPr>
          <p:cNvSpPr>
            <a:spLocks noGrp="1"/>
          </p:cNvSpPr>
          <p:nvPr>
            <p:ph type="dt" sz="half" idx="10"/>
          </p:nvPr>
        </p:nvSpPr>
        <p:spPr/>
        <p:txBody>
          <a:bodyPr/>
          <a:lstStyle/>
          <a:p>
            <a:fld id="{DF0F3E05-BCED-451E-BFAD-6816EB89D07B}" type="datetimeFigureOut">
              <a:rPr lang="en-US" smtClean="0"/>
              <a:t>4/9/2018</a:t>
            </a:fld>
            <a:endParaRPr lang="en-US"/>
          </a:p>
        </p:txBody>
      </p:sp>
      <p:sp>
        <p:nvSpPr>
          <p:cNvPr id="8" name="Footer Placeholder 7">
            <a:extLst>
              <a:ext uri="{FF2B5EF4-FFF2-40B4-BE49-F238E27FC236}">
                <a16:creationId xmlns:a16="http://schemas.microsoft.com/office/drawing/2014/main" id="{7F265C58-C6F6-42D3-856B-303196F2F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9C1F6E-3C14-4076-A32F-80C19718C85C}"/>
              </a:ext>
            </a:extLst>
          </p:cNvPr>
          <p:cNvSpPr>
            <a:spLocks noGrp="1"/>
          </p:cNvSpPr>
          <p:nvPr>
            <p:ph type="sldNum" sz="quarter" idx="12"/>
          </p:nvPr>
        </p:nvSpPr>
        <p:spPr/>
        <p:txBody>
          <a:bodyPr/>
          <a:lstStyle/>
          <a:p>
            <a:fld id="{D8968165-AFB0-4D1F-A18C-437998C23073}" type="slidenum">
              <a:rPr lang="en-US" smtClean="0"/>
              <a:t>‹#›</a:t>
            </a:fld>
            <a:endParaRPr lang="en-US"/>
          </a:p>
        </p:txBody>
      </p:sp>
    </p:spTree>
    <p:extLst>
      <p:ext uri="{BB962C8B-B14F-4D97-AF65-F5344CB8AC3E}">
        <p14:creationId xmlns:p14="http://schemas.microsoft.com/office/powerpoint/2010/main" val="341035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73F8-DEE7-45F2-A145-3DB5007A3A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FB0C34-6D77-4834-B020-02B30FA15CAC}"/>
              </a:ext>
            </a:extLst>
          </p:cNvPr>
          <p:cNvSpPr>
            <a:spLocks noGrp="1"/>
          </p:cNvSpPr>
          <p:nvPr>
            <p:ph type="dt" sz="half" idx="10"/>
          </p:nvPr>
        </p:nvSpPr>
        <p:spPr/>
        <p:txBody>
          <a:bodyPr/>
          <a:lstStyle/>
          <a:p>
            <a:fld id="{DF0F3E05-BCED-451E-BFAD-6816EB89D07B}" type="datetimeFigureOut">
              <a:rPr lang="en-US" smtClean="0"/>
              <a:t>4/9/2018</a:t>
            </a:fld>
            <a:endParaRPr lang="en-US"/>
          </a:p>
        </p:txBody>
      </p:sp>
      <p:sp>
        <p:nvSpPr>
          <p:cNvPr id="4" name="Footer Placeholder 3">
            <a:extLst>
              <a:ext uri="{FF2B5EF4-FFF2-40B4-BE49-F238E27FC236}">
                <a16:creationId xmlns:a16="http://schemas.microsoft.com/office/drawing/2014/main" id="{79409CD8-48A3-4350-A159-F77B7D150E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58C39F-98EE-4B5A-8B4C-65727737000D}"/>
              </a:ext>
            </a:extLst>
          </p:cNvPr>
          <p:cNvSpPr>
            <a:spLocks noGrp="1"/>
          </p:cNvSpPr>
          <p:nvPr>
            <p:ph type="sldNum" sz="quarter" idx="12"/>
          </p:nvPr>
        </p:nvSpPr>
        <p:spPr/>
        <p:txBody>
          <a:bodyPr/>
          <a:lstStyle/>
          <a:p>
            <a:fld id="{D8968165-AFB0-4D1F-A18C-437998C23073}" type="slidenum">
              <a:rPr lang="en-US" smtClean="0"/>
              <a:t>‹#›</a:t>
            </a:fld>
            <a:endParaRPr lang="en-US"/>
          </a:p>
        </p:txBody>
      </p:sp>
    </p:spTree>
    <p:extLst>
      <p:ext uri="{BB962C8B-B14F-4D97-AF65-F5344CB8AC3E}">
        <p14:creationId xmlns:p14="http://schemas.microsoft.com/office/powerpoint/2010/main" val="138580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6813F-3077-4BCF-A248-B2FF3C90F30C}"/>
              </a:ext>
            </a:extLst>
          </p:cNvPr>
          <p:cNvSpPr>
            <a:spLocks noGrp="1"/>
          </p:cNvSpPr>
          <p:nvPr>
            <p:ph type="dt" sz="half" idx="10"/>
          </p:nvPr>
        </p:nvSpPr>
        <p:spPr/>
        <p:txBody>
          <a:bodyPr/>
          <a:lstStyle/>
          <a:p>
            <a:fld id="{DF0F3E05-BCED-451E-BFAD-6816EB89D07B}" type="datetimeFigureOut">
              <a:rPr lang="en-US" smtClean="0"/>
              <a:t>4/9/2018</a:t>
            </a:fld>
            <a:endParaRPr lang="en-US"/>
          </a:p>
        </p:txBody>
      </p:sp>
      <p:sp>
        <p:nvSpPr>
          <p:cNvPr id="3" name="Footer Placeholder 2">
            <a:extLst>
              <a:ext uri="{FF2B5EF4-FFF2-40B4-BE49-F238E27FC236}">
                <a16:creationId xmlns:a16="http://schemas.microsoft.com/office/drawing/2014/main" id="{DF22A5AB-6EDA-407C-8DA1-CAF41A67D4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C5FE60-4D83-41DD-9551-B55911ED2151}"/>
              </a:ext>
            </a:extLst>
          </p:cNvPr>
          <p:cNvSpPr>
            <a:spLocks noGrp="1"/>
          </p:cNvSpPr>
          <p:nvPr>
            <p:ph type="sldNum" sz="quarter" idx="12"/>
          </p:nvPr>
        </p:nvSpPr>
        <p:spPr/>
        <p:txBody>
          <a:bodyPr/>
          <a:lstStyle/>
          <a:p>
            <a:fld id="{D8968165-AFB0-4D1F-A18C-437998C23073}" type="slidenum">
              <a:rPr lang="en-US" smtClean="0"/>
              <a:t>‹#›</a:t>
            </a:fld>
            <a:endParaRPr lang="en-US"/>
          </a:p>
        </p:txBody>
      </p:sp>
    </p:spTree>
    <p:extLst>
      <p:ext uri="{BB962C8B-B14F-4D97-AF65-F5344CB8AC3E}">
        <p14:creationId xmlns:p14="http://schemas.microsoft.com/office/powerpoint/2010/main" val="1501687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3EA4-6F9E-44A2-ADAD-7A3C495FDAE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10C928-94B3-46E5-B5E0-0169785EB88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9E92BF-02EC-4D5D-B8AF-D6E655CACD8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2736936-BCFB-4309-A10A-DAC481869B1E}"/>
              </a:ext>
            </a:extLst>
          </p:cNvPr>
          <p:cNvSpPr>
            <a:spLocks noGrp="1"/>
          </p:cNvSpPr>
          <p:nvPr>
            <p:ph type="dt" sz="half" idx="10"/>
          </p:nvPr>
        </p:nvSpPr>
        <p:spPr/>
        <p:txBody>
          <a:bodyPr/>
          <a:lstStyle/>
          <a:p>
            <a:fld id="{DF0F3E05-BCED-451E-BFAD-6816EB89D07B}" type="datetimeFigureOut">
              <a:rPr lang="en-US" smtClean="0"/>
              <a:t>4/9/2018</a:t>
            </a:fld>
            <a:endParaRPr lang="en-US"/>
          </a:p>
        </p:txBody>
      </p:sp>
      <p:sp>
        <p:nvSpPr>
          <p:cNvPr id="6" name="Footer Placeholder 5">
            <a:extLst>
              <a:ext uri="{FF2B5EF4-FFF2-40B4-BE49-F238E27FC236}">
                <a16:creationId xmlns:a16="http://schemas.microsoft.com/office/drawing/2014/main" id="{AF4650FF-1FDC-4CEB-85BF-614765D2DA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113E5-F4E1-48EC-BC55-EF405033075D}"/>
              </a:ext>
            </a:extLst>
          </p:cNvPr>
          <p:cNvSpPr>
            <a:spLocks noGrp="1"/>
          </p:cNvSpPr>
          <p:nvPr>
            <p:ph type="sldNum" sz="quarter" idx="12"/>
          </p:nvPr>
        </p:nvSpPr>
        <p:spPr/>
        <p:txBody>
          <a:bodyPr/>
          <a:lstStyle/>
          <a:p>
            <a:fld id="{D8968165-AFB0-4D1F-A18C-437998C23073}" type="slidenum">
              <a:rPr lang="en-US" smtClean="0"/>
              <a:t>‹#›</a:t>
            </a:fld>
            <a:endParaRPr lang="en-US"/>
          </a:p>
        </p:txBody>
      </p:sp>
    </p:spTree>
    <p:extLst>
      <p:ext uri="{BB962C8B-B14F-4D97-AF65-F5344CB8AC3E}">
        <p14:creationId xmlns:p14="http://schemas.microsoft.com/office/powerpoint/2010/main" val="401547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3450-2C86-4760-9C30-A6ED548D9BA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212DDD-F7A9-4512-94CB-2ACB24C0464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71DFECD-7C06-4297-87DC-0F47EA9ED30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70E1139-6E98-473E-9E26-65368A0348F1}"/>
              </a:ext>
            </a:extLst>
          </p:cNvPr>
          <p:cNvSpPr>
            <a:spLocks noGrp="1"/>
          </p:cNvSpPr>
          <p:nvPr>
            <p:ph type="dt" sz="half" idx="10"/>
          </p:nvPr>
        </p:nvSpPr>
        <p:spPr/>
        <p:txBody>
          <a:bodyPr/>
          <a:lstStyle/>
          <a:p>
            <a:fld id="{DF0F3E05-BCED-451E-BFAD-6816EB89D07B}" type="datetimeFigureOut">
              <a:rPr lang="en-US" smtClean="0"/>
              <a:t>4/9/2018</a:t>
            </a:fld>
            <a:endParaRPr lang="en-US"/>
          </a:p>
        </p:txBody>
      </p:sp>
      <p:sp>
        <p:nvSpPr>
          <p:cNvPr id="6" name="Footer Placeholder 5">
            <a:extLst>
              <a:ext uri="{FF2B5EF4-FFF2-40B4-BE49-F238E27FC236}">
                <a16:creationId xmlns:a16="http://schemas.microsoft.com/office/drawing/2014/main" id="{9FBBC713-783B-46BE-AEEC-BDD40F1A7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84BDB-6DDA-4807-8316-D66ABAFA67C4}"/>
              </a:ext>
            </a:extLst>
          </p:cNvPr>
          <p:cNvSpPr>
            <a:spLocks noGrp="1"/>
          </p:cNvSpPr>
          <p:nvPr>
            <p:ph type="sldNum" sz="quarter" idx="12"/>
          </p:nvPr>
        </p:nvSpPr>
        <p:spPr/>
        <p:txBody>
          <a:bodyPr/>
          <a:lstStyle/>
          <a:p>
            <a:fld id="{D8968165-AFB0-4D1F-A18C-437998C23073}" type="slidenum">
              <a:rPr lang="en-US" smtClean="0"/>
              <a:t>‹#›</a:t>
            </a:fld>
            <a:endParaRPr lang="en-US"/>
          </a:p>
        </p:txBody>
      </p:sp>
    </p:spTree>
    <p:extLst>
      <p:ext uri="{BB962C8B-B14F-4D97-AF65-F5344CB8AC3E}">
        <p14:creationId xmlns:p14="http://schemas.microsoft.com/office/powerpoint/2010/main" val="12810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E3140-2EA3-4C86-A371-6BA6E7B840B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498139-1205-47B9-88AF-FCF389BEE02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BC6E05-4312-4E58-A43B-60FD1DD56AB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F0F3E05-BCED-451E-BFAD-6816EB89D07B}" type="datetimeFigureOut">
              <a:rPr lang="en-US" smtClean="0"/>
              <a:t>4/9/2018</a:t>
            </a:fld>
            <a:endParaRPr lang="en-US"/>
          </a:p>
        </p:txBody>
      </p:sp>
      <p:sp>
        <p:nvSpPr>
          <p:cNvPr id="5" name="Footer Placeholder 4">
            <a:extLst>
              <a:ext uri="{FF2B5EF4-FFF2-40B4-BE49-F238E27FC236}">
                <a16:creationId xmlns:a16="http://schemas.microsoft.com/office/drawing/2014/main" id="{A539EA6A-5EF4-483A-A02A-B67C230380E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2985CF-AAA4-407C-9986-FB9A0280490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968165-AFB0-4D1F-A18C-437998C23073}" type="slidenum">
              <a:rPr lang="en-US" smtClean="0"/>
              <a:t>‹#›</a:t>
            </a:fld>
            <a:endParaRPr lang="en-US"/>
          </a:p>
        </p:txBody>
      </p:sp>
    </p:spTree>
    <p:extLst>
      <p:ext uri="{BB962C8B-B14F-4D97-AF65-F5344CB8AC3E}">
        <p14:creationId xmlns:p14="http://schemas.microsoft.com/office/powerpoint/2010/main" val="84356507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38" y="1723095"/>
            <a:ext cx="9168138" cy="1683618"/>
          </a:xfrm>
        </p:spPr>
        <p:txBody>
          <a:bodyPr>
            <a:normAutofit/>
          </a:bodyPr>
          <a:lstStyle/>
          <a:p>
            <a:pPr algn="ctr"/>
            <a:r>
              <a:rPr lang="en-IN" sz="2400" b="1" dirty="0">
                <a:solidFill>
                  <a:schemeClr val="tx2"/>
                </a:solidFill>
                <a:latin typeface="Arial" panose="020B0604020202020204" pitchFamily="34" charset="0"/>
                <a:cs typeface="Arial" panose="020B0604020202020204" pitchFamily="34" charset="0"/>
              </a:rPr>
              <a:t>MAJOR PROJECT PRESENTATION ON </a:t>
            </a:r>
            <a:br>
              <a:rPr lang="en-IN" sz="2400" b="1" dirty="0">
                <a:solidFill>
                  <a:schemeClr val="tx2"/>
                </a:solidFill>
                <a:latin typeface="Arial" panose="020B0604020202020204" pitchFamily="34" charset="0"/>
                <a:cs typeface="Arial" panose="020B0604020202020204" pitchFamily="34" charset="0"/>
              </a:rPr>
            </a:br>
            <a:r>
              <a:rPr lang="en-IN" sz="2400" b="1" u="sng" dirty="0">
                <a:solidFill>
                  <a:schemeClr val="tx2"/>
                </a:solidFill>
                <a:latin typeface="Arial" panose="020B0604020202020204" pitchFamily="34" charset="0"/>
                <a:cs typeface="Arial" panose="020B0604020202020204" pitchFamily="34" charset="0"/>
              </a:rPr>
              <a:t>AUTO-RANKING OF AMAZON REVIEWS</a:t>
            </a:r>
            <a:endParaRPr lang="en-US" sz="2400" b="1" u="sng" dirty="0">
              <a:solidFill>
                <a:schemeClr val="tx2"/>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79512" y="4359425"/>
            <a:ext cx="2592288" cy="2376264"/>
          </a:xfrm>
        </p:spPr>
        <p:txBody>
          <a:bodyPr>
            <a:normAutofit fontScale="70000" lnSpcReduction="20000"/>
          </a:bodyPr>
          <a:lstStyle/>
          <a:p>
            <a:pPr algn="ctr">
              <a:lnSpc>
                <a:spcPct val="150000"/>
              </a:lnSpc>
            </a:pPr>
            <a:r>
              <a:rPr lang="en-IN" sz="2400" b="1" u="sng" dirty="0">
                <a:solidFill>
                  <a:schemeClr val="tx1"/>
                </a:solidFill>
                <a:latin typeface="Times New Roman" pitchFamily="18" charset="0"/>
                <a:cs typeface="Times New Roman" pitchFamily="18" charset="0"/>
              </a:rPr>
              <a:t>Presented by</a:t>
            </a:r>
            <a:r>
              <a:rPr lang="en-IN" sz="2400" b="1" dirty="0">
                <a:solidFill>
                  <a:schemeClr val="tx1"/>
                </a:solidFill>
                <a:latin typeface="Times New Roman" pitchFamily="18" charset="0"/>
                <a:cs typeface="Times New Roman" pitchFamily="18" charset="0"/>
              </a:rPr>
              <a:t>-</a:t>
            </a:r>
          </a:p>
          <a:p>
            <a:pPr algn="ctr">
              <a:lnSpc>
                <a:spcPct val="150000"/>
              </a:lnSpc>
            </a:pPr>
            <a:r>
              <a:rPr lang="en-IN" sz="2400" b="1" dirty="0" err="1">
                <a:solidFill>
                  <a:schemeClr val="tx1"/>
                </a:solidFill>
                <a:latin typeface="Times New Roman" pitchFamily="18" charset="0"/>
                <a:cs typeface="Times New Roman" pitchFamily="18" charset="0"/>
              </a:rPr>
              <a:t>Abhijeet</a:t>
            </a:r>
            <a:r>
              <a:rPr lang="en-IN" sz="2400" b="1" dirty="0">
                <a:solidFill>
                  <a:schemeClr val="tx1"/>
                </a:solidFill>
                <a:latin typeface="Times New Roman" pitchFamily="18" charset="0"/>
                <a:cs typeface="Times New Roman" pitchFamily="18" charset="0"/>
              </a:rPr>
              <a:t> </a:t>
            </a:r>
            <a:r>
              <a:rPr lang="en-IN" sz="2400" b="1" dirty="0" err="1">
                <a:solidFill>
                  <a:schemeClr val="tx1"/>
                </a:solidFill>
                <a:latin typeface="Times New Roman" pitchFamily="18" charset="0"/>
                <a:cs typeface="Times New Roman" pitchFamily="18" charset="0"/>
              </a:rPr>
              <a:t>Rawat</a:t>
            </a:r>
            <a:endParaRPr lang="en-IN" sz="2400" b="1" dirty="0">
              <a:solidFill>
                <a:schemeClr val="tx1"/>
              </a:solidFill>
              <a:latin typeface="Times New Roman" pitchFamily="18" charset="0"/>
              <a:cs typeface="Times New Roman" pitchFamily="18" charset="0"/>
            </a:endParaRPr>
          </a:p>
          <a:p>
            <a:pPr algn="ctr">
              <a:lnSpc>
                <a:spcPct val="150000"/>
              </a:lnSpc>
            </a:pPr>
            <a:r>
              <a:rPr lang="en-IN" sz="2400" b="1" dirty="0" err="1">
                <a:solidFill>
                  <a:schemeClr val="tx1"/>
                </a:solidFill>
                <a:latin typeface="Times New Roman" pitchFamily="18" charset="0"/>
                <a:cs typeface="Times New Roman" pitchFamily="18" charset="0"/>
              </a:rPr>
              <a:t>Shubham</a:t>
            </a:r>
            <a:r>
              <a:rPr lang="en-IN" sz="2400" b="1" dirty="0">
                <a:solidFill>
                  <a:schemeClr val="tx1"/>
                </a:solidFill>
                <a:latin typeface="Times New Roman" pitchFamily="18" charset="0"/>
                <a:cs typeface="Times New Roman" pitchFamily="18" charset="0"/>
              </a:rPr>
              <a:t> </a:t>
            </a:r>
            <a:r>
              <a:rPr lang="en-IN" sz="2400" b="1" dirty="0" err="1">
                <a:solidFill>
                  <a:schemeClr val="tx1"/>
                </a:solidFill>
                <a:latin typeface="Times New Roman" pitchFamily="18" charset="0"/>
                <a:cs typeface="Times New Roman" pitchFamily="18" charset="0"/>
              </a:rPr>
              <a:t>Dangarh</a:t>
            </a:r>
            <a:endParaRPr lang="en-IN" sz="2400" b="1" dirty="0">
              <a:solidFill>
                <a:schemeClr val="tx1"/>
              </a:solidFill>
              <a:latin typeface="Times New Roman" pitchFamily="18" charset="0"/>
              <a:cs typeface="Times New Roman" pitchFamily="18" charset="0"/>
            </a:endParaRPr>
          </a:p>
          <a:p>
            <a:pPr algn="ctr">
              <a:lnSpc>
                <a:spcPct val="150000"/>
              </a:lnSpc>
            </a:pPr>
            <a:r>
              <a:rPr lang="en-IN" sz="2400" b="1" dirty="0" err="1">
                <a:solidFill>
                  <a:schemeClr val="tx1"/>
                </a:solidFill>
                <a:latin typeface="Times New Roman" pitchFamily="18" charset="0"/>
                <a:cs typeface="Times New Roman" pitchFamily="18" charset="0"/>
              </a:rPr>
              <a:t>Vipin</a:t>
            </a:r>
            <a:r>
              <a:rPr lang="en-IN" sz="2400" b="1" dirty="0">
                <a:solidFill>
                  <a:schemeClr val="tx1"/>
                </a:solidFill>
                <a:latin typeface="Times New Roman" pitchFamily="18" charset="0"/>
                <a:cs typeface="Times New Roman" pitchFamily="18" charset="0"/>
              </a:rPr>
              <a:t> Singh </a:t>
            </a:r>
            <a:r>
              <a:rPr lang="en-IN" sz="2400" b="1" dirty="0" err="1">
                <a:solidFill>
                  <a:schemeClr val="tx1"/>
                </a:solidFill>
                <a:latin typeface="Times New Roman" pitchFamily="18" charset="0"/>
                <a:cs typeface="Times New Roman" pitchFamily="18" charset="0"/>
              </a:rPr>
              <a:t>Shekhawat</a:t>
            </a:r>
            <a:endParaRPr lang="en-IN" sz="2400" b="1" dirty="0">
              <a:solidFill>
                <a:schemeClr val="tx1"/>
              </a:solidFill>
              <a:latin typeface="Times New Roman" pitchFamily="18" charset="0"/>
              <a:cs typeface="Times New Roman" pitchFamily="18" charset="0"/>
            </a:endParaRPr>
          </a:p>
          <a:p>
            <a:pPr algn="ctr">
              <a:lnSpc>
                <a:spcPct val="150000"/>
              </a:lnSpc>
            </a:pPr>
            <a:r>
              <a:rPr lang="en-IN" sz="2400" b="1" dirty="0" err="1">
                <a:solidFill>
                  <a:schemeClr val="tx1"/>
                </a:solidFill>
                <a:latin typeface="Times New Roman" pitchFamily="18" charset="0"/>
                <a:cs typeface="Times New Roman" pitchFamily="18" charset="0"/>
              </a:rPr>
              <a:t>Kannali</a:t>
            </a:r>
            <a:r>
              <a:rPr lang="en-IN" sz="2400" b="1" dirty="0">
                <a:solidFill>
                  <a:schemeClr val="tx1"/>
                </a:solidFill>
                <a:latin typeface="Times New Roman" pitchFamily="18" charset="0"/>
                <a:cs typeface="Times New Roman" pitchFamily="18" charset="0"/>
              </a:rPr>
              <a:t> </a:t>
            </a:r>
            <a:r>
              <a:rPr lang="en-IN" sz="2400" b="1" dirty="0" err="1">
                <a:solidFill>
                  <a:schemeClr val="tx1"/>
                </a:solidFill>
                <a:latin typeface="Times New Roman" pitchFamily="18" charset="0"/>
                <a:cs typeface="Times New Roman" pitchFamily="18" charset="0"/>
              </a:rPr>
              <a:t>Jaswanth</a:t>
            </a:r>
            <a:r>
              <a:rPr lang="en-IN" sz="2400" b="1" dirty="0">
                <a:solidFill>
                  <a:schemeClr val="tx1"/>
                </a:solidFill>
                <a:latin typeface="Times New Roman" pitchFamily="18" charset="0"/>
                <a:cs typeface="Times New Roman" pitchFamily="18" charset="0"/>
              </a:rPr>
              <a:t> Kumar</a:t>
            </a:r>
          </a:p>
        </p:txBody>
      </p:sp>
      <p:pic>
        <p:nvPicPr>
          <p:cNvPr id="5" name="Picture 4" descr="download.jpg"/>
          <p:cNvPicPr>
            <a:picLocks noChangeAspect="1"/>
          </p:cNvPicPr>
          <p:nvPr/>
        </p:nvPicPr>
        <p:blipFill>
          <a:blip r:embed="rId2" cstate="print"/>
          <a:stretch>
            <a:fillRect/>
          </a:stretch>
        </p:blipFill>
        <p:spPr>
          <a:xfrm>
            <a:off x="179512" y="116632"/>
            <a:ext cx="1296144" cy="1391713"/>
          </a:xfrm>
          <a:prstGeom prst="rect">
            <a:avLst/>
          </a:prstGeom>
        </p:spPr>
      </p:pic>
      <p:sp>
        <p:nvSpPr>
          <p:cNvPr id="6" name="TextBox 5"/>
          <p:cNvSpPr txBox="1"/>
          <p:nvPr/>
        </p:nvSpPr>
        <p:spPr>
          <a:xfrm>
            <a:off x="1259632" y="332656"/>
            <a:ext cx="7884368" cy="960328"/>
          </a:xfrm>
          <a:prstGeom prst="rect">
            <a:avLst/>
          </a:prstGeom>
          <a:noFill/>
        </p:spPr>
        <p:txBody>
          <a:bodyPr wrap="square" rtlCol="0">
            <a:spAutoFit/>
          </a:bodyPr>
          <a:lstStyle/>
          <a:p>
            <a:pPr algn="ctr">
              <a:lnSpc>
                <a:spcPct val="150000"/>
              </a:lnSpc>
            </a:pPr>
            <a:r>
              <a:rPr lang="en-IN" sz="2000" b="1" dirty="0">
                <a:latin typeface="Times New Roman" pitchFamily="18" charset="0"/>
                <a:cs typeface="Times New Roman" pitchFamily="18" charset="0"/>
              </a:rPr>
              <a:t>MAULANA AZAD NATIONAL INSTITUTE OF TECHNOLOGY BHOPAL</a:t>
            </a:r>
            <a:endParaRPr lang="en-US" sz="20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D051C745-1AFF-4E46-97A7-68960CA551C5}"/>
              </a:ext>
            </a:extLst>
          </p:cNvPr>
          <p:cNvSpPr txBox="1"/>
          <p:nvPr/>
        </p:nvSpPr>
        <p:spPr>
          <a:xfrm>
            <a:off x="5176056" y="4359425"/>
            <a:ext cx="2515432" cy="835229"/>
          </a:xfrm>
          <a:prstGeom prst="rect">
            <a:avLst/>
          </a:prstGeom>
          <a:noFill/>
        </p:spPr>
        <p:txBody>
          <a:bodyPr wrap="none" rtlCol="0">
            <a:spAutoFit/>
          </a:bodyPr>
          <a:lstStyle/>
          <a:p>
            <a:pPr algn="ctr">
              <a:lnSpc>
                <a:spcPct val="150000"/>
              </a:lnSpc>
            </a:pPr>
            <a:r>
              <a:rPr lang="en-IN" sz="1700" b="1" u="sng" dirty="0"/>
              <a:t>Under the guidance of-</a:t>
            </a:r>
            <a:br>
              <a:rPr lang="en-IN" sz="1700" b="1" dirty="0"/>
            </a:br>
            <a:r>
              <a:rPr lang="en-IN" sz="1700" b="1" dirty="0" err="1"/>
              <a:t>Dr.</a:t>
            </a:r>
            <a:r>
              <a:rPr lang="en-IN" sz="1700" b="1" dirty="0"/>
              <a:t> </a:t>
            </a:r>
            <a:r>
              <a:rPr lang="en-IN" sz="1700" b="1" dirty="0">
                <a:latin typeface="Times New Roman" panose="02020603050405020304" pitchFamily="18" charset="0"/>
                <a:cs typeface="Times New Roman" panose="02020603050405020304" pitchFamily="18" charset="0"/>
              </a:rPr>
              <a:t>Manasi</a:t>
            </a:r>
            <a:r>
              <a:rPr lang="en-IN" sz="1700" b="1" dirty="0"/>
              <a:t> </a:t>
            </a:r>
            <a:r>
              <a:rPr lang="en-IN" sz="1700" b="1" dirty="0" err="1"/>
              <a:t>Gyanchandani</a:t>
            </a:r>
            <a:endParaRPr lang="en-IN" sz="17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B836-94CB-4952-A289-19FF0326A521}"/>
              </a:ext>
            </a:extLst>
          </p:cNvPr>
          <p:cNvSpPr>
            <a:spLocks noGrp="1"/>
          </p:cNvSpPr>
          <p:nvPr>
            <p:ph type="title"/>
          </p:nvPr>
        </p:nvSpPr>
        <p:spPr/>
        <p:txBody>
          <a:bodyPr/>
          <a:lstStyle/>
          <a:p>
            <a:r>
              <a:rPr lang="en-IN" b="1" u="sng" dirty="0"/>
              <a:t>Snapshot of Dataset</a:t>
            </a:r>
          </a:p>
        </p:txBody>
      </p:sp>
      <p:pic>
        <p:nvPicPr>
          <p:cNvPr id="7" name="Content Placeholder 6">
            <a:extLst>
              <a:ext uri="{FF2B5EF4-FFF2-40B4-BE49-F238E27FC236}">
                <a16:creationId xmlns:a16="http://schemas.microsoft.com/office/drawing/2014/main" id="{51534875-3718-47AD-A92F-5E0EDF04C251}"/>
              </a:ext>
            </a:extLst>
          </p:cNvPr>
          <p:cNvPicPr>
            <a:picLocks noGrp="1" noChangeAspect="1"/>
          </p:cNvPicPr>
          <p:nvPr>
            <p:ph idx="1"/>
          </p:nvPr>
        </p:nvPicPr>
        <p:blipFill>
          <a:blip r:embed="rId2"/>
          <a:stretch>
            <a:fillRect/>
          </a:stretch>
        </p:blipFill>
        <p:spPr>
          <a:xfrm>
            <a:off x="0" y="1556793"/>
            <a:ext cx="9144000" cy="2808311"/>
          </a:xfrm>
          <a:prstGeom prst="rect">
            <a:avLst/>
          </a:prstGeom>
        </p:spPr>
      </p:pic>
    </p:spTree>
    <p:extLst>
      <p:ext uri="{BB962C8B-B14F-4D97-AF65-F5344CB8AC3E}">
        <p14:creationId xmlns:p14="http://schemas.microsoft.com/office/powerpoint/2010/main" val="256297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t>Distribution of Training and Testing data</a:t>
            </a:r>
            <a:endParaRPr lang="en-US" sz="3600" b="1" u="sng" dirty="0"/>
          </a:p>
        </p:txBody>
      </p:sp>
      <p:pic>
        <p:nvPicPr>
          <p:cNvPr id="4" name="Content Placeholder 3" descr="1523181877301.png"/>
          <p:cNvPicPr>
            <a:picLocks noGrp="1" noChangeAspect="1"/>
          </p:cNvPicPr>
          <p:nvPr>
            <p:ph idx="1"/>
          </p:nvPr>
        </p:nvPicPr>
        <p:blipFill>
          <a:blip r:embed="rId2" cstate="print"/>
          <a:stretch>
            <a:fillRect/>
          </a:stretch>
        </p:blipFill>
        <p:spPr>
          <a:xfrm>
            <a:off x="1494662" y="1825625"/>
            <a:ext cx="6154676" cy="435133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lstStyle/>
          <a:p>
            <a:r>
              <a:rPr lang="en-IN" b="1" u="sng" dirty="0"/>
              <a:t>B. Outcome variable</a:t>
            </a:r>
            <a:endParaRPr lang="en-US" b="1" u="sng" dirty="0"/>
          </a:p>
        </p:txBody>
      </p:sp>
      <p:sp>
        <p:nvSpPr>
          <p:cNvPr id="3" name="Content Placeholder 2"/>
          <p:cNvSpPr>
            <a:spLocks noGrp="1"/>
          </p:cNvSpPr>
          <p:nvPr>
            <p:ph idx="1"/>
          </p:nvPr>
        </p:nvSpPr>
        <p:spPr>
          <a:xfrm>
            <a:off x="457200" y="1844824"/>
            <a:ext cx="8229600" cy="4281339"/>
          </a:xfrm>
        </p:spPr>
        <p:txBody>
          <a:bodyPr/>
          <a:lstStyle/>
          <a:p>
            <a:r>
              <a:rPr lang="en-US" sz="2800" dirty="0"/>
              <a:t>we define the following quantity to provide a measure of the sense of helpfulness a review provides given the </a:t>
            </a:r>
            <a:r>
              <a:rPr lang="en-US" sz="2800" dirty="0" err="1"/>
              <a:t>ith</a:t>
            </a:r>
            <a:r>
              <a:rPr lang="en-US" sz="2800" dirty="0"/>
              <a:t> review:</a:t>
            </a:r>
            <a:endParaRPr lang="en-US" sz="2800" b="0" dirty="0"/>
          </a:p>
          <a:p>
            <a:pPr>
              <a:buNone/>
            </a:pPr>
            <a:br>
              <a:rPr lang="en-US" b="0" dirty="0"/>
            </a:br>
            <a:endParaRPr lang="en-US" b="0" dirty="0"/>
          </a:p>
          <a:p>
            <a:pPr>
              <a:buNone/>
            </a:pPr>
            <a:br>
              <a:rPr lang="en-US" dirty="0"/>
            </a:br>
            <a:endParaRPr lang="en-US" dirty="0"/>
          </a:p>
        </p:txBody>
      </p:sp>
      <p:pic>
        <p:nvPicPr>
          <p:cNvPr id="5" name="Picture 4" descr="Owl-With-Calculator.png"/>
          <p:cNvPicPr>
            <a:picLocks noChangeAspect="1"/>
          </p:cNvPicPr>
          <p:nvPr/>
        </p:nvPicPr>
        <p:blipFill>
          <a:blip r:embed="rId2" cstate="print"/>
          <a:stretch>
            <a:fillRect/>
          </a:stretch>
        </p:blipFill>
        <p:spPr>
          <a:xfrm>
            <a:off x="6660232" y="260648"/>
            <a:ext cx="1224136" cy="1440160"/>
          </a:xfrm>
          <a:prstGeom prst="rect">
            <a:avLst/>
          </a:prstGeom>
        </p:spPr>
      </p:pic>
      <p:pic>
        <p:nvPicPr>
          <p:cNvPr id="6" name="Picture 5">
            <a:extLst>
              <a:ext uri="{FF2B5EF4-FFF2-40B4-BE49-F238E27FC236}">
                <a16:creationId xmlns:a16="http://schemas.microsoft.com/office/drawing/2014/main" id="{CDDA1D01-2EE2-471F-AD11-49C80507CE2B}"/>
              </a:ext>
            </a:extLst>
          </p:cNvPr>
          <p:cNvPicPr>
            <a:picLocks noChangeAspect="1"/>
          </p:cNvPicPr>
          <p:nvPr/>
        </p:nvPicPr>
        <p:blipFill>
          <a:blip r:embed="rId3"/>
          <a:stretch>
            <a:fillRect/>
          </a:stretch>
        </p:blipFill>
        <p:spPr>
          <a:xfrm>
            <a:off x="2411760" y="3429000"/>
            <a:ext cx="3384376" cy="9361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 Features</a:t>
            </a:r>
            <a:endParaRPr lang="en-US" b="1" u="sng" dirty="0"/>
          </a:p>
        </p:txBody>
      </p:sp>
      <p:sp>
        <p:nvSpPr>
          <p:cNvPr id="3" name="Content Placeholder 2"/>
          <p:cNvSpPr>
            <a:spLocks noGrp="1"/>
          </p:cNvSpPr>
          <p:nvPr>
            <p:ph idx="1"/>
          </p:nvPr>
        </p:nvSpPr>
        <p:spPr>
          <a:xfrm>
            <a:off x="0" y="1600200"/>
            <a:ext cx="9144000" cy="4525963"/>
          </a:xfrm>
        </p:spPr>
        <p:txBody>
          <a:bodyPr/>
          <a:lstStyle/>
          <a:p>
            <a:pPr algn="just">
              <a:buNone/>
            </a:pPr>
            <a:r>
              <a:rPr lang="en-US" dirty="0"/>
              <a:t>    We used the following features extracted from each review text, classified into broad categories.</a:t>
            </a:r>
          </a:p>
          <a:p>
            <a:pPr algn="just">
              <a:buNone/>
            </a:pPr>
            <a:endParaRPr lang="en-US" sz="1400" dirty="0"/>
          </a:p>
          <a:p>
            <a:pPr algn="just"/>
            <a:r>
              <a:rPr lang="en-US" sz="2400" dirty="0"/>
              <a:t>Text Length</a:t>
            </a:r>
          </a:p>
          <a:p>
            <a:pPr algn="just"/>
            <a:r>
              <a:rPr lang="en-US" sz="2400" dirty="0"/>
              <a:t>Character Count</a:t>
            </a:r>
          </a:p>
          <a:p>
            <a:pPr algn="just"/>
            <a:r>
              <a:rPr lang="en-US" sz="2400" dirty="0"/>
              <a:t>Word Count </a:t>
            </a:r>
          </a:p>
          <a:p>
            <a:pPr algn="just"/>
            <a:r>
              <a:rPr lang="en-US" sz="2400" dirty="0"/>
              <a:t>Unique Word Count</a:t>
            </a:r>
          </a:p>
          <a:p>
            <a:pPr algn="just"/>
            <a:r>
              <a:rPr lang="en-US" sz="2400" dirty="0"/>
              <a:t>Sentence Count </a:t>
            </a:r>
          </a:p>
          <a:p>
            <a:pPr algn="just"/>
            <a:r>
              <a:rPr lang="en-US" sz="2400" dirty="0"/>
              <a:t>Automated Readability Index</a:t>
            </a:r>
          </a:p>
          <a:p>
            <a:pPr algn="just"/>
            <a:r>
              <a:rPr lang="en-IN" sz="2400" dirty="0"/>
              <a:t>Bag  of words</a:t>
            </a:r>
            <a:endParaRPr lang="en-US" sz="2400" dirty="0"/>
          </a:p>
        </p:txBody>
      </p:sp>
      <p:pic>
        <p:nvPicPr>
          <p:cNvPr id="4" name="Picture 3" descr="png-exam-png-ico-512.png"/>
          <p:cNvPicPr>
            <a:picLocks noChangeAspect="1"/>
          </p:cNvPicPr>
          <p:nvPr/>
        </p:nvPicPr>
        <p:blipFill>
          <a:blip r:embed="rId2" cstate="print"/>
          <a:stretch>
            <a:fillRect/>
          </a:stretch>
        </p:blipFill>
        <p:spPr>
          <a:xfrm>
            <a:off x="5220072" y="2708920"/>
            <a:ext cx="2088232" cy="288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a:t>D. Metadata features</a:t>
            </a:r>
            <a:endParaRPr lang="en-US" sz="2800" b="1" u="sng" dirty="0"/>
          </a:p>
        </p:txBody>
      </p:sp>
      <p:sp>
        <p:nvSpPr>
          <p:cNvPr id="3" name="Content Placeholder 2"/>
          <p:cNvSpPr>
            <a:spLocks noGrp="1"/>
          </p:cNvSpPr>
          <p:nvPr>
            <p:ph idx="1"/>
          </p:nvPr>
        </p:nvSpPr>
        <p:spPr>
          <a:xfrm>
            <a:off x="457200" y="1196752"/>
            <a:ext cx="8229600" cy="2016224"/>
          </a:xfrm>
        </p:spPr>
        <p:txBody>
          <a:bodyPr>
            <a:noAutofit/>
          </a:bodyPr>
          <a:lstStyle/>
          <a:p>
            <a:pPr>
              <a:lnSpc>
                <a:spcPct val="170000"/>
              </a:lnSpc>
              <a:buNone/>
            </a:pPr>
            <a:r>
              <a:rPr lang="en-US" sz="2400" dirty="0"/>
              <a:t>  We used the number of stars that a reviewer has given</a:t>
            </a:r>
          </a:p>
          <a:p>
            <a:pPr>
              <a:lnSpc>
                <a:spcPct val="170000"/>
              </a:lnSpc>
              <a:buNone/>
            </a:pPr>
            <a:r>
              <a:rPr lang="en-US" sz="2400" dirty="0"/>
              <a:t>   product in his/her review as part of our feature set.</a:t>
            </a:r>
            <a:endParaRPr lang="en-US" sz="2400" b="0" dirty="0"/>
          </a:p>
          <a:p>
            <a:pPr>
              <a:buNone/>
            </a:pPr>
            <a:br>
              <a:rPr lang="en-US" sz="2400" dirty="0"/>
            </a:br>
            <a:endParaRPr lang="en-US" sz="2400" dirty="0"/>
          </a:p>
        </p:txBody>
      </p:sp>
      <p:sp>
        <p:nvSpPr>
          <p:cNvPr id="5" name="TextBox 4"/>
          <p:cNvSpPr txBox="1"/>
          <p:nvPr/>
        </p:nvSpPr>
        <p:spPr>
          <a:xfrm>
            <a:off x="636764" y="2922210"/>
            <a:ext cx="3240360" cy="523220"/>
          </a:xfrm>
          <a:prstGeom prst="rect">
            <a:avLst/>
          </a:prstGeom>
          <a:noFill/>
        </p:spPr>
        <p:txBody>
          <a:bodyPr wrap="square" rtlCol="0">
            <a:spAutoFit/>
          </a:bodyPr>
          <a:lstStyle/>
          <a:p>
            <a:r>
              <a:rPr lang="en-IN" sz="2800" u="sng" dirty="0"/>
              <a:t>E. Bag of words</a:t>
            </a:r>
            <a:endParaRPr lang="en-US" sz="2800" u="sng" dirty="0"/>
          </a:p>
        </p:txBody>
      </p:sp>
      <p:sp>
        <p:nvSpPr>
          <p:cNvPr id="6" name="Rectangle 5"/>
          <p:cNvSpPr/>
          <p:nvPr/>
        </p:nvSpPr>
        <p:spPr>
          <a:xfrm>
            <a:off x="539552" y="3573016"/>
            <a:ext cx="7416824" cy="2395081"/>
          </a:xfrm>
          <a:prstGeom prst="rect">
            <a:avLst/>
          </a:prstGeom>
        </p:spPr>
        <p:txBody>
          <a:bodyPr wrap="square">
            <a:spAutoFit/>
          </a:bodyPr>
          <a:lstStyle/>
          <a:p>
            <a:pPr>
              <a:lnSpc>
                <a:spcPct val="150000"/>
              </a:lnSpc>
            </a:pPr>
            <a:r>
              <a:rPr lang="en-US" sz="2400" dirty="0"/>
              <a:t>The bag of words model uses a large- dimensional, sparse vector to count word occurrences in a review text with respect to some vocabulary of words.</a:t>
            </a:r>
            <a:br>
              <a:rPr lang="en-US" sz="2400" dirty="0"/>
            </a:b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6264696" cy="1470025"/>
          </a:xfrm>
        </p:spPr>
        <p:txBody>
          <a:bodyPr/>
          <a:lstStyle/>
          <a:p>
            <a:r>
              <a:rPr lang="en-IN" b="1" u="sng" dirty="0"/>
              <a:t>Tools and Libraries</a:t>
            </a:r>
            <a:endParaRPr lang="en-US" b="1" u="sng" dirty="0"/>
          </a:p>
        </p:txBody>
      </p:sp>
      <p:sp>
        <p:nvSpPr>
          <p:cNvPr id="3" name="Subtitle 2"/>
          <p:cNvSpPr>
            <a:spLocks noGrp="1"/>
          </p:cNvSpPr>
          <p:nvPr>
            <p:ph type="subTitle" idx="1"/>
          </p:nvPr>
        </p:nvSpPr>
        <p:spPr>
          <a:xfrm>
            <a:off x="179512" y="1772816"/>
            <a:ext cx="8712968" cy="4464496"/>
          </a:xfrm>
        </p:spPr>
        <p:txBody>
          <a:bodyPr>
            <a:normAutofit/>
          </a:bodyPr>
          <a:lstStyle/>
          <a:p>
            <a:pPr algn="l">
              <a:lnSpc>
                <a:spcPct val="150000"/>
              </a:lnSpc>
            </a:pPr>
            <a:r>
              <a:rPr lang="en-US" sz="2400" dirty="0">
                <a:solidFill>
                  <a:schemeClr val="tx1"/>
                </a:solidFill>
              </a:rPr>
              <a:t> </a:t>
            </a:r>
            <a:r>
              <a:rPr lang="en-US" sz="2400" b="1" dirty="0">
                <a:solidFill>
                  <a:schemeClr val="tx1"/>
                </a:solidFill>
              </a:rPr>
              <a:t>Tools:</a:t>
            </a:r>
          </a:p>
          <a:p>
            <a:pPr algn="just">
              <a:lnSpc>
                <a:spcPct val="150000"/>
              </a:lnSpc>
            </a:pPr>
            <a:r>
              <a:rPr lang="en-US" sz="2400" dirty="0">
                <a:solidFill>
                  <a:schemeClr val="tx1"/>
                </a:solidFill>
              </a:rPr>
              <a:t> Jupyter notebook, Jetbrains PyCharm community addition 2017.2.1 x64</a:t>
            </a:r>
          </a:p>
          <a:p>
            <a:pPr algn="l">
              <a:lnSpc>
                <a:spcPct val="150000"/>
              </a:lnSpc>
            </a:pPr>
            <a:r>
              <a:rPr lang="en-IN" sz="2400" dirty="0">
                <a:solidFill>
                  <a:schemeClr val="tx1"/>
                </a:solidFill>
              </a:rPr>
              <a:t>Front end design tools- </a:t>
            </a:r>
            <a:r>
              <a:rPr lang="en-IN" sz="2400" dirty="0" err="1">
                <a:solidFill>
                  <a:schemeClr val="tx1"/>
                </a:solidFill>
              </a:rPr>
              <a:t>Jetbrains</a:t>
            </a:r>
            <a:r>
              <a:rPr lang="en-IN" sz="2400" dirty="0">
                <a:solidFill>
                  <a:schemeClr val="tx1"/>
                </a:solidFill>
              </a:rPr>
              <a:t> </a:t>
            </a:r>
            <a:r>
              <a:rPr lang="en-IN" sz="2400" dirty="0" err="1">
                <a:solidFill>
                  <a:schemeClr val="tx1"/>
                </a:solidFill>
              </a:rPr>
              <a:t>webstorm</a:t>
            </a:r>
            <a:r>
              <a:rPr lang="en-IN" sz="2400" dirty="0">
                <a:solidFill>
                  <a:schemeClr val="tx1"/>
                </a:solidFill>
              </a:rPr>
              <a:t> 2017.3 x64.</a:t>
            </a:r>
          </a:p>
          <a:p>
            <a:pPr algn="l">
              <a:lnSpc>
                <a:spcPct val="150000"/>
              </a:lnSpc>
            </a:pPr>
            <a:r>
              <a:rPr lang="en-IN" sz="2400" b="1" dirty="0">
                <a:solidFill>
                  <a:schemeClr val="tx1"/>
                </a:solidFill>
              </a:rPr>
              <a:t>Libraries:</a:t>
            </a:r>
          </a:p>
          <a:p>
            <a:pPr algn="l">
              <a:lnSpc>
                <a:spcPct val="150000"/>
              </a:lnSpc>
            </a:pPr>
            <a:r>
              <a:rPr lang="en-IN" sz="2400" b="1" dirty="0">
                <a:solidFill>
                  <a:schemeClr val="tx1"/>
                </a:solidFill>
              </a:rPr>
              <a:t> </a:t>
            </a:r>
            <a:r>
              <a:rPr lang="en-IN" sz="2400" dirty="0">
                <a:solidFill>
                  <a:schemeClr val="tx1"/>
                </a:solidFill>
              </a:rPr>
              <a:t> NLTK, </a:t>
            </a:r>
            <a:r>
              <a:rPr lang="en-IN" sz="2400" dirty="0" err="1">
                <a:solidFill>
                  <a:schemeClr val="tx1"/>
                </a:solidFill>
              </a:rPr>
              <a:t>NumPy</a:t>
            </a:r>
            <a:r>
              <a:rPr lang="en-IN" sz="2400" dirty="0">
                <a:solidFill>
                  <a:schemeClr val="tx1"/>
                </a:solidFill>
              </a:rPr>
              <a:t>, </a:t>
            </a:r>
            <a:r>
              <a:rPr lang="en-IN" sz="2400" dirty="0" err="1">
                <a:solidFill>
                  <a:schemeClr val="tx1"/>
                </a:solidFill>
              </a:rPr>
              <a:t>Scikit</a:t>
            </a:r>
            <a:r>
              <a:rPr lang="en-IN" sz="2400" dirty="0">
                <a:solidFill>
                  <a:schemeClr val="tx1"/>
                </a:solidFill>
              </a:rPr>
              <a:t> Learn, Pandas, </a:t>
            </a:r>
            <a:r>
              <a:rPr lang="en-IN" sz="2400" dirty="0" err="1">
                <a:solidFill>
                  <a:schemeClr val="tx1"/>
                </a:solidFill>
              </a:rPr>
              <a:t>Matplotlib</a:t>
            </a:r>
            <a:endParaRPr lang="en-IN" sz="2400" dirty="0">
              <a:solidFill>
                <a:schemeClr val="tx1"/>
              </a:solidFill>
            </a:endParaRPr>
          </a:p>
          <a:p>
            <a:pPr algn="l"/>
            <a:r>
              <a:rPr lang="en-IN" sz="2400" dirty="0">
                <a:solidFill>
                  <a:schemeClr val="tx1"/>
                </a:solidFill>
              </a:rPr>
              <a:t>  Front end </a:t>
            </a:r>
            <a:r>
              <a:rPr lang="en-IN" sz="2400" dirty="0" err="1">
                <a:solidFill>
                  <a:schemeClr val="tx1"/>
                </a:solidFill>
              </a:rPr>
              <a:t>delelopement</a:t>
            </a:r>
            <a:r>
              <a:rPr lang="en-IN" sz="2400" dirty="0">
                <a:solidFill>
                  <a:schemeClr val="tx1"/>
                </a:solidFill>
              </a:rPr>
              <a:t>-  ReactJS</a:t>
            </a:r>
          </a:p>
          <a:p>
            <a:pPr algn="l"/>
            <a:endParaRPr lang="en-IN" sz="2400" dirty="0">
              <a:solidFill>
                <a:schemeClr val="tx1"/>
              </a:solidFill>
            </a:endParaRPr>
          </a:p>
          <a:p>
            <a:pPr algn="l"/>
            <a:endParaRPr lang="en-IN" sz="2400" dirty="0">
              <a:solidFill>
                <a:schemeClr val="tx1"/>
              </a:solidFill>
            </a:endParaRPr>
          </a:p>
          <a:p>
            <a:pPr algn="l"/>
            <a:endParaRPr lang="en-US" sz="2400" dirty="0">
              <a:solidFill>
                <a:schemeClr val="tx1"/>
              </a:solidFill>
            </a:endParaRPr>
          </a:p>
        </p:txBody>
      </p:sp>
      <p:pic>
        <p:nvPicPr>
          <p:cNvPr id="8" name="Picture 7" descr="4320ec7f8e20cc07ffb55ebe3c2729bb.png"/>
          <p:cNvPicPr>
            <a:picLocks noChangeAspect="1"/>
          </p:cNvPicPr>
          <p:nvPr/>
        </p:nvPicPr>
        <p:blipFill>
          <a:blip r:embed="rId2" cstate="print"/>
          <a:stretch>
            <a:fillRect/>
          </a:stretch>
        </p:blipFill>
        <p:spPr>
          <a:xfrm>
            <a:off x="6588224" y="260648"/>
            <a:ext cx="1872208" cy="1656184"/>
          </a:xfrm>
          <a:prstGeom prst="rect">
            <a:avLst/>
          </a:prstGeom>
        </p:spPr>
      </p:pic>
      <p:sp>
        <p:nvSpPr>
          <p:cNvPr id="9" name="TextBox 8"/>
          <p:cNvSpPr txBox="1"/>
          <p:nvPr/>
        </p:nvSpPr>
        <p:spPr>
          <a:xfrm>
            <a:off x="467544" y="5657671"/>
            <a:ext cx="184731" cy="646331"/>
          </a:xfrm>
          <a:prstGeom prst="rect">
            <a:avLst/>
          </a:prstGeom>
          <a:noFill/>
        </p:spPr>
        <p:txBody>
          <a:bodyPr wrap="none" rtlCol="0">
            <a:spAutoFit/>
          </a:bodyPr>
          <a:lstStyle/>
          <a:p>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56792"/>
            <a:ext cx="8229600" cy="846739"/>
          </a:xfrm>
        </p:spPr>
        <p:txBody>
          <a:bodyPr>
            <a:normAutofit fontScale="90000"/>
          </a:bodyPr>
          <a:lstStyle/>
          <a:p>
            <a:r>
              <a:rPr lang="en-US" sz="2700" dirty="0">
                <a:solidFill>
                  <a:schemeClr val="tx1"/>
                </a:solidFill>
              </a:rPr>
              <a:t>We modeled the problem as a regression. And the performance of regression models is calculated by –</a:t>
            </a:r>
            <a:br>
              <a:rPr lang="en-US" dirty="0">
                <a:solidFill>
                  <a:schemeClr val="tx1"/>
                </a:solidFill>
              </a:rPr>
            </a:br>
            <a:endParaRPr lang="en-US" dirty="0"/>
          </a:p>
        </p:txBody>
      </p:sp>
      <p:sp>
        <p:nvSpPr>
          <p:cNvPr id="5" name="TextBox 4"/>
          <p:cNvSpPr txBox="1"/>
          <p:nvPr/>
        </p:nvSpPr>
        <p:spPr>
          <a:xfrm>
            <a:off x="2339752" y="548680"/>
            <a:ext cx="4459298" cy="769441"/>
          </a:xfrm>
          <a:prstGeom prst="rect">
            <a:avLst/>
          </a:prstGeom>
          <a:noFill/>
        </p:spPr>
        <p:txBody>
          <a:bodyPr wrap="none" rtlCol="0">
            <a:spAutoFit/>
          </a:bodyPr>
          <a:lstStyle/>
          <a:p>
            <a:r>
              <a:rPr lang="en-IN" sz="4400" b="1" dirty="0"/>
              <a:t>Model description</a:t>
            </a:r>
            <a:endParaRPr lang="en-US" sz="4400" b="1" dirty="0"/>
          </a:p>
        </p:txBody>
      </p:sp>
      <p:sp>
        <p:nvSpPr>
          <p:cNvPr id="7" name="Rectangle 6">
            <a:extLst>
              <a:ext uri="{FF2B5EF4-FFF2-40B4-BE49-F238E27FC236}">
                <a16:creationId xmlns:a16="http://schemas.microsoft.com/office/drawing/2014/main" id="{2A066B14-D83D-4E85-AEB3-C40CF058FA52}"/>
              </a:ext>
            </a:extLst>
          </p:cNvPr>
          <p:cNvSpPr/>
          <p:nvPr/>
        </p:nvSpPr>
        <p:spPr>
          <a:xfrm>
            <a:off x="2123728" y="3429000"/>
            <a:ext cx="4572000" cy="1399742"/>
          </a:xfrm>
          <a:prstGeom prst="rect">
            <a:avLst/>
          </a:prstGeom>
        </p:spPr>
        <p:txBody>
          <a:bodyPr>
            <a:spAutoFit/>
          </a:bodyPr>
          <a:lstStyle/>
          <a:p>
            <a:pPr algn="just">
              <a:lnSpc>
                <a:spcPct val="120000"/>
              </a:lnSpc>
            </a:pPr>
            <a:r>
              <a:rPr lang="en-IN" dirty="0"/>
              <a:t>R : Coefficient of determination</a:t>
            </a:r>
          </a:p>
          <a:p>
            <a:pPr algn="just">
              <a:lnSpc>
                <a:spcPct val="120000"/>
              </a:lnSpc>
            </a:pPr>
            <a:r>
              <a:rPr lang="en-IN" dirty="0"/>
              <a:t>y(</a:t>
            </a:r>
            <a:r>
              <a:rPr lang="en-IN" dirty="0" err="1"/>
              <a:t>i</a:t>
            </a:r>
            <a:r>
              <a:rPr lang="en-IN" dirty="0"/>
              <a:t>): Actual value of outcome variable</a:t>
            </a:r>
          </a:p>
          <a:p>
            <a:pPr algn="just">
              <a:lnSpc>
                <a:spcPct val="120000"/>
              </a:lnSpc>
            </a:pPr>
            <a:r>
              <a:rPr lang="en-IN" dirty="0"/>
              <a:t>Ῡ(</a:t>
            </a:r>
            <a:r>
              <a:rPr lang="en-IN" dirty="0" err="1"/>
              <a:t>i</a:t>
            </a:r>
            <a:r>
              <a:rPr lang="en-IN" dirty="0"/>
              <a:t>):  Mean of all values of outcome variable</a:t>
            </a:r>
          </a:p>
          <a:p>
            <a:pPr algn="just">
              <a:lnSpc>
                <a:spcPct val="120000"/>
              </a:lnSpc>
            </a:pPr>
            <a:r>
              <a:rPr lang="cy-GB" dirty="0"/>
              <a:t>Ŷ(i):  Predicted value of the outcome variable</a:t>
            </a:r>
          </a:p>
        </p:txBody>
      </p:sp>
      <p:pic>
        <p:nvPicPr>
          <p:cNvPr id="10" name="Picture 9">
            <a:extLst>
              <a:ext uri="{FF2B5EF4-FFF2-40B4-BE49-F238E27FC236}">
                <a16:creationId xmlns:a16="http://schemas.microsoft.com/office/drawing/2014/main" id="{6CAA49CD-20A8-487B-B718-43AA9B439482}"/>
              </a:ext>
            </a:extLst>
          </p:cNvPr>
          <p:cNvPicPr>
            <a:picLocks noChangeAspect="1"/>
          </p:cNvPicPr>
          <p:nvPr/>
        </p:nvPicPr>
        <p:blipFill>
          <a:blip r:embed="rId2"/>
          <a:stretch>
            <a:fillRect/>
          </a:stretch>
        </p:blipFill>
        <p:spPr>
          <a:xfrm>
            <a:off x="2771800" y="2269239"/>
            <a:ext cx="3024336" cy="861244"/>
          </a:xfrm>
          <a:prstGeom prst="rect">
            <a:avLst/>
          </a:prstGeom>
        </p:spPr>
      </p:pic>
      <p:sp>
        <p:nvSpPr>
          <p:cNvPr id="11" name="TextBox 10">
            <a:extLst>
              <a:ext uri="{FF2B5EF4-FFF2-40B4-BE49-F238E27FC236}">
                <a16:creationId xmlns:a16="http://schemas.microsoft.com/office/drawing/2014/main" id="{D1670A3F-DF59-4DF1-9FE4-75F5F1BFD577}"/>
              </a:ext>
            </a:extLst>
          </p:cNvPr>
          <p:cNvSpPr txBox="1"/>
          <p:nvPr/>
        </p:nvSpPr>
        <p:spPr>
          <a:xfrm>
            <a:off x="611560" y="5445224"/>
            <a:ext cx="8249566" cy="646331"/>
          </a:xfrm>
          <a:prstGeom prst="rect">
            <a:avLst/>
          </a:prstGeom>
          <a:noFill/>
        </p:spPr>
        <p:txBody>
          <a:bodyPr wrap="none" rtlCol="0">
            <a:spAutoFit/>
          </a:bodyPr>
          <a:lstStyle/>
          <a:p>
            <a:r>
              <a:rPr lang="en-US" dirty="0"/>
              <a:t> Lesser values of R</a:t>
            </a:r>
            <a:r>
              <a:rPr lang="en-US" baseline="30000" dirty="0"/>
              <a:t>2</a:t>
            </a:r>
            <a:r>
              <a:rPr lang="en-US" dirty="0"/>
              <a:t> mean that the model doesn’t fit the data . While it typically ranges</a:t>
            </a:r>
          </a:p>
          <a:p>
            <a:r>
              <a:rPr lang="en-US" dirty="0"/>
              <a:t> from 0 to 1, for very low-performance cases R</a:t>
            </a:r>
            <a:r>
              <a:rPr lang="en-US" baseline="30000" dirty="0"/>
              <a:t>2</a:t>
            </a:r>
            <a:r>
              <a:rPr lang="en-US" dirty="0"/>
              <a:t> can be negative.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A. Linear Regression</a:t>
            </a:r>
            <a:endParaRPr lang="en-US" b="1" u="sng" dirty="0"/>
          </a:p>
        </p:txBody>
      </p:sp>
      <p:sp>
        <p:nvSpPr>
          <p:cNvPr id="3" name="Content Placeholder 2"/>
          <p:cNvSpPr>
            <a:spLocks noGrp="1"/>
          </p:cNvSpPr>
          <p:nvPr>
            <p:ph idx="1"/>
          </p:nvPr>
        </p:nvSpPr>
        <p:spPr>
          <a:xfrm>
            <a:off x="467544" y="1412776"/>
            <a:ext cx="8229600" cy="4525963"/>
          </a:xfrm>
        </p:spPr>
        <p:txBody>
          <a:bodyPr/>
          <a:lstStyle/>
          <a:p>
            <a:pPr algn="just">
              <a:buNone/>
            </a:pPr>
            <a:r>
              <a:rPr lang="en-US" sz="2400" dirty="0"/>
              <a:t>Linear regression poses the problem of solving for the parameters θ that minimizes the following cost function:</a:t>
            </a:r>
            <a:endParaRPr lang="en-US" sz="2400" b="0" dirty="0"/>
          </a:p>
          <a:p>
            <a:pPr>
              <a:buNone/>
            </a:pPr>
            <a:endParaRPr lang="en-US" dirty="0"/>
          </a:p>
        </p:txBody>
      </p:sp>
      <p:sp>
        <p:nvSpPr>
          <p:cNvPr id="5" name="TextBox 4"/>
          <p:cNvSpPr txBox="1"/>
          <p:nvPr/>
        </p:nvSpPr>
        <p:spPr>
          <a:xfrm>
            <a:off x="467544" y="4005064"/>
            <a:ext cx="8529066" cy="2308324"/>
          </a:xfrm>
          <a:prstGeom prst="rect">
            <a:avLst/>
          </a:prstGeom>
          <a:noFill/>
        </p:spPr>
        <p:txBody>
          <a:bodyPr wrap="none" rtlCol="0">
            <a:spAutoFit/>
          </a:bodyPr>
          <a:lstStyle/>
          <a:p>
            <a:r>
              <a:rPr lang="en-US" sz="2400" dirty="0"/>
              <a:t>X is the design matrix of size m × n</a:t>
            </a:r>
          </a:p>
          <a:p>
            <a:r>
              <a:rPr lang="en-US" sz="2400" dirty="0" err="1"/>
              <a:t>y</a:t>
            </a:r>
            <a:r>
              <a:rPr lang="en-US" sz="2400" baseline="30000" dirty="0" err="1"/>
              <a:t>T</a:t>
            </a:r>
            <a:r>
              <a:rPr lang="en-US" sz="2400" dirty="0"/>
              <a:t> = y</a:t>
            </a:r>
            <a:r>
              <a:rPr lang="en-US" sz="2400" baseline="30000" dirty="0"/>
              <a:t>(1)</a:t>
            </a:r>
            <a:r>
              <a:rPr lang="en-US" sz="2400" dirty="0"/>
              <a:t> y</a:t>
            </a:r>
            <a:r>
              <a:rPr lang="en-US" sz="2400" baseline="30000" dirty="0"/>
              <a:t>(2)</a:t>
            </a:r>
            <a:r>
              <a:rPr lang="en-US" sz="2400" dirty="0"/>
              <a:t> . . . y</a:t>
            </a:r>
            <a:r>
              <a:rPr lang="en-US" sz="2400" baseline="30000" dirty="0"/>
              <a:t>(m)</a:t>
            </a:r>
            <a:r>
              <a:rPr lang="en-US" sz="2400" dirty="0"/>
              <a:t> is the vector containing the target variables for</a:t>
            </a:r>
          </a:p>
          <a:p>
            <a:r>
              <a:rPr lang="en-US" sz="2400" dirty="0"/>
              <a:t> each sample.</a:t>
            </a:r>
          </a:p>
          <a:p>
            <a:endParaRPr lang="en-IN" sz="2400" dirty="0"/>
          </a:p>
          <a:p>
            <a:r>
              <a:rPr lang="en-US" sz="2400" dirty="0"/>
              <a:t>Given θ, we make a prediction given a new data point x` as follows:</a:t>
            </a:r>
          </a:p>
          <a:p>
            <a:r>
              <a:rPr lang="cy-GB" sz="2400" dirty="0"/>
              <a:t>Ŷ </a:t>
            </a:r>
            <a:endParaRPr lang="en-US" sz="2400" dirty="0"/>
          </a:p>
        </p:txBody>
      </p:sp>
      <p:pic>
        <p:nvPicPr>
          <p:cNvPr id="7" name="Picture 6">
            <a:extLst>
              <a:ext uri="{FF2B5EF4-FFF2-40B4-BE49-F238E27FC236}">
                <a16:creationId xmlns:a16="http://schemas.microsoft.com/office/drawing/2014/main" id="{07C89DE2-70F2-4536-9775-8540840193A3}"/>
              </a:ext>
            </a:extLst>
          </p:cNvPr>
          <p:cNvPicPr>
            <a:picLocks noChangeAspect="1"/>
          </p:cNvPicPr>
          <p:nvPr/>
        </p:nvPicPr>
        <p:blipFill>
          <a:blip r:embed="rId2"/>
          <a:stretch>
            <a:fillRect/>
          </a:stretch>
        </p:blipFill>
        <p:spPr>
          <a:xfrm>
            <a:off x="2771800" y="2657475"/>
            <a:ext cx="2790825" cy="7715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b="1" u="sng" dirty="0"/>
              <a:t>B. Ridge regression</a:t>
            </a:r>
            <a:endParaRPr lang="en-US" b="1" u="sng" dirty="0"/>
          </a:p>
        </p:txBody>
      </p:sp>
      <p:sp>
        <p:nvSpPr>
          <p:cNvPr id="3" name="Content Placeholder 2"/>
          <p:cNvSpPr>
            <a:spLocks noGrp="1"/>
          </p:cNvSpPr>
          <p:nvPr>
            <p:ph idx="1"/>
          </p:nvPr>
        </p:nvSpPr>
        <p:spPr>
          <a:xfrm>
            <a:off x="0" y="980728"/>
            <a:ext cx="9144000" cy="5145435"/>
          </a:xfrm>
        </p:spPr>
        <p:txBody>
          <a:bodyPr>
            <a:normAutofit/>
          </a:bodyPr>
          <a:lstStyle/>
          <a:p>
            <a:pPr algn="just">
              <a:lnSpc>
                <a:spcPct val="150000"/>
              </a:lnSpc>
              <a:buNone/>
            </a:pPr>
            <a:r>
              <a:rPr lang="en-US" sz="2400" dirty="0"/>
              <a:t>    Similar to linear regression, ridge regression attempts to minimize the least squares cost function with the additional term                    In particular, we have:</a:t>
            </a:r>
          </a:p>
          <a:p>
            <a:pPr algn="just">
              <a:buNone/>
            </a:pPr>
            <a:endParaRPr lang="en-US" sz="2400" dirty="0"/>
          </a:p>
        </p:txBody>
      </p:sp>
      <p:sp>
        <p:nvSpPr>
          <p:cNvPr id="6" name="TextBox 5"/>
          <p:cNvSpPr txBox="1"/>
          <p:nvPr/>
        </p:nvSpPr>
        <p:spPr>
          <a:xfrm>
            <a:off x="251520" y="4293096"/>
            <a:ext cx="8892480" cy="2251065"/>
          </a:xfrm>
          <a:prstGeom prst="rect">
            <a:avLst/>
          </a:prstGeom>
          <a:noFill/>
        </p:spPr>
        <p:txBody>
          <a:bodyPr wrap="square" rtlCol="0">
            <a:spAutoFit/>
          </a:bodyPr>
          <a:lstStyle/>
          <a:p>
            <a:pPr>
              <a:lnSpc>
                <a:spcPct val="150000"/>
              </a:lnSpc>
            </a:pPr>
            <a:r>
              <a:rPr lang="en-US" sz="2400" dirty="0"/>
              <a:t>The additional term makes the regressor less susceptible to outliers in</a:t>
            </a:r>
          </a:p>
          <a:p>
            <a:pPr>
              <a:lnSpc>
                <a:spcPct val="150000"/>
              </a:lnSpc>
            </a:pPr>
            <a:r>
              <a:rPr lang="en-US" sz="2400" dirty="0"/>
              <a:t> data. To understand this intuitively, note that if the parameters are </a:t>
            </a:r>
          </a:p>
          <a:p>
            <a:pPr>
              <a:lnSpc>
                <a:spcPct val="150000"/>
              </a:lnSpc>
            </a:pPr>
            <a:r>
              <a:rPr lang="en-US" sz="2400" dirty="0"/>
              <a:t>unconstrained, each parameter can be arbitrarily large, and this </a:t>
            </a:r>
          </a:p>
          <a:p>
            <a:pPr>
              <a:lnSpc>
                <a:spcPct val="150000"/>
              </a:lnSpc>
            </a:pPr>
            <a:r>
              <a:rPr lang="en-US" sz="2400" dirty="0"/>
              <a:t>happens when the model tries to fit outliers.</a:t>
            </a:r>
          </a:p>
        </p:txBody>
      </p:sp>
      <p:pic>
        <p:nvPicPr>
          <p:cNvPr id="7" name="Picture 6">
            <a:extLst>
              <a:ext uri="{FF2B5EF4-FFF2-40B4-BE49-F238E27FC236}">
                <a16:creationId xmlns:a16="http://schemas.microsoft.com/office/drawing/2014/main" id="{5B5B9221-B04E-473A-8DFC-8440A5E41D30}"/>
              </a:ext>
            </a:extLst>
          </p:cNvPr>
          <p:cNvPicPr>
            <a:picLocks noChangeAspect="1"/>
          </p:cNvPicPr>
          <p:nvPr/>
        </p:nvPicPr>
        <p:blipFill>
          <a:blip r:embed="rId2"/>
          <a:stretch>
            <a:fillRect/>
          </a:stretch>
        </p:blipFill>
        <p:spPr>
          <a:xfrm>
            <a:off x="7164288" y="1673847"/>
            <a:ext cx="838200" cy="495300"/>
          </a:xfrm>
          <a:prstGeom prst="rect">
            <a:avLst/>
          </a:prstGeom>
        </p:spPr>
      </p:pic>
      <p:pic>
        <p:nvPicPr>
          <p:cNvPr id="8" name="Picture 7">
            <a:extLst>
              <a:ext uri="{FF2B5EF4-FFF2-40B4-BE49-F238E27FC236}">
                <a16:creationId xmlns:a16="http://schemas.microsoft.com/office/drawing/2014/main" id="{57A99608-75CB-4B0F-A73F-DCFBAA178AC8}"/>
              </a:ext>
            </a:extLst>
          </p:cNvPr>
          <p:cNvPicPr>
            <a:picLocks noChangeAspect="1"/>
          </p:cNvPicPr>
          <p:nvPr/>
        </p:nvPicPr>
        <p:blipFill>
          <a:blip r:embed="rId3"/>
          <a:stretch>
            <a:fillRect/>
          </a:stretch>
        </p:blipFill>
        <p:spPr>
          <a:xfrm>
            <a:off x="2483768" y="3157537"/>
            <a:ext cx="3676650" cy="542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5311502" cy="975642"/>
          </a:xfrm>
        </p:spPr>
        <p:txBody>
          <a:bodyPr>
            <a:normAutofit/>
          </a:bodyPr>
          <a:lstStyle/>
          <a:p>
            <a:r>
              <a:rPr lang="en-IN" b="1" u="sng" dirty="0"/>
              <a:t>C. </a:t>
            </a:r>
            <a:r>
              <a:rPr lang="en-IN" sz="3700" b="1" u="sng" dirty="0"/>
              <a:t>Support vector machine</a:t>
            </a:r>
            <a:endParaRPr lang="en-US" sz="3700" b="1" u="sng" dirty="0"/>
          </a:p>
        </p:txBody>
      </p:sp>
      <p:sp>
        <p:nvSpPr>
          <p:cNvPr id="3" name="Content Placeholder 2"/>
          <p:cNvSpPr>
            <a:spLocks noGrp="1"/>
          </p:cNvSpPr>
          <p:nvPr>
            <p:ph idx="1"/>
          </p:nvPr>
        </p:nvSpPr>
        <p:spPr>
          <a:xfrm>
            <a:off x="0" y="1340769"/>
            <a:ext cx="8686800" cy="3960440"/>
          </a:xfrm>
        </p:spPr>
        <p:txBody>
          <a:bodyPr>
            <a:normAutofit lnSpcReduction="10000"/>
          </a:bodyPr>
          <a:lstStyle/>
          <a:p>
            <a:pPr>
              <a:lnSpc>
                <a:spcPct val="125000"/>
              </a:lnSpc>
              <a:buNone/>
            </a:pPr>
            <a:r>
              <a:rPr lang="en-US" sz="2400" dirty="0"/>
              <a:t>   While typically used for classification problems, Support Vectors Machines (SVMs) can be used for regression as well. Like SVMs for classification, Support Vectors Machines for Regression (SVR) contain all the main features that characterize maximum margin algorithm.</a:t>
            </a:r>
          </a:p>
          <a:p>
            <a:pPr>
              <a:lnSpc>
                <a:spcPct val="125000"/>
              </a:lnSpc>
              <a:buNone/>
            </a:pPr>
            <a:endParaRPr lang="en-IN" sz="2400" b="0" dirty="0"/>
          </a:p>
          <a:p>
            <a:pPr>
              <a:lnSpc>
                <a:spcPct val="125000"/>
              </a:lnSpc>
              <a:buNone/>
            </a:pPr>
            <a:r>
              <a:rPr lang="en-IN" sz="2400" dirty="0"/>
              <a:t>     SVR’s mathematical foundation: </a:t>
            </a:r>
            <a:endParaRPr lang="en-US" sz="2400" b="0" dirty="0"/>
          </a:p>
          <a:p>
            <a:pPr>
              <a:buNone/>
            </a:pPr>
            <a:br>
              <a:rPr lang="en-US" sz="2400" dirty="0"/>
            </a:br>
            <a:endParaRPr lang="en-US" sz="2400" dirty="0"/>
          </a:p>
        </p:txBody>
      </p:sp>
      <p:pic>
        <p:nvPicPr>
          <p:cNvPr id="5" name="Picture 4">
            <a:extLst>
              <a:ext uri="{FF2B5EF4-FFF2-40B4-BE49-F238E27FC236}">
                <a16:creationId xmlns:a16="http://schemas.microsoft.com/office/drawing/2014/main" id="{A4039D76-79ED-41FC-872E-B667CF95AC8F}"/>
              </a:ext>
            </a:extLst>
          </p:cNvPr>
          <p:cNvPicPr>
            <a:picLocks noChangeAspect="1"/>
          </p:cNvPicPr>
          <p:nvPr/>
        </p:nvPicPr>
        <p:blipFill>
          <a:blip r:embed="rId2"/>
          <a:stretch>
            <a:fillRect/>
          </a:stretch>
        </p:blipFill>
        <p:spPr>
          <a:xfrm>
            <a:off x="4346443" y="3933056"/>
            <a:ext cx="3562350" cy="7048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lstStyle/>
          <a:p>
            <a:pPr algn="l"/>
            <a:r>
              <a:rPr lang="en-IN" b="1" dirty="0">
                <a:solidFill>
                  <a:schemeClr val="tx1"/>
                </a:solidFill>
              </a:rPr>
              <a:t>    </a:t>
            </a:r>
            <a:r>
              <a:rPr lang="en-IN" b="1" u="sng" dirty="0">
                <a:solidFill>
                  <a:schemeClr val="tx1"/>
                </a:solidFill>
              </a:rPr>
              <a:t>Outline</a:t>
            </a:r>
            <a:endParaRPr lang="en-US" b="1" u="sng" dirty="0">
              <a:solidFill>
                <a:schemeClr val="tx1"/>
              </a:solidFill>
            </a:endParaRPr>
          </a:p>
        </p:txBody>
      </p:sp>
      <p:sp>
        <p:nvSpPr>
          <p:cNvPr id="3" name="Subtitle 2"/>
          <p:cNvSpPr>
            <a:spLocks noGrp="1"/>
          </p:cNvSpPr>
          <p:nvPr>
            <p:ph type="subTitle" idx="1"/>
          </p:nvPr>
        </p:nvSpPr>
        <p:spPr>
          <a:xfrm>
            <a:off x="792088" y="1598470"/>
            <a:ext cx="7596336" cy="4752528"/>
          </a:xfrm>
        </p:spPr>
        <p:txBody>
          <a:bodyPr>
            <a:normAutofit lnSpcReduction="10000"/>
          </a:bodyPr>
          <a:lstStyle/>
          <a:p>
            <a:pPr marL="514350" indent="-514350" algn="l">
              <a:buFont typeface="+mj-lt"/>
              <a:buAutoNum type="arabicPeriod"/>
            </a:pPr>
            <a:r>
              <a:rPr lang="en-IN" sz="2800" b="1" dirty="0">
                <a:solidFill>
                  <a:schemeClr val="tx1"/>
                </a:solidFill>
              </a:rPr>
              <a:t>Introduction</a:t>
            </a:r>
          </a:p>
          <a:p>
            <a:pPr marL="514350" indent="-514350" algn="l">
              <a:buFont typeface="+mj-lt"/>
              <a:buAutoNum type="arabicPeriod"/>
            </a:pPr>
            <a:r>
              <a:rPr lang="en-IN" sz="2800" b="1" dirty="0">
                <a:solidFill>
                  <a:schemeClr val="tx1"/>
                </a:solidFill>
              </a:rPr>
              <a:t>Why auto-ranking?</a:t>
            </a:r>
          </a:p>
          <a:p>
            <a:pPr marL="514350" indent="-514350" algn="l">
              <a:buFont typeface="+mj-lt"/>
              <a:buAutoNum type="arabicPeriod"/>
            </a:pPr>
            <a:r>
              <a:rPr lang="en-IN" sz="2800" b="1" dirty="0">
                <a:solidFill>
                  <a:schemeClr val="tx1"/>
                </a:solidFill>
              </a:rPr>
              <a:t>Problem statement</a:t>
            </a:r>
          </a:p>
          <a:p>
            <a:pPr marL="514350" indent="-514350" algn="l">
              <a:buFont typeface="+mj-lt"/>
              <a:buAutoNum type="arabicPeriod"/>
            </a:pPr>
            <a:r>
              <a:rPr lang="en-IN" sz="2800" b="1" dirty="0">
                <a:solidFill>
                  <a:schemeClr val="tx1"/>
                </a:solidFill>
              </a:rPr>
              <a:t>Work flow</a:t>
            </a:r>
          </a:p>
          <a:p>
            <a:pPr marL="514350" indent="-514350" algn="l">
              <a:buFont typeface="+mj-lt"/>
              <a:buAutoNum type="arabicPeriod"/>
            </a:pPr>
            <a:r>
              <a:rPr lang="en-IN" sz="2800" b="1" dirty="0">
                <a:solidFill>
                  <a:schemeClr val="tx1"/>
                </a:solidFill>
              </a:rPr>
              <a:t>Methodology and work description</a:t>
            </a:r>
          </a:p>
          <a:p>
            <a:pPr marL="514350" indent="-514350" algn="l">
              <a:buFont typeface="+mj-lt"/>
              <a:buAutoNum type="arabicPeriod"/>
            </a:pPr>
            <a:r>
              <a:rPr lang="en-IN" sz="2800" b="1" dirty="0">
                <a:solidFill>
                  <a:schemeClr val="tx1"/>
                </a:solidFill>
              </a:rPr>
              <a:t>Tools and libraries</a:t>
            </a:r>
          </a:p>
          <a:p>
            <a:pPr marL="514350" indent="-514350" algn="l">
              <a:buFont typeface="+mj-lt"/>
              <a:buAutoNum type="arabicPeriod"/>
            </a:pPr>
            <a:r>
              <a:rPr lang="en-IN" sz="2800" b="1" dirty="0">
                <a:solidFill>
                  <a:schemeClr val="tx1"/>
                </a:solidFill>
              </a:rPr>
              <a:t>Model description</a:t>
            </a:r>
          </a:p>
          <a:p>
            <a:pPr marL="514350" indent="-514350" algn="l">
              <a:buFont typeface="+mj-lt"/>
              <a:buAutoNum type="arabicPeriod"/>
            </a:pPr>
            <a:r>
              <a:rPr lang="en-IN" sz="2800" b="1" dirty="0">
                <a:solidFill>
                  <a:schemeClr val="tx1"/>
                </a:solidFill>
              </a:rPr>
              <a:t>Results</a:t>
            </a:r>
          </a:p>
          <a:p>
            <a:pPr marL="514350" indent="-514350" algn="l">
              <a:buFont typeface="+mj-lt"/>
              <a:buAutoNum type="arabicPeriod"/>
            </a:pPr>
            <a:r>
              <a:rPr lang="en-IN" sz="2800" b="1" dirty="0">
                <a:solidFill>
                  <a:schemeClr val="tx1"/>
                </a:solidFill>
              </a:rPr>
              <a:t>Conclusion</a:t>
            </a:r>
          </a:p>
          <a:p>
            <a:pPr marL="514350" indent="-514350" algn="l">
              <a:buFont typeface="+mj-lt"/>
              <a:buAutoNum type="arabicPeriod"/>
            </a:pPr>
            <a:r>
              <a:rPr lang="en-IN" sz="2800" b="1" dirty="0">
                <a:solidFill>
                  <a:schemeClr val="tx1"/>
                </a:solidFill>
              </a:rPr>
              <a:t>Future work</a:t>
            </a:r>
          </a:p>
          <a:p>
            <a:endParaRPr lang="en-IN" dirty="0">
              <a:solidFill>
                <a:schemeClr val="tx1"/>
              </a:solidFill>
            </a:endParaRPr>
          </a:p>
          <a:p>
            <a:endParaRPr lang="en-US" dirty="0">
              <a:solidFill>
                <a:schemeClr val="tx1"/>
              </a:solidFill>
            </a:endParaRPr>
          </a:p>
        </p:txBody>
      </p:sp>
      <p:pic>
        <p:nvPicPr>
          <p:cNvPr id="4" name="Picture 3" descr="Presentaton_Idea_-_outline-512.png"/>
          <p:cNvPicPr>
            <a:picLocks noChangeAspect="1"/>
          </p:cNvPicPr>
          <p:nvPr/>
        </p:nvPicPr>
        <p:blipFill>
          <a:blip r:embed="rId2" cstate="print"/>
          <a:stretch>
            <a:fillRect/>
          </a:stretch>
        </p:blipFill>
        <p:spPr>
          <a:xfrm>
            <a:off x="5364088" y="188640"/>
            <a:ext cx="2967980" cy="237626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US" b="1" dirty="0"/>
          </a:p>
        </p:txBody>
      </p:sp>
      <p:sp>
        <p:nvSpPr>
          <p:cNvPr id="3" name="Content Placeholder 2"/>
          <p:cNvSpPr>
            <a:spLocks noGrp="1"/>
          </p:cNvSpPr>
          <p:nvPr>
            <p:ph idx="1"/>
          </p:nvPr>
        </p:nvSpPr>
        <p:spPr>
          <a:xfrm>
            <a:off x="457200" y="1412776"/>
            <a:ext cx="8229600" cy="4713387"/>
          </a:xfrm>
        </p:spPr>
        <p:txBody>
          <a:bodyPr>
            <a:normAutofit/>
          </a:bodyPr>
          <a:lstStyle/>
          <a:p>
            <a:pPr marL="514350" indent="-514350">
              <a:buAutoNum type="alphaUcPeriod"/>
            </a:pPr>
            <a:r>
              <a:rPr lang="en-IN" sz="2800" b="1" dirty="0"/>
              <a:t>Linear regression</a:t>
            </a:r>
          </a:p>
          <a:p>
            <a:pPr marL="514350" indent="-514350">
              <a:lnSpc>
                <a:spcPct val="150000"/>
              </a:lnSpc>
            </a:pPr>
            <a:r>
              <a:rPr lang="en-US" sz="2400" dirty="0"/>
              <a:t>linear regression has the intrinsic assumption that the considered data is linear, it did not perform well.</a:t>
            </a:r>
          </a:p>
          <a:p>
            <a:pPr marL="514350" indent="-514350">
              <a:lnSpc>
                <a:spcPct val="150000"/>
              </a:lnSpc>
            </a:pPr>
            <a:r>
              <a:rPr lang="en-US" sz="2400" dirty="0"/>
              <a:t>However, due to the high number of features, the performance was still relatively decent.</a:t>
            </a:r>
          </a:p>
          <a:p>
            <a:pPr marL="514350" indent="-514350">
              <a:lnSpc>
                <a:spcPct val="150000"/>
              </a:lnSpc>
            </a:pPr>
            <a:r>
              <a:rPr lang="en-US" sz="2400" dirty="0"/>
              <a:t>The accuracy for training set was 19.76 % while for testing it was coming out to be 19.62%.</a:t>
            </a:r>
          </a:p>
          <a:p>
            <a:pPr>
              <a:buNone/>
            </a:pPr>
            <a:endParaRPr lang="en-US" sz="2400" dirty="0"/>
          </a:p>
          <a:p>
            <a:pPr marL="514350" indent="-514350"/>
            <a:endParaRPr lang="en-US"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4638"/>
            <a:ext cx="8075240" cy="1143000"/>
          </a:xfrm>
        </p:spPr>
        <p:txBody>
          <a:bodyPr>
            <a:normAutofit/>
          </a:bodyPr>
          <a:lstStyle/>
          <a:p>
            <a:r>
              <a:rPr lang="en-IN" sz="3600" b="1" dirty="0"/>
              <a:t>B. Ridge regression</a:t>
            </a:r>
            <a:endParaRPr lang="en-US" sz="3600" b="1" dirty="0"/>
          </a:p>
        </p:txBody>
      </p:sp>
      <p:sp>
        <p:nvSpPr>
          <p:cNvPr id="3" name="Content Placeholder 2"/>
          <p:cNvSpPr>
            <a:spLocks noGrp="1"/>
          </p:cNvSpPr>
          <p:nvPr>
            <p:ph idx="1"/>
          </p:nvPr>
        </p:nvSpPr>
        <p:spPr/>
        <p:txBody>
          <a:bodyPr/>
          <a:lstStyle/>
          <a:p>
            <a:pPr>
              <a:lnSpc>
                <a:spcPct val="150000"/>
              </a:lnSpc>
            </a:pPr>
            <a:r>
              <a:rPr lang="en-US" sz="2400" dirty="0"/>
              <a:t>Ridge regularization resulted in a slight improvement in the performance. At the expense of slightly higher bias, we were able to improve the performance.</a:t>
            </a:r>
          </a:p>
          <a:p>
            <a:pPr>
              <a:lnSpc>
                <a:spcPct val="150000"/>
              </a:lnSpc>
            </a:pPr>
            <a:r>
              <a:rPr lang="en-US" sz="2400" b="0" dirty="0"/>
              <a:t>The accuracy for training dataset comes out to be 19.85% and for the test dataset it is coming out to be 19.72%</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t>C. Support Vector Machine</a:t>
            </a:r>
            <a:endParaRPr lang="en-US" sz="3200" b="1"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sz="2400" dirty="0"/>
              <a:t>The textual features dominate the bag words features.</a:t>
            </a:r>
          </a:p>
          <a:p>
            <a:r>
              <a:rPr lang="en-US" sz="2400" dirty="0"/>
              <a:t>The words relevant to the subject are at the top among bag of words.</a:t>
            </a:r>
          </a:p>
          <a:p>
            <a:r>
              <a:rPr lang="en-US" sz="2400" dirty="0"/>
              <a:t>Star rating given to the product by the reviewer is the most significant feature.</a:t>
            </a:r>
          </a:p>
          <a:p>
            <a:r>
              <a:rPr lang="en-US" sz="2400" dirty="0"/>
              <a:t>Investigating data, we see that most helpful reviews are the ones which rated the products highest.</a:t>
            </a:r>
          </a:p>
          <a:p>
            <a:r>
              <a:rPr lang="en-US" sz="2400" dirty="0"/>
              <a:t>Textual features based on text length are highly correlated with each other.</a:t>
            </a:r>
          </a:p>
          <a:p>
            <a:r>
              <a:rPr lang="en-US" sz="2400" dirty="0"/>
              <a:t>Therefore, it is hard to argue which ones are more significant than others. However, their combined significance is clear.</a:t>
            </a:r>
          </a:p>
          <a:p>
            <a:r>
              <a:rPr lang="en-US" sz="2400" dirty="0"/>
              <a:t>The accuracy for the model is coming out to be the best with 84.99% for training dataset and 32.48% for test dataset.</a:t>
            </a:r>
            <a:br>
              <a:rPr lang="en-US" sz="2400" dirty="0"/>
            </a:br>
            <a:endParaRPr lang="en-US" sz="2400"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6319614" cy="759618"/>
          </a:xfrm>
        </p:spPr>
        <p:txBody>
          <a:bodyPr>
            <a:normAutofit/>
          </a:bodyPr>
          <a:lstStyle/>
          <a:p>
            <a:r>
              <a:rPr lang="en-IN" sz="3600" b="1" dirty="0"/>
              <a:t>Review ranker user interface</a:t>
            </a:r>
            <a:endParaRPr lang="en-US" sz="3600" b="1" dirty="0"/>
          </a:p>
        </p:txBody>
      </p:sp>
      <p:pic>
        <p:nvPicPr>
          <p:cNvPr id="4" name="Content Placeholder 3">
            <a:extLst>
              <a:ext uri="{FF2B5EF4-FFF2-40B4-BE49-F238E27FC236}">
                <a16:creationId xmlns:a16="http://schemas.microsoft.com/office/drawing/2014/main" id="{D25C98A8-67F4-430F-9663-0A4F0F5B2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02" y="1452314"/>
            <a:ext cx="9045796" cy="504056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Here’s how you can add a new review.</a:t>
            </a:r>
            <a:endParaRPr lang="en-US" sz="2800" b="1" dirty="0"/>
          </a:p>
        </p:txBody>
      </p:sp>
      <p:pic>
        <p:nvPicPr>
          <p:cNvPr id="7" name="Content Placeholder 6">
            <a:extLst>
              <a:ext uri="{FF2B5EF4-FFF2-40B4-BE49-F238E27FC236}">
                <a16:creationId xmlns:a16="http://schemas.microsoft.com/office/drawing/2014/main" id="{C880D215-E42E-4632-9AB2-0E4F071BA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29544"/>
            <a:ext cx="9144000" cy="4747419"/>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7886700" cy="864096"/>
          </a:xfrm>
        </p:spPr>
        <p:txBody>
          <a:bodyPr/>
          <a:lstStyle/>
          <a:p>
            <a:r>
              <a:rPr lang="en-IN" dirty="0"/>
              <a:t>Alert box showing the predicted helpfulness index of the review. On the basis of which reviews are ranked.</a:t>
            </a:r>
            <a:endParaRPr lang="en-US" dirty="0"/>
          </a:p>
        </p:txBody>
      </p:sp>
      <p:pic>
        <p:nvPicPr>
          <p:cNvPr id="6" name="Picture 5">
            <a:extLst>
              <a:ext uri="{FF2B5EF4-FFF2-40B4-BE49-F238E27FC236}">
                <a16:creationId xmlns:a16="http://schemas.microsoft.com/office/drawing/2014/main" id="{421A8871-D0F4-4A70-9934-725BFAF51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529"/>
            <a:ext cx="9144000" cy="5143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DFCB4-DADD-48C8-B693-DBC7940D1995}"/>
              </a:ext>
            </a:extLst>
          </p:cNvPr>
          <p:cNvSpPr>
            <a:spLocks noGrp="1"/>
          </p:cNvSpPr>
          <p:nvPr>
            <p:ph idx="1"/>
          </p:nvPr>
        </p:nvSpPr>
        <p:spPr>
          <a:xfrm>
            <a:off x="539552" y="332656"/>
            <a:ext cx="7886700" cy="720080"/>
          </a:xfrm>
        </p:spPr>
        <p:txBody>
          <a:bodyPr/>
          <a:lstStyle/>
          <a:p>
            <a:r>
              <a:rPr lang="en-IN" dirty="0"/>
              <a:t>The alert box displaying the rank of the review.</a:t>
            </a:r>
          </a:p>
        </p:txBody>
      </p:sp>
      <p:pic>
        <p:nvPicPr>
          <p:cNvPr id="5" name="Picture 4">
            <a:extLst>
              <a:ext uri="{FF2B5EF4-FFF2-40B4-BE49-F238E27FC236}">
                <a16:creationId xmlns:a16="http://schemas.microsoft.com/office/drawing/2014/main" id="{10AFEB74-9F89-4789-AF5E-CAC588E05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8760"/>
            <a:ext cx="9144000" cy="5143500"/>
          </a:xfrm>
          <a:prstGeom prst="rect">
            <a:avLst/>
          </a:prstGeom>
        </p:spPr>
      </p:pic>
    </p:spTree>
    <p:extLst>
      <p:ext uri="{BB962C8B-B14F-4D97-AF65-F5344CB8AC3E}">
        <p14:creationId xmlns:p14="http://schemas.microsoft.com/office/powerpoint/2010/main" val="75749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Conclusion</a:t>
            </a:r>
            <a:endParaRPr lang="en-US" b="1" u="sng" dirty="0"/>
          </a:p>
        </p:txBody>
      </p:sp>
      <p:sp>
        <p:nvSpPr>
          <p:cNvPr id="3" name="Content Placeholder 2"/>
          <p:cNvSpPr>
            <a:spLocks noGrp="1"/>
          </p:cNvSpPr>
          <p:nvPr>
            <p:ph idx="1"/>
          </p:nvPr>
        </p:nvSpPr>
        <p:spPr>
          <a:xfrm>
            <a:off x="457200" y="1340768"/>
            <a:ext cx="8229600" cy="5517232"/>
          </a:xfrm>
        </p:spPr>
        <p:txBody>
          <a:bodyPr>
            <a:normAutofit/>
          </a:bodyPr>
          <a:lstStyle/>
          <a:p>
            <a:pPr algn="just">
              <a:lnSpc>
                <a:spcPct val="160000"/>
              </a:lnSpc>
            </a:pPr>
            <a:r>
              <a:rPr lang="en-US" sz="2800" dirty="0"/>
              <a:t>We have successfully shown that there is a possibility to automatically rank reviews.</a:t>
            </a:r>
          </a:p>
          <a:p>
            <a:pPr algn="just">
              <a:lnSpc>
                <a:spcPct val="160000"/>
              </a:lnSpc>
            </a:pPr>
            <a:r>
              <a:rPr lang="en-US" sz="2800" dirty="0"/>
              <a:t>We modeled the problem as regression and extracted features that represented the data.</a:t>
            </a:r>
          </a:p>
          <a:p>
            <a:pPr algn="just">
              <a:lnSpc>
                <a:spcPct val="160000"/>
              </a:lnSpc>
            </a:pPr>
            <a:r>
              <a:rPr lang="en-US" sz="2800" dirty="0"/>
              <a:t>We observed that Support Vector Machine performed the best.</a:t>
            </a:r>
            <a:r>
              <a:rPr lang="en-US" sz="2800" u="sng" dirty="0"/>
              <a:t> </a:t>
            </a:r>
            <a:endParaRPr lang="en-US" sz="2800" b="0" dirty="0"/>
          </a:p>
          <a:p>
            <a:pPr>
              <a:buNone/>
            </a:pPr>
            <a:br>
              <a:rPr lang="en-US" sz="2800" dirty="0"/>
            </a:b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Future work</a:t>
            </a:r>
            <a:endParaRPr lang="en-US" b="1" u="sng" dirty="0"/>
          </a:p>
        </p:txBody>
      </p:sp>
      <p:sp>
        <p:nvSpPr>
          <p:cNvPr id="3" name="Content Placeholder 2"/>
          <p:cNvSpPr>
            <a:spLocks noGrp="1"/>
          </p:cNvSpPr>
          <p:nvPr>
            <p:ph idx="1"/>
          </p:nvPr>
        </p:nvSpPr>
        <p:spPr/>
        <p:txBody>
          <a:bodyPr>
            <a:normAutofit/>
          </a:bodyPr>
          <a:lstStyle/>
          <a:p>
            <a:pPr>
              <a:lnSpc>
                <a:spcPct val="150000"/>
              </a:lnSpc>
              <a:buNone/>
            </a:pPr>
            <a:r>
              <a:rPr lang="en-US" sz="2400" dirty="0"/>
              <a:t>   Due to the complexity of the problem at hand, we believe there is a lot of room for improvement in the future work by addressing three main challenges:</a:t>
            </a:r>
          </a:p>
          <a:p>
            <a:pPr>
              <a:buNone/>
            </a:pPr>
            <a:endParaRPr lang="en-IN" sz="2400" dirty="0"/>
          </a:p>
          <a:p>
            <a:pPr>
              <a:lnSpc>
                <a:spcPct val="150000"/>
              </a:lnSpc>
            </a:pPr>
            <a:r>
              <a:rPr lang="en-US" sz="2400" dirty="0"/>
              <a:t>Creating a more complex feature set.</a:t>
            </a:r>
          </a:p>
          <a:p>
            <a:pPr>
              <a:lnSpc>
                <a:spcPct val="150000"/>
              </a:lnSpc>
            </a:pPr>
            <a:r>
              <a:rPr lang="en-US" sz="2400" dirty="0"/>
              <a:t>Reducing high dimensionality.</a:t>
            </a:r>
          </a:p>
          <a:p>
            <a:pPr>
              <a:lnSpc>
                <a:spcPct val="150000"/>
              </a:lnSpc>
            </a:pPr>
            <a:r>
              <a:rPr lang="en-US" sz="2400" dirty="0"/>
              <a:t>Overcoming </a:t>
            </a:r>
            <a:r>
              <a:rPr lang="en-US" sz="2400" dirty="0" err="1"/>
              <a:t>skewness</a:t>
            </a:r>
            <a:r>
              <a:rPr lang="en-US" sz="24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55776" y="2780928"/>
            <a:ext cx="3678828" cy="830997"/>
          </a:xfrm>
          <a:prstGeom prst="rect">
            <a:avLst/>
          </a:prstGeom>
          <a:noFill/>
        </p:spPr>
        <p:txBody>
          <a:bodyPr wrap="none" rtlCol="0">
            <a:spAutoFit/>
          </a:bodyPr>
          <a:lstStyle/>
          <a:p>
            <a:r>
              <a:rPr lang="en-IN" sz="4800" b="1" dirty="0">
                <a:latin typeface="Arial Black" pitchFamily="34" charset="0"/>
              </a:rPr>
              <a:t>Thank you</a:t>
            </a:r>
            <a:endParaRPr lang="en-US" sz="4800" b="1" dirty="0">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8640"/>
            <a:ext cx="9144000" cy="1470025"/>
          </a:xfrm>
        </p:spPr>
        <p:txBody>
          <a:bodyPr/>
          <a:lstStyle/>
          <a:p>
            <a:r>
              <a:rPr lang="en-IN" b="1" u="sng" dirty="0"/>
              <a:t>Introduction</a:t>
            </a:r>
            <a:endParaRPr lang="en-US" b="1" u="sng" dirty="0"/>
          </a:p>
        </p:txBody>
      </p:sp>
      <p:sp>
        <p:nvSpPr>
          <p:cNvPr id="3" name="Subtitle 2"/>
          <p:cNvSpPr>
            <a:spLocks noGrp="1"/>
          </p:cNvSpPr>
          <p:nvPr>
            <p:ph type="subTitle" idx="1"/>
          </p:nvPr>
        </p:nvSpPr>
        <p:spPr>
          <a:xfrm>
            <a:off x="323528" y="1916832"/>
            <a:ext cx="8496944" cy="1752600"/>
          </a:xfrm>
        </p:spPr>
        <p:txBody>
          <a:bodyPr/>
          <a:lstStyle/>
          <a:p>
            <a:pPr algn="just">
              <a:buFont typeface="Arial" pitchFamily="34" charset="0"/>
              <a:buChar char="•"/>
            </a:pPr>
            <a:r>
              <a:rPr lang="en-IN" sz="2800" b="1" dirty="0">
                <a:solidFill>
                  <a:schemeClr val="tx1"/>
                </a:solidFill>
              </a:rPr>
              <a:t>  Online shopping is more convenient and efficient than shopping at a department store. </a:t>
            </a:r>
          </a:p>
          <a:p>
            <a:pPr>
              <a:buFont typeface="Arial" pitchFamily="34" charset="0"/>
              <a:buChar char="•"/>
            </a:pPr>
            <a:endParaRPr lang="en-IN" dirty="0">
              <a:solidFill>
                <a:schemeClr val="tx1"/>
              </a:solidFill>
            </a:endParaRPr>
          </a:p>
          <a:p>
            <a:pPr>
              <a:buFont typeface="Arial" pitchFamily="34" charset="0"/>
              <a:buChar char="•"/>
            </a:pPr>
            <a:endParaRPr lang="en-US" dirty="0">
              <a:solidFill>
                <a:schemeClr val="tx1"/>
              </a:solidFill>
            </a:endParaRPr>
          </a:p>
        </p:txBody>
      </p:sp>
      <p:pic>
        <p:nvPicPr>
          <p:cNvPr id="4" name="Picture 3" descr="Light-Bulb-Clipart-PNG-199x210.png"/>
          <p:cNvPicPr>
            <a:picLocks noChangeAspect="1"/>
          </p:cNvPicPr>
          <p:nvPr/>
        </p:nvPicPr>
        <p:blipFill>
          <a:blip r:embed="rId2" cstate="print"/>
          <a:stretch>
            <a:fillRect/>
          </a:stretch>
        </p:blipFill>
        <p:spPr>
          <a:xfrm>
            <a:off x="6516216" y="188640"/>
            <a:ext cx="1535435" cy="1451570"/>
          </a:xfrm>
          <a:prstGeom prst="rect">
            <a:avLst/>
          </a:prstGeom>
        </p:spPr>
      </p:pic>
      <p:sp>
        <p:nvSpPr>
          <p:cNvPr id="8" name="TextBox 7"/>
          <p:cNvSpPr txBox="1"/>
          <p:nvPr/>
        </p:nvSpPr>
        <p:spPr>
          <a:xfrm>
            <a:off x="251520" y="3356992"/>
            <a:ext cx="8712967" cy="2062103"/>
          </a:xfrm>
          <a:prstGeom prst="rect">
            <a:avLst/>
          </a:prstGeom>
          <a:noFill/>
        </p:spPr>
        <p:txBody>
          <a:bodyPr wrap="square" rtlCol="0">
            <a:spAutoFit/>
          </a:bodyPr>
          <a:lstStyle/>
          <a:p>
            <a:pPr algn="just">
              <a:buFont typeface="Arial" pitchFamily="34" charset="0"/>
              <a:buChar char="•"/>
            </a:pPr>
            <a:r>
              <a:rPr lang="en-IN" sz="2400" i="1" dirty="0"/>
              <a:t>   There are a number of perks of shopping online but there are few drawbacks as well. </a:t>
            </a:r>
            <a:r>
              <a:rPr lang="en-US" sz="2400" i="1" dirty="0"/>
              <a:t>One of the main ones being the inability to physically hold and assess the quality of the product before purchase.</a:t>
            </a:r>
            <a:endParaRPr lang="en-IN" sz="2400" i="1" dirty="0"/>
          </a:p>
          <a:p>
            <a:pPr algn="ctr"/>
            <a:endParaRPr lang="en-US" sz="3200" dirty="0"/>
          </a:p>
        </p:txBody>
      </p:sp>
      <p:sp>
        <p:nvSpPr>
          <p:cNvPr id="9" name="TextBox 8"/>
          <p:cNvSpPr txBox="1"/>
          <p:nvPr/>
        </p:nvSpPr>
        <p:spPr>
          <a:xfrm>
            <a:off x="251520" y="5517232"/>
            <a:ext cx="8640960" cy="830997"/>
          </a:xfrm>
          <a:prstGeom prst="rect">
            <a:avLst/>
          </a:prstGeom>
          <a:noFill/>
        </p:spPr>
        <p:txBody>
          <a:bodyPr wrap="square" rtlCol="0">
            <a:spAutoFit/>
          </a:bodyPr>
          <a:lstStyle/>
          <a:p>
            <a:pPr>
              <a:buFont typeface="Arial" pitchFamily="34" charset="0"/>
              <a:buChar char="•"/>
            </a:pPr>
            <a:r>
              <a:rPr lang="en-IN" sz="2400" b="1" dirty="0"/>
              <a:t>   In such cases, we rely on the reviews of that particular product to see if it matches our needs.</a:t>
            </a: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229600" cy="1143000"/>
          </a:xfrm>
        </p:spPr>
        <p:txBody>
          <a:bodyPr>
            <a:normAutofit/>
          </a:bodyPr>
          <a:lstStyle/>
          <a:p>
            <a:pPr algn="l"/>
            <a:r>
              <a:rPr lang="en-IN" sz="4000" b="1" dirty="0"/>
              <a:t>Example reviews of iPhone X</a:t>
            </a:r>
            <a:endParaRPr lang="en-US" sz="4000" b="1" dirty="0"/>
          </a:p>
        </p:txBody>
      </p:sp>
      <p:pic>
        <p:nvPicPr>
          <p:cNvPr id="4" name="Content Placeholder 3" descr="Untitled.png"/>
          <p:cNvPicPr>
            <a:picLocks noGrp="1" noChangeAspect="1"/>
          </p:cNvPicPr>
          <p:nvPr>
            <p:ph idx="1"/>
          </p:nvPr>
        </p:nvPicPr>
        <p:blipFill>
          <a:blip r:embed="rId2" cstate="print"/>
          <a:stretch>
            <a:fillRect/>
          </a:stretch>
        </p:blipFill>
        <p:spPr>
          <a:xfrm>
            <a:off x="698364" y="1825625"/>
            <a:ext cx="7747272" cy="4351338"/>
          </a:xfrm>
        </p:spPr>
      </p:pic>
      <p:pic>
        <p:nvPicPr>
          <p:cNvPr id="8" name="Picture 7" descr="shh.png"/>
          <p:cNvPicPr>
            <a:picLocks noChangeAspect="1"/>
          </p:cNvPicPr>
          <p:nvPr/>
        </p:nvPicPr>
        <p:blipFill>
          <a:blip r:embed="rId3" cstate="print"/>
          <a:stretch>
            <a:fillRect/>
          </a:stretch>
        </p:blipFill>
        <p:spPr>
          <a:xfrm>
            <a:off x="7229602" y="1988840"/>
            <a:ext cx="1904054" cy="23042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466728" cy="1143000"/>
          </a:xfrm>
        </p:spPr>
        <p:txBody>
          <a:bodyPr/>
          <a:lstStyle/>
          <a:p>
            <a:r>
              <a:rPr lang="en-IN" b="1" dirty="0"/>
              <a:t>Why auto-ranking?</a:t>
            </a:r>
            <a:endParaRPr lang="en-US" b="1" dirty="0"/>
          </a:p>
        </p:txBody>
      </p:sp>
      <p:sp>
        <p:nvSpPr>
          <p:cNvPr id="5" name="Content Placeholder 4"/>
          <p:cNvSpPr>
            <a:spLocks noGrp="1"/>
          </p:cNvSpPr>
          <p:nvPr>
            <p:ph idx="1"/>
          </p:nvPr>
        </p:nvSpPr>
        <p:spPr>
          <a:xfrm>
            <a:off x="457200" y="1844824"/>
            <a:ext cx="8229600" cy="4281339"/>
          </a:xfrm>
        </p:spPr>
        <p:txBody>
          <a:bodyPr>
            <a:normAutofit fontScale="92500" lnSpcReduction="20000"/>
          </a:bodyPr>
          <a:lstStyle/>
          <a:p>
            <a:pPr>
              <a:lnSpc>
                <a:spcPct val="150000"/>
              </a:lnSpc>
            </a:pPr>
            <a:r>
              <a:rPr lang="en-US" sz="2800" dirty="0"/>
              <a:t>For popular products reaching hundreds or thousands of reviews, it is difficult for potential buyers to efficiently sort through the more helpful reviews.</a:t>
            </a:r>
          </a:p>
          <a:p>
            <a:endParaRPr lang="en-IN" sz="2800" dirty="0"/>
          </a:p>
          <a:p>
            <a:pPr>
              <a:lnSpc>
                <a:spcPct val="150000"/>
              </a:lnSpc>
            </a:pPr>
            <a:r>
              <a:rPr lang="en-US" sz="2800" dirty="0"/>
              <a:t>Most of the reviews have either very low or zero votes. Especially for popular products that have a high number of reviews, it’s difficult for newly written reviews that are helpful to be read by people.</a:t>
            </a:r>
          </a:p>
        </p:txBody>
      </p:sp>
      <p:pic>
        <p:nvPicPr>
          <p:cNvPr id="6" name="Picture 5" descr="question_mark_PNG134.png"/>
          <p:cNvPicPr>
            <a:picLocks noChangeAspect="1"/>
          </p:cNvPicPr>
          <p:nvPr/>
        </p:nvPicPr>
        <p:blipFill>
          <a:blip r:embed="rId3" cstate="print"/>
          <a:stretch>
            <a:fillRect/>
          </a:stretch>
        </p:blipFill>
        <p:spPr>
          <a:xfrm>
            <a:off x="5796136" y="188640"/>
            <a:ext cx="1547664" cy="17008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59016" cy="1498178"/>
          </a:xfrm>
        </p:spPr>
        <p:txBody>
          <a:bodyPr>
            <a:normAutofit/>
          </a:bodyPr>
          <a:lstStyle/>
          <a:p>
            <a:pPr algn="l"/>
            <a:r>
              <a:rPr lang="en-IN" sz="2800" dirty="0"/>
              <a:t>Look at this newly written product review which is being displayed at the bottom of the list but is indeed useful.</a:t>
            </a:r>
            <a:endParaRPr lang="en-US" sz="2800" dirty="0"/>
          </a:p>
        </p:txBody>
      </p:sp>
      <p:pic>
        <p:nvPicPr>
          <p:cNvPr id="5" name="Content Placeholder 4" descr="Untitld.png"/>
          <p:cNvPicPr>
            <a:picLocks noGrp="1" noChangeAspect="1"/>
          </p:cNvPicPr>
          <p:nvPr>
            <p:ph idx="1"/>
          </p:nvPr>
        </p:nvPicPr>
        <p:blipFill>
          <a:blip r:embed="rId2" cstate="print"/>
          <a:stretch>
            <a:fillRect/>
          </a:stretch>
        </p:blipFill>
        <p:spPr>
          <a:xfrm>
            <a:off x="0" y="2204864"/>
            <a:ext cx="9144000" cy="2304256"/>
          </a:xfrm>
        </p:spPr>
      </p:pic>
      <p:sp>
        <p:nvSpPr>
          <p:cNvPr id="6" name="TextBox 5"/>
          <p:cNvSpPr txBox="1"/>
          <p:nvPr/>
        </p:nvSpPr>
        <p:spPr>
          <a:xfrm>
            <a:off x="323528" y="5301208"/>
            <a:ext cx="8568952" cy="646331"/>
          </a:xfrm>
          <a:prstGeom prst="rect">
            <a:avLst/>
          </a:prstGeom>
          <a:noFill/>
        </p:spPr>
        <p:txBody>
          <a:bodyPr wrap="square" rtlCol="0">
            <a:spAutoFit/>
          </a:bodyPr>
          <a:lstStyle/>
          <a:p>
            <a:pPr algn="ctr"/>
            <a:r>
              <a:rPr lang="en-IN" sz="3600" b="1" dirty="0"/>
              <a:t>This type of reviews should come at top.</a:t>
            </a:r>
            <a:endParaRPr lang="en-US" sz="3600" b="1" dirty="0"/>
          </a:p>
        </p:txBody>
      </p:sp>
      <p:pic>
        <p:nvPicPr>
          <p:cNvPr id="7" name="Picture 6" descr="student_asking_question.png"/>
          <p:cNvPicPr>
            <a:picLocks noChangeAspect="1"/>
          </p:cNvPicPr>
          <p:nvPr/>
        </p:nvPicPr>
        <p:blipFill>
          <a:blip r:embed="rId3" cstate="print"/>
          <a:stretch>
            <a:fillRect/>
          </a:stretch>
        </p:blipFill>
        <p:spPr>
          <a:xfrm>
            <a:off x="6588224" y="188641"/>
            <a:ext cx="1422238" cy="15841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6228184" cy="1143000"/>
          </a:xfrm>
        </p:spPr>
        <p:txBody>
          <a:bodyPr/>
          <a:lstStyle/>
          <a:p>
            <a:r>
              <a:rPr lang="en-IN" b="1" u="sng" dirty="0"/>
              <a:t>Problem statement</a:t>
            </a:r>
            <a:endParaRPr lang="en-US" b="1" u="sng" dirty="0"/>
          </a:p>
        </p:txBody>
      </p:sp>
      <p:sp>
        <p:nvSpPr>
          <p:cNvPr id="3" name="Content Placeholder 2"/>
          <p:cNvSpPr>
            <a:spLocks noGrp="1"/>
          </p:cNvSpPr>
          <p:nvPr>
            <p:ph idx="1"/>
          </p:nvPr>
        </p:nvSpPr>
        <p:spPr>
          <a:xfrm>
            <a:off x="457200" y="1916832"/>
            <a:ext cx="8229600" cy="4209331"/>
          </a:xfrm>
        </p:spPr>
        <p:txBody>
          <a:bodyPr>
            <a:normAutofit fontScale="32500" lnSpcReduction="20000"/>
          </a:bodyPr>
          <a:lstStyle/>
          <a:p>
            <a:pPr algn="just">
              <a:lnSpc>
                <a:spcPct val="120000"/>
              </a:lnSpc>
            </a:pPr>
            <a:r>
              <a:rPr lang="en-US" sz="7400" dirty="0">
                <a:latin typeface="+mj-lt"/>
                <a:cs typeface="Times New Roman" pitchFamily="18" charset="0"/>
              </a:rPr>
              <a:t>We pose the problem of designing a supplemental way to rank reviews by looking at their certain features, such that these reviews which could potentially be helpful can be surfaced to the top of the list.</a:t>
            </a:r>
          </a:p>
          <a:p>
            <a:pPr algn="just">
              <a:lnSpc>
                <a:spcPct val="120000"/>
              </a:lnSpc>
              <a:buNone/>
            </a:pPr>
            <a:endParaRPr lang="en-US" sz="7400" dirty="0">
              <a:latin typeface="+mj-lt"/>
              <a:cs typeface="Times New Roman" pitchFamily="18" charset="0"/>
            </a:endParaRPr>
          </a:p>
          <a:p>
            <a:pPr algn="just">
              <a:lnSpc>
                <a:spcPct val="120000"/>
              </a:lnSpc>
            </a:pPr>
            <a:r>
              <a:rPr lang="en-US" sz="7400" dirty="0">
                <a:latin typeface="+mj-lt"/>
                <a:cs typeface="Times New Roman" pitchFamily="18" charset="0"/>
              </a:rPr>
              <a:t>We attempt to use machine learning algorithms that are appropriate for string data and ranking. By analyzing the portion of reviews that have enough visibility and a high number of votes, we aim to build a model that could predict the helpfulness of reviews with zero or few votes.</a:t>
            </a:r>
          </a:p>
          <a:p>
            <a:pPr>
              <a:buNone/>
            </a:pPr>
            <a:br>
              <a:rPr lang="en-US" dirty="0"/>
            </a:br>
            <a:endParaRPr lang="en-US" dirty="0"/>
          </a:p>
        </p:txBody>
      </p:sp>
      <p:pic>
        <p:nvPicPr>
          <p:cNvPr id="6" name="Picture 5" descr="programmer_work.png"/>
          <p:cNvPicPr>
            <a:picLocks noChangeAspect="1"/>
          </p:cNvPicPr>
          <p:nvPr/>
        </p:nvPicPr>
        <p:blipFill>
          <a:blip r:embed="rId2" cstate="print"/>
          <a:stretch>
            <a:fillRect/>
          </a:stretch>
        </p:blipFill>
        <p:spPr>
          <a:xfrm>
            <a:off x="6156176" y="0"/>
            <a:ext cx="1622152" cy="19614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4879454" cy="1325563"/>
          </a:xfrm>
        </p:spPr>
        <p:txBody>
          <a:bodyPr/>
          <a:lstStyle/>
          <a:p>
            <a:r>
              <a:rPr lang="en-IN" b="1" u="sng" dirty="0"/>
              <a:t>Work flow of Review Ranker</a:t>
            </a:r>
            <a:endParaRPr lang="en-US" b="1" u="sng" dirty="0"/>
          </a:p>
        </p:txBody>
      </p:sp>
      <p:pic>
        <p:nvPicPr>
          <p:cNvPr id="4" name="Content Placeholder 3" descr="Untitled Diagram.jpg"/>
          <p:cNvPicPr>
            <a:picLocks noGrp="1" noChangeAspect="1"/>
          </p:cNvPicPr>
          <p:nvPr>
            <p:ph idx="1"/>
          </p:nvPr>
        </p:nvPicPr>
        <p:blipFill>
          <a:blip r:embed="rId2" cstate="print"/>
          <a:stretch>
            <a:fillRect/>
          </a:stretch>
        </p:blipFill>
        <p:spPr>
          <a:xfrm>
            <a:off x="755576" y="2132856"/>
            <a:ext cx="6162675" cy="381952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92" y="274638"/>
            <a:ext cx="3744416" cy="1143000"/>
          </a:xfrm>
        </p:spPr>
        <p:txBody>
          <a:bodyPr/>
          <a:lstStyle/>
          <a:p>
            <a:r>
              <a:rPr lang="en-IN" b="1" u="sng" dirty="0"/>
              <a:t>A. Datasets </a:t>
            </a:r>
            <a:endParaRPr lang="en-US" b="1" u="sng" dirty="0"/>
          </a:p>
        </p:txBody>
      </p:sp>
      <p:sp>
        <p:nvSpPr>
          <p:cNvPr id="3" name="Content Placeholder 2"/>
          <p:cNvSpPr>
            <a:spLocks noGrp="1"/>
          </p:cNvSpPr>
          <p:nvPr>
            <p:ph idx="1"/>
          </p:nvPr>
        </p:nvSpPr>
        <p:spPr>
          <a:xfrm>
            <a:off x="457200" y="1772816"/>
            <a:ext cx="8229600" cy="4353347"/>
          </a:xfrm>
        </p:spPr>
        <p:txBody>
          <a:bodyPr>
            <a:normAutofit/>
          </a:bodyPr>
          <a:lstStyle/>
          <a:p>
            <a:pPr>
              <a:lnSpc>
                <a:spcPct val="150000"/>
              </a:lnSpc>
            </a:pPr>
            <a:r>
              <a:rPr lang="en-US" sz="2800" dirty="0"/>
              <a:t>The original dataset contained 2.25 million reviews.</a:t>
            </a:r>
          </a:p>
          <a:p>
            <a:r>
              <a:rPr lang="en-IN" sz="2800" dirty="0"/>
              <a:t>We then filtered the review data and extracted trustworthy features on the basis of following criteria-</a:t>
            </a:r>
            <a:endParaRPr lang="en-US" sz="2800" dirty="0"/>
          </a:p>
          <a:p>
            <a:pPr marL="1314450" lvl="2" indent="-514350">
              <a:lnSpc>
                <a:spcPct val="150000"/>
              </a:lnSpc>
              <a:buFont typeface="+mj-lt"/>
              <a:buAutoNum type="arabicPeriod"/>
            </a:pPr>
            <a:r>
              <a:rPr lang="en-US" dirty="0"/>
              <a:t>Each review needs to have more than 10 votes.</a:t>
            </a:r>
          </a:p>
          <a:p>
            <a:pPr marL="1314450" lvl="2" indent="-514350">
              <a:buFont typeface="+mj-lt"/>
              <a:buAutoNum type="arabicPeriod"/>
            </a:pPr>
            <a:r>
              <a:rPr lang="en-US" dirty="0"/>
              <a:t>The review should exist in popular products having enough number of reviews e.g. say 15.</a:t>
            </a:r>
          </a:p>
          <a:p>
            <a:pPr marL="1314450" lvl="2" indent="-514350">
              <a:buNone/>
            </a:pPr>
            <a:endParaRPr lang="en-US" dirty="0"/>
          </a:p>
          <a:p>
            <a:pPr marL="514350" indent="-514350"/>
            <a:r>
              <a:rPr lang="en-IN" sz="2800" dirty="0"/>
              <a:t>After filtration we have 60,000 reviews left for training and testing.</a:t>
            </a:r>
            <a:endParaRPr lang="en-US" sz="2800" dirty="0"/>
          </a:p>
          <a:p>
            <a:pPr marL="514350" indent="-514350">
              <a:buNone/>
            </a:pPr>
            <a:endParaRPr lang="en-IN" dirty="0"/>
          </a:p>
          <a:p>
            <a:pPr marL="514350" indent="-514350">
              <a:buNone/>
            </a:pPr>
            <a:endParaRPr lang="en-US" dirty="0"/>
          </a:p>
          <a:p>
            <a:pPr marL="1314450" lvl="2" indent="-514350">
              <a:buNone/>
            </a:pPr>
            <a:endParaRPr lang="en-US" dirty="0"/>
          </a:p>
          <a:p>
            <a:pPr marL="1314450" lvl="2" indent="-514350">
              <a:buFont typeface="+mj-lt"/>
              <a:buAutoNum type="arabicPeriod"/>
            </a:pPr>
            <a:endParaRPr lang="en-IN" dirty="0"/>
          </a:p>
        </p:txBody>
      </p:sp>
      <p:pic>
        <p:nvPicPr>
          <p:cNvPr id="5" name="Picture 4" descr="sheikh-tuhin-To-Do-List.png"/>
          <p:cNvPicPr>
            <a:picLocks noChangeAspect="1"/>
          </p:cNvPicPr>
          <p:nvPr/>
        </p:nvPicPr>
        <p:blipFill>
          <a:blip r:embed="rId3" cstate="print"/>
          <a:stretch>
            <a:fillRect/>
          </a:stretch>
        </p:blipFill>
        <p:spPr>
          <a:xfrm>
            <a:off x="1259632" y="1"/>
            <a:ext cx="1172184" cy="162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TotalTime>
  <Words>1240</Words>
  <Application>Microsoft Office PowerPoint</Application>
  <PresentationFormat>On-screen Show (4:3)</PresentationFormat>
  <Paragraphs>137</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Calibri Light</vt:lpstr>
      <vt:lpstr>Times New Roman</vt:lpstr>
      <vt:lpstr>Office Theme</vt:lpstr>
      <vt:lpstr>MAJOR PROJECT PRESENTATION ON  AUTO-RANKING OF AMAZON REVIEWS</vt:lpstr>
      <vt:lpstr>    Outline</vt:lpstr>
      <vt:lpstr>Introduction</vt:lpstr>
      <vt:lpstr>Example reviews of iPhone X</vt:lpstr>
      <vt:lpstr>Why auto-ranking?</vt:lpstr>
      <vt:lpstr>Look at this newly written product review which is being displayed at the bottom of the list but is indeed useful.</vt:lpstr>
      <vt:lpstr>Problem statement</vt:lpstr>
      <vt:lpstr>Work flow of Review Ranker</vt:lpstr>
      <vt:lpstr>A. Datasets </vt:lpstr>
      <vt:lpstr>Snapshot of Dataset</vt:lpstr>
      <vt:lpstr>Distribution of Training and Testing data</vt:lpstr>
      <vt:lpstr>B. Outcome variable</vt:lpstr>
      <vt:lpstr>C. Features</vt:lpstr>
      <vt:lpstr>D. Metadata features</vt:lpstr>
      <vt:lpstr>Tools and Libraries</vt:lpstr>
      <vt:lpstr>We modeled the problem as a regression. And the performance of regression models is calculated by – </vt:lpstr>
      <vt:lpstr>A. Linear Regression</vt:lpstr>
      <vt:lpstr>B. Ridge regression</vt:lpstr>
      <vt:lpstr>C. Support vector machine</vt:lpstr>
      <vt:lpstr>Results</vt:lpstr>
      <vt:lpstr>B. Ridge regression</vt:lpstr>
      <vt:lpstr>C. Support Vector Machine</vt:lpstr>
      <vt:lpstr>Review ranker user interface</vt:lpstr>
      <vt:lpstr>Here’s how you can add a new review.</vt:lpstr>
      <vt:lpstr>PowerPoint Presentation</vt:lpstr>
      <vt:lpstr>PowerPoint Presentation</vt:lpstr>
      <vt:lpstr>Conclusion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 ON  AUTO-RANKING OF AMAZON REVIEWS</dc:title>
  <dc:creator>shubh porwal</dc:creator>
  <cp:lastModifiedBy>Abhijeet Rawat</cp:lastModifiedBy>
  <cp:revision>70</cp:revision>
  <dcterms:created xsi:type="dcterms:W3CDTF">2018-04-08T07:45:29Z</dcterms:created>
  <dcterms:modified xsi:type="dcterms:W3CDTF">2018-04-09T08:52:22Z</dcterms:modified>
</cp:coreProperties>
</file>