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73C-296B-48CC-933F-EA32A7234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94F648-27B4-4F99-81C8-FF1B4405E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AF03E1-43D5-4A0F-9B2D-C24ABCDA4DEB}"/>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605B4FD2-5EA1-4BF0-8FD7-D8168389D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633E4-1B98-4AC6-8CDB-AC00F4F623DF}"/>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447518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BDD1-8C52-4C11-9A51-D8F15A0894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93EB40-81ED-40EF-9D6B-767F4803C8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D12FB-CA2E-4008-A67F-A0226F014314}"/>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CE34DEC9-0285-45BC-BE15-FD3DC909F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C6075-EC33-4D0F-800F-8A5CB3E10731}"/>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306747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3BF6A7-73DB-42BE-8220-7086068B53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B3138F-66F7-4542-B5CE-BF1412EEFB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23678-CE78-46CC-A4A9-664E727CD181}"/>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24F3CCDC-C1BB-4528-92F7-4AA2F950A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94B4AF-4ECE-4BB7-B968-80AD085D848C}"/>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153629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198E-46BC-4511-BFB1-CBF244120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A34B67-9456-43A6-A6FC-2A27D5CD8F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A2C1B-8118-4AB2-AF28-9445F57A3C45}"/>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AAC413CD-6E8F-4281-A5F2-EF9DC2FE1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99A45-BD17-47D0-A9F0-6BD923FF618D}"/>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390455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94FA-FD1A-4502-BDFF-ABA13BD47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13AD7C-5655-4675-A832-8BB2FF228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DF81E-CD3F-4E69-B375-99417761B9EA}"/>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FF3DD4F2-8999-470C-A0B7-3E25D5B3B5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846BB-C655-4CCC-AFCA-6065EDC08643}"/>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78419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CD54-875F-44EB-A91D-A787F84F73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370B61-53BD-4380-8F87-D9831083F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31DEE1-D68F-4A77-ACE8-3576CCE21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A72DE2-32ED-469A-8395-1330A2DA8AFD}"/>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6" name="Footer Placeholder 5">
            <a:extLst>
              <a:ext uri="{FF2B5EF4-FFF2-40B4-BE49-F238E27FC236}">
                <a16:creationId xmlns:a16="http://schemas.microsoft.com/office/drawing/2014/main" id="{69364007-AABB-4ABA-A23C-E642C46BF7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D29EF8-A1A7-4A6C-8934-AE8D77FB47BC}"/>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181822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5A96-2142-4336-BF1D-AE997763C7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A982D0-55D1-4720-A59B-8CFE2AFB2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B19147-26E4-4366-BD3C-C8D84EC1E6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0BA8DE-AE06-42B7-B725-72E8368291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47419-A56B-440B-9870-8AF7DBBC5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497C3E-ADB8-437C-B91E-B5F1CCA275AB}"/>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8" name="Footer Placeholder 7">
            <a:extLst>
              <a:ext uri="{FF2B5EF4-FFF2-40B4-BE49-F238E27FC236}">
                <a16:creationId xmlns:a16="http://schemas.microsoft.com/office/drawing/2014/main" id="{71CF216D-DE74-44AF-91F3-594741A488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80B04-6926-4696-97F7-BCD4EE1E8CA9}"/>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237933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8482-5EDE-43F7-A6B7-7B0A82CF12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5F6F67-D54F-41A2-9718-2F659AF9AF37}"/>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4" name="Footer Placeholder 3">
            <a:extLst>
              <a:ext uri="{FF2B5EF4-FFF2-40B4-BE49-F238E27FC236}">
                <a16:creationId xmlns:a16="http://schemas.microsoft.com/office/drawing/2014/main" id="{3FF9505C-02B2-41E1-89AA-A1ED0E0110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136989-805E-4AAD-A26A-8F528EB271D6}"/>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214746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5C375-E16C-43BC-A166-D17CA252CC04}"/>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3" name="Footer Placeholder 2">
            <a:extLst>
              <a:ext uri="{FF2B5EF4-FFF2-40B4-BE49-F238E27FC236}">
                <a16:creationId xmlns:a16="http://schemas.microsoft.com/office/drawing/2014/main" id="{7B027C85-3136-4A7B-841F-D74F6CCB3D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48222E-B9C8-4DDE-AB90-A908E96EC6F6}"/>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14097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EDCB-E0EC-4523-9A43-8AB87CCA1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49CD69-5895-42D7-A7B7-D7C743371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512EDD-8E52-41A8-B522-BD9D93ACD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EC7C8-D983-44C1-ABE0-4962662BC767}"/>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6" name="Footer Placeholder 5">
            <a:extLst>
              <a:ext uri="{FF2B5EF4-FFF2-40B4-BE49-F238E27FC236}">
                <a16:creationId xmlns:a16="http://schemas.microsoft.com/office/drawing/2014/main" id="{1898A486-1E76-49FD-8B61-05B8C1E78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2B500-D2B6-439A-9340-59412F6A109E}"/>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4918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4837-70C3-4C23-A35C-10046FB93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7F8ED2-933A-41D0-9BE2-91EF92020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C4CC17-379D-4779-9D51-D54EB32FF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6BBE-9F1D-437E-931E-0730670990EA}"/>
              </a:ext>
            </a:extLst>
          </p:cNvPr>
          <p:cNvSpPr>
            <a:spLocks noGrp="1"/>
          </p:cNvSpPr>
          <p:nvPr>
            <p:ph type="dt" sz="half" idx="10"/>
          </p:nvPr>
        </p:nvSpPr>
        <p:spPr/>
        <p:txBody>
          <a:bodyPr/>
          <a:lstStyle/>
          <a:p>
            <a:fld id="{1960EF9A-7113-48CC-B3C2-98BE84C60FA4}" type="datetimeFigureOut">
              <a:rPr lang="en-IN" smtClean="0"/>
              <a:t>24-10-2019</a:t>
            </a:fld>
            <a:endParaRPr lang="en-IN"/>
          </a:p>
        </p:txBody>
      </p:sp>
      <p:sp>
        <p:nvSpPr>
          <p:cNvPr id="6" name="Footer Placeholder 5">
            <a:extLst>
              <a:ext uri="{FF2B5EF4-FFF2-40B4-BE49-F238E27FC236}">
                <a16:creationId xmlns:a16="http://schemas.microsoft.com/office/drawing/2014/main" id="{1593E045-5AF6-4F22-A99F-EC6BEC7AD3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D3ADE-C683-40C2-8C7C-508A7A0CDC8B}"/>
              </a:ext>
            </a:extLst>
          </p:cNvPr>
          <p:cNvSpPr>
            <a:spLocks noGrp="1"/>
          </p:cNvSpPr>
          <p:nvPr>
            <p:ph type="sldNum" sz="quarter" idx="12"/>
          </p:nvPr>
        </p:nvSpPr>
        <p:spPr/>
        <p:txBody>
          <a:bodyPr/>
          <a:lstStyle/>
          <a:p>
            <a:fld id="{A1F2680A-9B74-4004-874D-8790BD0E86C4}" type="slidenum">
              <a:rPr lang="en-IN" smtClean="0"/>
              <a:t>‹#›</a:t>
            </a:fld>
            <a:endParaRPr lang="en-IN"/>
          </a:p>
        </p:txBody>
      </p:sp>
    </p:spTree>
    <p:extLst>
      <p:ext uri="{BB962C8B-B14F-4D97-AF65-F5344CB8AC3E}">
        <p14:creationId xmlns:p14="http://schemas.microsoft.com/office/powerpoint/2010/main" val="42751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0962F-40AE-4361-B6D5-6CA9EEAD9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29402F-077F-4283-8329-E57721EF7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F8C434-F729-4246-813A-006B8AFAC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0EF9A-7113-48CC-B3C2-98BE84C60FA4}" type="datetimeFigureOut">
              <a:rPr lang="en-IN" smtClean="0"/>
              <a:t>24-10-2019</a:t>
            </a:fld>
            <a:endParaRPr lang="en-IN"/>
          </a:p>
        </p:txBody>
      </p:sp>
      <p:sp>
        <p:nvSpPr>
          <p:cNvPr id="5" name="Footer Placeholder 4">
            <a:extLst>
              <a:ext uri="{FF2B5EF4-FFF2-40B4-BE49-F238E27FC236}">
                <a16:creationId xmlns:a16="http://schemas.microsoft.com/office/drawing/2014/main" id="{D4FF2DFE-9BAA-436C-9227-27C294180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5FCDC7-CCBF-4B8C-9EC0-F92247BFE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2680A-9B74-4004-874D-8790BD0E86C4}" type="slidenum">
              <a:rPr lang="en-IN" smtClean="0"/>
              <a:t>‹#›</a:t>
            </a:fld>
            <a:endParaRPr lang="en-IN"/>
          </a:p>
        </p:txBody>
      </p:sp>
    </p:spTree>
    <p:extLst>
      <p:ext uri="{BB962C8B-B14F-4D97-AF65-F5344CB8AC3E}">
        <p14:creationId xmlns:p14="http://schemas.microsoft.com/office/powerpoint/2010/main" val="3481538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urhoods_in_Bangal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AE5C-C1A2-498E-B9A9-A77501A51DE1}"/>
              </a:ext>
            </a:extLst>
          </p:cNvPr>
          <p:cNvSpPr>
            <a:spLocks noGrp="1"/>
          </p:cNvSpPr>
          <p:nvPr>
            <p:ph type="ctrTitle"/>
          </p:nvPr>
        </p:nvSpPr>
        <p:spPr/>
        <p:txBody>
          <a:bodyPr/>
          <a:lstStyle/>
          <a:p>
            <a:r>
              <a:rPr lang="en-US" dirty="0"/>
              <a:t>Exploring Bengaluru, India</a:t>
            </a:r>
            <a:endParaRPr lang="en-IN" dirty="0"/>
          </a:p>
        </p:txBody>
      </p:sp>
      <p:sp>
        <p:nvSpPr>
          <p:cNvPr id="3" name="Subtitle 2">
            <a:extLst>
              <a:ext uri="{FF2B5EF4-FFF2-40B4-BE49-F238E27FC236}">
                <a16:creationId xmlns:a16="http://schemas.microsoft.com/office/drawing/2014/main" id="{7679B4E3-65B2-4612-90F3-EDB0189C58C9}"/>
              </a:ext>
            </a:extLst>
          </p:cNvPr>
          <p:cNvSpPr>
            <a:spLocks noGrp="1"/>
          </p:cNvSpPr>
          <p:nvPr>
            <p:ph type="subTitle" idx="1"/>
          </p:nvPr>
        </p:nvSpPr>
        <p:spPr/>
        <p:txBody>
          <a:bodyPr/>
          <a:lstStyle/>
          <a:p>
            <a:r>
              <a:rPr lang="en-US" dirty="0"/>
              <a:t>Coursera DS Capstone Project</a:t>
            </a:r>
            <a:endParaRPr lang="en-IN" dirty="0"/>
          </a:p>
        </p:txBody>
      </p:sp>
    </p:spTree>
    <p:extLst>
      <p:ext uri="{BB962C8B-B14F-4D97-AF65-F5344CB8AC3E}">
        <p14:creationId xmlns:p14="http://schemas.microsoft.com/office/powerpoint/2010/main" val="146922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E31BB-140F-415B-9226-26204E5FCBB6}"/>
              </a:ext>
            </a:extLst>
          </p:cNvPr>
          <p:cNvSpPr>
            <a:spLocks noGrp="1"/>
          </p:cNvSpPr>
          <p:nvPr>
            <p:ph type="title"/>
          </p:nvPr>
        </p:nvSpPr>
        <p:spPr/>
        <p:txBody>
          <a:bodyPr/>
          <a:lstStyle/>
          <a:p>
            <a:r>
              <a:rPr lang="en-US" dirty="0"/>
              <a:t>Introduction/ Business Problem</a:t>
            </a:r>
            <a:endParaRPr lang="en-IN" dirty="0"/>
          </a:p>
        </p:txBody>
      </p:sp>
      <p:sp>
        <p:nvSpPr>
          <p:cNvPr id="3" name="Content Placeholder 2">
            <a:extLst>
              <a:ext uri="{FF2B5EF4-FFF2-40B4-BE49-F238E27FC236}">
                <a16:creationId xmlns:a16="http://schemas.microsoft.com/office/drawing/2014/main" id="{19A7BE80-6161-4A25-B95A-BB0110EAF5E2}"/>
              </a:ext>
            </a:extLst>
          </p:cNvPr>
          <p:cNvSpPr>
            <a:spLocks noGrp="1"/>
          </p:cNvSpPr>
          <p:nvPr>
            <p:ph idx="1"/>
          </p:nvPr>
        </p:nvSpPr>
        <p:spPr/>
        <p:txBody>
          <a:bodyPr>
            <a:normAutofit/>
          </a:bodyPr>
          <a:lstStyle/>
          <a:p>
            <a:pPr marL="0" indent="0">
              <a:buNone/>
            </a:pPr>
            <a:r>
              <a:rPr lang="en-US" sz="1800" dirty="0"/>
              <a:t>Choosing a restaurant site can be quite tricky and the location plays a critical factor in the success of a restaurant. There are multiple variables involved including proximity to entertainment centers, public transport systems, market places, target customers, competing and complimenting restaurants, restaurant density in the area etc.</a:t>
            </a:r>
          </a:p>
          <a:p>
            <a:pPr marL="0" indent="0">
              <a:buNone/>
            </a:pPr>
            <a:r>
              <a:rPr lang="en-US" sz="1800" dirty="0"/>
              <a:t>Also we can gauge the social culture of the city by comparing it to other similar cities. Get to know the preferences of the society in terms of the food they relish. Here, I will try to analyze a major IT hub in India – Bengaluru (earlier Bangalore) and try to answer the below questions -</a:t>
            </a:r>
          </a:p>
          <a:p>
            <a:pPr marL="514350" indent="-514350">
              <a:buAutoNum type="arabicPeriod"/>
            </a:pPr>
            <a:endParaRPr lang="en-US" sz="1800" dirty="0"/>
          </a:p>
          <a:p>
            <a:pPr marL="514350" indent="-514350">
              <a:buAutoNum type="arabicPeriod"/>
            </a:pPr>
            <a:r>
              <a:rPr lang="en-US" sz="1800" dirty="0"/>
              <a:t>Comparing neighborhoods of New York and Bengaluru to gauge how similar/dissimilar they are.</a:t>
            </a:r>
          </a:p>
          <a:p>
            <a:pPr marL="514350" indent="-514350">
              <a:buAutoNum type="arabicPeriod"/>
            </a:pPr>
            <a:r>
              <a:rPr lang="en-US" sz="1800" dirty="0"/>
              <a:t>Analyzing the locality of Bengaluru to decide which area is more suited to open a new restaurant.</a:t>
            </a:r>
            <a:endParaRPr lang="en-IN" sz="1800" dirty="0"/>
          </a:p>
        </p:txBody>
      </p:sp>
    </p:spTree>
    <p:extLst>
      <p:ext uri="{BB962C8B-B14F-4D97-AF65-F5344CB8AC3E}">
        <p14:creationId xmlns:p14="http://schemas.microsoft.com/office/powerpoint/2010/main" val="157113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0EF3-6D85-441D-A7F0-D204F0F7727A}"/>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20C43DDB-4D7C-4889-AAD5-4D4350381F21}"/>
              </a:ext>
            </a:extLst>
          </p:cNvPr>
          <p:cNvSpPr>
            <a:spLocks noGrp="1"/>
          </p:cNvSpPr>
          <p:nvPr>
            <p:ph idx="1"/>
          </p:nvPr>
        </p:nvSpPr>
        <p:spPr/>
        <p:txBody>
          <a:bodyPr>
            <a:normAutofit/>
          </a:bodyPr>
          <a:lstStyle/>
          <a:p>
            <a:r>
              <a:rPr lang="en-US" sz="1800" dirty="0"/>
              <a:t>List of Neighborhoods in Bangalore - </a:t>
            </a:r>
            <a:r>
              <a:rPr lang="en-US" sz="1800" dirty="0">
                <a:hlinkClick r:id="rId2"/>
              </a:rPr>
              <a:t>https://en.wikipedia.org/wiki/List_of_neighbourhoods_in_Bangalore</a:t>
            </a:r>
            <a:endParaRPr lang="en-US" sz="1800" dirty="0"/>
          </a:p>
          <a:p>
            <a:pPr lvl="1"/>
            <a:r>
              <a:rPr lang="en-US" sz="1400" dirty="0"/>
              <a:t>Neighborhood Names (Total = 63) </a:t>
            </a:r>
          </a:p>
          <a:p>
            <a:r>
              <a:rPr lang="en-IN" sz="1800" dirty="0"/>
              <a:t>Location coordinates for each neighbourhood scraping through their Wikipedia pages iteratively</a:t>
            </a:r>
          </a:p>
          <a:p>
            <a:pPr lvl="1"/>
            <a:r>
              <a:rPr lang="en-IN" sz="1400" dirty="0"/>
              <a:t>Neighbourhood Names</a:t>
            </a:r>
          </a:p>
          <a:p>
            <a:pPr lvl="1"/>
            <a:r>
              <a:rPr lang="en-IN" sz="1400" dirty="0"/>
              <a:t>Latitude</a:t>
            </a:r>
          </a:p>
          <a:p>
            <a:pPr lvl="1"/>
            <a:r>
              <a:rPr lang="en-IN" sz="1400" dirty="0"/>
              <a:t>Longitude</a:t>
            </a:r>
          </a:p>
          <a:p>
            <a:r>
              <a:rPr lang="en-IN" sz="1800" dirty="0"/>
              <a:t>Foursquare API to explore all Bengaluru neighbourhoods</a:t>
            </a:r>
          </a:p>
          <a:p>
            <a:pPr lvl="1"/>
            <a:r>
              <a:rPr lang="en-IN" sz="1400" dirty="0"/>
              <a:t>Neighbourhood Names</a:t>
            </a:r>
          </a:p>
          <a:p>
            <a:pPr lvl="1"/>
            <a:r>
              <a:rPr lang="en-IN" sz="1400" dirty="0"/>
              <a:t>Latitude</a:t>
            </a:r>
          </a:p>
          <a:p>
            <a:pPr lvl="1"/>
            <a:r>
              <a:rPr lang="en-IN" sz="1400" dirty="0"/>
              <a:t>Longitude</a:t>
            </a:r>
          </a:p>
          <a:p>
            <a:pPr lvl="1"/>
            <a:r>
              <a:rPr lang="en-IN" sz="1400" dirty="0"/>
              <a:t>Venues Nearby</a:t>
            </a:r>
          </a:p>
          <a:p>
            <a:pPr lvl="1"/>
            <a:r>
              <a:rPr lang="en-IN" sz="1400" dirty="0"/>
              <a:t>Venue Latitude</a:t>
            </a:r>
          </a:p>
          <a:p>
            <a:pPr lvl="1"/>
            <a:r>
              <a:rPr lang="en-IN" sz="1400" dirty="0"/>
              <a:t>Venue Longitude</a:t>
            </a:r>
          </a:p>
          <a:p>
            <a:pPr lvl="1"/>
            <a:r>
              <a:rPr lang="en-IN" sz="1400" dirty="0"/>
              <a:t>Venue Category</a:t>
            </a:r>
          </a:p>
          <a:p>
            <a:endParaRPr lang="en-IN" sz="1800" dirty="0"/>
          </a:p>
        </p:txBody>
      </p:sp>
    </p:spTree>
    <p:extLst>
      <p:ext uri="{BB962C8B-B14F-4D97-AF65-F5344CB8AC3E}">
        <p14:creationId xmlns:p14="http://schemas.microsoft.com/office/powerpoint/2010/main" val="1635771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5725</TotalTime>
  <Words>230</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Exploring Bengaluru, India</vt:lpstr>
      <vt:lpstr>Introduction/ Business Problem</vt:lpstr>
      <vt:lpstr>Data Description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Bengaluru, India</dc:title>
  <dc:creator>User</dc:creator>
  <cp:lastModifiedBy>User</cp:lastModifiedBy>
  <cp:revision>16</cp:revision>
  <dcterms:created xsi:type="dcterms:W3CDTF">2019-10-19T08:35:58Z</dcterms:created>
  <dcterms:modified xsi:type="dcterms:W3CDTF">2019-10-24T05:49:24Z</dcterms:modified>
</cp:coreProperties>
</file>