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4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173C-296B-48CC-933F-EA32A72345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94F648-27B4-4F99-81C8-FF1B4405EC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AF03E1-43D5-4A0F-9B2D-C24ABCDA4DEB}"/>
              </a:ext>
            </a:extLst>
          </p:cNvPr>
          <p:cNvSpPr>
            <a:spLocks noGrp="1"/>
          </p:cNvSpPr>
          <p:nvPr>
            <p:ph type="dt" sz="half" idx="10"/>
          </p:nvPr>
        </p:nvSpPr>
        <p:spPr/>
        <p:txBody>
          <a:bodyPr/>
          <a:lstStyle/>
          <a:p>
            <a:fld id="{1960EF9A-7113-48CC-B3C2-98BE84C60FA4}" type="datetimeFigureOut">
              <a:rPr lang="en-IN" smtClean="0"/>
              <a:t>24-10-2019</a:t>
            </a:fld>
            <a:endParaRPr lang="en-IN"/>
          </a:p>
        </p:txBody>
      </p:sp>
      <p:sp>
        <p:nvSpPr>
          <p:cNvPr id="5" name="Footer Placeholder 4">
            <a:extLst>
              <a:ext uri="{FF2B5EF4-FFF2-40B4-BE49-F238E27FC236}">
                <a16:creationId xmlns:a16="http://schemas.microsoft.com/office/drawing/2014/main" id="{605B4FD2-5EA1-4BF0-8FD7-D8168389DA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2633E4-1B98-4AC6-8CDB-AC00F4F623DF}"/>
              </a:ext>
            </a:extLst>
          </p:cNvPr>
          <p:cNvSpPr>
            <a:spLocks noGrp="1"/>
          </p:cNvSpPr>
          <p:nvPr>
            <p:ph type="sldNum" sz="quarter" idx="12"/>
          </p:nvPr>
        </p:nvSpPr>
        <p:spPr/>
        <p:txBody>
          <a:bodyPr/>
          <a:lstStyle/>
          <a:p>
            <a:fld id="{A1F2680A-9B74-4004-874D-8790BD0E86C4}" type="slidenum">
              <a:rPr lang="en-IN" smtClean="0"/>
              <a:t>‹#›</a:t>
            </a:fld>
            <a:endParaRPr lang="en-IN"/>
          </a:p>
        </p:txBody>
      </p:sp>
    </p:spTree>
    <p:extLst>
      <p:ext uri="{BB962C8B-B14F-4D97-AF65-F5344CB8AC3E}">
        <p14:creationId xmlns:p14="http://schemas.microsoft.com/office/powerpoint/2010/main" val="447518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BDD1-8C52-4C11-9A51-D8F15A0894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93EB40-81ED-40EF-9D6B-767F4803C8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BD12FB-CA2E-4008-A67F-A0226F014314}"/>
              </a:ext>
            </a:extLst>
          </p:cNvPr>
          <p:cNvSpPr>
            <a:spLocks noGrp="1"/>
          </p:cNvSpPr>
          <p:nvPr>
            <p:ph type="dt" sz="half" idx="10"/>
          </p:nvPr>
        </p:nvSpPr>
        <p:spPr/>
        <p:txBody>
          <a:bodyPr/>
          <a:lstStyle/>
          <a:p>
            <a:fld id="{1960EF9A-7113-48CC-B3C2-98BE84C60FA4}" type="datetimeFigureOut">
              <a:rPr lang="en-IN" smtClean="0"/>
              <a:t>24-10-2019</a:t>
            </a:fld>
            <a:endParaRPr lang="en-IN"/>
          </a:p>
        </p:txBody>
      </p:sp>
      <p:sp>
        <p:nvSpPr>
          <p:cNvPr id="5" name="Footer Placeholder 4">
            <a:extLst>
              <a:ext uri="{FF2B5EF4-FFF2-40B4-BE49-F238E27FC236}">
                <a16:creationId xmlns:a16="http://schemas.microsoft.com/office/drawing/2014/main" id="{CE34DEC9-0285-45BC-BE15-FD3DC909F5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EC6075-EC33-4D0F-800F-8A5CB3E10731}"/>
              </a:ext>
            </a:extLst>
          </p:cNvPr>
          <p:cNvSpPr>
            <a:spLocks noGrp="1"/>
          </p:cNvSpPr>
          <p:nvPr>
            <p:ph type="sldNum" sz="quarter" idx="12"/>
          </p:nvPr>
        </p:nvSpPr>
        <p:spPr/>
        <p:txBody>
          <a:bodyPr/>
          <a:lstStyle/>
          <a:p>
            <a:fld id="{A1F2680A-9B74-4004-874D-8790BD0E86C4}" type="slidenum">
              <a:rPr lang="en-IN" smtClean="0"/>
              <a:t>‹#›</a:t>
            </a:fld>
            <a:endParaRPr lang="en-IN"/>
          </a:p>
        </p:txBody>
      </p:sp>
    </p:spTree>
    <p:extLst>
      <p:ext uri="{BB962C8B-B14F-4D97-AF65-F5344CB8AC3E}">
        <p14:creationId xmlns:p14="http://schemas.microsoft.com/office/powerpoint/2010/main" val="3067471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3BF6A7-73DB-42BE-8220-7086068B53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B3138F-66F7-4542-B5CE-BF1412EEFB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123678-CE78-46CC-A4A9-664E727CD181}"/>
              </a:ext>
            </a:extLst>
          </p:cNvPr>
          <p:cNvSpPr>
            <a:spLocks noGrp="1"/>
          </p:cNvSpPr>
          <p:nvPr>
            <p:ph type="dt" sz="half" idx="10"/>
          </p:nvPr>
        </p:nvSpPr>
        <p:spPr/>
        <p:txBody>
          <a:bodyPr/>
          <a:lstStyle/>
          <a:p>
            <a:fld id="{1960EF9A-7113-48CC-B3C2-98BE84C60FA4}" type="datetimeFigureOut">
              <a:rPr lang="en-IN" smtClean="0"/>
              <a:t>24-10-2019</a:t>
            </a:fld>
            <a:endParaRPr lang="en-IN"/>
          </a:p>
        </p:txBody>
      </p:sp>
      <p:sp>
        <p:nvSpPr>
          <p:cNvPr id="5" name="Footer Placeholder 4">
            <a:extLst>
              <a:ext uri="{FF2B5EF4-FFF2-40B4-BE49-F238E27FC236}">
                <a16:creationId xmlns:a16="http://schemas.microsoft.com/office/drawing/2014/main" id="{24F3CCDC-C1BB-4528-92F7-4AA2F950AD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94B4AF-4ECE-4BB7-B968-80AD085D848C}"/>
              </a:ext>
            </a:extLst>
          </p:cNvPr>
          <p:cNvSpPr>
            <a:spLocks noGrp="1"/>
          </p:cNvSpPr>
          <p:nvPr>
            <p:ph type="sldNum" sz="quarter" idx="12"/>
          </p:nvPr>
        </p:nvSpPr>
        <p:spPr/>
        <p:txBody>
          <a:bodyPr/>
          <a:lstStyle/>
          <a:p>
            <a:fld id="{A1F2680A-9B74-4004-874D-8790BD0E86C4}" type="slidenum">
              <a:rPr lang="en-IN" smtClean="0"/>
              <a:t>‹#›</a:t>
            </a:fld>
            <a:endParaRPr lang="en-IN"/>
          </a:p>
        </p:txBody>
      </p:sp>
    </p:spTree>
    <p:extLst>
      <p:ext uri="{BB962C8B-B14F-4D97-AF65-F5344CB8AC3E}">
        <p14:creationId xmlns:p14="http://schemas.microsoft.com/office/powerpoint/2010/main" val="1536293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B198E-46BC-4511-BFB1-CBF2441208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A34B67-9456-43A6-A6FC-2A27D5CD8F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7A2C1B-8118-4AB2-AF28-9445F57A3C45}"/>
              </a:ext>
            </a:extLst>
          </p:cNvPr>
          <p:cNvSpPr>
            <a:spLocks noGrp="1"/>
          </p:cNvSpPr>
          <p:nvPr>
            <p:ph type="dt" sz="half" idx="10"/>
          </p:nvPr>
        </p:nvSpPr>
        <p:spPr/>
        <p:txBody>
          <a:bodyPr/>
          <a:lstStyle/>
          <a:p>
            <a:fld id="{1960EF9A-7113-48CC-B3C2-98BE84C60FA4}" type="datetimeFigureOut">
              <a:rPr lang="en-IN" smtClean="0"/>
              <a:t>24-10-2019</a:t>
            </a:fld>
            <a:endParaRPr lang="en-IN"/>
          </a:p>
        </p:txBody>
      </p:sp>
      <p:sp>
        <p:nvSpPr>
          <p:cNvPr id="5" name="Footer Placeholder 4">
            <a:extLst>
              <a:ext uri="{FF2B5EF4-FFF2-40B4-BE49-F238E27FC236}">
                <a16:creationId xmlns:a16="http://schemas.microsoft.com/office/drawing/2014/main" id="{AAC413CD-6E8F-4281-A5F2-EF9DC2FE13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E99A45-BD17-47D0-A9F0-6BD923FF618D}"/>
              </a:ext>
            </a:extLst>
          </p:cNvPr>
          <p:cNvSpPr>
            <a:spLocks noGrp="1"/>
          </p:cNvSpPr>
          <p:nvPr>
            <p:ph type="sldNum" sz="quarter" idx="12"/>
          </p:nvPr>
        </p:nvSpPr>
        <p:spPr/>
        <p:txBody>
          <a:bodyPr/>
          <a:lstStyle/>
          <a:p>
            <a:fld id="{A1F2680A-9B74-4004-874D-8790BD0E86C4}" type="slidenum">
              <a:rPr lang="en-IN" smtClean="0"/>
              <a:t>‹#›</a:t>
            </a:fld>
            <a:endParaRPr lang="en-IN"/>
          </a:p>
        </p:txBody>
      </p:sp>
    </p:spTree>
    <p:extLst>
      <p:ext uri="{BB962C8B-B14F-4D97-AF65-F5344CB8AC3E}">
        <p14:creationId xmlns:p14="http://schemas.microsoft.com/office/powerpoint/2010/main" val="3904556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94FA-FD1A-4502-BDFF-ABA13BD47A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13AD7C-5655-4675-A832-8BB2FF2283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BDF81E-CD3F-4E69-B375-99417761B9EA}"/>
              </a:ext>
            </a:extLst>
          </p:cNvPr>
          <p:cNvSpPr>
            <a:spLocks noGrp="1"/>
          </p:cNvSpPr>
          <p:nvPr>
            <p:ph type="dt" sz="half" idx="10"/>
          </p:nvPr>
        </p:nvSpPr>
        <p:spPr/>
        <p:txBody>
          <a:bodyPr/>
          <a:lstStyle/>
          <a:p>
            <a:fld id="{1960EF9A-7113-48CC-B3C2-98BE84C60FA4}" type="datetimeFigureOut">
              <a:rPr lang="en-IN" smtClean="0"/>
              <a:t>24-10-2019</a:t>
            </a:fld>
            <a:endParaRPr lang="en-IN"/>
          </a:p>
        </p:txBody>
      </p:sp>
      <p:sp>
        <p:nvSpPr>
          <p:cNvPr id="5" name="Footer Placeholder 4">
            <a:extLst>
              <a:ext uri="{FF2B5EF4-FFF2-40B4-BE49-F238E27FC236}">
                <a16:creationId xmlns:a16="http://schemas.microsoft.com/office/drawing/2014/main" id="{FF3DD4F2-8999-470C-A0B7-3E25D5B3B5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1846BB-C655-4CCC-AFCA-6065EDC08643}"/>
              </a:ext>
            </a:extLst>
          </p:cNvPr>
          <p:cNvSpPr>
            <a:spLocks noGrp="1"/>
          </p:cNvSpPr>
          <p:nvPr>
            <p:ph type="sldNum" sz="quarter" idx="12"/>
          </p:nvPr>
        </p:nvSpPr>
        <p:spPr/>
        <p:txBody>
          <a:bodyPr/>
          <a:lstStyle/>
          <a:p>
            <a:fld id="{A1F2680A-9B74-4004-874D-8790BD0E86C4}" type="slidenum">
              <a:rPr lang="en-IN" smtClean="0"/>
              <a:t>‹#›</a:t>
            </a:fld>
            <a:endParaRPr lang="en-IN"/>
          </a:p>
        </p:txBody>
      </p:sp>
    </p:spTree>
    <p:extLst>
      <p:ext uri="{BB962C8B-B14F-4D97-AF65-F5344CB8AC3E}">
        <p14:creationId xmlns:p14="http://schemas.microsoft.com/office/powerpoint/2010/main" val="784196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ACD54-875F-44EB-A91D-A787F84F73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370B61-53BD-4380-8F87-D9831083FC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31DEE1-D68F-4A77-ACE8-3576CCE214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A72DE2-32ED-469A-8395-1330A2DA8AFD}"/>
              </a:ext>
            </a:extLst>
          </p:cNvPr>
          <p:cNvSpPr>
            <a:spLocks noGrp="1"/>
          </p:cNvSpPr>
          <p:nvPr>
            <p:ph type="dt" sz="half" idx="10"/>
          </p:nvPr>
        </p:nvSpPr>
        <p:spPr/>
        <p:txBody>
          <a:bodyPr/>
          <a:lstStyle/>
          <a:p>
            <a:fld id="{1960EF9A-7113-48CC-B3C2-98BE84C60FA4}" type="datetimeFigureOut">
              <a:rPr lang="en-IN" smtClean="0"/>
              <a:t>24-10-2019</a:t>
            </a:fld>
            <a:endParaRPr lang="en-IN"/>
          </a:p>
        </p:txBody>
      </p:sp>
      <p:sp>
        <p:nvSpPr>
          <p:cNvPr id="6" name="Footer Placeholder 5">
            <a:extLst>
              <a:ext uri="{FF2B5EF4-FFF2-40B4-BE49-F238E27FC236}">
                <a16:creationId xmlns:a16="http://schemas.microsoft.com/office/drawing/2014/main" id="{69364007-AABB-4ABA-A23C-E642C46BF7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D29EF8-A1A7-4A6C-8934-AE8D77FB47BC}"/>
              </a:ext>
            </a:extLst>
          </p:cNvPr>
          <p:cNvSpPr>
            <a:spLocks noGrp="1"/>
          </p:cNvSpPr>
          <p:nvPr>
            <p:ph type="sldNum" sz="quarter" idx="12"/>
          </p:nvPr>
        </p:nvSpPr>
        <p:spPr/>
        <p:txBody>
          <a:bodyPr/>
          <a:lstStyle/>
          <a:p>
            <a:fld id="{A1F2680A-9B74-4004-874D-8790BD0E86C4}" type="slidenum">
              <a:rPr lang="en-IN" smtClean="0"/>
              <a:t>‹#›</a:t>
            </a:fld>
            <a:endParaRPr lang="en-IN"/>
          </a:p>
        </p:txBody>
      </p:sp>
    </p:spTree>
    <p:extLst>
      <p:ext uri="{BB962C8B-B14F-4D97-AF65-F5344CB8AC3E}">
        <p14:creationId xmlns:p14="http://schemas.microsoft.com/office/powerpoint/2010/main" val="181822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85A96-2142-4336-BF1D-AE997763C7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A982D0-55D1-4720-A59B-8CFE2AFB2B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B19147-26E4-4366-BD3C-C8D84EC1E6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0BA8DE-AE06-42B7-B725-72E8368291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647419-A56B-440B-9870-8AF7DBBC53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497C3E-ADB8-437C-B91E-B5F1CCA275AB}"/>
              </a:ext>
            </a:extLst>
          </p:cNvPr>
          <p:cNvSpPr>
            <a:spLocks noGrp="1"/>
          </p:cNvSpPr>
          <p:nvPr>
            <p:ph type="dt" sz="half" idx="10"/>
          </p:nvPr>
        </p:nvSpPr>
        <p:spPr/>
        <p:txBody>
          <a:bodyPr/>
          <a:lstStyle/>
          <a:p>
            <a:fld id="{1960EF9A-7113-48CC-B3C2-98BE84C60FA4}" type="datetimeFigureOut">
              <a:rPr lang="en-IN" smtClean="0"/>
              <a:t>24-10-2019</a:t>
            </a:fld>
            <a:endParaRPr lang="en-IN"/>
          </a:p>
        </p:txBody>
      </p:sp>
      <p:sp>
        <p:nvSpPr>
          <p:cNvPr id="8" name="Footer Placeholder 7">
            <a:extLst>
              <a:ext uri="{FF2B5EF4-FFF2-40B4-BE49-F238E27FC236}">
                <a16:creationId xmlns:a16="http://schemas.microsoft.com/office/drawing/2014/main" id="{71CF216D-DE74-44AF-91F3-594741A4882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280B04-6926-4696-97F7-BCD4EE1E8CA9}"/>
              </a:ext>
            </a:extLst>
          </p:cNvPr>
          <p:cNvSpPr>
            <a:spLocks noGrp="1"/>
          </p:cNvSpPr>
          <p:nvPr>
            <p:ph type="sldNum" sz="quarter" idx="12"/>
          </p:nvPr>
        </p:nvSpPr>
        <p:spPr/>
        <p:txBody>
          <a:bodyPr/>
          <a:lstStyle/>
          <a:p>
            <a:fld id="{A1F2680A-9B74-4004-874D-8790BD0E86C4}" type="slidenum">
              <a:rPr lang="en-IN" smtClean="0"/>
              <a:t>‹#›</a:t>
            </a:fld>
            <a:endParaRPr lang="en-IN"/>
          </a:p>
        </p:txBody>
      </p:sp>
    </p:spTree>
    <p:extLst>
      <p:ext uri="{BB962C8B-B14F-4D97-AF65-F5344CB8AC3E}">
        <p14:creationId xmlns:p14="http://schemas.microsoft.com/office/powerpoint/2010/main" val="2379332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E8482-5EDE-43F7-A6B7-7B0A82CF12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5F6F67-D54F-41A2-9718-2F659AF9AF37}"/>
              </a:ext>
            </a:extLst>
          </p:cNvPr>
          <p:cNvSpPr>
            <a:spLocks noGrp="1"/>
          </p:cNvSpPr>
          <p:nvPr>
            <p:ph type="dt" sz="half" idx="10"/>
          </p:nvPr>
        </p:nvSpPr>
        <p:spPr/>
        <p:txBody>
          <a:bodyPr/>
          <a:lstStyle/>
          <a:p>
            <a:fld id="{1960EF9A-7113-48CC-B3C2-98BE84C60FA4}" type="datetimeFigureOut">
              <a:rPr lang="en-IN" smtClean="0"/>
              <a:t>24-10-2019</a:t>
            </a:fld>
            <a:endParaRPr lang="en-IN"/>
          </a:p>
        </p:txBody>
      </p:sp>
      <p:sp>
        <p:nvSpPr>
          <p:cNvPr id="4" name="Footer Placeholder 3">
            <a:extLst>
              <a:ext uri="{FF2B5EF4-FFF2-40B4-BE49-F238E27FC236}">
                <a16:creationId xmlns:a16="http://schemas.microsoft.com/office/drawing/2014/main" id="{3FF9505C-02B2-41E1-89AA-A1ED0E0110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136989-805E-4AAD-A26A-8F528EB271D6}"/>
              </a:ext>
            </a:extLst>
          </p:cNvPr>
          <p:cNvSpPr>
            <a:spLocks noGrp="1"/>
          </p:cNvSpPr>
          <p:nvPr>
            <p:ph type="sldNum" sz="quarter" idx="12"/>
          </p:nvPr>
        </p:nvSpPr>
        <p:spPr/>
        <p:txBody>
          <a:bodyPr/>
          <a:lstStyle/>
          <a:p>
            <a:fld id="{A1F2680A-9B74-4004-874D-8790BD0E86C4}" type="slidenum">
              <a:rPr lang="en-IN" smtClean="0"/>
              <a:t>‹#›</a:t>
            </a:fld>
            <a:endParaRPr lang="en-IN"/>
          </a:p>
        </p:txBody>
      </p:sp>
    </p:spTree>
    <p:extLst>
      <p:ext uri="{BB962C8B-B14F-4D97-AF65-F5344CB8AC3E}">
        <p14:creationId xmlns:p14="http://schemas.microsoft.com/office/powerpoint/2010/main" val="2147469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25C375-E16C-43BC-A166-D17CA252CC04}"/>
              </a:ext>
            </a:extLst>
          </p:cNvPr>
          <p:cNvSpPr>
            <a:spLocks noGrp="1"/>
          </p:cNvSpPr>
          <p:nvPr>
            <p:ph type="dt" sz="half" idx="10"/>
          </p:nvPr>
        </p:nvSpPr>
        <p:spPr/>
        <p:txBody>
          <a:bodyPr/>
          <a:lstStyle/>
          <a:p>
            <a:fld id="{1960EF9A-7113-48CC-B3C2-98BE84C60FA4}" type="datetimeFigureOut">
              <a:rPr lang="en-IN" smtClean="0"/>
              <a:t>24-10-2019</a:t>
            </a:fld>
            <a:endParaRPr lang="en-IN"/>
          </a:p>
        </p:txBody>
      </p:sp>
      <p:sp>
        <p:nvSpPr>
          <p:cNvPr id="3" name="Footer Placeholder 2">
            <a:extLst>
              <a:ext uri="{FF2B5EF4-FFF2-40B4-BE49-F238E27FC236}">
                <a16:creationId xmlns:a16="http://schemas.microsoft.com/office/drawing/2014/main" id="{7B027C85-3136-4A7B-841F-D74F6CCB3D9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748222E-B9C8-4DDE-AB90-A908E96EC6F6}"/>
              </a:ext>
            </a:extLst>
          </p:cNvPr>
          <p:cNvSpPr>
            <a:spLocks noGrp="1"/>
          </p:cNvSpPr>
          <p:nvPr>
            <p:ph type="sldNum" sz="quarter" idx="12"/>
          </p:nvPr>
        </p:nvSpPr>
        <p:spPr/>
        <p:txBody>
          <a:bodyPr/>
          <a:lstStyle/>
          <a:p>
            <a:fld id="{A1F2680A-9B74-4004-874D-8790BD0E86C4}" type="slidenum">
              <a:rPr lang="en-IN" smtClean="0"/>
              <a:t>‹#›</a:t>
            </a:fld>
            <a:endParaRPr lang="en-IN"/>
          </a:p>
        </p:txBody>
      </p:sp>
    </p:spTree>
    <p:extLst>
      <p:ext uri="{BB962C8B-B14F-4D97-AF65-F5344CB8AC3E}">
        <p14:creationId xmlns:p14="http://schemas.microsoft.com/office/powerpoint/2010/main" val="140970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EDCB-E0EC-4523-9A43-8AB87CCA1F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49CD69-5895-42D7-A7B7-D7C743371B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512EDD-8E52-41A8-B522-BD9D93ACD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6EC7C8-D983-44C1-ABE0-4962662BC767}"/>
              </a:ext>
            </a:extLst>
          </p:cNvPr>
          <p:cNvSpPr>
            <a:spLocks noGrp="1"/>
          </p:cNvSpPr>
          <p:nvPr>
            <p:ph type="dt" sz="half" idx="10"/>
          </p:nvPr>
        </p:nvSpPr>
        <p:spPr/>
        <p:txBody>
          <a:bodyPr/>
          <a:lstStyle/>
          <a:p>
            <a:fld id="{1960EF9A-7113-48CC-B3C2-98BE84C60FA4}" type="datetimeFigureOut">
              <a:rPr lang="en-IN" smtClean="0"/>
              <a:t>24-10-2019</a:t>
            </a:fld>
            <a:endParaRPr lang="en-IN"/>
          </a:p>
        </p:txBody>
      </p:sp>
      <p:sp>
        <p:nvSpPr>
          <p:cNvPr id="6" name="Footer Placeholder 5">
            <a:extLst>
              <a:ext uri="{FF2B5EF4-FFF2-40B4-BE49-F238E27FC236}">
                <a16:creationId xmlns:a16="http://schemas.microsoft.com/office/drawing/2014/main" id="{1898A486-1E76-49FD-8B61-05B8C1E78E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12B500-D2B6-439A-9340-59412F6A109E}"/>
              </a:ext>
            </a:extLst>
          </p:cNvPr>
          <p:cNvSpPr>
            <a:spLocks noGrp="1"/>
          </p:cNvSpPr>
          <p:nvPr>
            <p:ph type="sldNum" sz="quarter" idx="12"/>
          </p:nvPr>
        </p:nvSpPr>
        <p:spPr/>
        <p:txBody>
          <a:bodyPr/>
          <a:lstStyle/>
          <a:p>
            <a:fld id="{A1F2680A-9B74-4004-874D-8790BD0E86C4}" type="slidenum">
              <a:rPr lang="en-IN" smtClean="0"/>
              <a:t>‹#›</a:t>
            </a:fld>
            <a:endParaRPr lang="en-IN"/>
          </a:p>
        </p:txBody>
      </p:sp>
    </p:spTree>
    <p:extLst>
      <p:ext uri="{BB962C8B-B14F-4D97-AF65-F5344CB8AC3E}">
        <p14:creationId xmlns:p14="http://schemas.microsoft.com/office/powerpoint/2010/main" val="49180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84837-70C3-4C23-A35C-10046FB93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7F8ED2-933A-41D0-9BE2-91EF920209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C4CC17-379D-4779-9D51-D54EB32FF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3B6BBE-9F1D-437E-931E-0730670990EA}"/>
              </a:ext>
            </a:extLst>
          </p:cNvPr>
          <p:cNvSpPr>
            <a:spLocks noGrp="1"/>
          </p:cNvSpPr>
          <p:nvPr>
            <p:ph type="dt" sz="half" idx="10"/>
          </p:nvPr>
        </p:nvSpPr>
        <p:spPr/>
        <p:txBody>
          <a:bodyPr/>
          <a:lstStyle/>
          <a:p>
            <a:fld id="{1960EF9A-7113-48CC-B3C2-98BE84C60FA4}" type="datetimeFigureOut">
              <a:rPr lang="en-IN" smtClean="0"/>
              <a:t>24-10-2019</a:t>
            </a:fld>
            <a:endParaRPr lang="en-IN"/>
          </a:p>
        </p:txBody>
      </p:sp>
      <p:sp>
        <p:nvSpPr>
          <p:cNvPr id="6" name="Footer Placeholder 5">
            <a:extLst>
              <a:ext uri="{FF2B5EF4-FFF2-40B4-BE49-F238E27FC236}">
                <a16:creationId xmlns:a16="http://schemas.microsoft.com/office/drawing/2014/main" id="{1593E045-5AF6-4F22-A99F-EC6BEC7AD3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AD3ADE-C683-40C2-8C7C-508A7A0CDC8B}"/>
              </a:ext>
            </a:extLst>
          </p:cNvPr>
          <p:cNvSpPr>
            <a:spLocks noGrp="1"/>
          </p:cNvSpPr>
          <p:nvPr>
            <p:ph type="sldNum" sz="quarter" idx="12"/>
          </p:nvPr>
        </p:nvSpPr>
        <p:spPr/>
        <p:txBody>
          <a:bodyPr/>
          <a:lstStyle/>
          <a:p>
            <a:fld id="{A1F2680A-9B74-4004-874D-8790BD0E86C4}" type="slidenum">
              <a:rPr lang="en-IN" smtClean="0"/>
              <a:t>‹#›</a:t>
            </a:fld>
            <a:endParaRPr lang="en-IN"/>
          </a:p>
        </p:txBody>
      </p:sp>
    </p:spTree>
    <p:extLst>
      <p:ext uri="{BB962C8B-B14F-4D97-AF65-F5344CB8AC3E}">
        <p14:creationId xmlns:p14="http://schemas.microsoft.com/office/powerpoint/2010/main" val="427516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F0962F-40AE-4361-B6D5-6CA9EEAD99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29402F-077F-4283-8329-E57721EF73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F8C434-F729-4246-813A-006B8AFAC7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60EF9A-7113-48CC-B3C2-98BE84C60FA4}" type="datetimeFigureOut">
              <a:rPr lang="en-IN" smtClean="0"/>
              <a:t>24-10-2019</a:t>
            </a:fld>
            <a:endParaRPr lang="en-IN"/>
          </a:p>
        </p:txBody>
      </p:sp>
      <p:sp>
        <p:nvSpPr>
          <p:cNvPr id="5" name="Footer Placeholder 4">
            <a:extLst>
              <a:ext uri="{FF2B5EF4-FFF2-40B4-BE49-F238E27FC236}">
                <a16:creationId xmlns:a16="http://schemas.microsoft.com/office/drawing/2014/main" id="{D4FF2DFE-9BAA-436C-9227-27C294180B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5FCDC7-CCBF-4B8C-9EC0-F92247BFEC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2680A-9B74-4004-874D-8790BD0E86C4}" type="slidenum">
              <a:rPr lang="en-IN" smtClean="0"/>
              <a:t>‹#›</a:t>
            </a:fld>
            <a:endParaRPr lang="en-IN"/>
          </a:p>
        </p:txBody>
      </p:sp>
    </p:spTree>
    <p:extLst>
      <p:ext uri="{BB962C8B-B14F-4D97-AF65-F5344CB8AC3E}">
        <p14:creationId xmlns:p14="http://schemas.microsoft.com/office/powerpoint/2010/main" val="3481538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neighbourhoods_in_Bangalo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FAE5C-C1A2-498E-B9A9-A77501A51DE1}"/>
              </a:ext>
            </a:extLst>
          </p:cNvPr>
          <p:cNvSpPr>
            <a:spLocks noGrp="1"/>
          </p:cNvSpPr>
          <p:nvPr>
            <p:ph type="ctrTitle"/>
          </p:nvPr>
        </p:nvSpPr>
        <p:spPr/>
        <p:txBody>
          <a:bodyPr/>
          <a:lstStyle/>
          <a:p>
            <a:r>
              <a:rPr lang="en-US" dirty="0"/>
              <a:t>New Restaurant in Bengaluru, India</a:t>
            </a:r>
            <a:endParaRPr lang="en-IN" dirty="0"/>
          </a:p>
        </p:txBody>
      </p:sp>
      <p:sp>
        <p:nvSpPr>
          <p:cNvPr id="3" name="Subtitle 2">
            <a:extLst>
              <a:ext uri="{FF2B5EF4-FFF2-40B4-BE49-F238E27FC236}">
                <a16:creationId xmlns:a16="http://schemas.microsoft.com/office/drawing/2014/main" id="{7679B4E3-65B2-4612-90F3-EDB0189C58C9}"/>
              </a:ext>
            </a:extLst>
          </p:cNvPr>
          <p:cNvSpPr>
            <a:spLocks noGrp="1"/>
          </p:cNvSpPr>
          <p:nvPr>
            <p:ph type="subTitle" idx="1"/>
          </p:nvPr>
        </p:nvSpPr>
        <p:spPr/>
        <p:txBody>
          <a:bodyPr/>
          <a:lstStyle/>
          <a:p>
            <a:r>
              <a:rPr lang="en-US" dirty="0"/>
              <a:t>Coursera DS Capstone Project</a:t>
            </a:r>
            <a:endParaRPr lang="en-IN" dirty="0"/>
          </a:p>
        </p:txBody>
      </p:sp>
    </p:spTree>
    <p:extLst>
      <p:ext uri="{BB962C8B-B14F-4D97-AF65-F5344CB8AC3E}">
        <p14:creationId xmlns:p14="http://schemas.microsoft.com/office/powerpoint/2010/main" val="1469228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E31BB-140F-415B-9226-26204E5FCBB6}"/>
              </a:ext>
            </a:extLst>
          </p:cNvPr>
          <p:cNvSpPr>
            <a:spLocks noGrp="1"/>
          </p:cNvSpPr>
          <p:nvPr>
            <p:ph type="title"/>
          </p:nvPr>
        </p:nvSpPr>
        <p:spPr/>
        <p:txBody>
          <a:bodyPr/>
          <a:lstStyle/>
          <a:p>
            <a:r>
              <a:rPr lang="en-US" dirty="0"/>
              <a:t>Introduction/ Business Problem</a:t>
            </a:r>
            <a:endParaRPr lang="en-IN" dirty="0"/>
          </a:p>
        </p:txBody>
      </p:sp>
      <p:sp>
        <p:nvSpPr>
          <p:cNvPr id="3" name="Content Placeholder 2">
            <a:extLst>
              <a:ext uri="{FF2B5EF4-FFF2-40B4-BE49-F238E27FC236}">
                <a16:creationId xmlns:a16="http://schemas.microsoft.com/office/drawing/2014/main" id="{19A7BE80-6161-4A25-B95A-BB0110EAF5E2}"/>
              </a:ext>
            </a:extLst>
          </p:cNvPr>
          <p:cNvSpPr>
            <a:spLocks noGrp="1"/>
          </p:cNvSpPr>
          <p:nvPr>
            <p:ph idx="1"/>
          </p:nvPr>
        </p:nvSpPr>
        <p:spPr/>
        <p:txBody>
          <a:bodyPr>
            <a:normAutofit/>
          </a:bodyPr>
          <a:lstStyle/>
          <a:p>
            <a:pPr marL="0" indent="0">
              <a:buNone/>
            </a:pPr>
            <a:r>
              <a:rPr lang="en-US" sz="1800" dirty="0"/>
              <a:t>Choosing a restaurant site can be quite tricky and the location plays a critical factor in the success of a restaurant. There are multiple variables involved including proximity to entertainment centers, public transport systems, market places, target customers, competing and complimenting restaurants, restaurant density in the area etc.</a:t>
            </a:r>
          </a:p>
          <a:p>
            <a:pPr marL="0" indent="0">
              <a:buNone/>
            </a:pPr>
            <a:r>
              <a:rPr lang="en-US" sz="1800" dirty="0"/>
              <a:t>Also we can gauge the social culture of the city by comparing it to other similar cities. Get to know the preferences of the society in terms of the food they relish. Here, I will try to analyze a major IT hub in India – Bengaluru (earlier Bangalore) and try to answer the below questions -</a:t>
            </a:r>
          </a:p>
          <a:p>
            <a:pPr marL="514350" indent="-514350">
              <a:buAutoNum type="arabicPeriod"/>
            </a:pPr>
            <a:endParaRPr lang="en-US" sz="1800" dirty="0"/>
          </a:p>
          <a:p>
            <a:pPr marL="514350" indent="-514350">
              <a:buAutoNum type="arabicPeriod"/>
            </a:pPr>
            <a:r>
              <a:rPr lang="en-US" sz="1800" dirty="0"/>
              <a:t>Comparing neighborhoods of New York and Bengaluru to gauge how similar/dissimilar they are.</a:t>
            </a:r>
          </a:p>
          <a:p>
            <a:pPr marL="514350" indent="-514350">
              <a:buAutoNum type="arabicPeriod"/>
            </a:pPr>
            <a:r>
              <a:rPr lang="en-US" sz="1800" dirty="0"/>
              <a:t>Analyzing the locality of Bengaluru to decide which area is more suited to open a new restaurant.</a:t>
            </a:r>
            <a:endParaRPr lang="en-IN" sz="1800" dirty="0"/>
          </a:p>
        </p:txBody>
      </p:sp>
    </p:spTree>
    <p:extLst>
      <p:ext uri="{BB962C8B-B14F-4D97-AF65-F5344CB8AC3E}">
        <p14:creationId xmlns:p14="http://schemas.microsoft.com/office/powerpoint/2010/main" val="1571134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10EF3-6D85-441D-A7F0-D204F0F7727A}"/>
              </a:ext>
            </a:extLst>
          </p:cNvPr>
          <p:cNvSpPr>
            <a:spLocks noGrp="1"/>
          </p:cNvSpPr>
          <p:nvPr>
            <p:ph type="title"/>
          </p:nvPr>
        </p:nvSpPr>
        <p:spPr/>
        <p:txBody>
          <a:bodyPr/>
          <a:lstStyle/>
          <a:p>
            <a:r>
              <a:rPr lang="en-US" dirty="0"/>
              <a:t>Data Description</a:t>
            </a:r>
            <a:endParaRPr lang="en-IN" dirty="0"/>
          </a:p>
        </p:txBody>
      </p:sp>
      <p:sp>
        <p:nvSpPr>
          <p:cNvPr id="3" name="Content Placeholder 2">
            <a:extLst>
              <a:ext uri="{FF2B5EF4-FFF2-40B4-BE49-F238E27FC236}">
                <a16:creationId xmlns:a16="http://schemas.microsoft.com/office/drawing/2014/main" id="{20C43DDB-4D7C-4889-AAD5-4D4350381F21}"/>
              </a:ext>
            </a:extLst>
          </p:cNvPr>
          <p:cNvSpPr>
            <a:spLocks noGrp="1"/>
          </p:cNvSpPr>
          <p:nvPr>
            <p:ph idx="1"/>
          </p:nvPr>
        </p:nvSpPr>
        <p:spPr/>
        <p:txBody>
          <a:bodyPr>
            <a:normAutofit/>
          </a:bodyPr>
          <a:lstStyle/>
          <a:p>
            <a:r>
              <a:rPr lang="en-US" sz="1800" dirty="0"/>
              <a:t>List of Neighborhoods in Bangalore - </a:t>
            </a:r>
            <a:r>
              <a:rPr lang="en-US" sz="1800" dirty="0">
                <a:hlinkClick r:id="rId2"/>
              </a:rPr>
              <a:t>https://en.wikipedia.org/wiki/List_of_neighbourhoods_in_Bangalore</a:t>
            </a:r>
            <a:endParaRPr lang="en-US" sz="1800" dirty="0"/>
          </a:p>
          <a:p>
            <a:pPr lvl="1"/>
            <a:r>
              <a:rPr lang="en-US" sz="1400" dirty="0" err="1"/>
              <a:t>Neighbourhood</a:t>
            </a:r>
            <a:r>
              <a:rPr lang="en-US" sz="1400" dirty="0"/>
              <a:t> Names (Total = 63) </a:t>
            </a:r>
          </a:p>
          <a:p>
            <a:r>
              <a:rPr lang="en-IN" sz="1800" dirty="0"/>
              <a:t>Location coordinates for each neighbourhood scraping through their Wikipedia pages iteratively</a:t>
            </a:r>
          </a:p>
          <a:p>
            <a:pPr lvl="1"/>
            <a:r>
              <a:rPr lang="en-IN" sz="1400" dirty="0" err="1"/>
              <a:t>Neighborhood</a:t>
            </a:r>
            <a:r>
              <a:rPr lang="en-IN" sz="1400" dirty="0"/>
              <a:t> Names</a:t>
            </a:r>
          </a:p>
          <a:p>
            <a:pPr lvl="1"/>
            <a:r>
              <a:rPr lang="en-IN" sz="1400" dirty="0"/>
              <a:t>Latitude</a:t>
            </a:r>
          </a:p>
          <a:p>
            <a:pPr lvl="1"/>
            <a:r>
              <a:rPr lang="en-IN" sz="1400" dirty="0"/>
              <a:t>Longitude</a:t>
            </a:r>
          </a:p>
          <a:p>
            <a:r>
              <a:rPr lang="en-IN" sz="1800" dirty="0"/>
              <a:t>Foursquare API to explore all Bengaluru neighbourhoods</a:t>
            </a:r>
          </a:p>
          <a:p>
            <a:pPr lvl="1"/>
            <a:r>
              <a:rPr lang="en-IN" sz="1400" dirty="0" err="1"/>
              <a:t>Neighborhood</a:t>
            </a:r>
            <a:r>
              <a:rPr lang="en-IN" sz="1400" dirty="0"/>
              <a:t> Names</a:t>
            </a:r>
          </a:p>
          <a:p>
            <a:pPr lvl="1"/>
            <a:r>
              <a:rPr lang="en-IN" sz="1400" dirty="0"/>
              <a:t>Latitude</a:t>
            </a:r>
          </a:p>
          <a:p>
            <a:pPr lvl="1"/>
            <a:r>
              <a:rPr lang="en-IN" sz="1400" dirty="0"/>
              <a:t>Longitude</a:t>
            </a:r>
          </a:p>
          <a:p>
            <a:pPr lvl="1"/>
            <a:r>
              <a:rPr lang="en-IN" sz="1400" dirty="0"/>
              <a:t>Venues Nearby</a:t>
            </a:r>
          </a:p>
          <a:p>
            <a:pPr lvl="1"/>
            <a:r>
              <a:rPr lang="en-IN" sz="1400" dirty="0"/>
              <a:t>Venue Latitude</a:t>
            </a:r>
          </a:p>
          <a:p>
            <a:pPr lvl="1"/>
            <a:r>
              <a:rPr lang="en-IN" sz="1400" dirty="0"/>
              <a:t>Venue Longitude</a:t>
            </a:r>
          </a:p>
          <a:p>
            <a:pPr lvl="1"/>
            <a:r>
              <a:rPr lang="en-IN" sz="1400" dirty="0"/>
              <a:t>Venue Category</a:t>
            </a:r>
          </a:p>
          <a:p>
            <a:endParaRPr lang="en-IN" sz="1800" dirty="0"/>
          </a:p>
        </p:txBody>
      </p:sp>
    </p:spTree>
    <p:extLst>
      <p:ext uri="{BB962C8B-B14F-4D97-AF65-F5344CB8AC3E}">
        <p14:creationId xmlns:p14="http://schemas.microsoft.com/office/powerpoint/2010/main" val="1635771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E8CCE-C956-48DD-9F51-68E3D0ED4554}"/>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9597DD8E-1FEC-497A-A790-459AFCFD2E08}"/>
              </a:ext>
            </a:extLst>
          </p:cNvPr>
          <p:cNvSpPr>
            <a:spLocks noGrp="1"/>
          </p:cNvSpPr>
          <p:nvPr>
            <p:ph idx="1"/>
          </p:nvPr>
        </p:nvSpPr>
        <p:spPr/>
        <p:txBody>
          <a:bodyPr>
            <a:normAutofit fontScale="85000" lnSpcReduction="20000"/>
          </a:bodyPr>
          <a:lstStyle/>
          <a:p>
            <a:r>
              <a:rPr lang="en-US" dirty="0"/>
              <a:t>Exploratory Analysis –</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a:p>
            <a:endParaRPr lang="en-US" dirty="0"/>
          </a:p>
          <a:p>
            <a:r>
              <a:rPr lang="en-US" dirty="0"/>
              <a:t>Machine Learning –</a:t>
            </a:r>
          </a:p>
          <a:p>
            <a:pPr lvl="1"/>
            <a:r>
              <a:rPr lang="en-IN" dirty="0"/>
              <a:t>K Means clustering was performed to identify Bengaluru neighbourhoods which are similar to each other. The clusters were then compared to those of New York (from lab notebook) to gauge the differences between the two cities.</a:t>
            </a:r>
          </a:p>
        </p:txBody>
      </p:sp>
      <p:pic>
        <p:nvPicPr>
          <p:cNvPr id="4" name="Picture 3">
            <a:extLst>
              <a:ext uri="{FF2B5EF4-FFF2-40B4-BE49-F238E27FC236}">
                <a16:creationId xmlns:a16="http://schemas.microsoft.com/office/drawing/2014/main" id="{586D6FB2-F64D-4F67-AC01-6E92D7D2F99F}"/>
              </a:ext>
            </a:extLst>
          </p:cNvPr>
          <p:cNvPicPr>
            <a:picLocks noChangeAspect="1"/>
          </p:cNvPicPr>
          <p:nvPr/>
        </p:nvPicPr>
        <p:blipFill>
          <a:blip r:embed="rId2"/>
          <a:stretch>
            <a:fillRect/>
          </a:stretch>
        </p:blipFill>
        <p:spPr>
          <a:xfrm>
            <a:off x="838200" y="2254014"/>
            <a:ext cx="5767316" cy="2563646"/>
          </a:xfrm>
          <a:prstGeom prst="rect">
            <a:avLst/>
          </a:prstGeom>
        </p:spPr>
      </p:pic>
      <p:pic>
        <p:nvPicPr>
          <p:cNvPr id="5" name="Picture 4">
            <a:extLst>
              <a:ext uri="{FF2B5EF4-FFF2-40B4-BE49-F238E27FC236}">
                <a16:creationId xmlns:a16="http://schemas.microsoft.com/office/drawing/2014/main" id="{030DF922-846F-4DBC-84EB-E7A3CE092F03}"/>
              </a:ext>
            </a:extLst>
          </p:cNvPr>
          <p:cNvPicPr>
            <a:picLocks noChangeAspect="1"/>
          </p:cNvPicPr>
          <p:nvPr/>
        </p:nvPicPr>
        <p:blipFill>
          <a:blip r:embed="rId3"/>
          <a:stretch>
            <a:fillRect/>
          </a:stretch>
        </p:blipFill>
        <p:spPr>
          <a:xfrm>
            <a:off x="6605517" y="2254014"/>
            <a:ext cx="5586484" cy="2563646"/>
          </a:xfrm>
          <a:prstGeom prst="rect">
            <a:avLst/>
          </a:prstGeom>
        </p:spPr>
      </p:pic>
    </p:spTree>
    <p:extLst>
      <p:ext uri="{BB962C8B-B14F-4D97-AF65-F5344CB8AC3E}">
        <p14:creationId xmlns:p14="http://schemas.microsoft.com/office/powerpoint/2010/main" val="974740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8ABC-EF7C-456C-A1DA-8C4A1CACF054}"/>
              </a:ext>
            </a:extLst>
          </p:cNvPr>
          <p:cNvSpPr>
            <a:spLocks noGrp="1"/>
          </p:cNvSpPr>
          <p:nvPr>
            <p:ph type="title"/>
          </p:nvPr>
        </p:nvSpPr>
        <p:spPr>
          <a:xfrm>
            <a:off x="838200" y="365125"/>
            <a:ext cx="4197824" cy="1325563"/>
          </a:xfrm>
        </p:spPr>
        <p:txBody>
          <a:bodyPr/>
          <a:lstStyle/>
          <a:p>
            <a:r>
              <a:rPr lang="en-US" dirty="0"/>
              <a:t>Bengaluru Most Visited Venues</a:t>
            </a:r>
            <a:endParaRPr lang="en-IN" dirty="0"/>
          </a:p>
        </p:txBody>
      </p:sp>
      <p:sp>
        <p:nvSpPr>
          <p:cNvPr id="3" name="Content Placeholder 2">
            <a:extLst>
              <a:ext uri="{FF2B5EF4-FFF2-40B4-BE49-F238E27FC236}">
                <a16:creationId xmlns:a16="http://schemas.microsoft.com/office/drawing/2014/main" id="{9A083689-4916-4B1F-BA94-9EE8DB0D7851}"/>
              </a:ext>
            </a:extLst>
          </p:cNvPr>
          <p:cNvSpPr>
            <a:spLocks noGrp="1"/>
          </p:cNvSpPr>
          <p:nvPr>
            <p:ph idx="1"/>
          </p:nvPr>
        </p:nvSpPr>
        <p:spPr>
          <a:xfrm>
            <a:off x="838200" y="2019869"/>
            <a:ext cx="5084928" cy="4157094"/>
          </a:xfrm>
        </p:spPr>
        <p:txBody>
          <a:bodyPr>
            <a:normAutofit/>
          </a:bodyPr>
          <a:lstStyle/>
          <a:p>
            <a:r>
              <a:rPr lang="en-US" sz="2400" dirty="0"/>
              <a:t>Indian Restaurant</a:t>
            </a:r>
          </a:p>
          <a:p>
            <a:r>
              <a:rPr lang="en-US" sz="2400" dirty="0"/>
              <a:t>Café Shops</a:t>
            </a:r>
          </a:p>
          <a:p>
            <a:r>
              <a:rPr lang="en-US" sz="2400" dirty="0"/>
              <a:t>Department Store</a:t>
            </a:r>
          </a:p>
          <a:p>
            <a:r>
              <a:rPr lang="en-US" sz="2400" dirty="0"/>
              <a:t>Pizza Place</a:t>
            </a:r>
          </a:p>
          <a:p>
            <a:r>
              <a:rPr lang="en-US" sz="2400" dirty="0"/>
              <a:t>Desert Shop</a:t>
            </a:r>
          </a:p>
          <a:p>
            <a:r>
              <a:rPr lang="en-US" sz="2400" dirty="0"/>
              <a:t>Fast food restaurant</a:t>
            </a:r>
          </a:p>
          <a:p>
            <a:r>
              <a:rPr lang="en-US" sz="2400" dirty="0"/>
              <a:t>Bakery</a:t>
            </a:r>
            <a:endParaRPr lang="en-IN" sz="2400" dirty="0"/>
          </a:p>
        </p:txBody>
      </p:sp>
      <p:sp>
        <p:nvSpPr>
          <p:cNvPr id="4" name="Title 1">
            <a:extLst>
              <a:ext uri="{FF2B5EF4-FFF2-40B4-BE49-F238E27FC236}">
                <a16:creationId xmlns:a16="http://schemas.microsoft.com/office/drawing/2014/main" id="{94FA529C-C57D-4DD3-9413-FAC78B267A82}"/>
              </a:ext>
            </a:extLst>
          </p:cNvPr>
          <p:cNvSpPr txBox="1">
            <a:spLocks/>
          </p:cNvSpPr>
          <p:nvPr/>
        </p:nvSpPr>
        <p:spPr>
          <a:xfrm>
            <a:off x="6098275" y="365125"/>
            <a:ext cx="419782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New York Most Visited Venues</a:t>
            </a:r>
            <a:endParaRPr lang="en-IN" dirty="0"/>
          </a:p>
        </p:txBody>
      </p:sp>
      <p:sp>
        <p:nvSpPr>
          <p:cNvPr id="5" name="Content Placeholder 2">
            <a:extLst>
              <a:ext uri="{FF2B5EF4-FFF2-40B4-BE49-F238E27FC236}">
                <a16:creationId xmlns:a16="http://schemas.microsoft.com/office/drawing/2014/main" id="{518F80E2-E54C-45B1-BB5A-1F6BC77FB583}"/>
              </a:ext>
            </a:extLst>
          </p:cNvPr>
          <p:cNvSpPr txBox="1">
            <a:spLocks/>
          </p:cNvSpPr>
          <p:nvPr/>
        </p:nvSpPr>
        <p:spPr>
          <a:xfrm>
            <a:off x="6098275" y="2019867"/>
            <a:ext cx="5084928" cy="41570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Coffee shop</a:t>
            </a:r>
          </a:p>
          <a:p>
            <a:r>
              <a:rPr lang="en-US" sz="2400" dirty="0"/>
              <a:t>Cocktail bar</a:t>
            </a:r>
          </a:p>
          <a:p>
            <a:r>
              <a:rPr lang="en-US" sz="2400" dirty="0"/>
              <a:t>Park</a:t>
            </a:r>
          </a:p>
          <a:p>
            <a:r>
              <a:rPr lang="en-US" sz="2400" dirty="0"/>
              <a:t>Italian Restaurant</a:t>
            </a:r>
          </a:p>
          <a:p>
            <a:r>
              <a:rPr lang="en-US" sz="2400" dirty="0"/>
              <a:t>Yoga Studio</a:t>
            </a:r>
          </a:p>
          <a:p>
            <a:r>
              <a:rPr lang="en-US" sz="2400" dirty="0"/>
              <a:t>Gym</a:t>
            </a:r>
          </a:p>
          <a:p>
            <a:r>
              <a:rPr lang="en-US" sz="2400" dirty="0"/>
              <a:t>French Restaurant</a:t>
            </a:r>
            <a:endParaRPr lang="en-IN" sz="2400" dirty="0"/>
          </a:p>
        </p:txBody>
      </p:sp>
    </p:spTree>
    <p:extLst>
      <p:ext uri="{BB962C8B-B14F-4D97-AF65-F5344CB8AC3E}">
        <p14:creationId xmlns:p14="http://schemas.microsoft.com/office/powerpoint/2010/main" val="250326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BB6C-6A0D-4D7A-B84A-E60F064205B4}"/>
              </a:ext>
            </a:extLst>
          </p:cNvPr>
          <p:cNvSpPr>
            <a:spLocks noGrp="1"/>
          </p:cNvSpPr>
          <p:nvPr>
            <p:ph type="title"/>
          </p:nvPr>
        </p:nvSpPr>
        <p:spPr/>
        <p:txBody>
          <a:bodyPr/>
          <a:lstStyle/>
          <a:p>
            <a:r>
              <a:rPr lang="en-US" dirty="0"/>
              <a:t>Results</a:t>
            </a:r>
            <a:endParaRPr lang="en-IN" dirty="0"/>
          </a:p>
        </p:txBody>
      </p:sp>
      <p:pic>
        <p:nvPicPr>
          <p:cNvPr id="4" name="Content Placeholder 3">
            <a:extLst>
              <a:ext uri="{FF2B5EF4-FFF2-40B4-BE49-F238E27FC236}">
                <a16:creationId xmlns:a16="http://schemas.microsoft.com/office/drawing/2014/main" id="{C4499038-0C2F-4BEE-9CB7-4A3936C5C0DE}"/>
              </a:ext>
            </a:extLst>
          </p:cNvPr>
          <p:cNvPicPr>
            <a:picLocks noGrp="1" noChangeAspect="1"/>
          </p:cNvPicPr>
          <p:nvPr>
            <p:ph idx="1"/>
          </p:nvPr>
        </p:nvPicPr>
        <p:blipFill>
          <a:blip r:embed="rId2"/>
          <a:stretch>
            <a:fillRect/>
          </a:stretch>
        </p:blipFill>
        <p:spPr>
          <a:xfrm>
            <a:off x="3594194" y="1325581"/>
            <a:ext cx="5003611" cy="2657815"/>
          </a:xfrm>
          <a:prstGeom prst="rect">
            <a:avLst/>
          </a:prstGeom>
        </p:spPr>
      </p:pic>
      <p:sp>
        <p:nvSpPr>
          <p:cNvPr id="5" name="Content Placeholder 2">
            <a:extLst>
              <a:ext uri="{FF2B5EF4-FFF2-40B4-BE49-F238E27FC236}">
                <a16:creationId xmlns:a16="http://schemas.microsoft.com/office/drawing/2014/main" id="{AAF2FFF8-0D8D-4317-A31B-BEB14D648173}"/>
              </a:ext>
            </a:extLst>
          </p:cNvPr>
          <p:cNvSpPr txBox="1">
            <a:spLocks/>
          </p:cNvSpPr>
          <p:nvPr/>
        </p:nvSpPr>
        <p:spPr>
          <a:xfrm>
            <a:off x="838200" y="4203511"/>
            <a:ext cx="10515600" cy="197345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63 neighborhoods were grouped into 5 clusters</a:t>
            </a:r>
          </a:p>
          <a:p>
            <a:pPr lvl="1"/>
            <a:r>
              <a:rPr lang="en-US" sz="2600" dirty="0"/>
              <a:t>Cluster 2 (Deep Green) lies on the outer ring road periphery of Bengaluru. It depicts the new Bengaluru areas which do contain many Indian restaurants but have considerable higher %age of Café, Ice Cream shops and Pizza places compared to other clusters.</a:t>
            </a:r>
          </a:p>
          <a:p>
            <a:pPr lvl="1"/>
            <a:r>
              <a:rPr lang="en-US" sz="2600" dirty="0"/>
              <a:t>Cluster 0 (Red) is concentrated towards the West/South West Bengaluru. It depicts the old Bengaluru areas and are high on Indian restaurants mainly, followed by Fast food and Bakery shops.</a:t>
            </a:r>
          </a:p>
          <a:p>
            <a:pPr lvl="1"/>
            <a:r>
              <a:rPr lang="en-US" sz="2600" dirty="0"/>
              <a:t>Cluster 1 (Violet) is distributed all over Bengaluru.</a:t>
            </a:r>
          </a:p>
          <a:p>
            <a:pPr lvl="1"/>
            <a:r>
              <a:rPr lang="en-US" sz="2600" dirty="0"/>
              <a:t>Cluster 3 (Light Green) and Cluster 4 (Yellow) are very small.</a:t>
            </a:r>
            <a:endParaRPr lang="en-IN" sz="2600" dirty="0"/>
          </a:p>
        </p:txBody>
      </p:sp>
    </p:spTree>
    <p:extLst>
      <p:ext uri="{BB962C8B-B14F-4D97-AF65-F5344CB8AC3E}">
        <p14:creationId xmlns:p14="http://schemas.microsoft.com/office/powerpoint/2010/main" val="3924296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F195-D6DB-446B-87E3-0B00959603C4}"/>
              </a:ext>
            </a:extLst>
          </p:cNvPr>
          <p:cNvSpPr>
            <a:spLocks noGrp="1"/>
          </p:cNvSpPr>
          <p:nvPr>
            <p:ph type="title"/>
          </p:nvPr>
        </p:nvSpPr>
        <p:spPr/>
        <p:txBody>
          <a:bodyPr/>
          <a:lstStyle/>
          <a:p>
            <a:r>
              <a:rPr lang="en-US" dirty="0"/>
              <a:t>Discussion</a:t>
            </a:r>
            <a:endParaRPr lang="en-IN" dirty="0"/>
          </a:p>
        </p:txBody>
      </p:sp>
      <p:sp>
        <p:nvSpPr>
          <p:cNvPr id="3" name="Content Placeholder 2">
            <a:extLst>
              <a:ext uri="{FF2B5EF4-FFF2-40B4-BE49-F238E27FC236}">
                <a16:creationId xmlns:a16="http://schemas.microsoft.com/office/drawing/2014/main" id="{32D06F46-1997-4EF3-BC6A-EB63B4582BF3}"/>
              </a:ext>
            </a:extLst>
          </p:cNvPr>
          <p:cNvSpPr>
            <a:spLocks noGrp="1"/>
          </p:cNvSpPr>
          <p:nvPr>
            <p:ph idx="1"/>
          </p:nvPr>
        </p:nvSpPr>
        <p:spPr/>
        <p:txBody>
          <a:bodyPr>
            <a:normAutofit/>
          </a:bodyPr>
          <a:lstStyle/>
          <a:p>
            <a:r>
              <a:rPr lang="en-US" dirty="0"/>
              <a:t>Observations –</a:t>
            </a:r>
          </a:p>
          <a:p>
            <a:pPr lvl="1"/>
            <a:r>
              <a:rPr lang="en-IN" sz="1800" dirty="0"/>
              <a:t>As can be seen, the cities of Bengaluru and New York (lab notebook) are quite different. The most common venues in Bengaluru includes - Indian Restaurant, Cafe Shops, Department Stores, Pizza place, Desert shop, Fast food restaurants, and Bakery.</a:t>
            </a:r>
          </a:p>
          <a:p>
            <a:pPr lvl="1"/>
            <a:r>
              <a:rPr lang="en-IN" sz="1800" dirty="0"/>
              <a:t>Whereas, in New York, the most visited places are - Coffee shop, Cocktail bar, Park, Italian restaurant, Yoga studio, Gym and French Restaurant.</a:t>
            </a:r>
          </a:p>
          <a:p>
            <a:endParaRPr lang="en-US" dirty="0"/>
          </a:p>
          <a:p>
            <a:r>
              <a:rPr lang="en-US" dirty="0"/>
              <a:t>Recommendations –</a:t>
            </a:r>
          </a:p>
          <a:p>
            <a:pPr lvl="1"/>
            <a:r>
              <a:rPr lang="en-IN" sz="1800" dirty="0"/>
              <a:t>Hence, in case of restaurants, it makes sense to open either 'Indian Restaurant' or 'Pizza Place' or ‘Cafe Shop' in Bengaluru, India.</a:t>
            </a:r>
          </a:p>
          <a:p>
            <a:pPr lvl="1"/>
            <a:r>
              <a:rPr lang="en-IN" sz="1800" dirty="0"/>
              <a:t>Lets assume that the restaurant to be opened is a 'Pizza Place'. Hence, further location analysis is required to decide the neighbourhood.</a:t>
            </a:r>
            <a:endParaRPr lang="en-US" sz="1800" dirty="0"/>
          </a:p>
        </p:txBody>
      </p:sp>
    </p:spTree>
    <p:extLst>
      <p:ext uri="{BB962C8B-B14F-4D97-AF65-F5344CB8AC3E}">
        <p14:creationId xmlns:p14="http://schemas.microsoft.com/office/powerpoint/2010/main" val="1224686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05A0-5F5A-438C-B74C-8FFB43550BC2}"/>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7BABFDB-FBBC-4740-B13F-F6601FAAECE2}"/>
              </a:ext>
            </a:extLst>
          </p:cNvPr>
          <p:cNvSpPr>
            <a:spLocks noGrp="1"/>
          </p:cNvSpPr>
          <p:nvPr>
            <p:ph idx="1"/>
          </p:nvPr>
        </p:nvSpPr>
        <p:spPr/>
        <p:txBody>
          <a:bodyPr>
            <a:normAutofit/>
          </a:bodyPr>
          <a:lstStyle/>
          <a:p>
            <a:r>
              <a:rPr lang="en-IN" sz="2000" dirty="0"/>
              <a:t>Amongst neighbourhoods - Domlur, CV Raman Nagar, </a:t>
            </a:r>
            <a:r>
              <a:rPr lang="en-IN" sz="2000" dirty="0" err="1"/>
              <a:t>Vidyaranyapura</a:t>
            </a:r>
            <a:r>
              <a:rPr lang="en-IN" sz="2000" dirty="0"/>
              <a:t>, BTM Layout, </a:t>
            </a:r>
            <a:r>
              <a:rPr lang="en-IN" sz="2000" dirty="0" err="1"/>
              <a:t>Arekere</a:t>
            </a:r>
            <a:r>
              <a:rPr lang="en-IN" sz="2000" dirty="0"/>
              <a:t> - are the locations wherein 'Pizza Place' is amongst the top 3 most common venue. Out of these 5 places, only CV Raman Nagar and BTM Layout are located nearby metro stations.</a:t>
            </a:r>
          </a:p>
          <a:p>
            <a:endParaRPr lang="en-IN" sz="2000" dirty="0"/>
          </a:p>
          <a:p>
            <a:r>
              <a:rPr lang="en-IN" sz="2000" dirty="0"/>
              <a:t>BTM Layout seems a better choice compared to CV Raman Nagar because of two other factors. 	First, BTM layout is more popular commercial and residential area of Bangalore.           	Second, as can be inferred from the most common venues list, more restaurants are visited 	in BTM layout (in the top 10 venues) compared to CV Raman Nagar.</a:t>
            </a:r>
          </a:p>
          <a:p>
            <a:endParaRPr lang="en-IN" sz="2000" dirty="0"/>
          </a:p>
          <a:p>
            <a:r>
              <a:rPr lang="en-IN" sz="2000" dirty="0"/>
              <a:t>Hence, the final choice of neighbourhood for opening a Pizza restaurant should be 'BTM Layout'.</a:t>
            </a:r>
          </a:p>
        </p:txBody>
      </p:sp>
    </p:spTree>
    <p:extLst>
      <p:ext uri="{BB962C8B-B14F-4D97-AF65-F5344CB8AC3E}">
        <p14:creationId xmlns:p14="http://schemas.microsoft.com/office/powerpoint/2010/main" val="2041886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7205</TotalTime>
  <Words>644</Words>
  <Application>Microsoft Office PowerPoint</Application>
  <PresentationFormat>Widescreen</PresentationFormat>
  <Paragraphs>70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New Restaurant in Bengaluru, India</vt:lpstr>
      <vt:lpstr>Introduction/ Business Problem</vt:lpstr>
      <vt:lpstr>Data Description</vt:lpstr>
      <vt:lpstr>Methodology</vt:lpstr>
      <vt:lpstr>Bengaluru Most Visited Venues</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Bengaluru, India</dc:title>
  <dc:creator>User</dc:creator>
  <cp:lastModifiedBy>User</cp:lastModifiedBy>
  <cp:revision>21</cp:revision>
  <dcterms:created xsi:type="dcterms:W3CDTF">2019-10-19T08:35:58Z</dcterms:created>
  <dcterms:modified xsi:type="dcterms:W3CDTF">2019-10-24T09:02:49Z</dcterms:modified>
</cp:coreProperties>
</file>