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9" r:id="rId5"/>
    <p:sldId id="259" r:id="rId6"/>
    <p:sldId id="260" r:id="rId7"/>
    <p:sldId id="261" r:id="rId8"/>
    <p:sldId id="262" r:id="rId9"/>
    <p:sldId id="263" r:id="rId10"/>
    <p:sldId id="264" r:id="rId11"/>
    <p:sldId id="265" r:id="rId12"/>
    <p:sldId id="270"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84955DD-C990-4DD4-A1F2-8512ED77E0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65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1E46E-12CD-4B9E-AEEB-8CB42C7D70AD}"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401679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5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7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153787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41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06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942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2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370743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1E46E-12CD-4B9E-AEEB-8CB42C7D70AD}"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55DD-C990-4DD4-A1F2-8512ED77E0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03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1E46E-12CD-4B9E-AEEB-8CB42C7D70AD}"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81364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1E46E-12CD-4B9E-AEEB-8CB42C7D70AD}"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955DD-C990-4DD4-A1F2-8512ED77E0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505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1E46E-12CD-4B9E-AEEB-8CB42C7D70AD}"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955DD-C990-4DD4-A1F2-8512ED77E0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23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1E46E-12CD-4B9E-AEEB-8CB42C7D70AD}"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260570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1E46E-12CD-4B9E-AEEB-8CB42C7D70AD}"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55DD-C990-4DD4-A1F2-8512ED77E0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1E46E-12CD-4B9E-AEEB-8CB42C7D70AD}"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55DD-C990-4DD4-A1F2-8512ED77E00B}" type="slidenum">
              <a:rPr lang="en-US" smtClean="0"/>
              <a:t>‹#›</a:t>
            </a:fld>
            <a:endParaRPr lang="en-US"/>
          </a:p>
        </p:txBody>
      </p:sp>
    </p:spTree>
    <p:extLst>
      <p:ext uri="{BB962C8B-B14F-4D97-AF65-F5344CB8AC3E}">
        <p14:creationId xmlns:p14="http://schemas.microsoft.com/office/powerpoint/2010/main" val="66822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81E46E-12CD-4B9E-AEEB-8CB42C7D70AD}" type="datetimeFigureOut">
              <a:rPr lang="en-US" smtClean="0"/>
              <a:t>9/23/2022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955DD-C990-4DD4-A1F2-8512ED77E00B}" type="slidenum">
              <a:rPr lang="en-US" smtClean="0"/>
              <a:t>‹#›</a:t>
            </a:fld>
            <a:endParaRPr lang="en-US"/>
          </a:p>
        </p:txBody>
      </p:sp>
    </p:spTree>
    <p:extLst>
      <p:ext uri="{BB962C8B-B14F-4D97-AF65-F5344CB8AC3E}">
        <p14:creationId xmlns:p14="http://schemas.microsoft.com/office/powerpoint/2010/main" val="850245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uengineers.in/computer-project-list/java-projects-list/airlines-reservation-system" TargetMode="External"/><Relationship Id="rId7" Type="http://schemas.openxmlformats.org/officeDocument/2006/relationships/image" Target="../media/image7.png"/><Relationship Id="rId2" Type="http://schemas.openxmlformats.org/officeDocument/2006/relationships/hyperlink" Target="https://www.freeprojectz.com/dbms-sql-database-project/airlines-ticket-booking-system-dbms-project"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bc.pepperdine.edu/2010/08/airline-industry-key-success-factors/" TargetMode="External"/><Relationship Id="rId4" Type="http://schemas.openxmlformats.org/officeDocument/2006/relationships/hyperlink" Target="https://en.wikipedia.org/wiki/Airline_reservation_syst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p:cNvGraphicFramePr>
          <p:nvPr>
            <p:extLst>
              <p:ext uri="{D42A27DB-BD31-4B8C-83A1-F6EECF244321}">
                <p14:modId xmlns:p14="http://schemas.microsoft.com/office/powerpoint/2010/main" val="4005969491"/>
              </p:ext>
            </p:extLst>
          </p:nvPr>
        </p:nvGraphicFramePr>
        <p:xfrm>
          <a:off x="2417088" y="1608741"/>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rectole00000000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088" y="1608741"/>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ChangeArrowheads="1"/>
          </p:cNvSpPr>
          <p:nvPr/>
        </p:nvSpPr>
        <p:spPr bwMode="auto">
          <a:xfrm>
            <a:off x="3098467" y="2351692"/>
            <a:ext cx="5656485"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4">
                    <a:lumMod val="75000"/>
                  </a:schemeClr>
                </a:solidFill>
                <a:effectLst/>
                <a:latin typeface="Bahnschrift" panose="020B0502040204020203" pitchFamily="34" charset="0"/>
                <a:ea typeface="Times New Roman" panose="02020603050405020304" pitchFamily="18" charset="0"/>
                <a:cs typeface="Times New Roman" panose="02020603050405020304" pitchFamily="18" charset="0"/>
              </a:rPr>
              <a:t>Airline Ticket Reservation System</a:t>
            </a:r>
            <a:endParaRPr kumimoji="0" lang="en-US" altLang="en-US" sz="1400" b="1" i="0" u="none" strike="noStrike" cap="none" normalizeH="0" baseline="0" dirty="0">
              <a:ln>
                <a:noFill/>
              </a:ln>
              <a:solidFill>
                <a:schemeClr val="accent4">
                  <a:lumMod val="75000"/>
                </a:schemeClr>
              </a:solidFill>
              <a:effectLst/>
              <a:latin typeface="Bahnschrift" panose="020B0502040204020203"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accent4">
                  <a:lumMod val="75000"/>
                </a:schemeClr>
              </a:solidFill>
              <a:effectLst/>
              <a:latin typeface="Bahnschrift" panose="020B0502040204020203"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Times New Roman" panose="02020603050405020304" pitchFamily="18" charset="0"/>
              </a:rPr>
              <a:t>Guided by,</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Times New Roman" panose="02020603050405020304" pitchFamily="18" charset="0"/>
              </a:rPr>
              <a:t>Mr. Anup Pardhi</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Submitted by: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b="1" u="sng" dirty="0">
                <a:latin typeface="Calibri" panose="020F0502020204030204" pitchFamily="34" charset="0"/>
                <a:cs typeface="Times New Roman" panose="02020603050405020304" pitchFamily="18" charset="0"/>
              </a:rPr>
              <a:t>Jayesh Bhosale</a:t>
            </a:r>
            <a:r>
              <a:rPr lang="en-US" altLang="en-US" sz="1700" b="1" dirty="0">
                <a:latin typeface="Calibri" panose="020F0502020204030204" pitchFamily="34" charset="0"/>
                <a:cs typeface="Times New Roman" panose="02020603050405020304" pitchFamily="18" charset="0"/>
              </a:rPr>
              <a:t>		</a:t>
            </a:r>
            <a:endParaRPr lang="en-US" altLang="en-US" sz="1700" b="1" u="sng" dirty="0">
              <a:latin typeface="Calibri" panose="020F0502020204030204" pitchFamily="34"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b="1" u="sng" dirty="0" err="1">
                <a:latin typeface="Calibri" panose="020F0502020204030204" pitchFamily="34" charset="0"/>
                <a:cs typeface="Times New Roman" panose="02020603050405020304" pitchFamily="18" charset="0"/>
              </a:rPr>
              <a:t>Rushikesh</a:t>
            </a:r>
            <a:r>
              <a:rPr lang="en-US" altLang="en-US" sz="1700" b="1" u="sng" dirty="0">
                <a:latin typeface="Calibri" panose="020F0502020204030204" pitchFamily="34" charset="0"/>
                <a:cs typeface="Times New Roman" panose="02020603050405020304" pitchFamily="18" charset="0"/>
              </a:rPr>
              <a:t> </a:t>
            </a:r>
            <a:r>
              <a:rPr lang="en-US" altLang="en-US" sz="1700" b="1" u="sng" dirty="0" err="1">
                <a:latin typeface="Calibri" panose="020F0502020204030204" pitchFamily="34" charset="0"/>
                <a:cs typeface="Times New Roman" panose="02020603050405020304" pitchFamily="18" charset="0"/>
              </a:rPr>
              <a:t>Tuwar</a:t>
            </a:r>
            <a:r>
              <a:rPr lang="en-US" altLang="en-US" sz="1700" b="1" dirty="0">
                <a:latin typeface="Calibri" panose="020F0502020204030204" pitchFamily="34" charset="0"/>
                <a:cs typeface="Times New Roman" panose="02020603050405020304" pitchFamily="18" charset="0"/>
              </a:rPr>
              <a:t>	</a:t>
            </a:r>
            <a:endParaRPr lang="en-US" altLang="en-US" sz="1700" b="1" u="sng" dirty="0">
              <a:latin typeface="Calibri" panose="020F0502020204030204" pitchFamily="34"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b="1" u="sng" dirty="0">
                <a:latin typeface="Calibri" panose="020F0502020204030204" pitchFamily="34" charset="0"/>
                <a:cs typeface="Times New Roman" panose="02020603050405020304" pitchFamily="18" charset="0"/>
              </a:rPr>
              <a:t>Adarsh </a:t>
            </a:r>
            <a:r>
              <a:rPr lang="en-US" altLang="en-US" sz="1700" b="1" u="sng" dirty="0" err="1">
                <a:latin typeface="Calibri" panose="020F0502020204030204" pitchFamily="34" charset="0"/>
                <a:cs typeface="Times New Roman" panose="02020603050405020304" pitchFamily="18" charset="0"/>
              </a:rPr>
              <a:t>Ramphale</a:t>
            </a:r>
            <a:r>
              <a:rPr lang="en-US" altLang="en-US" sz="1700" b="1" dirty="0">
                <a:latin typeface="Calibri" panose="020F0502020204030204" pitchFamily="34" charset="0"/>
                <a:cs typeface="Times New Roman" panose="02020603050405020304" pitchFamily="18" charset="0"/>
              </a:rPr>
              <a:t>	</a:t>
            </a:r>
            <a:endParaRPr lang="en-US" altLang="en-US" sz="1700" b="1" u="sng" dirty="0">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u="sng" dirty="0">
              <a:latin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79CE1F8-4CA6-45B0-4D56-1B3AE1030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559" y="1751617"/>
            <a:ext cx="4686300" cy="600075"/>
          </a:xfrm>
          <a:prstGeom prst="rect">
            <a:avLst/>
          </a:prstGeom>
        </p:spPr>
      </p:pic>
      <p:sp>
        <p:nvSpPr>
          <p:cNvPr id="11" name="TextBox 10">
            <a:extLst>
              <a:ext uri="{FF2B5EF4-FFF2-40B4-BE49-F238E27FC236}">
                <a16:creationId xmlns:a16="http://schemas.microsoft.com/office/drawing/2014/main" id="{29109C5A-2CB6-CF68-75D5-D42EA1CF0335}"/>
              </a:ext>
            </a:extLst>
          </p:cNvPr>
          <p:cNvSpPr txBox="1"/>
          <p:nvPr/>
        </p:nvSpPr>
        <p:spPr>
          <a:xfrm>
            <a:off x="6188765" y="4545496"/>
            <a:ext cx="3021496" cy="1154162"/>
          </a:xfrm>
          <a:prstGeom prst="rect">
            <a:avLst/>
          </a:prstGeom>
          <a:noFill/>
        </p:spPr>
        <p:txBody>
          <a:bodyPr wrap="square" rtlCol="0">
            <a:spAutoFit/>
          </a:bodyPr>
          <a:lstStyle/>
          <a:p>
            <a:pPr marL="285750" indent="-285750">
              <a:buFont typeface="Arial" panose="020B0604020202020204" pitchFamily="34" charset="0"/>
              <a:buChar char="•"/>
            </a:pPr>
            <a:r>
              <a:rPr lang="en-US" altLang="en-US" sz="1700" b="1" u="sng" dirty="0">
                <a:latin typeface="Calibri" panose="020F0502020204030204" pitchFamily="34" charset="0"/>
                <a:cs typeface="Times New Roman" panose="02020603050405020304" pitchFamily="18" charset="0"/>
              </a:rPr>
              <a:t>Nilesh </a:t>
            </a:r>
            <a:r>
              <a:rPr lang="en-US" altLang="en-US" sz="1700" b="1" u="sng" dirty="0" err="1">
                <a:latin typeface="Calibri" panose="020F0502020204030204" pitchFamily="34" charset="0"/>
                <a:cs typeface="Times New Roman" panose="02020603050405020304" pitchFamily="18" charset="0"/>
              </a:rPr>
              <a:t>Shendage</a:t>
            </a:r>
            <a:endParaRPr lang="en-US" altLang="en-US" sz="1700" b="1" u="sng"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en-US" sz="1700" b="1" u="sng" dirty="0">
                <a:latin typeface="Calibri" panose="020F0502020204030204" pitchFamily="34" charset="0"/>
                <a:cs typeface="Times New Roman" panose="02020603050405020304" pitchFamily="18" charset="0"/>
              </a:rPr>
              <a:t>Abhijeet Godse</a:t>
            </a:r>
          </a:p>
          <a:p>
            <a:pPr marL="285750" indent="-285750">
              <a:buFont typeface="Arial" panose="020B0604020202020204" pitchFamily="34" charset="0"/>
              <a:buChar char="•"/>
            </a:pPr>
            <a:r>
              <a:rPr lang="en-US" altLang="en-US" sz="1700" b="1" u="sng" dirty="0">
                <a:latin typeface="Calibri" panose="020F0502020204030204" pitchFamily="34" charset="0"/>
                <a:cs typeface="Times New Roman" panose="02020603050405020304" pitchFamily="18" charset="0"/>
              </a:rPr>
              <a:t>Anjali </a:t>
            </a:r>
            <a:r>
              <a:rPr lang="en-US" altLang="en-US" sz="1700" b="1" u="sng" dirty="0" err="1">
                <a:latin typeface="Calibri" panose="020F0502020204030204" pitchFamily="34" charset="0"/>
                <a:cs typeface="Times New Roman" panose="02020603050405020304" pitchFamily="18" charset="0"/>
              </a:rPr>
              <a:t>ugale</a:t>
            </a:r>
            <a:endParaRPr lang="en-US" altLang="en-US" sz="1700" b="1" u="sng"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21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59" y="1380120"/>
            <a:ext cx="5003679" cy="552994"/>
          </a:xfrm>
        </p:spPr>
        <p:txBody>
          <a:bodyPr>
            <a:normAutofit fontScale="90000"/>
          </a:bodyPr>
          <a:lstStyle/>
          <a:p>
            <a:r>
              <a:rPr lang="en-US" dirty="0">
                <a:effectLst/>
              </a:rPr>
              <a:t>PROBLEM DEFINITION</a:t>
            </a:r>
            <a:endParaRPr lang="en-US" dirty="0"/>
          </a:p>
        </p:txBody>
      </p:sp>
      <p:sp>
        <p:nvSpPr>
          <p:cNvPr id="3" name="Content Placeholder 2"/>
          <p:cNvSpPr>
            <a:spLocks noGrp="1"/>
          </p:cNvSpPr>
          <p:nvPr>
            <p:ph idx="1"/>
          </p:nvPr>
        </p:nvSpPr>
        <p:spPr>
          <a:xfrm>
            <a:off x="1295400" y="2848480"/>
            <a:ext cx="9601196" cy="3318936"/>
          </a:xfrm>
        </p:spPr>
        <p:txBody>
          <a:bodyPr/>
          <a:lstStyle/>
          <a:p>
            <a:pPr marL="0" indent="0" algn="just">
              <a:buNone/>
            </a:pPr>
            <a:r>
              <a:rPr lang="en-US" dirty="0">
                <a:effectLst/>
              </a:rPr>
              <a:t>                  The project is to design and implement the software which helps the Airline System employees to issue reservation tickets for various Air flights and maintain the records of various passengers and provide quick services to the passengers</a:t>
            </a:r>
            <a:endParaRPr lang="en-US" dirty="0"/>
          </a:p>
        </p:txBody>
      </p:sp>
      <p:graphicFrame>
        <p:nvGraphicFramePr>
          <p:cNvPr id="4" name="Object 3">
            <a:extLst>
              <a:ext uri="{FF2B5EF4-FFF2-40B4-BE49-F238E27FC236}">
                <a16:creationId xmlns:a16="http://schemas.microsoft.com/office/drawing/2014/main" id="{4F27CA36-6872-423A-682E-754404A6501F}"/>
              </a:ext>
            </a:extLst>
          </p:cNvPr>
          <p:cNvGraphicFramePr>
            <a:graphicFrameLocks/>
          </p:cNvGraphicFramePr>
          <p:nvPr>
            <p:extLst>
              <p:ext uri="{D42A27DB-BD31-4B8C-83A1-F6EECF244321}">
                <p14:modId xmlns:p14="http://schemas.microsoft.com/office/powerpoint/2010/main" val="135143701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8A44574-61C8-0266-8DCA-7D2A9441D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692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611" y="1603702"/>
            <a:ext cx="1698776" cy="500743"/>
          </a:xfrm>
        </p:spPr>
        <p:txBody>
          <a:bodyPr>
            <a:normAutofit fontScale="90000"/>
          </a:bodyPr>
          <a:lstStyle/>
          <a:p>
            <a:r>
              <a:rPr lang="en-US" dirty="0">
                <a:effectLst/>
              </a:rPr>
              <a:t>NEED</a:t>
            </a:r>
            <a:endParaRPr lang="en-US" dirty="0"/>
          </a:p>
        </p:txBody>
      </p:sp>
      <p:sp>
        <p:nvSpPr>
          <p:cNvPr id="3" name="Content Placeholder 2"/>
          <p:cNvSpPr>
            <a:spLocks noGrp="1"/>
          </p:cNvSpPr>
          <p:nvPr>
            <p:ph idx="1"/>
          </p:nvPr>
        </p:nvSpPr>
        <p:spPr>
          <a:xfrm>
            <a:off x="1295401" y="2874985"/>
            <a:ext cx="9601196" cy="3318936"/>
          </a:xfrm>
        </p:spPr>
        <p:txBody>
          <a:bodyPr/>
          <a:lstStyle/>
          <a:p>
            <a:pPr marL="0" indent="0" algn="just">
              <a:buNone/>
            </a:pPr>
            <a:r>
              <a:rPr lang="en-US" dirty="0">
                <a:effectLst/>
              </a:rPr>
              <a:t>                           Electronically handling of flight's record to enhance the accuracy, flexibility, reliability and to remove the human's error. An airline provides air transport services for passengers, generally with a recognize operating. To provide accurate information about the addition, deletion and modified record.</a:t>
            </a:r>
          </a:p>
          <a:p>
            <a:pPr algn="just"/>
            <a:endParaRPr lang="en-US" dirty="0"/>
          </a:p>
        </p:txBody>
      </p:sp>
      <p:graphicFrame>
        <p:nvGraphicFramePr>
          <p:cNvPr id="4" name="Object 3">
            <a:extLst>
              <a:ext uri="{FF2B5EF4-FFF2-40B4-BE49-F238E27FC236}">
                <a16:creationId xmlns:a16="http://schemas.microsoft.com/office/drawing/2014/main" id="{6A1255BF-6B7D-0566-0D1D-EBA0C14B5C9D}"/>
              </a:ext>
            </a:extLst>
          </p:cNvPr>
          <p:cNvGraphicFramePr>
            <a:graphicFrameLocks/>
          </p:cNvGraphicFramePr>
          <p:nvPr>
            <p:extLst>
              <p:ext uri="{D42A27DB-BD31-4B8C-83A1-F6EECF244321}">
                <p14:modId xmlns:p14="http://schemas.microsoft.com/office/powerpoint/2010/main" val="318148270"/>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F27CA36-6872-423A-682E-754404A650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4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611" y="1603702"/>
            <a:ext cx="1698776" cy="500743"/>
          </a:xfrm>
        </p:spPr>
        <p:txBody>
          <a:bodyPr>
            <a:normAutofit fontScale="90000"/>
          </a:bodyPr>
          <a:lstStyle/>
          <a:p>
            <a:r>
              <a:rPr lang="en-US" dirty="0">
                <a:effectLst/>
              </a:rPr>
              <a:t>NEED</a:t>
            </a:r>
            <a:endParaRPr lang="en-US" dirty="0"/>
          </a:p>
        </p:txBody>
      </p:sp>
      <p:sp>
        <p:nvSpPr>
          <p:cNvPr id="3" name="Content Placeholder 2"/>
          <p:cNvSpPr>
            <a:spLocks noGrp="1"/>
          </p:cNvSpPr>
          <p:nvPr>
            <p:ph idx="1"/>
          </p:nvPr>
        </p:nvSpPr>
        <p:spPr>
          <a:xfrm>
            <a:off x="1295401" y="2874985"/>
            <a:ext cx="9601196" cy="3318936"/>
          </a:xfrm>
        </p:spPr>
        <p:txBody>
          <a:bodyPr/>
          <a:lstStyle/>
          <a:p>
            <a:pPr marL="0" indent="0" algn="just">
              <a:buNone/>
            </a:pPr>
            <a:r>
              <a:rPr lang="en-US" dirty="0">
                <a:effectLst/>
              </a:rPr>
              <a:t>                           Electronically handling of flight's record to enhance the accuracy, flexibility, reliability and to remove the human's error. An airline provides air transport services for passengers, generally with a recognize operating. To provide accurate information about the addition, deletion and modified record.</a:t>
            </a:r>
          </a:p>
          <a:p>
            <a:pPr algn="just"/>
            <a:endParaRPr lang="en-US" dirty="0"/>
          </a:p>
        </p:txBody>
      </p:sp>
      <p:graphicFrame>
        <p:nvGraphicFramePr>
          <p:cNvPr id="4" name="Object 3">
            <a:extLst>
              <a:ext uri="{FF2B5EF4-FFF2-40B4-BE49-F238E27FC236}">
                <a16:creationId xmlns:a16="http://schemas.microsoft.com/office/drawing/2014/main" id="{28C70406-5B3E-5733-5603-9AE9F7DAC8A8}"/>
              </a:ext>
            </a:extLst>
          </p:cNvPr>
          <p:cNvGraphicFramePr>
            <a:graphicFrameLocks/>
          </p:cNvGraphicFramePr>
          <p:nvPr>
            <p:extLst>
              <p:ext uri="{D42A27DB-BD31-4B8C-83A1-F6EECF244321}">
                <p14:modId xmlns:p14="http://schemas.microsoft.com/office/powerpoint/2010/main" val="318148270"/>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F27CA36-6872-423A-682E-754404A650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940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553" y="1365733"/>
            <a:ext cx="3592891" cy="696686"/>
          </a:xfrm>
        </p:spPr>
        <p:txBody>
          <a:bodyPr>
            <a:normAutofit fontScale="90000"/>
          </a:bodyPr>
          <a:lstStyle/>
          <a:p>
            <a:r>
              <a:rPr lang="en-US" dirty="0">
                <a:effectLst/>
              </a:rPr>
              <a:t>CONCLUSION</a:t>
            </a:r>
            <a:endParaRPr lang="en-US" dirty="0"/>
          </a:p>
        </p:txBody>
      </p:sp>
      <p:sp>
        <p:nvSpPr>
          <p:cNvPr id="3" name="Content Placeholder 2"/>
          <p:cNvSpPr>
            <a:spLocks noGrp="1"/>
          </p:cNvSpPr>
          <p:nvPr>
            <p:ph idx="1"/>
          </p:nvPr>
        </p:nvSpPr>
        <p:spPr>
          <a:xfrm>
            <a:off x="1295400" y="2662949"/>
            <a:ext cx="9601196" cy="3318936"/>
          </a:xfrm>
        </p:spPr>
        <p:txBody>
          <a:bodyPr/>
          <a:lstStyle/>
          <a:p>
            <a:pPr marL="0" indent="0" algn="just">
              <a:buNone/>
            </a:pPr>
            <a:r>
              <a:rPr lang="en-US" dirty="0">
                <a:effectLst/>
              </a:rPr>
              <a:t>                       This project on Airline Management System is the automation of registration process of airline system. The system is able to provide much information like passenger's details, flight details and the booking details. The system allows us to add records when a passenger reserves a ticket. It also allows to delete and update the records based on passenger's requirements. This project has guided our path through various aspects of computer science where developing online application plays a major role.</a:t>
            </a:r>
          </a:p>
          <a:p>
            <a:pPr marL="0" indent="0" algn="just">
              <a:buNone/>
            </a:pPr>
            <a:endParaRPr lang="en-US" dirty="0"/>
          </a:p>
        </p:txBody>
      </p:sp>
      <p:graphicFrame>
        <p:nvGraphicFramePr>
          <p:cNvPr id="4" name="Object 3">
            <a:extLst>
              <a:ext uri="{FF2B5EF4-FFF2-40B4-BE49-F238E27FC236}">
                <a16:creationId xmlns:a16="http://schemas.microsoft.com/office/drawing/2014/main" id="{384C935C-052D-DC3C-DC3B-EC603FE9FEF6}"/>
              </a:ext>
            </a:extLst>
          </p:cNvPr>
          <p:cNvGraphicFramePr>
            <a:graphicFrameLocks/>
          </p:cNvGraphicFramePr>
          <p:nvPr>
            <p:extLst>
              <p:ext uri="{D42A27DB-BD31-4B8C-83A1-F6EECF244321}">
                <p14:modId xmlns:p14="http://schemas.microsoft.com/office/powerpoint/2010/main" val="318148270"/>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F27CA36-6872-423A-682E-754404A650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319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825" y="1314426"/>
            <a:ext cx="3553702" cy="840377"/>
          </a:xfrm>
        </p:spPr>
        <p:txBody>
          <a:bodyPr>
            <a:normAutofit fontScale="90000"/>
          </a:bodyPr>
          <a:lstStyle/>
          <a:p>
            <a:r>
              <a:rPr lang="en-US" dirty="0">
                <a:effectLst/>
              </a:rPr>
              <a:t>REFERENCES</a:t>
            </a:r>
            <a:endParaRPr lang="en-US" dirty="0"/>
          </a:p>
        </p:txBody>
      </p:sp>
      <p:sp>
        <p:nvSpPr>
          <p:cNvPr id="3" name="Content Placeholder 2"/>
          <p:cNvSpPr>
            <a:spLocks noGrp="1"/>
          </p:cNvSpPr>
          <p:nvPr>
            <p:ph idx="1"/>
          </p:nvPr>
        </p:nvSpPr>
        <p:spPr>
          <a:xfrm>
            <a:off x="913795" y="2831749"/>
            <a:ext cx="10353762" cy="3695136"/>
          </a:xfrm>
        </p:spPr>
        <p:txBody>
          <a:bodyPr>
            <a:normAutofit fontScale="92500" lnSpcReduction="20000"/>
          </a:bodyPr>
          <a:lstStyle/>
          <a:p>
            <a:pPr marL="0" indent="0">
              <a:buNone/>
            </a:pPr>
            <a:r>
              <a:rPr lang="en-US" dirty="0">
                <a:effectLst/>
              </a:rPr>
              <a:t> 1. </a:t>
            </a:r>
            <a:r>
              <a:rPr lang="en-US" u="sng" dirty="0">
                <a:solidFill>
                  <a:schemeClr val="tx1"/>
                </a:solidFill>
                <a:effectLst/>
                <a:hlinkClick r:id="rId2">
                  <a:extLst>
                    <a:ext uri="{A12FA001-AC4F-418D-AE19-62706E023703}">
                      <ahyp:hlinkClr xmlns:ahyp="http://schemas.microsoft.com/office/drawing/2018/hyperlinkcolor" val="tx"/>
                    </a:ext>
                  </a:extLst>
                </a:hlinkClick>
              </a:rPr>
              <a:t>https://www.freeprojectz.com/dbms-sql-database-project/airlines-ticket-booking-system-dbms-project</a:t>
            </a:r>
            <a:endParaRPr lang="en-US" dirty="0">
              <a:solidFill>
                <a:schemeClr val="tx1"/>
              </a:solidFill>
              <a:effectLst/>
            </a:endParaRPr>
          </a:p>
          <a:p>
            <a:pPr marL="0" indent="0">
              <a:buNone/>
            </a:pPr>
            <a:r>
              <a:rPr lang="en-US" dirty="0">
                <a:solidFill>
                  <a:schemeClr val="tx1"/>
                </a:solidFill>
                <a:effectLst/>
              </a:rPr>
              <a:t> </a:t>
            </a:r>
          </a:p>
          <a:p>
            <a:pPr marL="0" indent="0">
              <a:buNone/>
            </a:pPr>
            <a:r>
              <a:rPr lang="en-US" dirty="0">
                <a:solidFill>
                  <a:schemeClr val="tx1"/>
                </a:solidFill>
                <a:effectLst/>
              </a:rPr>
              <a:t>2. </a:t>
            </a:r>
            <a:r>
              <a:rPr lang="en-US" u="sng" dirty="0">
                <a:solidFill>
                  <a:schemeClr val="tx1"/>
                </a:solidFill>
                <a:effectLst/>
                <a:hlinkClick r:id="rId3">
                  <a:extLst>
                    <a:ext uri="{A12FA001-AC4F-418D-AE19-62706E023703}">
                      <ahyp:hlinkClr xmlns:ahyp="http://schemas.microsoft.com/office/drawing/2018/hyperlinkcolor" val="tx"/>
                    </a:ext>
                  </a:extLst>
                </a:hlinkClick>
              </a:rPr>
              <a:t>http://www.muengineers.in/computer-project-list/java-projects-list/airlines-reservation-system</a:t>
            </a:r>
            <a:endParaRPr lang="en-US" dirty="0">
              <a:solidFill>
                <a:schemeClr val="tx1"/>
              </a:solidFill>
              <a:effectLst/>
            </a:endParaRPr>
          </a:p>
          <a:p>
            <a:pPr marL="0" indent="0">
              <a:buNone/>
            </a:pPr>
            <a:r>
              <a:rPr lang="en-US" dirty="0">
                <a:solidFill>
                  <a:schemeClr val="tx1"/>
                </a:solidFill>
                <a:effectLst/>
              </a:rPr>
              <a:t> </a:t>
            </a:r>
          </a:p>
          <a:p>
            <a:pPr marL="0" indent="0">
              <a:buNone/>
            </a:pPr>
            <a:r>
              <a:rPr lang="en-US" dirty="0">
                <a:solidFill>
                  <a:schemeClr val="tx1"/>
                </a:solidFill>
                <a:effectLst/>
              </a:rPr>
              <a:t>3. </a:t>
            </a:r>
            <a:r>
              <a:rPr lang="en-US" u="sng" dirty="0">
                <a:solidFill>
                  <a:schemeClr val="tx1"/>
                </a:solidFill>
                <a:effectLst/>
                <a:hlinkClick r:id="rId4">
                  <a:extLst>
                    <a:ext uri="{A12FA001-AC4F-418D-AE19-62706E023703}">
                      <ahyp:hlinkClr xmlns:ahyp="http://schemas.microsoft.com/office/drawing/2018/hyperlinkcolor" val="tx"/>
                    </a:ext>
                  </a:extLst>
                </a:hlinkClick>
              </a:rPr>
              <a:t>https://en.wikipedia.org/wiki/Airline_reservation_system</a:t>
            </a:r>
            <a:endParaRPr lang="en-US" dirty="0">
              <a:solidFill>
                <a:schemeClr val="tx1"/>
              </a:solidFill>
              <a:effectLst/>
            </a:endParaRPr>
          </a:p>
          <a:p>
            <a:pPr marL="0" indent="0">
              <a:buNone/>
            </a:pPr>
            <a:r>
              <a:rPr lang="en-US" dirty="0">
                <a:solidFill>
                  <a:schemeClr val="tx1"/>
                </a:solidFill>
                <a:effectLst/>
              </a:rPr>
              <a:t> </a:t>
            </a:r>
          </a:p>
          <a:p>
            <a:pPr marL="0" indent="0">
              <a:buNone/>
            </a:pPr>
            <a:r>
              <a:rPr lang="en-US" dirty="0">
                <a:solidFill>
                  <a:schemeClr val="tx1"/>
                </a:solidFill>
                <a:effectLst/>
              </a:rPr>
              <a:t>4. </a:t>
            </a:r>
            <a:r>
              <a:rPr lang="en-US" u="sng" dirty="0">
                <a:solidFill>
                  <a:schemeClr val="tx1"/>
                </a:solidFill>
                <a:effectLst/>
                <a:hlinkClick r:id="rId5">
                  <a:extLst>
                    <a:ext uri="{A12FA001-AC4F-418D-AE19-62706E023703}">
                      <ahyp:hlinkClr xmlns:ahyp="http://schemas.microsoft.com/office/drawing/2018/hyperlinkcolor" val="tx"/>
                    </a:ext>
                  </a:extLst>
                </a:hlinkClick>
              </a:rPr>
              <a:t>https://gbc.pepperdine.edu/2010/08/airline-industry-key-success-factors/</a:t>
            </a:r>
            <a:endParaRPr lang="en-US" dirty="0">
              <a:solidFill>
                <a:schemeClr val="tx1"/>
              </a:solidFill>
              <a:effectLst/>
            </a:endParaRPr>
          </a:p>
          <a:p>
            <a:pPr marL="0" indent="0">
              <a:buNone/>
            </a:pPr>
            <a:endParaRPr lang="en-US" dirty="0"/>
          </a:p>
        </p:txBody>
      </p:sp>
      <p:graphicFrame>
        <p:nvGraphicFramePr>
          <p:cNvPr id="4" name="Object 3">
            <a:extLst>
              <a:ext uri="{FF2B5EF4-FFF2-40B4-BE49-F238E27FC236}">
                <a16:creationId xmlns:a16="http://schemas.microsoft.com/office/drawing/2014/main" id="{B08B1557-3836-F2EF-F86C-030F665ED47A}"/>
              </a:ext>
            </a:extLst>
          </p:cNvPr>
          <p:cNvGraphicFramePr>
            <a:graphicFrameLocks/>
          </p:cNvGraphicFramePr>
          <p:nvPr>
            <p:extLst>
              <p:ext uri="{D42A27DB-BD31-4B8C-83A1-F6EECF244321}">
                <p14:modId xmlns:p14="http://schemas.microsoft.com/office/powerpoint/2010/main" val="318148270"/>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6" imgW="0" imgH="0" progId="StaticMetafile">
                  <p:embed/>
                </p:oleObj>
              </mc:Choice>
              <mc:Fallback>
                <p:oleObj name="Picture" r:id="rId6" imgW="0" imgH="0" progId="StaticMetafile">
                  <p:embed/>
                  <p:pic>
                    <p:nvPicPr>
                      <p:cNvPr id="4" name="Object 3">
                        <a:extLst>
                          <a:ext uri="{FF2B5EF4-FFF2-40B4-BE49-F238E27FC236}">
                            <a16:creationId xmlns:a16="http://schemas.microsoft.com/office/drawing/2014/main" id="{4F27CA36-6872-423A-682E-754404A6501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8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486" y="2765839"/>
            <a:ext cx="5225748" cy="1326321"/>
          </a:xfrm>
        </p:spPr>
        <p:txBody>
          <a:bodyPr>
            <a:noAutofit/>
          </a:bodyPr>
          <a:lstStyle/>
          <a:p>
            <a:r>
              <a:rPr lang="en-US" sz="6000" dirty="0">
                <a:effectLst/>
                <a:cs typeface="Arial" panose="020B0604020202020204" pitchFamily="34" charset="0"/>
              </a:rPr>
              <a:t> </a:t>
            </a:r>
            <a:br>
              <a:rPr lang="en-US" sz="6000" dirty="0">
                <a:effectLst/>
                <a:cs typeface="Arial" panose="020B0604020202020204" pitchFamily="34" charset="0"/>
              </a:rPr>
            </a:br>
            <a:r>
              <a:rPr lang="en-US" sz="6000" dirty="0">
                <a:effectLst/>
                <a:cs typeface="Arial" panose="020B0604020202020204" pitchFamily="34" charset="0"/>
              </a:rPr>
              <a:t>THANK YOU</a:t>
            </a:r>
            <a:br>
              <a:rPr lang="en-US" sz="6000" dirty="0">
                <a:effectLst/>
                <a:cs typeface="Arial" panose="020B0604020202020204" pitchFamily="34" charset="0"/>
              </a:rPr>
            </a:br>
            <a:endParaRPr lang="en-US" sz="6000" dirty="0">
              <a:cs typeface="Arial" panose="020B0604020202020204" pitchFamily="34" charset="0"/>
            </a:endParaRPr>
          </a:p>
        </p:txBody>
      </p:sp>
    </p:spTree>
    <p:extLst>
      <p:ext uri="{BB962C8B-B14F-4D97-AF65-F5344CB8AC3E}">
        <p14:creationId xmlns:p14="http://schemas.microsoft.com/office/powerpoint/2010/main" val="112376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791743" y="424070"/>
            <a:ext cx="4608513" cy="1114425"/>
          </a:xfrm>
        </p:spPr>
        <p:txBody>
          <a:bodyPr>
            <a:normAutofit/>
          </a:bodyPr>
          <a:lstStyle/>
          <a:p>
            <a:pPr algn="ctr"/>
            <a:r>
              <a:rPr lang="en-US" dirty="0">
                <a:cs typeface="Arial" panose="020B0604020202020204" pitchFamily="34" charset="0"/>
              </a:rPr>
              <a:t>Contents</a:t>
            </a:r>
          </a:p>
        </p:txBody>
      </p:sp>
      <p:sp>
        <p:nvSpPr>
          <p:cNvPr id="3" name="Subtitle 2"/>
          <p:cNvSpPr>
            <a:spLocks noGrp="1"/>
          </p:cNvSpPr>
          <p:nvPr>
            <p:ph type="subTitle" idx="4294967295"/>
          </p:nvPr>
        </p:nvSpPr>
        <p:spPr>
          <a:xfrm>
            <a:off x="1181894" y="1336469"/>
            <a:ext cx="9828212" cy="5853112"/>
          </a:xfrm>
        </p:spPr>
        <p:txBody>
          <a:bodyPr>
            <a:noAutofit/>
          </a:bodyPr>
          <a:lstStyle/>
          <a:p>
            <a:pPr algn="l"/>
            <a:r>
              <a:rPr lang="en-US" sz="2000" b="1" dirty="0"/>
              <a:t> Introduction</a:t>
            </a:r>
            <a:r>
              <a:rPr lang="en-US" b="1" dirty="0"/>
              <a:t>:</a:t>
            </a:r>
          </a:p>
          <a:p>
            <a:pPr marL="342900" indent="-342900" algn="l">
              <a:buFont typeface="Wingdings" panose="05000000000000000000" pitchFamily="2" charset="2"/>
              <a:buChar char="§"/>
            </a:pPr>
            <a:r>
              <a:rPr lang="en-US" sz="2000" dirty="0"/>
              <a:t>Problem Definition</a:t>
            </a:r>
          </a:p>
          <a:p>
            <a:pPr marL="342900" indent="-342900" algn="l">
              <a:buFont typeface="Wingdings" panose="05000000000000000000" pitchFamily="2" charset="2"/>
              <a:buChar char="§"/>
            </a:pPr>
            <a:r>
              <a:rPr lang="en-US" sz="2000" dirty="0"/>
              <a:t>Need</a:t>
            </a:r>
          </a:p>
          <a:p>
            <a:pPr algn="l"/>
            <a:r>
              <a:rPr lang="en-US" sz="2000" dirty="0"/>
              <a:t> Exiting System</a:t>
            </a:r>
          </a:p>
          <a:p>
            <a:pPr algn="l"/>
            <a:r>
              <a:rPr lang="en-US" sz="2000" dirty="0"/>
              <a:t> Proposed System</a:t>
            </a:r>
          </a:p>
          <a:p>
            <a:pPr algn="l"/>
            <a:r>
              <a:rPr lang="en-US" sz="2000" dirty="0"/>
              <a:t> Methodology</a:t>
            </a:r>
          </a:p>
          <a:p>
            <a:pPr algn="l"/>
            <a:r>
              <a:rPr lang="en-US" sz="2000" dirty="0"/>
              <a:t> Requirements</a:t>
            </a:r>
          </a:p>
          <a:p>
            <a:pPr marL="342900" indent="-342900" algn="l">
              <a:buFont typeface="Wingdings" panose="05000000000000000000" pitchFamily="2" charset="2"/>
              <a:buChar char="§"/>
            </a:pPr>
            <a:r>
              <a:rPr lang="en-US" sz="2000" dirty="0"/>
              <a:t>Software Requirement Specification</a:t>
            </a:r>
          </a:p>
          <a:p>
            <a:pPr marL="342900" indent="-342900" algn="l">
              <a:buFont typeface="Wingdings" panose="05000000000000000000" pitchFamily="2" charset="2"/>
              <a:buChar char="§"/>
            </a:pPr>
            <a:r>
              <a:rPr lang="en-US" sz="2000" dirty="0"/>
              <a:t>Hardware Requirement Specification</a:t>
            </a:r>
          </a:p>
          <a:p>
            <a:pPr algn="l"/>
            <a:r>
              <a:rPr lang="en-US" sz="2000" dirty="0"/>
              <a:t> Conclusion</a:t>
            </a:r>
          </a:p>
          <a:p>
            <a:pPr algn="l"/>
            <a:r>
              <a:rPr lang="en-US" sz="2000" dirty="0"/>
              <a:t> References</a:t>
            </a:r>
          </a:p>
          <a:p>
            <a:pPr algn="l"/>
            <a:endParaRPr lang="en-US" sz="2000" dirty="0"/>
          </a:p>
        </p:txBody>
      </p:sp>
      <p:graphicFrame>
        <p:nvGraphicFramePr>
          <p:cNvPr id="5" name="Object 4">
            <a:extLst>
              <a:ext uri="{FF2B5EF4-FFF2-40B4-BE49-F238E27FC236}">
                <a16:creationId xmlns:a16="http://schemas.microsoft.com/office/drawing/2014/main" id="{AF398D05-86D2-0001-48CB-434DAE409754}"/>
              </a:ext>
            </a:extLst>
          </p:cNvPr>
          <p:cNvGraphicFramePr>
            <a:graphicFrameLocks/>
          </p:cNvGraphicFramePr>
          <p:nvPr>
            <p:extLst>
              <p:ext uri="{D42A27DB-BD31-4B8C-83A1-F6EECF244321}">
                <p14:modId xmlns:p14="http://schemas.microsoft.com/office/powerpoint/2010/main" val="373272718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B08B1557-3836-F2EF-F86C-030F665ED4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397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986" y="1391478"/>
            <a:ext cx="4859573" cy="542109"/>
          </a:xfrm>
        </p:spPr>
        <p:txBody>
          <a:bodyPr>
            <a:normAutofit fontScale="90000"/>
          </a:bodyPr>
          <a:lstStyle/>
          <a:p>
            <a:r>
              <a:rPr lang="en-US" dirty="0">
                <a:cs typeface="Arial" panose="020B0604020202020204" pitchFamily="34" charset="0"/>
              </a:rPr>
              <a:t>INTRODUCTION</a:t>
            </a:r>
          </a:p>
        </p:txBody>
      </p:sp>
      <p:sp>
        <p:nvSpPr>
          <p:cNvPr id="3" name="Content Placeholder 2"/>
          <p:cNvSpPr>
            <a:spLocks noGrp="1"/>
          </p:cNvSpPr>
          <p:nvPr>
            <p:ph idx="1"/>
          </p:nvPr>
        </p:nvSpPr>
        <p:spPr>
          <a:xfrm>
            <a:off x="920363" y="2655831"/>
            <a:ext cx="10642820" cy="4202169"/>
          </a:xfrm>
        </p:spPr>
        <p:txBody>
          <a:bodyPr>
            <a:normAutofit lnSpcReduction="10000"/>
          </a:bodyPr>
          <a:lstStyle/>
          <a:p>
            <a:pPr marL="0" indent="0">
              <a:buNone/>
            </a:pPr>
            <a:r>
              <a:rPr lang="en-US" dirty="0"/>
              <a:t>Airline Reservation System is software which is helpful for ticketing manager as well as the customers. In the later system all the activities were done manually. It was very time consuming and costly. Our Airline Reservation System deals with the various activities related to the Flights.</a:t>
            </a:r>
          </a:p>
          <a:p>
            <a:pPr marL="0" indent="0">
              <a:buNone/>
            </a:pPr>
            <a:r>
              <a:rPr lang="en-US" dirty="0"/>
              <a:t>There are mainly 3 modules in this software</a:t>
            </a:r>
          </a:p>
          <a:p>
            <a:pPr marL="0" indent="0">
              <a:buNone/>
            </a:pPr>
            <a:r>
              <a:rPr lang="en-US" dirty="0"/>
              <a:t>1. Flight Reservation module </a:t>
            </a:r>
          </a:p>
          <a:p>
            <a:pPr marL="0" indent="0">
              <a:buNone/>
            </a:pPr>
            <a:r>
              <a:rPr lang="en-US" dirty="0"/>
              <a:t>2. Flight Cancellation Module</a:t>
            </a:r>
          </a:p>
          <a:p>
            <a:pPr marL="0" indent="0">
              <a:buNone/>
            </a:pPr>
            <a:r>
              <a:rPr lang="en-US" dirty="0"/>
              <a:t>3. Flight Postpone Module</a:t>
            </a:r>
          </a:p>
          <a:p>
            <a:pPr marL="0" indent="0">
              <a:buNone/>
            </a:pPr>
            <a:r>
              <a:rPr lang="en-US" dirty="0"/>
              <a:t> </a:t>
            </a:r>
          </a:p>
          <a:p>
            <a:pPr marL="0" indent="0">
              <a:buNone/>
            </a:pPr>
            <a:endParaRPr lang="en-US" dirty="0"/>
          </a:p>
        </p:txBody>
      </p:sp>
      <p:graphicFrame>
        <p:nvGraphicFramePr>
          <p:cNvPr id="5" name="Object 4">
            <a:extLst>
              <a:ext uri="{FF2B5EF4-FFF2-40B4-BE49-F238E27FC236}">
                <a16:creationId xmlns:a16="http://schemas.microsoft.com/office/drawing/2014/main" id="{80FE1570-109B-D160-9665-53E14BE7EAB4}"/>
              </a:ext>
            </a:extLst>
          </p:cNvPr>
          <p:cNvGraphicFramePr>
            <a:graphicFrameLocks/>
          </p:cNvGraphicFramePr>
          <p:nvPr>
            <p:extLst>
              <p:ext uri="{D42A27DB-BD31-4B8C-83A1-F6EECF244321}">
                <p14:modId xmlns:p14="http://schemas.microsoft.com/office/powerpoint/2010/main" val="373272718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B08B1557-3836-F2EF-F86C-030F665ED4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393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5878F-5DD5-25EE-C947-03CD305421CC}"/>
              </a:ext>
            </a:extLst>
          </p:cNvPr>
          <p:cNvSpPr>
            <a:spLocks noGrp="1"/>
          </p:cNvSpPr>
          <p:nvPr>
            <p:ph idx="1"/>
          </p:nvPr>
        </p:nvSpPr>
        <p:spPr/>
        <p:txBody>
          <a:bodyPr/>
          <a:lstStyle/>
          <a:p>
            <a:pPr marL="0" indent="0">
              <a:buNone/>
            </a:pPr>
            <a:r>
              <a:rPr lang="en-US" b="1" dirty="0"/>
              <a:t>A few factors that directs us to develop a new system are given below:</a:t>
            </a:r>
            <a:endParaRPr lang="en-US" dirty="0"/>
          </a:p>
          <a:p>
            <a:pPr marL="0" indent="0">
              <a:buNone/>
            </a:pPr>
            <a:r>
              <a:rPr lang="en-US" dirty="0"/>
              <a:t>* Faster System</a:t>
            </a:r>
          </a:p>
          <a:p>
            <a:pPr marL="0" indent="0">
              <a:buNone/>
            </a:pPr>
            <a:r>
              <a:rPr lang="en-US" dirty="0"/>
              <a:t>* Accuracy</a:t>
            </a:r>
          </a:p>
          <a:p>
            <a:pPr marL="0" indent="0">
              <a:buNone/>
            </a:pPr>
            <a:r>
              <a:rPr lang="en-US" dirty="0"/>
              <a:t>* Reliability</a:t>
            </a:r>
          </a:p>
          <a:p>
            <a:pPr marL="0" indent="0">
              <a:buNone/>
            </a:pPr>
            <a:r>
              <a:rPr lang="en-US" dirty="0"/>
              <a:t>* Informative</a:t>
            </a:r>
          </a:p>
          <a:p>
            <a:pPr marL="0" indent="0">
              <a:buNone/>
            </a:pPr>
            <a:r>
              <a:rPr lang="en-US" dirty="0"/>
              <a:t>* Reservations and cancellations from any where to any place</a:t>
            </a:r>
          </a:p>
          <a:p>
            <a:endParaRPr lang="en-IN" dirty="0"/>
          </a:p>
        </p:txBody>
      </p:sp>
      <p:graphicFrame>
        <p:nvGraphicFramePr>
          <p:cNvPr id="5" name="Object 4">
            <a:extLst>
              <a:ext uri="{FF2B5EF4-FFF2-40B4-BE49-F238E27FC236}">
                <a16:creationId xmlns:a16="http://schemas.microsoft.com/office/drawing/2014/main" id="{FCED7101-EA6B-E067-78E4-43D0E5A835AA}"/>
              </a:ext>
            </a:extLst>
          </p:cNvPr>
          <p:cNvGraphicFramePr>
            <a:graphicFrameLocks/>
          </p:cNvGraphicFramePr>
          <p:nvPr>
            <p:extLst>
              <p:ext uri="{D42A27DB-BD31-4B8C-83A1-F6EECF244321}">
                <p14:modId xmlns:p14="http://schemas.microsoft.com/office/powerpoint/2010/main" val="373272718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B08B1557-3836-F2EF-F86C-030F665ED4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987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45958"/>
            <a:ext cx="9601196" cy="1303867"/>
          </a:xfrm>
        </p:spPr>
        <p:txBody>
          <a:bodyPr>
            <a:normAutofit fontScale="90000"/>
          </a:bodyPr>
          <a:lstStyle/>
          <a:p>
            <a:r>
              <a:rPr lang="en-US" dirty="0">
                <a:effectLst/>
              </a:rPr>
              <a:t>EXISTING SYSTEM</a:t>
            </a:r>
            <a:br>
              <a:rPr lang="en-US" dirty="0">
                <a:effectLst/>
              </a:rPr>
            </a:br>
            <a:endParaRPr lang="en-US" dirty="0"/>
          </a:p>
        </p:txBody>
      </p:sp>
      <p:sp>
        <p:nvSpPr>
          <p:cNvPr id="3" name="Content Placeholder 2"/>
          <p:cNvSpPr>
            <a:spLocks noGrp="1"/>
          </p:cNvSpPr>
          <p:nvPr>
            <p:ph idx="1"/>
          </p:nvPr>
        </p:nvSpPr>
        <p:spPr>
          <a:xfrm>
            <a:off x="786598" y="2905963"/>
            <a:ext cx="10353762" cy="1666039"/>
          </a:xfrm>
        </p:spPr>
        <p:txBody>
          <a:bodyPr/>
          <a:lstStyle/>
          <a:p>
            <a:pPr marL="0" indent="0" algn="just">
              <a:buNone/>
            </a:pPr>
            <a:r>
              <a:rPr lang="en-US" dirty="0">
                <a:effectLst/>
              </a:rPr>
              <a:t>                    Today's basic requirement under airline management system are that passenger service system and revenue management system which were not available  in existing system. As per cutting throat business environment, customers and organizations need to be update with each and every aspects.</a:t>
            </a:r>
          </a:p>
          <a:p>
            <a:pPr marL="0" indent="0">
              <a:buNone/>
            </a:pPr>
            <a:endParaRPr lang="en-US" dirty="0"/>
          </a:p>
        </p:txBody>
      </p:sp>
      <p:graphicFrame>
        <p:nvGraphicFramePr>
          <p:cNvPr id="5" name="Object 4">
            <a:extLst>
              <a:ext uri="{FF2B5EF4-FFF2-40B4-BE49-F238E27FC236}">
                <a16:creationId xmlns:a16="http://schemas.microsoft.com/office/drawing/2014/main" id="{6EB2E344-26EB-EDA4-12ED-C723AE2B1921}"/>
              </a:ext>
            </a:extLst>
          </p:cNvPr>
          <p:cNvGraphicFramePr>
            <a:graphicFrameLocks/>
          </p:cNvGraphicFramePr>
          <p:nvPr>
            <p:extLst>
              <p:ext uri="{D42A27DB-BD31-4B8C-83A1-F6EECF244321}">
                <p14:modId xmlns:p14="http://schemas.microsoft.com/office/powerpoint/2010/main" val="373272718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B08B1557-3836-F2EF-F86C-030F665ED4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8540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342" y="1405488"/>
            <a:ext cx="5343314" cy="579120"/>
          </a:xfrm>
        </p:spPr>
        <p:txBody>
          <a:bodyPr>
            <a:normAutofit fontScale="90000"/>
          </a:bodyPr>
          <a:lstStyle/>
          <a:p>
            <a:r>
              <a:rPr lang="en-US" dirty="0">
                <a:effectLst/>
              </a:rPr>
              <a:t>PROPOSED SYSTEM</a:t>
            </a:r>
            <a:endParaRPr lang="en-US" dirty="0"/>
          </a:p>
        </p:txBody>
      </p:sp>
      <p:sp>
        <p:nvSpPr>
          <p:cNvPr id="3" name="Content Placeholder 2"/>
          <p:cNvSpPr>
            <a:spLocks noGrp="1"/>
          </p:cNvSpPr>
          <p:nvPr>
            <p:ph idx="1"/>
          </p:nvPr>
        </p:nvSpPr>
        <p:spPr>
          <a:xfrm>
            <a:off x="1295401" y="2835228"/>
            <a:ext cx="9601196" cy="3318936"/>
          </a:xfrm>
        </p:spPr>
        <p:txBody>
          <a:bodyPr/>
          <a:lstStyle/>
          <a:p>
            <a:pPr marL="0" indent="0" algn="just">
              <a:buNone/>
            </a:pPr>
            <a:r>
              <a:rPr lang="en-US" dirty="0">
                <a:effectLst/>
              </a:rPr>
              <a:t>                         It's the system which having appropriate distribution channel by which, organization can expand their business region. There are lot more features has been added to make an effective airline management system.</a:t>
            </a:r>
          </a:p>
          <a:p>
            <a:pPr marL="0" indent="0">
              <a:buNone/>
            </a:pPr>
            <a:endParaRPr lang="en-US" dirty="0"/>
          </a:p>
        </p:txBody>
      </p:sp>
      <p:graphicFrame>
        <p:nvGraphicFramePr>
          <p:cNvPr id="4" name="Object 3">
            <a:extLst>
              <a:ext uri="{FF2B5EF4-FFF2-40B4-BE49-F238E27FC236}">
                <a16:creationId xmlns:a16="http://schemas.microsoft.com/office/drawing/2014/main" id="{422F3FBF-B8DE-5B94-145A-EEB72B92979B}"/>
              </a:ext>
            </a:extLst>
          </p:cNvPr>
          <p:cNvGraphicFramePr>
            <a:graphicFrameLocks/>
          </p:cNvGraphicFramePr>
          <p:nvPr>
            <p:extLst>
              <p:ext uri="{D42A27DB-BD31-4B8C-83A1-F6EECF244321}">
                <p14:modId xmlns:p14="http://schemas.microsoft.com/office/powerpoint/2010/main" val="135143701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8A44574-61C8-0266-8DCA-7D2A9441D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03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037" y="1613736"/>
            <a:ext cx="4509924" cy="448491"/>
          </a:xfrm>
        </p:spPr>
        <p:txBody>
          <a:bodyPr>
            <a:normAutofit fontScale="90000"/>
          </a:bodyPr>
          <a:lstStyle/>
          <a:p>
            <a:r>
              <a:rPr lang="en-US" dirty="0">
                <a:effectLst/>
              </a:rPr>
              <a:t>METHODOLOGY</a:t>
            </a:r>
            <a:endParaRPr lang="en-US" dirty="0"/>
          </a:p>
        </p:txBody>
      </p:sp>
      <p:sp>
        <p:nvSpPr>
          <p:cNvPr id="3" name="Content Placeholder 2"/>
          <p:cNvSpPr>
            <a:spLocks noGrp="1"/>
          </p:cNvSpPr>
          <p:nvPr>
            <p:ph idx="1"/>
          </p:nvPr>
        </p:nvSpPr>
        <p:spPr>
          <a:xfrm>
            <a:off x="1295401" y="2649697"/>
            <a:ext cx="9601196" cy="3318936"/>
          </a:xfrm>
        </p:spPr>
        <p:txBody>
          <a:bodyPr/>
          <a:lstStyle/>
          <a:p>
            <a:pPr marL="0" indent="0" algn="just">
              <a:buNone/>
            </a:pPr>
            <a:r>
              <a:rPr lang="en-US" dirty="0">
                <a:effectLst/>
              </a:rPr>
              <a:t>                               The methodology describes the procedures, tools, techniques that were employed to achieve the specific objectives of the airline reservation system for Airlines Reservation System. The development of the System was based on the model below. It involved requirement determination, requirement analysis, system design, implementation, testing and validation.</a:t>
            </a:r>
          </a:p>
          <a:p>
            <a:endParaRPr lang="en-US" dirty="0"/>
          </a:p>
        </p:txBody>
      </p:sp>
      <p:graphicFrame>
        <p:nvGraphicFramePr>
          <p:cNvPr id="4" name="Object 3">
            <a:extLst>
              <a:ext uri="{FF2B5EF4-FFF2-40B4-BE49-F238E27FC236}">
                <a16:creationId xmlns:a16="http://schemas.microsoft.com/office/drawing/2014/main" id="{7F2CD8D9-366A-0239-9B67-F6B4EE582EE8}"/>
              </a:ext>
            </a:extLst>
          </p:cNvPr>
          <p:cNvGraphicFramePr>
            <a:graphicFrameLocks/>
          </p:cNvGraphicFramePr>
          <p:nvPr>
            <p:extLst>
              <p:ext uri="{D42A27DB-BD31-4B8C-83A1-F6EECF244321}">
                <p14:modId xmlns:p14="http://schemas.microsoft.com/office/powerpoint/2010/main" val="135143701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8A44574-61C8-0266-8DCA-7D2A9441D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3730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793" y="1337902"/>
            <a:ext cx="4324411" cy="801189"/>
          </a:xfrm>
        </p:spPr>
        <p:txBody>
          <a:bodyPr>
            <a:normAutofit fontScale="90000"/>
          </a:bodyPr>
          <a:lstStyle/>
          <a:p>
            <a:r>
              <a:rPr lang="en-US" dirty="0">
                <a:effectLst/>
              </a:rPr>
              <a:t>REQUIREMENTS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effectLst/>
              </a:rPr>
              <a:t>   Software Requirement Specifications</a:t>
            </a:r>
            <a:endParaRPr lang="en-US" dirty="0">
              <a:effectLst/>
            </a:endParaRPr>
          </a:p>
          <a:p>
            <a:pPr algn="just"/>
            <a:r>
              <a:rPr lang="en-US" dirty="0">
                <a:effectLst/>
              </a:rPr>
              <a:t>   Frontend Software: NotePad++, Visual Studio Code</a:t>
            </a:r>
          </a:p>
          <a:p>
            <a:pPr algn="just"/>
            <a:r>
              <a:rPr lang="en-US" dirty="0">
                <a:effectLst/>
              </a:rPr>
              <a:t>   Backend Software: Java NetBeans 8.2 (JDK 8) </a:t>
            </a:r>
          </a:p>
          <a:p>
            <a:pPr algn="just"/>
            <a:r>
              <a:rPr lang="en-US" dirty="0"/>
              <a:t>   Database : MySQL Workbench 8.0 CE</a:t>
            </a:r>
            <a:endParaRPr lang="en-US" dirty="0">
              <a:effectLst/>
            </a:endParaRPr>
          </a:p>
          <a:p>
            <a:pPr algn="just"/>
            <a:r>
              <a:rPr lang="en-US" dirty="0">
                <a:effectLst/>
              </a:rPr>
              <a:t>   Operating System Front End Back End Server Documentation:</a:t>
            </a:r>
          </a:p>
          <a:p>
            <a:pPr marL="0" indent="0" algn="just">
              <a:buNone/>
            </a:pPr>
            <a:r>
              <a:rPr lang="en-US" dirty="0"/>
              <a:t>	   </a:t>
            </a:r>
            <a:r>
              <a:rPr lang="en-US" dirty="0">
                <a:effectLst/>
              </a:rPr>
              <a:t>Windows 10</a:t>
            </a:r>
          </a:p>
          <a:p>
            <a:endParaRPr lang="en-US" dirty="0"/>
          </a:p>
        </p:txBody>
      </p:sp>
      <p:graphicFrame>
        <p:nvGraphicFramePr>
          <p:cNvPr id="4" name="Object 3">
            <a:extLst>
              <a:ext uri="{FF2B5EF4-FFF2-40B4-BE49-F238E27FC236}">
                <a16:creationId xmlns:a16="http://schemas.microsoft.com/office/drawing/2014/main" id="{22397CB0-8486-52F6-3420-CEBD1E5C8731}"/>
              </a:ext>
            </a:extLst>
          </p:cNvPr>
          <p:cNvGraphicFramePr>
            <a:graphicFrameLocks/>
          </p:cNvGraphicFramePr>
          <p:nvPr>
            <p:extLst>
              <p:ext uri="{D42A27DB-BD31-4B8C-83A1-F6EECF244321}">
                <p14:modId xmlns:p14="http://schemas.microsoft.com/office/powerpoint/2010/main" val="135143701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8A44574-61C8-0266-8DCA-7D2A9441D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170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8" y="1404731"/>
            <a:ext cx="10353762" cy="709749"/>
          </a:xfrm>
        </p:spPr>
        <p:txBody>
          <a:bodyPr>
            <a:normAutofit fontScale="90000"/>
          </a:bodyPr>
          <a:lstStyle/>
          <a:p>
            <a:r>
              <a:rPr lang="en-US" dirty="0">
                <a:effectLst/>
              </a:rPr>
              <a:t>Hardware Requirement Specifications</a:t>
            </a:r>
            <a:endParaRPr lang="en-US" dirty="0"/>
          </a:p>
        </p:txBody>
      </p:sp>
      <p:sp>
        <p:nvSpPr>
          <p:cNvPr id="3" name="Content Placeholder 2"/>
          <p:cNvSpPr>
            <a:spLocks noGrp="1"/>
          </p:cNvSpPr>
          <p:nvPr>
            <p:ph idx="1"/>
          </p:nvPr>
        </p:nvSpPr>
        <p:spPr>
          <a:xfrm>
            <a:off x="1295401" y="2768967"/>
            <a:ext cx="9601196" cy="3318936"/>
          </a:xfrm>
        </p:spPr>
        <p:txBody>
          <a:bodyPr/>
          <a:lstStyle/>
          <a:p>
            <a:r>
              <a:rPr lang="en-US" dirty="0">
                <a:effectLst/>
              </a:rPr>
              <a:t>Computer Processor Core i3 Processor with a Speed 2.3 GHz</a:t>
            </a:r>
          </a:p>
          <a:p>
            <a:r>
              <a:rPr lang="en-US" dirty="0">
                <a:effectLst/>
              </a:rPr>
              <a:t> Processor Hard Disk 400 GB or more RAM </a:t>
            </a:r>
            <a:r>
              <a:rPr lang="en-US" dirty="0"/>
              <a:t>m</a:t>
            </a:r>
            <a:r>
              <a:rPr lang="en-US" dirty="0">
                <a:effectLst/>
              </a:rPr>
              <a:t>in 4 GB</a:t>
            </a:r>
          </a:p>
          <a:p>
            <a:endParaRPr lang="en-US" dirty="0"/>
          </a:p>
        </p:txBody>
      </p:sp>
      <p:graphicFrame>
        <p:nvGraphicFramePr>
          <p:cNvPr id="4" name="Object 3">
            <a:extLst>
              <a:ext uri="{FF2B5EF4-FFF2-40B4-BE49-F238E27FC236}">
                <a16:creationId xmlns:a16="http://schemas.microsoft.com/office/drawing/2014/main" id="{EC4BFD12-E146-E0BA-1DAA-78B8DE67E2F5}"/>
              </a:ext>
            </a:extLst>
          </p:cNvPr>
          <p:cNvGraphicFramePr>
            <a:graphicFrameLocks/>
          </p:cNvGraphicFramePr>
          <p:nvPr>
            <p:extLst>
              <p:ext uri="{D42A27DB-BD31-4B8C-83A1-F6EECF244321}">
                <p14:modId xmlns:p14="http://schemas.microsoft.com/office/powerpoint/2010/main" val="1351437017"/>
              </p:ext>
            </p:extLst>
          </p:nvPr>
        </p:nvGraphicFramePr>
        <p:xfrm>
          <a:off x="10567175" y="707593"/>
          <a:ext cx="923925" cy="8858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4" name="Object 3">
                        <a:extLst>
                          <a:ext uri="{FF2B5EF4-FFF2-40B4-BE49-F238E27FC236}">
                            <a16:creationId xmlns:a16="http://schemas.microsoft.com/office/drawing/2014/main" id="{48A44574-61C8-0266-8DCA-7D2A9441D54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175" y="707593"/>
                        <a:ext cx="923925" cy="885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61975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675</Words>
  <Application>Microsoft Office PowerPoint</Application>
  <PresentationFormat>Widescreen</PresentationFormat>
  <Paragraphs>72</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Bahnschrift</vt:lpstr>
      <vt:lpstr>Calibri</vt:lpstr>
      <vt:lpstr>Garamond</vt:lpstr>
      <vt:lpstr>Wingdings</vt:lpstr>
      <vt:lpstr>Organic</vt:lpstr>
      <vt:lpstr>Picture</vt:lpstr>
      <vt:lpstr>PowerPoint Presentation</vt:lpstr>
      <vt:lpstr>Contents</vt:lpstr>
      <vt:lpstr>INTRODUCTION</vt:lpstr>
      <vt:lpstr>PowerPoint Presentation</vt:lpstr>
      <vt:lpstr>EXISTING SYSTEM </vt:lpstr>
      <vt:lpstr>PROPOSED SYSTEM</vt:lpstr>
      <vt:lpstr>METHODOLOGY</vt:lpstr>
      <vt:lpstr>REQUIREMENTS</vt:lpstr>
      <vt:lpstr>Hardware Requirement Specifications</vt:lpstr>
      <vt:lpstr>PROBLEM DEFINITION</vt:lpstr>
      <vt:lpstr>NEED</vt:lpstr>
      <vt:lpstr>NEED</vt:lpstr>
      <vt:lpstr>CONCLUSION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DrPavan</cp:lastModifiedBy>
  <cp:revision>15</cp:revision>
  <dcterms:created xsi:type="dcterms:W3CDTF">2022-09-22T10:07:34Z</dcterms:created>
  <dcterms:modified xsi:type="dcterms:W3CDTF">2022-09-23T05:39:47Z</dcterms:modified>
</cp:coreProperties>
</file>