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3" r:id="rId2"/>
    <p:sldId id="269" r:id="rId3"/>
    <p:sldId id="270"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3" autoAdjust="0"/>
    <p:restoredTop sz="94660"/>
  </p:normalViewPr>
  <p:slideViewPr>
    <p:cSldViewPr snapToGrid="0">
      <p:cViewPr varScale="1">
        <p:scale>
          <a:sx n="143" d="100"/>
          <a:sy n="143" d="100"/>
        </p:scale>
        <p:origin x="23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E100C-A39E-44F6-BF77-6D5E1C199CD8}" type="datetimeFigureOut">
              <a:rPr lang="en-IN" smtClean="0"/>
              <a:t>27/06/20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79E8-E081-44A4-9299-50A8105BCDC1}" type="slidenum">
              <a:rPr lang="en-IN" smtClean="0"/>
              <a:t>‹#›</a:t>
            </a:fld>
            <a:endParaRPr lang="en-IN"/>
          </a:p>
        </p:txBody>
      </p:sp>
    </p:spTree>
    <p:extLst>
      <p:ext uri="{BB962C8B-B14F-4D97-AF65-F5344CB8AC3E}">
        <p14:creationId xmlns:p14="http://schemas.microsoft.com/office/powerpoint/2010/main" val="211546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7092-7B2D-4F0E-94A8-B792281CA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68A7A9-57FB-4289-BE2E-BA08A3059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BF294E-0C16-4A4F-A358-088F60C4952B}"/>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5" name="Footer Placeholder 4">
            <a:extLst>
              <a:ext uri="{FF2B5EF4-FFF2-40B4-BE49-F238E27FC236}">
                <a16:creationId xmlns:a16="http://schemas.microsoft.com/office/drawing/2014/main" id="{6B7DCE12-B51E-45FF-A24E-D3E9143B4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AED0D-55CA-4ECD-BE82-2D1570529FE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9147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C04A-32A7-4B44-AC71-B52ED74143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FF0A56-01D2-4189-9CBF-A1A1C9403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40E6F-E5C4-4EA3-94BA-98A0992A0959}"/>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5" name="Footer Placeholder 4">
            <a:extLst>
              <a:ext uri="{FF2B5EF4-FFF2-40B4-BE49-F238E27FC236}">
                <a16:creationId xmlns:a16="http://schemas.microsoft.com/office/drawing/2014/main" id="{0ECD5962-A25A-43AD-8193-27BCE4836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02F43-B832-41CD-9666-E05530A73509}"/>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75626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03400-D7A2-4DA2-AFE0-DADFF5FDB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159BA-C743-46D4-B2A6-C02F4D3CAE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4A0D5-6DB6-4AAA-AC08-23726E9C4899}"/>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5" name="Footer Placeholder 4">
            <a:extLst>
              <a:ext uri="{FF2B5EF4-FFF2-40B4-BE49-F238E27FC236}">
                <a16:creationId xmlns:a16="http://schemas.microsoft.com/office/drawing/2014/main" id="{E5F53380-E7C2-4183-8A3A-E716CE796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0BEAA-C11A-4DD3-AB78-56A1BC84B881}"/>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41892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D3C4-3F42-4B79-BDCD-FC64D908D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7B8AE4-79EA-4CD7-BFB5-70D4ACF95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600A-83E9-4DE6-9E52-2BD09098CF72}"/>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5" name="Footer Placeholder 4">
            <a:extLst>
              <a:ext uri="{FF2B5EF4-FFF2-40B4-BE49-F238E27FC236}">
                <a16:creationId xmlns:a16="http://schemas.microsoft.com/office/drawing/2014/main" id="{F0CA5C8C-A06B-46E3-A728-D667B46AB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1961D-C148-4C5A-BE97-B3A18384D918}"/>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23683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78FA-C399-4547-B16B-ED3B9E67F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C64B2-E7F9-4D36-842D-A85D5B85B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93672-AF9C-470F-BC44-70B7B4CDCD60}"/>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5" name="Footer Placeholder 4">
            <a:extLst>
              <a:ext uri="{FF2B5EF4-FFF2-40B4-BE49-F238E27FC236}">
                <a16:creationId xmlns:a16="http://schemas.microsoft.com/office/drawing/2014/main" id="{10300CCF-1B10-4A49-9219-6E7021330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B7695-6C23-4200-BA9C-03E4702B2F1E}"/>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6208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8E45-51AB-4F57-9B1D-A7CCA3001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0D96F-CC2E-45DF-B4A6-7E58F2463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EEBDA9-EA07-4537-B05B-0C2FAE301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440BA-A604-49DB-A251-D17E090840FA}"/>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6" name="Footer Placeholder 5">
            <a:extLst>
              <a:ext uri="{FF2B5EF4-FFF2-40B4-BE49-F238E27FC236}">
                <a16:creationId xmlns:a16="http://schemas.microsoft.com/office/drawing/2014/main" id="{23CF6DE2-82CF-4DD6-86AA-939666B83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21F9E-EA7D-4029-A549-DB128FC12EDC}"/>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20038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F89F-06A4-46EC-8858-D2BDB0D17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00649-4CCD-4011-8B08-C42432E3C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72A065-2967-4D3B-AA74-24E96ED9B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1907D9-E1B1-4D7B-AEEC-7213FCA0B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4900E-64CB-4FE1-ACB4-E9F3A9AA6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69AB9-7068-4BE5-BA4A-5FE2DA822C2C}"/>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8" name="Footer Placeholder 7">
            <a:extLst>
              <a:ext uri="{FF2B5EF4-FFF2-40B4-BE49-F238E27FC236}">
                <a16:creationId xmlns:a16="http://schemas.microsoft.com/office/drawing/2014/main" id="{170641B4-42CB-4E9C-A019-888B949DA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374F98-DC70-47E8-AA1F-27D8A2CE6E54}"/>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30785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0AB8-B807-485F-A711-237AD63AC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EDAE8A-B48E-40AC-965F-F025F1115FD5}"/>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4" name="Footer Placeholder 3">
            <a:extLst>
              <a:ext uri="{FF2B5EF4-FFF2-40B4-BE49-F238E27FC236}">
                <a16:creationId xmlns:a16="http://schemas.microsoft.com/office/drawing/2014/main" id="{76AEE728-5789-4C07-97C9-24C17BD94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EDC5E-A8DA-4CB8-BC26-117D740B1137}"/>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4423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ADEFC-4401-44EC-BB82-091E246C47C6}"/>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3" name="Footer Placeholder 2">
            <a:extLst>
              <a:ext uri="{FF2B5EF4-FFF2-40B4-BE49-F238E27FC236}">
                <a16:creationId xmlns:a16="http://schemas.microsoft.com/office/drawing/2014/main" id="{C4F2621E-AD25-4DA8-9666-3982CAC540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076497-2546-46C3-BAFF-F5372A64A92F}"/>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363005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137B-3F2F-4D5F-9E53-B9F32D799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1BDA7F-3AFD-47B6-B7DF-92D78958F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5CB175-DEC8-4BBB-AB0D-0607B9500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5820FF-E1E4-4570-85C3-CD9C2CF6B635}"/>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6" name="Footer Placeholder 5">
            <a:extLst>
              <a:ext uri="{FF2B5EF4-FFF2-40B4-BE49-F238E27FC236}">
                <a16:creationId xmlns:a16="http://schemas.microsoft.com/office/drawing/2014/main" id="{BF15E37F-950B-4595-9B1E-2F6F802987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1C78B-CB09-455D-A712-5BC5070E5633}"/>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79018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6640-3A1C-4EF5-9E08-DD70D45F8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DBA5F0-A964-4385-AA03-F4292A287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F126A6-AA75-4A2E-B37F-9178CEFD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68078-0AA7-4C11-8BB5-94E66C6935CB}"/>
              </a:ext>
            </a:extLst>
          </p:cNvPr>
          <p:cNvSpPr>
            <a:spLocks noGrp="1"/>
          </p:cNvSpPr>
          <p:nvPr>
            <p:ph type="dt" sz="half" idx="10"/>
          </p:nvPr>
        </p:nvSpPr>
        <p:spPr/>
        <p:txBody>
          <a:bodyPr/>
          <a:lstStyle/>
          <a:p>
            <a:fld id="{0455DCB2-395E-41CD-A8D5-8A52CD7996B5}" type="datetimeFigureOut">
              <a:rPr lang="en-IN" smtClean="0"/>
              <a:t>27/06/20</a:t>
            </a:fld>
            <a:endParaRPr lang="en-IN"/>
          </a:p>
        </p:txBody>
      </p:sp>
      <p:sp>
        <p:nvSpPr>
          <p:cNvPr id="6" name="Footer Placeholder 5">
            <a:extLst>
              <a:ext uri="{FF2B5EF4-FFF2-40B4-BE49-F238E27FC236}">
                <a16:creationId xmlns:a16="http://schemas.microsoft.com/office/drawing/2014/main" id="{2BC848ED-9EE5-44C1-8EE7-54CC5559B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4FB8D-EC88-4CAA-9948-3D2A47A01CC6}"/>
              </a:ext>
            </a:extLst>
          </p:cNvPr>
          <p:cNvSpPr>
            <a:spLocks noGrp="1"/>
          </p:cNvSpPr>
          <p:nvPr>
            <p:ph type="sldNum" sz="quarter" idx="12"/>
          </p:nvPr>
        </p:nvSpPr>
        <p:spPr/>
        <p:txBody>
          <a:bodyPr/>
          <a:lstStyle/>
          <a:p>
            <a:fld id="{E6689819-2F16-454B-AD1F-4E0CDF6DD626}" type="slidenum">
              <a:rPr lang="en-IN" smtClean="0"/>
              <a:t>‹#›</a:t>
            </a:fld>
            <a:endParaRPr lang="en-IN"/>
          </a:p>
        </p:txBody>
      </p:sp>
    </p:spTree>
    <p:extLst>
      <p:ext uri="{BB962C8B-B14F-4D97-AF65-F5344CB8AC3E}">
        <p14:creationId xmlns:p14="http://schemas.microsoft.com/office/powerpoint/2010/main" val="142860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2F1C5-98B9-4EB7-AF0F-F791B0B97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8D9F2-55C6-4070-B317-B76FC2008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E3A3D-FAEA-44D7-9BF4-D1ED534537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5DCB2-395E-41CD-A8D5-8A52CD7996B5}" type="datetimeFigureOut">
              <a:rPr lang="en-IN" smtClean="0"/>
              <a:t>27/06/20</a:t>
            </a:fld>
            <a:endParaRPr lang="en-IN"/>
          </a:p>
        </p:txBody>
      </p:sp>
      <p:sp>
        <p:nvSpPr>
          <p:cNvPr id="5" name="Footer Placeholder 4">
            <a:extLst>
              <a:ext uri="{FF2B5EF4-FFF2-40B4-BE49-F238E27FC236}">
                <a16:creationId xmlns:a16="http://schemas.microsoft.com/office/drawing/2014/main" id="{29921098-87A4-4157-B853-4BC7953B1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1C028-A28B-467A-8CEF-12E6BDC6F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89819-2F16-454B-AD1F-4E0CDF6DD626}" type="slidenum">
              <a:rPr lang="en-IN" smtClean="0"/>
              <a:t>‹#›</a:t>
            </a:fld>
            <a:endParaRPr lang="en-IN"/>
          </a:p>
        </p:txBody>
      </p:sp>
    </p:spTree>
    <p:extLst>
      <p:ext uri="{BB962C8B-B14F-4D97-AF65-F5344CB8AC3E}">
        <p14:creationId xmlns:p14="http://schemas.microsoft.com/office/powerpoint/2010/main" val="2771157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Airlines Use Case on Yield management system</a:t>
            </a:r>
            <a:endParaRPr lang="en-IN" sz="4800" b="1" dirty="0"/>
          </a:p>
        </p:txBody>
      </p:sp>
      <p:sp>
        <p:nvSpPr>
          <p:cNvPr id="16" name="Rectangle 15">
            <a:extLst>
              <a:ext uri="{FF2B5EF4-FFF2-40B4-BE49-F238E27FC236}">
                <a16:creationId xmlns:a16="http://schemas.microsoft.com/office/drawing/2014/main"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val="8537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E462A6-0045-6145-8E94-DAFBAFE52F44}"/>
              </a:ext>
            </a:extLst>
          </p:cNvPr>
          <p:cNvSpPr txBox="1"/>
          <p:nvPr/>
        </p:nvSpPr>
        <p:spPr>
          <a:xfrm>
            <a:off x="493295" y="324853"/>
            <a:ext cx="6128088" cy="461665"/>
          </a:xfrm>
          <a:prstGeom prst="rect">
            <a:avLst/>
          </a:prstGeom>
          <a:noFill/>
          <a:ln>
            <a:noFill/>
          </a:ln>
        </p:spPr>
        <p:txBody>
          <a:bodyPr wrap="none" rtlCol="0">
            <a:spAutoFit/>
          </a:bodyPr>
          <a:lstStyle/>
          <a:p>
            <a:r>
              <a:rPr lang="en-IN" sz="2400" b="1" dirty="0">
                <a:latin typeface="+mj-lt"/>
              </a:rPr>
              <a:t>Airlines Yield Management System – By Abhijeet</a:t>
            </a:r>
          </a:p>
        </p:txBody>
      </p:sp>
      <p:sp>
        <p:nvSpPr>
          <p:cNvPr id="5" name="TextBox 4">
            <a:extLst>
              <a:ext uri="{FF2B5EF4-FFF2-40B4-BE49-F238E27FC236}">
                <a16:creationId xmlns:a16="http://schemas.microsoft.com/office/drawing/2014/main" id="{15B19843-C02D-BA45-907F-CE6EF8EA095E}"/>
              </a:ext>
            </a:extLst>
          </p:cNvPr>
          <p:cNvSpPr txBox="1"/>
          <p:nvPr/>
        </p:nvSpPr>
        <p:spPr>
          <a:xfrm>
            <a:off x="619433" y="885908"/>
            <a:ext cx="10702670" cy="1077218"/>
          </a:xfrm>
          <a:prstGeom prst="rect">
            <a:avLst/>
          </a:prstGeom>
          <a:noFill/>
        </p:spPr>
        <p:txBody>
          <a:bodyPr wrap="square" rtlCol="0">
            <a:spAutoFit/>
          </a:bodyPr>
          <a:lstStyle/>
          <a:p>
            <a:pPr algn="just"/>
            <a:r>
              <a:rPr lang="en-IN" sz="1600" b="1" dirty="0"/>
              <a:t>Yield Management System </a:t>
            </a:r>
            <a:r>
              <a:rPr lang="en-IN" sz="1600" dirty="0"/>
              <a:t> in short is improve efficiency, reduce cost and increase revenue and customer satisfaction</a:t>
            </a:r>
          </a:p>
          <a:p>
            <a:pPr algn="just"/>
            <a:endParaRPr lang="en-IN" sz="1600" dirty="0"/>
          </a:p>
          <a:p>
            <a:pPr algn="just"/>
            <a:r>
              <a:rPr lang="en-IN" sz="1600" dirty="0"/>
              <a:t>Definitely machine learning can help in this field as airline will have lot of historical data and we all know that more the data , better the performance and predictions </a:t>
            </a:r>
          </a:p>
        </p:txBody>
      </p:sp>
      <p:sp>
        <p:nvSpPr>
          <p:cNvPr id="7" name="TextBox 6">
            <a:extLst>
              <a:ext uri="{FF2B5EF4-FFF2-40B4-BE49-F238E27FC236}">
                <a16:creationId xmlns:a16="http://schemas.microsoft.com/office/drawing/2014/main" id="{5C754749-E064-704F-8593-2C6D82A91D52}"/>
              </a:ext>
            </a:extLst>
          </p:cNvPr>
          <p:cNvSpPr txBox="1"/>
          <p:nvPr/>
        </p:nvSpPr>
        <p:spPr>
          <a:xfrm>
            <a:off x="619433" y="2207232"/>
            <a:ext cx="10702670" cy="4524315"/>
          </a:xfrm>
          <a:prstGeom prst="rect">
            <a:avLst/>
          </a:prstGeom>
          <a:noFill/>
        </p:spPr>
        <p:txBody>
          <a:bodyPr wrap="square" rtlCol="0">
            <a:spAutoFit/>
          </a:bodyPr>
          <a:lstStyle/>
          <a:p>
            <a:pPr algn="just"/>
            <a:r>
              <a:rPr lang="en-IN" sz="1600" dirty="0"/>
              <a:t>From Airline industry point of view, we need to maximise profit saying that </a:t>
            </a:r>
          </a:p>
          <a:p>
            <a:pPr algn="just"/>
            <a:r>
              <a:rPr lang="en-IN" sz="1600" dirty="0"/>
              <a:t>-&gt; We cannot sell tickets at high price and having very less customer in turn lot of empty seats -&gt; </a:t>
            </a:r>
            <a:r>
              <a:rPr lang="en-IN" sz="1600" dirty="0">
                <a:solidFill>
                  <a:srgbClr val="FF0000"/>
                </a:solidFill>
              </a:rPr>
              <a:t>Loss</a:t>
            </a:r>
          </a:p>
          <a:p>
            <a:pPr algn="just"/>
            <a:r>
              <a:rPr lang="en-IN" sz="1600" dirty="0"/>
              <a:t>-&gt; For increasing the occupancy we cannot set very low price -&gt;</a:t>
            </a:r>
            <a:r>
              <a:rPr lang="en-IN" sz="1600" dirty="0">
                <a:solidFill>
                  <a:srgbClr val="FF0000"/>
                </a:solidFill>
              </a:rPr>
              <a:t> Loss</a:t>
            </a:r>
          </a:p>
          <a:p>
            <a:pPr algn="just"/>
            <a:endParaRPr lang="en-IN" sz="1600" dirty="0">
              <a:solidFill>
                <a:srgbClr val="FF0000"/>
              </a:solidFill>
            </a:endParaRPr>
          </a:p>
          <a:p>
            <a:pPr algn="just"/>
            <a:r>
              <a:rPr lang="en-IN" sz="1600" dirty="0"/>
              <a:t>So, how we can turn this </a:t>
            </a:r>
            <a:r>
              <a:rPr lang="en-IN" sz="1600" dirty="0">
                <a:solidFill>
                  <a:srgbClr val="FF0000"/>
                </a:solidFill>
              </a:rPr>
              <a:t>loss</a:t>
            </a:r>
            <a:r>
              <a:rPr lang="en-IN" sz="1600" dirty="0"/>
              <a:t> to </a:t>
            </a:r>
            <a:r>
              <a:rPr lang="en-IN" sz="1600" dirty="0">
                <a:solidFill>
                  <a:srgbClr val="00B050"/>
                </a:solidFill>
              </a:rPr>
              <a:t>profit</a:t>
            </a:r>
            <a:r>
              <a:rPr lang="en-IN" sz="1600" dirty="0"/>
              <a:t>? Lets discuss the important features on which we can implement machine learning</a:t>
            </a:r>
          </a:p>
          <a:p>
            <a:pPr algn="just"/>
            <a:endParaRPr lang="en-IN" sz="1600" dirty="0"/>
          </a:p>
          <a:p>
            <a:pPr algn="just"/>
            <a:r>
              <a:rPr lang="en-IN" sz="1600" dirty="0"/>
              <a:t>Important features in maximising profit without losing customers (</a:t>
            </a:r>
            <a:r>
              <a:rPr lang="en-IN" sz="1600" dirty="0" err="1"/>
              <a:t>i.e</a:t>
            </a:r>
            <a:r>
              <a:rPr lang="en-IN" sz="1600" dirty="0"/>
              <a:t> balance between ticket price and quantity of tickets) are</a:t>
            </a:r>
          </a:p>
          <a:p>
            <a:pPr algn="just"/>
            <a:endParaRPr lang="en-IN" sz="1600" dirty="0"/>
          </a:p>
          <a:p>
            <a:pPr algn="just"/>
            <a:r>
              <a:rPr lang="en-IN" sz="1600" dirty="0"/>
              <a:t>1)   </a:t>
            </a:r>
            <a:r>
              <a:rPr lang="en-IN" sz="1600" b="1" dirty="0"/>
              <a:t>Segmentation</a:t>
            </a:r>
            <a:r>
              <a:rPr lang="en-IN" sz="1600" dirty="0"/>
              <a:t> -&gt; Dividing customer based on travel purpose, age, new or old customer etc</a:t>
            </a:r>
          </a:p>
          <a:p>
            <a:pPr algn="just"/>
            <a:endParaRPr lang="en-IN" sz="1600" dirty="0"/>
          </a:p>
          <a:p>
            <a:pPr algn="just"/>
            <a:r>
              <a:rPr lang="en-IN" sz="1600" dirty="0"/>
              <a:t>For </a:t>
            </a:r>
            <a:r>
              <a:rPr lang="en-IN" sz="1600" dirty="0" err="1"/>
              <a:t>e.g</a:t>
            </a:r>
            <a:r>
              <a:rPr lang="en-IN" sz="1600" dirty="0"/>
              <a:t> if customers are divided into 2 based on travel purpose (lets say personal and official). So from historical date we would be knowing that people tend to spend low amount for personal trips and they generally tend to book tickets way in advance and on the other hands for official trips which are funded by organisations do not really look for price and instead they look for flexibility and hence they book tickets near to the travel dates and hence ticket price can be increased for such customers</a:t>
            </a:r>
          </a:p>
          <a:p>
            <a:pPr algn="just"/>
            <a:endParaRPr lang="en-IN" sz="1600" dirty="0"/>
          </a:p>
          <a:p>
            <a:pPr algn="just"/>
            <a:r>
              <a:rPr lang="en-IN" sz="1600" dirty="0"/>
              <a:t>Machine learning algorithm in segmentation-&gt; As we are finding the patterns between customers then unsupervised (clustering) should be implemented and then these clustering results can be used for classification of new customers using supervised learning</a:t>
            </a:r>
          </a:p>
        </p:txBody>
      </p:sp>
    </p:spTree>
    <p:extLst>
      <p:ext uri="{BB962C8B-B14F-4D97-AF65-F5344CB8AC3E}">
        <p14:creationId xmlns:p14="http://schemas.microsoft.com/office/powerpoint/2010/main" val="71915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CA5B39-3B29-AF43-90F7-D0C0D0B91FA6}"/>
              </a:ext>
            </a:extLst>
          </p:cNvPr>
          <p:cNvSpPr txBox="1"/>
          <p:nvPr/>
        </p:nvSpPr>
        <p:spPr>
          <a:xfrm>
            <a:off x="510102" y="108298"/>
            <a:ext cx="10702670" cy="3785652"/>
          </a:xfrm>
          <a:prstGeom prst="rect">
            <a:avLst/>
          </a:prstGeom>
          <a:noFill/>
        </p:spPr>
        <p:txBody>
          <a:bodyPr wrap="square" rtlCol="0">
            <a:spAutoFit/>
          </a:bodyPr>
          <a:lstStyle/>
          <a:p>
            <a:pPr algn="just"/>
            <a:r>
              <a:rPr lang="en-IN" sz="1600" dirty="0"/>
              <a:t>2)</a:t>
            </a:r>
            <a:r>
              <a:rPr lang="en-IN" sz="1600" b="1" dirty="0"/>
              <a:t> Demand </a:t>
            </a:r>
            <a:r>
              <a:rPr lang="en-IN" sz="1600" dirty="0"/>
              <a:t>-&gt; This is based on if the demand is high or low</a:t>
            </a:r>
          </a:p>
          <a:p>
            <a:pPr algn="just"/>
            <a:endParaRPr lang="en-IN" sz="1600" dirty="0"/>
          </a:p>
          <a:p>
            <a:pPr algn="just"/>
            <a:r>
              <a:rPr lang="en-IN" sz="1600" dirty="0"/>
              <a:t>Famous e.g.: Airline generally divides the seats on fare buckets (lets say there are 3 fare buckets: low, medium and high) then airline keeps some seats at low fares which will be filled by travellers who purchases the tickets in advance and then airline closes low fare bucket and then medium bucket will be opened and so on.</a:t>
            </a:r>
          </a:p>
          <a:p>
            <a:pPr algn="just"/>
            <a:endParaRPr lang="en-IN" sz="1600" dirty="0"/>
          </a:p>
          <a:p>
            <a:pPr algn="just"/>
            <a:r>
              <a:rPr lang="en-IN" sz="1600" dirty="0"/>
              <a:t>Machine learning  -&gt; Its not as simple as its mentioned above as we need to look if the low fare buckets are filling faster or slower i.e. if the low fare bucket seats are filling fast then airline can close the low and medium fare buckets without filling it and open high fare buckets by putting low and medium bucket fare seats also in high fare bucket as there is high demand and to maximise profit</a:t>
            </a:r>
          </a:p>
          <a:p>
            <a:pPr algn="just"/>
            <a:r>
              <a:rPr lang="en-IN" sz="1600" dirty="0"/>
              <a:t>Machine learning algorithm in demand -&gt; In this case as we need to predict/ forecast the price which is continuous data hence supervised learning algorithms will be used with regression such as Random forest regression tree,  support vector regression, neural network with linear activation function in the output layer etc</a:t>
            </a:r>
          </a:p>
          <a:p>
            <a:pPr algn="just"/>
            <a:endParaRPr lang="en-IN" sz="1600" dirty="0"/>
          </a:p>
          <a:p>
            <a:pPr algn="just"/>
            <a:r>
              <a:rPr lang="en-IN" sz="1600" dirty="0"/>
              <a:t>Another e.g. : Low fares for middle seats and high fares for aisle and window seats as it has high demand</a:t>
            </a:r>
          </a:p>
        </p:txBody>
      </p:sp>
      <p:sp>
        <p:nvSpPr>
          <p:cNvPr id="5" name="TextBox 4">
            <a:extLst>
              <a:ext uri="{FF2B5EF4-FFF2-40B4-BE49-F238E27FC236}">
                <a16:creationId xmlns:a16="http://schemas.microsoft.com/office/drawing/2014/main" id="{F2C41171-F1A6-0B44-A8D7-0CFEBCF663F7}"/>
              </a:ext>
            </a:extLst>
          </p:cNvPr>
          <p:cNvSpPr txBox="1"/>
          <p:nvPr/>
        </p:nvSpPr>
        <p:spPr>
          <a:xfrm>
            <a:off x="510102" y="4032998"/>
            <a:ext cx="10702670" cy="584775"/>
          </a:xfrm>
          <a:prstGeom prst="rect">
            <a:avLst/>
          </a:prstGeom>
          <a:noFill/>
        </p:spPr>
        <p:txBody>
          <a:bodyPr wrap="square" rtlCol="0">
            <a:spAutoFit/>
          </a:bodyPr>
          <a:lstStyle/>
          <a:p>
            <a:pPr algn="just"/>
            <a:r>
              <a:rPr lang="en-IN" sz="1600" dirty="0"/>
              <a:t>3) </a:t>
            </a:r>
            <a:r>
              <a:rPr lang="en-IN" sz="1600" b="1" dirty="0"/>
              <a:t>Optimising profit </a:t>
            </a:r>
            <a:r>
              <a:rPr lang="en-IN" sz="1600" dirty="0"/>
              <a:t>-&gt; This can be implemented when travellers are going for summer vacation or there are some kind of events or cricket/ hockey/ football matches etc at the destination to maximise profit</a:t>
            </a:r>
          </a:p>
        </p:txBody>
      </p:sp>
      <p:sp>
        <p:nvSpPr>
          <p:cNvPr id="6" name="TextBox 5">
            <a:extLst>
              <a:ext uri="{FF2B5EF4-FFF2-40B4-BE49-F238E27FC236}">
                <a16:creationId xmlns:a16="http://schemas.microsoft.com/office/drawing/2014/main" id="{E3E43425-1F4F-AA46-AF64-2871E4098A89}"/>
              </a:ext>
            </a:extLst>
          </p:cNvPr>
          <p:cNvSpPr txBox="1"/>
          <p:nvPr/>
        </p:nvSpPr>
        <p:spPr>
          <a:xfrm>
            <a:off x="510102" y="4617773"/>
            <a:ext cx="10702670" cy="584775"/>
          </a:xfrm>
          <a:prstGeom prst="rect">
            <a:avLst/>
          </a:prstGeom>
          <a:noFill/>
        </p:spPr>
        <p:txBody>
          <a:bodyPr wrap="square" rtlCol="0">
            <a:spAutoFit/>
          </a:bodyPr>
          <a:lstStyle/>
          <a:p>
            <a:pPr algn="just"/>
            <a:r>
              <a:rPr lang="en-IN" sz="1600" dirty="0"/>
              <a:t>4) </a:t>
            </a:r>
            <a:r>
              <a:rPr lang="en-IN" sz="1600" b="1" dirty="0"/>
              <a:t>Competitors</a:t>
            </a:r>
            <a:r>
              <a:rPr lang="en-IN" sz="1600" dirty="0"/>
              <a:t> -&gt; This needs to be implemented when new competitors are in the markets and they are offering lot of discounts then airlines have to decrease their base fare</a:t>
            </a:r>
          </a:p>
        </p:txBody>
      </p:sp>
      <p:sp>
        <p:nvSpPr>
          <p:cNvPr id="7" name="TextBox 6">
            <a:extLst>
              <a:ext uri="{FF2B5EF4-FFF2-40B4-BE49-F238E27FC236}">
                <a16:creationId xmlns:a16="http://schemas.microsoft.com/office/drawing/2014/main" id="{D9B0EB25-C944-3E48-B0F9-B49065C38B77}"/>
              </a:ext>
            </a:extLst>
          </p:cNvPr>
          <p:cNvSpPr txBox="1"/>
          <p:nvPr/>
        </p:nvSpPr>
        <p:spPr>
          <a:xfrm>
            <a:off x="510102" y="5276940"/>
            <a:ext cx="10702670" cy="830997"/>
          </a:xfrm>
          <a:prstGeom prst="rect">
            <a:avLst/>
          </a:prstGeom>
          <a:noFill/>
        </p:spPr>
        <p:txBody>
          <a:bodyPr wrap="square" rtlCol="0">
            <a:spAutoFit/>
          </a:bodyPr>
          <a:lstStyle/>
          <a:p>
            <a:pPr algn="just"/>
            <a:r>
              <a:rPr lang="en-IN" sz="1600" dirty="0"/>
              <a:t>5) </a:t>
            </a:r>
            <a:r>
              <a:rPr lang="en-IN" sz="1600" b="1" dirty="0"/>
              <a:t>Personalized customer oriented </a:t>
            </a:r>
            <a:r>
              <a:rPr lang="en-IN" sz="1600" dirty="0"/>
              <a:t>-&gt; This needs to be implemented when our algorithm is studying the customers as an individual (or there are lot of customer segments) and then based on the outcomes, airlines can recommend various offers to various customers  using machine learning recommendation systems</a:t>
            </a:r>
          </a:p>
        </p:txBody>
      </p:sp>
      <p:sp>
        <p:nvSpPr>
          <p:cNvPr id="9" name="TextBox 8">
            <a:extLst>
              <a:ext uri="{FF2B5EF4-FFF2-40B4-BE49-F238E27FC236}">
                <a16:creationId xmlns:a16="http://schemas.microsoft.com/office/drawing/2014/main" id="{B7AFA0CD-A6B1-9E48-B839-B3A58E576836}"/>
              </a:ext>
            </a:extLst>
          </p:cNvPr>
          <p:cNvSpPr txBox="1"/>
          <p:nvPr/>
        </p:nvSpPr>
        <p:spPr>
          <a:xfrm>
            <a:off x="510102" y="6204277"/>
            <a:ext cx="10702670" cy="338554"/>
          </a:xfrm>
          <a:prstGeom prst="rect">
            <a:avLst/>
          </a:prstGeom>
          <a:noFill/>
        </p:spPr>
        <p:txBody>
          <a:bodyPr wrap="square" rtlCol="0">
            <a:spAutoFit/>
          </a:bodyPr>
          <a:lstStyle/>
          <a:p>
            <a:pPr algn="just"/>
            <a:r>
              <a:rPr lang="en-IN" sz="1600" dirty="0"/>
              <a:t>6) </a:t>
            </a:r>
            <a:r>
              <a:rPr lang="en-IN" sz="1600" b="1" dirty="0"/>
              <a:t>Macro economics indicators </a:t>
            </a:r>
            <a:r>
              <a:rPr lang="en-IN" sz="1600" dirty="0"/>
              <a:t>-&gt; This will come into pictures based on inflation, recession, employment rate etc </a:t>
            </a:r>
          </a:p>
        </p:txBody>
      </p:sp>
    </p:spTree>
    <p:extLst>
      <p:ext uri="{BB962C8B-B14F-4D97-AF65-F5344CB8AC3E}">
        <p14:creationId xmlns:p14="http://schemas.microsoft.com/office/powerpoint/2010/main" val="80747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Thank You</a:t>
            </a:r>
            <a:endParaRPr lang="en-IN" sz="4800" b="1" dirty="0"/>
          </a:p>
        </p:txBody>
      </p:sp>
      <p:sp>
        <p:nvSpPr>
          <p:cNvPr id="16" name="Rectangle 15">
            <a:extLst>
              <a:ext uri="{FF2B5EF4-FFF2-40B4-BE49-F238E27FC236}">
                <a16:creationId xmlns:a16="http://schemas.microsoft.com/office/drawing/2014/main"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val="2965625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TotalTime>
  <Words>681</Words>
  <Application>Microsoft Macintosh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Abhijeet‌ Gupta‌</cp:lastModifiedBy>
  <cp:revision>58</cp:revision>
  <dcterms:created xsi:type="dcterms:W3CDTF">2020-06-10T18:33:42Z</dcterms:created>
  <dcterms:modified xsi:type="dcterms:W3CDTF">2020-06-27T06:12:17Z</dcterms:modified>
</cp:coreProperties>
</file>