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6858000" cy="9144000"/>
  <p:embeddedFontLst>
    <p:embeddedFont>
      <p:font typeface="Libre Franklin"/>
      <p:regular r:id="rId25"/>
      <p:bold r:id="rId26"/>
      <p:italic r:id="rId27"/>
      <p:boldItalic r:id="rId28"/>
    </p:embeddedFont>
    <p:embeddedFont>
      <p:font typeface="Roboto"/>
      <p:regular r:id="rId29"/>
      <p:bold r:id="rId30"/>
      <p:italic r:id="rId31"/>
      <p:boldItalic r:id="rId32"/>
    </p:embeddedFont>
    <p:embeddedFont>
      <p:font typeface="Franklin Gothic"/>
      <p:bold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8" roundtripDataSignature="AMtx7mjXaGN8f1lRTi3oPAmQDqhIKVW8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C64F24C-88CA-46B4-B322-5035F6435281}">
  <a:tblStyle styleId="{BC64F24C-88CA-46B4-B322-5035F64352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ibreFranklin-bold.fntdata"/><Relationship Id="rId25" Type="http://schemas.openxmlformats.org/officeDocument/2006/relationships/font" Target="fonts/LibreFranklin-regular.fntdata"/><Relationship Id="rId28" Type="http://schemas.openxmlformats.org/officeDocument/2006/relationships/font" Target="fonts/LibreFranklin-boldItalic.fntdata"/><Relationship Id="rId27" Type="http://schemas.openxmlformats.org/officeDocument/2006/relationships/font" Target="fonts/LibreFranklin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33" Type="http://schemas.openxmlformats.org/officeDocument/2006/relationships/font" Target="fonts/FranklinGothic-bold.fntdata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customschemas.google.com/relationships/presentationmetadata" Target="meta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605d4d6190_0_1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g3605d4d6190_0_1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605d4d6190_0_1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g3605d4d6190_0_1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605d4d6190_0_2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g3605d4d6190_0_2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605d4d6190_0_2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g3605d4d6190_0_2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605d4d6190_0_2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g3605d4d6190_0_2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605d4d6190_0_3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g3605d4d6190_0_3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5" name="Google Shape;575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61c94d5044_1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361c94d5044_1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605d4d6190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3605d4d6190_0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605d4d6190_0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3605d4d6190_0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605d4d6190_0_1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g3605d4d6190_0_1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0"/>
          <p:cNvSpPr txBox="1"/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b="1" i="0" sz="6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" name="Google Shape;17;p30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30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30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30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30"/>
          <p:cNvSpPr txBox="1"/>
          <p:nvPr>
            <p:ph idx="1" type="body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2" name="Google Shape;22;p3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Team"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39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125" name="Google Shape;125;p39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26" name="Google Shape;126;p39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27" name="Google Shape;127;p39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28" name="Google Shape;128;p39"/>
          <p:cNvSpPr/>
          <p:nvPr>
            <p:ph idx="2" type="pic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39"/>
          <p:cNvSpPr txBox="1"/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30" name="Google Shape;130;p39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cap="flat" cmpd="sng" w="1016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1" name="Google Shape;131;p39"/>
          <p:cNvSpPr/>
          <p:nvPr>
            <p:ph idx="3" type="pic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Google Shape;132;p39"/>
          <p:cNvSpPr txBox="1"/>
          <p:nvPr>
            <p:ph idx="1" type="body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39"/>
          <p:cNvSpPr txBox="1"/>
          <p:nvPr>
            <p:ph idx="4" type="body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39"/>
          <p:cNvSpPr txBox="1"/>
          <p:nvPr>
            <p:ph idx="5" type="body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39"/>
          <p:cNvSpPr txBox="1"/>
          <p:nvPr>
            <p:ph idx="6" type="body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39"/>
          <p:cNvSpPr txBox="1"/>
          <p:nvPr>
            <p:ph idx="7" type="body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39"/>
          <p:cNvSpPr txBox="1"/>
          <p:nvPr>
            <p:ph idx="8" type="body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39"/>
          <p:cNvSpPr txBox="1"/>
          <p:nvPr>
            <p:ph idx="9" type="body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39"/>
          <p:cNvSpPr txBox="1"/>
          <p:nvPr>
            <p:ph idx="13" type="body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40" name="Google Shape;140;p39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41" name="Google Shape;141;p39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42" name="Google Shape;142;p39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43" name="Google Shape;143;p39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44" name="Google Shape;144;p39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45" name="Google Shape;145;p39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46" name="Google Shape;146;p39"/>
          <p:cNvSpPr/>
          <p:nvPr>
            <p:ph idx="14" type="pic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39"/>
          <p:cNvSpPr/>
          <p:nvPr>
            <p:ph idx="15" type="pic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39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9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9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">
  <p:cSld name="Timeline "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2" name="Google Shape;152;p40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3" name="Google Shape;153;p40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4" name="Google Shape;154;p40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5" name="Google Shape;155;p40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6" name="Google Shape;156;p40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40"/>
          <p:cNvSpPr txBox="1"/>
          <p:nvPr>
            <p:ph idx="1" type="body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40"/>
          <p:cNvSpPr txBox="1"/>
          <p:nvPr>
            <p:ph idx="2" type="body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40"/>
          <p:cNvSpPr txBox="1"/>
          <p:nvPr>
            <p:ph idx="3" type="body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40"/>
          <p:cNvSpPr txBox="1"/>
          <p:nvPr>
            <p:ph idx="4" type="body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40"/>
          <p:cNvSpPr txBox="1"/>
          <p:nvPr>
            <p:ph idx="5" type="body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40"/>
          <p:cNvSpPr txBox="1"/>
          <p:nvPr>
            <p:ph idx="6" type="body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40"/>
          <p:cNvSpPr txBox="1"/>
          <p:nvPr>
            <p:ph idx="7" type="body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40"/>
          <p:cNvSpPr txBox="1"/>
          <p:nvPr>
            <p:ph idx="8" type="body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65" name="Google Shape;165;p40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cap="flat" cmpd="sng" w="1651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6" name="Google Shape;166;p40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7" name="Google Shape;167;p40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8" name="Google Shape;168;p40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9" name="Google Shape;169;p40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70" name="Google Shape;170;p40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40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40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">
  <p:cSld name="2 Col"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41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175" name="Google Shape;175;p41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76" name="Google Shape;176;p41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77" name="Google Shape;177;p41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78" name="Google Shape;178;p41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79" name="Google Shape;179;p41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0" name="Google Shape;180;p41"/>
          <p:cNvSpPr txBox="1"/>
          <p:nvPr>
            <p:ph idx="1" type="body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1" name="Google Shape;181;p41"/>
          <p:cNvSpPr txBox="1"/>
          <p:nvPr>
            <p:ph idx="2" type="body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2" name="Google Shape;182;p41"/>
          <p:cNvSpPr txBox="1"/>
          <p:nvPr>
            <p:ph idx="3" type="body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41"/>
          <p:cNvSpPr txBox="1"/>
          <p:nvPr>
            <p:ph idx="4" type="body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84" name="Google Shape;184;p41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5" name="Google Shape;185;p41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41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41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">
  <p:cSld name="3 col"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42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190" name="Google Shape;190;p42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1" name="Google Shape;191;p42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2" name="Google Shape;192;p42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93" name="Google Shape;193;p42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4" name="Google Shape;194;p42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5" name="Google Shape;195;p42"/>
          <p:cNvSpPr txBox="1"/>
          <p:nvPr>
            <p:ph idx="1" type="body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6" name="Google Shape;196;p42"/>
          <p:cNvSpPr txBox="1"/>
          <p:nvPr>
            <p:ph idx="2" type="body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7" name="Google Shape;197;p42"/>
          <p:cNvSpPr txBox="1"/>
          <p:nvPr>
            <p:ph idx="3" type="body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8" name="Google Shape;198;p42"/>
          <p:cNvSpPr txBox="1"/>
          <p:nvPr>
            <p:ph idx="4" type="body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" name="Google Shape;199;p42"/>
          <p:cNvSpPr txBox="1"/>
          <p:nvPr>
            <p:ph idx="5" type="body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00" name="Google Shape;200;p42"/>
          <p:cNvSpPr txBox="1"/>
          <p:nvPr>
            <p:ph idx="6" type="body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01" name="Google Shape;201;p42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2" name="Google Shape;202;p42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3" name="Google Shape;203;p42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42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42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1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5" name="Google Shape;25;p31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31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31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8" name="Google Shape;28;p31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9" name="Google Shape;29;p31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30" name="Google Shape;30;p31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1" name="Google Shape;31;p31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" name="Google Shape;32;p31"/>
          <p:cNvSpPr txBox="1"/>
          <p:nvPr>
            <p:ph idx="1" type="body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1"/>
          <p:cNvSpPr txBox="1"/>
          <p:nvPr>
            <p:ph idx="2" type="body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4" name="Google Shape;34;p31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" name="Google Shape;35;p31"/>
          <p:cNvSpPr txBox="1"/>
          <p:nvPr>
            <p:ph idx="3" type="body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1"/>
          <p:cNvSpPr txBox="1"/>
          <p:nvPr>
            <p:ph idx="4" type="body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7" name="Google Shape;37;p31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" name="Google Shape;38;p31"/>
          <p:cNvSpPr txBox="1"/>
          <p:nvPr>
            <p:ph idx="5" type="body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31"/>
          <p:cNvSpPr txBox="1"/>
          <p:nvPr>
            <p:ph idx="6" type="body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0" name="Google Shape;40;p31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" name="Google Shape;41;p31"/>
          <p:cNvSpPr txBox="1"/>
          <p:nvPr>
            <p:ph idx="7" type="body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1"/>
          <p:cNvSpPr txBox="1"/>
          <p:nvPr>
            <p:ph idx="8" type="body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3" name="Google Shape;43;p31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4" name="Google Shape;44;p31"/>
          <p:cNvSpPr txBox="1"/>
          <p:nvPr>
            <p:ph idx="9" type="body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31"/>
          <p:cNvSpPr txBox="1"/>
          <p:nvPr>
            <p:ph idx="13" type="body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1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1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hart"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/>
          <p:nvPr>
            <p:ph idx="2" type="chart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51" name="Google Shape;51;p32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2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2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Introduc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33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57" name="Google Shape;57;p33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33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33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0" name="Google Shape;60;p33"/>
          <p:cNvSpPr/>
          <p:nvPr>
            <p:ph idx="2" type="pic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33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2" name="Google Shape;62;p33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3" name="Google Shape;63;p33"/>
          <p:cNvSpPr txBox="1"/>
          <p:nvPr>
            <p:ph idx="1" type="body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33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3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3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">
  <p:cSld name="Break"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4"/>
          <p:cNvSpPr/>
          <p:nvPr>
            <p:ph idx="2" type="pic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69" name="Google Shape;69;p34"/>
          <p:cNvSpPr txBox="1"/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b="1" i="0" sz="410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0" name="Google Shape;70;p34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71" name="Google Shape;71;p34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72" name="Google Shape;72;p34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73" name="Google Shape;73;p34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74" name="Google Shape;74;p34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Table"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5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5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5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5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 ">
  <p:cSld name="Summary "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6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2" name="Google Shape;82;p36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3" name="Google Shape;83;p36"/>
          <p:cNvSpPr txBox="1"/>
          <p:nvPr>
            <p:ph idx="1" type="body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84" name="Google Shape;84;p36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85" name="Google Shape;85;p36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6" name="Google Shape;86;p36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36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88" name="Google Shape;88;p36"/>
          <p:cNvSpPr txBox="1"/>
          <p:nvPr>
            <p:ph idx="2" type="body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36"/>
          <p:cNvSpPr txBox="1"/>
          <p:nvPr>
            <p:ph idx="3" type="body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36"/>
          <p:cNvSpPr txBox="1"/>
          <p:nvPr>
            <p:ph idx="4" type="body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36"/>
          <p:cNvSpPr txBox="1"/>
          <p:nvPr>
            <p:ph idx="5" type="body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36"/>
          <p:cNvSpPr txBox="1"/>
          <p:nvPr>
            <p:ph idx="6" type="body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36"/>
          <p:cNvSpPr txBox="1"/>
          <p:nvPr>
            <p:ph idx="7" type="body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36"/>
          <p:cNvSpPr txBox="1"/>
          <p:nvPr>
            <p:ph idx="8" type="body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36"/>
          <p:cNvSpPr txBox="1"/>
          <p:nvPr>
            <p:ph idx="9" type="body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36"/>
          <p:cNvSpPr txBox="1"/>
          <p:nvPr>
            <p:ph idx="13" type="body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36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6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6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7"/>
          <p:cNvSpPr txBox="1"/>
          <p:nvPr>
            <p:ph idx="1" type="body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0" i="0" sz="16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37"/>
          <p:cNvSpPr txBox="1"/>
          <p:nvPr>
            <p:ph idx="2" type="subTitle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3" name="Google Shape;103;p37"/>
          <p:cNvSpPr txBox="1"/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4" name="Google Shape;104;p37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5" name="Google Shape;105;p37"/>
          <p:cNvSpPr/>
          <p:nvPr>
            <p:ph idx="3" type="pic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06" name="Google Shape;106;p37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07" name="Google Shape;107;p37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37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9" name="Google Shape;109;p37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8"/>
          <p:cNvSpPr txBox="1"/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b="0" i="0" sz="2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8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13" name="Google Shape;113;p38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14" name="Google Shape;114;p38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5" name="Google Shape;115;p38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38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38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8" name="Google Shape;118;p38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19" name="Google Shape;119;p38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120" name="Google Shape;120;p38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21" name="Google Shape;121;p38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22" name="Google Shape;122;p38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/>
          <p:nvPr>
            <p:ph idx="1" type="body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1" name="Google Shape;11;p29"/>
          <p:cNvSpPr txBox="1"/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" name="Google Shape;12;p29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29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29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hyperlink" Target="https://qdrant.tech/documentation/advanced-tutorials/pdf-retrieval-at-scale/" TargetMode="External"/><Relationship Id="rId5" Type="http://schemas.openxmlformats.org/officeDocument/2006/relationships/hyperlink" Target="https://arxiv.org/pdf/2407.01449" TargetMode="External"/><Relationship Id="rId6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2.png"/><Relationship Id="rId7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illuin-tech/vidore-benchmark" TargetMode="External"/><Relationship Id="rId4" Type="http://schemas.openxmlformats.org/officeDocument/2006/relationships/image" Target="../media/image21.png"/><Relationship Id="rId5" Type="http://schemas.openxmlformats.org/officeDocument/2006/relationships/image" Target="../media/image20.png"/><Relationship Id="rId6" Type="http://schemas.openxmlformats.org/officeDocument/2006/relationships/hyperlink" Target="https://arxiv.org/abs/2409.14683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qdrant.tech/documentation/advanced-tutorials/reranking-hybrid-search/" TargetMode="External"/><Relationship Id="rId4" Type="http://schemas.openxmlformats.org/officeDocument/2006/relationships/hyperlink" Target="https://qdrant.tech/documentation/advanced-tutorials/reranking-hybrid-search/" TargetMode="External"/><Relationship Id="rId5" Type="http://schemas.openxmlformats.org/officeDocument/2006/relationships/hyperlink" Target="https://weaviate.io/developers/weaviate/release-notes/release_1_29" TargetMode="External"/><Relationship Id="rId6" Type="http://schemas.openxmlformats.org/officeDocument/2006/relationships/hyperlink" Target="https://milvus.io/docs/use_ColPali_with_milvus.md" TargetMode="External"/><Relationship Id="rId7" Type="http://schemas.openxmlformats.org/officeDocument/2006/relationships/hyperlink" Target="https://www.elastic.co/search-labs/blog/elastiacsearch-colpali-document-search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s://sustainability.att.com/ViewFile?fileGuid=4eee0c9e-31b3-4889-8b31-cf80a17bbca2#:~:text=At%20the%20end%20of%202023,continued%20uptake%20of%20existing%20solutions." TargetMode="External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bc.xyz/assets/94/93/52071fba4229a93331939f9bc31c/goog-10-q-q3-2024.pdf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hyperlink" Target="https://cloud.google.com/use-cases/multimodal-ai" TargetMode="External"/><Relationship Id="rId10" Type="http://schemas.openxmlformats.org/officeDocument/2006/relationships/hyperlink" Target="https://openai.com/index/hello-gpt-4o/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hyperlink" Target="https://sustainability.att.com/ViewFile?fileGuid=4eee0c9e-31b3-4889-8b31-cf80a17bbca2#:~:text=At%20the%20end%20of%202023,continued%20uptake%20of%20existing%20solutions." TargetMode="External"/><Relationship Id="rId9" Type="http://schemas.openxmlformats.org/officeDocument/2006/relationships/hyperlink" Target="https://www.anthropic.com/news/claude-3-5-sonnet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hyperlink" Target="https://huggingface.co/collections/Qwen/qwen25-vl-6795ffac22b334a837c0f9a5" TargetMode="External"/><Relationship Id="rId8" Type="http://schemas.openxmlformats.org/officeDocument/2006/relationships/hyperlink" Target="https://huggingface.co/meta-llama/Llama-3.2-11B-Vision-Instruct" TargetMode="External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png"/><Relationship Id="rId10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arxiv.org/pdf/2307.03172" TargetMode="External"/><Relationship Id="rId4" Type="http://schemas.openxmlformats.org/officeDocument/2006/relationships/hyperlink" Target="https://arxiv.org/pdf/2404.06654" TargetMode="External"/><Relationship Id="rId9" Type="http://schemas.openxmlformats.org/officeDocument/2006/relationships/image" Target="../media/image3.png"/><Relationship Id="rId5" Type="http://schemas.openxmlformats.org/officeDocument/2006/relationships/hyperlink" Target="https://www.databricks.com/blog/long-context-rag-performance-llms" TargetMode="External"/><Relationship Id="rId6" Type="http://schemas.openxmlformats.org/officeDocument/2006/relationships/image" Target="../media/image8.png"/><Relationship Id="rId7" Type="http://schemas.openxmlformats.org/officeDocument/2006/relationships/image" Target="../media/image16.png"/><Relationship Id="rId8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png"/><Relationship Id="rId10" Type="http://schemas.openxmlformats.org/officeDocument/2006/relationships/image" Target="../media/image5.png"/><Relationship Id="rId13" Type="http://schemas.openxmlformats.org/officeDocument/2006/relationships/hyperlink" Target="https://huggingface.co/meta-llama/Llama-3.2-11B-Vision-Instruct" TargetMode="External"/><Relationship Id="rId12" Type="http://schemas.openxmlformats.org/officeDocument/2006/relationships/hyperlink" Target="https://huggingface.co/collections/Qwen/qwen25-vl-6795ffac22b334a837c0f9a5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rxiv.org/pdf/2307.03172" TargetMode="External"/><Relationship Id="rId4" Type="http://schemas.openxmlformats.org/officeDocument/2006/relationships/hyperlink" Target="https://arxiv.org/pdf/2404.06654" TargetMode="External"/><Relationship Id="rId9" Type="http://schemas.openxmlformats.org/officeDocument/2006/relationships/image" Target="../media/image3.png"/><Relationship Id="rId15" Type="http://schemas.openxmlformats.org/officeDocument/2006/relationships/hyperlink" Target="https://openai.com/index/hello-gpt-4o/" TargetMode="External"/><Relationship Id="rId14" Type="http://schemas.openxmlformats.org/officeDocument/2006/relationships/hyperlink" Target="https://www.anthropic.com/news/claude-3-5-sonnet" TargetMode="External"/><Relationship Id="rId17" Type="http://schemas.openxmlformats.org/officeDocument/2006/relationships/image" Target="../media/image17.png"/><Relationship Id="rId16" Type="http://schemas.openxmlformats.org/officeDocument/2006/relationships/hyperlink" Target="https://cloud.google.com/use-cases/multimodal-ai" TargetMode="External"/><Relationship Id="rId5" Type="http://schemas.openxmlformats.org/officeDocument/2006/relationships/hyperlink" Target="https://www.databricks.com/blog/long-context-rag-performance-llms" TargetMode="External"/><Relationship Id="rId6" Type="http://schemas.openxmlformats.org/officeDocument/2006/relationships/image" Target="../media/image8.png"/><Relationship Id="rId7" Type="http://schemas.openxmlformats.org/officeDocument/2006/relationships/image" Target="../media/image16.png"/><Relationship Id="rId8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png"/><Relationship Id="rId10" Type="http://schemas.openxmlformats.org/officeDocument/2006/relationships/image" Target="../media/image5.png"/><Relationship Id="rId13" Type="http://schemas.openxmlformats.org/officeDocument/2006/relationships/hyperlink" Target="https://github.com/illuin-tech/colpali" TargetMode="External"/><Relationship Id="rId1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arxiv.org/pdf/2307.03172" TargetMode="External"/><Relationship Id="rId4" Type="http://schemas.openxmlformats.org/officeDocument/2006/relationships/hyperlink" Target="https://arxiv.org/pdf/2404.06654" TargetMode="External"/><Relationship Id="rId9" Type="http://schemas.openxmlformats.org/officeDocument/2006/relationships/image" Target="../media/image3.png"/><Relationship Id="rId15" Type="http://schemas.openxmlformats.org/officeDocument/2006/relationships/hyperlink" Target="https://huggingface.co/nomic-ai/nomic-embed-multimodal-7b" TargetMode="External"/><Relationship Id="rId14" Type="http://schemas.openxmlformats.org/officeDocument/2006/relationships/hyperlink" Target="https://jina.ai/news/jina-clip-v1-a-truly-multimodal-embeddings-model-for-text-and-image/" TargetMode="External"/><Relationship Id="rId17" Type="http://schemas.openxmlformats.org/officeDocument/2006/relationships/hyperlink" Target="https://learn.microsoft.com/en-us/azure/search/tutorial-document-extraction-multimodal-embeddings" TargetMode="External"/><Relationship Id="rId16" Type="http://schemas.openxmlformats.org/officeDocument/2006/relationships/hyperlink" Target="https://learn.microsoft.com/en-us/azure/search/tutorial-document-extraction-multimodal-embeddings" TargetMode="External"/><Relationship Id="rId5" Type="http://schemas.openxmlformats.org/officeDocument/2006/relationships/hyperlink" Target="https://www.databricks.com/blog/long-context-rag-performance-llms" TargetMode="External"/><Relationship Id="rId6" Type="http://schemas.openxmlformats.org/officeDocument/2006/relationships/image" Target="../media/image8.png"/><Relationship Id="rId18" Type="http://schemas.openxmlformats.org/officeDocument/2006/relationships/hyperlink" Target="https://learn.microsoft.com/en-us/azure/search/tutorial-document-extraction-multimodal-embeddings" TargetMode="External"/><Relationship Id="rId7" Type="http://schemas.openxmlformats.org/officeDocument/2006/relationships/image" Target="../media/image16.png"/><Relationship Id="rId8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6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5.png"/><Relationship Id="rId8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/>
          <p:nvPr>
            <p:ph type="ctrTitle"/>
          </p:nvPr>
        </p:nvSpPr>
        <p:spPr>
          <a:xfrm>
            <a:off x="6367050" y="1751675"/>
            <a:ext cx="5491500" cy="187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6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rgbClr val="1F2D3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Building Large-Scale Visual Augmented Q&amp;A with Vision Language Models</a:t>
            </a:r>
            <a:endParaRPr sz="7700"/>
          </a:p>
        </p:txBody>
      </p:sp>
      <p:sp>
        <p:nvSpPr>
          <p:cNvPr id="211" name="Google Shape;211;p1"/>
          <p:cNvSpPr txBox="1"/>
          <p:nvPr>
            <p:ph idx="1" type="body"/>
          </p:nvPr>
        </p:nvSpPr>
        <p:spPr>
          <a:xfrm>
            <a:off x="6367055" y="4490829"/>
            <a:ext cx="5491570" cy="11381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Abhijeet Kumar,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Director, Data Science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edling Black and white close up" id="390" name="Google Shape;390;p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pic>
      <p:sp>
        <p:nvSpPr>
          <p:cNvPr id="391" name="Google Shape;391;p8"/>
          <p:cNvSpPr txBox="1"/>
          <p:nvPr>
            <p:ph type="title"/>
          </p:nvPr>
        </p:nvSpPr>
        <p:spPr>
          <a:xfrm>
            <a:off x="7144120" y="2245747"/>
            <a:ext cx="4996752" cy="154033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</a:pPr>
            <a:r>
              <a:rPr lang="en-US"/>
              <a:t>Vision Language Models</a:t>
            </a:r>
            <a:endParaRPr/>
          </a:p>
        </p:txBody>
      </p:sp>
      <p:cxnSp>
        <p:nvCxnSpPr>
          <p:cNvPr id="392" name="Google Shape;392;p8"/>
          <p:cNvCxnSpPr/>
          <p:nvPr/>
        </p:nvCxnSpPr>
        <p:spPr>
          <a:xfrm>
            <a:off x="7194680" y="4003877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9"/>
          <p:cNvSpPr txBox="1"/>
          <p:nvPr>
            <p:ph type="title"/>
          </p:nvPr>
        </p:nvSpPr>
        <p:spPr>
          <a:xfrm>
            <a:off x="857835" y="502605"/>
            <a:ext cx="8081654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ColPali: How does VLM works ?</a:t>
            </a:r>
            <a:endParaRPr/>
          </a:p>
        </p:txBody>
      </p:sp>
      <p:sp>
        <p:nvSpPr>
          <p:cNvPr id="398" name="Google Shape;398;p9"/>
          <p:cNvSpPr txBox="1"/>
          <p:nvPr>
            <p:ph idx="10" type="dt"/>
          </p:nvPr>
        </p:nvSpPr>
        <p:spPr>
          <a:xfrm>
            <a:off x="10260701" y="6332225"/>
            <a:ext cx="16566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July 18, 2025</a:t>
            </a:r>
            <a:endParaRPr/>
          </a:p>
        </p:txBody>
      </p:sp>
      <p:sp>
        <p:nvSpPr>
          <p:cNvPr id="399" name="Google Shape;399;p9"/>
          <p:cNvSpPr txBox="1"/>
          <p:nvPr>
            <p:ph idx="12" type="sldNum"/>
          </p:nvPr>
        </p:nvSpPr>
        <p:spPr>
          <a:xfrm>
            <a:off x="11591400" y="257095"/>
            <a:ext cx="2196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0" name="Google Shape;400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500" y="1412375"/>
            <a:ext cx="6011800" cy="3605758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9"/>
          <p:cNvSpPr txBox="1"/>
          <p:nvPr/>
        </p:nvSpPr>
        <p:spPr>
          <a:xfrm>
            <a:off x="6032700" y="5018125"/>
            <a:ext cx="31746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hlink"/>
                </a:solidFill>
                <a:latin typeface="Libre Franklin"/>
                <a:ea typeface="Libre Franklin"/>
                <a:cs typeface="Libre Franklin"/>
                <a:sym typeface="Libre Franklin"/>
                <a:hlinkClick r:id="rId4"/>
              </a:rPr>
              <a:t>Source: Qdrant blog</a:t>
            </a:r>
            <a:endParaRPr sz="1000" u="sng">
              <a:solidFill>
                <a:srgbClr val="008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02" name="Google Shape;402;p9"/>
          <p:cNvSpPr txBox="1"/>
          <p:nvPr/>
        </p:nvSpPr>
        <p:spPr>
          <a:xfrm>
            <a:off x="637350" y="1280675"/>
            <a:ext cx="5268300" cy="51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❏"/>
            </a:pP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Converts a page in fixed sized 32X32 patches.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❏"/>
            </a:pP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Each patch is encoded by ColPali model into 128 dim embeddings.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❏"/>
            </a:pP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Each page (chunk) is a multi-vector representation i.e 1024X128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❏"/>
            </a:pP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Text embeddings and image embeddings are jointly encoded during training.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❏"/>
            </a:pPr>
            <a:r>
              <a:rPr b="1" i="1" lang="en-US" sz="1200" u="sng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Late Interaction Mechanism</a:t>
            </a:r>
            <a:br>
              <a:rPr b="1" i="1" lang="en-US" sz="1200" u="sng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endParaRPr b="1" sz="1200" u="sng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Libre Franklin"/>
              <a:buChar char="●"/>
            </a:pPr>
            <a:r>
              <a:rPr lang="en-US" sz="1200" u="sng">
                <a:solidFill>
                  <a:schemeClr val="hlink"/>
                </a:solidFill>
                <a:latin typeface="Libre Franklin"/>
                <a:ea typeface="Libre Franklin"/>
                <a:cs typeface="Libre Franklin"/>
                <a:sym typeface="Libre Franklin"/>
                <a:hlinkClick r:id="rId5"/>
              </a:rPr>
              <a:t>Colpali</a:t>
            </a: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uses  late-interaction mechanism to compute retrieval score using multi-vector representation of both text query &amp; document patches.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●"/>
            </a:pP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Text query is represented by </a:t>
            </a:r>
            <a:r>
              <a:rPr lang="en-US" sz="1200" u="sng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tokens X 128</a:t>
            </a: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●"/>
            </a:pP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Late Interaction is an </a:t>
            </a:r>
            <a:r>
              <a:rPr b="1" i="1" lang="en-US" sz="1200" u="sng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in-memory operation</a:t>
            </a: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i.e. all page patches and text vectors are required for similarity computation. 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●"/>
            </a:pP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Employs a “MaxSim” operation for similarity score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403" name="Google Shape;403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30450" y="5536450"/>
            <a:ext cx="2547925" cy="74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605d4d6190_0_173"/>
          <p:cNvSpPr txBox="1"/>
          <p:nvPr>
            <p:ph type="title"/>
          </p:nvPr>
        </p:nvSpPr>
        <p:spPr>
          <a:xfrm>
            <a:off x="857835" y="502605"/>
            <a:ext cx="80817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Challenges with Scaling</a:t>
            </a:r>
            <a:endParaRPr/>
          </a:p>
        </p:txBody>
      </p:sp>
      <p:sp>
        <p:nvSpPr>
          <p:cNvPr id="409" name="Google Shape;409;g3605d4d6190_0_173"/>
          <p:cNvSpPr txBox="1"/>
          <p:nvPr>
            <p:ph idx="10" type="dt"/>
          </p:nvPr>
        </p:nvSpPr>
        <p:spPr>
          <a:xfrm>
            <a:off x="10260701" y="6332225"/>
            <a:ext cx="16566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July 18, 2025</a:t>
            </a:r>
            <a:endParaRPr/>
          </a:p>
        </p:txBody>
      </p:sp>
      <p:sp>
        <p:nvSpPr>
          <p:cNvPr id="410" name="Google Shape;410;g3605d4d6190_0_173"/>
          <p:cNvSpPr txBox="1"/>
          <p:nvPr>
            <p:ph idx="12" type="sldNum"/>
          </p:nvPr>
        </p:nvSpPr>
        <p:spPr>
          <a:xfrm>
            <a:off x="11591400" y="257095"/>
            <a:ext cx="2196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1" name="Google Shape;411;g3605d4d6190_0_173"/>
          <p:cNvSpPr txBox="1"/>
          <p:nvPr>
            <p:ph idx="10" type="dt"/>
          </p:nvPr>
        </p:nvSpPr>
        <p:spPr>
          <a:xfrm>
            <a:off x="10260701" y="6332225"/>
            <a:ext cx="16566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July 18, 2025</a:t>
            </a:r>
            <a:endParaRPr/>
          </a:p>
        </p:txBody>
      </p:sp>
      <p:sp>
        <p:nvSpPr>
          <p:cNvPr id="412" name="Google Shape;412;g3605d4d6190_0_173"/>
          <p:cNvSpPr txBox="1"/>
          <p:nvPr>
            <p:ph idx="12" type="sldNum"/>
          </p:nvPr>
        </p:nvSpPr>
        <p:spPr>
          <a:xfrm>
            <a:off x="11591400" y="257095"/>
            <a:ext cx="2196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3" name="Google Shape;413;g3605d4d6190_0_173"/>
          <p:cNvSpPr txBox="1"/>
          <p:nvPr/>
        </p:nvSpPr>
        <p:spPr>
          <a:xfrm>
            <a:off x="7244400" y="2226113"/>
            <a:ext cx="4347000" cy="2308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 parameter = </a:t>
            </a: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b="0" i="0" lang="en-US" sz="1600" u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bytes (</a:t>
            </a: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16</a:t>
            </a:r>
            <a:r>
              <a:rPr b="0" i="0" lang="en-US" sz="1600" u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-bit float)</a:t>
            </a:r>
            <a:endParaRPr b="0" i="0" sz="1600" u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For each page,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024 X 128</a:t>
            </a:r>
            <a:r>
              <a:rPr b="0" i="0" lang="en-US" sz="1600" u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parameters = </a:t>
            </a: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b="0" i="0" lang="en-US" sz="1600" u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x </a:t>
            </a: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128KB</a:t>
            </a:r>
            <a:r>
              <a:rPr b="0" i="0" lang="en-US" sz="1600" u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= </a:t>
            </a:r>
            <a:r>
              <a:rPr b="1"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256KB</a:t>
            </a:r>
            <a:endParaRPr b="1"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Corpus of 1000 pages,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1000 X 256 KB per page = </a:t>
            </a:r>
            <a:r>
              <a:rPr b="1"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256MB</a:t>
            </a:r>
            <a:endParaRPr b="1"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How about a million pages ? </a:t>
            </a:r>
            <a:endParaRPr b="1"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4" name="Google Shape;414;g3605d4d6190_0_173"/>
          <p:cNvSpPr txBox="1"/>
          <p:nvPr/>
        </p:nvSpPr>
        <p:spPr>
          <a:xfrm>
            <a:off x="7244400" y="1751413"/>
            <a:ext cx="25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Let’s do a quick math....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15" name="Google Shape;415;g3605d4d6190_0_173"/>
          <p:cNvSpPr txBox="1"/>
          <p:nvPr/>
        </p:nvSpPr>
        <p:spPr>
          <a:xfrm>
            <a:off x="760175" y="1298825"/>
            <a:ext cx="60234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There are majorly two problems with scaling Visual Language Models</a:t>
            </a:r>
            <a:endParaRPr sz="1500">
              <a:solidFill>
                <a:srgbClr val="008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8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500"/>
              <a:buFont typeface="Roboto"/>
              <a:buChar char="❏"/>
            </a:pPr>
            <a:r>
              <a:rPr lang="en-US" sz="15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How do we store multi-vector embeddings ?</a:t>
            </a:r>
            <a:endParaRPr sz="1500">
              <a:solidFill>
                <a:srgbClr val="008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500"/>
              <a:buFont typeface="Roboto"/>
              <a:buChar char="❏"/>
            </a:pPr>
            <a:r>
              <a:rPr lang="en-US" sz="15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Earlier a text chunk is stored as single dim vector. </a:t>
            </a:r>
            <a:endParaRPr sz="1500">
              <a:solidFill>
                <a:srgbClr val="008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500"/>
              <a:buFont typeface="Roboto"/>
              <a:buChar char="❏"/>
            </a:pPr>
            <a:r>
              <a:rPr lang="en-US" sz="15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Easy cosine scoring, </a:t>
            </a:r>
            <a:r>
              <a:rPr lang="en-US" sz="15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Matching meant relevant </a:t>
            </a:r>
            <a:r>
              <a:rPr lang="en-US" sz="15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text chunk found.</a:t>
            </a:r>
            <a:endParaRPr sz="1500">
              <a:solidFill>
                <a:srgbClr val="008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Roboto"/>
              <a:buChar char="❏"/>
            </a:pPr>
            <a:r>
              <a:rPr lang="en-US" sz="15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What does a patch match mean here?</a:t>
            </a:r>
            <a:endParaRPr sz="1500">
              <a:solidFill>
                <a:srgbClr val="0000F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Roboto"/>
              <a:buChar char="❏"/>
            </a:pPr>
            <a:r>
              <a:rPr lang="en-US" sz="15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Can we aggregate matched patches to page ?</a:t>
            </a:r>
            <a:r>
              <a:rPr lang="en-US" sz="15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500">
              <a:solidFill>
                <a:srgbClr val="008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8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500"/>
              <a:buFont typeface="Roboto"/>
              <a:buChar char="❏"/>
            </a:pPr>
            <a:r>
              <a:rPr lang="en-US" sz="15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Needs huge in-memory computation. </a:t>
            </a:r>
            <a:endParaRPr sz="1500">
              <a:solidFill>
                <a:srgbClr val="008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500"/>
              <a:buFont typeface="Roboto"/>
              <a:buChar char="❏"/>
            </a:pPr>
            <a:r>
              <a:rPr lang="en-US" sz="15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State-of-the-art Late interaction mechanism needs all vectors in memory (check Math)</a:t>
            </a:r>
            <a:endParaRPr sz="1500">
              <a:solidFill>
                <a:srgbClr val="008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Roboto"/>
              <a:buChar char="❏"/>
            </a:pPr>
            <a:r>
              <a:rPr lang="en-US" sz="15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How do we leverage scalable ANN indexing methods like HSNW ?</a:t>
            </a:r>
            <a:r>
              <a:rPr lang="en-US" sz="15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500">
              <a:solidFill>
                <a:srgbClr val="008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500">
              <a:solidFill>
                <a:srgbClr val="008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500"/>
              <a:buFont typeface="Roboto"/>
              <a:buChar char="❏"/>
            </a:pPr>
            <a:r>
              <a:rPr lang="en-US" sz="15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Inflated Index memory ? </a:t>
            </a:r>
            <a:endParaRPr sz="1500">
              <a:solidFill>
                <a:srgbClr val="008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500"/>
              <a:buFont typeface="Roboto"/>
              <a:buChar char="❏"/>
            </a:pPr>
            <a:r>
              <a:rPr lang="en-US" sz="15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 text-RAG, 1 page is ~ 2 KB </a:t>
            </a:r>
            <a:endParaRPr sz="1500">
              <a:solidFill>
                <a:srgbClr val="008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500"/>
              <a:buFont typeface="Roboto"/>
              <a:buChar char="❏"/>
            </a:pPr>
            <a:r>
              <a:rPr lang="en-US" sz="15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 vision-RAG, 1 page is 256 KB</a:t>
            </a:r>
            <a:endParaRPr sz="1500">
              <a:solidFill>
                <a:srgbClr val="008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Roboto"/>
              <a:buChar char="❏"/>
            </a:pPr>
            <a:r>
              <a:rPr lang="en-US" sz="15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Can we reduce vector DB storage ? </a:t>
            </a:r>
            <a:endParaRPr sz="1500">
              <a:solidFill>
                <a:srgbClr val="0000F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6" name="Google Shape;416;g3605d4d6190_0_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8650" y="4116350"/>
            <a:ext cx="654425" cy="65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605d4d6190_0_190"/>
          <p:cNvSpPr txBox="1"/>
          <p:nvPr>
            <p:ph type="title"/>
          </p:nvPr>
        </p:nvSpPr>
        <p:spPr>
          <a:xfrm>
            <a:off x="857822" y="502600"/>
            <a:ext cx="104538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Scaling Visual Q&amp;A: Using Vector DB</a:t>
            </a:r>
            <a:endParaRPr/>
          </a:p>
        </p:txBody>
      </p:sp>
      <p:sp>
        <p:nvSpPr>
          <p:cNvPr id="422" name="Google Shape;422;g3605d4d6190_0_190"/>
          <p:cNvSpPr txBox="1"/>
          <p:nvPr>
            <p:ph idx="10" type="dt"/>
          </p:nvPr>
        </p:nvSpPr>
        <p:spPr>
          <a:xfrm>
            <a:off x="10260701" y="6332225"/>
            <a:ext cx="16566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July 18, 2025</a:t>
            </a:r>
            <a:endParaRPr/>
          </a:p>
        </p:txBody>
      </p:sp>
      <p:sp>
        <p:nvSpPr>
          <p:cNvPr id="423" name="Google Shape;423;g3605d4d6190_0_190"/>
          <p:cNvSpPr txBox="1"/>
          <p:nvPr>
            <p:ph idx="12" type="sldNum"/>
          </p:nvPr>
        </p:nvSpPr>
        <p:spPr>
          <a:xfrm>
            <a:off x="11591400" y="257095"/>
            <a:ext cx="2196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4" name="Google Shape;424;g3605d4d6190_0_190"/>
          <p:cNvSpPr txBox="1"/>
          <p:nvPr>
            <p:ph idx="10" type="dt"/>
          </p:nvPr>
        </p:nvSpPr>
        <p:spPr>
          <a:xfrm>
            <a:off x="10260701" y="6332225"/>
            <a:ext cx="16566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July 18, 2025</a:t>
            </a:r>
            <a:endParaRPr/>
          </a:p>
        </p:txBody>
      </p:sp>
      <p:sp>
        <p:nvSpPr>
          <p:cNvPr id="425" name="Google Shape;425;g3605d4d6190_0_190"/>
          <p:cNvSpPr txBox="1"/>
          <p:nvPr>
            <p:ph idx="12" type="sldNum"/>
          </p:nvPr>
        </p:nvSpPr>
        <p:spPr>
          <a:xfrm>
            <a:off x="11591400" y="257095"/>
            <a:ext cx="2196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6" name="Google Shape;426;g3605d4d6190_0_190"/>
          <p:cNvSpPr txBox="1"/>
          <p:nvPr/>
        </p:nvSpPr>
        <p:spPr>
          <a:xfrm>
            <a:off x="3124792" y="1766708"/>
            <a:ext cx="200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g3605d4d6190_0_190"/>
          <p:cNvSpPr/>
          <p:nvPr/>
        </p:nvSpPr>
        <p:spPr>
          <a:xfrm>
            <a:off x="1351165" y="4873969"/>
            <a:ext cx="1060500" cy="492000"/>
          </a:xfrm>
          <a:prstGeom prst="snip1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Question</a:t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g3605d4d6190_0_190"/>
          <p:cNvSpPr/>
          <p:nvPr/>
        </p:nvSpPr>
        <p:spPr>
          <a:xfrm>
            <a:off x="4486251" y="4827035"/>
            <a:ext cx="1228200" cy="539100"/>
          </a:xfrm>
          <a:prstGeom prst="snip1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Query Embeddings</a:t>
            </a:r>
            <a:endParaRPr b="0" i="0" sz="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g3605d4d6190_0_190"/>
          <p:cNvSpPr/>
          <p:nvPr/>
        </p:nvSpPr>
        <p:spPr>
          <a:xfrm>
            <a:off x="8320978" y="4903504"/>
            <a:ext cx="1071900" cy="5391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Multi-Modal LLM</a:t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g3605d4d6190_0_190"/>
          <p:cNvSpPr/>
          <p:nvPr/>
        </p:nvSpPr>
        <p:spPr>
          <a:xfrm>
            <a:off x="6681402" y="4903504"/>
            <a:ext cx="1071900" cy="5391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ColPali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Re-ranker</a:t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g3605d4d6190_0_190"/>
          <p:cNvSpPr/>
          <p:nvPr/>
        </p:nvSpPr>
        <p:spPr>
          <a:xfrm>
            <a:off x="9815617" y="4816807"/>
            <a:ext cx="975300" cy="698400"/>
          </a:xfrm>
          <a:prstGeom prst="snip1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Response (source)</a:t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g3605d4d6190_0_190"/>
          <p:cNvSpPr/>
          <p:nvPr/>
        </p:nvSpPr>
        <p:spPr>
          <a:xfrm>
            <a:off x="952500" y="1524884"/>
            <a:ext cx="8063400" cy="2068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g3605d4d6190_0_190"/>
          <p:cNvSpPr/>
          <p:nvPr/>
        </p:nvSpPr>
        <p:spPr>
          <a:xfrm>
            <a:off x="2747752" y="2708016"/>
            <a:ext cx="1071900" cy="7074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ColPali VLM</a:t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4" name="Google Shape;434;g3605d4d6190_0_1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87896" y="2686204"/>
            <a:ext cx="652772" cy="671811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g3605d4d6190_0_190"/>
          <p:cNvSpPr/>
          <p:nvPr/>
        </p:nvSpPr>
        <p:spPr>
          <a:xfrm>
            <a:off x="3819544" y="1867852"/>
            <a:ext cx="1228200" cy="539100"/>
          </a:xfrm>
          <a:prstGeom prst="snip1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2D Patch</a:t>
            </a: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Embeddings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6" name="Google Shape;436;g3605d4d6190_0_1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43582" y="2664437"/>
            <a:ext cx="752235" cy="7949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7" name="Google Shape;437;g3605d4d6190_0_190"/>
          <p:cNvCxnSpPr>
            <a:stCxn id="436" idx="3"/>
            <a:endCxn id="433" idx="1"/>
          </p:cNvCxnSpPr>
          <p:nvPr/>
        </p:nvCxnSpPr>
        <p:spPr>
          <a:xfrm flipH="1" rot="10800000">
            <a:off x="1995817" y="3061591"/>
            <a:ext cx="751800" cy="3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38" name="Google Shape;438;g3605d4d6190_0_190"/>
          <p:cNvSpPr txBox="1"/>
          <p:nvPr/>
        </p:nvSpPr>
        <p:spPr>
          <a:xfrm>
            <a:off x="6781343" y="3263647"/>
            <a:ext cx="1403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Open Search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9" name="Google Shape;439;g3605d4d6190_0_190"/>
          <p:cNvCxnSpPr>
            <a:stCxn id="435" idx="0"/>
            <a:endCxn id="440" idx="2"/>
          </p:cNvCxnSpPr>
          <p:nvPr/>
        </p:nvCxnSpPr>
        <p:spPr>
          <a:xfrm flipH="1" rot="10800000">
            <a:off x="5047744" y="2132602"/>
            <a:ext cx="376500" cy="48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41" name="Google Shape;441;g3605d4d6190_0_190"/>
          <p:cNvSpPr txBox="1"/>
          <p:nvPr/>
        </p:nvSpPr>
        <p:spPr>
          <a:xfrm>
            <a:off x="1031727" y="2289270"/>
            <a:ext cx="1175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PDF Reports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g3605d4d6190_0_190"/>
          <p:cNvSpPr txBox="1"/>
          <p:nvPr/>
        </p:nvSpPr>
        <p:spPr>
          <a:xfrm>
            <a:off x="3474005" y="1468675"/>
            <a:ext cx="232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Document Indexing Process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3" name="Google Shape;443;g3605d4d6190_0_190"/>
          <p:cNvCxnSpPr/>
          <p:nvPr/>
        </p:nvCxnSpPr>
        <p:spPr>
          <a:xfrm>
            <a:off x="3286493" y="5144455"/>
            <a:ext cx="1193400" cy="36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4" name="Google Shape;444;g3605d4d6190_0_190"/>
          <p:cNvCxnSpPr>
            <a:endCxn id="435" idx="2"/>
          </p:cNvCxnSpPr>
          <p:nvPr/>
        </p:nvCxnSpPr>
        <p:spPr>
          <a:xfrm rot="-5400000">
            <a:off x="3266644" y="2164702"/>
            <a:ext cx="580200" cy="525600"/>
          </a:xfrm>
          <a:prstGeom prst="bentConnector2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5" name="Google Shape;445;g3605d4d6190_0_190"/>
          <p:cNvCxnSpPr>
            <a:stCxn id="430" idx="3"/>
            <a:endCxn id="429" idx="1"/>
          </p:cNvCxnSpPr>
          <p:nvPr/>
        </p:nvCxnSpPr>
        <p:spPr>
          <a:xfrm>
            <a:off x="7753302" y="5173054"/>
            <a:ext cx="5676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6" name="Google Shape;446;g3605d4d6190_0_190"/>
          <p:cNvCxnSpPr>
            <a:stCxn id="429" idx="3"/>
            <a:endCxn id="431" idx="2"/>
          </p:cNvCxnSpPr>
          <p:nvPr/>
        </p:nvCxnSpPr>
        <p:spPr>
          <a:xfrm flipH="1" rot="10800000">
            <a:off x="9392878" y="5166154"/>
            <a:ext cx="422700" cy="6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7" name="Google Shape;447;g3605d4d6190_0_190"/>
          <p:cNvCxnSpPr>
            <a:endCxn id="433" idx="2"/>
          </p:cNvCxnSpPr>
          <p:nvPr/>
        </p:nvCxnSpPr>
        <p:spPr>
          <a:xfrm rot="-5400000">
            <a:off x="1984702" y="3845016"/>
            <a:ext cx="1728600" cy="869400"/>
          </a:xfrm>
          <a:prstGeom prst="bentConnector3">
            <a:avLst>
              <a:gd fmla="val -280" name="adj1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448" name="Google Shape;448;g3605d4d6190_0_19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52488" y="5207425"/>
            <a:ext cx="380703" cy="538404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g3605d4d6190_0_190"/>
          <p:cNvSpPr txBox="1"/>
          <p:nvPr/>
        </p:nvSpPr>
        <p:spPr>
          <a:xfrm>
            <a:off x="8320977" y="5454007"/>
            <a:ext cx="1307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GPT4o, Claude Sonnet 3.5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g3605d4d6190_0_190"/>
          <p:cNvSpPr/>
          <p:nvPr/>
        </p:nvSpPr>
        <p:spPr>
          <a:xfrm>
            <a:off x="5424202" y="1785255"/>
            <a:ext cx="1210200" cy="694500"/>
          </a:xfrm>
          <a:prstGeom prst="snip1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1D patches with patch </a:t>
            </a:r>
            <a:r>
              <a:rPr lang="en-US" sz="1000">
                <a:solidFill>
                  <a:srgbClr val="FFFFFF"/>
                </a:solidFill>
              </a:rPr>
              <a:t>id</a:t>
            </a: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page </a:t>
            </a:r>
            <a:r>
              <a:rPr lang="en-US" sz="1000">
                <a:solidFill>
                  <a:srgbClr val="FFFFFF"/>
                </a:solidFill>
              </a:rPr>
              <a:t>id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0" name="Google Shape;450;g3605d4d6190_0_190"/>
          <p:cNvCxnSpPr>
            <a:stCxn id="434" idx="2"/>
            <a:endCxn id="430" idx="0"/>
          </p:cNvCxnSpPr>
          <p:nvPr/>
        </p:nvCxnSpPr>
        <p:spPr>
          <a:xfrm>
            <a:off x="7214282" y="3358015"/>
            <a:ext cx="3000" cy="15456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51" name="Google Shape;451;g3605d4d6190_0_190"/>
          <p:cNvSpPr txBox="1"/>
          <p:nvPr/>
        </p:nvSpPr>
        <p:spPr>
          <a:xfrm>
            <a:off x="6721711" y="4066300"/>
            <a:ext cx="108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similar pages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2" name="Google Shape;452;g3605d4d6190_0_19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942274" y="4313145"/>
            <a:ext cx="450496" cy="560824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g3605d4d6190_0_190"/>
          <p:cNvSpPr txBox="1"/>
          <p:nvPr/>
        </p:nvSpPr>
        <p:spPr>
          <a:xfrm>
            <a:off x="8267703" y="4488325"/>
            <a:ext cx="975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Top pages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4" name="Google Shape;454;g3605d4d6190_0_190"/>
          <p:cNvCxnSpPr>
            <a:stCxn id="440" idx="0"/>
            <a:endCxn id="434" idx="0"/>
          </p:cNvCxnSpPr>
          <p:nvPr/>
        </p:nvCxnSpPr>
        <p:spPr>
          <a:xfrm>
            <a:off x="6634402" y="2132505"/>
            <a:ext cx="579900" cy="553800"/>
          </a:xfrm>
          <a:prstGeom prst="bentConnector2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5" name="Google Shape;455;g3605d4d6190_0_190"/>
          <p:cNvCxnSpPr>
            <a:stCxn id="428" idx="0"/>
            <a:endCxn id="434" idx="1"/>
          </p:cNvCxnSpPr>
          <p:nvPr/>
        </p:nvCxnSpPr>
        <p:spPr>
          <a:xfrm flipH="1" rot="10800000">
            <a:off x="5714451" y="3022085"/>
            <a:ext cx="1173300" cy="20745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56" name="Google Shape;456;g3605d4d6190_0_190"/>
          <p:cNvSpPr txBox="1"/>
          <p:nvPr/>
        </p:nvSpPr>
        <p:spPr>
          <a:xfrm>
            <a:off x="5818389" y="3839175"/>
            <a:ext cx="108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Hybrid search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g3605d4d6190_0_190"/>
          <p:cNvSpPr txBox="1"/>
          <p:nvPr/>
        </p:nvSpPr>
        <p:spPr>
          <a:xfrm>
            <a:off x="7150778" y="1535351"/>
            <a:ext cx="1508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patch embedding.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patch num.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page num.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document name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605d4d6190_0_278"/>
          <p:cNvSpPr txBox="1"/>
          <p:nvPr>
            <p:ph type="title"/>
          </p:nvPr>
        </p:nvSpPr>
        <p:spPr>
          <a:xfrm>
            <a:off x="857822" y="502600"/>
            <a:ext cx="104538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Scaling Visual Q&amp;A: Using Vector DB</a:t>
            </a:r>
            <a:endParaRPr/>
          </a:p>
        </p:txBody>
      </p:sp>
      <p:sp>
        <p:nvSpPr>
          <p:cNvPr id="463" name="Google Shape;463;g3605d4d6190_0_278"/>
          <p:cNvSpPr txBox="1"/>
          <p:nvPr>
            <p:ph idx="10" type="dt"/>
          </p:nvPr>
        </p:nvSpPr>
        <p:spPr>
          <a:xfrm>
            <a:off x="10260701" y="6332225"/>
            <a:ext cx="16566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July 18, 2025</a:t>
            </a:r>
            <a:endParaRPr/>
          </a:p>
        </p:txBody>
      </p:sp>
      <p:sp>
        <p:nvSpPr>
          <p:cNvPr id="464" name="Google Shape;464;g3605d4d6190_0_278"/>
          <p:cNvSpPr txBox="1"/>
          <p:nvPr>
            <p:ph idx="12" type="sldNum"/>
          </p:nvPr>
        </p:nvSpPr>
        <p:spPr>
          <a:xfrm>
            <a:off x="11591400" y="257095"/>
            <a:ext cx="2196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5" name="Google Shape;465;g3605d4d6190_0_278"/>
          <p:cNvSpPr txBox="1"/>
          <p:nvPr>
            <p:ph idx="10" type="dt"/>
          </p:nvPr>
        </p:nvSpPr>
        <p:spPr>
          <a:xfrm>
            <a:off x="10260701" y="6332225"/>
            <a:ext cx="16566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July 18, 2025</a:t>
            </a:r>
            <a:endParaRPr/>
          </a:p>
        </p:txBody>
      </p:sp>
      <p:sp>
        <p:nvSpPr>
          <p:cNvPr id="466" name="Google Shape;466;g3605d4d6190_0_278"/>
          <p:cNvSpPr txBox="1"/>
          <p:nvPr>
            <p:ph idx="12" type="sldNum"/>
          </p:nvPr>
        </p:nvSpPr>
        <p:spPr>
          <a:xfrm>
            <a:off x="11591400" y="257095"/>
            <a:ext cx="2196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7" name="Google Shape;467;g3605d4d6190_0_278"/>
          <p:cNvSpPr txBox="1"/>
          <p:nvPr/>
        </p:nvSpPr>
        <p:spPr>
          <a:xfrm>
            <a:off x="3124792" y="1766708"/>
            <a:ext cx="200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g3605d4d6190_0_278"/>
          <p:cNvSpPr/>
          <p:nvPr/>
        </p:nvSpPr>
        <p:spPr>
          <a:xfrm>
            <a:off x="1351165" y="4873969"/>
            <a:ext cx="1060500" cy="492000"/>
          </a:xfrm>
          <a:prstGeom prst="snip1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Question</a:t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g3605d4d6190_0_278"/>
          <p:cNvSpPr/>
          <p:nvPr/>
        </p:nvSpPr>
        <p:spPr>
          <a:xfrm>
            <a:off x="4486251" y="4827035"/>
            <a:ext cx="1228200" cy="539100"/>
          </a:xfrm>
          <a:prstGeom prst="snip1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Query Embeddings</a:t>
            </a:r>
            <a:endParaRPr b="0" i="0" sz="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g3605d4d6190_0_278"/>
          <p:cNvSpPr/>
          <p:nvPr/>
        </p:nvSpPr>
        <p:spPr>
          <a:xfrm>
            <a:off x="8320978" y="4903504"/>
            <a:ext cx="1071900" cy="5391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Multi-Modal LLM</a:t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g3605d4d6190_0_278"/>
          <p:cNvSpPr/>
          <p:nvPr/>
        </p:nvSpPr>
        <p:spPr>
          <a:xfrm>
            <a:off x="6681402" y="4903504"/>
            <a:ext cx="1071900" cy="5391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ColPali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Re-ranker</a:t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g3605d4d6190_0_278"/>
          <p:cNvSpPr/>
          <p:nvPr/>
        </p:nvSpPr>
        <p:spPr>
          <a:xfrm>
            <a:off x="9815617" y="4816807"/>
            <a:ext cx="975300" cy="698400"/>
          </a:xfrm>
          <a:prstGeom prst="snip1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Response (source)</a:t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g3605d4d6190_0_278"/>
          <p:cNvSpPr/>
          <p:nvPr/>
        </p:nvSpPr>
        <p:spPr>
          <a:xfrm>
            <a:off x="952500" y="1524884"/>
            <a:ext cx="8063400" cy="2068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g3605d4d6190_0_278"/>
          <p:cNvSpPr/>
          <p:nvPr/>
        </p:nvSpPr>
        <p:spPr>
          <a:xfrm>
            <a:off x="2747752" y="2708016"/>
            <a:ext cx="1071900" cy="7074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ColPali VLM</a:t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5" name="Google Shape;475;g3605d4d6190_0_2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87896" y="2686204"/>
            <a:ext cx="652772" cy="671811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g3605d4d6190_0_278"/>
          <p:cNvSpPr/>
          <p:nvPr/>
        </p:nvSpPr>
        <p:spPr>
          <a:xfrm>
            <a:off x="3819544" y="1867852"/>
            <a:ext cx="1228200" cy="539100"/>
          </a:xfrm>
          <a:prstGeom prst="snip1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2D Patch</a:t>
            </a: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Embeddings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7" name="Google Shape;477;g3605d4d6190_0_2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43582" y="2664437"/>
            <a:ext cx="752235" cy="7949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8" name="Google Shape;478;g3605d4d6190_0_278"/>
          <p:cNvCxnSpPr>
            <a:stCxn id="477" idx="3"/>
            <a:endCxn id="474" idx="1"/>
          </p:cNvCxnSpPr>
          <p:nvPr/>
        </p:nvCxnSpPr>
        <p:spPr>
          <a:xfrm flipH="1" rot="10800000">
            <a:off x="1995817" y="3061591"/>
            <a:ext cx="751800" cy="3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79" name="Google Shape;479;g3605d4d6190_0_278"/>
          <p:cNvSpPr txBox="1"/>
          <p:nvPr/>
        </p:nvSpPr>
        <p:spPr>
          <a:xfrm>
            <a:off x="6781343" y="3263647"/>
            <a:ext cx="1403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Open Search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0" name="Google Shape;480;g3605d4d6190_0_278"/>
          <p:cNvCxnSpPr>
            <a:stCxn id="476" idx="0"/>
            <a:endCxn id="481" idx="2"/>
          </p:cNvCxnSpPr>
          <p:nvPr/>
        </p:nvCxnSpPr>
        <p:spPr>
          <a:xfrm flipH="1" rot="10800000">
            <a:off x="5047744" y="2132602"/>
            <a:ext cx="376500" cy="48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82" name="Google Shape;482;g3605d4d6190_0_278"/>
          <p:cNvSpPr txBox="1"/>
          <p:nvPr/>
        </p:nvSpPr>
        <p:spPr>
          <a:xfrm>
            <a:off x="1031727" y="2289270"/>
            <a:ext cx="1175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PDF Reports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g3605d4d6190_0_278"/>
          <p:cNvSpPr txBox="1"/>
          <p:nvPr/>
        </p:nvSpPr>
        <p:spPr>
          <a:xfrm>
            <a:off x="3474005" y="1468675"/>
            <a:ext cx="232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Document Indexing Process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4" name="Google Shape;484;g3605d4d6190_0_278"/>
          <p:cNvCxnSpPr/>
          <p:nvPr/>
        </p:nvCxnSpPr>
        <p:spPr>
          <a:xfrm>
            <a:off x="3286493" y="5144455"/>
            <a:ext cx="1193400" cy="36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85" name="Google Shape;485;g3605d4d6190_0_278"/>
          <p:cNvCxnSpPr>
            <a:endCxn id="476" idx="2"/>
          </p:cNvCxnSpPr>
          <p:nvPr/>
        </p:nvCxnSpPr>
        <p:spPr>
          <a:xfrm rot="-5400000">
            <a:off x="3266644" y="2164702"/>
            <a:ext cx="580200" cy="525600"/>
          </a:xfrm>
          <a:prstGeom prst="bentConnector2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86" name="Google Shape;486;g3605d4d6190_0_278"/>
          <p:cNvCxnSpPr>
            <a:stCxn id="471" idx="3"/>
            <a:endCxn id="470" idx="1"/>
          </p:cNvCxnSpPr>
          <p:nvPr/>
        </p:nvCxnSpPr>
        <p:spPr>
          <a:xfrm>
            <a:off x="7753302" y="5173054"/>
            <a:ext cx="5676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87" name="Google Shape;487;g3605d4d6190_0_278"/>
          <p:cNvCxnSpPr>
            <a:stCxn id="470" idx="3"/>
            <a:endCxn id="472" idx="2"/>
          </p:cNvCxnSpPr>
          <p:nvPr/>
        </p:nvCxnSpPr>
        <p:spPr>
          <a:xfrm flipH="1" rot="10800000">
            <a:off x="9392878" y="5166154"/>
            <a:ext cx="422700" cy="6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88" name="Google Shape;488;g3605d4d6190_0_278"/>
          <p:cNvCxnSpPr>
            <a:endCxn id="474" idx="2"/>
          </p:cNvCxnSpPr>
          <p:nvPr/>
        </p:nvCxnSpPr>
        <p:spPr>
          <a:xfrm rot="-5400000">
            <a:off x="1984702" y="3845016"/>
            <a:ext cx="1728600" cy="869400"/>
          </a:xfrm>
          <a:prstGeom prst="bentConnector3">
            <a:avLst>
              <a:gd fmla="val -280" name="adj1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489" name="Google Shape;489;g3605d4d6190_0_27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0463" y="5207425"/>
            <a:ext cx="380703" cy="538404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g3605d4d6190_0_278"/>
          <p:cNvSpPr txBox="1"/>
          <p:nvPr/>
        </p:nvSpPr>
        <p:spPr>
          <a:xfrm>
            <a:off x="8320977" y="5454007"/>
            <a:ext cx="1307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GPT4o, Claude Sonnet 3.5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g3605d4d6190_0_278"/>
          <p:cNvSpPr/>
          <p:nvPr/>
        </p:nvSpPr>
        <p:spPr>
          <a:xfrm>
            <a:off x="5424202" y="1785255"/>
            <a:ext cx="1210200" cy="694500"/>
          </a:xfrm>
          <a:prstGeom prst="snip1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1D patches with patch </a:t>
            </a:r>
            <a:r>
              <a:rPr lang="en-US" sz="1000">
                <a:solidFill>
                  <a:srgbClr val="FFFFFF"/>
                </a:solidFill>
              </a:rPr>
              <a:t>id</a:t>
            </a: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page </a:t>
            </a:r>
            <a:r>
              <a:rPr lang="en-US" sz="1000">
                <a:solidFill>
                  <a:srgbClr val="FFFFFF"/>
                </a:solidFill>
              </a:rPr>
              <a:t>id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1" name="Google Shape;491;g3605d4d6190_0_278"/>
          <p:cNvCxnSpPr>
            <a:stCxn id="475" idx="2"/>
            <a:endCxn id="471" idx="0"/>
          </p:cNvCxnSpPr>
          <p:nvPr/>
        </p:nvCxnSpPr>
        <p:spPr>
          <a:xfrm>
            <a:off x="7214282" y="3358015"/>
            <a:ext cx="3000" cy="15456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92" name="Google Shape;492;g3605d4d6190_0_278"/>
          <p:cNvSpPr txBox="1"/>
          <p:nvPr/>
        </p:nvSpPr>
        <p:spPr>
          <a:xfrm>
            <a:off x="6721711" y="4066300"/>
            <a:ext cx="108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similar pages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3" name="Google Shape;493;g3605d4d6190_0_27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942274" y="4313145"/>
            <a:ext cx="450496" cy="560824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g3605d4d6190_0_278"/>
          <p:cNvSpPr txBox="1"/>
          <p:nvPr/>
        </p:nvSpPr>
        <p:spPr>
          <a:xfrm>
            <a:off x="8267703" y="4478100"/>
            <a:ext cx="975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Top pages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5" name="Google Shape;495;g3605d4d6190_0_278"/>
          <p:cNvCxnSpPr>
            <a:stCxn id="481" idx="0"/>
            <a:endCxn id="475" idx="0"/>
          </p:cNvCxnSpPr>
          <p:nvPr/>
        </p:nvCxnSpPr>
        <p:spPr>
          <a:xfrm>
            <a:off x="6634402" y="2132505"/>
            <a:ext cx="579900" cy="553800"/>
          </a:xfrm>
          <a:prstGeom prst="bentConnector2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96" name="Google Shape;496;g3605d4d6190_0_278"/>
          <p:cNvCxnSpPr>
            <a:stCxn id="469" idx="0"/>
            <a:endCxn id="475" idx="1"/>
          </p:cNvCxnSpPr>
          <p:nvPr/>
        </p:nvCxnSpPr>
        <p:spPr>
          <a:xfrm flipH="1" rot="10800000">
            <a:off x="5714451" y="3022085"/>
            <a:ext cx="1173300" cy="20745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97" name="Google Shape;497;g3605d4d6190_0_278"/>
          <p:cNvSpPr txBox="1"/>
          <p:nvPr/>
        </p:nvSpPr>
        <p:spPr>
          <a:xfrm>
            <a:off x="5818389" y="3839175"/>
            <a:ext cx="108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Hybrid search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g3605d4d6190_0_278"/>
          <p:cNvSpPr txBox="1"/>
          <p:nvPr/>
        </p:nvSpPr>
        <p:spPr>
          <a:xfrm>
            <a:off x="7150778" y="1535351"/>
            <a:ext cx="1508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patch embedding.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patch num.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page num.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document name</a:t>
            </a:r>
            <a:endParaRPr/>
          </a:p>
        </p:txBody>
      </p:sp>
      <p:pic>
        <p:nvPicPr>
          <p:cNvPr id="499" name="Google Shape;499;g3605d4d6190_0_27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34250" y="2519600"/>
            <a:ext cx="2885175" cy="3222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0" name="Google Shape;500;g3605d4d6190_0_278"/>
          <p:cNvCxnSpPr>
            <a:stCxn id="499" idx="3"/>
          </p:cNvCxnSpPr>
          <p:nvPr/>
        </p:nvCxnSpPr>
        <p:spPr>
          <a:xfrm flipH="1" rot="10800000">
            <a:off x="8519425" y="3230825"/>
            <a:ext cx="1569300" cy="900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1" name="Google Shape;501;g3605d4d6190_0_278"/>
          <p:cNvSpPr txBox="1"/>
          <p:nvPr/>
        </p:nvSpPr>
        <p:spPr>
          <a:xfrm>
            <a:off x="9392775" y="2627975"/>
            <a:ext cx="2175600" cy="58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</a:t>
            </a:r>
            <a:r>
              <a:rPr lang="en-US" sz="1600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et’s uncover the </a:t>
            </a:r>
            <a:r>
              <a:rPr lang="en-US" sz="1600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workaround</a:t>
            </a:r>
            <a:endParaRPr sz="1600">
              <a:solidFill>
                <a:srgbClr val="FF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3605d4d6190_0_236"/>
          <p:cNvSpPr txBox="1"/>
          <p:nvPr>
            <p:ph type="title"/>
          </p:nvPr>
        </p:nvSpPr>
        <p:spPr>
          <a:xfrm>
            <a:off x="857822" y="502600"/>
            <a:ext cx="104538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Uncovering the</a:t>
            </a:r>
            <a:r>
              <a:rPr lang="en-US"/>
              <a:t> workaround </a:t>
            </a:r>
            <a:endParaRPr/>
          </a:p>
        </p:txBody>
      </p:sp>
      <p:sp>
        <p:nvSpPr>
          <p:cNvPr id="507" name="Google Shape;507;g3605d4d6190_0_236"/>
          <p:cNvSpPr txBox="1"/>
          <p:nvPr>
            <p:ph idx="10" type="dt"/>
          </p:nvPr>
        </p:nvSpPr>
        <p:spPr>
          <a:xfrm>
            <a:off x="10260701" y="6332225"/>
            <a:ext cx="16566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July 18, 2025</a:t>
            </a:r>
            <a:endParaRPr/>
          </a:p>
        </p:txBody>
      </p:sp>
      <p:sp>
        <p:nvSpPr>
          <p:cNvPr id="508" name="Google Shape;508;g3605d4d6190_0_236"/>
          <p:cNvSpPr txBox="1"/>
          <p:nvPr>
            <p:ph idx="12" type="sldNum"/>
          </p:nvPr>
        </p:nvSpPr>
        <p:spPr>
          <a:xfrm>
            <a:off x="11591400" y="257095"/>
            <a:ext cx="2196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9" name="Google Shape;509;g3605d4d6190_0_236"/>
          <p:cNvSpPr txBox="1"/>
          <p:nvPr>
            <p:ph idx="10" type="dt"/>
          </p:nvPr>
        </p:nvSpPr>
        <p:spPr>
          <a:xfrm>
            <a:off x="10260701" y="6332225"/>
            <a:ext cx="16566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July 18, 2025</a:t>
            </a:r>
            <a:endParaRPr/>
          </a:p>
        </p:txBody>
      </p:sp>
      <p:sp>
        <p:nvSpPr>
          <p:cNvPr id="510" name="Google Shape;510;g3605d4d6190_0_236"/>
          <p:cNvSpPr txBox="1"/>
          <p:nvPr>
            <p:ph idx="12" type="sldNum"/>
          </p:nvPr>
        </p:nvSpPr>
        <p:spPr>
          <a:xfrm>
            <a:off x="11591400" y="257095"/>
            <a:ext cx="2196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1" name="Google Shape;511;g3605d4d6190_0_236"/>
          <p:cNvSpPr/>
          <p:nvPr/>
        </p:nvSpPr>
        <p:spPr>
          <a:xfrm>
            <a:off x="8598450" y="4977750"/>
            <a:ext cx="1133100" cy="6108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rgbClr val="FFFFFF"/>
                </a:solidFill>
              </a:rPr>
              <a:t>ColPali Late Interaction Re-ranker</a:t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g3605d4d6190_0_236"/>
          <p:cNvSpPr/>
          <p:nvPr/>
        </p:nvSpPr>
        <p:spPr>
          <a:xfrm>
            <a:off x="2347500" y="2335200"/>
            <a:ext cx="7040700" cy="2344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g3605d4d6190_0_236"/>
          <p:cNvSpPr/>
          <p:nvPr/>
        </p:nvSpPr>
        <p:spPr>
          <a:xfrm>
            <a:off x="2668825" y="4004850"/>
            <a:ext cx="1429500" cy="400200"/>
          </a:xfrm>
          <a:prstGeom prst="snip1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rgbClr val="FFFFFF"/>
                </a:solidFill>
              </a:rPr>
              <a:t>For each token embedding in query </a:t>
            </a:r>
            <a:endParaRPr b="0" i="0" sz="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g3605d4d6190_0_236"/>
          <p:cNvSpPr/>
          <p:nvPr/>
        </p:nvSpPr>
        <p:spPr>
          <a:xfrm>
            <a:off x="6478850" y="3848100"/>
            <a:ext cx="1429500" cy="6945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latin typeface="Libre Franklin"/>
                <a:ea typeface="Libre Franklin"/>
                <a:cs typeface="Libre Franklin"/>
                <a:sym typeface="Libre Franklin"/>
              </a:rPr>
              <a:t>Fetch Page ID of matching patches</a:t>
            </a:r>
            <a:endParaRPr sz="10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latin typeface="Libre Franklin"/>
                <a:ea typeface="Libre Franklin"/>
                <a:cs typeface="Libre Franklin"/>
                <a:sym typeface="Libre Franklin"/>
              </a:rPr>
              <a:t>&amp; </a:t>
            </a:r>
            <a:endParaRPr sz="10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latin typeface="Libre Franklin"/>
                <a:ea typeface="Libre Franklin"/>
                <a:cs typeface="Libre Franklin"/>
                <a:sym typeface="Libre Franklin"/>
              </a:rPr>
              <a:t>Add page ID to list</a:t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5" name="Google Shape;515;g3605d4d6190_0_2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6646" y="2560441"/>
            <a:ext cx="652772" cy="671811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g3605d4d6190_0_236"/>
          <p:cNvSpPr txBox="1"/>
          <p:nvPr/>
        </p:nvSpPr>
        <p:spPr>
          <a:xfrm>
            <a:off x="4925385" y="3171375"/>
            <a:ext cx="975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Open Search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7" name="Google Shape;517;g3605d4d6190_0_236"/>
          <p:cNvCxnSpPr>
            <a:stCxn id="514" idx="1"/>
            <a:endCxn id="513" idx="0"/>
          </p:cNvCxnSpPr>
          <p:nvPr/>
        </p:nvCxnSpPr>
        <p:spPr>
          <a:xfrm flipH="1">
            <a:off x="4098350" y="4195350"/>
            <a:ext cx="2380500" cy="96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18" name="Google Shape;518;g3605d4d6190_0_236"/>
          <p:cNvSpPr/>
          <p:nvPr/>
        </p:nvSpPr>
        <p:spPr>
          <a:xfrm>
            <a:off x="1458627" y="1575380"/>
            <a:ext cx="1210200" cy="694500"/>
          </a:xfrm>
          <a:prstGeom prst="snip1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rgbClr val="FFFFFF"/>
                </a:solidFill>
              </a:rPr>
              <a:t>flattened</a:t>
            </a: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patch</a:t>
            </a:r>
            <a:r>
              <a:rPr lang="en-US" sz="1000">
                <a:solidFill>
                  <a:srgbClr val="FFFFFF"/>
                </a:solidFill>
              </a:rPr>
              <a:t> embedding &amp; metadata</a:t>
            </a: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with patch </a:t>
            </a:r>
            <a:r>
              <a:rPr lang="en-US" sz="1000">
                <a:solidFill>
                  <a:srgbClr val="FFFFFF"/>
                </a:solidFill>
              </a:rPr>
              <a:t>id</a:t>
            </a: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page </a:t>
            </a:r>
            <a:r>
              <a:rPr lang="en-US" sz="1000">
                <a:solidFill>
                  <a:srgbClr val="FFFFFF"/>
                </a:solidFill>
              </a:rPr>
              <a:t>id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9" name="Google Shape;519;g3605d4d6190_0_236"/>
          <p:cNvCxnSpPr>
            <a:stCxn id="515" idx="3"/>
            <a:endCxn id="520" idx="1"/>
          </p:cNvCxnSpPr>
          <p:nvPr/>
        </p:nvCxnSpPr>
        <p:spPr>
          <a:xfrm>
            <a:off x="5739419" y="2896347"/>
            <a:ext cx="7788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21" name="Google Shape;521;g3605d4d6190_0_236"/>
          <p:cNvCxnSpPr>
            <a:stCxn id="518" idx="0"/>
            <a:endCxn id="515" idx="0"/>
          </p:cNvCxnSpPr>
          <p:nvPr/>
        </p:nvCxnSpPr>
        <p:spPr>
          <a:xfrm>
            <a:off x="2668827" y="1922630"/>
            <a:ext cx="2744100" cy="637800"/>
          </a:xfrm>
          <a:prstGeom prst="bentConnector2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22" name="Google Shape;522;g3605d4d6190_0_236"/>
          <p:cNvCxnSpPr>
            <a:stCxn id="513" idx="3"/>
            <a:endCxn id="515" idx="1"/>
          </p:cNvCxnSpPr>
          <p:nvPr/>
        </p:nvCxnSpPr>
        <p:spPr>
          <a:xfrm rot="-5400000">
            <a:off x="3680875" y="2599050"/>
            <a:ext cx="1108500" cy="1703100"/>
          </a:xfrm>
          <a:prstGeom prst="bentConnector2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23" name="Google Shape;523;g3605d4d6190_0_236"/>
          <p:cNvSpPr txBox="1"/>
          <p:nvPr/>
        </p:nvSpPr>
        <p:spPr>
          <a:xfrm>
            <a:off x="2347500" y="3036338"/>
            <a:ext cx="112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-US" sz="1000">
                <a:solidFill>
                  <a:srgbClr val="CC0000"/>
                </a:solidFill>
              </a:rPr>
              <a:t>Match query</a:t>
            </a:r>
            <a:endParaRPr b="1" sz="1000">
              <a:solidFill>
                <a:srgbClr val="CC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-US" sz="1000">
                <a:solidFill>
                  <a:srgbClr val="CC0000"/>
                </a:solidFill>
              </a:rPr>
              <a:t>(Hybrid search)</a:t>
            </a:r>
            <a:endParaRPr b="1" sz="1000">
              <a:solidFill>
                <a:srgbClr val="CC0000"/>
              </a:solidFill>
            </a:endParaRPr>
          </a:p>
        </p:txBody>
      </p:sp>
      <p:sp>
        <p:nvSpPr>
          <p:cNvPr id="524" name="Google Shape;524;g3605d4d6190_0_236"/>
          <p:cNvSpPr txBox="1"/>
          <p:nvPr/>
        </p:nvSpPr>
        <p:spPr>
          <a:xfrm>
            <a:off x="5500403" y="1386888"/>
            <a:ext cx="1508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patch embedding.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patch num.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page num.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document name</a:t>
            </a:r>
            <a:endParaRPr/>
          </a:p>
        </p:txBody>
      </p:sp>
      <p:sp>
        <p:nvSpPr>
          <p:cNvPr id="520" name="Google Shape;520;g3605d4d6190_0_236"/>
          <p:cNvSpPr/>
          <p:nvPr/>
        </p:nvSpPr>
        <p:spPr>
          <a:xfrm>
            <a:off x="6518150" y="2406450"/>
            <a:ext cx="1350900" cy="979800"/>
          </a:xfrm>
          <a:prstGeom prst="diamond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Libre Franklin"/>
                <a:ea typeface="Libre Franklin"/>
                <a:cs typeface="Libre Franklin"/>
                <a:sym typeface="Libre Franklin"/>
              </a:rPr>
              <a:t>Top scoring patches (&gt;0.90)</a:t>
            </a:r>
            <a:endParaRPr sz="10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525" name="Google Shape;525;g3605d4d6190_0_236"/>
          <p:cNvCxnSpPr>
            <a:stCxn id="520" idx="2"/>
            <a:endCxn id="514" idx="0"/>
          </p:cNvCxnSpPr>
          <p:nvPr/>
        </p:nvCxnSpPr>
        <p:spPr>
          <a:xfrm>
            <a:off x="7193600" y="3386250"/>
            <a:ext cx="0" cy="4617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26" name="Google Shape;526;g3605d4d6190_0_236"/>
          <p:cNvSpPr txBox="1"/>
          <p:nvPr/>
        </p:nvSpPr>
        <p:spPr>
          <a:xfrm>
            <a:off x="7216210" y="3338100"/>
            <a:ext cx="975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rgbClr val="595959"/>
                </a:solidFill>
              </a:rPr>
              <a:t>Yes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g3605d4d6190_0_236"/>
          <p:cNvSpPr/>
          <p:nvPr/>
        </p:nvSpPr>
        <p:spPr>
          <a:xfrm>
            <a:off x="3032575" y="5217450"/>
            <a:ext cx="702000" cy="3471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Libre Franklin"/>
                <a:ea typeface="Libre Franklin"/>
                <a:cs typeface="Libre Franklin"/>
                <a:sym typeface="Libre Franklin"/>
              </a:rPr>
              <a:t>stop</a:t>
            </a:r>
            <a:endParaRPr sz="10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528" name="Google Shape;528;g3605d4d6190_0_236"/>
          <p:cNvCxnSpPr>
            <a:stCxn id="513" idx="1"/>
            <a:endCxn id="527" idx="0"/>
          </p:cNvCxnSpPr>
          <p:nvPr/>
        </p:nvCxnSpPr>
        <p:spPr>
          <a:xfrm>
            <a:off x="3383575" y="4405050"/>
            <a:ext cx="0" cy="8124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29" name="Google Shape;529;g3605d4d6190_0_236"/>
          <p:cNvSpPr txBox="1"/>
          <p:nvPr/>
        </p:nvSpPr>
        <p:spPr>
          <a:xfrm>
            <a:off x="2821199" y="4614300"/>
            <a:ext cx="652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rgbClr val="595959"/>
                </a:solidFill>
              </a:rPr>
              <a:t>end of token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g3605d4d6190_0_236"/>
          <p:cNvSpPr txBox="1"/>
          <p:nvPr/>
        </p:nvSpPr>
        <p:spPr>
          <a:xfrm>
            <a:off x="4846472" y="4179725"/>
            <a:ext cx="113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595959"/>
                </a:solidFill>
              </a:rPr>
              <a:t>iteration </a:t>
            </a:r>
            <a:r>
              <a:rPr lang="en-US" sz="1000">
                <a:solidFill>
                  <a:srgbClr val="595959"/>
                </a:solidFill>
              </a:rPr>
              <a:t>end</a:t>
            </a:r>
            <a:endParaRPr/>
          </a:p>
        </p:txBody>
      </p:sp>
      <p:cxnSp>
        <p:nvCxnSpPr>
          <p:cNvPr id="531" name="Google Shape;531;g3605d4d6190_0_236"/>
          <p:cNvCxnSpPr>
            <a:stCxn id="511" idx="3"/>
          </p:cNvCxnSpPr>
          <p:nvPr/>
        </p:nvCxnSpPr>
        <p:spPr>
          <a:xfrm>
            <a:off x="9731550" y="5283150"/>
            <a:ext cx="1216500" cy="24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32" name="Google Shape;532;g3605d4d6190_0_236"/>
          <p:cNvSpPr txBox="1"/>
          <p:nvPr/>
        </p:nvSpPr>
        <p:spPr>
          <a:xfrm>
            <a:off x="8467350" y="3778438"/>
            <a:ext cx="1395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-US" sz="1000">
                <a:solidFill>
                  <a:srgbClr val="CC0000"/>
                </a:solidFill>
              </a:rPr>
              <a:t>Filter Query </a:t>
            </a:r>
            <a:endParaRPr b="1" sz="1000">
              <a:solidFill>
                <a:srgbClr val="CC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-US" sz="1000">
                <a:solidFill>
                  <a:srgbClr val="CC0000"/>
                </a:solidFill>
              </a:rPr>
              <a:t>(Page IDs)</a:t>
            </a:r>
            <a:endParaRPr b="1" i="0" sz="1100" u="none" cap="none" strike="noStrike">
              <a:solidFill>
                <a:srgbClr val="CC0000"/>
              </a:solidFill>
            </a:endParaRPr>
          </a:p>
        </p:txBody>
      </p:sp>
      <p:cxnSp>
        <p:nvCxnSpPr>
          <p:cNvPr id="533" name="Google Shape;533;g3605d4d6190_0_236"/>
          <p:cNvCxnSpPr>
            <a:stCxn id="514" idx="3"/>
            <a:endCxn id="511" idx="0"/>
          </p:cNvCxnSpPr>
          <p:nvPr/>
        </p:nvCxnSpPr>
        <p:spPr>
          <a:xfrm>
            <a:off x="7908350" y="4195350"/>
            <a:ext cx="1256700" cy="782400"/>
          </a:xfrm>
          <a:prstGeom prst="bentConnector2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534" name="Google Shape;534;g3605d4d6190_0_2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19599" y="4656620"/>
            <a:ext cx="450496" cy="560824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g3605d4d6190_0_236"/>
          <p:cNvSpPr txBox="1"/>
          <p:nvPr/>
        </p:nvSpPr>
        <p:spPr>
          <a:xfrm>
            <a:off x="9945028" y="4821575"/>
            <a:ext cx="975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Top pages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6" name="Google Shape;536;g3605d4d6190_0_236"/>
          <p:cNvCxnSpPr>
            <a:endCxn id="537" idx="1"/>
          </p:cNvCxnSpPr>
          <p:nvPr/>
        </p:nvCxnSpPr>
        <p:spPr>
          <a:xfrm flipH="1" rot="10800000">
            <a:off x="5750800" y="1787100"/>
            <a:ext cx="2355000" cy="790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7" name="Google Shape;537;g3605d4d6190_0_236"/>
          <p:cNvSpPr txBox="1"/>
          <p:nvPr/>
        </p:nvSpPr>
        <p:spPr>
          <a:xfrm>
            <a:off x="8105800" y="1365750"/>
            <a:ext cx="2814600" cy="8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Issue of Inflated memory of Index remains !!</a:t>
            </a:r>
            <a:endParaRPr sz="1700">
              <a:solidFill>
                <a:srgbClr val="FF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3605d4d6190_0_214"/>
          <p:cNvSpPr txBox="1"/>
          <p:nvPr>
            <p:ph type="title"/>
          </p:nvPr>
        </p:nvSpPr>
        <p:spPr>
          <a:xfrm>
            <a:off x="857822" y="502600"/>
            <a:ext cx="104538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ViDoRe </a:t>
            </a:r>
            <a:r>
              <a:rPr lang="en-US"/>
              <a:t>Benchmark </a:t>
            </a:r>
            <a:endParaRPr/>
          </a:p>
        </p:txBody>
      </p:sp>
      <p:sp>
        <p:nvSpPr>
          <p:cNvPr id="543" name="Google Shape;543;g3605d4d6190_0_214"/>
          <p:cNvSpPr txBox="1"/>
          <p:nvPr>
            <p:ph idx="10" type="dt"/>
          </p:nvPr>
        </p:nvSpPr>
        <p:spPr>
          <a:xfrm>
            <a:off x="10260701" y="6332225"/>
            <a:ext cx="16566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July 18, 2025</a:t>
            </a:r>
            <a:endParaRPr/>
          </a:p>
        </p:txBody>
      </p:sp>
      <p:sp>
        <p:nvSpPr>
          <p:cNvPr id="544" name="Google Shape;544;g3605d4d6190_0_214"/>
          <p:cNvSpPr txBox="1"/>
          <p:nvPr>
            <p:ph idx="12" type="sldNum"/>
          </p:nvPr>
        </p:nvSpPr>
        <p:spPr>
          <a:xfrm>
            <a:off x="11591400" y="257095"/>
            <a:ext cx="2196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5" name="Google Shape;545;g3605d4d6190_0_214"/>
          <p:cNvSpPr txBox="1"/>
          <p:nvPr>
            <p:ph idx="10" type="dt"/>
          </p:nvPr>
        </p:nvSpPr>
        <p:spPr>
          <a:xfrm>
            <a:off x="10260701" y="6332225"/>
            <a:ext cx="16566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July 18, 2025</a:t>
            </a:r>
            <a:endParaRPr/>
          </a:p>
        </p:txBody>
      </p:sp>
      <p:sp>
        <p:nvSpPr>
          <p:cNvPr id="546" name="Google Shape;546;g3605d4d6190_0_214"/>
          <p:cNvSpPr txBox="1"/>
          <p:nvPr>
            <p:ph idx="12" type="sldNum"/>
          </p:nvPr>
        </p:nvSpPr>
        <p:spPr>
          <a:xfrm>
            <a:off x="11591400" y="257095"/>
            <a:ext cx="2196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7" name="Google Shape;547;g3605d4d6190_0_214"/>
          <p:cNvSpPr txBox="1"/>
          <p:nvPr/>
        </p:nvSpPr>
        <p:spPr>
          <a:xfrm>
            <a:off x="676700" y="1321850"/>
            <a:ext cx="5751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ViDoRe</a:t>
            </a:r>
            <a:r>
              <a:rPr lang="en-US">
                <a:solidFill>
                  <a:schemeClr val="dk1"/>
                </a:solidFill>
              </a:rPr>
              <a:t>,</a:t>
            </a:r>
            <a:r>
              <a:rPr lang="en-US">
                <a:solidFill>
                  <a:srgbClr val="008000"/>
                </a:solidFill>
              </a:rPr>
              <a:t> </a:t>
            </a:r>
            <a:r>
              <a:rPr lang="en-US">
                <a:solidFill>
                  <a:schemeClr val="dk1"/>
                </a:solidFill>
              </a:rPr>
              <a:t>composed of various page-level retrieval tasks spanning multiple domains, languages, and practical settings.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We did following experiments: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ColPali as retriever (in-memory) 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Open-search as retriever (1st pass), ColPali as in-memory re-ranker (2nd pass)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Open-search (retriever) - Colpali (re-ranker) with</a:t>
            </a:r>
            <a:r>
              <a:rPr lang="en-US">
                <a:solidFill>
                  <a:srgbClr val="008000"/>
                </a:solidFill>
              </a:rPr>
              <a:t> </a:t>
            </a:r>
            <a:r>
              <a:rPr b="1" lang="en-US">
                <a:solidFill>
                  <a:schemeClr val="dk1"/>
                </a:solidFill>
              </a:rPr>
              <a:t>Pool Factor 2</a:t>
            </a:r>
            <a:r>
              <a:rPr lang="en-US">
                <a:solidFill>
                  <a:schemeClr val="dk1"/>
                </a:solidFill>
              </a:rPr>
              <a:t> 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548" name="Google Shape;548;g3605d4d6190_0_2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9875" y="932250"/>
            <a:ext cx="4881350" cy="255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g3605d4d6190_0_2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6611" y="3591475"/>
            <a:ext cx="4967889" cy="2648875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g3605d4d6190_0_214"/>
          <p:cNvSpPr txBox="1"/>
          <p:nvPr/>
        </p:nvSpPr>
        <p:spPr>
          <a:xfrm>
            <a:off x="776325" y="4085400"/>
            <a:ext cx="58008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rgbClr val="FF0000"/>
                </a:solidFill>
              </a:rPr>
              <a:t>Token Pooling</a:t>
            </a:r>
            <a:r>
              <a:rPr lang="en-US" sz="1600">
                <a:solidFill>
                  <a:srgbClr val="FF0000"/>
                </a:solidFill>
              </a:rPr>
              <a:t>: Reducing Memory Footprint</a:t>
            </a:r>
            <a:br>
              <a:rPr lang="en-US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u="sng">
                <a:solidFill>
                  <a:schemeClr val="hlink"/>
                </a:solidFill>
                <a:hlinkClick r:id="rId6"/>
              </a:rPr>
              <a:t>Research</a:t>
            </a:r>
            <a:r>
              <a:rPr lang="en-US"/>
              <a:t> </a:t>
            </a:r>
            <a:r>
              <a:rPr lang="en-US"/>
              <a:t>showed a pooling factor of 3 achieves an average </a:t>
            </a:r>
            <a:r>
              <a:rPr lang="en-US" u="sng"/>
              <a:t>performance degradation of less than 1%</a:t>
            </a:r>
            <a:r>
              <a:rPr lang="en-US"/>
              <a:t>, despite reducing </a:t>
            </a:r>
            <a:r>
              <a:rPr lang="en-US" u="sng"/>
              <a:t>storage requirements by over 66%</a:t>
            </a:r>
            <a:r>
              <a:rPr lang="en-US"/>
              <a:t>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We observe a starker degradation from pooling factors of 4 onwards.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3605d4d6190_0_384"/>
          <p:cNvSpPr txBox="1"/>
          <p:nvPr>
            <p:ph type="title"/>
          </p:nvPr>
        </p:nvSpPr>
        <p:spPr>
          <a:xfrm>
            <a:off x="857822" y="502600"/>
            <a:ext cx="104538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Benchmark Results: ViDoRe</a:t>
            </a:r>
            <a:endParaRPr/>
          </a:p>
        </p:txBody>
      </p:sp>
      <p:sp>
        <p:nvSpPr>
          <p:cNvPr id="556" name="Google Shape;556;g3605d4d6190_0_384"/>
          <p:cNvSpPr txBox="1"/>
          <p:nvPr>
            <p:ph idx="10" type="dt"/>
          </p:nvPr>
        </p:nvSpPr>
        <p:spPr>
          <a:xfrm>
            <a:off x="10260701" y="6332225"/>
            <a:ext cx="16566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July 18, 2025</a:t>
            </a:r>
            <a:endParaRPr/>
          </a:p>
        </p:txBody>
      </p:sp>
      <p:sp>
        <p:nvSpPr>
          <p:cNvPr id="557" name="Google Shape;557;g3605d4d6190_0_384"/>
          <p:cNvSpPr txBox="1"/>
          <p:nvPr>
            <p:ph idx="12" type="sldNum"/>
          </p:nvPr>
        </p:nvSpPr>
        <p:spPr>
          <a:xfrm>
            <a:off x="11591400" y="257095"/>
            <a:ext cx="2196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8" name="Google Shape;558;g3605d4d6190_0_384"/>
          <p:cNvSpPr txBox="1"/>
          <p:nvPr>
            <p:ph idx="10" type="dt"/>
          </p:nvPr>
        </p:nvSpPr>
        <p:spPr>
          <a:xfrm>
            <a:off x="10260701" y="6332225"/>
            <a:ext cx="16566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July 18, 2025</a:t>
            </a:r>
            <a:endParaRPr/>
          </a:p>
        </p:txBody>
      </p:sp>
      <p:sp>
        <p:nvSpPr>
          <p:cNvPr id="559" name="Google Shape;559;g3605d4d6190_0_384"/>
          <p:cNvSpPr txBox="1"/>
          <p:nvPr>
            <p:ph idx="12" type="sldNum"/>
          </p:nvPr>
        </p:nvSpPr>
        <p:spPr>
          <a:xfrm>
            <a:off x="11591400" y="257095"/>
            <a:ext cx="2196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560" name="Google Shape;560;g3605d4d6190_0_384"/>
          <p:cNvGraphicFramePr/>
          <p:nvPr/>
        </p:nvGraphicFramePr>
        <p:xfrm>
          <a:off x="899150" y="2269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{BC64F24C-88CA-46B4-B322-5035F6435281}</a:tableStyleId>
              </a:tblPr>
              <a:tblGrid>
                <a:gridCol w="1504200"/>
                <a:gridCol w="846725"/>
                <a:gridCol w="699400"/>
                <a:gridCol w="729825"/>
                <a:gridCol w="786825"/>
                <a:gridCol w="846800"/>
                <a:gridCol w="866675"/>
                <a:gridCol w="786900"/>
                <a:gridCol w="877200"/>
                <a:gridCol w="827950"/>
                <a:gridCol w="877250"/>
                <a:gridCol w="877250"/>
              </a:tblGrid>
              <a:tr h="71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ArxivQ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DocQ 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InfoQ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TabF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TATQ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Shift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AI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Energy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Gov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Health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Avg Score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61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Colpali 1.2 (in-memory)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69.2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42.4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73.2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83.57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52.61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60.6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96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92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84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92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74.5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</a:tr>
              <a:tr h="55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Colpali 1.2 - OpenSearch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68.4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42.4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73.2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83.57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52.07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62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96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92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92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74.5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53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ColPali 1.3 (in-memory)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77.6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49.4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79.8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81.4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57.1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63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97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94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91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93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78.33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</a:tr>
              <a:tr h="708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ColPali 1.3 (in-memory) -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pool factor 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77.8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44.6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75.4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76.4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55.8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61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97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98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94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76.7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749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Colpali 1.3 - opensearch -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pool factor 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77.8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44.6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75.4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76.4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55.3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61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96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93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87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94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76.05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561" name="Google Shape;561;g3605d4d6190_0_384"/>
          <p:cNvSpPr txBox="1"/>
          <p:nvPr/>
        </p:nvSpPr>
        <p:spPr>
          <a:xfrm>
            <a:off x="857825" y="1222675"/>
            <a:ext cx="10057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008000"/>
                </a:solidFill>
              </a:rPr>
              <a:t>With open-search as 1st pass retriever &amp; 2nd pass in-memory re-ranker, there is negligible performance degradation.</a:t>
            </a:r>
            <a:br>
              <a:rPr lang="en-US">
                <a:solidFill>
                  <a:srgbClr val="008000"/>
                </a:solidFill>
              </a:rPr>
            </a:br>
            <a:r>
              <a:rPr lang="en-US">
                <a:solidFill>
                  <a:srgbClr val="008000"/>
                </a:solidFill>
              </a:rPr>
              <a:t> </a:t>
            </a:r>
            <a:endParaRPr>
              <a:solidFill>
                <a:srgbClr val="008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008000"/>
                </a:solidFill>
              </a:rPr>
              <a:t>A</a:t>
            </a:r>
            <a:r>
              <a:rPr lang="en-US">
                <a:solidFill>
                  <a:srgbClr val="008000"/>
                </a:solidFill>
              </a:rPr>
              <a:t> pooling factor of 2 achieves an average performance degradation of ~2%, despite reducing storage requirements by over 50%.</a:t>
            </a:r>
            <a:endParaRPr sz="160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7"/>
          <p:cNvSpPr txBox="1"/>
          <p:nvPr>
            <p:ph type="title"/>
          </p:nvPr>
        </p:nvSpPr>
        <p:spPr>
          <a:xfrm>
            <a:off x="964023" y="879063"/>
            <a:ext cx="8398091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Current State of Vector DBs </a:t>
            </a:r>
            <a:endParaRPr/>
          </a:p>
        </p:txBody>
      </p:sp>
      <p:sp>
        <p:nvSpPr>
          <p:cNvPr id="567" name="Google Shape;567;p27"/>
          <p:cNvSpPr txBox="1"/>
          <p:nvPr>
            <p:ph idx="2" type="body"/>
          </p:nvPr>
        </p:nvSpPr>
        <p:spPr>
          <a:xfrm>
            <a:off x="952500" y="2286000"/>
            <a:ext cx="85662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Qdrant</a:t>
            </a:r>
            <a:r>
              <a:rPr lang="en-US" u="sng">
                <a:solidFill>
                  <a:schemeClr val="hlink"/>
                </a:solidFill>
                <a:hlinkClick r:id="rId4"/>
              </a:rPr>
              <a:t> vector DB</a:t>
            </a:r>
            <a:r>
              <a:rPr lang="en-US"/>
              <a:t> has an offering with ColPali, ColQwen integration (Jan, 2025)</a:t>
            </a:r>
            <a:endParaRPr/>
          </a:p>
        </p:txBody>
      </p:sp>
      <p:sp>
        <p:nvSpPr>
          <p:cNvPr id="568" name="Google Shape;568;p27"/>
          <p:cNvSpPr txBox="1"/>
          <p:nvPr>
            <p:ph idx="4" type="body"/>
          </p:nvPr>
        </p:nvSpPr>
        <p:spPr>
          <a:xfrm>
            <a:off x="938550" y="2896800"/>
            <a:ext cx="97053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Weaviate DB</a:t>
            </a:r>
            <a:r>
              <a:rPr lang="en-US"/>
              <a:t> started offering multi-vector embedding support from v1.29 (Feb, 2025)</a:t>
            </a:r>
            <a:endParaRPr/>
          </a:p>
        </p:txBody>
      </p:sp>
      <p:sp>
        <p:nvSpPr>
          <p:cNvPr id="569" name="Google Shape;569;p27"/>
          <p:cNvSpPr txBox="1"/>
          <p:nvPr>
            <p:ph idx="6" type="body"/>
          </p:nvPr>
        </p:nvSpPr>
        <p:spPr>
          <a:xfrm>
            <a:off x="971550" y="4126475"/>
            <a:ext cx="89463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u="sng">
                <a:solidFill>
                  <a:schemeClr val="hlink"/>
                </a:solidFill>
                <a:hlinkClick r:id="rId6"/>
              </a:rPr>
              <a:t>Milvus vector DB</a:t>
            </a:r>
            <a:r>
              <a:rPr lang="en-US"/>
              <a:t> completed integration with ColPali (multi-vector) by May, 2025.</a:t>
            </a:r>
            <a:endParaRPr/>
          </a:p>
        </p:txBody>
      </p:sp>
      <p:sp>
        <p:nvSpPr>
          <p:cNvPr id="570" name="Google Shape;570;p27"/>
          <p:cNvSpPr txBox="1"/>
          <p:nvPr>
            <p:ph idx="8" type="body"/>
          </p:nvPr>
        </p:nvSpPr>
        <p:spPr>
          <a:xfrm>
            <a:off x="952500" y="3471000"/>
            <a:ext cx="88611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u="sng">
                <a:solidFill>
                  <a:schemeClr val="hlink"/>
                </a:solidFill>
                <a:hlinkClick r:id="rId7"/>
              </a:rPr>
              <a:t>Elasticsearch</a:t>
            </a:r>
            <a:r>
              <a:rPr lang="en-US"/>
              <a:t> has rolled out ColPali implementation in March, 2025 </a:t>
            </a:r>
            <a:endParaRPr/>
          </a:p>
        </p:txBody>
      </p:sp>
      <p:sp>
        <p:nvSpPr>
          <p:cNvPr id="571" name="Google Shape;571;p27"/>
          <p:cNvSpPr txBox="1"/>
          <p:nvPr>
            <p:ph idx="10" type="dt"/>
          </p:nvPr>
        </p:nvSpPr>
        <p:spPr>
          <a:xfrm>
            <a:off x="10260701" y="6332225"/>
            <a:ext cx="16566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July 18, 2025</a:t>
            </a:r>
            <a:endParaRPr/>
          </a:p>
        </p:txBody>
      </p:sp>
      <p:sp>
        <p:nvSpPr>
          <p:cNvPr id="572" name="Google Shape;572;p27"/>
          <p:cNvSpPr txBox="1"/>
          <p:nvPr>
            <p:ph idx="12" type="sldNum"/>
          </p:nvPr>
        </p:nvSpPr>
        <p:spPr>
          <a:xfrm>
            <a:off x="11591400" y="257095"/>
            <a:ext cx="2196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8"/>
          <p:cNvSpPr txBox="1"/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Thank you</a:t>
            </a:r>
            <a:endParaRPr/>
          </a:p>
        </p:txBody>
      </p:sp>
      <p:pic>
        <p:nvPicPr>
          <p:cNvPr descr="Portrait of a team member" id="579" name="Google Shape;579;p28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28"/>
          <p:cNvSpPr txBox="1"/>
          <p:nvPr>
            <p:ph idx="4294967295" type="dt"/>
          </p:nvPr>
        </p:nvSpPr>
        <p:spPr>
          <a:xfrm>
            <a:off x="10260701" y="6332225"/>
            <a:ext cx="16566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July 18, 2025</a:t>
            </a:r>
            <a:endParaRPr/>
          </a:p>
        </p:txBody>
      </p:sp>
      <p:sp>
        <p:nvSpPr>
          <p:cNvPr id="581" name="Google Shape;581;p28"/>
          <p:cNvSpPr txBox="1"/>
          <p:nvPr>
            <p:ph idx="4294967295" type="sldNum"/>
          </p:nvPr>
        </p:nvSpPr>
        <p:spPr>
          <a:xfrm>
            <a:off x="11591400" y="257095"/>
            <a:ext cx="2196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anklin Gothic"/>
              <a:buNone/>
            </a:pPr>
            <a:r>
              <a:rPr lang="en-US" sz="4000"/>
              <a:t>Agenda</a:t>
            </a:r>
            <a:endParaRPr/>
          </a:p>
        </p:txBody>
      </p:sp>
      <p:sp>
        <p:nvSpPr>
          <p:cNvPr id="217" name="Google Shape;217;p2"/>
          <p:cNvSpPr txBox="1"/>
          <p:nvPr>
            <p:ph idx="2" type="body"/>
          </p:nvPr>
        </p:nvSpPr>
        <p:spPr>
          <a:xfrm>
            <a:off x="952500" y="2209800"/>
            <a:ext cx="2404232" cy="3907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01. Issue with Text-RAG </a:t>
            </a:r>
            <a:endParaRPr/>
          </a:p>
        </p:txBody>
      </p:sp>
      <p:sp>
        <p:nvSpPr>
          <p:cNvPr id="218" name="Google Shape;218;p2"/>
          <p:cNvSpPr txBox="1"/>
          <p:nvPr>
            <p:ph idx="1" type="body"/>
          </p:nvPr>
        </p:nvSpPr>
        <p:spPr>
          <a:xfrm>
            <a:off x="964025" y="2639812"/>
            <a:ext cx="2133600" cy="14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/>
              <a:t>Pain points. </a:t>
            </a:r>
            <a:br>
              <a:rPr lang="en-US" sz="1200"/>
            </a:br>
            <a:r>
              <a:rPr lang="en-US" sz="1200"/>
              <a:t>Use-cases: Visual augmented Q&amp;A</a:t>
            </a:r>
            <a:br>
              <a:rPr lang="en-US" sz="1200"/>
            </a:b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/>
              <a:t>Multi-modal LLM &amp; Large context length problem</a:t>
            </a:r>
            <a:endParaRPr sz="1200"/>
          </a:p>
        </p:txBody>
      </p:sp>
      <p:sp>
        <p:nvSpPr>
          <p:cNvPr id="219" name="Google Shape;219;p2"/>
          <p:cNvSpPr txBox="1"/>
          <p:nvPr>
            <p:ph idx="4" type="body"/>
          </p:nvPr>
        </p:nvSpPr>
        <p:spPr>
          <a:xfrm>
            <a:off x="3663050" y="2204900"/>
            <a:ext cx="29934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02. </a:t>
            </a:r>
            <a:r>
              <a:rPr lang="en-US"/>
              <a:t>Developing Vision-RAG</a:t>
            </a:r>
            <a:endParaRPr/>
          </a:p>
        </p:txBody>
      </p:sp>
      <p:sp>
        <p:nvSpPr>
          <p:cNvPr id="220" name="Google Shape;220;p2"/>
          <p:cNvSpPr txBox="1"/>
          <p:nvPr>
            <p:ph idx="3" type="body"/>
          </p:nvPr>
        </p:nvSpPr>
        <p:spPr>
          <a:xfrm>
            <a:off x="3706875" y="2639800"/>
            <a:ext cx="2817900" cy="14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/>
              <a:t>Vision Language Models.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/>
              <a:t>Vision Embeddings LMs like ColPali, ColQwen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/>
              <a:t>State-of-the-art Late Interaction</a:t>
            </a:r>
            <a:endParaRPr sz="1200"/>
          </a:p>
        </p:txBody>
      </p:sp>
      <p:sp>
        <p:nvSpPr>
          <p:cNvPr id="221" name="Google Shape;221;p2"/>
          <p:cNvSpPr txBox="1"/>
          <p:nvPr>
            <p:ph idx="6" type="body"/>
          </p:nvPr>
        </p:nvSpPr>
        <p:spPr>
          <a:xfrm>
            <a:off x="952499" y="4522803"/>
            <a:ext cx="2404233" cy="5152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03. </a:t>
            </a:r>
            <a:r>
              <a:rPr lang="en-US"/>
              <a:t>Challenges in Scaling</a:t>
            </a:r>
            <a:endParaRPr/>
          </a:p>
        </p:txBody>
      </p:sp>
      <p:sp>
        <p:nvSpPr>
          <p:cNvPr id="222" name="Google Shape;222;p2"/>
          <p:cNvSpPr txBox="1"/>
          <p:nvPr>
            <p:ph idx="5" type="body"/>
          </p:nvPr>
        </p:nvSpPr>
        <p:spPr>
          <a:xfrm>
            <a:off x="929563" y="5206275"/>
            <a:ext cx="2450100" cy="10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1. </a:t>
            </a:r>
            <a:r>
              <a:rPr lang="en-US" sz="1200"/>
              <a:t>Storing multi-vectors  ?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2. In-memory Late Interaction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3. Inflated memory</a:t>
            </a:r>
            <a:br>
              <a:rPr lang="en-US"/>
            </a:br>
            <a:endParaRPr/>
          </a:p>
        </p:txBody>
      </p:sp>
      <p:sp>
        <p:nvSpPr>
          <p:cNvPr id="223" name="Google Shape;223;p2"/>
          <p:cNvSpPr txBox="1"/>
          <p:nvPr>
            <p:ph idx="8" type="body"/>
          </p:nvPr>
        </p:nvSpPr>
        <p:spPr>
          <a:xfrm>
            <a:off x="3663042" y="4522803"/>
            <a:ext cx="2128157" cy="5152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04. Building Scalable Visual Q&amp;A</a:t>
            </a:r>
            <a:endParaRPr/>
          </a:p>
        </p:txBody>
      </p:sp>
      <p:sp>
        <p:nvSpPr>
          <p:cNvPr id="224" name="Google Shape;224;p2"/>
          <p:cNvSpPr txBox="1"/>
          <p:nvPr>
            <p:ph idx="7" type="body"/>
          </p:nvPr>
        </p:nvSpPr>
        <p:spPr>
          <a:xfrm>
            <a:off x="3663050" y="5206275"/>
            <a:ext cx="2404200" cy="11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/>
              <a:t>Making conventional Vector-DB work.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/>
              <a:t>Late interaction Re-ranker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/>
              <a:t>Pooling vectors</a:t>
            </a:r>
            <a:br>
              <a:rPr lang="en-US"/>
            </a:br>
            <a:endParaRPr/>
          </a:p>
        </p:txBody>
      </p:sp>
      <p:sp>
        <p:nvSpPr>
          <p:cNvPr id="225" name="Google Shape;225;p2"/>
          <p:cNvSpPr txBox="1"/>
          <p:nvPr>
            <p:ph idx="13" type="body"/>
          </p:nvPr>
        </p:nvSpPr>
        <p:spPr>
          <a:xfrm>
            <a:off x="6367050" y="4522800"/>
            <a:ext cx="25431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05. Benchmark Results &amp; Takeaways</a:t>
            </a:r>
            <a:endParaRPr/>
          </a:p>
        </p:txBody>
      </p:sp>
      <p:sp>
        <p:nvSpPr>
          <p:cNvPr id="226" name="Google Shape;226;p2"/>
          <p:cNvSpPr txBox="1"/>
          <p:nvPr>
            <p:ph idx="9" type="body"/>
          </p:nvPr>
        </p:nvSpPr>
        <p:spPr>
          <a:xfrm>
            <a:off x="6432098" y="5206275"/>
            <a:ext cx="30657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/>
              <a:t>Benchmark results on ViDoRe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/>
              <a:t>State of vector-DBs</a:t>
            </a:r>
            <a:endParaRPr sz="1200"/>
          </a:p>
        </p:txBody>
      </p:sp>
      <p:sp>
        <p:nvSpPr>
          <p:cNvPr id="227" name="Google Shape;227;p2"/>
          <p:cNvSpPr txBox="1"/>
          <p:nvPr>
            <p:ph idx="12" type="sldNum"/>
          </p:nvPr>
        </p:nvSpPr>
        <p:spPr>
          <a:xfrm>
            <a:off x="11659188" y="257095"/>
            <a:ext cx="3036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8" name="Google Shape;228;p2"/>
          <p:cNvSpPr txBox="1"/>
          <p:nvPr>
            <p:ph idx="10" type="dt"/>
          </p:nvPr>
        </p:nvSpPr>
        <p:spPr>
          <a:xfrm>
            <a:off x="10260701" y="6332225"/>
            <a:ext cx="16566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July 18, 2025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"/>
          <p:cNvSpPr txBox="1"/>
          <p:nvPr>
            <p:ph type="title"/>
          </p:nvPr>
        </p:nvSpPr>
        <p:spPr>
          <a:xfrm>
            <a:off x="964023" y="879063"/>
            <a:ext cx="9873092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anklin Gothic"/>
              <a:buNone/>
            </a:pPr>
            <a:r>
              <a:rPr lang="en-US" sz="4000"/>
              <a:t>Problems with Text-RAG</a:t>
            </a:r>
            <a:r>
              <a:rPr lang="en-US" sz="4000"/>
              <a:t> </a:t>
            </a:r>
            <a:endParaRPr/>
          </a:p>
        </p:txBody>
      </p:sp>
      <p:sp>
        <p:nvSpPr>
          <p:cNvPr id="234" name="Google Shape;234;p4"/>
          <p:cNvSpPr txBox="1"/>
          <p:nvPr>
            <p:ph idx="12" type="sldNum"/>
          </p:nvPr>
        </p:nvSpPr>
        <p:spPr>
          <a:xfrm>
            <a:off x="11591400" y="257095"/>
            <a:ext cx="2196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5" name="Google Shape;235;p4"/>
          <p:cNvSpPr txBox="1"/>
          <p:nvPr>
            <p:ph idx="10" type="dt"/>
          </p:nvPr>
        </p:nvSpPr>
        <p:spPr>
          <a:xfrm>
            <a:off x="10260701" y="6332225"/>
            <a:ext cx="16566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July 18, 2025</a:t>
            </a:r>
            <a:endParaRPr/>
          </a:p>
        </p:txBody>
      </p:sp>
      <p:pic>
        <p:nvPicPr>
          <p:cNvPr id="236" name="Google Shape;23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0237" y="1940574"/>
            <a:ext cx="6622125" cy="3747541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"/>
          <p:cNvSpPr txBox="1"/>
          <p:nvPr/>
        </p:nvSpPr>
        <p:spPr>
          <a:xfrm>
            <a:off x="7322800" y="1543500"/>
            <a:ext cx="25170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hlink"/>
                </a:solidFill>
                <a:latin typeface="Libre Franklin"/>
                <a:ea typeface="Libre Franklin"/>
                <a:cs typeface="Libre Franklin"/>
                <a:sym typeface="Libre Franklin"/>
                <a:hlinkClick r:id="rId4"/>
              </a:rPr>
              <a:t>AT&amp;T sustainability document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38" name="Google Shape;238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7325" y="3946363"/>
            <a:ext cx="449200" cy="42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4"/>
          <p:cNvSpPr txBox="1"/>
          <p:nvPr/>
        </p:nvSpPr>
        <p:spPr>
          <a:xfrm>
            <a:off x="1283725" y="3902325"/>
            <a:ext cx="35922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How much carbon reduction was enabled in Transportation by AT&amp;T in 2023 ?</a:t>
            </a:r>
            <a:endParaRPr sz="1200">
              <a:solidFill>
                <a:srgbClr val="0000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240" name="Google Shape;240;p4"/>
          <p:cNvCxnSpPr/>
          <p:nvPr/>
        </p:nvCxnSpPr>
        <p:spPr>
          <a:xfrm flipH="1">
            <a:off x="7954075" y="2569550"/>
            <a:ext cx="131700" cy="482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1" name="Google Shape;241;p4"/>
          <p:cNvSpPr txBox="1"/>
          <p:nvPr/>
        </p:nvSpPr>
        <p:spPr>
          <a:xfrm>
            <a:off x="5270250" y="2744875"/>
            <a:ext cx="1104900" cy="306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0000"/>
              </a:solidFill>
              <a:highlight>
                <a:srgbClr val="FF0000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42" name="Google Shape;242;p4"/>
          <p:cNvSpPr txBox="1"/>
          <p:nvPr/>
        </p:nvSpPr>
        <p:spPr>
          <a:xfrm>
            <a:off x="777325" y="2142025"/>
            <a:ext cx="3905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Humans convey complex information to readers using i</a:t>
            </a:r>
            <a:r>
              <a:rPr lang="en-US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nfographics (visual elements of information) such as tables, charts, graphs, images etc.</a:t>
            </a:r>
            <a:endParaRPr sz="160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61c94d5044_1_7"/>
          <p:cNvSpPr txBox="1"/>
          <p:nvPr>
            <p:ph type="title"/>
          </p:nvPr>
        </p:nvSpPr>
        <p:spPr>
          <a:xfrm>
            <a:off x="964023" y="879063"/>
            <a:ext cx="9873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anklin Gothic"/>
              <a:buNone/>
            </a:pPr>
            <a:r>
              <a:rPr lang="en-US" sz="4000"/>
              <a:t>Problems with Text-RAG </a:t>
            </a:r>
            <a:endParaRPr/>
          </a:p>
        </p:txBody>
      </p:sp>
      <p:sp>
        <p:nvSpPr>
          <p:cNvPr id="248" name="Google Shape;248;g361c94d5044_1_7"/>
          <p:cNvSpPr txBox="1"/>
          <p:nvPr>
            <p:ph idx="12" type="sldNum"/>
          </p:nvPr>
        </p:nvSpPr>
        <p:spPr>
          <a:xfrm>
            <a:off x="11591400" y="257095"/>
            <a:ext cx="2196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9" name="Google Shape;249;g361c94d5044_1_7"/>
          <p:cNvSpPr txBox="1"/>
          <p:nvPr>
            <p:ph idx="10" type="dt"/>
          </p:nvPr>
        </p:nvSpPr>
        <p:spPr>
          <a:xfrm>
            <a:off x="10260701" y="6332225"/>
            <a:ext cx="16566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July 18, 2025</a:t>
            </a:r>
            <a:endParaRPr/>
          </a:p>
        </p:txBody>
      </p:sp>
      <p:sp>
        <p:nvSpPr>
          <p:cNvPr id="250" name="Google Shape;250;g361c94d5044_1_7"/>
          <p:cNvSpPr txBox="1"/>
          <p:nvPr/>
        </p:nvSpPr>
        <p:spPr>
          <a:xfrm>
            <a:off x="7830550" y="971375"/>
            <a:ext cx="25170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hlink"/>
                </a:solidFill>
                <a:latin typeface="Libre Franklin"/>
                <a:ea typeface="Libre Franklin"/>
                <a:cs typeface="Libre Franklin"/>
                <a:sym typeface="Libre Franklin"/>
                <a:hlinkClick r:id="rId3"/>
              </a:rPr>
              <a:t>Alphabet 10-Q Form (2024)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51" name="Google Shape;251;g361c94d5044_1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250" y="4016513"/>
            <a:ext cx="449200" cy="42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361c94d5044_1_7"/>
          <p:cNvSpPr txBox="1"/>
          <p:nvPr/>
        </p:nvSpPr>
        <p:spPr>
          <a:xfrm>
            <a:off x="1248650" y="3972475"/>
            <a:ext cx="44955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What is the quarterly revenue from Google Cloud for 2023 and 2024 ?</a:t>
            </a:r>
            <a:endParaRPr sz="1200">
              <a:solidFill>
                <a:srgbClr val="0000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53" name="Google Shape;253;g361c94d5044_1_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73475" y="1314875"/>
            <a:ext cx="4631139" cy="4929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4" name="Google Shape;254;g361c94d5044_1_7"/>
          <p:cNvCxnSpPr/>
          <p:nvPr/>
        </p:nvCxnSpPr>
        <p:spPr>
          <a:xfrm>
            <a:off x="6822925" y="3043125"/>
            <a:ext cx="35169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5" name="Google Shape;255;g361c94d5044_1_7"/>
          <p:cNvSpPr txBox="1"/>
          <p:nvPr/>
        </p:nvSpPr>
        <p:spPr>
          <a:xfrm>
            <a:off x="777325" y="2142025"/>
            <a:ext cx="5203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Text-RAG systems can not process beyond text.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8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Traditionally, large effort went into </a:t>
            </a:r>
            <a:r>
              <a:rPr lang="en-US" u="sng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OCR</a:t>
            </a:r>
            <a:r>
              <a:rPr lang="en-US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u="sng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document layout detection</a:t>
            </a:r>
            <a:r>
              <a:rPr lang="en-US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lang="en-US" u="sng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table extraction</a:t>
            </a:r>
            <a:r>
              <a:rPr lang="en-US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etc</a:t>
            </a:r>
            <a:r>
              <a:rPr lang="en-US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"/>
          <p:cNvSpPr txBox="1"/>
          <p:nvPr>
            <p:ph type="title"/>
          </p:nvPr>
        </p:nvSpPr>
        <p:spPr>
          <a:xfrm>
            <a:off x="964025" y="879075"/>
            <a:ext cx="10847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anklin Gothic"/>
              <a:buNone/>
            </a:pPr>
            <a:r>
              <a:rPr lang="en-US" sz="4000"/>
              <a:t>Multi-modal LLMs: Understands visual elements</a:t>
            </a:r>
            <a:endParaRPr/>
          </a:p>
        </p:txBody>
      </p:sp>
      <p:sp>
        <p:nvSpPr>
          <p:cNvPr id="261" name="Google Shape;261;p5"/>
          <p:cNvSpPr txBox="1"/>
          <p:nvPr>
            <p:ph idx="10" type="dt"/>
          </p:nvPr>
        </p:nvSpPr>
        <p:spPr>
          <a:xfrm>
            <a:off x="10260701" y="6332225"/>
            <a:ext cx="16566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July 18, 2025</a:t>
            </a:r>
            <a:endParaRPr/>
          </a:p>
        </p:txBody>
      </p:sp>
      <p:sp>
        <p:nvSpPr>
          <p:cNvPr id="262" name="Google Shape;262;p5"/>
          <p:cNvSpPr txBox="1"/>
          <p:nvPr>
            <p:ph idx="12" type="sldNum"/>
          </p:nvPr>
        </p:nvSpPr>
        <p:spPr>
          <a:xfrm>
            <a:off x="11591400" y="257095"/>
            <a:ext cx="2196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3" name="Google Shape;263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0237" y="1940574"/>
            <a:ext cx="6622125" cy="3747541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5"/>
          <p:cNvSpPr txBox="1"/>
          <p:nvPr/>
        </p:nvSpPr>
        <p:spPr>
          <a:xfrm>
            <a:off x="7322800" y="1543500"/>
            <a:ext cx="25170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hlink"/>
                </a:solidFill>
                <a:latin typeface="Libre Franklin"/>
                <a:ea typeface="Libre Franklin"/>
                <a:cs typeface="Libre Franklin"/>
                <a:sym typeface="Libre Franklin"/>
                <a:hlinkClick r:id="rId4"/>
              </a:rPr>
              <a:t>AT&amp;T sustainability document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65" name="Google Shape;265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2488" y="2330038"/>
            <a:ext cx="449200" cy="42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5"/>
          <p:cNvSpPr txBox="1"/>
          <p:nvPr/>
        </p:nvSpPr>
        <p:spPr>
          <a:xfrm>
            <a:off x="1458888" y="2286000"/>
            <a:ext cx="35922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How much carbon reduction was enabled in Transportation by AT&amp;T in 2023 ?</a:t>
            </a:r>
            <a:endParaRPr sz="1200">
              <a:solidFill>
                <a:srgbClr val="0000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67" name="Google Shape;267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2488" y="3114075"/>
            <a:ext cx="449200" cy="44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5"/>
          <p:cNvSpPr txBox="1"/>
          <p:nvPr/>
        </p:nvSpPr>
        <p:spPr>
          <a:xfrm>
            <a:off x="1458900" y="2913600"/>
            <a:ext cx="3627600" cy="16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B050"/>
                </a:solidFill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The pie chart shows that the transportation sector accounts for 17.6% of the total carbon reductions enabled by AT&amp;T. To find the specific amount of carbon reduction in the transportation sector, we need to calculate 17.6% of the total 39.1 million metric tons CO2e.</a:t>
            </a:r>
            <a:endParaRPr sz="1200">
              <a:solidFill>
                <a:srgbClr val="00B050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B050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rgbClr val="00B050"/>
                </a:solidFill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Answered by Qwen 2.5VL-3B</a:t>
            </a:r>
            <a:endParaRPr sz="1000" u="sng">
              <a:solidFill>
                <a:srgbClr val="00B050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69" name="Google Shape;269;p5"/>
          <p:cNvSpPr txBox="1"/>
          <p:nvPr/>
        </p:nvSpPr>
        <p:spPr>
          <a:xfrm>
            <a:off x="2388900" y="4725825"/>
            <a:ext cx="2662200" cy="1545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Multi-modal LLMs</a:t>
            </a:r>
            <a:endParaRPr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●"/>
            </a:pPr>
            <a:r>
              <a:rPr lang="en-US" u="sng">
                <a:solidFill>
                  <a:schemeClr val="hlink"/>
                </a:solidFill>
                <a:latin typeface="Libre Franklin"/>
                <a:ea typeface="Libre Franklin"/>
                <a:cs typeface="Libre Franklin"/>
                <a:sym typeface="Libre Franklin"/>
                <a:hlinkClick r:id="rId7"/>
              </a:rPr>
              <a:t>Qwen 2.5 VL</a:t>
            </a:r>
            <a:endParaRPr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Char char="●"/>
            </a:pPr>
            <a:r>
              <a:rPr lang="en-US" u="sng">
                <a:solidFill>
                  <a:schemeClr val="hlink"/>
                </a:solidFill>
                <a:latin typeface="Libre Franklin"/>
                <a:ea typeface="Libre Franklin"/>
                <a:cs typeface="Libre Franklin"/>
                <a:sym typeface="Libre Franklin"/>
                <a:hlinkClick r:id="rId8"/>
              </a:rPr>
              <a:t>Llama 3.2 Vision</a:t>
            </a:r>
            <a:endParaRPr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Char char="●"/>
            </a:pPr>
            <a:r>
              <a:rPr lang="en-US" u="sng">
                <a:solidFill>
                  <a:schemeClr val="hlink"/>
                </a:solidFill>
                <a:latin typeface="Libre Franklin"/>
                <a:ea typeface="Libre Franklin"/>
                <a:cs typeface="Libre Franklin"/>
                <a:sym typeface="Libre Franklin"/>
                <a:hlinkClick r:id="rId9"/>
              </a:rPr>
              <a:t>Sonnet 3.5</a:t>
            </a:r>
            <a:r>
              <a:rPr lang="en-US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&amp; more</a:t>
            </a:r>
            <a:endParaRPr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Char char="●"/>
            </a:pPr>
            <a:r>
              <a:rPr lang="en-US" u="sng">
                <a:solidFill>
                  <a:schemeClr val="hlink"/>
                </a:solidFill>
                <a:latin typeface="Libre Franklin"/>
                <a:ea typeface="Libre Franklin"/>
                <a:cs typeface="Libre Franklin"/>
                <a:sym typeface="Libre Franklin"/>
                <a:hlinkClick r:id="rId10"/>
              </a:rPr>
              <a:t>Open AI GPT4o</a:t>
            </a:r>
            <a:r>
              <a:rPr lang="en-US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&amp; more</a:t>
            </a:r>
            <a:endParaRPr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Char char="●"/>
            </a:pPr>
            <a:r>
              <a:rPr lang="en-US" u="sng">
                <a:solidFill>
                  <a:schemeClr val="hlink"/>
                </a:solidFill>
                <a:latin typeface="Libre Franklin"/>
                <a:ea typeface="Libre Franklin"/>
                <a:cs typeface="Libre Franklin"/>
                <a:sym typeface="Libre Franklin"/>
                <a:hlinkClick r:id="rId11"/>
              </a:rPr>
              <a:t>Gemini Pro</a:t>
            </a:r>
            <a:endParaRPr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6"/>
          <p:cNvSpPr txBox="1"/>
          <p:nvPr>
            <p:ph type="title"/>
          </p:nvPr>
        </p:nvSpPr>
        <p:spPr>
          <a:xfrm>
            <a:off x="964023" y="879063"/>
            <a:ext cx="9873092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anklin Gothic"/>
              <a:buNone/>
            </a:pPr>
            <a:r>
              <a:rPr lang="en-US" sz="4000"/>
              <a:t>Transitioning from text-RAG to </a:t>
            </a:r>
            <a:r>
              <a:rPr lang="en-US" sz="4000"/>
              <a:t>Vision-RAG</a:t>
            </a:r>
            <a:endParaRPr/>
          </a:p>
        </p:txBody>
      </p:sp>
      <p:sp>
        <p:nvSpPr>
          <p:cNvPr id="275" name="Google Shape;275;p6"/>
          <p:cNvSpPr txBox="1"/>
          <p:nvPr>
            <p:ph idx="10" type="dt"/>
          </p:nvPr>
        </p:nvSpPr>
        <p:spPr>
          <a:xfrm>
            <a:off x="10260701" y="6332225"/>
            <a:ext cx="16566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July 18, 2025</a:t>
            </a:r>
            <a:endParaRPr/>
          </a:p>
        </p:txBody>
      </p:sp>
      <p:sp>
        <p:nvSpPr>
          <p:cNvPr id="276" name="Google Shape;276;p6"/>
          <p:cNvSpPr txBox="1"/>
          <p:nvPr>
            <p:ph idx="12" type="sldNum"/>
          </p:nvPr>
        </p:nvSpPr>
        <p:spPr>
          <a:xfrm>
            <a:off x="11591400" y="257095"/>
            <a:ext cx="2196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7" name="Google Shape;277;p6"/>
          <p:cNvSpPr txBox="1"/>
          <p:nvPr/>
        </p:nvSpPr>
        <p:spPr>
          <a:xfrm>
            <a:off x="750900" y="2085900"/>
            <a:ext cx="1051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All models deteriorate after a certain number of tokens. (</a:t>
            </a:r>
            <a:r>
              <a:rPr lang="en-US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Lost in the middle</a:t>
            </a:r>
            <a:r>
              <a:rPr lang="en-US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RULER</a:t>
            </a:r>
            <a:r>
              <a:rPr lang="en-US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5"/>
              </a:rPr>
              <a:t>Long context - LLM Performance</a:t>
            </a:r>
            <a:r>
              <a:rPr lang="en-US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Finding needle in the haystack problem (High search space)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8" name="Google Shape;278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81350" y="4877950"/>
            <a:ext cx="1142902" cy="61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73738" y="4861475"/>
            <a:ext cx="798767" cy="643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69647" y="2855450"/>
            <a:ext cx="522143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826448" y="2836450"/>
            <a:ext cx="522150" cy="545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06925" y="2867923"/>
            <a:ext cx="522150" cy="482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139250" y="2867925"/>
            <a:ext cx="467751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6"/>
          <p:cNvSpPr txBox="1"/>
          <p:nvPr/>
        </p:nvSpPr>
        <p:spPr>
          <a:xfrm>
            <a:off x="1446000" y="3369800"/>
            <a:ext cx="9624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Question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85" name="Google Shape;285;p6"/>
          <p:cNvSpPr txBox="1"/>
          <p:nvPr/>
        </p:nvSpPr>
        <p:spPr>
          <a:xfrm>
            <a:off x="2955150" y="3374875"/>
            <a:ext cx="30708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Text embedding models (qwen3-embedding, gemini-embedding, text-embedding-3-large, cohere &amp; jina)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86" name="Google Shape;286;p6"/>
          <p:cNvSpPr txBox="1"/>
          <p:nvPr/>
        </p:nvSpPr>
        <p:spPr>
          <a:xfrm>
            <a:off x="2871600" y="5513975"/>
            <a:ext cx="9624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Corpus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87" name="Google Shape;287;p6"/>
          <p:cNvSpPr txBox="1"/>
          <p:nvPr/>
        </p:nvSpPr>
        <p:spPr>
          <a:xfrm>
            <a:off x="6443850" y="3382000"/>
            <a:ext cx="23778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Large Language Model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(Claude, GPT4, Llama, Mixtral, DeepSeek)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88" name="Google Shape;288;p6"/>
          <p:cNvSpPr txBox="1"/>
          <p:nvPr/>
        </p:nvSpPr>
        <p:spPr>
          <a:xfrm>
            <a:off x="9240750" y="3485950"/>
            <a:ext cx="21513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Response Generation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89" name="Google Shape;289;p6"/>
          <p:cNvSpPr txBox="1"/>
          <p:nvPr/>
        </p:nvSpPr>
        <p:spPr>
          <a:xfrm>
            <a:off x="3973738" y="5513975"/>
            <a:ext cx="9624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Vector DB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290" name="Google Shape;290;p6"/>
          <p:cNvCxnSpPr>
            <a:stCxn id="280" idx="3"/>
            <a:endCxn id="283" idx="1"/>
          </p:cNvCxnSpPr>
          <p:nvPr/>
        </p:nvCxnSpPr>
        <p:spPr>
          <a:xfrm flipH="1" rot="10800000">
            <a:off x="2091791" y="3109325"/>
            <a:ext cx="2047500" cy="3300"/>
          </a:xfrm>
          <a:prstGeom prst="straightConnector1">
            <a:avLst/>
          </a:prstGeom>
          <a:noFill/>
          <a:ln cap="flat" cmpd="sng" w="9525">
            <a:solidFill>
              <a:srgbClr val="E9B90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1" name="Google Shape;291;p6"/>
          <p:cNvCxnSpPr>
            <a:stCxn id="283" idx="3"/>
            <a:endCxn id="282" idx="1"/>
          </p:cNvCxnSpPr>
          <p:nvPr/>
        </p:nvCxnSpPr>
        <p:spPr>
          <a:xfrm>
            <a:off x="4607001" y="3109225"/>
            <a:ext cx="2499900" cy="0"/>
          </a:xfrm>
          <a:prstGeom prst="straightConnector1">
            <a:avLst/>
          </a:prstGeom>
          <a:noFill/>
          <a:ln cap="flat" cmpd="sng" w="9525">
            <a:solidFill>
              <a:srgbClr val="E9B90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" name="Google Shape;292;p6"/>
          <p:cNvCxnSpPr>
            <a:stCxn id="282" idx="3"/>
            <a:endCxn id="281" idx="1"/>
          </p:cNvCxnSpPr>
          <p:nvPr/>
        </p:nvCxnSpPr>
        <p:spPr>
          <a:xfrm>
            <a:off x="7629075" y="3109220"/>
            <a:ext cx="21975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3" name="Google Shape;293;p6"/>
          <p:cNvSpPr txBox="1"/>
          <p:nvPr/>
        </p:nvSpPr>
        <p:spPr>
          <a:xfrm>
            <a:off x="5093100" y="6028475"/>
            <a:ext cx="31746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rgbClr val="008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Conventional RAG system</a:t>
            </a:r>
            <a:endParaRPr u="sng">
              <a:solidFill>
                <a:srgbClr val="008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294" name="Google Shape;294;p6"/>
          <p:cNvCxnSpPr/>
          <p:nvPr/>
        </p:nvCxnSpPr>
        <p:spPr>
          <a:xfrm rot="10800000">
            <a:off x="4490550" y="4005213"/>
            <a:ext cx="0" cy="7050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5" name="Google Shape;295;p6"/>
          <p:cNvCxnSpPr/>
          <p:nvPr/>
        </p:nvCxnSpPr>
        <p:spPr>
          <a:xfrm>
            <a:off x="4227050" y="4005213"/>
            <a:ext cx="0" cy="7050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605d4d6190_0_53"/>
          <p:cNvSpPr txBox="1"/>
          <p:nvPr>
            <p:ph type="title"/>
          </p:nvPr>
        </p:nvSpPr>
        <p:spPr>
          <a:xfrm>
            <a:off x="964023" y="879063"/>
            <a:ext cx="9873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anklin Gothic"/>
              <a:buNone/>
            </a:pPr>
            <a:r>
              <a:rPr lang="en-US" sz="4000"/>
              <a:t>Transitioning from text-RAG to Vision-RAG</a:t>
            </a:r>
            <a:endParaRPr/>
          </a:p>
        </p:txBody>
      </p:sp>
      <p:sp>
        <p:nvSpPr>
          <p:cNvPr id="301" name="Google Shape;301;g3605d4d6190_0_53"/>
          <p:cNvSpPr txBox="1"/>
          <p:nvPr>
            <p:ph idx="10" type="dt"/>
          </p:nvPr>
        </p:nvSpPr>
        <p:spPr>
          <a:xfrm>
            <a:off x="10260701" y="6332225"/>
            <a:ext cx="16566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July 18, 2025</a:t>
            </a:r>
            <a:endParaRPr/>
          </a:p>
        </p:txBody>
      </p:sp>
      <p:sp>
        <p:nvSpPr>
          <p:cNvPr id="302" name="Google Shape;302;g3605d4d6190_0_53"/>
          <p:cNvSpPr txBox="1"/>
          <p:nvPr>
            <p:ph idx="12" type="sldNum"/>
          </p:nvPr>
        </p:nvSpPr>
        <p:spPr>
          <a:xfrm>
            <a:off x="11591400" y="257095"/>
            <a:ext cx="2196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3" name="Google Shape;303;g3605d4d6190_0_53"/>
          <p:cNvSpPr txBox="1"/>
          <p:nvPr/>
        </p:nvSpPr>
        <p:spPr>
          <a:xfrm>
            <a:off x="750900" y="2085900"/>
            <a:ext cx="1051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All models deteriorate after a certain number of tokens. (</a:t>
            </a:r>
            <a:r>
              <a:rPr lang="en-US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Lost in the middle</a:t>
            </a:r>
            <a:r>
              <a:rPr lang="en-US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RULER</a:t>
            </a:r>
            <a:r>
              <a:rPr lang="en-US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5"/>
              </a:rPr>
              <a:t>Long context - LLM Performance</a:t>
            </a:r>
            <a:r>
              <a:rPr lang="en-US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Finding needle in the haystack problem (High search space)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4" name="Google Shape;304;g3605d4d6190_0_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81350" y="4877950"/>
            <a:ext cx="1142902" cy="61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g3605d4d6190_0_5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73738" y="4861475"/>
            <a:ext cx="798767" cy="643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g3605d4d6190_0_5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69647" y="2855450"/>
            <a:ext cx="522143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g3605d4d6190_0_5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826448" y="2836450"/>
            <a:ext cx="522150" cy="545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g3605d4d6190_0_5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06925" y="2867923"/>
            <a:ext cx="522150" cy="482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g3605d4d6190_0_5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139250" y="2867925"/>
            <a:ext cx="467751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3605d4d6190_0_53"/>
          <p:cNvSpPr txBox="1"/>
          <p:nvPr/>
        </p:nvSpPr>
        <p:spPr>
          <a:xfrm>
            <a:off x="1446000" y="3369800"/>
            <a:ext cx="9624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Question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11" name="Google Shape;311;g3605d4d6190_0_53"/>
          <p:cNvSpPr txBox="1"/>
          <p:nvPr/>
        </p:nvSpPr>
        <p:spPr>
          <a:xfrm>
            <a:off x="2955150" y="3374875"/>
            <a:ext cx="30708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Text embedding models (qwen3-embedding, gemini-embedding, text-embedding-3-large, cohere &amp; jina)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12" name="Google Shape;312;g3605d4d6190_0_53"/>
          <p:cNvSpPr txBox="1"/>
          <p:nvPr/>
        </p:nvSpPr>
        <p:spPr>
          <a:xfrm>
            <a:off x="2871600" y="5513975"/>
            <a:ext cx="9624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Corpus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13" name="Google Shape;313;g3605d4d6190_0_53"/>
          <p:cNvSpPr txBox="1"/>
          <p:nvPr/>
        </p:nvSpPr>
        <p:spPr>
          <a:xfrm>
            <a:off x="6443850" y="3382000"/>
            <a:ext cx="23778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Large Language Model</a:t>
            </a:r>
            <a:endParaRPr sz="1200">
              <a:solidFill>
                <a:srgbClr val="FF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(Claude, GPT4, Llama, Mixtral, DeepSeek)</a:t>
            </a:r>
            <a:endParaRPr sz="1200">
              <a:solidFill>
                <a:srgbClr val="FF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14" name="Google Shape;314;g3605d4d6190_0_53"/>
          <p:cNvSpPr txBox="1"/>
          <p:nvPr/>
        </p:nvSpPr>
        <p:spPr>
          <a:xfrm>
            <a:off x="9240750" y="3485950"/>
            <a:ext cx="21513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Response Generation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15" name="Google Shape;315;g3605d4d6190_0_53"/>
          <p:cNvSpPr txBox="1"/>
          <p:nvPr/>
        </p:nvSpPr>
        <p:spPr>
          <a:xfrm>
            <a:off x="3973738" y="5513975"/>
            <a:ext cx="9624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Vector DB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316" name="Google Shape;316;g3605d4d6190_0_53"/>
          <p:cNvCxnSpPr>
            <a:stCxn id="306" idx="3"/>
            <a:endCxn id="309" idx="1"/>
          </p:cNvCxnSpPr>
          <p:nvPr/>
        </p:nvCxnSpPr>
        <p:spPr>
          <a:xfrm flipH="1" rot="10800000">
            <a:off x="2091791" y="3109325"/>
            <a:ext cx="2047500" cy="3300"/>
          </a:xfrm>
          <a:prstGeom prst="straightConnector1">
            <a:avLst/>
          </a:prstGeom>
          <a:noFill/>
          <a:ln cap="flat" cmpd="sng" w="9525">
            <a:solidFill>
              <a:srgbClr val="E9B90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7" name="Google Shape;317;g3605d4d6190_0_53"/>
          <p:cNvCxnSpPr>
            <a:stCxn id="309" idx="3"/>
            <a:endCxn id="308" idx="1"/>
          </p:cNvCxnSpPr>
          <p:nvPr/>
        </p:nvCxnSpPr>
        <p:spPr>
          <a:xfrm>
            <a:off x="4607001" y="3109225"/>
            <a:ext cx="2499900" cy="0"/>
          </a:xfrm>
          <a:prstGeom prst="straightConnector1">
            <a:avLst/>
          </a:prstGeom>
          <a:noFill/>
          <a:ln cap="flat" cmpd="sng" w="9525">
            <a:solidFill>
              <a:srgbClr val="E9B90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" name="Google Shape;318;g3605d4d6190_0_53"/>
          <p:cNvCxnSpPr>
            <a:stCxn id="308" idx="3"/>
            <a:endCxn id="307" idx="1"/>
          </p:cNvCxnSpPr>
          <p:nvPr/>
        </p:nvCxnSpPr>
        <p:spPr>
          <a:xfrm>
            <a:off x="7629075" y="3109220"/>
            <a:ext cx="21975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9" name="Google Shape;319;g3605d4d6190_0_53"/>
          <p:cNvSpPr txBox="1"/>
          <p:nvPr/>
        </p:nvSpPr>
        <p:spPr>
          <a:xfrm>
            <a:off x="5093100" y="6028475"/>
            <a:ext cx="31746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rgbClr val="008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Conventional RAG system</a:t>
            </a:r>
            <a:endParaRPr u="sng">
              <a:solidFill>
                <a:srgbClr val="008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320" name="Google Shape;320;g3605d4d6190_0_53"/>
          <p:cNvCxnSpPr/>
          <p:nvPr/>
        </p:nvCxnSpPr>
        <p:spPr>
          <a:xfrm rot="10800000">
            <a:off x="4490550" y="4005213"/>
            <a:ext cx="0" cy="7050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" name="Google Shape;321;g3605d4d6190_0_53"/>
          <p:cNvCxnSpPr/>
          <p:nvPr/>
        </p:nvCxnSpPr>
        <p:spPr>
          <a:xfrm>
            <a:off x="4227050" y="4005213"/>
            <a:ext cx="0" cy="7050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2" name="Google Shape;322;g3605d4d6190_0_53"/>
          <p:cNvSpPr txBox="1"/>
          <p:nvPr/>
        </p:nvSpPr>
        <p:spPr>
          <a:xfrm>
            <a:off x="7150938" y="4411300"/>
            <a:ext cx="35922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Can we replace this with Multi-modal LLMs ?</a:t>
            </a:r>
            <a:endParaRPr sz="1200">
              <a:solidFill>
                <a:srgbClr val="0000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323" name="Google Shape;323;g3605d4d6190_0_53"/>
          <p:cNvCxnSpPr/>
          <p:nvPr/>
        </p:nvCxnSpPr>
        <p:spPr>
          <a:xfrm>
            <a:off x="7717338" y="3885100"/>
            <a:ext cx="903300" cy="508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4" name="Google Shape;324;g3605d4d6190_0_53"/>
          <p:cNvSpPr txBox="1"/>
          <p:nvPr/>
        </p:nvSpPr>
        <p:spPr>
          <a:xfrm>
            <a:off x="7667900" y="4877950"/>
            <a:ext cx="2423700" cy="1272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Multi-modal LLMs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ibre Franklin"/>
              <a:buChar char="●"/>
            </a:pPr>
            <a:r>
              <a:rPr lang="en-US" sz="1200" u="sng">
                <a:solidFill>
                  <a:schemeClr val="hlink"/>
                </a:solidFill>
                <a:latin typeface="Libre Franklin"/>
                <a:ea typeface="Libre Franklin"/>
                <a:cs typeface="Libre Franklin"/>
                <a:sym typeface="Libre Franklin"/>
                <a:hlinkClick r:id="rId12"/>
              </a:rPr>
              <a:t>Qwen 2.5 VL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●"/>
            </a:pPr>
            <a:r>
              <a:rPr lang="en-US" sz="1200" u="sng">
                <a:solidFill>
                  <a:schemeClr val="hlink"/>
                </a:solidFill>
                <a:latin typeface="Libre Franklin"/>
                <a:ea typeface="Libre Franklin"/>
                <a:cs typeface="Libre Franklin"/>
                <a:sym typeface="Libre Franklin"/>
                <a:hlinkClick r:id="rId13"/>
              </a:rPr>
              <a:t>Llama 3.2 Vision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●"/>
            </a:pPr>
            <a:r>
              <a:rPr lang="en-US" sz="1200" u="sng">
                <a:solidFill>
                  <a:schemeClr val="hlink"/>
                </a:solidFill>
                <a:latin typeface="Libre Franklin"/>
                <a:ea typeface="Libre Franklin"/>
                <a:cs typeface="Libre Franklin"/>
                <a:sym typeface="Libre Franklin"/>
                <a:hlinkClick r:id="rId14"/>
              </a:rPr>
              <a:t>Sonnet 3.5</a:t>
            </a: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&amp; more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●"/>
            </a:pPr>
            <a:r>
              <a:rPr lang="en-US" sz="1200" u="sng">
                <a:solidFill>
                  <a:schemeClr val="hlink"/>
                </a:solidFill>
                <a:latin typeface="Libre Franklin"/>
                <a:ea typeface="Libre Franklin"/>
                <a:cs typeface="Libre Franklin"/>
                <a:sym typeface="Libre Franklin"/>
                <a:hlinkClick r:id="rId15"/>
              </a:rPr>
              <a:t>Open AI GPT4o</a:t>
            </a: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&amp; more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●"/>
            </a:pPr>
            <a:r>
              <a:rPr lang="en-US" sz="1200" u="sng">
                <a:solidFill>
                  <a:schemeClr val="hlink"/>
                </a:solidFill>
                <a:latin typeface="Libre Franklin"/>
                <a:ea typeface="Libre Franklin"/>
                <a:cs typeface="Libre Franklin"/>
                <a:sym typeface="Libre Franklin"/>
                <a:hlinkClick r:id="rId16"/>
              </a:rPr>
              <a:t>Gemini Pro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25" name="Google Shape;325;g3605d4d6190_0_53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0260700" y="5030725"/>
            <a:ext cx="610800" cy="61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605d4d6190_0_82"/>
          <p:cNvSpPr txBox="1"/>
          <p:nvPr>
            <p:ph type="title"/>
          </p:nvPr>
        </p:nvSpPr>
        <p:spPr>
          <a:xfrm>
            <a:off x="964023" y="879063"/>
            <a:ext cx="9873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anklin Gothic"/>
              <a:buNone/>
            </a:pPr>
            <a:r>
              <a:rPr lang="en-US" sz="4000"/>
              <a:t>Transitioning from text-RAG to Vision-RAG</a:t>
            </a:r>
            <a:endParaRPr/>
          </a:p>
        </p:txBody>
      </p:sp>
      <p:sp>
        <p:nvSpPr>
          <p:cNvPr id="331" name="Google Shape;331;g3605d4d6190_0_82"/>
          <p:cNvSpPr txBox="1"/>
          <p:nvPr>
            <p:ph idx="10" type="dt"/>
          </p:nvPr>
        </p:nvSpPr>
        <p:spPr>
          <a:xfrm>
            <a:off x="10260701" y="6332225"/>
            <a:ext cx="16566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July 18, 2025</a:t>
            </a:r>
            <a:endParaRPr/>
          </a:p>
        </p:txBody>
      </p:sp>
      <p:sp>
        <p:nvSpPr>
          <p:cNvPr id="332" name="Google Shape;332;g3605d4d6190_0_82"/>
          <p:cNvSpPr txBox="1"/>
          <p:nvPr>
            <p:ph idx="12" type="sldNum"/>
          </p:nvPr>
        </p:nvSpPr>
        <p:spPr>
          <a:xfrm>
            <a:off x="11591400" y="257095"/>
            <a:ext cx="2196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3" name="Google Shape;333;g3605d4d6190_0_82"/>
          <p:cNvSpPr txBox="1"/>
          <p:nvPr/>
        </p:nvSpPr>
        <p:spPr>
          <a:xfrm>
            <a:off x="750900" y="2085900"/>
            <a:ext cx="1051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All models deteriorate after a certain number of tokens. (</a:t>
            </a:r>
            <a:r>
              <a:rPr lang="en-US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Lost in the middle</a:t>
            </a:r>
            <a:r>
              <a:rPr lang="en-US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RULER</a:t>
            </a:r>
            <a:r>
              <a:rPr lang="en-US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5"/>
              </a:rPr>
              <a:t>Long context - LLM Performance</a:t>
            </a:r>
            <a:r>
              <a:rPr lang="en-US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Finding needle in the haystack problem (High search space)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4" name="Google Shape;334;g3605d4d6190_0_8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81350" y="4877950"/>
            <a:ext cx="1142902" cy="61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g3605d4d6190_0_8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73738" y="4861475"/>
            <a:ext cx="798767" cy="643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g3605d4d6190_0_8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69647" y="2855450"/>
            <a:ext cx="522143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g3605d4d6190_0_8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826448" y="2836450"/>
            <a:ext cx="522150" cy="545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g3605d4d6190_0_8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06925" y="2867923"/>
            <a:ext cx="522150" cy="482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g3605d4d6190_0_8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139250" y="2867925"/>
            <a:ext cx="467751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g3605d4d6190_0_82"/>
          <p:cNvSpPr txBox="1"/>
          <p:nvPr/>
        </p:nvSpPr>
        <p:spPr>
          <a:xfrm>
            <a:off x="1446000" y="3369800"/>
            <a:ext cx="9624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Question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41" name="Google Shape;341;g3605d4d6190_0_82"/>
          <p:cNvSpPr txBox="1"/>
          <p:nvPr/>
        </p:nvSpPr>
        <p:spPr>
          <a:xfrm>
            <a:off x="2955150" y="3374875"/>
            <a:ext cx="30708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Text embedding models (qwen3-embedding, gemini-embedding, text-embedding-3-large, cohere &amp; jina)</a:t>
            </a:r>
            <a:endParaRPr sz="1200">
              <a:solidFill>
                <a:srgbClr val="FF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42" name="Google Shape;342;g3605d4d6190_0_82"/>
          <p:cNvSpPr txBox="1"/>
          <p:nvPr/>
        </p:nvSpPr>
        <p:spPr>
          <a:xfrm>
            <a:off x="2871600" y="5513975"/>
            <a:ext cx="9624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Corpus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43" name="Google Shape;343;g3605d4d6190_0_82"/>
          <p:cNvSpPr txBox="1"/>
          <p:nvPr/>
        </p:nvSpPr>
        <p:spPr>
          <a:xfrm>
            <a:off x="6443850" y="3382000"/>
            <a:ext cx="24999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Multi-modal LLMs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(Sonnet 3.5, Qwen-2.5 VL, Llama 3.2 Vision, GPT4o, Gemini Pro)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44" name="Google Shape;344;g3605d4d6190_0_82"/>
          <p:cNvSpPr txBox="1"/>
          <p:nvPr/>
        </p:nvSpPr>
        <p:spPr>
          <a:xfrm>
            <a:off x="9240750" y="3485950"/>
            <a:ext cx="21513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Response Generation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45" name="Google Shape;345;g3605d4d6190_0_82"/>
          <p:cNvSpPr txBox="1"/>
          <p:nvPr/>
        </p:nvSpPr>
        <p:spPr>
          <a:xfrm>
            <a:off x="3973738" y="5513975"/>
            <a:ext cx="9624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Vector DB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346" name="Google Shape;346;g3605d4d6190_0_82"/>
          <p:cNvCxnSpPr>
            <a:stCxn id="336" idx="3"/>
            <a:endCxn id="339" idx="1"/>
          </p:cNvCxnSpPr>
          <p:nvPr/>
        </p:nvCxnSpPr>
        <p:spPr>
          <a:xfrm flipH="1" rot="10800000">
            <a:off x="2091791" y="3109325"/>
            <a:ext cx="2047500" cy="3300"/>
          </a:xfrm>
          <a:prstGeom prst="straightConnector1">
            <a:avLst/>
          </a:prstGeom>
          <a:noFill/>
          <a:ln cap="flat" cmpd="sng" w="9525">
            <a:solidFill>
              <a:srgbClr val="E9B90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7" name="Google Shape;347;g3605d4d6190_0_82"/>
          <p:cNvCxnSpPr>
            <a:stCxn id="339" idx="3"/>
            <a:endCxn id="338" idx="1"/>
          </p:cNvCxnSpPr>
          <p:nvPr/>
        </p:nvCxnSpPr>
        <p:spPr>
          <a:xfrm>
            <a:off x="4607001" y="3109225"/>
            <a:ext cx="2499900" cy="0"/>
          </a:xfrm>
          <a:prstGeom prst="straightConnector1">
            <a:avLst/>
          </a:prstGeom>
          <a:noFill/>
          <a:ln cap="flat" cmpd="sng" w="9525">
            <a:solidFill>
              <a:srgbClr val="E9B90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8" name="Google Shape;348;g3605d4d6190_0_82"/>
          <p:cNvCxnSpPr>
            <a:stCxn id="338" idx="3"/>
            <a:endCxn id="337" idx="1"/>
          </p:cNvCxnSpPr>
          <p:nvPr/>
        </p:nvCxnSpPr>
        <p:spPr>
          <a:xfrm>
            <a:off x="7629075" y="3109220"/>
            <a:ext cx="21975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9" name="Google Shape;349;g3605d4d6190_0_82"/>
          <p:cNvSpPr txBox="1"/>
          <p:nvPr/>
        </p:nvSpPr>
        <p:spPr>
          <a:xfrm>
            <a:off x="5093100" y="6028475"/>
            <a:ext cx="31746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rgbClr val="008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Conventional</a:t>
            </a:r>
            <a:r>
              <a:rPr lang="en-US" u="sng">
                <a:solidFill>
                  <a:srgbClr val="008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RAG system</a:t>
            </a:r>
            <a:endParaRPr u="sng">
              <a:solidFill>
                <a:srgbClr val="008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350" name="Google Shape;350;g3605d4d6190_0_82"/>
          <p:cNvCxnSpPr/>
          <p:nvPr/>
        </p:nvCxnSpPr>
        <p:spPr>
          <a:xfrm rot="10800000">
            <a:off x="4490550" y="4005213"/>
            <a:ext cx="0" cy="7050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1" name="Google Shape;351;g3605d4d6190_0_82"/>
          <p:cNvCxnSpPr/>
          <p:nvPr/>
        </p:nvCxnSpPr>
        <p:spPr>
          <a:xfrm>
            <a:off x="4227050" y="4005213"/>
            <a:ext cx="0" cy="7050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2" name="Google Shape;352;g3605d4d6190_0_82"/>
          <p:cNvSpPr txBox="1"/>
          <p:nvPr/>
        </p:nvSpPr>
        <p:spPr>
          <a:xfrm>
            <a:off x="5643150" y="4311600"/>
            <a:ext cx="52491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Are there Embedding Models which can encode Visual Information along with text ?</a:t>
            </a:r>
            <a:endParaRPr sz="1200">
              <a:solidFill>
                <a:srgbClr val="0000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353" name="Google Shape;353;g3605d4d6190_0_82"/>
          <p:cNvCxnSpPr>
            <a:endCxn id="352" idx="1"/>
          </p:cNvCxnSpPr>
          <p:nvPr/>
        </p:nvCxnSpPr>
        <p:spPr>
          <a:xfrm>
            <a:off x="4676550" y="4048650"/>
            <a:ext cx="966600" cy="520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54" name="Google Shape;354;g3605d4d6190_0_8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839200" y="5370875"/>
            <a:ext cx="610800" cy="61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g3605d4d6190_0_82"/>
          <p:cNvSpPr txBox="1"/>
          <p:nvPr/>
        </p:nvSpPr>
        <p:spPr>
          <a:xfrm>
            <a:off x="5622900" y="4825250"/>
            <a:ext cx="5482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Vision Language models</a:t>
            </a:r>
            <a:r>
              <a:rPr lang="en-US" sz="120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encodes visual elements along with textual information which can be used for complex documents retrieval.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US" sz="12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13"/>
              </a:rPr>
              <a:t>ColPali, ColQwen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US" sz="12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14"/>
              </a:rPr>
              <a:t>Jina CLIP-V1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2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15"/>
              </a:rPr>
              <a:t>Nomic-AI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US" sz="12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16"/>
              </a:rPr>
              <a:t>Azure AI: m</a:t>
            </a:r>
            <a:r>
              <a:rPr lang="en-US" sz="12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17"/>
              </a:rPr>
              <a:t>ultimodal</a:t>
            </a:r>
            <a:r>
              <a:rPr lang="en-US" sz="12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18"/>
              </a:rPr>
              <a:t> embeddings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605d4d6190_0_114"/>
          <p:cNvSpPr txBox="1"/>
          <p:nvPr>
            <p:ph type="title"/>
          </p:nvPr>
        </p:nvSpPr>
        <p:spPr>
          <a:xfrm>
            <a:off x="964023" y="879063"/>
            <a:ext cx="9873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anklin Gothic"/>
              <a:buNone/>
            </a:pPr>
            <a:r>
              <a:rPr lang="en-US" sz="4000"/>
              <a:t>Developing Vision-RAG based Q&amp;A System</a:t>
            </a:r>
            <a:endParaRPr/>
          </a:p>
        </p:txBody>
      </p:sp>
      <p:sp>
        <p:nvSpPr>
          <p:cNvPr id="361" name="Google Shape;361;g3605d4d6190_0_114"/>
          <p:cNvSpPr txBox="1"/>
          <p:nvPr>
            <p:ph idx="10" type="dt"/>
          </p:nvPr>
        </p:nvSpPr>
        <p:spPr>
          <a:xfrm>
            <a:off x="10260701" y="6332225"/>
            <a:ext cx="16566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July 18, 2025</a:t>
            </a:r>
            <a:endParaRPr/>
          </a:p>
        </p:txBody>
      </p:sp>
      <p:sp>
        <p:nvSpPr>
          <p:cNvPr id="362" name="Google Shape;362;g3605d4d6190_0_114"/>
          <p:cNvSpPr txBox="1"/>
          <p:nvPr>
            <p:ph idx="12" type="sldNum"/>
          </p:nvPr>
        </p:nvSpPr>
        <p:spPr>
          <a:xfrm>
            <a:off x="11591400" y="257095"/>
            <a:ext cx="2196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3" name="Google Shape;363;g3605d4d6190_0_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1350" y="4877950"/>
            <a:ext cx="1142902" cy="61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g3605d4d6190_0_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3738" y="4861475"/>
            <a:ext cx="798767" cy="643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g3605d4d6190_0_1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69647" y="2855450"/>
            <a:ext cx="522143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g3605d4d6190_0_1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826448" y="2836450"/>
            <a:ext cx="522150" cy="545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g3605d4d6190_0_1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06925" y="2867923"/>
            <a:ext cx="522150" cy="482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g3605d4d6190_0_1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39250" y="2867925"/>
            <a:ext cx="467751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g3605d4d6190_0_114"/>
          <p:cNvSpPr txBox="1"/>
          <p:nvPr/>
        </p:nvSpPr>
        <p:spPr>
          <a:xfrm>
            <a:off x="1446000" y="3369800"/>
            <a:ext cx="9624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Question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70" name="Google Shape;370;g3605d4d6190_0_114"/>
          <p:cNvSpPr txBox="1"/>
          <p:nvPr/>
        </p:nvSpPr>
        <p:spPr>
          <a:xfrm>
            <a:off x="2955150" y="3374875"/>
            <a:ext cx="30708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Vision</a:t>
            </a:r>
            <a:r>
              <a:rPr lang="en-US" sz="1200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embedding models (ColPali, ColQwen, Jina Clip-V1, Nomic-AI, Azure-AI multimodal embeddings text)</a:t>
            </a:r>
            <a:endParaRPr sz="1200">
              <a:solidFill>
                <a:srgbClr val="FF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71" name="Google Shape;371;g3605d4d6190_0_114"/>
          <p:cNvSpPr txBox="1"/>
          <p:nvPr/>
        </p:nvSpPr>
        <p:spPr>
          <a:xfrm>
            <a:off x="2871600" y="5513975"/>
            <a:ext cx="9624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Corpus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72" name="Google Shape;372;g3605d4d6190_0_114"/>
          <p:cNvSpPr txBox="1"/>
          <p:nvPr/>
        </p:nvSpPr>
        <p:spPr>
          <a:xfrm>
            <a:off x="6443850" y="3382000"/>
            <a:ext cx="24999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Multi-modal LLMs</a:t>
            </a:r>
            <a:endParaRPr sz="1200">
              <a:solidFill>
                <a:srgbClr val="FF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(Sonnet 3.5, Qwen-2.5 VL, Llama 3.2 Vision, GPT4o, Gemini Pro)</a:t>
            </a:r>
            <a:endParaRPr sz="1200">
              <a:solidFill>
                <a:srgbClr val="FF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73" name="Google Shape;373;g3605d4d6190_0_114"/>
          <p:cNvSpPr txBox="1"/>
          <p:nvPr/>
        </p:nvSpPr>
        <p:spPr>
          <a:xfrm>
            <a:off x="9240750" y="3485950"/>
            <a:ext cx="21513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Response Generation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74" name="Google Shape;374;g3605d4d6190_0_114"/>
          <p:cNvSpPr txBox="1"/>
          <p:nvPr/>
        </p:nvSpPr>
        <p:spPr>
          <a:xfrm>
            <a:off x="3973738" y="5513975"/>
            <a:ext cx="9624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Vector DB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375" name="Google Shape;375;g3605d4d6190_0_114"/>
          <p:cNvCxnSpPr>
            <a:stCxn id="365" idx="3"/>
            <a:endCxn id="368" idx="1"/>
          </p:cNvCxnSpPr>
          <p:nvPr/>
        </p:nvCxnSpPr>
        <p:spPr>
          <a:xfrm flipH="1" rot="10800000">
            <a:off x="2091791" y="3109325"/>
            <a:ext cx="2047500" cy="3300"/>
          </a:xfrm>
          <a:prstGeom prst="straightConnector1">
            <a:avLst/>
          </a:prstGeom>
          <a:noFill/>
          <a:ln cap="flat" cmpd="sng" w="9525">
            <a:solidFill>
              <a:srgbClr val="E9B90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6" name="Google Shape;376;g3605d4d6190_0_114"/>
          <p:cNvCxnSpPr>
            <a:stCxn id="368" idx="3"/>
            <a:endCxn id="367" idx="1"/>
          </p:cNvCxnSpPr>
          <p:nvPr/>
        </p:nvCxnSpPr>
        <p:spPr>
          <a:xfrm>
            <a:off x="4607001" y="3109225"/>
            <a:ext cx="2499900" cy="0"/>
          </a:xfrm>
          <a:prstGeom prst="straightConnector1">
            <a:avLst/>
          </a:prstGeom>
          <a:noFill/>
          <a:ln cap="flat" cmpd="sng" w="9525">
            <a:solidFill>
              <a:srgbClr val="E9B90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7" name="Google Shape;377;g3605d4d6190_0_114"/>
          <p:cNvCxnSpPr>
            <a:stCxn id="367" idx="3"/>
            <a:endCxn id="366" idx="1"/>
          </p:cNvCxnSpPr>
          <p:nvPr/>
        </p:nvCxnSpPr>
        <p:spPr>
          <a:xfrm>
            <a:off x="7629075" y="3109220"/>
            <a:ext cx="21975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8" name="Google Shape;378;g3605d4d6190_0_114"/>
          <p:cNvSpPr txBox="1"/>
          <p:nvPr/>
        </p:nvSpPr>
        <p:spPr>
          <a:xfrm>
            <a:off x="5093100" y="6028475"/>
            <a:ext cx="31746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rgbClr val="008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Vision based RAG system</a:t>
            </a:r>
            <a:endParaRPr u="sng">
              <a:solidFill>
                <a:srgbClr val="008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379" name="Google Shape;379;g3605d4d6190_0_114"/>
          <p:cNvCxnSpPr/>
          <p:nvPr/>
        </p:nvCxnSpPr>
        <p:spPr>
          <a:xfrm rot="10800000">
            <a:off x="4490550" y="4081413"/>
            <a:ext cx="0" cy="7050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0" name="Google Shape;380;g3605d4d6190_0_114"/>
          <p:cNvCxnSpPr/>
          <p:nvPr/>
        </p:nvCxnSpPr>
        <p:spPr>
          <a:xfrm>
            <a:off x="4227050" y="4081413"/>
            <a:ext cx="0" cy="7050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1" name="Google Shape;381;g3605d4d6190_0_114"/>
          <p:cNvSpPr txBox="1"/>
          <p:nvPr/>
        </p:nvSpPr>
        <p:spPr>
          <a:xfrm>
            <a:off x="2955150" y="2687850"/>
            <a:ext cx="2950200" cy="15345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highlight>
                <a:schemeClr val="accent6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82" name="Google Shape;382;g3605d4d6190_0_114"/>
          <p:cNvSpPr txBox="1"/>
          <p:nvPr/>
        </p:nvSpPr>
        <p:spPr>
          <a:xfrm>
            <a:off x="6158250" y="2687850"/>
            <a:ext cx="2950200" cy="15345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highlight>
                <a:schemeClr val="accent6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83" name="Google Shape;383;g3605d4d6190_0_114"/>
          <p:cNvSpPr txBox="1"/>
          <p:nvPr/>
        </p:nvSpPr>
        <p:spPr>
          <a:xfrm>
            <a:off x="3638400" y="2308475"/>
            <a:ext cx="14547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RETRIEVER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84" name="Google Shape;384;g3605d4d6190_0_114"/>
          <p:cNvSpPr txBox="1"/>
          <p:nvPr/>
        </p:nvSpPr>
        <p:spPr>
          <a:xfrm>
            <a:off x="6813000" y="2308475"/>
            <a:ext cx="14547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RERANKER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2023-08-18T08:26:53Z</dcterms:created>
  <dc:creator>Kumar, Abhijeet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031e874c-a24d-4c24-87f6-b6d613f5442b_Enabled">
    <vt:lpwstr>true</vt:lpwstr>
  </property>
  <property fmtid="{D5CDD505-2E9C-101B-9397-08002B2CF9AE}" pid="4" name="MSIP_Label_031e874c-a24d-4c24-87f6-b6d613f5442b_SetDate">
    <vt:lpwstr>2023-09-08T03:18:40Z</vt:lpwstr>
  </property>
  <property fmtid="{D5CDD505-2E9C-101B-9397-08002B2CF9AE}" pid="5" name="MSIP_Label_031e874c-a24d-4c24-87f6-b6d613f5442b_Method">
    <vt:lpwstr>Privileged</vt:lpwstr>
  </property>
  <property fmtid="{D5CDD505-2E9C-101B-9397-08002B2CF9AE}" pid="6" name="MSIP_Label_031e874c-a24d-4c24-87f6-b6d613f5442b_Name">
    <vt:lpwstr>Non-Business</vt:lpwstr>
  </property>
  <property fmtid="{D5CDD505-2E9C-101B-9397-08002B2CF9AE}" pid="7" name="MSIP_Label_031e874c-a24d-4c24-87f6-b6d613f5442b_SiteId">
    <vt:lpwstr>7521acbc-a68c-41e5-a975-1cf83066dd19</vt:lpwstr>
  </property>
  <property fmtid="{D5CDD505-2E9C-101B-9397-08002B2CF9AE}" pid="8" name="MSIP_Label_031e874c-a24d-4c24-87f6-b6d613f5442b_ActionId">
    <vt:lpwstr>ca04d589-e3c4-4958-a2be-0e688f3df5bf</vt:lpwstr>
  </property>
  <property fmtid="{D5CDD505-2E9C-101B-9397-08002B2CF9AE}" pid="9" name="MSIP_Label_031e874c-a24d-4c24-87f6-b6d613f5442b_ContentBits">
    <vt:lpwstr>0</vt:lpwstr>
  </property>
</Properties>
</file>