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1" r:id="rId6"/>
    <p:sldId id="262" r:id="rId7"/>
    <p:sldId id="269" r:id="rId8"/>
    <p:sldId id="263" r:id="rId9"/>
    <p:sldId id="264" r:id="rId10"/>
    <p:sldId id="265" r:id="rId11"/>
    <p:sldId id="274" r:id="rId12"/>
    <p:sldId id="275" r:id="rId13"/>
    <p:sldId id="276" r:id="rId14"/>
    <p:sldId id="277" r:id="rId15"/>
    <p:sldId id="280" r:id="rId16"/>
    <p:sldId id="279" r:id="rId17"/>
    <p:sldId id="273" r:id="rId18"/>
    <p:sldId id="266" r:id="rId19"/>
    <p:sldId id="267" r:id="rId20"/>
    <p:sldId id="268" r:id="rId21"/>
    <p:sldId id="270" r:id="rId22"/>
    <p:sldId id="271" r:id="rId23"/>
    <p:sldId id="272" r:id="rId24"/>
    <p:sldId id="281" r:id="rId25"/>
    <p:sldId id="282" r:id="rId26"/>
    <p:sldId id="283" r:id="rId27"/>
    <p:sldId id="284" r:id="rId28"/>
    <p:sldId id="285" r:id="rId29"/>
    <p:sldId id="286" r:id="rId30"/>
    <p:sldId id="287" r:id="rId31"/>
    <p:sldId id="288" r:id="rId32"/>
    <p:sldId id="289" r:id="rId33"/>
    <p:sldId id="290" r:id="rId34"/>
    <p:sldId id="291" r:id="rId35"/>
    <p:sldId id="294" r:id="rId36"/>
    <p:sldId id="295" r:id="rId37"/>
    <p:sldId id="296" r:id="rId38"/>
    <p:sldId id="297" r:id="rId39"/>
    <p:sldId id="298" r:id="rId40"/>
    <p:sldId id="299" r:id="rId41"/>
    <p:sldId id="300" r:id="rId42"/>
    <p:sldId id="301" r:id="rId43"/>
    <p:sldId id="302" r:id="rId44"/>
    <p:sldId id="303" r:id="rId45"/>
    <p:sldId id="30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2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29DB1E-A88E-40F4-BF3E-18A2AE70546D}" type="datetimeFigureOut">
              <a:rPr lang="en-US" smtClean="0"/>
              <a:t>1/9/2022</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93775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9DB1E-A88E-40F4-BF3E-18A2AE70546D}"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248790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9DB1E-A88E-40F4-BF3E-18A2AE70546D}"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341231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9DB1E-A88E-40F4-BF3E-18A2AE70546D}"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360676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9DB1E-A88E-40F4-BF3E-18A2AE70546D}"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161605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9DB1E-A88E-40F4-BF3E-18A2AE70546D}"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305747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9DB1E-A88E-40F4-BF3E-18A2AE70546D}"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358527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9DB1E-A88E-40F4-BF3E-18A2AE70546D}"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224300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9DB1E-A88E-40F4-BF3E-18A2AE70546D}" type="datetimeFigureOut">
              <a:rPr lang="en-US" smtClean="0"/>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4041515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29DB1E-A88E-40F4-BF3E-18A2AE70546D}"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20396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329DB1E-A88E-40F4-BF3E-18A2AE70546D}" type="datetimeFigureOut">
              <a:rPr lang="en-US" smtClean="0"/>
              <a:t>1/9/2022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7593AA8-D194-4613-BA11-75F348927F4B}" type="slidenum">
              <a:rPr lang="en-US" smtClean="0"/>
              <a:t>‹#›</a:t>
            </a:fld>
            <a:endParaRPr lang="en-US"/>
          </a:p>
        </p:txBody>
      </p:sp>
    </p:spTree>
    <p:extLst>
      <p:ext uri="{BB962C8B-B14F-4D97-AF65-F5344CB8AC3E}">
        <p14:creationId xmlns:p14="http://schemas.microsoft.com/office/powerpoint/2010/main" val="21005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329DB1E-A88E-40F4-BF3E-18A2AE70546D}" type="datetimeFigureOut">
              <a:rPr lang="en-US" smtClean="0"/>
              <a:t>1/9/2022</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7593AA8-D194-4613-BA11-75F348927F4B}"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43582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FDF9410-E530-4E71-A2C0-4C24B4896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DCA2F-8BC5-4A11-9EFE-BA735617CC5C}"/>
              </a:ext>
            </a:extLst>
          </p:cNvPr>
          <p:cNvSpPr>
            <a:spLocks noGrp="1"/>
          </p:cNvSpPr>
          <p:nvPr>
            <p:ph type="ctrTitle"/>
          </p:nvPr>
        </p:nvSpPr>
        <p:spPr>
          <a:xfrm>
            <a:off x="1752966" y="1427304"/>
            <a:ext cx="8686800" cy="3262258"/>
          </a:xfrm>
        </p:spPr>
        <p:txBody>
          <a:bodyPr anchor="ctr">
            <a:normAutofit/>
          </a:bodyPr>
          <a:lstStyle/>
          <a:p>
            <a:r>
              <a:rPr lang="en-US" sz="5400" dirty="0"/>
              <a:t>Bash Scripting </a:t>
            </a:r>
            <a:br>
              <a:rPr lang="en-US" sz="5400" dirty="0"/>
            </a:br>
            <a:r>
              <a:rPr lang="en-US" sz="5400" dirty="0"/>
              <a:t>or</a:t>
            </a:r>
            <a:br>
              <a:rPr lang="en-US" sz="5400" dirty="0"/>
            </a:br>
            <a:r>
              <a:rPr lang="en-US" sz="5400" dirty="0"/>
              <a:t>Shell Programming</a:t>
            </a:r>
          </a:p>
        </p:txBody>
      </p:sp>
      <p:sp>
        <p:nvSpPr>
          <p:cNvPr id="3" name="Subtitle 2">
            <a:extLst>
              <a:ext uri="{FF2B5EF4-FFF2-40B4-BE49-F238E27FC236}">
                <a16:creationId xmlns:a16="http://schemas.microsoft.com/office/drawing/2014/main" id="{BBAEC991-F0E5-4675-87D6-8035E8C844E4}"/>
              </a:ext>
            </a:extLst>
          </p:cNvPr>
          <p:cNvSpPr>
            <a:spLocks noGrp="1"/>
          </p:cNvSpPr>
          <p:nvPr>
            <p:ph type="subTitle" idx="1"/>
          </p:nvPr>
        </p:nvSpPr>
        <p:spPr>
          <a:xfrm>
            <a:off x="1752966" y="5142511"/>
            <a:ext cx="8686800" cy="631270"/>
          </a:xfrm>
        </p:spPr>
        <p:txBody>
          <a:bodyPr>
            <a:normAutofit/>
          </a:bodyPr>
          <a:lstStyle/>
          <a:p>
            <a:r>
              <a:rPr lang="en-US" dirty="0"/>
              <a:t>LogicOps lab by ravish </a:t>
            </a:r>
            <a:r>
              <a:rPr lang="en-US" dirty="0" err="1"/>
              <a:t>rawat</a:t>
            </a:r>
            <a:endParaRPr lang="en-US" dirty="0"/>
          </a:p>
        </p:txBody>
      </p:sp>
      <p:cxnSp>
        <p:nvCxnSpPr>
          <p:cNvPr id="10" name="Straight Connector 9">
            <a:extLst>
              <a:ext uri="{FF2B5EF4-FFF2-40B4-BE49-F238E27FC236}">
                <a16:creationId xmlns:a16="http://schemas.microsoft.com/office/drawing/2014/main" id="{53268B1E-8861-4702-9529-5A8FB23A61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1094758"/>
            <a:ext cx="8686800" cy="0"/>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BC6646AE-8FD6-411E-8640-6CCB250D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966" y="4934078"/>
            <a:ext cx="8686800" cy="0"/>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919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Variables (</a:t>
            </a:r>
            <a:r>
              <a:rPr lang="en-IN" dirty="0" err="1"/>
              <a:t>Contd</a:t>
            </a:r>
            <a:r>
              <a:rPr lang="en-IN" dirty="0"/>
              <a:t>)</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815788"/>
            <a:ext cx="9459172" cy="5540188"/>
          </a:xfrm>
        </p:spPr>
        <p:txBody>
          <a:bodyPr>
            <a:normAutofit/>
          </a:bodyPr>
          <a:lstStyle/>
          <a:p>
            <a:r>
              <a:rPr lang="en-IN" dirty="0"/>
              <a:t>Things to remember while declaring a Variable:</a:t>
            </a:r>
          </a:p>
          <a:p>
            <a:r>
              <a:rPr lang="en-IN" dirty="0"/>
              <a:t>Not Valid </a:t>
            </a:r>
          </a:p>
          <a:p>
            <a:pPr lvl="1"/>
            <a:r>
              <a:rPr lang="en-IN" dirty="0"/>
              <a:t>1One=“Ravish”</a:t>
            </a:r>
          </a:p>
          <a:p>
            <a:pPr lvl="1"/>
            <a:r>
              <a:rPr lang="en-IN" dirty="0" err="1"/>
              <a:t>one@two</a:t>
            </a:r>
            <a:r>
              <a:rPr lang="en-IN" dirty="0"/>
              <a:t>=“</a:t>
            </a:r>
            <a:r>
              <a:rPr lang="en-IN" dirty="0" err="1"/>
              <a:t>LogicOpsLab</a:t>
            </a:r>
            <a:r>
              <a:rPr lang="en-IN" dirty="0"/>
              <a:t>”</a:t>
            </a:r>
          </a:p>
          <a:p>
            <a:pPr lvl="1"/>
            <a:r>
              <a:rPr lang="en-IN" dirty="0"/>
              <a:t>ONE-TWO=“Rawat”</a:t>
            </a:r>
          </a:p>
          <a:p>
            <a:r>
              <a:rPr lang="en-US" dirty="0"/>
              <a:t>Valid</a:t>
            </a:r>
          </a:p>
          <a:p>
            <a:pPr lvl="1"/>
            <a:r>
              <a:rPr lang="en-US" dirty="0"/>
              <a:t>ONETWO=“RAVISH”</a:t>
            </a:r>
          </a:p>
          <a:p>
            <a:pPr lvl="1"/>
            <a:r>
              <a:rPr lang="en-US" dirty="0"/>
              <a:t>ONE_TWO=“</a:t>
            </a:r>
            <a:r>
              <a:rPr lang="en-US" dirty="0" err="1"/>
              <a:t>LogicOpsLab</a:t>
            </a:r>
            <a:r>
              <a:rPr lang="en-US" dirty="0"/>
              <a:t>”</a:t>
            </a:r>
          </a:p>
          <a:p>
            <a:pPr lvl="1"/>
            <a:r>
              <a:rPr lang="en-US" dirty="0" err="1"/>
              <a:t>oneTwo</a:t>
            </a:r>
            <a:r>
              <a:rPr lang="en-US" dirty="0"/>
              <a:t>=“Rawat”</a:t>
            </a:r>
          </a:p>
          <a:p>
            <a:pPr marL="0" indent="0">
              <a:buNone/>
            </a:pPr>
            <a:endParaRPr lang="en-IN" dirty="0"/>
          </a:p>
        </p:txBody>
      </p:sp>
    </p:spTree>
    <p:extLst>
      <p:ext uri="{BB962C8B-B14F-4D97-AF65-F5344CB8AC3E}">
        <p14:creationId xmlns:p14="http://schemas.microsoft.com/office/powerpoint/2010/main" val="225194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Operators</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815788"/>
            <a:ext cx="9459172" cy="5540188"/>
          </a:xfrm>
        </p:spPr>
        <p:txBody>
          <a:bodyPr>
            <a:normAutofit/>
          </a:bodyPr>
          <a:lstStyle/>
          <a:p>
            <a:r>
              <a:rPr lang="en-IN" sz="2400" dirty="0"/>
              <a:t>We have 5 types of operators</a:t>
            </a:r>
          </a:p>
          <a:p>
            <a:pPr lvl="1"/>
            <a:r>
              <a:rPr lang="en-US" sz="2400" dirty="0"/>
              <a:t>Arithmetic Operators</a:t>
            </a:r>
          </a:p>
          <a:p>
            <a:pPr lvl="1"/>
            <a:r>
              <a:rPr lang="en-US" sz="2400" dirty="0"/>
              <a:t>Relational Operators</a:t>
            </a:r>
          </a:p>
          <a:p>
            <a:pPr lvl="1"/>
            <a:r>
              <a:rPr lang="en-US" sz="2400" dirty="0"/>
              <a:t>Boolean/Logical Operators</a:t>
            </a:r>
          </a:p>
          <a:p>
            <a:pPr lvl="1"/>
            <a:r>
              <a:rPr lang="en-US" sz="2400" dirty="0"/>
              <a:t>Bitwise Operators</a:t>
            </a:r>
          </a:p>
          <a:p>
            <a:pPr lvl="1"/>
            <a:r>
              <a:rPr lang="en-US" sz="2400" dirty="0"/>
              <a:t>File Test Operators</a:t>
            </a:r>
            <a:endParaRPr lang="en-IN" sz="2400" dirty="0"/>
          </a:p>
        </p:txBody>
      </p:sp>
    </p:spTree>
    <p:extLst>
      <p:ext uri="{BB962C8B-B14F-4D97-AF65-F5344CB8AC3E}">
        <p14:creationId xmlns:p14="http://schemas.microsoft.com/office/powerpoint/2010/main" val="238999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Arithmetic Operators</a:t>
            </a:r>
          </a:p>
        </p:txBody>
      </p:sp>
      <p:pic>
        <p:nvPicPr>
          <p:cNvPr id="5" name="Picture 4">
            <a:extLst>
              <a:ext uri="{FF2B5EF4-FFF2-40B4-BE49-F238E27FC236}">
                <a16:creationId xmlns:a16="http://schemas.microsoft.com/office/drawing/2014/main" id="{E5840570-7975-4319-9CF6-DAAF535E5CB7}"/>
              </a:ext>
            </a:extLst>
          </p:cNvPr>
          <p:cNvPicPr>
            <a:picLocks noChangeAspect="1"/>
          </p:cNvPicPr>
          <p:nvPr/>
        </p:nvPicPr>
        <p:blipFill>
          <a:blip r:embed="rId2"/>
          <a:stretch>
            <a:fillRect/>
          </a:stretch>
        </p:blipFill>
        <p:spPr>
          <a:xfrm>
            <a:off x="2049840" y="885778"/>
            <a:ext cx="7862289" cy="5739139"/>
          </a:xfrm>
          <a:prstGeom prst="rect">
            <a:avLst/>
          </a:prstGeom>
        </p:spPr>
      </p:pic>
    </p:spTree>
    <p:extLst>
      <p:ext uri="{BB962C8B-B14F-4D97-AF65-F5344CB8AC3E}">
        <p14:creationId xmlns:p14="http://schemas.microsoft.com/office/powerpoint/2010/main" val="258887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Relational Operators</a:t>
            </a:r>
          </a:p>
        </p:txBody>
      </p:sp>
      <p:pic>
        <p:nvPicPr>
          <p:cNvPr id="4" name="Picture 3">
            <a:extLst>
              <a:ext uri="{FF2B5EF4-FFF2-40B4-BE49-F238E27FC236}">
                <a16:creationId xmlns:a16="http://schemas.microsoft.com/office/drawing/2014/main" id="{566D0A22-8B6A-4A52-AEDA-D32BD5BF0E7A}"/>
              </a:ext>
            </a:extLst>
          </p:cNvPr>
          <p:cNvPicPr>
            <a:picLocks noChangeAspect="1"/>
          </p:cNvPicPr>
          <p:nvPr/>
        </p:nvPicPr>
        <p:blipFill>
          <a:blip r:embed="rId2"/>
          <a:stretch>
            <a:fillRect/>
          </a:stretch>
        </p:blipFill>
        <p:spPr>
          <a:xfrm>
            <a:off x="1623790" y="938969"/>
            <a:ext cx="8765845" cy="5703878"/>
          </a:xfrm>
          <a:prstGeom prst="rect">
            <a:avLst/>
          </a:prstGeom>
        </p:spPr>
      </p:pic>
    </p:spTree>
    <p:extLst>
      <p:ext uri="{BB962C8B-B14F-4D97-AF65-F5344CB8AC3E}">
        <p14:creationId xmlns:p14="http://schemas.microsoft.com/office/powerpoint/2010/main" val="360739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242047" y="-170328"/>
            <a:ext cx="11806518" cy="1353670"/>
          </a:xfrm>
        </p:spPr>
        <p:txBody>
          <a:bodyPr/>
          <a:lstStyle/>
          <a:p>
            <a:r>
              <a:rPr lang="en-IN" dirty="0"/>
              <a:t>Boolean/Logical Operators</a:t>
            </a:r>
          </a:p>
        </p:txBody>
      </p:sp>
      <p:pic>
        <p:nvPicPr>
          <p:cNvPr id="5" name="Picture 4">
            <a:extLst>
              <a:ext uri="{FF2B5EF4-FFF2-40B4-BE49-F238E27FC236}">
                <a16:creationId xmlns:a16="http://schemas.microsoft.com/office/drawing/2014/main" id="{95E4F49A-AD06-4BE5-A062-698D8104AE7B}"/>
              </a:ext>
            </a:extLst>
          </p:cNvPr>
          <p:cNvPicPr>
            <a:picLocks noChangeAspect="1"/>
          </p:cNvPicPr>
          <p:nvPr/>
        </p:nvPicPr>
        <p:blipFill>
          <a:blip r:embed="rId2"/>
          <a:stretch>
            <a:fillRect/>
          </a:stretch>
        </p:blipFill>
        <p:spPr>
          <a:xfrm>
            <a:off x="996630" y="1380566"/>
            <a:ext cx="8549233" cy="2717282"/>
          </a:xfrm>
          <a:prstGeom prst="rect">
            <a:avLst/>
          </a:prstGeom>
        </p:spPr>
      </p:pic>
      <p:pic>
        <p:nvPicPr>
          <p:cNvPr id="9" name="Picture 8">
            <a:extLst>
              <a:ext uri="{FF2B5EF4-FFF2-40B4-BE49-F238E27FC236}">
                <a16:creationId xmlns:a16="http://schemas.microsoft.com/office/drawing/2014/main" id="{0DB65C9E-1378-4EAA-9ED9-13DE8109212D}"/>
              </a:ext>
            </a:extLst>
          </p:cNvPr>
          <p:cNvPicPr>
            <a:picLocks noChangeAspect="1"/>
          </p:cNvPicPr>
          <p:nvPr/>
        </p:nvPicPr>
        <p:blipFill>
          <a:blip r:embed="rId3"/>
          <a:stretch>
            <a:fillRect/>
          </a:stretch>
        </p:blipFill>
        <p:spPr>
          <a:xfrm>
            <a:off x="10012949" y="3527611"/>
            <a:ext cx="1851344" cy="416859"/>
          </a:xfrm>
          <a:prstGeom prst="rect">
            <a:avLst/>
          </a:prstGeom>
        </p:spPr>
      </p:pic>
      <p:pic>
        <p:nvPicPr>
          <p:cNvPr id="13" name="Picture 12">
            <a:extLst>
              <a:ext uri="{FF2B5EF4-FFF2-40B4-BE49-F238E27FC236}">
                <a16:creationId xmlns:a16="http://schemas.microsoft.com/office/drawing/2014/main" id="{7B8FC68F-9958-44FA-94C0-9AD4330E8FC3}"/>
              </a:ext>
            </a:extLst>
          </p:cNvPr>
          <p:cNvPicPr>
            <a:picLocks noChangeAspect="1"/>
          </p:cNvPicPr>
          <p:nvPr/>
        </p:nvPicPr>
        <p:blipFill>
          <a:blip r:embed="rId4"/>
          <a:stretch>
            <a:fillRect/>
          </a:stretch>
        </p:blipFill>
        <p:spPr>
          <a:xfrm>
            <a:off x="10012949" y="2739208"/>
            <a:ext cx="1851344" cy="384510"/>
          </a:xfrm>
          <a:prstGeom prst="rect">
            <a:avLst/>
          </a:prstGeom>
        </p:spPr>
      </p:pic>
    </p:spTree>
    <p:extLst>
      <p:ext uri="{BB962C8B-B14F-4D97-AF65-F5344CB8AC3E}">
        <p14:creationId xmlns:p14="http://schemas.microsoft.com/office/powerpoint/2010/main" val="3465151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BITWISE Operators</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905436" y="815788"/>
            <a:ext cx="10910046" cy="5540188"/>
          </a:xfrm>
        </p:spPr>
        <p:txBody>
          <a:bodyPr>
            <a:normAutofit/>
          </a:bodyPr>
          <a:lstStyle/>
          <a:p>
            <a:pPr fontAlgn="base"/>
            <a:r>
              <a:rPr lang="en-US" b="1" dirty="0"/>
              <a:t>Bitwise And (&amp;)</a:t>
            </a:r>
            <a:r>
              <a:rPr lang="en-US" dirty="0"/>
              <a:t>: Bitwise &amp; operator performs binary AND operation bit by bit on the operands.</a:t>
            </a:r>
          </a:p>
          <a:p>
            <a:pPr fontAlgn="base"/>
            <a:r>
              <a:rPr lang="en-US" b="1" dirty="0"/>
              <a:t>Bitwise OR (|)</a:t>
            </a:r>
            <a:r>
              <a:rPr lang="en-US" dirty="0"/>
              <a:t>: Bitwise | operator performs binary OR operation bit by bit on the operands.</a:t>
            </a:r>
          </a:p>
          <a:p>
            <a:pPr fontAlgn="base"/>
            <a:r>
              <a:rPr lang="en-US" b="1" dirty="0"/>
              <a:t>Bitwise XOR (^)</a:t>
            </a:r>
            <a:r>
              <a:rPr lang="en-US" dirty="0"/>
              <a:t>: Bitwise ^ operator performs binary XOR operation bit by bit on the operands.</a:t>
            </a:r>
          </a:p>
          <a:p>
            <a:pPr fontAlgn="base"/>
            <a:r>
              <a:rPr lang="en-US" b="1" dirty="0"/>
              <a:t>Bitwise complement (~)</a:t>
            </a:r>
            <a:r>
              <a:rPr lang="en-US" dirty="0"/>
              <a:t>: Bitwise ~ operator performs binary NOT operation bit by bit on the operand.</a:t>
            </a:r>
          </a:p>
          <a:p>
            <a:pPr fontAlgn="base"/>
            <a:r>
              <a:rPr lang="en-US" b="1" dirty="0"/>
              <a:t>Left Shift (&lt;&lt;)</a:t>
            </a:r>
            <a:r>
              <a:rPr lang="en-US" dirty="0"/>
              <a:t>: This operator shifts the bits of the left operand to left by number of times specified by right operand.</a:t>
            </a:r>
          </a:p>
          <a:p>
            <a:pPr fontAlgn="base"/>
            <a:r>
              <a:rPr lang="en-US" b="1" dirty="0"/>
              <a:t>Right Shift (&gt;&gt;)</a:t>
            </a:r>
            <a:r>
              <a:rPr lang="en-US" dirty="0"/>
              <a:t>: This operator shifts the bits of the left operand to right by number of times specified by right operand.</a:t>
            </a:r>
          </a:p>
        </p:txBody>
      </p:sp>
    </p:spTree>
    <p:extLst>
      <p:ext uri="{BB962C8B-B14F-4D97-AF65-F5344CB8AC3E}">
        <p14:creationId xmlns:p14="http://schemas.microsoft.com/office/powerpoint/2010/main" val="413691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File test Operators</a:t>
            </a:r>
          </a:p>
        </p:txBody>
      </p:sp>
      <p:pic>
        <p:nvPicPr>
          <p:cNvPr id="7" name="Picture 6">
            <a:extLst>
              <a:ext uri="{FF2B5EF4-FFF2-40B4-BE49-F238E27FC236}">
                <a16:creationId xmlns:a16="http://schemas.microsoft.com/office/drawing/2014/main" id="{02EF9F3D-6F6D-4031-827E-07DDBD485EE2}"/>
              </a:ext>
            </a:extLst>
          </p:cNvPr>
          <p:cNvPicPr>
            <a:picLocks noChangeAspect="1"/>
          </p:cNvPicPr>
          <p:nvPr/>
        </p:nvPicPr>
        <p:blipFill>
          <a:blip r:embed="rId2"/>
          <a:stretch>
            <a:fillRect/>
          </a:stretch>
        </p:blipFill>
        <p:spPr>
          <a:xfrm>
            <a:off x="65968" y="1549303"/>
            <a:ext cx="5677192" cy="3759393"/>
          </a:xfrm>
          <a:prstGeom prst="rect">
            <a:avLst/>
          </a:prstGeom>
        </p:spPr>
      </p:pic>
      <p:pic>
        <p:nvPicPr>
          <p:cNvPr id="9" name="Picture 8">
            <a:extLst>
              <a:ext uri="{FF2B5EF4-FFF2-40B4-BE49-F238E27FC236}">
                <a16:creationId xmlns:a16="http://schemas.microsoft.com/office/drawing/2014/main" id="{379AD1DC-4418-4B35-BDD3-FACF7C559361}"/>
              </a:ext>
            </a:extLst>
          </p:cNvPr>
          <p:cNvPicPr>
            <a:picLocks noChangeAspect="1"/>
          </p:cNvPicPr>
          <p:nvPr/>
        </p:nvPicPr>
        <p:blipFill>
          <a:blip r:embed="rId3"/>
          <a:stretch>
            <a:fillRect/>
          </a:stretch>
        </p:blipFill>
        <p:spPr>
          <a:xfrm>
            <a:off x="5919360" y="1549302"/>
            <a:ext cx="6198852" cy="3759393"/>
          </a:xfrm>
          <a:prstGeom prst="rect">
            <a:avLst/>
          </a:prstGeom>
        </p:spPr>
      </p:pic>
    </p:spTree>
    <p:extLst>
      <p:ext uri="{BB962C8B-B14F-4D97-AF65-F5344CB8AC3E}">
        <p14:creationId xmlns:p14="http://schemas.microsoft.com/office/powerpoint/2010/main" val="3951890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10014280" cy="1353670"/>
          </a:xfrm>
        </p:spPr>
        <p:txBody>
          <a:bodyPr/>
          <a:lstStyle/>
          <a:p>
            <a:r>
              <a:rPr lang="en-IN" dirty="0"/>
              <a:t>Making Decisions / </a:t>
            </a:r>
            <a:r>
              <a:rPr lang="en-IN" dirty="0" err="1"/>
              <a:t>CondItional</a:t>
            </a:r>
            <a:r>
              <a:rPr lang="en-IN" dirty="0"/>
              <a:t> Statements</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1183342"/>
            <a:ext cx="9108845" cy="5172633"/>
          </a:xfrm>
        </p:spPr>
        <p:txBody>
          <a:bodyPr>
            <a:normAutofit/>
          </a:bodyPr>
          <a:lstStyle/>
          <a:p>
            <a:pPr fontAlgn="base"/>
            <a:r>
              <a:rPr lang="en-IN" dirty="0"/>
              <a:t>There are total of 5 Conditional Statements in Bash Scripting/Programming</a:t>
            </a:r>
          </a:p>
          <a:p>
            <a:pPr lvl="1" fontAlgn="base"/>
            <a:r>
              <a:rPr lang="en-IN" dirty="0"/>
              <a:t>if statement</a:t>
            </a:r>
          </a:p>
          <a:p>
            <a:pPr lvl="1" fontAlgn="base"/>
            <a:r>
              <a:rPr lang="en-IN" dirty="0"/>
              <a:t>if-else statement</a:t>
            </a:r>
          </a:p>
          <a:p>
            <a:pPr lvl="1" fontAlgn="base"/>
            <a:r>
              <a:rPr lang="en-IN" dirty="0"/>
              <a:t>if..</a:t>
            </a:r>
            <a:r>
              <a:rPr lang="en-IN" dirty="0" err="1"/>
              <a:t>elif</a:t>
            </a:r>
            <a:r>
              <a:rPr lang="en-IN" dirty="0"/>
              <a:t>..</a:t>
            </a:r>
            <a:r>
              <a:rPr lang="en-IN" dirty="0" err="1"/>
              <a:t>else..fi</a:t>
            </a:r>
            <a:r>
              <a:rPr lang="en-IN" dirty="0"/>
              <a:t> statement (Else If ladder)</a:t>
            </a:r>
          </a:p>
          <a:p>
            <a:pPr lvl="1" fontAlgn="base"/>
            <a:r>
              <a:rPr lang="en-IN" dirty="0" err="1"/>
              <a:t>if..then..else..if..then..fi..fi</a:t>
            </a:r>
            <a:r>
              <a:rPr lang="en-IN" dirty="0"/>
              <a:t>..(Nested if)</a:t>
            </a:r>
          </a:p>
          <a:p>
            <a:pPr lvl="1" fontAlgn="base"/>
            <a:r>
              <a:rPr lang="en-IN" dirty="0"/>
              <a:t>switch statement</a:t>
            </a:r>
          </a:p>
          <a:p>
            <a:pPr marL="0" indent="0">
              <a:buNone/>
            </a:pPr>
            <a:endParaRPr lang="en-IN" dirty="0"/>
          </a:p>
        </p:txBody>
      </p:sp>
    </p:spTree>
    <p:extLst>
      <p:ext uri="{BB962C8B-B14F-4D97-AF65-F5344CB8AC3E}">
        <p14:creationId xmlns:p14="http://schemas.microsoft.com/office/powerpoint/2010/main" val="239315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Tests</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815788"/>
            <a:ext cx="9459172" cy="5540188"/>
          </a:xfrm>
        </p:spPr>
        <p:txBody>
          <a:bodyPr>
            <a:normAutofit/>
          </a:bodyPr>
          <a:lstStyle/>
          <a:p>
            <a:r>
              <a:rPr lang="en-US" dirty="0"/>
              <a:t>Test is used by virtually every shell script written. It may not seem that way, because test is not often called directly. </a:t>
            </a:r>
          </a:p>
          <a:p>
            <a:r>
              <a:rPr lang="en-US" dirty="0"/>
              <a:t>Syntax:</a:t>
            </a:r>
          </a:p>
          <a:p>
            <a:pPr lvl="1"/>
            <a:r>
              <a:rPr lang="en-US" dirty="0"/>
              <a:t>[ test-condition ]</a:t>
            </a:r>
          </a:p>
          <a:p>
            <a:pPr lvl="1"/>
            <a:r>
              <a:rPr lang="en-US" dirty="0"/>
              <a:t>Test condition can be anything; a number comparison, a file exists or not, </a:t>
            </a:r>
            <a:r>
              <a:rPr lang="en-US" dirty="0" err="1"/>
              <a:t>etc</a:t>
            </a:r>
            <a:endParaRPr lang="en-US" dirty="0"/>
          </a:p>
          <a:p>
            <a:r>
              <a:rPr lang="en-US" dirty="0"/>
              <a:t>Example</a:t>
            </a:r>
          </a:p>
          <a:p>
            <a:pPr lvl="1"/>
            <a:r>
              <a:rPr lang="en-US" dirty="0"/>
              <a:t>[ -e /</a:t>
            </a:r>
            <a:r>
              <a:rPr lang="en-US" dirty="0" err="1"/>
              <a:t>etc</a:t>
            </a:r>
            <a:r>
              <a:rPr lang="en-US" dirty="0"/>
              <a:t>/passwd ]</a:t>
            </a:r>
          </a:p>
          <a:p>
            <a:pPr lvl="1"/>
            <a:r>
              <a:rPr lang="en-US" dirty="0"/>
              <a:t>This will check if the /</a:t>
            </a:r>
            <a:r>
              <a:rPr lang="en-US" dirty="0" err="1"/>
              <a:t>etc</a:t>
            </a:r>
            <a:r>
              <a:rPr lang="en-US" dirty="0"/>
              <a:t>/passwd exists or not. Returns TRUE if it does, FALSE if there is no file.</a:t>
            </a:r>
          </a:p>
          <a:p>
            <a:r>
              <a:rPr lang="en-US" dirty="0"/>
              <a:t>Test is most often invoked via the if-else and the while loops-statements</a:t>
            </a:r>
          </a:p>
          <a:p>
            <a:pPr marL="457200" lvl="1" indent="0">
              <a:buNone/>
            </a:pPr>
            <a:endParaRPr lang="en-US" dirty="0"/>
          </a:p>
          <a:p>
            <a:pPr marL="0" indent="0">
              <a:buNone/>
            </a:pPr>
            <a:endParaRPr lang="en-IN" dirty="0"/>
          </a:p>
        </p:txBody>
      </p:sp>
    </p:spTree>
    <p:extLst>
      <p:ext uri="{BB962C8B-B14F-4D97-AF65-F5344CB8AC3E}">
        <p14:creationId xmlns:p14="http://schemas.microsoft.com/office/powerpoint/2010/main" val="56689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932329" y="-170328"/>
            <a:ext cx="10560424" cy="1353670"/>
          </a:xfrm>
        </p:spPr>
        <p:txBody>
          <a:bodyPr/>
          <a:lstStyle/>
          <a:p>
            <a:r>
              <a:rPr lang="en-IN" dirty="0"/>
              <a:t>Making Decisions</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1013012"/>
            <a:ext cx="8938516" cy="5342963"/>
          </a:xfrm>
        </p:spPr>
        <p:txBody>
          <a:bodyPr>
            <a:normAutofit/>
          </a:bodyPr>
          <a:lstStyle/>
          <a:p>
            <a:r>
              <a:rPr lang="en-US" dirty="0"/>
              <a:t>If Statement</a:t>
            </a:r>
          </a:p>
          <a:p>
            <a:r>
              <a:rPr lang="en-US" dirty="0"/>
              <a:t>Syntax</a:t>
            </a:r>
          </a:p>
          <a:p>
            <a:pPr lvl="1"/>
            <a:r>
              <a:rPr lang="en-US" dirty="0"/>
              <a:t>if [ true-condition ]</a:t>
            </a:r>
          </a:p>
          <a:p>
            <a:pPr marL="457200" lvl="1" indent="0">
              <a:buNone/>
            </a:pPr>
            <a:r>
              <a:rPr lang="en-US" dirty="0"/>
              <a:t>	then </a:t>
            </a:r>
          </a:p>
          <a:p>
            <a:pPr marL="457200" lvl="1" indent="0">
              <a:buNone/>
            </a:pPr>
            <a:r>
              <a:rPr lang="en-US" dirty="0"/>
              <a:t>	do this</a:t>
            </a:r>
          </a:p>
          <a:p>
            <a:pPr marL="457200" lvl="1" indent="0">
              <a:buNone/>
            </a:pPr>
            <a:r>
              <a:rPr lang="en-US" dirty="0"/>
              <a:t>	do that</a:t>
            </a:r>
          </a:p>
          <a:p>
            <a:pPr marL="457200" lvl="1" indent="0">
              <a:buNone/>
            </a:pPr>
            <a:r>
              <a:rPr lang="en-US" dirty="0"/>
              <a:t>     fi</a:t>
            </a:r>
          </a:p>
          <a:p>
            <a:r>
              <a:rPr lang="en-US" dirty="0"/>
              <a:t>Here, fi is just if spelled backwards</a:t>
            </a:r>
          </a:p>
          <a:p>
            <a:pPr marL="0" indent="0">
              <a:buNone/>
            </a:pPr>
            <a:endParaRPr lang="en-IN" dirty="0"/>
          </a:p>
        </p:txBody>
      </p:sp>
    </p:spTree>
    <p:extLst>
      <p:ext uri="{BB962C8B-B14F-4D97-AF65-F5344CB8AC3E}">
        <p14:creationId xmlns:p14="http://schemas.microsoft.com/office/powerpoint/2010/main" val="285538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8BED-1869-440B-9FF7-8D75BBAA6891}"/>
              </a:ext>
            </a:extLst>
          </p:cNvPr>
          <p:cNvSpPr>
            <a:spLocks noGrp="1"/>
          </p:cNvSpPr>
          <p:nvPr>
            <p:ph type="title"/>
          </p:nvPr>
        </p:nvSpPr>
        <p:spPr>
          <a:xfrm>
            <a:off x="1451579" y="133166"/>
            <a:ext cx="9291215" cy="692458"/>
          </a:xfrm>
        </p:spPr>
        <p:txBody>
          <a:bodyPr/>
          <a:lstStyle/>
          <a:p>
            <a:r>
              <a:rPr lang="en-US" dirty="0"/>
              <a:t>Roadmap</a:t>
            </a:r>
          </a:p>
        </p:txBody>
      </p:sp>
      <p:sp>
        <p:nvSpPr>
          <p:cNvPr id="3" name="Content Placeholder 2">
            <a:extLst>
              <a:ext uri="{FF2B5EF4-FFF2-40B4-BE49-F238E27FC236}">
                <a16:creationId xmlns:a16="http://schemas.microsoft.com/office/drawing/2014/main" id="{6C35DB96-C2AF-4B0F-B230-05129F10CE51}"/>
              </a:ext>
            </a:extLst>
          </p:cNvPr>
          <p:cNvSpPr>
            <a:spLocks noGrp="1"/>
          </p:cNvSpPr>
          <p:nvPr>
            <p:ph idx="1"/>
          </p:nvPr>
        </p:nvSpPr>
        <p:spPr>
          <a:xfrm>
            <a:off x="1451579" y="1020932"/>
            <a:ext cx="9291215" cy="4445413"/>
          </a:xfrm>
        </p:spPr>
        <p:txBody>
          <a:bodyPr>
            <a:normAutofit/>
          </a:bodyPr>
          <a:lstStyle/>
          <a:p>
            <a:r>
              <a:rPr lang="en-US" dirty="0"/>
              <a:t>Need of Shell scripting</a:t>
            </a:r>
          </a:p>
          <a:p>
            <a:r>
              <a:rPr lang="en-US" dirty="0"/>
              <a:t>What is Shell / What is Bash?</a:t>
            </a:r>
          </a:p>
          <a:p>
            <a:r>
              <a:rPr lang="en-US" dirty="0"/>
              <a:t>Use of Variables and Comments</a:t>
            </a:r>
          </a:p>
          <a:p>
            <a:r>
              <a:rPr lang="en-US" dirty="0"/>
              <a:t>Read User Input</a:t>
            </a:r>
          </a:p>
          <a:p>
            <a:r>
              <a:rPr lang="en-US" dirty="0"/>
              <a:t>Pass Arguments to Bash script</a:t>
            </a:r>
          </a:p>
          <a:p>
            <a:r>
              <a:rPr lang="en-US" dirty="0"/>
              <a:t>If Statement(If then, if then else, if </a:t>
            </a:r>
            <a:r>
              <a:rPr lang="en-US" dirty="0" err="1"/>
              <a:t>elif</a:t>
            </a:r>
            <a:r>
              <a:rPr lang="en-US" dirty="0"/>
              <a:t> else)</a:t>
            </a:r>
          </a:p>
          <a:p>
            <a:r>
              <a:rPr lang="en-US" dirty="0"/>
              <a:t>File test operators</a:t>
            </a:r>
          </a:p>
          <a:p>
            <a:r>
              <a:rPr lang="en-US" dirty="0"/>
              <a:t>How to append output to the end of file</a:t>
            </a:r>
          </a:p>
          <a:p>
            <a:r>
              <a:rPr lang="en-US" dirty="0"/>
              <a:t>Logical “AND” “OR” operator</a:t>
            </a:r>
          </a:p>
        </p:txBody>
      </p:sp>
    </p:spTree>
    <p:extLst>
      <p:ext uri="{BB962C8B-B14F-4D97-AF65-F5344CB8AC3E}">
        <p14:creationId xmlns:p14="http://schemas.microsoft.com/office/powerpoint/2010/main" val="100565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Making Decisions (</a:t>
            </a:r>
            <a:r>
              <a:rPr lang="en-IN" dirty="0" err="1"/>
              <a:t>Contd</a:t>
            </a:r>
            <a:r>
              <a:rPr lang="en-IN" dirty="0"/>
              <a:t>)</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1084728"/>
            <a:ext cx="8983339" cy="5271247"/>
          </a:xfrm>
        </p:spPr>
        <p:txBody>
          <a:bodyPr>
            <a:normAutofit/>
          </a:bodyPr>
          <a:lstStyle/>
          <a:p>
            <a:r>
              <a:rPr lang="en-US" dirty="0"/>
              <a:t>If-else Statement</a:t>
            </a:r>
          </a:p>
          <a:p>
            <a:r>
              <a:rPr lang="en-US" dirty="0"/>
              <a:t>Syntax</a:t>
            </a:r>
          </a:p>
          <a:p>
            <a:pPr lvl="1"/>
            <a:r>
              <a:rPr lang="en-US" dirty="0"/>
              <a:t>if [ true-condition ]</a:t>
            </a:r>
          </a:p>
          <a:p>
            <a:pPr marL="457200" lvl="1" indent="0">
              <a:buNone/>
            </a:pPr>
            <a:r>
              <a:rPr lang="en-US" dirty="0"/>
              <a:t>	then </a:t>
            </a:r>
          </a:p>
          <a:p>
            <a:pPr marL="457200" lvl="1" indent="0">
              <a:buNone/>
            </a:pPr>
            <a:r>
              <a:rPr lang="en-US" dirty="0"/>
              <a:t>		do this</a:t>
            </a:r>
          </a:p>
          <a:p>
            <a:pPr marL="457200" lvl="1" indent="0">
              <a:buNone/>
            </a:pPr>
            <a:r>
              <a:rPr lang="en-US" dirty="0"/>
              <a:t>     else</a:t>
            </a:r>
          </a:p>
          <a:p>
            <a:pPr marL="457200" lvl="1" indent="0">
              <a:buNone/>
            </a:pPr>
            <a:r>
              <a:rPr lang="en-US" dirty="0"/>
              <a:t>		do that</a:t>
            </a:r>
          </a:p>
          <a:p>
            <a:pPr marL="457200" lvl="1" indent="0">
              <a:buNone/>
            </a:pPr>
            <a:r>
              <a:rPr lang="en-US" dirty="0"/>
              <a:t>      fi</a:t>
            </a:r>
          </a:p>
        </p:txBody>
      </p:sp>
    </p:spTree>
    <p:extLst>
      <p:ext uri="{BB962C8B-B14F-4D97-AF65-F5344CB8AC3E}">
        <p14:creationId xmlns:p14="http://schemas.microsoft.com/office/powerpoint/2010/main" val="23423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Making Decisions (</a:t>
            </a:r>
            <a:r>
              <a:rPr lang="en-IN" dirty="0" err="1"/>
              <a:t>Contd</a:t>
            </a:r>
            <a:r>
              <a:rPr lang="en-IN" dirty="0"/>
              <a:t>)</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815788"/>
            <a:ext cx="9459172" cy="5540188"/>
          </a:xfrm>
        </p:spPr>
        <p:txBody>
          <a:bodyPr>
            <a:normAutofit lnSpcReduction="10000"/>
          </a:bodyPr>
          <a:lstStyle/>
          <a:p>
            <a:r>
              <a:rPr lang="en-US" dirty="0"/>
              <a:t>Else if ladder</a:t>
            </a:r>
          </a:p>
          <a:p>
            <a:r>
              <a:rPr lang="en-US" dirty="0"/>
              <a:t>Syntax</a:t>
            </a:r>
          </a:p>
          <a:p>
            <a:pPr lvl="1"/>
            <a:r>
              <a:rPr lang="en-US" dirty="0"/>
              <a:t>if [ expression1 ]</a:t>
            </a:r>
          </a:p>
          <a:p>
            <a:pPr marL="457200" lvl="1" indent="0">
              <a:buNone/>
            </a:pPr>
            <a:r>
              <a:rPr lang="en-US" dirty="0"/>
              <a:t>	then</a:t>
            </a:r>
          </a:p>
          <a:p>
            <a:pPr marL="457200" lvl="1" indent="0">
              <a:buNone/>
            </a:pPr>
            <a:r>
              <a:rPr lang="en-US" dirty="0"/>
              <a:t>	statement1</a:t>
            </a:r>
          </a:p>
          <a:p>
            <a:pPr marL="457200" lvl="1" indent="0">
              <a:buNone/>
            </a:pPr>
            <a:r>
              <a:rPr lang="en-US" dirty="0"/>
              <a:t>	statement2</a:t>
            </a:r>
          </a:p>
          <a:p>
            <a:pPr marL="457200" lvl="1" indent="0">
              <a:buNone/>
            </a:pPr>
            <a:r>
              <a:rPr lang="en-US" dirty="0"/>
              <a:t>	.</a:t>
            </a:r>
          </a:p>
          <a:p>
            <a:pPr marL="914400" lvl="2" indent="0">
              <a:buNone/>
            </a:pPr>
            <a:r>
              <a:rPr lang="en-US" dirty="0" err="1"/>
              <a:t>elif</a:t>
            </a:r>
            <a:r>
              <a:rPr lang="en-US" dirty="0"/>
              <a:t> [ expression2 ]</a:t>
            </a:r>
          </a:p>
          <a:p>
            <a:pPr marL="914400" lvl="2" indent="0">
              <a:buNone/>
            </a:pPr>
            <a:r>
              <a:rPr lang="en-US" dirty="0"/>
              <a:t>then</a:t>
            </a:r>
          </a:p>
          <a:p>
            <a:pPr marL="914400" lvl="2" indent="0">
              <a:buNone/>
            </a:pPr>
            <a:r>
              <a:rPr lang="en-US" dirty="0"/>
              <a:t>   statement3</a:t>
            </a:r>
          </a:p>
          <a:p>
            <a:pPr marL="914400" lvl="2" indent="0">
              <a:buNone/>
            </a:pPr>
            <a:r>
              <a:rPr lang="en-US" dirty="0"/>
              <a:t>   statement4</a:t>
            </a:r>
          </a:p>
          <a:p>
            <a:pPr marL="914400" lvl="2" indent="0">
              <a:buNone/>
            </a:pPr>
            <a:r>
              <a:rPr lang="en-US" dirty="0"/>
              <a:t>   .</a:t>
            </a:r>
          </a:p>
          <a:p>
            <a:pPr marL="914400" lvl="2" indent="0">
              <a:buNone/>
            </a:pPr>
            <a:r>
              <a:rPr lang="en-US" dirty="0"/>
              <a:t>else</a:t>
            </a:r>
          </a:p>
          <a:p>
            <a:pPr marL="914400" lvl="2" indent="0">
              <a:buNone/>
            </a:pPr>
            <a:r>
              <a:rPr lang="en-US" dirty="0"/>
              <a:t>   statement5</a:t>
            </a:r>
          </a:p>
          <a:p>
            <a:pPr marL="914400" lvl="2" indent="0">
              <a:buNone/>
            </a:pPr>
            <a:r>
              <a:rPr lang="en-US" dirty="0"/>
              <a:t>fi</a:t>
            </a:r>
            <a:endParaRPr lang="en-IN" dirty="0"/>
          </a:p>
        </p:txBody>
      </p:sp>
    </p:spTree>
    <p:extLst>
      <p:ext uri="{BB962C8B-B14F-4D97-AF65-F5344CB8AC3E}">
        <p14:creationId xmlns:p14="http://schemas.microsoft.com/office/powerpoint/2010/main" val="418443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Making Decisions (</a:t>
            </a:r>
            <a:r>
              <a:rPr lang="en-IN" dirty="0" err="1"/>
              <a:t>Contd</a:t>
            </a:r>
            <a:r>
              <a:rPr lang="en-IN" dirty="0"/>
              <a:t>)</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815788"/>
            <a:ext cx="9459172" cy="5540188"/>
          </a:xfrm>
        </p:spPr>
        <p:txBody>
          <a:bodyPr>
            <a:normAutofit/>
          </a:bodyPr>
          <a:lstStyle/>
          <a:p>
            <a:r>
              <a:rPr lang="en-US" dirty="0"/>
              <a:t>Nested if</a:t>
            </a:r>
          </a:p>
          <a:p>
            <a:r>
              <a:rPr lang="en-US" dirty="0"/>
              <a:t>if [ expression1 ]</a:t>
            </a:r>
          </a:p>
          <a:p>
            <a:pPr marL="457200" lvl="1" indent="0">
              <a:buNone/>
            </a:pPr>
            <a:r>
              <a:rPr lang="en-US" dirty="0"/>
              <a:t>then</a:t>
            </a:r>
          </a:p>
          <a:p>
            <a:pPr marL="457200" lvl="1" indent="0">
              <a:buNone/>
            </a:pPr>
            <a:r>
              <a:rPr lang="en-US" dirty="0"/>
              <a:t>   statement1</a:t>
            </a:r>
          </a:p>
          <a:p>
            <a:pPr marL="457200" lvl="1" indent="0">
              <a:buNone/>
            </a:pPr>
            <a:r>
              <a:rPr lang="en-US" dirty="0"/>
              <a:t>   statement2</a:t>
            </a:r>
          </a:p>
          <a:p>
            <a:pPr marL="457200" lvl="1" indent="0">
              <a:buNone/>
            </a:pPr>
            <a:r>
              <a:rPr lang="en-US" dirty="0"/>
              <a:t>   .</a:t>
            </a:r>
          </a:p>
          <a:p>
            <a:pPr marL="457200" lvl="1" indent="0">
              <a:buNone/>
            </a:pPr>
            <a:r>
              <a:rPr lang="en-US" dirty="0"/>
              <a:t>else</a:t>
            </a:r>
          </a:p>
          <a:p>
            <a:pPr marL="457200" lvl="1" indent="0">
              <a:buNone/>
            </a:pPr>
            <a:r>
              <a:rPr lang="en-US" dirty="0"/>
              <a:t>   if [ expression2 ]</a:t>
            </a:r>
          </a:p>
          <a:p>
            <a:pPr marL="457200" lvl="1" indent="0">
              <a:buNone/>
            </a:pPr>
            <a:r>
              <a:rPr lang="en-US" dirty="0"/>
              <a:t>   then</a:t>
            </a:r>
          </a:p>
          <a:p>
            <a:pPr marL="457200" lvl="1" indent="0">
              <a:buNone/>
            </a:pPr>
            <a:r>
              <a:rPr lang="en-US" dirty="0"/>
              <a:t>      statement3</a:t>
            </a:r>
          </a:p>
          <a:p>
            <a:pPr marL="457200" lvl="1" indent="0">
              <a:buNone/>
            </a:pPr>
            <a:r>
              <a:rPr lang="en-US" dirty="0"/>
              <a:t>      .</a:t>
            </a:r>
          </a:p>
          <a:p>
            <a:pPr marL="457200" lvl="1" indent="0">
              <a:buNone/>
            </a:pPr>
            <a:r>
              <a:rPr lang="en-US" dirty="0"/>
              <a:t>   fi</a:t>
            </a:r>
          </a:p>
          <a:p>
            <a:pPr marL="457200" lvl="1" indent="0">
              <a:buNone/>
            </a:pPr>
            <a:r>
              <a:rPr lang="en-US" dirty="0"/>
              <a:t>fi</a:t>
            </a:r>
            <a:endParaRPr lang="en-IN" dirty="0"/>
          </a:p>
        </p:txBody>
      </p:sp>
    </p:spTree>
    <p:extLst>
      <p:ext uri="{BB962C8B-B14F-4D97-AF65-F5344CB8AC3E}">
        <p14:creationId xmlns:p14="http://schemas.microsoft.com/office/powerpoint/2010/main" val="425110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Making Decisions (</a:t>
            </a:r>
            <a:r>
              <a:rPr lang="en-IN" dirty="0" err="1"/>
              <a:t>Contd</a:t>
            </a:r>
            <a:r>
              <a:rPr lang="en-IN" dirty="0"/>
              <a:t>)</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815788"/>
            <a:ext cx="9459172" cy="5540188"/>
          </a:xfrm>
        </p:spPr>
        <p:txBody>
          <a:bodyPr>
            <a:normAutofit/>
          </a:bodyPr>
          <a:lstStyle/>
          <a:p>
            <a:r>
              <a:rPr lang="en-US" dirty="0"/>
              <a:t>switch case</a:t>
            </a:r>
          </a:p>
          <a:p>
            <a:r>
              <a:rPr lang="en-US" dirty="0"/>
              <a:t>Syntax</a:t>
            </a:r>
          </a:p>
          <a:p>
            <a:pPr marL="457200" lvl="1" indent="0">
              <a:buNone/>
            </a:pPr>
            <a:r>
              <a:rPr lang="en-US" dirty="0"/>
              <a:t>case  in</a:t>
            </a:r>
          </a:p>
          <a:p>
            <a:pPr marL="457200" lvl="1" indent="0">
              <a:buNone/>
            </a:pPr>
            <a:r>
              <a:rPr lang="en-US" dirty="0"/>
              <a:t>   Pattern 1) Statement 1;;</a:t>
            </a:r>
          </a:p>
          <a:p>
            <a:pPr marL="457200" lvl="1" indent="0">
              <a:buNone/>
            </a:pPr>
            <a:r>
              <a:rPr lang="en-US" dirty="0"/>
              <a:t>   Pattern n) Statement n;;</a:t>
            </a:r>
          </a:p>
          <a:p>
            <a:pPr marL="457200" lvl="1" indent="0">
              <a:buNone/>
            </a:pPr>
            <a:r>
              <a:rPr lang="en-US" dirty="0" err="1"/>
              <a:t>esac</a:t>
            </a:r>
            <a:endParaRPr lang="en-IN" dirty="0"/>
          </a:p>
        </p:txBody>
      </p:sp>
    </p:spTree>
    <p:extLst>
      <p:ext uri="{BB962C8B-B14F-4D97-AF65-F5344CB8AC3E}">
        <p14:creationId xmlns:p14="http://schemas.microsoft.com/office/powerpoint/2010/main" val="226259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Return code &amp; exit status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9291215" cy="3450613"/>
          </a:xfrm>
        </p:spPr>
        <p:txBody>
          <a:bodyPr/>
          <a:lstStyle/>
          <a:p>
            <a:r>
              <a:rPr lang="en-IN" dirty="0"/>
              <a:t>What is exit status or a return code?</a:t>
            </a:r>
          </a:p>
          <a:p>
            <a:r>
              <a:rPr lang="en-IN" dirty="0"/>
              <a:t>Checking exit status</a:t>
            </a:r>
          </a:p>
          <a:p>
            <a:r>
              <a:rPr lang="en-IN" dirty="0"/>
              <a:t>What to do on the basis of the status?</a:t>
            </a:r>
          </a:p>
          <a:p>
            <a:r>
              <a:rPr lang="en-IN" dirty="0"/>
              <a:t>Can we use exit status in scripts?</a:t>
            </a:r>
          </a:p>
          <a:p>
            <a:r>
              <a:rPr lang="en-IN" dirty="0"/>
              <a:t>Demo</a:t>
            </a:r>
          </a:p>
          <a:p>
            <a:endParaRPr lang="en-IN" dirty="0"/>
          </a:p>
        </p:txBody>
      </p:sp>
    </p:spTree>
    <p:extLst>
      <p:ext uri="{BB962C8B-B14F-4D97-AF65-F5344CB8AC3E}">
        <p14:creationId xmlns:p14="http://schemas.microsoft.com/office/powerpoint/2010/main" val="108431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Return code &amp; exit status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9291215" cy="3450613"/>
          </a:xfrm>
        </p:spPr>
        <p:txBody>
          <a:bodyPr/>
          <a:lstStyle/>
          <a:p>
            <a:r>
              <a:rPr lang="en-IN" dirty="0"/>
              <a:t>Every command returns an exit status</a:t>
            </a:r>
          </a:p>
          <a:p>
            <a:r>
              <a:rPr lang="en-IN" dirty="0"/>
              <a:t>It ranges from 0 (which is success) to 255</a:t>
            </a:r>
          </a:p>
          <a:p>
            <a:r>
              <a:rPr lang="en-IN" dirty="0"/>
              <a:t>Anything apart from 0 is an error condition</a:t>
            </a:r>
          </a:p>
          <a:p>
            <a:r>
              <a:rPr lang="en-IN" dirty="0"/>
              <a:t> We can use commands like info and man to understand the meaning of an exit status</a:t>
            </a:r>
          </a:p>
          <a:p>
            <a:r>
              <a:rPr lang="en-IN" dirty="0"/>
              <a:t>Explicitly define Return Codes – exit 0 to exit 255</a:t>
            </a:r>
          </a:p>
          <a:p>
            <a:r>
              <a:rPr lang="en-IN" dirty="0"/>
              <a:t>You can use exit anywhere in the shell script.</a:t>
            </a:r>
          </a:p>
        </p:txBody>
      </p:sp>
    </p:spTree>
    <p:extLst>
      <p:ext uri="{BB962C8B-B14F-4D97-AF65-F5344CB8AC3E}">
        <p14:creationId xmlns:p14="http://schemas.microsoft.com/office/powerpoint/2010/main" val="152254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functions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9291215" cy="4429704"/>
          </a:xfrm>
        </p:spPr>
        <p:txBody>
          <a:bodyPr>
            <a:normAutofit/>
          </a:bodyPr>
          <a:lstStyle/>
          <a:p>
            <a:r>
              <a:rPr lang="en-IN" dirty="0"/>
              <a:t>What are Functions?</a:t>
            </a:r>
          </a:p>
          <a:p>
            <a:r>
              <a:rPr lang="en-IN" dirty="0"/>
              <a:t>Why Functions?</a:t>
            </a:r>
          </a:p>
          <a:p>
            <a:r>
              <a:rPr lang="en-IN" dirty="0"/>
              <a:t>How to declare and use them?</a:t>
            </a:r>
          </a:p>
          <a:p>
            <a:r>
              <a:rPr lang="en-IN" dirty="0"/>
              <a:t>What is a variable scope?</a:t>
            </a:r>
          </a:p>
          <a:p>
            <a:r>
              <a:rPr lang="en-IN" dirty="0"/>
              <a:t>How to call a Function?</a:t>
            </a:r>
          </a:p>
          <a:p>
            <a:r>
              <a:rPr lang="en-IN" dirty="0"/>
              <a:t>Parameters in a Function</a:t>
            </a:r>
          </a:p>
          <a:p>
            <a:r>
              <a:rPr lang="en-IN" dirty="0"/>
              <a:t>Exit status and Return codes</a:t>
            </a:r>
          </a:p>
          <a:p>
            <a:r>
              <a:rPr lang="en-IN" dirty="0"/>
              <a:t>Demo</a:t>
            </a:r>
          </a:p>
        </p:txBody>
      </p:sp>
    </p:spTree>
    <p:extLst>
      <p:ext uri="{BB962C8B-B14F-4D97-AF65-F5344CB8AC3E}">
        <p14:creationId xmlns:p14="http://schemas.microsoft.com/office/powerpoint/2010/main" val="33371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functions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9291215" cy="4373557"/>
          </a:xfrm>
        </p:spPr>
        <p:txBody>
          <a:bodyPr>
            <a:normAutofit/>
          </a:bodyPr>
          <a:lstStyle/>
          <a:p>
            <a:r>
              <a:rPr lang="en-IN" dirty="0"/>
              <a:t>A function </a:t>
            </a:r>
            <a:r>
              <a:rPr lang="en-US" dirty="0"/>
              <a:t>is a block of code that is reusable, performs certain operations, and gives you a result. </a:t>
            </a:r>
          </a:p>
          <a:p>
            <a:r>
              <a:rPr lang="en-US" dirty="0"/>
              <a:t>Functions are popular because:</a:t>
            </a:r>
          </a:p>
          <a:p>
            <a:pPr lvl="1"/>
            <a:r>
              <a:rPr lang="en-US" dirty="0"/>
              <a:t>DRY – Don’t Repeat Yourself. </a:t>
            </a:r>
          </a:p>
          <a:p>
            <a:pPr lvl="1"/>
            <a:r>
              <a:rPr lang="en-US" dirty="0"/>
              <a:t>Help to reuse a piece of code, thus reduce script length</a:t>
            </a:r>
          </a:p>
          <a:p>
            <a:pPr lvl="1"/>
            <a:r>
              <a:rPr lang="en-US" dirty="0"/>
              <a:t>Improves the readability</a:t>
            </a:r>
          </a:p>
          <a:p>
            <a:pPr lvl="1"/>
            <a:r>
              <a:rPr lang="en-US" dirty="0"/>
              <a:t>Modular approach</a:t>
            </a:r>
          </a:p>
          <a:p>
            <a:pPr lvl="1"/>
            <a:r>
              <a:rPr lang="en-US" dirty="0"/>
              <a:t>Easy maintenance as we have single place to edit and troubleshoot</a:t>
            </a:r>
          </a:p>
          <a:p>
            <a:r>
              <a:rPr lang="en-US" dirty="0"/>
              <a:t>Whenever you are repeating a code, write a function</a:t>
            </a:r>
          </a:p>
          <a:p>
            <a:r>
              <a:rPr lang="en-US" dirty="0"/>
              <a:t>Functions can call other functions.</a:t>
            </a:r>
          </a:p>
          <a:p>
            <a:endParaRPr lang="en-US" dirty="0"/>
          </a:p>
          <a:p>
            <a:endParaRPr lang="en-IN" dirty="0"/>
          </a:p>
          <a:p>
            <a:endParaRPr lang="en-IN" dirty="0"/>
          </a:p>
        </p:txBody>
      </p:sp>
    </p:spTree>
    <p:extLst>
      <p:ext uri="{BB962C8B-B14F-4D97-AF65-F5344CB8AC3E}">
        <p14:creationId xmlns:p14="http://schemas.microsoft.com/office/powerpoint/2010/main" val="231383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functions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9291215" cy="4838778"/>
          </a:xfrm>
        </p:spPr>
        <p:txBody>
          <a:bodyPr>
            <a:normAutofit fontScale="92500" lnSpcReduction="10000"/>
          </a:bodyPr>
          <a:lstStyle/>
          <a:p>
            <a:r>
              <a:rPr lang="en-IN" b="1" dirty="0"/>
              <a:t>Creation / Declaration</a:t>
            </a:r>
          </a:p>
          <a:p>
            <a:pPr lvl="1"/>
            <a:r>
              <a:rPr lang="en-IN" dirty="0"/>
              <a:t>Function function-name( ) </a:t>
            </a:r>
          </a:p>
          <a:p>
            <a:pPr marL="457200" lvl="1" indent="0">
              <a:buNone/>
            </a:pPr>
            <a:r>
              <a:rPr lang="en-IN" dirty="0"/>
              <a:t>	{</a:t>
            </a:r>
          </a:p>
          <a:p>
            <a:pPr marL="457200" lvl="1" indent="0">
              <a:buNone/>
            </a:pPr>
            <a:r>
              <a:rPr lang="en-IN" dirty="0"/>
              <a:t>		# Your code here</a:t>
            </a:r>
          </a:p>
          <a:p>
            <a:pPr marL="457200" lvl="1" indent="0">
              <a:buNone/>
            </a:pPr>
            <a:r>
              <a:rPr lang="en-IN" dirty="0"/>
              <a:t>	}</a:t>
            </a:r>
          </a:p>
          <a:p>
            <a:r>
              <a:rPr lang="en-IN" dirty="0"/>
              <a:t>Or</a:t>
            </a:r>
          </a:p>
          <a:p>
            <a:pPr lvl="1"/>
            <a:r>
              <a:rPr lang="en-IN" dirty="0"/>
              <a:t>Function-name( )</a:t>
            </a:r>
          </a:p>
          <a:p>
            <a:pPr marL="457200" lvl="1" indent="0">
              <a:buNone/>
            </a:pPr>
            <a:r>
              <a:rPr lang="en-IN" dirty="0"/>
              <a:t>	{</a:t>
            </a:r>
          </a:p>
          <a:p>
            <a:pPr marL="457200" lvl="1" indent="0">
              <a:buNone/>
            </a:pPr>
            <a:r>
              <a:rPr lang="en-IN" dirty="0"/>
              <a:t>		# Your code here</a:t>
            </a:r>
          </a:p>
          <a:p>
            <a:pPr marL="457200" lvl="1" indent="0">
              <a:buNone/>
            </a:pPr>
            <a:r>
              <a:rPr lang="en-IN" dirty="0"/>
              <a:t>	}</a:t>
            </a:r>
          </a:p>
          <a:p>
            <a:r>
              <a:rPr lang="en-US" dirty="0"/>
              <a:t>Calling a Function</a:t>
            </a:r>
          </a:p>
          <a:p>
            <a:pPr lvl="1"/>
            <a:r>
              <a:rPr lang="en-US" dirty="0"/>
              <a:t>Function-name</a:t>
            </a:r>
          </a:p>
          <a:p>
            <a:pPr marL="457200" lvl="1" indent="0">
              <a:buNone/>
            </a:pPr>
            <a:r>
              <a:rPr lang="en-US" dirty="0"/>
              <a:t>	( That is all, no brackets/</a:t>
            </a:r>
            <a:r>
              <a:rPr lang="en-US" dirty="0" err="1"/>
              <a:t>paranthesis</a:t>
            </a:r>
            <a:r>
              <a:rPr lang="en-US" dirty="0"/>
              <a:t> like other languages)</a:t>
            </a:r>
          </a:p>
          <a:p>
            <a:endParaRPr lang="en-IN" dirty="0"/>
          </a:p>
          <a:p>
            <a:endParaRPr lang="en-IN" dirty="0"/>
          </a:p>
        </p:txBody>
      </p:sp>
    </p:spTree>
    <p:extLst>
      <p:ext uri="{BB962C8B-B14F-4D97-AF65-F5344CB8AC3E}">
        <p14:creationId xmlns:p14="http://schemas.microsoft.com/office/powerpoint/2010/main" val="177940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Wildcards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9291215" cy="4838778"/>
          </a:xfrm>
        </p:spPr>
        <p:txBody>
          <a:bodyPr>
            <a:normAutofit/>
          </a:bodyPr>
          <a:lstStyle/>
          <a:p>
            <a:r>
              <a:rPr lang="en-IN" dirty="0"/>
              <a:t>What are Wildcards?</a:t>
            </a:r>
          </a:p>
          <a:p>
            <a:r>
              <a:rPr lang="en-IN" dirty="0"/>
              <a:t>Where they can be used?</a:t>
            </a:r>
          </a:p>
          <a:p>
            <a:r>
              <a:rPr lang="en-IN" dirty="0"/>
              <a:t>How can we use them?</a:t>
            </a:r>
          </a:p>
          <a:p>
            <a:r>
              <a:rPr lang="en-IN" dirty="0"/>
              <a:t>Types of Wildcards</a:t>
            </a:r>
          </a:p>
          <a:p>
            <a:r>
              <a:rPr lang="en-IN" dirty="0"/>
              <a:t>Ranges in Wildcards</a:t>
            </a:r>
          </a:p>
          <a:p>
            <a:r>
              <a:rPr lang="en-IN" dirty="0"/>
              <a:t>Demo</a:t>
            </a:r>
          </a:p>
          <a:p>
            <a:endParaRPr lang="en-IN" dirty="0"/>
          </a:p>
        </p:txBody>
      </p:sp>
    </p:spTree>
    <p:extLst>
      <p:ext uri="{BB962C8B-B14F-4D97-AF65-F5344CB8AC3E}">
        <p14:creationId xmlns:p14="http://schemas.microsoft.com/office/powerpoint/2010/main" val="32516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7AD6-E0DD-4AEC-BDB4-9E6F16179705}"/>
              </a:ext>
            </a:extLst>
          </p:cNvPr>
          <p:cNvSpPr>
            <a:spLocks noGrp="1"/>
          </p:cNvSpPr>
          <p:nvPr>
            <p:ph type="title"/>
          </p:nvPr>
        </p:nvSpPr>
        <p:spPr>
          <a:xfrm>
            <a:off x="1451579" y="150921"/>
            <a:ext cx="9291215" cy="754601"/>
          </a:xfrm>
        </p:spPr>
        <p:txBody>
          <a:bodyPr/>
          <a:lstStyle/>
          <a:p>
            <a:r>
              <a:rPr lang="en-US" dirty="0"/>
              <a:t>Roadmap (</a:t>
            </a:r>
            <a:r>
              <a:rPr lang="en-US" dirty="0" err="1"/>
              <a:t>Contd</a:t>
            </a:r>
            <a:r>
              <a:rPr lang="en-US" dirty="0"/>
              <a:t>)</a:t>
            </a:r>
          </a:p>
        </p:txBody>
      </p:sp>
      <p:sp>
        <p:nvSpPr>
          <p:cNvPr id="3" name="Content Placeholder 2">
            <a:extLst>
              <a:ext uri="{FF2B5EF4-FFF2-40B4-BE49-F238E27FC236}">
                <a16:creationId xmlns:a16="http://schemas.microsoft.com/office/drawing/2014/main" id="{D8A0E67D-66F1-417E-A72C-72243979D950}"/>
              </a:ext>
            </a:extLst>
          </p:cNvPr>
          <p:cNvSpPr>
            <a:spLocks noGrp="1"/>
          </p:cNvSpPr>
          <p:nvPr>
            <p:ph idx="1"/>
          </p:nvPr>
        </p:nvSpPr>
        <p:spPr>
          <a:xfrm>
            <a:off x="1451579" y="1180730"/>
            <a:ext cx="9291215" cy="4285615"/>
          </a:xfrm>
        </p:spPr>
        <p:txBody>
          <a:bodyPr>
            <a:normAutofit lnSpcReduction="10000"/>
          </a:bodyPr>
          <a:lstStyle/>
          <a:p>
            <a:r>
              <a:rPr lang="en-US" dirty="0"/>
              <a:t>Arithmetic operations</a:t>
            </a:r>
          </a:p>
          <a:p>
            <a:r>
              <a:rPr lang="en-US" dirty="0"/>
              <a:t>The Case statement</a:t>
            </a:r>
          </a:p>
          <a:p>
            <a:r>
              <a:rPr lang="en-US" dirty="0"/>
              <a:t>While loop</a:t>
            </a:r>
          </a:p>
          <a:p>
            <a:r>
              <a:rPr lang="en-US" dirty="0"/>
              <a:t>UNTIL loop</a:t>
            </a:r>
          </a:p>
          <a:p>
            <a:r>
              <a:rPr lang="en-US" dirty="0"/>
              <a:t>For loop</a:t>
            </a:r>
          </a:p>
          <a:p>
            <a:r>
              <a:rPr lang="en-US" dirty="0"/>
              <a:t>Select loop</a:t>
            </a:r>
          </a:p>
          <a:p>
            <a:r>
              <a:rPr lang="en-US" dirty="0"/>
              <a:t>Break and Continue</a:t>
            </a:r>
          </a:p>
          <a:p>
            <a:r>
              <a:rPr lang="en-US" dirty="0"/>
              <a:t>Functions</a:t>
            </a:r>
          </a:p>
          <a:p>
            <a:r>
              <a:rPr lang="en-US" dirty="0"/>
              <a:t>Interview questions &amp; programs hands-on</a:t>
            </a:r>
          </a:p>
          <a:p>
            <a:endParaRPr lang="en-US" dirty="0"/>
          </a:p>
        </p:txBody>
      </p:sp>
    </p:spTree>
    <p:extLst>
      <p:ext uri="{BB962C8B-B14F-4D97-AF65-F5344CB8AC3E}">
        <p14:creationId xmlns:p14="http://schemas.microsoft.com/office/powerpoint/2010/main" val="318282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Wildcards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10460003" cy="4838778"/>
          </a:xfrm>
        </p:spPr>
        <p:txBody>
          <a:bodyPr>
            <a:normAutofit lnSpcReduction="10000"/>
          </a:bodyPr>
          <a:lstStyle/>
          <a:p>
            <a:r>
              <a:rPr lang="en-US" dirty="0"/>
              <a:t>Wildcards (also referred to as meta characters, glob characters) are symbols or special characters that represent other characters</a:t>
            </a:r>
          </a:p>
          <a:p>
            <a:r>
              <a:rPr lang="en-US" dirty="0"/>
              <a:t>You can club it with some command for usage, like ls, rm, cp</a:t>
            </a:r>
          </a:p>
          <a:p>
            <a:r>
              <a:rPr lang="en-US" dirty="0"/>
              <a:t>Types :</a:t>
            </a:r>
          </a:p>
          <a:p>
            <a:r>
              <a:rPr lang="en-US" dirty="0"/>
              <a:t>Asterisk (*) – matches one or more occurrences of any character, including no character.</a:t>
            </a:r>
          </a:p>
          <a:p>
            <a:r>
              <a:rPr lang="en-US" dirty="0"/>
              <a:t>Question mark (?) – represents or matches exactly one character.</a:t>
            </a:r>
          </a:p>
          <a:p>
            <a:r>
              <a:rPr lang="en-US" dirty="0"/>
              <a:t>Bracketed characters / Character class ([ ]) – matches any occurrence of character enclosed in the square brackets. You can use different types of characters. Like, numbers, letters, other special characters, etc.</a:t>
            </a:r>
          </a:p>
          <a:p>
            <a:r>
              <a:rPr lang="en-US" dirty="0"/>
              <a:t>[!] – Matches any of the characters NOT included between the brackets</a:t>
            </a:r>
            <a:endParaRPr lang="en-IN" dirty="0"/>
          </a:p>
        </p:txBody>
      </p:sp>
    </p:spTree>
    <p:extLst>
      <p:ext uri="{BB962C8B-B14F-4D97-AF65-F5344CB8AC3E}">
        <p14:creationId xmlns:p14="http://schemas.microsoft.com/office/powerpoint/2010/main" val="205606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Wildcards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10460003" cy="4838778"/>
          </a:xfrm>
        </p:spPr>
        <p:txBody>
          <a:bodyPr>
            <a:normAutofit/>
          </a:bodyPr>
          <a:lstStyle/>
          <a:p>
            <a:r>
              <a:rPr lang="en-US" dirty="0"/>
              <a:t>Ranges – You can use 2 characters separated by a hyphen to create a range</a:t>
            </a:r>
          </a:p>
          <a:p>
            <a:r>
              <a:rPr lang="en-US" dirty="0"/>
              <a:t>[a-d]* - Will match all the files that starts with a, b, c, or d</a:t>
            </a:r>
          </a:p>
          <a:p>
            <a:endParaRPr lang="en-US" dirty="0"/>
          </a:p>
          <a:p>
            <a:r>
              <a:rPr lang="en-US" dirty="0"/>
              <a:t>Named character classes – They are predefined</a:t>
            </a:r>
          </a:p>
          <a:p>
            <a:pPr lvl="1"/>
            <a:r>
              <a:rPr lang="en-US" dirty="0"/>
              <a:t>[[:upper:]] - matches any uppercase letters</a:t>
            </a:r>
          </a:p>
          <a:p>
            <a:pPr lvl="1"/>
            <a:r>
              <a:rPr lang="en-US" dirty="0"/>
              <a:t>[[:lower:]] – matches any lowercase letters</a:t>
            </a:r>
          </a:p>
          <a:p>
            <a:pPr lvl="1"/>
            <a:r>
              <a:rPr lang="en-US" dirty="0"/>
              <a:t>[[:digit:]] - matches numbers from 0-9</a:t>
            </a:r>
          </a:p>
          <a:p>
            <a:pPr lvl="1"/>
            <a:r>
              <a:rPr lang="en-US" dirty="0"/>
              <a:t>[[:space:]] - matches </a:t>
            </a:r>
            <a:r>
              <a:rPr lang="en-US"/>
              <a:t>whitespace like spaces and tabs</a:t>
            </a:r>
            <a:endParaRPr lang="en-US" dirty="0"/>
          </a:p>
          <a:p>
            <a:pPr lvl="1"/>
            <a:r>
              <a:rPr lang="en-US" dirty="0"/>
              <a:t>[[:alpha:]] - matches alphabetical letters, both upper and lower case</a:t>
            </a:r>
          </a:p>
          <a:p>
            <a:pPr lvl="1"/>
            <a:r>
              <a:rPr lang="en-US" dirty="0"/>
              <a:t>[[:</a:t>
            </a:r>
            <a:r>
              <a:rPr lang="en-US" dirty="0" err="1"/>
              <a:t>alnum</a:t>
            </a:r>
            <a:r>
              <a:rPr lang="en-US" dirty="0"/>
              <a:t>:]] - matches alphanumeric characters, both upper and lower case, decimal also</a:t>
            </a:r>
            <a:endParaRPr lang="en-IN" dirty="0"/>
          </a:p>
        </p:txBody>
      </p:sp>
    </p:spTree>
    <p:extLst>
      <p:ext uri="{BB962C8B-B14F-4D97-AF65-F5344CB8AC3E}">
        <p14:creationId xmlns:p14="http://schemas.microsoft.com/office/powerpoint/2010/main" val="193852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Loops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10460003" cy="4838778"/>
          </a:xfrm>
        </p:spPr>
        <p:txBody>
          <a:bodyPr>
            <a:normAutofit/>
          </a:bodyPr>
          <a:lstStyle/>
          <a:p>
            <a:r>
              <a:rPr lang="en-US" dirty="0"/>
              <a:t>What is a Loop?</a:t>
            </a:r>
          </a:p>
          <a:p>
            <a:r>
              <a:rPr lang="en-US" dirty="0"/>
              <a:t>Types of Looping statement or Loops</a:t>
            </a:r>
          </a:p>
          <a:p>
            <a:r>
              <a:rPr lang="en-US" dirty="0"/>
              <a:t>Statements – break and continue</a:t>
            </a:r>
          </a:p>
          <a:p>
            <a:r>
              <a:rPr lang="en-US" dirty="0"/>
              <a:t>Usage of loops with break and continue</a:t>
            </a:r>
          </a:p>
          <a:p>
            <a:r>
              <a:rPr lang="en-US" dirty="0"/>
              <a:t>Demo with examples</a:t>
            </a:r>
            <a:endParaRPr lang="en-IN" dirty="0"/>
          </a:p>
        </p:txBody>
      </p:sp>
    </p:spTree>
    <p:extLst>
      <p:ext uri="{BB962C8B-B14F-4D97-AF65-F5344CB8AC3E}">
        <p14:creationId xmlns:p14="http://schemas.microsoft.com/office/powerpoint/2010/main" val="118475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Loops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10460003" cy="4838778"/>
          </a:xfrm>
        </p:spPr>
        <p:txBody>
          <a:bodyPr>
            <a:normAutofit lnSpcReduction="10000"/>
          </a:bodyPr>
          <a:lstStyle/>
          <a:p>
            <a:r>
              <a:rPr lang="en-US" dirty="0"/>
              <a:t>Loop – </a:t>
            </a:r>
          </a:p>
          <a:p>
            <a:pPr lvl="1"/>
            <a:r>
              <a:rPr lang="en-US" dirty="0"/>
              <a:t>A loop is a sequence of instructions that is repeated continuously until a certain condition is matched or reached.</a:t>
            </a:r>
          </a:p>
          <a:p>
            <a:pPr lvl="1"/>
            <a:r>
              <a:rPr lang="en-US" dirty="0"/>
              <a:t>If the condition has not matched, the next instruction in the sequence is an instruction to return to the first instruction in the sequence and repeat the sequence.</a:t>
            </a:r>
          </a:p>
          <a:p>
            <a:pPr lvl="1"/>
            <a:r>
              <a:rPr lang="en-US" dirty="0"/>
              <a:t>If the condition has been met, the next instruction will fall through to the next sequential instruction or it will branch outside the loop.</a:t>
            </a:r>
          </a:p>
          <a:p>
            <a:r>
              <a:rPr lang="en-US" dirty="0"/>
              <a:t>Infinite loop – A loop that does not have an exit condition, which is why it keep on repeating itself.</a:t>
            </a:r>
          </a:p>
          <a:p>
            <a:r>
              <a:rPr lang="en-US" dirty="0"/>
              <a:t>Types –</a:t>
            </a:r>
          </a:p>
          <a:p>
            <a:pPr lvl="1"/>
            <a:r>
              <a:rPr lang="en-US" dirty="0"/>
              <a:t>While loop</a:t>
            </a:r>
          </a:p>
          <a:p>
            <a:pPr lvl="1"/>
            <a:r>
              <a:rPr lang="en-US" dirty="0"/>
              <a:t>For loop</a:t>
            </a:r>
          </a:p>
          <a:p>
            <a:pPr lvl="1"/>
            <a:r>
              <a:rPr lang="en-US" dirty="0"/>
              <a:t>Until statement </a:t>
            </a:r>
          </a:p>
        </p:txBody>
      </p:sp>
    </p:spTree>
    <p:extLst>
      <p:ext uri="{BB962C8B-B14F-4D97-AF65-F5344CB8AC3E}">
        <p14:creationId xmlns:p14="http://schemas.microsoft.com/office/powerpoint/2010/main" val="48034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err="1"/>
              <a:t>SYntax</a:t>
            </a:r>
            <a:endParaRPr lang="en-IN" dirty="0"/>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956790" y="690342"/>
            <a:ext cx="10906348" cy="5353176"/>
          </a:xfrm>
        </p:spPr>
        <p:txBody>
          <a:bodyPr>
            <a:normAutofit fontScale="92500" lnSpcReduction="20000"/>
          </a:bodyPr>
          <a:lstStyle/>
          <a:p>
            <a:r>
              <a:rPr lang="en-US" dirty="0"/>
              <a:t>While –</a:t>
            </a:r>
          </a:p>
          <a:p>
            <a:pPr lvl="1"/>
            <a:r>
              <a:rPr lang="en-US" dirty="0"/>
              <a:t>while</a:t>
            </a:r>
          </a:p>
          <a:p>
            <a:pPr marL="457200" lvl="1" indent="0">
              <a:buNone/>
            </a:pPr>
            <a:r>
              <a:rPr lang="en-US" dirty="0"/>
              <a:t>	do</a:t>
            </a:r>
          </a:p>
          <a:p>
            <a:pPr marL="457200" lvl="1" indent="0">
              <a:buNone/>
            </a:pPr>
            <a:r>
              <a:rPr lang="en-US" dirty="0"/>
              <a:t>	 Your code here</a:t>
            </a:r>
          </a:p>
          <a:p>
            <a:pPr marL="457200" lvl="1" indent="0">
              <a:buNone/>
            </a:pPr>
            <a:r>
              <a:rPr lang="en-US" dirty="0"/>
              <a:t>	done</a:t>
            </a:r>
          </a:p>
          <a:p>
            <a:r>
              <a:rPr lang="en-US" dirty="0"/>
              <a:t>For –</a:t>
            </a:r>
          </a:p>
          <a:p>
            <a:pPr lvl="1"/>
            <a:r>
              <a:rPr lang="en-US" dirty="0"/>
              <a:t>for var in word1 word2 till </a:t>
            </a:r>
            <a:r>
              <a:rPr lang="en-US" dirty="0" err="1"/>
              <a:t>wordn</a:t>
            </a:r>
            <a:endParaRPr lang="en-US" dirty="0"/>
          </a:p>
          <a:p>
            <a:pPr marL="457200" lvl="1" indent="0">
              <a:buNone/>
            </a:pPr>
            <a:r>
              <a:rPr lang="en-US" dirty="0"/>
              <a:t>	do</a:t>
            </a:r>
          </a:p>
          <a:p>
            <a:pPr marL="457200" lvl="1" indent="0">
              <a:buNone/>
            </a:pPr>
            <a:r>
              <a:rPr lang="en-US" dirty="0"/>
              <a:t> 	Your code here</a:t>
            </a:r>
          </a:p>
          <a:p>
            <a:pPr marL="457200" lvl="1" indent="0">
              <a:buNone/>
            </a:pPr>
            <a:r>
              <a:rPr lang="en-US" dirty="0"/>
              <a:t>	done</a:t>
            </a:r>
          </a:p>
          <a:p>
            <a:r>
              <a:rPr lang="en-US" dirty="0"/>
              <a:t>Until –</a:t>
            </a:r>
          </a:p>
          <a:p>
            <a:pPr lvl="1"/>
            <a:r>
              <a:rPr lang="en-US" dirty="0"/>
              <a:t>until</a:t>
            </a:r>
          </a:p>
          <a:p>
            <a:pPr marL="457200" lvl="1" indent="0">
              <a:buNone/>
            </a:pPr>
            <a:r>
              <a:rPr lang="en-US" dirty="0"/>
              <a:t>	do</a:t>
            </a:r>
          </a:p>
          <a:p>
            <a:pPr marL="457200" lvl="1" indent="0">
              <a:buNone/>
            </a:pPr>
            <a:r>
              <a:rPr lang="en-US" dirty="0"/>
              <a:t>	Your code that needs to be executed until command is true</a:t>
            </a:r>
          </a:p>
          <a:p>
            <a:pPr marL="457200" lvl="1" indent="0">
              <a:buNone/>
            </a:pPr>
            <a:r>
              <a:rPr lang="en-US" dirty="0"/>
              <a:t>	done</a:t>
            </a:r>
          </a:p>
          <a:p>
            <a:endParaRPr lang="en-US" dirty="0"/>
          </a:p>
        </p:txBody>
      </p:sp>
    </p:spTree>
    <p:extLst>
      <p:ext uri="{BB962C8B-B14F-4D97-AF65-F5344CB8AC3E}">
        <p14:creationId xmlns:p14="http://schemas.microsoft.com/office/powerpoint/2010/main" val="359832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logging</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10460003" cy="4838778"/>
          </a:xfrm>
        </p:spPr>
        <p:txBody>
          <a:bodyPr>
            <a:normAutofit/>
          </a:bodyPr>
          <a:lstStyle/>
          <a:p>
            <a:r>
              <a:rPr lang="en-US" dirty="0"/>
              <a:t>What is Logging?</a:t>
            </a:r>
          </a:p>
          <a:p>
            <a:r>
              <a:rPr lang="en-US" dirty="0"/>
              <a:t>Why do we need logging?</a:t>
            </a:r>
          </a:p>
          <a:p>
            <a:r>
              <a:rPr lang="en-US" dirty="0"/>
              <a:t>How to generate </a:t>
            </a:r>
            <a:r>
              <a:rPr lang="en-US"/>
              <a:t>logs?</a:t>
            </a:r>
            <a:endParaRPr lang="en-US" dirty="0"/>
          </a:p>
          <a:p>
            <a:r>
              <a:rPr lang="en-US" dirty="0"/>
              <a:t>syslog</a:t>
            </a:r>
          </a:p>
          <a:p>
            <a:r>
              <a:rPr lang="en-US" dirty="0"/>
              <a:t>Demo</a:t>
            </a:r>
          </a:p>
        </p:txBody>
      </p:sp>
    </p:spTree>
    <p:extLst>
      <p:ext uri="{BB962C8B-B14F-4D97-AF65-F5344CB8AC3E}">
        <p14:creationId xmlns:p14="http://schemas.microsoft.com/office/powerpoint/2010/main" val="335134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logging</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403134" y="1096801"/>
            <a:ext cx="10460003" cy="4838778"/>
          </a:xfrm>
        </p:spPr>
        <p:txBody>
          <a:bodyPr>
            <a:normAutofit/>
          </a:bodyPr>
          <a:lstStyle/>
          <a:p>
            <a:r>
              <a:rPr lang="en-US" dirty="0"/>
              <a:t>Helpful when there are no debugging tools</a:t>
            </a:r>
          </a:p>
          <a:p>
            <a:r>
              <a:rPr lang="en-US" dirty="0"/>
              <a:t>Logs help localize a problem and narrow it down</a:t>
            </a:r>
          </a:p>
          <a:p>
            <a:r>
              <a:rPr lang="en-US" dirty="0"/>
              <a:t>Logs help to check if everything is working as expected</a:t>
            </a:r>
          </a:p>
          <a:p>
            <a:r>
              <a:rPr lang="en-US" dirty="0"/>
              <a:t>Helps figure out if there is a security concern like malware, virus, trojan, unexpected intrusion, etc.</a:t>
            </a:r>
          </a:p>
          <a:p>
            <a:r>
              <a:rPr lang="en-US" dirty="0"/>
              <a:t>If you run your scripts unattended; Logging plays an important role</a:t>
            </a:r>
          </a:p>
          <a:p>
            <a:r>
              <a:rPr lang="en-US" dirty="0"/>
              <a:t>Syslog-ng is a very famous tool that helps security experts, system admins, and DevOps managers in centralizing all of the log messages coming from servers, network devices, applications, printers, </a:t>
            </a:r>
            <a:r>
              <a:rPr lang="en-US" dirty="0" err="1"/>
              <a:t>etc</a:t>
            </a:r>
            <a:endParaRPr lang="en-US" dirty="0"/>
          </a:p>
          <a:p>
            <a:r>
              <a:rPr lang="en-US" dirty="0"/>
              <a:t>Reduces downtime</a:t>
            </a:r>
          </a:p>
        </p:txBody>
      </p:sp>
    </p:spTree>
    <p:extLst>
      <p:ext uri="{BB962C8B-B14F-4D97-AF65-F5344CB8AC3E}">
        <p14:creationId xmlns:p14="http://schemas.microsoft.com/office/powerpoint/2010/main" val="128610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Logging (</a:t>
            </a:r>
            <a:r>
              <a:rPr lang="en-IN" dirty="0" err="1"/>
              <a:t>SysLOG</a:t>
            </a:r>
            <a:r>
              <a:rPr lang="en-IN" dirty="0"/>
              <a:t>)</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1058778" y="1096801"/>
            <a:ext cx="10804359" cy="4838778"/>
          </a:xfrm>
        </p:spPr>
        <p:txBody>
          <a:bodyPr>
            <a:normAutofit/>
          </a:bodyPr>
          <a:lstStyle/>
          <a:p>
            <a:r>
              <a:rPr lang="en-US" dirty="0"/>
              <a:t>Syslog is a protocol for logging and tracking system messages in </a:t>
            </a:r>
            <a:r>
              <a:rPr lang="en-US" dirty="0" err="1"/>
              <a:t>linux</a:t>
            </a:r>
            <a:endParaRPr lang="en-US" dirty="0"/>
          </a:p>
          <a:p>
            <a:r>
              <a:rPr lang="en-US" dirty="0"/>
              <a:t>Application use syslog to export all their error, status messages, to the file in the /var/log directory (which is configurable)</a:t>
            </a:r>
          </a:p>
          <a:p>
            <a:r>
              <a:rPr lang="en-US" dirty="0"/>
              <a:t>Components</a:t>
            </a:r>
          </a:p>
          <a:p>
            <a:pPr lvl="1"/>
            <a:r>
              <a:rPr lang="en-US" dirty="0"/>
              <a:t>Listener - Gathers and processes syslog data</a:t>
            </a:r>
          </a:p>
          <a:p>
            <a:pPr lvl="1"/>
            <a:r>
              <a:rPr lang="en-US" dirty="0"/>
              <a:t>Database – To store the data</a:t>
            </a:r>
          </a:p>
          <a:p>
            <a:pPr lvl="1"/>
            <a:r>
              <a:rPr lang="en-US" dirty="0"/>
              <a:t>Management and filtering software</a:t>
            </a:r>
          </a:p>
          <a:p>
            <a:endParaRPr lang="en-US" dirty="0"/>
          </a:p>
          <a:p>
            <a:endParaRPr lang="en-US" dirty="0"/>
          </a:p>
        </p:txBody>
      </p:sp>
    </p:spTree>
    <p:extLst>
      <p:ext uri="{BB962C8B-B14F-4D97-AF65-F5344CB8AC3E}">
        <p14:creationId xmlns:p14="http://schemas.microsoft.com/office/powerpoint/2010/main" val="356364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Logging (</a:t>
            </a:r>
            <a:r>
              <a:rPr lang="en-IN" dirty="0" err="1"/>
              <a:t>SysLOG</a:t>
            </a:r>
            <a:r>
              <a:rPr lang="en-IN" dirty="0"/>
              <a:t>)</a:t>
            </a:r>
          </a:p>
        </p:txBody>
      </p:sp>
      <p:pic>
        <p:nvPicPr>
          <p:cNvPr id="5" name="Picture 4">
            <a:extLst>
              <a:ext uri="{FF2B5EF4-FFF2-40B4-BE49-F238E27FC236}">
                <a16:creationId xmlns:a16="http://schemas.microsoft.com/office/drawing/2014/main" id="{857B00B3-BCC3-4855-974F-FDB6F26A165D}"/>
              </a:ext>
            </a:extLst>
          </p:cNvPr>
          <p:cNvPicPr>
            <a:picLocks noChangeAspect="1"/>
          </p:cNvPicPr>
          <p:nvPr/>
        </p:nvPicPr>
        <p:blipFill>
          <a:blip r:embed="rId2"/>
          <a:stretch>
            <a:fillRect/>
          </a:stretch>
        </p:blipFill>
        <p:spPr>
          <a:xfrm>
            <a:off x="7824763" y="910315"/>
            <a:ext cx="4178515" cy="5835950"/>
          </a:xfrm>
          <a:prstGeom prst="rect">
            <a:avLst/>
          </a:prstGeom>
        </p:spPr>
      </p:pic>
      <p:pic>
        <p:nvPicPr>
          <p:cNvPr id="7" name="Picture 6">
            <a:extLst>
              <a:ext uri="{FF2B5EF4-FFF2-40B4-BE49-F238E27FC236}">
                <a16:creationId xmlns:a16="http://schemas.microsoft.com/office/drawing/2014/main" id="{3B433283-15B0-44D7-AB8D-E5071E62AC47}"/>
              </a:ext>
            </a:extLst>
          </p:cNvPr>
          <p:cNvPicPr>
            <a:picLocks noChangeAspect="1"/>
          </p:cNvPicPr>
          <p:nvPr/>
        </p:nvPicPr>
        <p:blipFill>
          <a:blip r:embed="rId3"/>
          <a:stretch>
            <a:fillRect/>
          </a:stretch>
        </p:blipFill>
        <p:spPr>
          <a:xfrm>
            <a:off x="954357" y="3828290"/>
            <a:ext cx="5454930" cy="2140060"/>
          </a:xfrm>
          <a:prstGeom prst="rect">
            <a:avLst/>
          </a:prstGeom>
        </p:spPr>
      </p:pic>
      <p:sp>
        <p:nvSpPr>
          <p:cNvPr id="9" name="TextBox 8">
            <a:extLst>
              <a:ext uri="{FF2B5EF4-FFF2-40B4-BE49-F238E27FC236}">
                <a16:creationId xmlns:a16="http://schemas.microsoft.com/office/drawing/2014/main" id="{3FB5B6A0-8759-4FC2-8D4F-C5489F8E3040}"/>
              </a:ext>
            </a:extLst>
          </p:cNvPr>
          <p:cNvSpPr txBox="1"/>
          <p:nvPr/>
        </p:nvSpPr>
        <p:spPr>
          <a:xfrm>
            <a:off x="-63851" y="1008570"/>
            <a:ext cx="7491346" cy="2308324"/>
          </a:xfrm>
          <a:prstGeom prst="rect">
            <a:avLst/>
          </a:prstGeom>
          <a:noFill/>
        </p:spPr>
        <p:txBody>
          <a:bodyPr wrap="square">
            <a:spAutoFit/>
          </a:bodyPr>
          <a:lstStyle/>
          <a:p>
            <a:pPr marL="742950" lvl="1" indent="-285750">
              <a:buFont typeface="Arial" panose="020B0604020202020204" pitchFamily="34" charset="0"/>
              <a:buChar char="•"/>
            </a:pPr>
            <a:r>
              <a:rPr lang="en-US" dirty="0" err="1"/>
              <a:t>Logsys</a:t>
            </a:r>
            <a:r>
              <a:rPr lang="en-US" dirty="0"/>
              <a:t> uses Facilities and Severities to categorize messages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Note that, when you specify a priority, you are actually specifying everything at that priority or higher. For example, mail.info would mean all messages coming from the mail facility with the info, notice, warning, err, crit, alert or </a:t>
            </a:r>
            <a:r>
              <a:rPr lang="en-US" dirty="0" err="1"/>
              <a:t>emerg</a:t>
            </a:r>
            <a:r>
              <a:rPr lang="en-US" dirty="0"/>
              <a:t> priority.</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44109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Case Statements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810126" y="898358"/>
            <a:ext cx="11053012" cy="5309937"/>
          </a:xfrm>
        </p:spPr>
        <p:txBody>
          <a:bodyPr>
            <a:normAutofit fontScale="85000" lnSpcReduction="10000"/>
          </a:bodyPr>
          <a:lstStyle/>
          <a:p>
            <a:r>
              <a:rPr lang="en-US" dirty="0"/>
              <a:t>One way to work on a multiway branch is that you can use multiple if...</a:t>
            </a:r>
            <a:r>
              <a:rPr lang="en-US" dirty="0" err="1"/>
              <a:t>elif</a:t>
            </a:r>
            <a:r>
              <a:rPr lang="en-US" dirty="0"/>
              <a:t> statements. But, sometime, it is not the best solution, especially when all of the branches depend on the value of a single variable.</a:t>
            </a:r>
          </a:p>
          <a:p>
            <a:r>
              <a:rPr lang="en-US" dirty="0"/>
              <a:t>For that we have </a:t>
            </a:r>
            <a:r>
              <a:rPr lang="en-US" b="1" dirty="0"/>
              <a:t>case...</a:t>
            </a:r>
            <a:r>
              <a:rPr lang="en-US" b="1" dirty="0" err="1"/>
              <a:t>esac</a:t>
            </a:r>
            <a:r>
              <a:rPr lang="en-US" dirty="0"/>
              <a:t> statement. This handles exactly this type of situation. While comparing, </a:t>
            </a:r>
            <a:r>
              <a:rPr lang="en-US" b="1" dirty="0"/>
              <a:t>case…</a:t>
            </a:r>
            <a:r>
              <a:rPr lang="en-US" b="1" dirty="0" err="1"/>
              <a:t>esac</a:t>
            </a:r>
            <a:r>
              <a:rPr lang="en-US" dirty="0"/>
              <a:t> does so more efficiently than repeated if...</a:t>
            </a:r>
            <a:r>
              <a:rPr lang="en-US" dirty="0" err="1"/>
              <a:t>elif</a:t>
            </a:r>
            <a:r>
              <a:rPr lang="en-US" dirty="0"/>
              <a:t> statements.</a:t>
            </a:r>
          </a:p>
          <a:p>
            <a:r>
              <a:rPr lang="en-US" dirty="0"/>
              <a:t>Syntax : </a:t>
            </a:r>
          </a:p>
          <a:p>
            <a:pPr marL="457200" lvl="1" indent="0">
              <a:buNone/>
            </a:pPr>
            <a:r>
              <a:rPr lang="en-US" dirty="0"/>
              <a:t>case word in</a:t>
            </a:r>
          </a:p>
          <a:p>
            <a:pPr marL="457200" lvl="1" indent="0">
              <a:buNone/>
            </a:pPr>
            <a:r>
              <a:rPr lang="en-US" dirty="0"/>
              <a:t>   pattern1)</a:t>
            </a:r>
          </a:p>
          <a:p>
            <a:pPr marL="457200" lvl="1" indent="0">
              <a:buNone/>
            </a:pPr>
            <a:r>
              <a:rPr lang="en-US" dirty="0"/>
              <a:t>      Statement(s) to be executed if pattern1 matches</a:t>
            </a:r>
          </a:p>
          <a:p>
            <a:pPr marL="457200" lvl="1" indent="0">
              <a:buNone/>
            </a:pPr>
            <a:r>
              <a:rPr lang="en-US" dirty="0"/>
              <a:t>      ;;</a:t>
            </a:r>
          </a:p>
          <a:p>
            <a:pPr marL="457200" lvl="1" indent="0">
              <a:buNone/>
            </a:pPr>
            <a:r>
              <a:rPr lang="en-US" dirty="0"/>
              <a:t>   pattern2)</a:t>
            </a:r>
          </a:p>
          <a:p>
            <a:pPr marL="457200" lvl="1" indent="0">
              <a:buNone/>
            </a:pPr>
            <a:r>
              <a:rPr lang="en-US" dirty="0"/>
              <a:t>      Statement(s) to be executed if pattern2 matches</a:t>
            </a:r>
          </a:p>
          <a:p>
            <a:pPr marL="457200" lvl="1" indent="0">
              <a:buNone/>
            </a:pPr>
            <a:r>
              <a:rPr lang="en-US" dirty="0"/>
              <a:t>     ;;</a:t>
            </a:r>
          </a:p>
          <a:p>
            <a:pPr marL="457200" lvl="1" indent="0">
              <a:buNone/>
            </a:pPr>
            <a:r>
              <a:rPr lang="en-US" dirty="0"/>
              <a:t>*)</a:t>
            </a:r>
          </a:p>
          <a:p>
            <a:pPr marL="457200" lvl="1" indent="0">
              <a:buNone/>
            </a:pPr>
            <a:r>
              <a:rPr lang="en-US" dirty="0"/>
              <a:t>     Default condition to be executed</a:t>
            </a:r>
          </a:p>
          <a:p>
            <a:pPr marL="457200" lvl="1" indent="0">
              <a:buNone/>
            </a:pPr>
            <a:r>
              <a:rPr lang="en-US" dirty="0"/>
              <a:t>     ;;</a:t>
            </a:r>
          </a:p>
          <a:p>
            <a:pPr marL="457200" lvl="1" indent="0">
              <a:buNone/>
            </a:pPr>
            <a:r>
              <a:rPr lang="en-US" dirty="0" err="1"/>
              <a:t>esac</a:t>
            </a:r>
            <a:endParaRPr lang="en-US" dirty="0"/>
          </a:p>
        </p:txBody>
      </p:sp>
    </p:spTree>
    <p:extLst>
      <p:ext uri="{BB962C8B-B14F-4D97-AF65-F5344CB8AC3E}">
        <p14:creationId xmlns:p14="http://schemas.microsoft.com/office/powerpoint/2010/main" val="18693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13" end="13"/>
                                            </p:txEl>
                                          </p:spTgt>
                                        </p:tgtEl>
                                        <p:attrNameLst>
                                          <p:attrName>style.visibility</p:attrName>
                                        </p:attrNameLst>
                                      </p:cBhvr>
                                      <p:to>
                                        <p:strVal val="visible"/>
                                      </p:to>
                                    </p:set>
                                    <p:animEffect transition="in" filter="fade">
                                      <p:cBhvr>
                                        <p:cTn id="26" dur="1000"/>
                                        <p:tgtEl>
                                          <p:spTgt spid="3">
                                            <p:txEl>
                                              <p:pRg st="13" end="13"/>
                                            </p:txEl>
                                          </p:spTgt>
                                        </p:tgtEl>
                                      </p:cBhvr>
                                    </p:animEffect>
                                    <p:anim calcmode="lin" valueType="num">
                                      <p:cBhvr>
                                        <p:cTn id="2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1000"/>
                                        <p:tgtEl>
                                          <p:spTgt spid="3">
                                            <p:txEl>
                                              <p:pRg st="9" end="9"/>
                                            </p:txEl>
                                          </p:spTgt>
                                        </p:tgtEl>
                                      </p:cBhvr>
                                    </p:animEffect>
                                    <p:anim calcmode="lin" valueType="num">
                                      <p:cBhvr>
                                        <p:cTn id="6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1000"/>
                                        <p:tgtEl>
                                          <p:spTgt spid="3">
                                            <p:txEl>
                                              <p:pRg st="10" end="10"/>
                                            </p:txEl>
                                          </p:spTgt>
                                        </p:tgtEl>
                                      </p:cBhvr>
                                    </p:animEffect>
                                    <p:anim calcmode="lin" valueType="num">
                                      <p:cBhvr>
                                        <p:cTn id="6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Effect transition="in" filter="fade">
                                      <p:cBhvr>
                                        <p:cTn id="71" dur="1000"/>
                                        <p:tgtEl>
                                          <p:spTgt spid="3">
                                            <p:txEl>
                                              <p:pRg st="11" end="11"/>
                                            </p:txEl>
                                          </p:spTgt>
                                        </p:tgtEl>
                                      </p:cBhvr>
                                    </p:animEffect>
                                    <p:anim calcmode="lin" valueType="num">
                                      <p:cBhvr>
                                        <p:cTn id="7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2" end="12"/>
                                            </p:txEl>
                                          </p:spTgt>
                                        </p:tgtEl>
                                        <p:attrNameLst>
                                          <p:attrName>style.visibility</p:attrName>
                                        </p:attrNameLst>
                                      </p:cBhvr>
                                      <p:to>
                                        <p:strVal val="visible"/>
                                      </p:to>
                                    </p:set>
                                    <p:animEffect transition="in" filter="fade">
                                      <p:cBhvr>
                                        <p:cTn id="76" dur="1000"/>
                                        <p:tgtEl>
                                          <p:spTgt spid="3">
                                            <p:txEl>
                                              <p:pRg st="12" end="12"/>
                                            </p:txEl>
                                          </p:spTgt>
                                        </p:tgtEl>
                                      </p:cBhvr>
                                    </p:animEffect>
                                    <p:anim calcmode="lin" valueType="num">
                                      <p:cBhvr>
                                        <p:cTn id="7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a:t>Pre-requisites</a:t>
            </a:r>
            <a:endParaRPr lang="en-IN" dirty="0"/>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1183342"/>
            <a:ext cx="9291215" cy="3450613"/>
          </a:xfrm>
        </p:spPr>
        <p:txBody>
          <a:bodyPr/>
          <a:lstStyle/>
          <a:p>
            <a:r>
              <a:rPr lang="en-IN" dirty="0"/>
              <a:t>Oracle Virtual Box</a:t>
            </a:r>
          </a:p>
          <a:p>
            <a:r>
              <a:rPr lang="en-IN" dirty="0"/>
              <a:t>CentOS </a:t>
            </a:r>
            <a:r>
              <a:rPr lang="en-IN" dirty="0" err="1"/>
              <a:t>vdi</a:t>
            </a:r>
            <a:r>
              <a:rPr lang="en-IN" dirty="0"/>
              <a:t> (Virtual Desktop Infrastructure)</a:t>
            </a:r>
          </a:p>
          <a:p>
            <a:r>
              <a:rPr lang="en-IN" dirty="0"/>
              <a:t>Internet</a:t>
            </a:r>
          </a:p>
          <a:p>
            <a:r>
              <a:rPr lang="en-IN" dirty="0"/>
              <a:t>How to install and configure the mentioned softwares</a:t>
            </a:r>
          </a:p>
          <a:p>
            <a:endParaRPr lang="en-IN" dirty="0"/>
          </a:p>
        </p:txBody>
      </p:sp>
    </p:spTree>
    <p:extLst>
      <p:ext uri="{BB962C8B-B14F-4D97-AF65-F5344CB8AC3E}">
        <p14:creationId xmlns:p14="http://schemas.microsoft.com/office/powerpoint/2010/main" val="374881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Case Statements</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810126" y="1096801"/>
            <a:ext cx="11053012" cy="5111494"/>
          </a:xfrm>
        </p:spPr>
        <p:txBody>
          <a:bodyPr>
            <a:normAutofit/>
          </a:bodyPr>
          <a:lstStyle/>
          <a:p>
            <a:r>
              <a:rPr lang="en-US" dirty="0"/>
              <a:t>Each case statement starts with the case keyword, followed by the case expression and the in keyword. The statement ends with the </a:t>
            </a:r>
            <a:r>
              <a:rPr lang="en-US" dirty="0" err="1"/>
              <a:t>esac</a:t>
            </a:r>
            <a:r>
              <a:rPr lang="en-US" dirty="0"/>
              <a:t> keyword</a:t>
            </a:r>
          </a:p>
          <a:p>
            <a:r>
              <a:rPr lang="en-US" dirty="0"/>
              <a:t>You can use multiple patterns separated by the | operator, Using ) operator we terminate a pattern list</a:t>
            </a:r>
          </a:p>
          <a:p>
            <a:r>
              <a:rPr lang="en-US" dirty="0"/>
              <a:t>A pattern can have special characters</a:t>
            </a:r>
          </a:p>
          <a:p>
            <a:r>
              <a:rPr lang="en-US" dirty="0"/>
              <a:t>A pattern and its associated commands are known as a clause which must be terminated with ;;</a:t>
            </a:r>
          </a:p>
          <a:p>
            <a:r>
              <a:rPr lang="en-US" dirty="0"/>
              <a:t>The code block of first pattern that matches the expression will be executed</a:t>
            </a:r>
          </a:p>
          <a:p>
            <a:r>
              <a:rPr lang="en-US" dirty="0"/>
              <a:t>Wildcard asterisk symbol (*) should be the final pattern to define the default case. This pattern will always match</a:t>
            </a:r>
          </a:p>
        </p:txBody>
      </p:sp>
    </p:spTree>
    <p:extLst>
      <p:ext uri="{BB962C8B-B14F-4D97-AF65-F5344CB8AC3E}">
        <p14:creationId xmlns:p14="http://schemas.microsoft.com/office/powerpoint/2010/main" val="20205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Debugging</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810126" y="1096801"/>
            <a:ext cx="11053012" cy="5111494"/>
          </a:xfrm>
        </p:spPr>
        <p:txBody>
          <a:bodyPr>
            <a:normAutofit/>
          </a:bodyPr>
          <a:lstStyle/>
          <a:p>
            <a:r>
              <a:rPr lang="en-US" dirty="0"/>
              <a:t>What is Debugging?</a:t>
            </a:r>
          </a:p>
          <a:p>
            <a:r>
              <a:rPr lang="en-US" dirty="0"/>
              <a:t>How to Debug?</a:t>
            </a:r>
          </a:p>
          <a:p>
            <a:r>
              <a:rPr lang="en-US" dirty="0"/>
              <a:t>Editing in Terminal</a:t>
            </a:r>
          </a:p>
          <a:p>
            <a:r>
              <a:rPr lang="en-US" dirty="0"/>
              <a:t>Debugging options</a:t>
            </a:r>
          </a:p>
          <a:p>
            <a:r>
              <a:rPr lang="en-US" dirty="0"/>
              <a:t>DEBUG method</a:t>
            </a:r>
          </a:p>
        </p:txBody>
      </p:sp>
    </p:spTree>
    <p:extLst>
      <p:ext uri="{BB962C8B-B14F-4D97-AF65-F5344CB8AC3E}">
        <p14:creationId xmlns:p14="http://schemas.microsoft.com/office/powerpoint/2010/main" val="320601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Debugging</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810126" y="1096801"/>
            <a:ext cx="11053012" cy="5111494"/>
          </a:xfrm>
        </p:spPr>
        <p:txBody>
          <a:bodyPr>
            <a:normAutofit/>
          </a:bodyPr>
          <a:lstStyle/>
          <a:p>
            <a:r>
              <a:rPr lang="en-US" dirty="0"/>
              <a:t>Debugging - In computer programming and software development, debugging is the process of finding and resolving bugs (defects or problems that prevent correct operation) within computer programs, software, or systems.</a:t>
            </a:r>
          </a:p>
          <a:p>
            <a:r>
              <a:rPr lang="en-US" dirty="0"/>
              <a:t>Editing in Terminal – VI editor</a:t>
            </a:r>
          </a:p>
          <a:p>
            <a:r>
              <a:rPr lang="en-US" dirty="0"/>
              <a:t>Debugging options</a:t>
            </a:r>
          </a:p>
          <a:p>
            <a:pPr lvl="1"/>
            <a:r>
              <a:rPr lang="en-US" dirty="0"/>
              <a:t>#! /bin/bash –x  </a:t>
            </a:r>
            <a:r>
              <a:rPr lang="en-US" b="1" dirty="0"/>
              <a:t>OR</a:t>
            </a:r>
            <a:r>
              <a:rPr lang="en-US" dirty="0"/>
              <a:t>  #! /bin/bash –v  </a:t>
            </a:r>
            <a:r>
              <a:rPr lang="en-US" b="1" dirty="0"/>
              <a:t>OR</a:t>
            </a:r>
            <a:r>
              <a:rPr lang="en-US" dirty="0"/>
              <a:t>  #! /bin/bash –xv </a:t>
            </a:r>
          </a:p>
          <a:p>
            <a:r>
              <a:rPr lang="en-US" dirty="0"/>
              <a:t>Separately</a:t>
            </a:r>
          </a:p>
          <a:p>
            <a:pPr lvl="1"/>
            <a:r>
              <a:rPr lang="en-US" dirty="0"/>
              <a:t>-x ( </a:t>
            </a:r>
            <a:r>
              <a:rPr lang="en-US" dirty="0" err="1"/>
              <a:t>xtrace</a:t>
            </a:r>
            <a:r>
              <a:rPr lang="en-US" dirty="0"/>
              <a:t> or execution trace)</a:t>
            </a:r>
          </a:p>
          <a:p>
            <a:pPr lvl="1"/>
            <a:r>
              <a:rPr lang="en-US" dirty="0"/>
              <a:t>-v (verbose)</a:t>
            </a:r>
          </a:p>
          <a:p>
            <a:pPr lvl="1"/>
            <a:r>
              <a:rPr lang="en-US" dirty="0"/>
              <a:t>-u (unset)</a:t>
            </a:r>
          </a:p>
          <a:p>
            <a:pPr lvl="1"/>
            <a:r>
              <a:rPr lang="en-US" dirty="0"/>
              <a:t>-n (</a:t>
            </a:r>
            <a:r>
              <a:rPr lang="en-US" dirty="0" err="1"/>
              <a:t>noexec</a:t>
            </a:r>
            <a:r>
              <a:rPr lang="en-US"/>
              <a:t>)</a:t>
            </a:r>
            <a:endParaRPr lang="en-US" dirty="0"/>
          </a:p>
          <a:p>
            <a:r>
              <a:rPr lang="en-US" dirty="0"/>
              <a:t>DEBUG function : _DEBUG=“on”</a:t>
            </a:r>
          </a:p>
        </p:txBody>
      </p:sp>
    </p:spTree>
    <p:extLst>
      <p:ext uri="{BB962C8B-B14F-4D97-AF65-F5344CB8AC3E}">
        <p14:creationId xmlns:p14="http://schemas.microsoft.com/office/powerpoint/2010/main" val="210637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SED – Stream Editor</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810126" y="1096801"/>
            <a:ext cx="11053012" cy="5111494"/>
          </a:xfrm>
        </p:spPr>
        <p:txBody>
          <a:bodyPr>
            <a:normAutofit/>
          </a:bodyPr>
          <a:lstStyle/>
          <a:p>
            <a:r>
              <a:rPr lang="en-US" dirty="0"/>
              <a:t>What is SED?</a:t>
            </a:r>
          </a:p>
          <a:p>
            <a:r>
              <a:rPr lang="en-US" dirty="0"/>
              <a:t>Usage of SED</a:t>
            </a:r>
          </a:p>
          <a:p>
            <a:r>
              <a:rPr lang="en-US" dirty="0"/>
              <a:t>Syntax</a:t>
            </a:r>
          </a:p>
          <a:p>
            <a:r>
              <a:rPr lang="en-US" dirty="0"/>
              <a:t>Workflow</a:t>
            </a:r>
          </a:p>
          <a:p>
            <a:r>
              <a:rPr lang="en-US" dirty="0"/>
              <a:t>Standard Options</a:t>
            </a:r>
          </a:p>
          <a:p>
            <a:r>
              <a:rPr lang="en-US" dirty="0"/>
              <a:t>Demo</a:t>
            </a:r>
          </a:p>
          <a:p>
            <a:endParaRPr lang="en-US" dirty="0"/>
          </a:p>
        </p:txBody>
      </p:sp>
    </p:spTree>
    <p:extLst>
      <p:ext uri="{BB962C8B-B14F-4D97-AF65-F5344CB8AC3E}">
        <p14:creationId xmlns:p14="http://schemas.microsoft.com/office/powerpoint/2010/main" val="198120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SED – Stream Editor - Introduction</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810126" y="1096801"/>
            <a:ext cx="11053012" cy="5111494"/>
          </a:xfrm>
        </p:spPr>
        <p:txBody>
          <a:bodyPr>
            <a:normAutofit/>
          </a:bodyPr>
          <a:lstStyle/>
          <a:p>
            <a:r>
              <a:rPr lang="en-US" dirty="0"/>
              <a:t>It performs editing operations on text coming from a file or standard input. </a:t>
            </a:r>
          </a:p>
          <a:p>
            <a:endParaRPr lang="en-US" dirty="0"/>
          </a:p>
          <a:p>
            <a:r>
              <a:rPr lang="en-US" dirty="0"/>
              <a:t>sed edits line-by-line and in a non-interactive way.</a:t>
            </a:r>
          </a:p>
          <a:p>
            <a:endParaRPr lang="en-US" dirty="0"/>
          </a:p>
          <a:p>
            <a:r>
              <a:rPr lang="en-US" dirty="0"/>
              <a:t>This means that you make all of the editing decisions as you are calling the command, and sed executes the directions automatically. </a:t>
            </a:r>
          </a:p>
          <a:p>
            <a:endParaRPr lang="en-US" dirty="0"/>
          </a:p>
          <a:p>
            <a:r>
              <a:rPr lang="en-US" dirty="0"/>
              <a:t>This tutorial will cover some basic operations and introduce you to the syntax required to operate this editor.</a:t>
            </a:r>
          </a:p>
        </p:txBody>
      </p:sp>
    </p:spTree>
    <p:extLst>
      <p:ext uri="{BB962C8B-B14F-4D97-AF65-F5344CB8AC3E}">
        <p14:creationId xmlns:p14="http://schemas.microsoft.com/office/powerpoint/2010/main" val="65556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5079-8255-42B0-A7B1-F97C77C9F2E0}"/>
              </a:ext>
            </a:extLst>
          </p:cNvPr>
          <p:cNvSpPr>
            <a:spLocks noGrp="1"/>
          </p:cNvSpPr>
          <p:nvPr>
            <p:ph type="title"/>
          </p:nvPr>
        </p:nvSpPr>
        <p:spPr>
          <a:xfrm>
            <a:off x="1403134" y="47566"/>
            <a:ext cx="9291215" cy="1049235"/>
          </a:xfrm>
        </p:spPr>
        <p:txBody>
          <a:bodyPr/>
          <a:lstStyle/>
          <a:p>
            <a:r>
              <a:rPr lang="en-IN" dirty="0"/>
              <a:t>SED – Stream Editor - Usage</a:t>
            </a:r>
          </a:p>
        </p:txBody>
      </p:sp>
      <p:sp>
        <p:nvSpPr>
          <p:cNvPr id="3" name="Content Placeholder 2">
            <a:extLst>
              <a:ext uri="{FF2B5EF4-FFF2-40B4-BE49-F238E27FC236}">
                <a16:creationId xmlns:a16="http://schemas.microsoft.com/office/drawing/2014/main" id="{B0A55B11-2C6B-4196-9C0F-E399DC7A6344}"/>
              </a:ext>
            </a:extLst>
          </p:cNvPr>
          <p:cNvSpPr>
            <a:spLocks noGrp="1"/>
          </p:cNvSpPr>
          <p:nvPr>
            <p:ph idx="1"/>
          </p:nvPr>
        </p:nvSpPr>
        <p:spPr>
          <a:xfrm>
            <a:off x="810126" y="1096801"/>
            <a:ext cx="11053012" cy="5111494"/>
          </a:xfrm>
        </p:spPr>
        <p:txBody>
          <a:bodyPr>
            <a:normAutofit/>
          </a:bodyPr>
          <a:lstStyle/>
          <a:p>
            <a:r>
              <a:rPr lang="en-US" dirty="0"/>
              <a:t>SED performs text transformations on streams</a:t>
            </a:r>
          </a:p>
          <a:p>
            <a:r>
              <a:rPr lang="en-US" dirty="0"/>
              <a:t>Substituting text for some other text</a:t>
            </a:r>
          </a:p>
          <a:p>
            <a:r>
              <a:rPr lang="en-US" dirty="0"/>
              <a:t>Line removal</a:t>
            </a:r>
          </a:p>
          <a:p>
            <a:r>
              <a:rPr lang="en-US" dirty="0"/>
              <a:t>Appending text before and after the given lines</a:t>
            </a:r>
          </a:p>
          <a:p>
            <a:r>
              <a:rPr lang="en-US" dirty="0"/>
              <a:t> Non-interactive editing of text files</a:t>
            </a:r>
          </a:p>
          <a:p>
            <a:r>
              <a:rPr lang="en-US" dirty="0"/>
              <a:t>Syntax</a:t>
            </a:r>
          </a:p>
          <a:p>
            <a:pPr lvl="1"/>
            <a:r>
              <a:rPr lang="en-US" dirty="0"/>
              <a:t>‘s / Search Pattern / Replacement /’ filename</a:t>
            </a:r>
          </a:p>
          <a:p>
            <a:pPr lvl="1"/>
            <a:r>
              <a:rPr lang="en-US" dirty="0"/>
              <a:t>‘s / Search Pattern / Replacement /</a:t>
            </a:r>
            <a:r>
              <a:rPr lang="en-US" dirty="0" err="1"/>
              <a:t>i</a:t>
            </a:r>
            <a:r>
              <a:rPr lang="en-US" dirty="0"/>
              <a:t>’ filename – I or </a:t>
            </a:r>
            <a:r>
              <a:rPr lang="en-US" dirty="0" err="1"/>
              <a:t>i</a:t>
            </a:r>
            <a:r>
              <a:rPr lang="en-US" dirty="0"/>
              <a:t> is ignore case</a:t>
            </a:r>
          </a:p>
          <a:p>
            <a:pPr lvl="1"/>
            <a:r>
              <a:rPr lang="en-US" dirty="0"/>
              <a:t>‘s / Search Pattern / Replacement /g’ filename – g is global, more than one occurrences</a:t>
            </a:r>
          </a:p>
          <a:p>
            <a:pPr lvl="1"/>
            <a:endParaRPr lang="en-US" dirty="0"/>
          </a:p>
          <a:p>
            <a:pPr lvl="1"/>
            <a:endParaRPr lang="en-US" dirty="0"/>
          </a:p>
          <a:p>
            <a:endParaRPr lang="en-US" dirty="0"/>
          </a:p>
        </p:txBody>
      </p:sp>
      <p:pic>
        <p:nvPicPr>
          <p:cNvPr id="5" name="Picture 4">
            <a:extLst>
              <a:ext uri="{FF2B5EF4-FFF2-40B4-BE49-F238E27FC236}">
                <a16:creationId xmlns:a16="http://schemas.microsoft.com/office/drawing/2014/main" id="{835C8D8E-D9EF-4D41-9DA7-124C02B2742C}"/>
              </a:ext>
            </a:extLst>
          </p:cNvPr>
          <p:cNvPicPr>
            <a:picLocks noChangeAspect="1"/>
          </p:cNvPicPr>
          <p:nvPr/>
        </p:nvPicPr>
        <p:blipFill>
          <a:blip r:embed="rId2"/>
          <a:stretch>
            <a:fillRect/>
          </a:stretch>
        </p:blipFill>
        <p:spPr>
          <a:xfrm>
            <a:off x="7178574" y="1257188"/>
            <a:ext cx="4925310" cy="2721254"/>
          </a:xfrm>
          <a:prstGeom prst="rect">
            <a:avLst/>
          </a:prstGeom>
        </p:spPr>
      </p:pic>
    </p:spTree>
    <p:extLst>
      <p:ext uri="{BB962C8B-B14F-4D97-AF65-F5344CB8AC3E}">
        <p14:creationId xmlns:p14="http://schemas.microsoft.com/office/powerpoint/2010/main" val="378178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Guest Additions</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1183342"/>
            <a:ext cx="9291215" cy="3450613"/>
          </a:xfrm>
        </p:spPr>
        <p:txBody>
          <a:bodyPr>
            <a:normAutofit/>
          </a:bodyPr>
          <a:lstStyle/>
          <a:p>
            <a:r>
              <a:rPr lang="en-IN" dirty="0"/>
              <a:t>Guest Additions</a:t>
            </a:r>
          </a:p>
          <a:p>
            <a:pPr marL="0" indent="0">
              <a:buNone/>
            </a:pPr>
            <a:r>
              <a:rPr lang="en-IN" dirty="0"/>
              <a:t>	- T</a:t>
            </a:r>
            <a:r>
              <a:rPr lang="en-US" dirty="0"/>
              <a:t>he VirtualBox Guest Additions consist of device drivers and system applications that optimize the operating system for better performance and usability. One of the usability features required in this guide is automated logons, which is why you need to install the Guest Additions in the virtual machine.</a:t>
            </a:r>
            <a:endParaRPr lang="en-IN" dirty="0"/>
          </a:p>
          <a:p>
            <a:r>
              <a:rPr lang="en-IN" dirty="0"/>
              <a:t>How to add Guest Additions? (Installations and Commands)</a:t>
            </a:r>
            <a:endParaRPr lang="en-US" dirty="0"/>
          </a:p>
          <a:p>
            <a:pPr marL="0" indent="0">
              <a:buNone/>
            </a:pPr>
            <a:endParaRPr lang="en-IN" dirty="0"/>
          </a:p>
        </p:txBody>
      </p:sp>
    </p:spTree>
    <p:extLst>
      <p:ext uri="{BB962C8B-B14F-4D97-AF65-F5344CB8AC3E}">
        <p14:creationId xmlns:p14="http://schemas.microsoft.com/office/powerpoint/2010/main" val="362280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Initial Setup</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1183342"/>
            <a:ext cx="9291215" cy="3450613"/>
          </a:xfrm>
        </p:spPr>
        <p:txBody>
          <a:bodyPr>
            <a:normAutofit/>
          </a:bodyPr>
          <a:lstStyle/>
          <a:p>
            <a:r>
              <a:rPr lang="en-US" dirty="0"/>
              <a:t> Initial setup to make the environment ready</a:t>
            </a:r>
          </a:p>
          <a:p>
            <a:r>
              <a:rPr lang="en-US" dirty="0"/>
              <a:t> Writing and Running our first Bash Script</a:t>
            </a:r>
          </a:p>
          <a:p>
            <a:r>
              <a:rPr lang="en-US" dirty="0"/>
              <a:t> Various ways of executing a shell file in a Linux environment</a:t>
            </a:r>
          </a:p>
          <a:p>
            <a:r>
              <a:rPr lang="en-US" dirty="0"/>
              <a:t> How to get icons visible in CentOS on Desktop? </a:t>
            </a:r>
            <a:r>
              <a:rPr lang="en-US" dirty="0" err="1"/>
              <a:t>GNome</a:t>
            </a:r>
            <a:r>
              <a:rPr lang="en-US" dirty="0"/>
              <a:t> Tweaks. </a:t>
            </a:r>
          </a:p>
          <a:p>
            <a:r>
              <a:rPr lang="en-US" dirty="0"/>
              <a:t> How to install git in Linux and How to clone a repository in Linux?</a:t>
            </a:r>
          </a:p>
          <a:p>
            <a:r>
              <a:rPr lang="en-US"/>
              <a:t> </a:t>
            </a:r>
            <a:r>
              <a:rPr lang="en-US" dirty="0"/>
              <a:t>How to install Visual Studio Code in Linux? How to run a script using Visual Studio Code</a:t>
            </a:r>
            <a:endParaRPr lang="en-IN" dirty="0"/>
          </a:p>
        </p:txBody>
      </p:sp>
    </p:spTree>
    <p:extLst>
      <p:ext uri="{BB962C8B-B14F-4D97-AF65-F5344CB8AC3E}">
        <p14:creationId xmlns:p14="http://schemas.microsoft.com/office/powerpoint/2010/main" val="329211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Introduction</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1183342"/>
            <a:ext cx="9291215" cy="3450613"/>
          </a:xfrm>
        </p:spPr>
        <p:txBody>
          <a:bodyPr>
            <a:normAutofit/>
          </a:bodyPr>
          <a:lstStyle/>
          <a:p>
            <a:r>
              <a:rPr lang="en-IN" dirty="0"/>
              <a:t>What are Scripts?</a:t>
            </a:r>
          </a:p>
          <a:p>
            <a:r>
              <a:rPr lang="en-IN" dirty="0"/>
              <a:t>Components of a script.</a:t>
            </a:r>
          </a:p>
          <a:p>
            <a:r>
              <a:rPr lang="en-IN" dirty="0"/>
              <a:t>Variable usage in the scripts.</a:t>
            </a:r>
          </a:p>
          <a:p>
            <a:r>
              <a:rPr lang="en-IN" dirty="0"/>
              <a:t>How to accept input from a user?</a:t>
            </a:r>
          </a:p>
          <a:p>
            <a:r>
              <a:rPr lang="en-IN" dirty="0"/>
              <a:t>How to make decisions?</a:t>
            </a:r>
          </a:p>
          <a:p>
            <a:r>
              <a:rPr lang="en-IN" dirty="0"/>
              <a:t>Performing tests and a lot more.</a:t>
            </a:r>
            <a:endParaRPr lang="en-US" dirty="0"/>
          </a:p>
          <a:p>
            <a:pPr marL="0" indent="0">
              <a:buNone/>
            </a:pPr>
            <a:endParaRPr lang="en-IN" dirty="0"/>
          </a:p>
        </p:txBody>
      </p:sp>
    </p:spTree>
    <p:extLst>
      <p:ext uri="{BB962C8B-B14F-4D97-AF65-F5344CB8AC3E}">
        <p14:creationId xmlns:p14="http://schemas.microsoft.com/office/powerpoint/2010/main" val="155707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Scripts</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1183342"/>
            <a:ext cx="9459172" cy="5172634"/>
          </a:xfrm>
        </p:spPr>
        <p:txBody>
          <a:bodyPr>
            <a:normAutofit/>
          </a:bodyPr>
          <a:lstStyle/>
          <a:p>
            <a:r>
              <a:rPr lang="en-IN" dirty="0"/>
              <a:t>Series of commands to achieve something</a:t>
            </a:r>
          </a:p>
          <a:p>
            <a:r>
              <a:rPr lang="en-IN" dirty="0"/>
              <a:t>These commands are executed by an interpreter (Here shell acts as an interpreter)</a:t>
            </a:r>
          </a:p>
          <a:p>
            <a:r>
              <a:rPr lang="en-IN" dirty="0"/>
              <a:t>Any command in a format can be written into a script</a:t>
            </a:r>
          </a:p>
          <a:p>
            <a:r>
              <a:rPr lang="en-IN" dirty="0"/>
              <a:t>Why do we need it? – To automate mundane tasks and save some time.</a:t>
            </a:r>
          </a:p>
          <a:p>
            <a:r>
              <a:rPr lang="en-IN" dirty="0"/>
              <a:t>Example</a:t>
            </a:r>
          </a:p>
          <a:p>
            <a:pPr marL="457200" lvl="1" indent="0">
              <a:buNone/>
            </a:pPr>
            <a:r>
              <a:rPr lang="en-IN" dirty="0"/>
              <a:t>	#!/bin/bash</a:t>
            </a:r>
          </a:p>
          <a:p>
            <a:pPr marL="457200" lvl="1" indent="0">
              <a:buNone/>
            </a:pPr>
            <a:r>
              <a:rPr lang="en-IN" dirty="0"/>
              <a:t>	echo “Hello, World”</a:t>
            </a:r>
          </a:p>
          <a:p>
            <a:pPr marL="457200" lvl="1" indent="0">
              <a:buNone/>
            </a:pPr>
            <a:r>
              <a:rPr lang="en-IN" dirty="0"/>
              <a:t>(Need of #! Before the script, the script runs using your shell. It might or might not run, as different shells have a bit of varying syntaxes)</a:t>
            </a:r>
          </a:p>
          <a:p>
            <a:pPr marL="457200" lvl="1" indent="0">
              <a:buNone/>
            </a:pPr>
            <a:r>
              <a:rPr lang="en-IN" dirty="0"/>
              <a:t>	</a:t>
            </a:r>
          </a:p>
          <a:p>
            <a:endParaRPr lang="en-US" dirty="0"/>
          </a:p>
          <a:p>
            <a:pPr marL="0" indent="0">
              <a:buNone/>
            </a:pPr>
            <a:endParaRPr lang="en-IN" dirty="0"/>
          </a:p>
        </p:txBody>
      </p:sp>
    </p:spTree>
    <p:extLst>
      <p:ext uri="{BB962C8B-B14F-4D97-AF65-F5344CB8AC3E}">
        <p14:creationId xmlns:p14="http://schemas.microsoft.com/office/powerpoint/2010/main" val="104076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CA6D-4A13-42F9-B384-B75FD3E509DD}"/>
              </a:ext>
            </a:extLst>
          </p:cNvPr>
          <p:cNvSpPr>
            <a:spLocks noGrp="1"/>
          </p:cNvSpPr>
          <p:nvPr>
            <p:ph type="title"/>
          </p:nvPr>
        </p:nvSpPr>
        <p:spPr>
          <a:xfrm>
            <a:off x="1451579" y="-170328"/>
            <a:ext cx="9291215" cy="1353670"/>
          </a:xfrm>
        </p:spPr>
        <p:txBody>
          <a:bodyPr/>
          <a:lstStyle/>
          <a:p>
            <a:r>
              <a:rPr lang="en-IN" dirty="0"/>
              <a:t>Variables</a:t>
            </a:r>
          </a:p>
        </p:txBody>
      </p:sp>
      <p:sp>
        <p:nvSpPr>
          <p:cNvPr id="3" name="Content Placeholder 2">
            <a:extLst>
              <a:ext uri="{FF2B5EF4-FFF2-40B4-BE49-F238E27FC236}">
                <a16:creationId xmlns:a16="http://schemas.microsoft.com/office/drawing/2014/main" id="{0DF5EE04-57EA-454E-AC1C-F5BABC8178F6}"/>
              </a:ext>
            </a:extLst>
          </p:cNvPr>
          <p:cNvSpPr>
            <a:spLocks noGrp="1"/>
          </p:cNvSpPr>
          <p:nvPr>
            <p:ph idx="1"/>
          </p:nvPr>
        </p:nvSpPr>
        <p:spPr>
          <a:xfrm>
            <a:off x="1281249" y="815788"/>
            <a:ext cx="9459172" cy="5540188"/>
          </a:xfrm>
        </p:spPr>
        <p:txBody>
          <a:bodyPr>
            <a:normAutofit/>
          </a:bodyPr>
          <a:lstStyle/>
          <a:p>
            <a:r>
              <a:rPr lang="en-IN" dirty="0"/>
              <a:t>Storage location having a name or a Name-Value pair</a:t>
            </a:r>
          </a:p>
          <a:p>
            <a:r>
              <a:rPr lang="en-IN" dirty="0"/>
              <a:t>Case sensitive</a:t>
            </a:r>
          </a:p>
          <a:p>
            <a:r>
              <a:rPr lang="en-IN" dirty="0"/>
              <a:t>No spaces before or after the = sign</a:t>
            </a:r>
          </a:p>
          <a:p>
            <a:r>
              <a:rPr lang="en-IN" dirty="0"/>
              <a:t>Uppercase</a:t>
            </a:r>
          </a:p>
          <a:p>
            <a:r>
              <a:rPr lang="en-IN" dirty="0"/>
              <a:t>Syntax:</a:t>
            </a:r>
          </a:p>
          <a:p>
            <a:pPr lvl="1"/>
            <a:r>
              <a:rPr lang="en-IN" dirty="0"/>
              <a:t>VAR_NAME=“Any Value”</a:t>
            </a:r>
          </a:p>
          <a:p>
            <a:pPr lvl="1"/>
            <a:r>
              <a:rPr lang="en-IN" dirty="0" err="1"/>
              <a:t>Eg</a:t>
            </a:r>
            <a:r>
              <a:rPr lang="en-IN" dirty="0"/>
              <a:t> – </a:t>
            </a:r>
          </a:p>
          <a:p>
            <a:pPr marL="914400" lvl="2" indent="0">
              <a:buNone/>
            </a:pPr>
            <a:r>
              <a:rPr lang="en-IN" dirty="0"/>
              <a:t>#!/bin/bash</a:t>
            </a:r>
          </a:p>
          <a:p>
            <a:pPr marL="914400" lvl="2" indent="0">
              <a:buNone/>
            </a:pPr>
            <a:r>
              <a:rPr lang="en-IN" dirty="0"/>
              <a:t>SHELL_NAME=“bash”</a:t>
            </a:r>
          </a:p>
          <a:p>
            <a:pPr marL="914400" lvl="2" indent="0">
              <a:buNone/>
            </a:pPr>
            <a:r>
              <a:rPr lang="en-IN" dirty="0"/>
              <a:t>echo “I am $SHELL_NAME” -&gt;  I am bash</a:t>
            </a:r>
          </a:p>
          <a:p>
            <a:pPr marL="914400" lvl="2" indent="0">
              <a:buNone/>
            </a:pPr>
            <a:r>
              <a:rPr lang="en-IN" dirty="0"/>
              <a:t>Or echo “I am ${SHELL_NAME}</a:t>
            </a:r>
            <a:r>
              <a:rPr lang="en-IN" dirty="0" err="1"/>
              <a:t>ing</a:t>
            </a:r>
            <a:r>
              <a:rPr lang="en-IN" dirty="0"/>
              <a:t> -&gt; I am bashing</a:t>
            </a:r>
          </a:p>
          <a:p>
            <a:pPr marL="457200" lvl="1" indent="0">
              <a:buNone/>
            </a:pPr>
            <a:r>
              <a:rPr lang="en-IN" dirty="0"/>
              <a:t>(If you don’t give a curly brace, the shell will treat it as an additional text)</a:t>
            </a:r>
          </a:p>
          <a:p>
            <a:endParaRPr lang="en-US" dirty="0"/>
          </a:p>
          <a:p>
            <a:pPr marL="0" indent="0">
              <a:buNone/>
            </a:pPr>
            <a:endParaRPr lang="en-IN" dirty="0"/>
          </a:p>
        </p:txBody>
      </p:sp>
    </p:spTree>
    <p:extLst>
      <p:ext uri="{BB962C8B-B14F-4D97-AF65-F5344CB8AC3E}">
        <p14:creationId xmlns:p14="http://schemas.microsoft.com/office/powerpoint/2010/main" val="133008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11862</TotalTime>
  <Words>2429</Words>
  <Application>Microsoft Office PowerPoint</Application>
  <PresentationFormat>Widescreen</PresentationFormat>
  <Paragraphs>362</Paragraphs>
  <Slides>45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Rockwell</vt:lpstr>
      <vt:lpstr>Gallery</vt:lpstr>
      <vt:lpstr>Bash Scripting  or Shell Programming</vt:lpstr>
      <vt:lpstr>Roadmap</vt:lpstr>
      <vt:lpstr>Roadmap (Contd)</vt:lpstr>
      <vt:lpstr>Pre-requisites</vt:lpstr>
      <vt:lpstr>Guest Additions</vt:lpstr>
      <vt:lpstr>Initial Setup</vt:lpstr>
      <vt:lpstr>Introduction</vt:lpstr>
      <vt:lpstr>Scripts</vt:lpstr>
      <vt:lpstr>Variables</vt:lpstr>
      <vt:lpstr>Variables (Contd)</vt:lpstr>
      <vt:lpstr>Operators</vt:lpstr>
      <vt:lpstr>Arithmetic Operators</vt:lpstr>
      <vt:lpstr>Relational Operators</vt:lpstr>
      <vt:lpstr>Boolean/Logical Operators</vt:lpstr>
      <vt:lpstr>BITWISE Operators</vt:lpstr>
      <vt:lpstr>File test Operators</vt:lpstr>
      <vt:lpstr>Making Decisions / CondItional Statements</vt:lpstr>
      <vt:lpstr>Tests</vt:lpstr>
      <vt:lpstr>Making Decisions</vt:lpstr>
      <vt:lpstr>Making Decisions (Contd)</vt:lpstr>
      <vt:lpstr>Making Decisions (Contd)</vt:lpstr>
      <vt:lpstr>Making Decisions (Contd)</vt:lpstr>
      <vt:lpstr>Making Decisions (Contd)</vt:lpstr>
      <vt:lpstr>Return code &amp; exit status</vt:lpstr>
      <vt:lpstr>Return code &amp; exit status</vt:lpstr>
      <vt:lpstr>functions</vt:lpstr>
      <vt:lpstr>functions</vt:lpstr>
      <vt:lpstr>functions</vt:lpstr>
      <vt:lpstr>Wildcards</vt:lpstr>
      <vt:lpstr>Wildcards</vt:lpstr>
      <vt:lpstr>Wildcards</vt:lpstr>
      <vt:lpstr>Loops</vt:lpstr>
      <vt:lpstr>Loops</vt:lpstr>
      <vt:lpstr>SYntax</vt:lpstr>
      <vt:lpstr>logging</vt:lpstr>
      <vt:lpstr>logging</vt:lpstr>
      <vt:lpstr>Logging (SysLOG)</vt:lpstr>
      <vt:lpstr>Logging (SysLOG)</vt:lpstr>
      <vt:lpstr>Case Statements</vt:lpstr>
      <vt:lpstr>Case Statements</vt:lpstr>
      <vt:lpstr>Debugging</vt:lpstr>
      <vt:lpstr>Debugging</vt:lpstr>
      <vt:lpstr>SED – Stream Editor</vt:lpstr>
      <vt:lpstr>SED – Stream Editor - Introduction</vt:lpstr>
      <vt:lpstr>SED – Stream Editor -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Scripting  or Shell Programming</dc:title>
  <dc:creator>Ravish Rawat</dc:creator>
  <cp:lastModifiedBy>Ravish Rawat</cp:lastModifiedBy>
  <cp:revision>190</cp:revision>
  <dcterms:created xsi:type="dcterms:W3CDTF">2021-10-26T17:08:15Z</dcterms:created>
  <dcterms:modified xsi:type="dcterms:W3CDTF">2022-01-15T11:45:54Z</dcterms:modified>
</cp:coreProperties>
</file>