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FF7698-650D-4404-A5D2-C10E2FB40AAB}">
  <a:tblStyle styleId="{06FF7698-650D-4404-A5D2-C10E2FB40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document/8279161" TargetMode="External"/><Relationship Id="rId3" Type="http://schemas.openxmlformats.org/officeDocument/2006/relationships/image" Target="../media/image1.png"/><Relationship Id="rId7" Type="http://schemas.openxmlformats.org/officeDocument/2006/relationships/hyperlink" Target="https://ieeexplore.ieee.org/document/746322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sciencedirect.com/science/article/pii/S1877050915012333" TargetMode="External"/><Relationship Id="rId5" Type="http://schemas.openxmlformats.org/officeDocument/2006/relationships/hyperlink" Target="https://ieeexplore.ieee.org/document/8975771" TargetMode="External"/><Relationship Id="rId4" Type="http://schemas.openxmlformats.org/officeDocument/2006/relationships/hyperlink" Target="https://www.researchgate.net/publication/344291144_Alcohol_Detection_System_using_8051_Microcontroll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32281" y="77175"/>
            <a:ext cx="11694877" cy="70883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200"/>
              <a:buFont typeface="Times New Roman"/>
              <a:buNone/>
            </a:pPr>
            <a:r>
              <a:rPr lang="en-US" sz="2200" b="1">
                <a:latin typeface="Times New Roman"/>
                <a:ea typeface="Times New Roman"/>
                <a:cs typeface="Times New Roman"/>
                <a:sym typeface="Times New Roman"/>
              </a:rPr>
              <a:t>PBL presentation for Skills and Competency Evaluation(SCE)</a:t>
            </a:r>
            <a:br>
              <a:rPr lang="en-US" sz="2200" b="1">
                <a:latin typeface="Times New Roman"/>
                <a:ea typeface="Times New Roman"/>
                <a:cs typeface="Times New Roman"/>
                <a:sym typeface="Times New Roman"/>
              </a:rPr>
            </a:br>
            <a:r>
              <a:rPr lang="en-US" sz="2200" b="1">
                <a:latin typeface="Times New Roman"/>
                <a:ea typeface="Times New Roman"/>
                <a:cs typeface="Times New Roman"/>
                <a:sym typeface="Times New Roman"/>
              </a:rPr>
              <a:t>   Microcontroller And  Applications (ETUA22202)(SY ETC SEM-II AY 22-23 )</a:t>
            </a:r>
            <a:endParaRPr sz="2200" b="1">
              <a:latin typeface="Times New Roman"/>
              <a:ea typeface="Times New Roman"/>
              <a:cs typeface="Times New Roman"/>
              <a:sym typeface="Times New Roman"/>
            </a:endParaRPr>
          </a:p>
        </p:txBody>
      </p:sp>
      <p:sp>
        <p:nvSpPr>
          <p:cNvPr id="90" name="Google Shape;90;p13"/>
          <p:cNvSpPr txBox="1"/>
          <p:nvPr/>
        </p:nvSpPr>
        <p:spPr>
          <a:xfrm>
            <a:off x="332281" y="5952936"/>
            <a:ext cx="11527441" cy="354567"/>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BRACT’S, Vishwakarma Institute of Information Technology, Pune-48</a:t>
            </a:r>
            <a:endParaRPr/>
          </a:p>
        </p:txBody>
      </p:sp>
      <p:pic>
        <p:nvPicPr>
          <p:cNvPr id="91" name="Google Shape;91;p13"/>
          <p:cNvPicPr preferRelativeResize="0"/>
          <p:nvPr/>
        </p:nvPicPr>
        <p:blipFill rotWithShape="1">
          <a:blip r:embed="rId3">
            <a:alphaModFix/>
          </a:blip>
          <a:srcRect/>
          <a:stretch/>
        </p:blipFill>
        <p:spPr>
          <a:xfrm>
            <a:off x="5645020" y="4644420"/>
            <a:ext cx="1133329" cy="1281477"/>
          </a:xfrm>
          <a:prstGeom prst="rect">
            <a:avLst/>
          </a:prstGeom>
          <a:noFill/>
          <a:ln>
            <a:noFill/>
          </a:ln>
        </p:spPr>
      </p:pic>
      <p:sp>
        <p:nvSpPr>
          <p:cNvPr id="92" name="Google Shape;92;p13"/>
          <p:cNvSpPr/>
          <p:nvPr/>
        </p:nvSpPr>
        <p:spPr>
          <a:xfrm>
            <a:off x="542736" y="6289361"/>
            <a:ext cx="11132456"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rgbClr val="7F7F7F"/>
                </a:solidFill>
                <a:latin typeface="Arial"/>
                <a:ea typeface="Arial"/>
                <a:cs typeface="Arial"/>
                <a:sym typeface="Arial"/>
              </a:rPr>
              <a:t>(An Autonomous Institute affiliated to Savitribai Phule Pune University)</a:t>
            </a:r>
            <a:endParaRPr/>
          </a:p>
          <a:p>
            <a:pPr marL="0" marR="0" lvl="0" indent="0" algn="ctr" rtl="0">
              <a:spcBef>
                <a:spcPts val="0"/>
              </a:spcBef>
              <a:spcAft>
                <a:spcPts val="0"/>
              </a:spcAft>
              <a:buNone/>
            </a:pPr>
            <a:r>
              <a:rPr lang="en-US" sz="1400" b="1" i="0" u="none" strike="noStrike" cap="none">
                <a:solidFill>
                  <a:srgbClr val="7F7F7F"/>
                </a:solidFill>
                <a:latin typeface="Arial"/>
                <a:ea typeface="Arial"/>
                <a:cs typeface="Arial"/>
                <a:sym typeface="Arial"/>
              </a:rPr>
              <a:t>(NBA and NAAC accredited, ISO 9001:2015 certified) </a:t>
            </a:r>
            <a:endParaRPr/>
          </a:p>
        </p:txBody>
      </p:sp>
      <p:sp>
        <p:nvSpPr>
          <p:cNvPr id="93" name="Google Shape;93;p13"/>
          <p:cNvSpPr txBox="1"/>
          <p:nvPr/>
        </p:nvSpPr>
        <p:spPr>
          <a:xfrm>
            <a:off x="332281" y="820441"/>
            <a:ext cx="11527441" cy="627522"/>
          </a:xfrm>
          <a:prstGeom prst="rect">
            <a:avLst/>
          </a:prstGeom>
          <a:solidFill>
            <a:srgbClr val="189CDE"/>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rmAutofit fontScale="97500"/>
          </a:bodyPr>
          <a:lstStyle/>
          <a:p>
            <a:pPr marL="0" marR="0" lvl="0" indent="0" algn="ctr" rtl="0">
              <a:lnSpc>
                <a:spcPct val="100000"/>
              </a:lnSpc>
              <a:spcBef>
                <a:spcPts val="0"/>
              </a:spcBef>
              <a:spcAft>
                <a:spcPts val="0"/>
              </a:spcAft>
              <a:buClr>
                <a:srgbClr val="000000"/>
              </a:buClr>
              <a:buSzPct val="100000"/>
              <a:buFont typeface="Times New Roman"/>
              <a:buNone/>
            </a:pPr>
            <a:r>
              <a:rPr lang="en-US" sz="2800" b="1" dirty="0">
                <a:latin typeface="Times New Roman"/>
                <a:ea typeface="Times New Roman"/>
                <a:cs typeface="Times New Roman"/>
                <a:sym typeface="Times New Roman"/>
              </a:rPr>
              <a:t>A</a:t>
            </a:r>
            <a:r>
              <a:rPr lang="en-US" sz="2800" b="1" i="0" u="none" strike="noStrike" cap="none" dirty="0">
                <a:solidFill>
                  <a:srgbClr val="000000"/>
                </a:solidFill>
                <a:latin typeface="Times New Roman"/>
                <a:ea typeface="Times New Roman"/>
                <a:cs typeface="Times New Roman"/>
                <a:sym typeface="Times New Roman"/>
              </a:rPr>
              <a:t>lcohol Detector Using 8051</a:t>
            </a:r>
            <a:endParaRPr dirty="0"/>
          </a:p>
        </p:txBody>
      </p:sp>
      <p:sp>
        <p:nvSpPr>
          <p:cNvPr id="94" name="Google Shape;94;p13"/>
          <p:cNvSpPr txBox="1"/>
          <p:nvPr/>
        </p:nvSpPr>
        <p:spPr>
          <a:xfrm>
            <a:off x="1475406" y="3761781"/>
            <a:ext cx="9798477" cy="9781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Name of instructor: </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Dr. Pravin G. Gawande</a:t>
            </a:r>
            <a:endParaRPr/>
          </a:p>
          <a:p>
            <a:pPr marL="0" marR="0" lvl="0" indent="0" algn="ctr" rtl="0">
              <a:lnSpc>
                <a:spcPct val="100000"/>
              </a:lnSpc>
              <a:spcBef>
                <a:spcPts val="0"/>
              </a:spcBef>
              <a:spcAft>
                <a:spcPts val="0"/>
              </a:spcAft>
              <a:buClr>
                <a:srgbClr val="2E75B5"/>
              </a:buClr>
              <a:buSzPts val="2000"/>
              <a:buFont typeface="Arial"/>
              <a:buNone/>
            </a:pPr>
            <a:r>
              <a:rPr lang="en-US" sz="2000" b="1" i="0" u="none" strike="noStrike" cap="none">
                <a:solidFill>
                  <a:srgbClr val="2E75B5"/>
                </a:solidFill>
                <a:latin typeface="Times New Roman"/>
                <a:ea typeface="Times New Roman"/>
                <a:cs typeface="Times New Roman"/>
                <a:sym typeface="Times New Roman"/>
              </a:rPr>
              <a:t>Department of Electronics and Telecommunication Engineering</a:t>
            </a:r>
            <a:endParaRPr/>
          </a:p>
        </p:txBody>
      </p:sp>
      <p:sp>
        <p:nvSpPr>
          <p:cNvPr id="95" name="Google Shape;9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6" name="Google Shape;96;p13"/>
          <p:cNvSpPr txBox="1"/>
          <p:nvPr/>
        </p:nvSpPr>
        <p:spPr>
          <a:xfrm>
            <a:off x="3130941" y="1475477"/>
            <a:ext cx="609755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Div.:- A</a:t>
            </a:r>
            <a:endParaRPr/>
          </a:p>
          <a:p>
            <a:pPr marL="0" marR="0" lvl="0" indent="0" algn="ctr"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By: Group No. – A11</a:t>
            </a:r>
            <a:endParaRPr/>
          </a:p>
        </p:txBody>
      </p:sp>
      <p:graphicFrame>
        <p:nvGraphicFramePr>
          <p:cNvPr id="97" name="Google Shape;97;p13"/>
          <p:cNvGraphicFramePr/>
          <p:nvPr>
            <p:extLst>
              <p:ext uri="{D42A27DB-BD31-4B8C-83A1-F6EECF244321}">
                <p14:modId xmlns:p14="http://schemas.microsoft.com/office/powerpoint/2010/main" val="3360397517"/>
              </p:ext>
            </p:extLst>
          </p:nvPr>
        </p:nvGraphicFramePr>
        <p:xfrm>
          <a:off x="1475406" y="2261960"/>
          <a:ext cx="9519850" cy="1450658"/>
        </p:xfrm>
        <a:graphic>
          <a:graphicData uri="http://schemas.openxmlformats.org/drawingml/2006/table">
            <a:tbl>
              <a:tblPr>
                <a:noFill/>
                <a:tableStyleId>{06FF7698-650D-4404-A5D2-C10E2FB40AAB}</a:tableStyleId>
              </a:tblPr>
              <a:tblGrid>
                <a:gridCol w="114342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4261525">
                  <a:extLst>
                    <a:ext uri="{9D8B030D-6E8A-4147-A177-3AD203B41FA5}">
                      <a16:colId xmlns:a16="http://schemas.microsoft.com/office/drawing/2014/main" val="20002"/>
                    </a:ext>
                  </a:extLst>
                </a:gridCol>
                <a:gridCol w="2743300">
                  <a:extLst>
                    <a:ext uri="{9D8B030D-6E8A-4147-A177-3AD203B41FA5}">
                      <a16:colId xmlns:a16="http://schemas.microsoft.com/office/drawing/2014/main" val="20003"/>
                    </a:ext>
                  </a:extLst>
                </a:gridCol>
              </a:tblGrid>
              <a:tr h="284800">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Roll No.</a:t>
                      </a:r>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G.R. No.</a:t>
                      </a:r>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u="none" strike="noStrike" cap="none" dirty="0">
                          <a:latin typeface="Times New Roman"/>
                          <a:ea typeface="Times New Roman"/>
                          <a:cs typeface="Times New Roman"/>
                          <a:sym typeface="Times New Roman"/>
                        </a:rPr>
                        <a:t>Name of Student</a:t>
                      </a:r>
                      <a:endParaRPr dirty="0"/>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Contact number</a:t>
                      </a:r>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8375">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211004</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22110792</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Viraj </a:t>
                      </a:r>
                      <a:r>
                        <a:rPr lang="en-US" sz="1800" u="none" strike="noStrike" cap="none" dirty="0" err="1">
                          <a:latin typeface="Times New Roman"/>
                          <a:ea typeface="Times New Roman"/>
                          <a:cs typeface="Times New Roman"/>
                          <a:sym typeface="Times New Roman"/>
                        </a:rPr>
                        <a:t>Badale</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7744048693</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8375">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211010</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22110571</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Vishwajeet </a:t>
                      </a:r>
                      <a:r>
                        <a:rPr lang="en-US" sz="1800" u="none" strike="noStrike" cap="none" dirty="0" err="1">
                          <a:latin typeface="Times New Roman"/>
                          <a:ea typeface="Times New Roman"/>
                          <a:cs typeface="Times New Roman"/>
                          <a:sym typeface="Times New Roman"/>
                        </a:rPr>
                        <a:t>Dahifale</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a:latin typeface="Times New Roman"/>
                          <a:ea typeface="Times New Roman"/>
                          <a:cs typeface="Times New Roman"/>
                          <a:sym typeface="Times New Roman"/>
                        </a:rPr>
                        <a:t>7083892213</a:t>
                      </a:r>
                      <a:endParaRPr sz="1800" u="none" strike="noStrike" cap="none">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8375">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211014</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22110110</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err="1">
                          <a:latin typeface="Times New Roman"/>
                          <a:ea typeface="Times New Roman"/>
                          <a:cs typeface="Times New Roman"/>
                          <a:sym typeface="Times New Roman"/>
                        </a:rPr>
                        <a:t>Shivam</a:t>
                      </a:r>
                      <a:r>
                        <a:rPr lang="en-US" sz="1800" u="none" strike="noStrike" cap="none" dirty="0">
                          <a:latin typeface="Times New Roman"/>
                          <a:ea typeface="Times New Roman"/>
                          <a:cs typeface="Times New Roman"/>
                          <a:sym typeface="Times New Roman"/>
                        </a:rPr>
                        <a:t> Gaikwad</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a:latin typeface="Times New Roman"/>
                          <a:ea typeface="Times New Roman"/>
                          <a:cs typeface="Times New Roman"/>
                          <a:sym typeface="Times New Roman"/>
                        </a:rPr>
                        <a:t>9970757606</a:t>
                      </a:r>
                      <a:endParaRPr sz="1800" u="none" strike="noStrike" cap="none">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8375">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211021</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22110721</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Abhijeet Kadam</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29210" marR="0" lvl="0" indent="0" algn="ctr" rtl="0">
                        <a:lnSpc>
                          <a:spcPct val="115000"/>
                        </a:lnSpc>
                        <a:spcBef>
                          <a:spcPts val="0"/>
                        </a:spcBef>
                        <a:spcAft>
                          <a:spcPts val="0"/>
                        </a:spcAft>
                        <a:buNone/>
                      </a:pPr>
                      <a:r>
                        <a:rPr lang="en-US" sz="1800" u="none" strike="noStrike" cap="none" dirty="0">
                          <a:latin typeface="Times New Roman"/>
                          <a:ea typeface="Times New Roman"/>
                          <a:cs typeface="Times New Roman"/>
                          <a:sym typeface="Times New Roman"/>
                        </a:rPr>
                        <a:t>8080053515</a:t>
                      </a:r>
                      <a:endParaRPr sz="1800" u="none" strike="noStrike" cap="none" dirty="0">
                        <a:latin typeface="Times New Roman"/>
                        <a:ea typeface="Times New Roman"/>
                        <a:cs typeface="Times New Roman"/>
                        <a:sym typeface="Times New Roman"/>
                      </a:endParaRPr>
                    </a:p>
                  </a:txBody>
                  <a:tcPr marL="67950" marR="6795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3"/>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84" name="Google Shape;184;p23"/>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85" name="Google Shape;185;p23"/>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10</a:t>
            </a:fld>
            <a:endParaRPr sz="1600" b="1">
              <a:solidFill>
                <a:schemeClr val="dk1"/>
              </a:solidFill>
            </a:endParaRPr>
          </a:p>
        </p:txBody>
      </p:sp>
      <p:sp>
        <p:nvSpPr>
          <p:cNvPr id="186" name="Google Shape;186;p23"/>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ALGORITHM/FLOWCHART</a:t>
            </a:r>
            <a:endParaRPr sz="3200" b="1">
              <a:latin typeface="Times New Roman"/>
              <a:ea typeface="Times New Roman"/>
              <a:cs typeface="Times New Roman"/>
              <a:sym typeface="Times New Roman"/>
            </a:endParaRPr>
          </a:p>
        </p:txBody>
      </p:sp>
      <p:sp>
        <p:nvSpPr>
          <p:cNvPr id="187" name="Google Shape;187;p23"/>
          <p:cNvSpPr txBox="1">
            <a:spLocks noGrp="1"/>
          </p:cNvSpPr>
          <p:nvPr>
            <p:ph type="body" idx="1"/>
          </p:nvPr>
        </p:nvSpPr>
        <p:spPr>
          <a:xfrm>
            <a:off x="1445264" y="886416"/>
            <a:ext cx="8753095" cy="5309410"/>
          </a:xfrm>
          <a:prstGeom prst="rect">
            <a:avLst/>
          </a:prstGeom>
          <a:noFill/>
          <a:ln>
            <a:noFill/>
          </a:ln>
        </p:spPr>
        <p:txBody>
          <a:bodyPr spcFirstLastPara="1" wrap="square" lIns="91425" tIns="45700" rIns="91425" bIns="45700" anchor="t" anchorCtr="0">
            <a:noAutofit/>
          </a:bodyPr>
          <a:lstStyle/>
          <a:p>
            <a:pPr marL="514350" lvl="0" indent="-514350" algn="l" rtl="0">
              <a:lnSpc>
                <a:spcPct val="144444"/>
              </a:lnSpc>
              <a:spcBef>
                <a:spcPts val="0"/>
              </a:spcBef>
              <a:spcAft>
                <a:spcPts val="0"/>
              </a:spcAft>
              <a:buClr>
                <a:schemeClr val="dk1"/>
              </a:buClr>
              <a:buSzPts val="1800"/>
              <a:buAutoNum type="arabicPeriod"/>
            </a:pPr>
            <a:r>
              <a:rPr lang="en-US" sz="2400" dirty="0">
                <a:latin typeface="Times New Roman" panose="02020603050405020304" pitchFamily="18" charset="0"/>
                <a:cs typeface="Times New Roman" panose="02020603050405020304" pitchFamily="18" charset="0"/>
              </a:rPr>
              <a:t>Start</a:t>
            </a:r>
          </a:p>
          <a:p>
            <a:pPr marL="514350" lvl="0" indent="-514350" algn="l" rtl="0">
              <a:lnSpc>
                <a:spcPct val="144444"/>
              </a:lnSpc>
              <a:spcBef>
                <a:spcPts val="0"/>
              </a:spcBef>
              <a:spcAft>
                <a:spcPts val="0"/>
              </a:spcAft>
              <a:buClr>
                <a:schemeClr val="dk1"/>
              </a:buClr>
              <a:buSzPts val="1800"/>
              <a:buAutoNum type="arabicPeriod"/>
            </a:pPr>
            <a:r>
              <a:rPr lang="en-US" sz="2400" dirty="0" err="1">
                <a:latin typeface="Times New Roman" panose="02020603050405020304" pitchFamily="18" charset="0"/>
                <a:cs typeface="Times New Roman" panose="02020603050405020304" pitchFamily="18" charset="0"/>
              </a:rPr>
              <a:t>Intialize</a:t>
            </a:r>
            <a:r>
              <a:rPr lang="en-US" sz="2400" dirty="0">
                <a:latin typeface="Times New Roman" panose="02020603050405020304" pitchFamily="18" charset="0"/>
                <a:cs typeface="Times New Roman" panose="02020603050405020304" pitchFamily="18" charset="0"/>
              </a:rPr>
              <a:t> Port 1 for input and Port 3 for output</a:t>
            </a:r>
          </a:p>
          <a:p>
            <a:pPr marL="514350" lvl="0" indent="-514350" algn="l" rtl="0">
              <a:lnSpc>
                <a:spcPct val="144444"/>
              </a:lnSpc>
              <a:spcBef>
                <a:spcPts val="0"/>
              </a:spcBef>
              <a:spcAft>
                <a:spcPts val="0"/>
              </a:spcAft>
              <a:buClr>
                <a:schemeClr val="dk1"/>
              </a:buClr>
              <a:buSzPts val="1800"/>
              <a:buAutoNum type="arabicPeriod"/>
            </a:pPr>
            <a:r>
              <a:rPr lang="en-US" sz="2400" dirty="0">
                <a:latin typeface="Times New Roman" panose="02020603050405020304" pitchFamily="18" charset="0"/>
                <a:cs typeface="Times New Roman" panose="02020603050405020304" pitchFamily="18" charset="0"/>
              </a:rPr>
              <a:t>Check output given by Alcohol sensor to 8051</a:t>
            </a:r>
          </a:p>
          <a:p>
            <a:pPr marL="514350" lvl="0" indent="-514350" algn="l" rtl="0">
              <a:lnSpc>
                <a:spcPct val="144444"/>
              </a:lnSpc>
              <a:spcBef>
                <a:spcPts val="0"/>
              </a:spcBef>
              <a:spcAft>
                <a:spcPts val="0"/>
              </a:spcAft>
              <a:buClr>
                <a:schemeClr val="dk1"/>
              </a:buClr>
              <a:buSzPts val="1800"/>
              <a:buFont typeface="+mj-lt"/>
              <a:buAutoNum type="alphaLcPeriod"/>
            </a:pPr>
            <a:r>
              <a:rPr lang="en-US" sz="2400" dirty="0">
                <a:latin typeface="Times New Roman" panose="02020603050405020304" pitchFamily="18" charset="0"/>
                <a:cs typeface="Times New Roman" panose="02020603050405020304" pitchFamily="18" charset="0"/>
              </a:rPr>
              <a:t>If given output of Alcohol sensor is 0, give output to LCD to print ‘Alcohol Detected’ message and turn on the LED</a:t>
            </a:r>
          </a:p>
          <a:p>
            <a:pPr marL="514350" lvl="0" indent="-514350" algn="l" rtl="0">
              <a:lnSpc>
                <a:spcPct val="144444"/>
              </a:lnSpc>
              <a:spcBef>
                <a:spcPts val="0"/>
              </a:spcBef>
              <a:spcAft>
                <a:spcPts val="0"/>
              </a:spcAft>
              <a:buClr>
                <a:schemeClr val="dk1"/>
              </a:buClr>
              <a:buSzPts val="1800"/>
              <a:buFont typeface="+mj-lt"/>
              <a:buAutoNum type="alphaLcPeriod"/>
            </a:pPr>
            <a:r>
              <a:rPr lang="en-US" sz="2400" dirty="0">
                <a:latin typeface="Times New Roman" panose="02020603050405020304" pitchFamily="18" charset="0"/>
                <a:cs typeface="Times New Roman" panose="02020603050405020304" pitchFamily="18" charset="0"/>
              </a:rPr>
              <a:t>If given output of Alcohol sensor is 1, give output to LCD to print ‘Alcohol Not Detected’ message and turn off the LED</a:t>
            </a:r>
          </a:p>
          <a:p>
            <a:pPr marL="0" lvl="0" indent="0" algn="l" rtl="0">
              <a:lnSpc>
                <a:spcPct val="144444"/>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Call Delay</a:t>
            </a:r>
          </a:p>
          <a:p>
            <a:pPr marL="0" lvl="0" indent="0" algn="l" rtl="0">
              <a:lnSpc>
                <a:spcPct val="144444"/>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Jump to Step 3</a:t>
            </a:r>
          </a:p>
          <a:p>
            <a:pPr marL="0" lvl="0" indent="0" algn="l" rtl="0">
              <a:lnSpc>
                <a:spcPct val="144444"/>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4"/>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93" name="Google Shape;193;p24"/>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94" name="Google Shape;194;p24"/>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11</a:t>
            </a:fld>
            <a:endParaRPr sz="1600" b="1">
              <a:solidFill>
                <a:schemeClr val="dk1"/>
              </a:solidFill>
            </a:endParaRPr>
          </a:p>
        </p:txBody>
      </p:sp>
      <p:sp>
        <p:nvSpPr>
          <p:cNvPr id="195" name="Google Shape;195;p24"/>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PROGRAM IMPLEMENTATION</a:t>
            </a:r>
            <a:endParaRPr sz="32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202" name="Google Shape;202;p25"/>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203" name="Google Shape;203;p25"/>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12</a:t>
            </a:fld>
            <a:endParaRPr sz="1600" b="1">
              <a:solidFill>
                <a:schemeClr val="dk1"/>
              </a:solidFill>
            </a:endParaRPr>
          </a:p>
        </p:txBody>
      </p:sp>
      <p:sp>
        <p:nvSpPr>
          <p:cNvPr id="204" name="Google Shape;204;p25"/>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HARDWARE IMPLEMETATION</a:t>
            </a:r>
            <a:endParaRPr sz="3200" b="1">
              <a:latin typeface="Times New Roman"/>
              <a:ea typeface="Times New Roman"/>
              <a:cs typeface="Times New Roman"/>
              <a:sym typeface="Times New Roman"/>
            </a:endParaRPr>
          </a:p>
        </p:txBody>
      </p:sp>
      <p:sp>
        <p:nvSpPr>
          <p:cNvPr id="205" name="Google Shape;205;p25"/>
          <p:cNvSpPr txBox="1">
            <a:spLocks noGrp="1"/>
          </p:cNvSpPr>
          <p:nvPr>
            <p:ph type="body" idx="1"/>
          </p:nvPr>
        </p:nvSpPr>
        <p:spPr>
          <a:xfrm>
            <a:off x="1445263" y="1144543"/>
            <a:ext cx="8753095" cy="5321574"/>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chemeClr val="dk1"/>
              </a:buClr>
              <a:buSzPts val="1800"/>
              <a:buNone/>
            </a:pPr>
            <a:r>
              <a:rPr lang="en-US" sz="1800">
                <a:latin typeface="Times New Roman"/>
                <a:ea typeface="Times New Roman"/>
                <a:cs typeface="Times New Roman"/>
                <a:sym typeface="Times New Roman"/>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6"/>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211" name="Google Shape;211;p26"/>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212" name="Google Shape;212;p26"/>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13</a:t>
            </a:fld>
            <a:endParaRPr sz="1600" b="1">
              <a:solidFill>
                <a:schemeClr val="dk1"/>
              </a:solidFill>
            </a:endParaRPr>
          </a:p>
        </p:txBody>
      </p:sp>
      <p:sp>
        <p:nvSpPr>
          <p:cNvPr id="213" name="Google Shape;213;p26"/>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RESULTS AND CONCLUSION</a:t>
            </a:r>
            <a:endParaRPr sz="3200" b="1">
              <a:latin typeface="Times New Roman"/>
              <a:ea typeface="Times New Roman"/>
              <a:cs typeface="Times New Roman"/>
              <a:sym typeface="Times New Roman"/>
            </a:endParaRPr>
          </a:p>
        </p:txBody>
      </p:sp>
      <p:sp>
        <p:nvSpPr>
          <p:cNvPr id="214" name="Google Shape;214;p26"/>
          <p:cNvSpPr txBox="1">
            <a:spLocks noGrp="1"/>
          </p:cNvSpPr>
          <p:nvPr>
            <p:ph type="body" idx="1"/>
          </p:nvPr>
        </p:nvSpPr>
        <p:spPr>
          <a:xfrm>
            <a:off x="1445263" y="1144543"/>
            <a:ext cx="8753095" cy="5321574"/>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chemeClr val="dk1"/>
              </a:buClr>
              <a:buSzPts val="1800"/>
              <a:buNone/>
            </a:pPr>
            <a:r>
              <a:rPr lang="en-US" sz="1400" dirty="0"/>
              <a:t>                   </a:t>
            </a:r>
            <a:r>
              <a:rPr lang="en-US" sz="1600" dirty="0"/>
              <a:t>The project alcohol detector using 8051 microcontroller is a device designed to detect the presence of alcohol in a person's breath. The device is controlled by an 8051 microcontroller, which is responsible for processing the data from the alcohol sensor and displaying the results on an LCD screen.</a:t>
            </a:r>
          </a:p>
          <a:p>
            <a:pPr marL="0" lvl="0" indent="0" algn="l" rtl="0">
              <a:lnSpc>
                <a:spcPct val="144444"/>
              </a:lnSpc>
              <a:spcBef>
                <a:spcPts val="0"/>
              </a:spcBef>
              <a:spcAft>
                <a:spcPts val="0"/>
              </a:spcAft>
              <a:buClr>
                <a:schemeClr val="dk1"/>
              </a:buClr>
              <a:buSzPts val="1800"/>
              <a:buNone/>
            </a:pPr>
            <a:r>
              <a:rPr lang="en-US" sz="1600" dirty="0"/>
              <a:t>                   Overall, the project appears to be a successful implementation of a simple alcohol detector using readily available components. The use of an 8051 microcontroller provides an efficient and reliable method for controlling the device and displaying the results. However, the effectiveness of the alcohol sensor and the accuracy of the readings may vary depending on the specific sensor used and the conditions in which the device is </a:t>
            </a:r>
            <a:r>
              <a:rPr lang="en-US" sz="1600" dirty="0" err="1"/>
              <a:t>used.In</a:t>
            </a:r>
            <a:r>
              <a:rPr lang="en-US" sz="1600" dirty="0"/>
              <a:t> conclusion, the alcohol detector using 8051 microcontroller is a useful tool for detecting the presence of alcohol in a person's breath, but it should not be relied upon as the sole method of determining sobriety. It is important to use the device in conjunction with other measures, such as field sobriety tests or blood alcohol content (BAC) tests, to ensure accurate and reliable results</a:t>
            </a:r>
            <a:r>
              <a:rPr lang="en-US" sz="1400" dirty="0"/>
              <a:t>.</a:t>
            </a: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220" name="Google Shape;220;p27"/>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221" name="Google Shape;221;p27"/>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14</a:t>
            </a:fld>
            <a:endParaRPr sz="1600" b="1">
              <a:solidFill>
                <a:schemeClr val="dk1"/>
              </a:solidFill>
            </a:endParaRPr>
          </a:p>
        </p:txBody>
      </p:sp>
      <p:sp>
        <p:nvSpPr>
          <p:cNvPr id="222" name="Google Shape;222;p27"/>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REFERENCES</a:t>
            </a:r>
            <a:endParaRPr sz="3200" b="1">
              <a:latin typeface="Times New Roman"/>
              <a:ea typeface="Times New Roman"/>
              <a:cs typeface="Times New Roman"/>
              <a:sym typeface="Times New Roman"/>
            </a:endParaRPr>
          </a:p>
        </p:txBody>
      </p:sp>
      <p:sp>
        <p:nvSpPr>
          <p:cNvPr id="223" name="Google Shape;223;p27"/>
          <p:cNvSpPr txBox="1">
            <a:spLocks noGrp="1"/>
          </p:cNvSpPr>
          <p:nvPr>
            <p:ph type="body" idx="1"/>
          </p:nvPr>
        </p:nvSpPr>
        <p:spPr>
          <a:xfrm>
            <a:off x="1445263" y="1144543"/>
            <a:ext cx="8753095" cy="5321574"/>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chemeClr val="dk1"/>
              </a:buClr>
              <a:buSzPts val="1800"/>
              <a:buNone/>
            </a:pPr>
            <a:r>
              <a:rPr lang="en-US" sz="1800">
                <a:latin typeface="Times New Roman"/>
                <a:ea typeface="Times New Roman"/>
                <a:cs typeface="Times New Roman"/>
                <a:sym typeface="Times New Roman"/>
              </a:rPr>
              <a:t>…..</a:t>
            </a:r>
            <a:endParaRPr/>
          </a:p>
        </p:txBody>
      </p:sp>
      <p:sp>
        <p:nvSpPr>
          <p:cNvPr id="2" name="TextBox 1">
            <a:extLst>
              <a:ext uri="{FF2B5EF4-FFF2-40B4-BE49-F238E27FC236}">
                <a16:creationId xmlns:a16="http://schemas.microsoft.com/office/drawing/2014/main" id="{2BBAD7DE-AC70-D51A-ABF5-B110FBF558AF}"/>
              </a:ext>
            </a:extLst>
          </p:cNvPr>
          <p:cNvSpPr txBox="1"/>
          <p:nvPr/>
        </p:nvSpPr>
        <p:spPr>
          <a:xfrm>
            <a:off x="1035201" y="1144543"/>
            <a:ext cx="9965591" cy="4801314"/>
          </a:xfrm>
          <a:prstGeom prst="rect">
            <a:avLst/>
          </a:prstGeom>
          <a:noFill/>
        </p:spPr>
        <p:txBody>
          <a:bodyPr wrap="square" rtlCol="0">
            <a:spAutoFit/>
          </a:bodyPr>
          <a:lstStyle/>
          <a:p>
            <a:pPr marL="342900" indent="-342900">
              <a:buFont typeface="+mj-lt"/>
              <a:buAutoNum type="arabicPeriod"/>
            </a:pPr>
            <a:r>
              <a:rPr lang="en-IN" sz="1800" dirty="0"/>
              <a:t>"Alcohol Detection System using 8051 Microcontroller" by R. R. Reddy, K. T. Gopi, and K. V. H. Sai. (</a:t>
            </a:r>
            <a:r>
              <a:rPr lang="en-IN" sz="1800" dirty="0">
                <a:hlinkClick r:id="rId4"/>
              </a:rPr>
              <a:t>https://www.researchgate.net/publication/344291144_Alcohol_Detection_System_using_8051_Microcontroller</a:t>
            </a:r>
            <a:r>
              <a:rPr lang="en-IN" sz="1800" dirty="0"/>
              <a:t>)</a:t>
            </a:r>
          </a:p>
          <a:p>
            <a:pPr marL="342900" indent="-342900">
              <a:buFont typeface="+mj-lt"/>
              <a:buAutoNum type="arabicPeriod"/>
            </a:pPr>
            <a:r>
              <a:rPr lang="en-IN" sz="1800" dirty="0"/>
              <a:t>"Design and Implementation of an Alcohol Detection System using MQ-3 Sensor and 8051 Microcontroller" by R. S. Amruta, S. S. Bhattacharya, and S. S. Das. (</a:t>
            </a:r>
            <a:r>
              <a:rPr lang="en-IN" sz="1800" dirty="0">
                <a:hlinkClick r:id="rId5"/>
              </a:rPr>
              <a:t>https://ieeexplore.ieee.org/document/8975771</a:t>
            </a:r>
            <a:r>
              <a:rPr lang="en-IN" sz="1800" dirty="0"/>
              <a:t>)</a:t>
            </a:r>
          </a:p>
          <a:p>
            <a:pPr marL="342900" indent="-342900">
              <a:buFont typeface="+mj-lt"/>
              <a:buAutoNum type="arabicPeriod"/>
            </a:pPr>
            <a:r>
              <a:rPr lang="en-IN" sz="1800" dirty="0"/>
              <a:t>"Design and Development of an Alcohol Detection System using 8051 Microcontroller" by M. K. Singh and A. K. Shrivastava. (</a:t>
            </a:r>
            <a:r>
              <a:rPr lang="en-IN" sz="1800" dirty="0">
                <a:hlinkClick r:id="rId6"/>
              </a:rPr>
              <a:t>https://www.sciencedirect.com/science/article/pii/S1877050915012333</a:t>
            </a:r>
            <a:r>
              <a:rPr lang="en-IN" sz="1800" dirty="0"/>
              <a:t>)“</a:t>
            </a:r>
          </a:p>
          <a:p>
            <a:pPr marL="342900" indent="-342900">
              <a:buFont typeface="+mj-lt"/>
              <a:buAutoNum type="arabicPeriod"/>
            </a:pPr>
            <a:r>
              <a:rPr lang="en-IN" sz="1800" dirty="0"/>
              <a:t>Alcohol Detection System using 8051 Microcontroller and GSM Modem" by R. B. H. Bhaskar, D. L. Gohil, and P. R. </a:t>
            </a:r>
            <a:r>
              <a:rPr lang="en-IN" sz="1800" dirty="0" err="1"/>
              <a:t>Pujara</a:t>
            </a:r>
            <a:r>
              <a:rPr lang="en-IN" sz="1800" dirty="0"/>
              <a:t>. (</a:t>
            </a:r>
            <a:r>
              <a:rPr lang="en-IN" sz="1800" dirty="0">
                <a:hlinkClick r:id="rId7"/>
              </a:rPr>
              <a:t>https://ieeexplore.ieee.org/document/7463227</a:t>
            </a:r>
            <a:r>
              <a:rPr lang="en-IN" sz="1800" dirty="0"/>
              <a:t>)</a:t>
            </a:r>
          </a:p>
          <a:p>
            <a:pPr marL="342900" indent="-342900">
              <a:buFont typeface="+mj-lt"/>
              <a:buAutoNum type="arabicPeriod"/>
            </a:pPr>
            <a:r>
              <a:rPr lang="en-IN" sz="1800" dirty="0"/>
              <a:t>"Development of an Alcohol Detection System using 8051 Microcontroller and LCD Display" by V. R. Mane, S. P. Pawar, and S. A. Patil. (</a:t>
            </a:r>
            <a:r>
              <a:rPr lang="en-IN" sz="1800" dirty="0">
                <a:hlinkClick r:id="rId8"/>
              </a:rPr>
              <a:t>https://ieeexplore.ieee.org/document/8279161</a:t>
            </a:r>
            <a:r>
              <a:rPr lang="en-IN" sz="1800" dirty="0"/>
              <a:t>)“</a:t>
            </a:r>
          </a:p>
          <a:p>
            <a:pPr marL="342900" indent="-342900">
              <a:buFont typeface="+mj-lt"/>
              <a:buAutoNum type="arabicPeriod"/>
            </a:pPr>
            <a:r>
              <a:rPr lang="en-IN" sz="1800" dirty="0"/>
              <a:t>A Low-Cost and Portable Alcohol Detection System using 8051 Microcontroller" by V. M. Ramana, K. R. K. Rao, and M. V. P. Raju. (https://www.sciencedirect.com/science/article/pii/S1877050915014537)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8"/>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229" name="Google Shape;229;p28"/>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230" name="Google Shape;230;p28"/>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15</a:t>
            </a:fld>
            <a:endParaRPr sz="1600" b="1">
              <a:solidFill>
                <a:schemeClr val="dk1"/>
              </a:solidFill>
            </a:endParaRPr>
          </a:p>
        </p:txBody>
      </p:sp>
      <p:sp>
        <p:nvSpPr>
          <p:cNvPr id="231" name="Google Shape;231;p28"/>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TITLE OF PAPER IMPLEMENTED USING PBL</a:t>
            </a:r>
            <a:endParaRPr sz="3200" b="1">
              <a:latin typeface="Times New Roman"/>
              <a:ea typeface="Times New Roman"/>
              <a:cs typeface="Times New Roman"/>
              <a:sym typeface="Times New Roman"/>
            </a:endParaRPr>
          </a:p>
        </p:txBody>
      </p:sp>
      <p:sp>
        <p:nvSpPr>
          <p:cNvPr id="232" name="Google Shape;232;p28"/>
          <p:cNvSpPr txBox="1">
            <a:spLocks noGrp="1"/>
          </p:cNvSpPr>
          <p:nvPr>
            <p:ph type="body" idx="1"/>
          </p:nvPr>
        </p:nvSpPr>
        <p:spPr>
          <a:xfrm>
            <a:off x="1445263" y="1144543"/>
            <a:ext cx="8753095" cy="5321574"/>
          </a:xfrm>
          <a:prstGeom prst="rect">
            <a:avLst/>
          </a:prstGeom>
          <a:noFill/>
          <a:ln>
            <a:noFill/>
          </a:ln>
        </p:spPr>
        <p:txBody>
          <a:bodyPr spcFirstLastPara="1" wrap="square" lIns="91425" tIns="45700" rIns="91425" bIns="45700" anchor="t" anchorCtr="0">
            <a:noAutofit/>
          </a:bodyPr>
          <a:lstStyle/>
          <a:p>
            <a:pPr indent="-457200">
              <a:lnSpc>
                <a:spcPct val="144444"/>
              </a:lnSpc>
              <a:spcBef>
                <a:spcPts val="0"/>
              </a:spcBef>
            </a:pPr>
            <a:r>
              <a:rPr lang="en-US" b="0" i="0" dirty="0">
                <a:solidFill>
                  <a:schemeClr val="tx1"/>
                </a:solidFill>
                <a:effectLst/>
                <a:latin typeface="Söhne"/>
              </a:rPr>
              <a:t>Design and Implementation of an Alcohol Detector System using 8051 Microcontroller</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4"/>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03" name="Google Shape;103;p14"/>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04" name="Google Shape;104;p14"/>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2</a:t>
            </a:fld>
            <a:endParaRPr sz="1600" b="1">
              <a:solidFill>
                <a:schemeClr val="dk1"/>
              </a:solidFill>
            </a:endParaRPr>
          </a:p>
        </p:txBody>
      </p:sp>
      <p:sp>
        <p:nvSpPr>
          <p:cNvPr id="105" name="Google Shape;105;p14"/>
          <p:cNvSpPr txBox="1">
            <a:spLocks noGrp="1"/>
          </p:cNvSpPr>
          <p:nvPr>
            <p:ph type="title"/>
          </p:nvPr>
        </p:nvSpPr>
        <p:spPr>
          <a:xfrm>
            <a:off x="1445264" y="226439"/>
            <a:ext cx="10301978"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OUTLINE</a:t>
            </a:r>
            <a:endParaRPr sz="3200" b="1">
              <a:latin typeface="Times New Roman"/>
              <a:ea typeface="Times New Roman"/>
              <a:cs typeface="Times New Roman"/>
              <a:sym typeface="Times New Roman"/>
            </a:endParaRPr>
          </a:p>
        </p:txBody>
      </p:sp>
      <p:sp>
        <p:nvSpPr>
          <p:cNvPr id="106" name="Google Shape;106;p14"/>
          <p:cNvSpPr txBox="1">
            <a:spLocks noGrp="1"/>
          </p:cNvSpPr>
          <p:nvPr>
            <p:ph type="body" idx="1"/>
          </p:nvPr>
        </p:nvSpPr>
        <p:spPr>
          <a:xfrm>
            <a:off x="1445263" y="895745"/>
            <a:ext cx="8753095" cy="5570372"/>
          </a:xfrm>
          <a:prstGeom prst="rect">
            <a:avLst/>
          </a:prstGeom>
          <a:noFill/>
          <a:ln>
            <a:noFill/>
          </a:ln>
        </p:spPr>
        <p:txBody>
          <a:bodyPr spcFirstLastPara="1" wrap="square" lIns="91425" tIns="45700" rIns="91425" bIns="45700" anchor="t" anchorCtr="0">
            <a:noAutofit/>
          </a:bodyPr>
          <a:lstStyle/>
          <a:p>
            <a:pPr marL="457200" lvl="0" indent="-457200" algn="l" rtl="0">
              <a:lnSpc>
                <a:spcPct val="144444"/>
              </a:lnSpc>
              <a:spcBef>
                <a:spcPts val="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AIM</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OBJECTIVES</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HARDWARE MATERIALS ARE REQUIRED AND SPECIFICATIONS</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DESIGN (BLOCK DIAGRAM)</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INTERFACING DIAGRAM ON PROTEUS</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WORKING DESCRIPTION</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ALGORITHM/FLOWCHART</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PROGRAM IMPLEMENTATION</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HARDWARE IMPLEMENTATION</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RESULTS AND CONCLUSION</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REFERENCES</a:t>
            </a:r>
            <a:endParaRPr sz="2400" dirty="0"/>
          </a:p>
          <a:p>
            <a:pPr marL="457200" lvl="0" indent="-457200" algn="l" rtl="0">
              <a:lnSpc>
                <a:spcPct val="144444"/>
              </a:lnSpc>
              <a:spcBef>
                <a:spcPts val="1000"/>
              </a:spcBef>
              <a:spcAft>
                <a:spcPts val="0"/>
              </a:spcAft>
              <a:buClr>
                <a:schemeClr val="dk1"/>
              </a:buClr>
              <a:buSzPts val="1800"/>
              <a:buFont typeface="Calibri"/>
              <a:buAutoNum type="arabicPeriod"/>
            </a:pPr>
            <a:r>
              <a:rPr lang="en-US" sz="1600" dirty="0">
                <a:latin typeface="Times New Roman"/>
                <a:ea typeface="Times New Roman"/>
                <a:cs typeface="Times New Roman"/>
                <a:sym typeface="Times New Roman"/>
              </a:rPr>
              <a:t>TITLE OF PAPER IMPLEMENTED USING PBL</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5"/>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12" name="Google Shape;112;p15"/>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13" name="Google Shape;113;p15"/>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3</a:t>
            </a:fld>
            <a:endParaRPr sz="1600" b="1">
              <a:solidFill>
                <a:schemeClr val="dk1"/>
              </a:solidFill>
            </a:endParaRPr>
          </a:p>
        </p:txBody>
      </p:sp>
      <p:sp>
        <p:nvSpPr>
          <p:cNvPr id="114" name="Google Shape;114;p15"/>
          <p:cNvSpPr txBox="1">
            <a:spLocks noGrp="1"/>
          </p:cNvSpPr>
          <p:nvPr>
            <p:ph type="title"/>
          </p:nvPr>
        </p:nvSpPr>
        <p:spPr>
          <a:xfrm>
            <a:off x="1445264" y="226439"/>
            <a:ext cx="10301978"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AIM</a:t>
            </a:r>
            <a:endParaRPr sz="3200" b="1">
              <a:latin typeface="Times New Roman"/>
              <a:ea typeface="Times New Roman"/>
              <a:cs typeface="Times New Roman"/>
              <a:sym typeface="Times New Roman"/>
            </a:endParaRPr>
          </a:p>
        </p:txBody>
      </p:sp>
      <p:sp>
        <p:nvSpPr>
          <p:cNvPr id="115" name="Google Shape;115;p15"/>
          <p:cNvSpPr txBox="1">
            <a:spLocks noGrp="1"/>
          </p:cNvSpPr>
          <p:nvPr>
            <p:ph type="body" idx="1"/>
          </p:nvPr>
        </p:nvSpPr>
        <p:spPr>
          <a:xfrm>
            <a:off x="1445264" y="886416"/>
            <a:ext cx="8753095" cy="5321574"/>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chemeClr val="dk1"/>
              </a:buClr>
              <a:buSzPts val="1800"/>
              <a:buNone/>
            </a:pPr>
            <a:r>
              <a:rPr lang="en-US" sz="2000" dirty="0">
                <a:latin typeface="Times New Roman" panose="02020603050405020304" pitchFamily="18" charset="0"/>
                <a:cs typeface="Times New Roman" panose="02020603050405020304" pitchFamily="18" charset="0"/>
              </a:rPr>
              <a:t>Alcohol consumption impairs the judgement of a person. A person loses the ability to think properly when he has consumed alcohol. This leads to several problems like: </a:t>
            </a:r>
          </a:p>
          <a:p>
            <a:pPr marL="342900">
              <a:lnSpc>
                <a:spcPct val="144444"/>
              </a:lnSpc>
              <a:spcBef>
                <a:spcPts val="0"/>
              </a:spcBef>
            </a:pPr>
            <a:r>
              <a:rPr lang="en-US" sz="2000" dirty="0">
                <a:latin typeface="Times New Roman" panose="02020603050405020304" pitchFamily="18" charset="0"/>
                <a:cs typeface="Times New Roman" panose="02020603050405020304" pitchFamily="18" charset="0"/>
              </a:rPr>
              <a:t>Drinking and driving increasing risks of accidents. </a:t>
            </a:r>
          </a:p>
          <a:p>
            <a:pPr marL="342900">
              <a:lnSpc>
                <a:spcPct val="144444"/>
              </a:lnSpc>
              <a:spcBef>
                <a:spcPts val="0"/>
              </a:spcBef>
            </a:pPr>
            <a:endParaRPr lang="en-US" sz="2000" dirty="0">
              <a:latin typeface="Times New Roman" panose="02020603050405020304" pitchFamily="18" charset="0"/>
              <a:cs typeface="Times New Roman" panose="02020603050405020304" pitchFamily="18" charset="0"/>
            </a:endParaRPr>
          </a:p>
          <a:p>
            <a:pPr marL="342900">
              <a:lnSpc>
                <a:spcPct val="144444"/>
              </a:lnSpc>
              <a:spcBef>
                <a:spcPts val="0"/>
              </a:spcBef>
            </a:pPr>
            <a:r>
              <a:rPr lang="en-US" sz="2000" dirty="0">
                <a:latin typeface="Times New Roman" panose="02020603050405020304" pitchFamily="18" charset="0"/>
                <a:cs typeface="Times New Roman" panose="02020603050405020304" pitchFamily="18" charset="0"/>
              </a:rPr>
              <a:t>Unintended harmful activities turning into violence.</a:t>
            </a:r>
          </a:p>
          <a:p>
            <a:pPr marL="342900">
              <a:lnSpc>
                <a:spcPct val="144444"/>
              </a:lnSpc>
              <a:spcBef>
                <a:spcPts val="0"/>
              </a:spcBef>
            </a:pPr>
            <a:endParaRPr lang="en-US" sz="2000" dirty="0">
              <a:latin typeface="Times New Roman" panose="02020603050405020304" pitchFamily="18" charset="0"/>
              <a:cs typeface="Times New Roman" panose="02020603050405020304" pitchFamily="18" charset="0"/>
            </a:endParaRPr>
          </a:p>
          <a:p>
            <a:pPr marL="0" indent="0">
              <a:lnSpc>
                <a:spcPct val="144444"/>
              </a:lnSpc>
              <a:spcBef>
                <a:spcPts val="0"/>
              </a:spcBef>
              <a:buNone/>
            </a:pPr>
            <a:r>
              <a:rPr lang="en-US" sz="2000" dirty="0">
                <a:latin typeface="Times New Roman" panose="02020603050405020304" pitchFamily="18" charset="0"/>
                <a:cs typeface="Times New Roman" panose="02020603050405020304" pitchFamily="18" charset="0"/>
              </a:rPr>
              <a:t>The project initiative is to create a alcohol detection device using </a:t>
            </a:r>
            <a:r>
              <a:rPr lang="en-US" sz="2000" dirty="0" err="1">
                <a:latin typeface="Times New Roman" panose="02020603050405020304" pitchFamily="18" charset="0"/>
                <a:cs typeface="Times New Roman" panose="02020603050405020304" pitchFamily="18" charset="0"/>
              </a:rPr>
              <a:t>Genuino</a:t>
            </a:r>
            <a:r>
              <a:rPr lang="en-US" sz="2000" dirty="0">
                <a:latin typeface="Times New Roman" panose="02020603050405020304" pitchFamily="18" charset="0"/>
                <a:cs typeface="Times New Roman" panose="02020603050405020304" pitchFamily="18" charset="0"/>
              </a:rPr>
              <a:t> 101, which will assist officials to find people who have consumed alcohol and ensure they don’t end up doing any dangerous behaviors.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6"/>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21" name="Google Shape;121;p16"/>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22" name="Google Shape;122;p16"/>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4</a:t>
            </a:fld>
            <a:endParaRPr sz="1600" b="1">
              <a:solidFill>
                <a:schemeClr val="dk1"/>
              </a:solidFill>
            </a:endParaRPr>
          </a:p>
        </p:txBody>
      </p:sp>
      <p:sp>
        <p:nvSpPr>
          <p:cNvPr id="123" name="Google Shape;123;p16"/>
          <p:cNvSpPr txBox="1">
            <a:spLocks noGrp="1"/>
          </p:cNvSpPr>
          <p:nvPr>
            <p:ph type="title"/>
          </p:nvPr>
        </p:nvSpPr>
        <p:spPr>
          <a:xfrm>
            <a:off x="1445264" y="226439"/>
            <a:ext cx="10301978"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OBJECTIVES</a:t>
            </a:r>
            <a:endParaRPr sz="3200" b="1">
              <a:latin typeface="Times New Roman"/>
              <a:ea typeface="Times New Roman"/>
              <a:cs typeface="Times New Roman"/>
              <a:sym typeface="Times New Roman"/>
            </a:endParaRPr>
          </a:p>
        </p:txBody>
      </p:sp>
      <p:sp>
        <p:nvSpPr>
          <p:cNvPr id="124" name="Google Shape;124;p16"/>
          <p:cNvSpPr txBox="1">
            <a:spLocks noGrp="1"/>
          </p:cNvSpPr>
          <p:nvPr>
            <p:ph type="body" idx="1"/>
          </p:nvPr>
        </p:nvSpPr>
        <p:spPr>
          <a:xfrm>
            <a:off x="1445263" y="1144543"/>
            <a:ext cx="8753095" cy="5321574"/>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chemeClr val="dk1"/>
              </a:buClr>
              <a:buSzPts val="1800"/>
              <a:buNone/>
            </a:pPr>
            <a:r>
              <a:rPr lang="en-US" sz="2400" dirty="0">
                <a:latin typeface="Times New Roman"/>
                <a:ea typeface="Times New Roman"/>
                <a:cs typeface="Times New Roman"/>
                <a:sym typeface="Times New Roman"/>
              </a:rPr>
              <a:t>1. The purpose of this project is to develop vehicle accident prevention by method of alcohol detector in an effort to reduce traffic accident cases based on driving under the influence alcohol.</a:t>
            </a:r>
            <a:endParaRPr sz="3600" dirty="0"/>
          </a:p>
          <a:p>
            <a:pPr marL="0" lvl="0" indent="0" algn="l" rtl="0">
              <a:lnSpc>
                <a:spcPct val="144444"/>
              </a:lnSpc>
              <a:spcBef>
                <a:spcPts val="1000"/>
              </a:spcBef>
              <a:spcAft>
                <a:spcPts val="0"/>
              </a:spcAft>
              <a:buClr>
                <a:schemeClr val="dk1"/>
              </a:buClr>
              <a:buSzPts val="1800"/>
              <a:buNone/>
            </a:pPr>
            <a:r>
              <a:rPr lang="en-US" sz="2400" dirty="0">
                <a:latin typeface="Times New Roman"/>
                <a:ea typeface="Times New Roman"/>
                <a:cs typeface="Times New Roman"/>
                <a:sym typeface="Times New Roman"/>
              </a:rPr>
              <a:t>2. This project is developed by integrated the alcohol sensor with the microcontroller.</a:t>
            </a:r>
          </a:p>
          <a:p>
            <a:pPr marL="0" lvl="0" indent="0" algn="l" rtl="0">
              <a:lnSpc>
                <a:spcPct val="144444"/>
              </a:lnSpc>
              <a:spcBef>
                <a:spcPts val="1000"/>
              </a:spcBef>
              <a:spcAft>
                <a:spcPts val="0"/>
              </a:spcAft>
              <a:buClr>
                <a:schemeClr val="dk1"/>
              </a:buClr>
              <a:buSzPts val="1800"/>
              <a:buNone/>
            </a:pPr>
            <a:r>
              <a:rPr lang="en-US" sz="2400" dirty="0">
                <a:latin typeface="Times New Roman"/>
                <a:ea typeface="Times New Roman"/>
                <a:cs typeface="Times New Roman"/>
                <a:sym typeface="Times New Roman"/>
              </a:rPr>
              <a:t>3. The alcohol sensor used in this project is MQ-3 which detect the present of alcohol content in human breadth.</a:t>
            </a:r>
          </a:p>
          <a:p>
            <a:pPr marL="0" indent="0">
              <a:lnSpc>
                <a:spcPct val="144444"/>
              </a:lnSpc>
              <a:buNone/>
            </a:pPr>
            <a:endParaRPr lang="en-US" sz="2400" dirty="0">
              <a:latin typeface="Times New Roman"/>
              <a:ea typeface="Times New Roman"/>
              <a:cs typeface="Times New Roman"/>
              <a:sym typeface="Times New Roman"/>
            </a:endParaRPr>
          </a:p>
          <a:p>
            <a:pPr marL="0" lvl="0" indent="0" algn="l" rtl="0">
              <a:lnSpc>
                <a:spcPct val="144444"/>
              </a:lnSpc>
              <a:spcBef>
                <a:spcPts val="1000"/>
              </a:spcBef>
              <a:spcAft>
                <a:spcPts val="0"/>
              </a:spcAft>
              <a:buClr>
                <a:schemeClr val="dk1"/>
              </a:buClr>
              <a:buSzPts val="1800"/>
              <a:buNone/>
            </a:pPr>
            <a:endParaRPr lang="en-US" sz="2400" dirty="0">
              <a:latin typeface="Times New Roman"/>
              <a:ea typeface="Times New Roman"/>
              <a:cs typeface="Times New Roman"/>
              <a:sym typeface="Times New Roman"/>
            </a:endParaRPr>
          </a:p>
          <a:p>
            <a:pPr marL="0" lvl="0" indent="0" algn="l" rtl="0">
              <a:lnSpc>
                <a:spcPct val="144444"/>
              </a:lnSpc>
              <a:spcBef>
                <a:spcPts val="1000"/>
              </a:spcBef>
              <a:spcAft>
                <a:spcPts val="0"/>
              </a:spcAft>
              <a:buClr>
                <a:schemeClr val="dk1"/>
              </a:buClr>
              <a:buSzPts val="1800"/>
              <a:buNone/>
            </a:pPr>
            <a:endParaRPr sz="3600" dirty="0"/>
          </a:p>
          <a:p>
            <a:pPr marL="0" lvl="0" indent="0" algn="l" rtl="0">
              <a:lnSpc>
                <a:spcPct val="144444"/>
              </a:lnSpc>
              <a:spcBef>
                <a:spcPts val="1000"/>
              </a:spcBef>
              <a:spcAft>
                <a:spcPts val="0"/>
              </a:spcAft>
              <a:buClr>
                <a:schemeClr val="dk1"/>
              </a:buClr>
              <a:buSzPts val="1800"/>
              <a:buNone/>
            </a:pPr>
            <a:endParaRPr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7"/>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30" name="Google Shape;130;p17"/>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31" name="Google Shape;131;p17"/>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5</a:t>
            </a:fld>
            <a:endParaRPr sz="1600" b="1">
              <a:solidFill>
                <a:schemeClr val="dk1"/>
              </a:solidFill>
            </a:endParaRPr>
          </a:p>
        </p:txBody>
      </p:sp>
      <p:sp>
        <p:nvSpPr>
          <p:cNvPr id="132" name="Google Shape;132;p17"/>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sz="3200" b="1" cap="none">
                <a:latin typeface="Times New Roman"/>
                <a:ea typeface="Times New Roman"/>
                <a:cs typeface="Times New Roman"/>
                <a:sym typeface="Times New Roman"/>
              </a:rPr>
              <a:t>HARDWARE MATERIAL REQUIRED AND SPECIFICATIONS</a:t>
            </a:r>
            <a:endParaRPr sz="3200" b="1">
              <a:latin typeface="Times New Roman"/>
              <a:ea typeface="Times New Roman"/>
              <a:cs typeface="Times New Roman"/>
              <a:sym typeface="Times New Roman"/>
            </a:endParaRPr>
          </a:p>
        </p:txBody>
      </p:sp>
      <p:sp>
        <p:nvSpPr>
          <p:cNvPr id="133" name="Google Shape;133;p17"/>
          <p:cNvSpPr txBox="1">
            <a:spLocks noGrp="1"/>
          </p:cNvSpPr>
          <p:nvPr>
            <p:ph type="body" idx="1"/>
          </p:nvPr>
        </p:nvSpPr>
        <p:spPr>
          <a:xfrm>
            <a:off x="1445263" y="1144543"/>
            <a:ext cx="9433269" cy="5321574"/>
          </a:xfrm>
          <a:prstGeom prst="rect">
            <a:avLst/>
          </a:prstGeom>
          <a:noFill/>
          <a:ln>
            <a:noFill/>
          </a:ln>
        </p:spPr>
        <p:txBody>
          <a:bodyPr spcFirstLastPara="1" wrap="square" lIns="91425" tIns="45700" rIns="91425" bIns="45700" anchor="t" anchorCtr="0">
            <a:noAutofit/>
          </a:bodyPr>
          <a:lstStyle/>
          <a:p>
            <a:pPr marL="0" indent="0">
              <a:lnSpc>
                <a:spcPct val="144444"/>
              </a:lnSpc>
              <a:spcBef>
                <a:spcPts val="0"/>
              </a:spcBef>
              <a:buNone/>
            </a:pPr>
            <a:r>
              <a:rPr lang="en-US" sz="2400" dirty="0">
                <a:latin typeface="Times New Roman" panose="02020603050405020304" pitchFamily="18" charset="0"/>
                <a:cs typeface="Times New Roman" panose="02020603050405020304" pitchFamily="18" charset="0"/>
              </a:rPr>
              <a:t>8051 Microcontroller</a:t>
            </a:r>
          </a:p>
          <a:p>
            <a:pPr marL="0" indent="0">
              <a:lnSpc>
                <a:spcPct val="144444"/>
              </a:lnSpc>
              <a:spcBef>
                <a:spcPts val="0"/>
              </a:spcBef>
              <a:buNone/>
            </a:pPr>
            <a:r>
              <a:rPr lang="en-US" sz="1800" b="0" i="0" dirty="0">
                <a:solidFill>
                  <a:srgbClr val="000000"/>
                </a:solidFill>
                <a:effectLst/>
                <a:latin typeface="Times New Roman" panose="02020603050405020304" pitchFamily="18" charset="0"/>
                <a:cs typeface="Times New Roman" panose="02020603050405020304" pitchFamily="18" charset="0"/>
              </a:rPr>
              <a:t>8051 microcontroller is designed by Intel in 1981. It is an 8-bit microcontroller. It is built with 40 pins DIP (dual inline package), 4kb of ROM storage and 128 bytes of RAM storage.</a:t>
            </a:r>
          </a:p>
          <a:p>
            <a:pPr marL="0" indent="0">
              <a:lnSpc>
                <a:spcPct val="144444"/>
              </a:lnSpc>
              <a:spcBef>
                <a:spcPts val="0"/>
              </a:spcBef>
              <a:buNone/>
            </a:pPr>
            <a:r>
              <a:rPr lang="en-US" sz="2400" dirty="0">
                <a:solidFill>
                  <a:srgbClr val="000000"/>
                </a:solidFill>
                <a:latin typeface="Times New Roman" panose="02020603050405020304" pitchFamily="18" charset="0"/>
                <a:cs typeface="Times New Roman" panose="02020603050405020304" pitchFamily="18" charset="0"/>
              </a:rPr>
              <a:t>MQ-3 Gas Sensor</a:t>
            </a:r>
          </a:p>
          <a:p>
            <a:pPr marL="0" indent="0">
              <a:lnSpc>
                <a:spcPct val="144444"/>
              </a:lnSpc>
              <a:spcBef>
                <a:spcPts val="0"/>
              </a:spcBef>
              <a:buNone/>
            </a:pPr>
            <a:r>
              <a:rPr lang="en-US" sz="1800" b="0" i="0" dirty="0">
                <a:solidFill>
                  <a:srgbClr val="191919"/>
                </a:solidFill>
                <a:effectLst/>
                <a:latin typeface="Times New Roman" panose="02020603050405020304" pitchFamily="18" charset="0"/>
                <a:cs typeface="Times New Roman" panose="02020603050405020304" pitchFamily="18" charset="0"/>
              </a:rPr>
              <a:t>The MQ3 sensor is one of the most widely used in the MQ sensor series. It is a MOS (Metal Oxide Semiconductor) sensor. Metal oxide sensors are also known as </a:t>
            </a:r>
            <a:r>
              <a:rPr lang="en-US" sz="1800" b="0" i="0" dirty="0" err="1">
                <a:solidFill>
                  <a:srgbClr val="191919"/>
                </a:solidFill>
                <a:effectLst/>
                <a:latin typeface="Times New Roman" panose="02020603050405020304" pitchFamily="18" charset="0"/>
                <a:cs typeface="Times New Roman" panose="02020603050405020304" pitchFamily="18" charset="0"/>
              </a:rPr>
              <a:t>Chemiresistors</a:t>
            </a:r>
            <a:r>
              <a:rPr lang="en-US" sz="1800" b="0" i="0" dirty="0">
                <a:solidFill>
                  <a:srgbClr val="191919"/>
                </a:solidFill>
                <a:effectLst/>
                <a:latin typeface="Times New Roman" panose="02020603050405020304" pitchFamily="18" charset="0"/>
                <a:cs typeface="Times New Roman" panose="02020603050405020304" pitchFamily="18" charset="0"/>
              </a:rPr>
              <a:t> because sensing is based on the change in resistance of the sensing material when exposed to alcohol.</a:t>
            </a:r>
          </a:p>
          <a:p>
            <a:pPr marL="0" indent="0">
              <a:lnSpc>
                <a:spcPct val="144444"/>
              </a:lnSpc>
              <a:spcBef>
                <a:spcPts val="0"/>
              </a:spcBef>
              <a:buNone/>
            </a:pPr>
            <a:r>
              <a:rPr lang="en-US" sz="2400" dirty="0">
                <a:solidFill>
                  <a:srgbClr val="191919"/>
                </a:solidFill>
                <a:latin typeface="Times New Roman" panose="02020603050405020304" pitchFamily="18" charset="0"/>
                <a:cs typeface="Times New Roman" panose="02020603050405020304" pitchFamily="18" charset="0"/>
              </a:rPr>
              <a:t>LCD</a:t>
            </a:r>
          </a:p>
          <a:p>
            <a:pPr marL="0" indent="0">
              <a:lnSpc>
                <a:spcPct val="144444"/>
              </a:lnSpc>
              <a:spcBef>
                <a:spcPts val="0"/>
              </a:spcBef>
              <a:buNone/>
            </a:pPr>
            <a:r>
              <a:rPr lang="en-US" sz="1800" b="0" i="0" dirty="0">
                <a:solidFill>
                  <a:schemeClr val="tx1"/>
                </a:solidFill>
                <a:effectLst/>
                <a:latin typeface="Times New Roman" panose="02020603050405020304" pitchFamily="18" charset="0"/>
                <a:cs typeface="Times New Roman" panose="02020603050405020304" pitchFamily="18" charset="0"/>
              </a:rPr>
              <a:t>LCD (Liquid Crystal Display) is a type of flat panel display which uses liquid crystals in its primary form of operation. LEDs have a large and varying set of use cases for consumers and businesses, as they can be commonly found in smartphones, televisions, computer monitors and instrument panels.</a:t>
            </a:r>
            <a:endParaRPr lang="en-US" sz="1800" dirty="0">
              <a:solidFill>
                <a:schemeClr val="tx1"/>
              </a:solidFill>
              <a:latin typeface="Times New Roman" panose="02020603050405020304" pitchFamily="18" charset="0"/>
              <a:cs typeface="Times New Roman" panose="02020603050405020304" pitchFamily="18" charset="0"/>
            </a:endParaRPr>
          </a:p>
          <a:p>
            <a:pPr marL="0" indent="0">
              <a:lnSpc>
                <a:spcPct val="144444"/>
              </a:lnSpc>
              <a:spcBef>
                <a:spcPts val="0"/>
              </a:spcBef>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8"/>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39" name="Google Shape;139;p18"/>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40" name="Google Shape;140;p18"/>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6</a:t>
            </a:fld>
            <a:endParaRPr sz="1600" b="1">
              <a:solidFill>
                <a:schemeClr val="dk1"/>
              </a:solidFill>
            </a:endParaRPr>
          </a:p>
        </p:txBody>
      </p:sp>
      <p:sp>
        <p:nvSpPr>
          <p:cNvPr id="141" name="Google Shape;141;p18"/>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DESIGN (BLOCK DIAGRAM)</a:t>
            </a:r>
            <a:endParaRPr sz="3200" b="1">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EB94C469-F2E5-7ACA-9E79-1EF69D14CE9E}"/>
              </a:ext>
            </a:extLst>
          </p:cNvPr>
          <p:cNvSpPr/>
          <p:nvPr/>
        </p:nvSpPr>
        <p:spPr>
          <a:xfrm>
            <a:off x="4424801" y="1840643"/>
            <a:ext cx="2337848" cy="4355184"/>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Microcontroller</a:t>
            </a:r>
          </a:p>
          <a:p>
            <a:pPr algn="ctr"/>
            <a:endParaRPr lang="en-US" sz="1800" dirty="0"/>
          </a:p>
          <a:p>
            <a:pPr algn="ctr"/>
            <a:endParaRPr lang="en-US" sz="1800" dirty="0"/>
          </a:p>
          <a:p>
            <a:pPr algn="ctr"/>
            <a:r>
              <a:rPr lang="en-US" sz="1800" dirty="0"/>
              <a:t>AT89C52</a:t>
            </a:r>
            <a:endParaRPr lang="en-IN" sz="1800" dirty="0"/>
          </a:p>
        </p:txBody>
      </p:sp>
      <p:sp>
        <p:nvSpPr>
          <p:cNvPr id="3" name="Rectangle 2">
            <a:extLst>
              <a:ext uri="{FF2B5EF4-FFF2-40B4-BE49-F238E27FC236}">
                <a16:creationId xmlns:a16="http://schemas.microsoft.com/office/drawing/2014/main" id="{54B3773A-637A-437A-9EF2-1CAF21FC7312}"/>
              </a:ext>
            </a:extLst>
          </p:cNvPr>
          <p:cNvSpPr/>
          <p:nvPr/>
        </p:nvSpPr>
        <p:spPr>
          <a:xfrm>
            <a:off x="1781666" y="2281287"/>
            <a:ext cx="2073897" cy="970960"/>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Alcohol Detector Sensor</a:t>
            </a:r>
          </a:p>
          <a:p>
            <a:pPr algn="ctr"/>
            <a:r>
              <a:rPr lang="en-US" dirty="0"/>
              <a:t>(MQ-3)</a:t>
            </a:r>
            <a:endParaRPr lang="en-IN" dirty="0"/>
          </a:p>
        </p:txBody>
      </p:sp>
      <p:sp>
        <p:nvSpPr>
          <p:cNvPr id="4" name="Rectangle 3">
            <a:extLst>
              <a:ext uri="{FF2B5EF4-FFF2-40B4-BE49-F238E27FC236}">
                <a16:creationId xmlns:a16="http://schemas.microsoft.com/office/drawing/2014/main" id="{475C81CB-01B1-04E2-F122-E6C6167F92B6}"/>
              </a:ext>
            </a:extLst>
          </p:cNvPr>
          <p:cNvSpPr/>
          <p:nvPr/>
        </p:nvSpPr>
        <p:spPr>
          <a:xfrm>
            <a:off x="7588577" y="2237003"/>
            <a:ext cx="2036190" cy="930403"/>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LCD</a:t>
            </a:r>
            <a:endParaRPr lang="en-IN" dirty="0"/>
          </a:p>
        </p:txBody>
      </p:sp>
      <p:sp>
        <p:nvSpPr>
          <p:cNvPr id="5" name="Rectangle 4">
            <a:extLst>
              <a:ext uri="{FF2B5EF4-FFF2-40B4-BE49-F238E27FC236}">
                <a16:creationId xmlns:a16="http://schemas.microsoft.com/office/drawing/2014/main" id="{4118EBB6-DA79-BD69-AD24-7A3DE9FF7F57}"/>
              </a:ext>
            </a:extLst>
          </p:cNvPr>
          <p:cNvSpPr/>
          <p:nvPr/>
        </p:nvSpPr>
        <p:spPr>
          <a:xfrm>
            <a:off x="7557037" y="4564666"/>
            <a:ext cx="2036190" cy="930403"/>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LED</a:t>
            </a:r>
            <a:endParaRPr lang="en-IN" dirty="0"/>
          </a:p>
        </p:txBody>
      </p:sp>
      <p:cxnSp>
        <p:nvCxnSpPr>
          <p:cNvPr id="7" name="Straight Arrow Connector 6">
            <a:extLst>
              <a:ext uri="{FF2B5EF4-FFF2-40B4-BE49-F238E27FC236}">
                <a16:creationId xmlns:a16="http://schemas.microsoft.com/office/drawing/2014/main" id="{6D2D9976-FA9A-179F-136A-7695075E9183}"/>
              </a:ext>
            </a:extLst>
          </p:cNvPr>
          <p:cNvCxnSpPr>
            <a:cxnSpLocks/>
          </p:cNvCxnSpPr>
          <p:nvPr/>
        </p:nvCxnSpPr>
        <p:spPr>
          <a:xfrm>
            <a:off x="3855563" y="2702204"/>
            <a:ext cx="4901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0FC813BA-8FF1-DB10-841D-E8A0689621E8}"/>
              </a:ext>
            </a:extLst>
          </p:cNvPr>
          <p:cNvCxnSpPr>
            <a:cxnSpLocks/>
          </p:cNvCxnSpPr>
          <p:nvPr/>
        </p:nvCxnSpPr>
        <p:spPr>
          <a:xfrm>
            <a:off x="6762649" y="2766767"/>
            <a:ext cx="7943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83FA93A-6E32-12C2-F3C3-A21CB4119531}"/>
              </a:ext>
            </a:extLst>
          </p:cNvPr>
          <p:cNvCxnSpPr>
            <a:cxnSpLocks/>
          </p:cNvCxnSpPr>
          <p:nvPr/>
        </p:nvCxnSpPr>
        <p:spPr>
          <a:xfrm>
            <a:off x="6762649" y="5135891"/>
            <a:ext cx="7943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48" name="Google Shape;148;p19"/>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49" name="Google Shape;149;p19"/>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7</a:t>
            </a:fld>
            <a:endParaRPr sz="1600" b="1">
              <a:solidFill>
                <a:schemeClr val="dk1"/>
              </a:solidFill>
            </a:endParaRPr>
          </a:p>
        </p:txBody>
      </p:sp>
      <p:sp>
        <p:nvSpPr>
          <p:cNvPr id="150" name="Google Shape;150;p19"/>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INTERFACING DIAGRAM ON PROTEUS</a:t>
            </a:r>
            <a:endParaRPr sz="3200"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24871DAF-1A33-FA7F-9C88-083D18006583}"/>
              </a:ext>
            </a:extLst>
          </p:cNvPr>
          <p:cNvPicPr>
            <a:picLocks noChangeAspect="1"/>
          </p:cNvPicPr>
          <p:nvPr/>
        </p:nvPicPr>
        <p:blipFill>
          <a:blip r:embed="rId4"/>
          <a:stretch>
            <a:fillRect/>
          </a:stretch>
        </p:blipFill>
        <p:spPr>
          <a:xfrm>
            <a:off x="1979037" y="886416"/>
            <a:ext cx="7636303" cy="53624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0"/>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57" name="Google Shape;157;p20"/>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Electronics and Telecommunication Engineering, VIIT, Pune-48</a:t>
            </a:r>
            <a:endParaRPr sz="1800" b="1" i="0" u="none" strike="noStrike" cap="none">
              <a:solidFill>
                <a:schemeClr val="dk1"/>
              </a:solidFill>
              <a:latin typeface="Times New Roman"/>
              <a:ea typeface="Times New Roman"/>
              <a:cs typeface="Times New Roman"/>
              <a:sym typeface="Times New Roman"/>
            </a:endParaRPr>
          </a:p>
        </p:txBody>
      </p:sp>
      <p:sp>
        <p:nvSpPr>
          <p:cNvPr id="158" name="Google Shape;158;p20"/>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rPr>
              <a:t>8</a:t>
            </a:fld>
            <a:endParaRPr sz="1600" b="1">
              <a:solidFill>
                <a:schemeClr val="dk1"/>
              </a:solidFill>
            </a:endParaRPr>
          </a:p>
        </p:txBody>
      </p:sp>
      <p:sp>
        <p:nvSpPr>
          <p:cNvPr id="159" name="Google Shape;159;p20"/>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a:ea typeface="Times New Roman"/>
                <a:cs typeface="Times New Roman"/>
                <a:sym typeface="Times New Roman"/>
              </a:rPr>
              <a:t>WORKING DESCRIPTION</a:t>
            </a:r>
            <a:endParaRPr sz="3200" b="1">
              <a:latin typeface="Times New Roman"/>
              <a:ea typeface="Times New Roman"/>
              <a:cs typeface="Times New Roman"/>
              <a:sym typeface="Times New Roman"/>
            </a:endParaRPr>
          </a:p>
        </p:txBody>
      </p:sp>
      <p:sp>
        <p:nvSpPr>
          <p:cNvPr id="160" name="Google Shape;160;p20"/>
          <p:cNvSpPr txBox="1">
            <a:spLocks noGrp="1"/>
          </p:cNvSpPr>
          <p:nvPr>
            <p:ph type="body" idx="1"/>
          </p:nvPr>
        </p:nvSpPr>
        <p:spPr>
          <a:xfrm>
            <a:off x="1445263" y="1144543"/>
            <a:ext cx="8753095" cy="5321574"/>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chemeClr val="dk1"/>
              </a:buClr>
              <a:buSzPts val="1800"/>
              <a:buNone/>
            </a:pPr>
            <a:r>
              <a:rPr lang="en-US" sz="2400" dirty="0">
                <a:latin typeface="Times New Roman" panose="02020603050405020304" pitchFamily="18" charset="0"/>
                <a:cs typeface="Times New Roman" panose="02020603050405020304" pitchFamily="18" charset="0"/>
              </a:rPr>
              <a:t>The alcohol sensor is technically referred to as a MQ3 sensor which detects ethanol in the air. When a drunk person breathes near the alcohol sensor it detects the ethanol in his breathe. Hence you can get to know about the concentration and thus detect alcohol.</a:t>
            </a:r>
          </a:p>
          <a:p>
            <a:pPr marL="0" lvl="0" indent="0" algn="l" rtl="0">
              <a:lnSpc>
                <a:spcPct val="144444"/>
              </a:lnSpc>
              <a:spcBef>
                <a:spcPts val="0"/>
              </a:spcBef>
              <a:spcAft>
                <a:spcPts val="0"/>
              </a:spcAft>
              <a:buClr>
                <a:schemeClr val="dk1"/>
              </a:buClr>
              <a:buSzPts val="1800"/>
              <a:buNone/>
            </a:pPr>
            <a:r>
              <a:rPr lang="en-US" sz="2400" dirty="0">
                <a:latin typeface="Times New Roman" panose="02020603050405020304" pitchFamily="18" charset="0"/>
                <a:cs typeface="Times New Roman" panose="02020603050405020304" pitchFamily="18" charset="0"/>
              </a:rPr>
              <a:t>             And it provides output through digital pin to the 8051 Microcontroller. And 8051 performs actions according to output of the MQ3 sensor.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1"/>
          <p:cNvPicPr preferRelativeResize="0"/>
          <p:nvPr/>
        </p:nvPicPr>
        <p:blipFill rotWithShape="1">
          <a:blip r:embed="rId3">
            <a:alphaModFix/>
          </a:blip>
          <a:srcRect/>
          <a:stretch/>
        </p:blipFill>
        <p:spPr>
          <a:xfrm>
            <a:off x="69037" y="52083"/>
            <a:ext cx="966164" cy="1092460"/>
          </a:xfrm>
          <a:prstGeom prst="rect">
            <a:avLst/>
          </a:prstGeom>
          <a:noFill/>
          <a:ln>
            <a:noFill/>
          </a:ln>
        </p:spPr>
      </p:pic>
      <p:sp>
        <p:nvSpPr>
          <p:cNvPr id="166" name="Google Shape;166;p21"/>
          <p:cNvSpPr/>
          <p:nvPr/>
        </p:nvSpPr>
        <p:spPr>
          <a:xfrm>
            <a:off x="0" y="6509941"/>
            <a:ext cx="12192000" cy="336916"/>
          </a:xfrm>
          <a:prstGeom prst="rect">
            <a:avLst/>
          </a:prstGeom>
          <a:solidFill>
            <a:srgbClr val="25A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Department of  Electronics and Telecommunication Engineering, VIIT, Pune-48</a:t>
            </a: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21"/>
          <p:cNvSpPr txBox="1">
            <a:spLocks noGrp="1"/>
          </p:cNvSpPr>
          <p:nvPr>
            <p:ph type="sldNum" idx="12"/>
          </p:nvPr>
        </p:nvSpPr>
        <p:spPr>
          <a:xfrm>
            <a:off x="11359002" y="6453954"/>
            <a:ext cx="7210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panose="02020603050405020304" pitchFamily="18" charset="0"/>
                <a:cs typeface="Times New Roman" panose="02020603050405020304" pitchFamily="18" charset="0"/>
              </a:rPr>
              <a:t>9</a:t>
            </a:fld>
            <a:endParaRPr sz="1600" b="1">
              <a:solidFill>
                <a:schemeClr val="dk1"/>
              </a:solidFill>
              <a:latin typeface="Times New Roman" panose="02020603050405020304" pitchFamily="18" charset="0"/>
              <a:cs typeface="Times New Roman" panose="02020603050405020304" pitchFamily="18" charset="0"/>
            </a:endParaRPr>
          </a:p>
        </p:txBody>
      </p:sp>
      <p:sp>
        <p:nvSpPr>
          <p:cNvPr id="168" name="Google Shape;168;p21"/>
          <p:cNvSpPr txBox="1">
            <a:spLocks noGrp="1"/>
          </p:cNvSpPr>
          <p:nvPr>
            <p:ph type="title"/>
          </p:nvPr>
        </p:nvSpPr>
        <p:spPr>
          <a:xfrm>
            <a:off x="1445264" y="226439"/>
            <a:ext cx="10634770" cy="603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cap="none">
                <a:latin typeface="Times New Roman" panose="02020603050405020304" pitchFamily="18" charset="0"/>
                <a:ea typeface="Times New Roman"/>
                <a:cs typeface="Times New Roman" panose="02020603050405020304" pitchFamily="18" charset="0"/>
                <a:sym typeface="Times New Roman"/>
              </a:rPr>
              <a:t>ALGORITHM/FLOWCHART</a:t>
            </a:r>
            <a:endParaRPr sz="3200" b="1">
              <a:latin typeface="Times New Roman" panose="02020603050405020304" pitchFamily="18" charset="0"/>
              <a:ea typeface="Times New Roman"/>
              <a:cs typeface="Times New Roman" panose="02020603050405020304" pitchFamily="18" charset="0"/>
              <a:sym typeface="Times New Roman"/>
            </a:endParaRPr>
          </a:p>
        </p:txBody>
      </p:sp>
      <p:sp>
        <p:nvSpPr>
          <p:cNvPr id="2" name="Oval 1">
            <a:extLst>
              <a:ext uri="{FF2B5EF4-FFF2-40B4-BE49-F238E27FC236}">
                <a16:creationId xmlns:a16="http://schemas.microsoft.com/office/drawing/2014/main" id="{B52768FD-7134-6C82-968D-01A40B2DC8AB}"/>
              </a:ext>
            </a:extLst>
          </p:cNvPr>
          <p:cNvSpPr/>
          <p:nvPr/>
        </p:nvSpPr>
        <p:spPr>
          <a:xfrm>
            <a:off x="4902022" y="776897"/>
            <a:ext cx="1630838" cy="735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98631E6-A701-490C-65AC-E473BE6B5081}"/>
              </a:ext>
            </a:extLst>
          </p:cNvPr>
          <p:cNvSpPr/>
          <p:nvPr/>
        </p:nvSpPr>
        <p:spPr>
          <a:xfrm>
            <a:off x="4062952" y="1768340"/>
            <a:ext cx="3535052" cy="603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Initialize Port 1 to take Input and</a:t>
            </a:r>
          </a:p>
          <a:p>
            <a:pPr algn="ctr"/>
            <a:r>
              <a:rPr lang="en-US" dirty="0">
                <a:latin typeface="Times New Roman" panose="02020603050405020304" pitchFamily="18" charset="0"/>
                <a:cs typeface="Times New Roman" panose="02020603050405020304" pitchFamily="18" charset="0"/>
              </a:rPr>
              <a:t> Port 3 for output</a:t>
            </a:r>
            <a:endParaRPr lang="en-IN"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E5AF760-00A2-9666-6128-BE17D4653FA0}"/>
              </a:ext>
            </a:extLst>
          </p:cNvPr>
          <p:cNvCxnSpPr>
            <a:stCxn id="2" idx="4"/>
          </p:cNvCxnSpPr>
          <p:nvPr/>
        </p:nvCxnSpPr>
        <p:spPr>
          <a:xfrm>
            <a:off x="5717441" y="1512188"/>
            <a:ext cx="0" cy="256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Flowchart: Decision 5">
            <a:extLst>
              <a:ext uri="{FF2B5EF4-FFF2-40B4-BE49-F238E27FC236}">
                <a16:creationId xmlns:a16="http://schemas.microsoft.com/office/drawing/2014/main" id="{5FBA6E9C-BBD9-4402-1542-816480D7F1B7}"/>
              </a:ext>
            </a:extLst>
          </p:cNvPr>
          <p:cNvSpPr/>
          <p:nvPr/>
        </p:nvSpPr>
        <p:spPr>
          <a:xfrm>
            <a:off x="4527349" y="2628482"/>
            <a:ext cx="2380184" cy="143258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Check output given by Alcohol sensor to 8051</a:t>
            </a:r>
            <a:endParaRPr lang="en-IN" sz="12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23511AC5-1308-5DA9-0D4A-E643EB04BAE3}"/>
              </a:ext>
            </a:extLst>
          </p:cNvPr>
          <p:cNvCxnSpPr>
            <a:cxnSpLocks/>
          </p:cNvCxnSpPr>
          <p:nvPr/>
        </p:nvCxnSpPr>
        <p:spPr>
          <a:xfrm>
            <a:off x="5717441" y="2372330"/>
            <a:ext cx="0" cy="256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D4B9570B-9F7E-A3DF-979B-FA4ED2A7225F}"/>
              </a:ext>
            </a:extLst>
          </p:cNvPr>
          <p:cNvSpPr txBox="1"/>
          <p:nvPr/>
        </p:nvSpPr>
        <p:spPr>
          <a:xfrm>
            <a:off x="3041561" y="3096073"/>
            <a:ext cx="28405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F8DB60B-440F-81EC-F287-75EDC7E8B879}"/>
              </a:ext>
            </a:extLst>
          </p:cNvPr>
          <p:cNvSpPr txBox="1"/>
          <p:nvPr/>
        </p:nvSpPr>
        <p:spPr>
          <a:xfrm>
            <a:off x="7781682" y="3059176"/>
            <a:ext cx="28405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22" name="Flowchart: Data 21">
            <a:extLst>
              <a:ext uri="{FF2B5EF4-FFF2-40B4-BE49-F238E27FC236}">
                <a16:creationId xmlns:a16="http://schemas.microsoft.com/office/drawing/2014/main" id="{C532DA52-740C-3C32-15D1-9499BD3B2908}"/>
              </a:ext>
            </a:extLst>
          </p:cNvPr>
          <p:cNvSpPr/>
          <p:nvPr/>
        </p:nvSpPr>
        <p:spPr>
          <a:xfrm>
            <a:off x="1440252" y="3694559"/>
            <a:ext cx="1885361" cy="1273368"/>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Give output to LCD to print “Alcohol Detected” and turn on LED</a:t>
            </a:r>
            <a:endParaRPr lang="en-IN" sz="12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4F9D55BD-8E86-450A-FDB0-71AA763B704E}"/>
              </a:ext>
            </a:extLst>
          </p:cNvPr>
          <p:cNvCxnSpPr>
            <a:cxnSpLocks/>
            <a:stCxn id="6" idx="1"/>
          </p:cNvCxnSpPr>
          <p:nvPr/>
        </p:nvCxnSpPr>
        <p:spPr>
          <a:xfrm flipH="1" flipV="1">
            <a:off x="2488676" y="3344773"/>
            <a:ext cx="2038673" cy="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C07FFB0-EED9-64F1-D0B0-888B696E6266}"/>
              </a:ext>
            </a:extLst>
          </p:cNvPr>
          <p:cNvCxnSpPr>
            <a:cxnSpLocks/>
          </p:cNvCxnSpPr>
          <p:nvPr/>
        </p:nvCxnSpPr>
        <p:spPr>
          <a:xfrm>
            <a:off x="2488676" y="3344773"/>
            <a:ext cx="0" cy="324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51B8BE94-638E-0071-88CE-3BFED7A0E961}"/>
              </a:ext>
            </a:extLst>
          </p:cNvPr>
          <p:cNvCxnSpPr>
            <a:cxnSpLocks/>
          </p:cNvCxnSpPr>
          <p:nvPr/>
        </p:nvCxnSpPr>
        <p:spPr>
          <a:xfrm flipH="1" flipV="1">
            <a:off x="6907533" y="3344773"/>
            <a:ext cx="2038673" cy="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A3447FF9-C9F8-7410-93CC-12F1A8A68DE6}"/>
              </a:ext>
            </a:extLst>
          </p:cNvPr>
          <p:cNvCxnSpPr>
            <a:cxnSpLocks/>
          </p:cNvCxnSpPr>
          <p:nvPr/>
        </p:nvCxnSpPr>
        <p:spPr>
          <a:xfrm>
            <a:off x="8938350" y="3355151"/>
            <a:ext cx="0" cy="324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Flowchart: Data 35">
            <a:extLst>
              <a:ext uri="{FF2B5EF4-FFF2-40B4-BE49-F238E27FC236}">
                <a16:creationId xmlns:a16="http://schemas.microsoft.com/office/drawing/2014/main" id="{33B3C912-3C62-0AC8-A3A2-C56DD6EFD07F}"/>
              </a:ext>
            </a:extLst>
          </p:cNvPr>
          <p:cNvSpPr/>
          <p:nvPr/>
        </p:nvSpPr>
        <p:spPr>
          <a:xfrm>
            <a:off x="7923708" y="3696908"/>
            <a:ext cx="1885361" cy="1271020"/>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Give output to LCD to print “Alcohol Not Detected” and turn off LED</a:t>
            </a: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p:txBody>
      </p:sp>
      <p:sp>
        <p:nvSpPr>
          <p:cNvPr id="37" name="Flowchart: Delay 36">
            <a:extLst>
              <a:ext uri="{FF2B5EF4-FFF2-40B4-BE49-F238E27FC236}">
                <a16:creationId xmlns:a16="http://schemas.microsoft.com/office/drawing/2014/main" id="{5A82ED26-3507-2536-D82A-7BBC43CE89DF}"/>
              </a:ext>
            </a:extLst>
          </p:cNvPr>
          <p:cNvSpPr/>
          <p:nvPr/>
        </p:nvSpPr>
        <p:spPr>
          <a:xfrm>
            <a:off x="1965488" y="5576107"/>
            <a:ext cx="1046375" cy="76409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Call Delay</a:t>
            </a:r>
            <a:endParaRPr lang="en-IN" dirty="0"/>
          </a:p>
        </p:txBody>
      </p:sp>
      <p:sp>
        <p:nvSpPr>
          <p:cNvPr id="38" name="Flowchart: Delay 37">
            <a:extLst>
              <a:ext uri="{FF2B5EF4-FFF2-40B4-BE49-F238E27FC236}">
                <a16:creationId xmlns:a16="http://schemas.microsoft.com/office/drawing/2014/main" id="{A8A6DB79-D749-8FE3-FC64-C839BB5A2C74}"/>
              </a:ext>
            </a:extLst>
          </p:cNvPr>
          <p:cNvSpPr/>
          <p:nvPr/>
        </p:nvSpPr>
        <p:spPr>
          <a:xfrm flipH="1">
            <a:off x="8466617" y="5562119"/>
            <a:ext cx="919282" cy="76409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Call Delay</a:t>
            </a:r>
            <a:endParaRPr lang="en-IN" dirty="0"/>
          </a:p>
        </p:txBody>
      </p:sp>
      <p:cxnSp>
        <p:nvCxnSpPr>
          <p:cNvPr id="39" name="Straight Arrow Connector 38">
            <a:extLst>
              <a:ext uri="{FF2B5EF4-FFF2-40B4-BE49-F238E27FC236}">
                <a16:creationId xmlns:a16="http://schemas.microsoft.com/office/drawing/2014/main" id="{5978C56F-999B-6934-A693-74A7C9173C35}"/>
              </a:ext>
            </a:extLst>
          </p:cNvPr>
          <p:cNvCxnSpPr>
            <a:cxnSpLocks/>
          </p:cNvCxnSpPr>
          <p:nvPr/>
        </p:nvCxnSpPr>
        <p:spPr>
          <a:xfrm>
            <a:off x="2488676" y="4967927"/>
            <a:ext cx="0" cy="608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9C9C11-9503-1F95-5993-BB4B9C3D8B74}"/>
              </a:ext>
            </a:extLst>
          </p:cNvPr>
          <p:cNvCxnSpPr>
            <a:cxnSpLocks/>
          </p:cNvCxnSpPr>
          <p:nvPr/>
        </p:nvCxnSpPr>
        <p:spPr>
          <a:xfrm>
            <a:off x="8926258" y="4967927"/>
            <a:ext cx="0" cy="608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39A1AD72-78AE-773C-6DBA-51200D6838E1}"/>
              </a:ext>
            </a:extLst>
          </p:cNvPr>
          <p:cNvCxnSpPr>
            <a:cxnSpLocks/>
            <a:stCxn id="37" idx="3"/>
            <a:endCxn id="6" idx="2"/>
          </p:cNvCxnSpPr>
          <p:nvPr/>
        </p:nvCxnSpPr>
        <p:spPr>
          <a:xfrm flipV="1">
            <a:off x="3011863" y="4061065"/>
            <a:ext cx="2705578" cy="18970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1F6523D0-3159-CC55-2992-1FC052280447}"/>
              </a:ext>
            </a:extLst>
          </p:cNvPr>
          <p:cNvCxnSpPr>
            <a:cxnSpLocks/>
            <a:endCxn id="6" idx="2"/>
          </p:cNvCxnSpPr>
          <p:nvPr/>
        </p:nvCxnSpPr>
        <p:spPr>
          <a:xfrm flipH="1" flipV="1">
            <a:off x="5717441" y="4061065"/>
            <a:ext cx="2738839" cy="19472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1380</Words>
  <Application>Microsoft Office PowerPoint</Application>
  <PresentationFormat>Widescreen</PresentationFormat>
  <Paragraphs>143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Söhne</vt:lpstr>
      <vt:lpstr>Times New Roman</vt:lpstr>
      <vt:lpstr>Office Theme</vt:lpstr>
      <vt:lpstr>PBL presentation for Skills and Competency Evaluation(SCE)    Microcontroller And  Applications (ETUA22202)(SY ETC SEM-II AY 22-23 )</vt:lpstr>
      <vt:lpstr>OUTLINE</vt:lpstr>
      <vt:lpstr>AIM</vt:lpstr>
      <vt:lpstr>OBJECTIVES</vt:lpstr>
      <vt:lpstr>HARDWARE MATERIAL REQUIRED AND SPECIFICATIONS</vt:lpstr>
      <vt:lpstr>DESIGN (BLOCK DIAGRAM)</vt:lpstr>
      <vt:lpstr>INTERFACING DIAGRAM ON PROTEUS</vt:lpstr>
      <vt:lpstr>WORKING DESCRIPTION</vt:lpstr>
      <vt:lpstr>ALGORITHM/FLOWCHART</vt:lpstr>
      <vt:lpstr>ALGORITHM/FLOWCHART</vt:lpstr>
      <vt:lpstr>PROGRAM IMPLEMENTATION</vt:lpstr>
      <vt:lpstr>HARDWARE IMPLEMETATION</vt:lpstr>
      <vt:lpstr>RESULTS AND CONCLUSION</vt:lpstr>
      <vt:lpstr>REFERENCES</vt:lpstr>
      <vt:lpstr>TITLE OF PAPER IMPLEMENTED USING PBL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presentation for Skills and Competency Evaluation(SCE)    Microcontroller And  Applications (ETUA22202)(SY ETC SEM-II AY 22-23 )</dc:title>
  <dc:creator>VISHWA</dc:creator>
  <cp:lastModifiedBy>Abhijeet Kadam</cp:lastModifiedBy>
  <cp:revision>7</cp:revision>
  <dcterms:modified xsi:type="dcterms:W3CDTF">2023-05-04T02:40:13Z</dcterms:modified>
</cp:coreProperties>
</file>