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7460" y="3557015"/>
            <a:ext cx="2529840" cy="8138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25896" y="190500"/>
            <a:ext cx="1254252" cy="914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3004" y="457200"/>
            <a:ext cx="3342132" cy="7665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81048" y="2703703"/>
            <a:ext cx="4000753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9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Relationship Id="rId7" Type="http://schemas.openxmlformats.org/officeDocument/2006/relationships/image" Target="../media/image1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python.org/3/library/tkinter.html" TargetMode="External"/><Relationship Id="rId3" Type="http://schemas.openxmlformats.org/officeDocument/2006/relationships/hyperlink" Target="https://dev.mysql.com/doc/" TargetMode="External"/><Relationship Id="rId4" Type="http://schemas.openxmlformats.org/officeDocument/2006/relationships/hyperlink" Target="https://www.hospitalitynet.org/" TargetMode="External"/><Relationship Id="rId5" Type="http://schemas.openxmlformats.org/officeDocument/2006/relationships/hyperlink" Target="https://doi.org/10.1108/JHTT-09-2019-0117" TargetMode="External"/><Relationship Id="rId6" Type="http://schemas.openxmlformats.org/officeDocument/2006/relationships/hyperlink" Target="https://github.com/abhijeet8340/Hotel-Management-Syste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9248" y="1388363"/>
            <a:ext cx="23183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P</a:t>
            </a:r>
            <a:r>
              <a:rPr dirty="0" sz="2000" spc="-10" b="1">
                <a:latin typeface="Times New Roman"/>
                <a:cs typeface="Times New Roman"/>
              </a:rPr>
              <a:t>R</a:t>
            </a:r>
            <a:r>
              <a:rPr dirty="0" sz="2000" spc="-15" b="1">
                <a:latin typeface="Times New Roman"/>
                <a:cs typeface="Times New Roman"/>
              </a:rPr>
              <a:t>O</a:t>
            </a:r>
            <a:r>
              <a:rPr dirty="0" sz="2000" spc="-10" b="1">
                <a:latin typeface="Times New Roman"/>
                <a:cs typeface="Times New Roman"/>
              </a:rPr>
              <a:t>JEC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</a:t>
            </a:r>
            <a:r>
              <a:rPr dirty="0" sz="2000" spc="-15" b="1">
                <a:latin typeface="Times New Roman"/>
                <a:cs typeface="Times New Roman"/>
              </a:rPr>
              <a:t>P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-1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0879" y="2110739"/>
            <a:ext cx="3282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5" b="1">
                <a:latin typeface="Sitka Banner"/>
                <a:cs typeface="Sitka Banner"/>
              </a:rPr>
              <a:t>O</a:t>
            </a:r>
            <a:r>
              <a:rPr dirty="0" sz="2000" spc="-5" b="1">
                <a:latin typeface="Sitka Banner"/>
                <a:cs typeface="Sitka Banner"/>
              </a:rPr>
              <a:t>n</a:t>
            </a:r>
            <a:endParaRPr sz="2000">
              <a:latin typeface="Sitka Banner"/>
              <a:cs typeface="Sitka Banne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1048" y="2703703"/>
            <a:ext cx="3530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Hotel</a:t>
            </a:r>
            <a:r>
              <a:rPr dirty="0" u="none" spc="-20"/>
              <a:t> </a:t>
            </a:r>
            <a:r>
              <a:rPr dirty="0" spc="-5"/>
              <a:t>Management</a:t>
            </a:r>
            <a:r>
              <a:rPr dirty="0" u="none" spc="-15"/>
              <a:t> </a:t>
            </a:r>
            <a:r>
              <a:rPr dirty="0" spc="-5"/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448" y="4966842"/>
            <a:ext cx="36988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Microsoft Sans Serif"/>
                <a:cs typeface="Microsoft Sans Serif"/>
              </a:rPr>
              <a:t>MASTERS</a:t>
            </a:r>
            <a:r>
              <a:rPr dirty="0" sz="1500" spc="-2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OF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5">
                <a:latin typeface="Microsoft Sans Serif"/>
                <a:cs typeface="Microsoft Sans Serif"/>
              </a:rPr>
              <a:t>COMPUTER</a:t>
            </a:r>
            <a:r>
              <a:rPr dirty="0" sz="1500" spc="-3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APPLICATION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0" y="5588749"/>
            <a:ext cx="122745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Submitted</a:t>
            </a:r>
            <a:r>
              <a:rPr dirty="0" sz="1600" spc="-6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BY: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9508" y="5588749"/>
            <a:ext cx="121983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Submitted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To: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1700" y="5930646"/>
            <a:ext cx="2146300" cy="678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895" marR="5080" indent="-36830">
              <a:lnSpc>
                <a:spcPct val="152900"/>
              </a:lnSpc>
              <a:spcBef>
                <a:spcPts val="95"/>
              </a:spcBef>
            </a:pPr>
            <a:r>
              <a:rPr dirty="0" sz="1400" b="1">
                <a:latin typeface="Calibri"/>
                <a:cs typeface="Calibri"/>
              </a:rPr>
              <a:t>Mrs.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Palwinder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Kaur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Mangat </a:t>
            </a:r>
            <a:r>
              <a:rPr dirty="0" sz="1400" spc="-30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(Assistant Professor)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719" y="5930646"/>
            <a:ext cx="2091689" cy="1331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" marR="344170" indent="-6350">
              <a:lnSpc>
                <a:spcPct val="152900"/>
              </a:lnSpc>
              <a:spcBef>
                <a:spcPts val="95"/>
              </a:spcBef>
            </a:pPr>
            <a:r>
              <a:rPr dirty="0" sz="1400" spc="-5" b="1">
                <a:latin typeface="Calibri"/>
                <a:cs typeface="Calibri"/>
              </a:rPr>
              <a:t>Name: Abhijeet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Kumar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UID: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24MCA20373</a:t>
            </a:r>
            <a:endParaRPr sz="14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880"/>
              </a:spcBef>
            </a:pPr>
            <a:r>
              <a:rPr dirty="0" sz="1400" b="1">
                <a:latin typeface="Calibri"/>
                <a:cs typeface="Calibri"/>
              </a:rPr>
              <a:t>Section: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24MCA-6(A)</a:t>
            </a:r>
            <a:endParaRPr sz="14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910"/>
              </a:spcBef>
            </a:pPr>
            <a:r>
              <a:rPr dirty="0" sz="1400" b="1">
                <a:latin typeface="Times New Roman"/>
                <a:cs typeface="Times New Roman"/>
              </a:rPr>
              <a:t>Subject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Code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-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24CAH-606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6660" y="8104885"/>
            <a:ext cx="258826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Chandigarh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University,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Mohali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291" y="304800"/>
            <a:ext cx="6953884" cy="10083800"/>
          </a:xfrm>
          <a:custGeom>
            <a:avLst/>
            <a:gdLst/>
            <a:ahLst/>
            <a:cxnLst/>
            <a:rect l="l" t="t" r="r" b="b"/>
            <a:pathLst>
              <a:path w="6953884" h="10083800">
                <a:moveTo>
                  <a:pt x="0" y="3047"/>
                </a:moveTo>
                <a:lnTo>
                  <a:pt x="6953631" y="3047"/>
                </a:lnTo>
              </a:path>
              <a:path w="6953884" h="10083800">
                <a:moveTo>
                  <a:pt x="0" y="10080498"/>
                </a:moveTo>
                <a:lnTo>
                  <a:pt x="6953631" y="10080498"/>
                </a:lnTo>
              </a:path>
              <a:path w="6953884" h="10083800">
                <a:moveTo>
                  <a:pt x="3047" y="0"/>
                </a:moveTo>
                <a:lnTo>
                  <a:pt x="3047" y="10083546"/>
                </a:lnTo>
              </a:path>
              <a:path w="6953884" h="10083800">
                <a:moveTo>
                  <a:pt x="6950583" y="6096"/>
                </a:moveTo>
                <a:lnTo>
                  <a:pt x="6950583" y="1008354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1635239"/>
            <a:ext cx="6861809" cy="33293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42185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imes New Roman"/>
                <a:cs typeface="Times New Roman"/>
              </a:rPr>
              <a:t>Challenges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Encountered</a:t>
            </a:r>
            <a:endParaRPr sz="1400">
              <a:latin typeface="Times New Roman"/>
              <a:cs typeface="Times New Roman"/>
            </a:endParaRPr>
          </a:p>
          <a:p>
            <a:pPr marL="242570" indent="-230504">
              <a:lnSpc>
                <a:spcPts val="1670"/>
              </a:lnSpc>
              <a:spcBef>
                <a:spcPts val="1285"/>
              </a:spcBef>
              <a:buAutoNum type="arabicPeriod"/>
              <a:tabLst>
                <a:tab pos="243204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D</a:t>
            </a:r>
            <a:r>
              <a:rPr dirty="0" sz="1400" spc="-5" b="1">
                <a:latin typeface="Times New Roman"/>
                <a:cs typeface="Times New Roman"/>
              </a:rPr>
              <a:t>atabase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Synchronization:</a:t>
            </a:r>
            <a:endParaRPr sz="1400">
              <a:latin typeface="Times New Roman"/>
              <a:cs typeface="Times New Roman"/>
            </a:endParaRPr>
          </a:p>
          <a:p>
            <a:pPr marL="242570" marR="5080">
              <a:lnSpc>
                <a:spcPts val="1639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One</a:t>
            </a:r>
            <a:r>
              <a:rPr dirty="0" sz="1400" spc="-5">
                <a:latin typeface="Times New Roman"/>
                <a:cs typeface="Times New Roman"/>
              </a:rPr>
              <a:t> challenge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ensuring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database</a:t>
            </a:r>
            <a:r>
              <a:rPr dirty="0" sz="1400">
                <a:latin typeface="Times New Roman"/>
                <a:cs typeface="Times New Roman"/>
              </a:rPr>
              <a:t> 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GUI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remained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synchronized,especially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cases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multiple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bookings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could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occur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simultaneously.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242570" indent="-230504">
              <a:lnSpc>
                <a:spcPct val="100000"/>
              </a:lnSpc>
              <a:buAutoNum type="arabicPeriod" startAt="2"/>
              <a:tabLst>
                <a:tab pos="243204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E</a:t>
            </a:r>
            <a:r>
              <a:rPr dirty="0" sz="1400" spc="-5" b="1">
                <a:latin typeface="Times New Roman"/>
                <a:cs typeface="Times New Roman"/>
              </a:rPr>
              <a:t>rror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Handling:</a:t>
            </a:r>
            <a:endParaRPr sz="1400">
              <a:latin typeface="Times New Roman"/>
              <a:cs typeface="Times New Roman"/>
            </a:endParaRPr>
          </a:p>
          <a:p>
            <a:pPr marL="242570" marR="289560">
              <a:lnSpc>
                <a:spcPts val="1620"/>
              </a:lnSpc>
              <a:spcBef>
                <a:spcPts val="105"/>
              </a:spcBef>
            </a:pPr>
            <a:r>
              <a:rPr dirty="0" sz="1400" spc="-5">
                <a:latin typeface="Times New Roman"/>
                <a:cs typeface="Times New Roman"/>
              </a:rPr>
              <a:t>Ensuring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properly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handles </a:t>
            </a:r>
            <a:r>
              <a:rPr dirty="0" sz="1400">
                <a:latin typeface="Times New Roman"/>
                <a:cs typeface="Times New Roman"/>
              </a:rPr>
              <a:t>edge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cases, </a:t>
            </a:r>
            <a:r>
              <a:rPr dirty="0" sz="1400">
                <a:latin typeface="Times New Roman"/>
                <a:cs typeface="Times New Roman"/>
              </a:rPr>
              <a:t>such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 trying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book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roomswhen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none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available,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critical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 smooth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experience.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242570" indent="-230504">
              <a:lnSpc>
                <a:spcPts val="1670"/>
              </a:lnSpc>
              <a:buSzPct val="85714"/>
              <a:buFont typeface="Times New Roman"/>
              <a:buAutoNum type="arabicPeriod" startAt="3"/>
              <a:tabLst>
                <a:tab pos="243204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G</a:t>
            </a:r>
            <a:r>
              <a:rPr dirty="0" sz="1400" spc="-10" b="1">
                <a:latin typeface="Times New Roman"/>
                <a:cs typeface="Times New Roman"/>
              </a:rPr>
              <a:t>U</a:t>
            </a:r>
            <a:r>
              <a:rPr dirty="0" sz="1400" b="1">
                <a:latin typeface="Times New Roman"/>
                <a:cs typeface="Times New Roman"/>
              </a:rPr>
              <a:t>I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</a:t>
            </a:r>
            <a:r>
              <a:rPr dirty="0" sz="1400" b="1">
                <a:latin typeface="Times New Roman"/>
                <a:cs typeface="Times New Roman"/>
              </a:rPr>
              <a:t>e</a:t>
            </a:r>
            <a:r>
              <a:rPr dirty="0" sz="1400" spc="5" b="1">
                <a:latin typeface="Times New Roman"/>
                <a:cs typeface="Times New Roman"/>
              </a:rPr>
              <a:t>s</a:t>
            </a:r>
            <a:r>
              <a:rPr dirty="0" sz="1400" spc="-10" b="1">
                <a:latin typeface="Times New Roman"/>
                <a:cs typeface="Times New Roman"/>
              </a:rPr>
              <a:t>ig</a:t>
            </a:r>
            <a:r>
              <a:rPr dirty="0" sz="1400" spc="-5" b="1">
                <a:latin typeface="Times New Roman"/>
                <a:cs typeface="Times New Roman"/>
              </a:rPr>
              <a:t>n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242570" marR="29209">
              <a:lnSpc>
                <a:spcPts val="1620"/>
              </a:lnSpc>
              <a:spcBef>
                <a:spcPts val="90"/>
              </a:spcBef>
            </a:pPr>
            <a:r>
              <a:rPr dirty="0" sz="1400" spc="-5">
                <a:latin typeface="Times New Roman"/>
                <a:cs typeface="Times New Roman"/>
              </a:rPr>
              <a:t>Designing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 GUI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 is simple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enough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5">
                <a:latin typeface="Times New Roman"/>
                <a:cs typeface="Times New Roman"/>
              </a:rPr>
              <a:t> non-technical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hotel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staff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while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ensuring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ithandles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necessary </a:t>
            </a:r>
            <a:r>
              <a:rPr dirty="0" sz="1400" spc="-5">
                <a:latin typeface="Times New Roman"/>
                <a:cs typeface="Times New Roman"/>
              </a:rPr>
              <a:t>functionalities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 key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challenge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R="91186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Output: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1" y="4957571"/>
            <a:ext cx="7239000" cy="38282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7744" y="1615439"/>
            <a:ext cx="3025140" cy="15011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" y="4486655"/>
            <a:ext cx="1190244" cy="495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65832" y="3442715"/>
            <a:ext cx="1600199" cy="2758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2396" y="4140708"/>
            <a:ext cx="2660904" cy="13700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25979" y="7109459"/>
            <a:ext cx="4354068" cy="29016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70339" y="1351787"/>
            <a:ext cx="112458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Times New Roman"/>
                <a:cs typeface="Times New Roman"/>
              </a:rPr>
              <a:t>En</a:t>
            </a:r>
            <a:r>
              <a:rPr dirty="0" sz="1400" b="1">
                <a:latin typeface="Times New Roman"/>
                <a:cs typeface="Times New Roman"/>
              </a:rPr>
              <a:t>try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Ou</a:t>
            </a:r>
            <a:r>
              <a:rPr dirty="0" sz="1400" b="1">
                <a:latin typeface="Times New Roman"/>
                <a:cs typeface="Times New Roman"/>
              </a:rPr>
              <a:t>t</a:t>
            </a:r>
            <a:r>
              <a:rPr dirty="0" sz="1400" spc="-5" b="1">
                <a:latin typeface="Times New Roman"/>
                <a:cs typeface="Times New Roman"/>
              </a:rPr>
              <a:t>p</a:t>
            </a:r>
            <a:r>
              <a:rPr dirty="0" sz="1400" spc="-15" b="1">
                <a:latin typeface="Times New Roman"/>
                <a:cs typeface="Times New Roman"/>
              </a:rPr>
              <a:t>u</a:t>
            </a:r>
            <a:r>
              <a:rPr dirty="0" sz="1400" b="1">
                <a:latin typeface="Times New Roman"/>
                <a:cs typeface="Times New Roman"/>
              </a:rPr>
              <a:t>t: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6991" y="1965960"/>
            <a:ext cx="2263140" cy="41084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889885" y="2165413"/>
            <a:ext cx="573405" cy="114300"/>
          </a:xfrm>
          <a:custGeom>
            <a:avLst/>
            <a:gdLst/>
            <a:ahLst/>
            <a:cxnLst/>
            <a:rect l="l" t="t" r="r" b="b"/>
            <a:pathLst>
              <a:path w="573404" h="114300">
                <a:moveTo>
                  <a:pt x="522984" y="57086"/>
                </a:moveTo>
                <a:lnTo>
                  <a:pt x="465594" y="23609"/>
                </a:lnTo>
                <a:lnTo>
                  <a:pt x="459295" y="12585"/>
                </a:lnTo>
                <a:lnTo>
                  <a:pt x="459587" y="9944"/>
                </a:lnTo>
                <a:lnTo>
                  <a:pt x="470725" y="0"/>
                </a:lnTo>
                <a:lnTo>
                  <a:pt x="473379" y="12"/>
                </a:lnTo>
                <a:lnTo>
                  <a:pt x="475983" y="571"/>
                </a:lnTo>
                <a:lnTo>
                  <a:pt x="478396" y="1663"/>
                </a:lnTo>
                <a:lnTo>
                  <a:pt x="551633" y="44386"/>
                </a:lnTo>
                <a:lnTo>
                  <a:pt x="548195" y="44386"/>
                </a:lnTo>
                <a:lnTo>
                  <a:pt x="548195" y="46113"/>
                </a:lnTo>
                <a:lnTo>
                  <a:pt x="541794" y="46113"/>
                </a:lnTo>
                <a:lnTo>
                  <a:pt x="522984" y="57086"/>
                </a:lnTo>
                <a:close/>
              </a:path>
              <a:path w="573404" h="114300">
                <a:moveTo>
                  <a:pt x="501212" y="69786"/>
                </a:moveTo>
                <a:lnTo>
                  <a:pt x="0" y="69786"/>
                </a:lnTo>
                <a:lnTo>
                  <a:pt x="0" y="44386"/>
                </a:lnTo>
                <a:lnTo>
                  <a:pt x="501212" y="44386"/>
                </a:lnTo>
                <a:lnTo>
                  <a:pt x="522984" y="57086"/>
                </a:lnTo>
                <a:lnTo>
                  <a:pt x="501212" y="69786"/>
                </a:lnTo>
                <a:close/>
              </a:path>
              <a:path w="573404" h="114300">
                <a:moveTo>
                  <a:pt x="551633" y="69786"/>
                </a:moveTo>
                <a:lnTo>
                  <a:pt x="548195" y="69786"/>
                </a:lnTo>
                <a:lnTo>
                  <a:pt x="548195" y="44386"/>
                </a:lnTo>
                <a:lnTo>
                  <a:pt x="551633" y="44386"/>
                </a:lnTo>
                <a:lnTo>
                  <a:pt x="573404" y="57086"/>
                </a:lnTo>
                <a:lnTo>
                  <a:pt x="551633" y="69786"/>
                </a:lnTo>
                <a:close/>
              </a:path>
              <a:path w="573404" h="114300">
                <a:moveTo>
                  <a:pt x="541794" y="68059"/>
                </a:moveTo>
                <a:lnTo>
                  <a:pt x="522984" y="57086"/>
                </a:lnTo>
                <a:lnTo>
                  <a:pt x="541794" y="46113"/>
                </a:lnTo>
                <a:lnTo>
                  <a:pt x="541794" y="68059"/>
                </a:lnTo>
                <a:close/>
              </a:path>
              <a:path w="573404" h="114300">
                <a:moveTo>
                  <a:pt x="548195" y="68059"/>
                </a:moveTo>
                <a:lnTo>
                  <a:pt x="541794" y="68059"/>
                </a:lnTo>
                <a:lnTo>
                  <a:pt x="541794" y="46113"/>
                </a:lnTo>
                <a:lnTo>
                  <a:pt x="548195" y="46113"/>
                </a:lnTo>
                <a:lnTo>
                  <a:pt x="548195" y="68059"/>
                </a:lnTo>
                <a:close/>
              </a:path>
              <a:path w="573404" h="114300">
                <a:moveTo>
                  <a:pt x="470725" y="114173"/>
                </a:moveTo>
                <a:lnTo>
                  <a:pt x="459295" y="101587"/>
                </a:lnTo>
                <a:lnTo>
                  <a:pt x="459562" y="98945"/>
                </a:lnTo>
                <a:lnTo>
                  <a:pt x="522984" y="57086"/>
                </a:lnTo>
                <a:lnTo>
                  <a:pt x="541794" y="68059"/>
                </a:lnTo>
                <a:lnTo>
                  <a:pt x="548195" y="68059"/>
                </a:lnTo>
                <a:lnTo>
                  <a:pt x="548195" y="69786"/>
                </a:lnTo>
                <a:lnTo>
                  <a:pt x="551633" y="69786"/>
                </a:lnTo>
                <a:lnTo>
                  <a:pt x="478284" y="112560"/>
                </a:lnTo>
                <a:lnTo>
                  <a:pt x="475983" y="113601"/>
                </a:lnTo>
                <a:lnTo>
                  <a:pt x="473379" y="114160"/>
                </a:lnTo>
                <a:lnTo>
                  <a:pt x="470725" y="1141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77416" y="4689424"/>
            <a:ext cx="737870" cy="114300"/>
          </a:xfrm>
          <a:custGeom>
            <a:avLst/>
            <a:gdLst/>
            <a:ahLst/>
            <a:cxnLst/>
            <a:rect l="l" t="t" r="r" b="b"/>
            <a:pathLst>
              <a:path w="737869" h="114300">
                <a:moveTo>
                  <a:pt x="715581" y="71310"/>
                </a:moveTo>
                <a:lnTo>
                  <a:pt x="712038" y="71310"/>
                </a:lnTo>
                <a:lnTo>
                  <a:pt x="712546" y="45910"/>
                </a:lnTo>
                <a:lnTo>
                  <a:pt x="665578" y="44979"/>
                </a:lnTo>
                <a:lnTo>
                  <a:pt x="630364" y="23495"/>
                </a:lnTo>
                <a:lnTo>
                  <a:pt x="624293" y="12344"/>
                </a:lnTo>
                <a:lnTo>
                  <a:pt x="624624" y="9715"/>
                </a:lnTo>
                <a:lnTo>
                  <a:pt x="635965" y="0"/>
                </a:lnTo>
                <a:lnTo>
                  <a:pt x="638619" y="63"/>
                </a:lnTo>
                <a:lnTo>
                  <a:pt x="641197" y="673"/>
                </a:lnTo>
                <a:lnTo>
                  <a:pt x="643597" y="1816"/>
                </a:lnTo>
                <a:lnTo>
                  <a:pt x="737488" y="59105"/>
                </a:lnTo>
                <a:lnTo>
                  <a:pt x="715581" y="71310"/>
                </a:lnTo>
                <a:close/>
              </a:path>
              <a:path w="737869" h="114300">
                <a:moveTo>
                  <a:pt x="665063" y="70379"/>
                </a:moveTo>
                <a:lnTo>
                  <a:pt x="0" y="57200"/>
                </a:lnTo>
                <a:lnTo>
                  <a:pt x="507" y="31800"/>
                </a:lnTo>
                <a:lnTo>
                  <a:pt x="665578" y="44979"/>
                </a:lnTo>
                <a:lnTo>
                  <a:pt x="687092" y="58105"/>
                </a:lnTo>
                <a:lnTo>
                  <a:pt x="665063" y="70379"/>
                </a:lnTo>
                <a:close/>
              </a:path>
              <a:path w="737869" h="114300">
                <a:moveTo>
                  <a:pt x="687092" y="58105"/>
                </a:moveTo>
                <a:lnTo>
                  <a:pt x="665578" y="44979"/>
                </a:lnTo>
                <a:lnTo>
                  <a:pt x="712546" y="45910"/>
                </a:lnTo>
                <a:lnTo>
                  <a:pt x="712514" y="47510"/>
                </a:lnTo>
                <a:lnTo>
                  <a:pt x="706107" y="47510"/>
                </a:lnTo>
                <a:lnTo>
                  <a:pt x="687092" y="58105"/>
                </a:lnTo>
                <a:close/>
              </a:path>
              <a:path w="737869" h="114300">
                <a:moveTo>
                  <a:pt x="705675" y="69443"/>
                </a:moveTo>
                <a:lnTo>
                  <a:pt x="687092" y="58105"/>
                </a:lnTo>
                <a:lnTo>
                  <a:pt x="706107" y="47510"/>
                </a:lnTo>
                <a:lnTo>
                  <a:pt x="705675" y="69443"/>
                </a:lnTo>
                <a:close/>
              </a:path>
              <a:path w="737869" h="114300">
                <a:moveTo>
                  <a:pt x="712075" y="69443"/>
                </a:moveTo>
                <a:lnTo>
                  <a:pt x="705675" y="69443"/>
                </a:lnTo>
                <a:lnTo>
                  <a:pt x="706107" y="47510"/>
                </a:lnTo>
                <a:lnTo>
                  <a:pt x="712514" y="47510"/>
                </a:lnTo>
                <a:lnTo>
                  <a:pt x="712075" y="69443"/>
                </a:lnTo>
                <a:close/>
              </a:path>
              <a:path w="737869" h="114300">
                <a:moveTo>
                  <a:pt x="712038" y="71310"/>
                </a:moveTo>
                <a:lnTo>
                  <a:pt x="665063" y="70379"/>
                </a:lnTo>
                <a:lnTo>
                  <a:pt x="687092" y="58105"/>
                </a:lnTo>
                <a:lnTo>
                  <a:pt x="705675" y="69443"/>
                </a:lnTo>
                <a:lnTo>
                  <a:pt x="712075" y="69443"/>
                </a:lnTo>
                <a:lnTo>
                  <a:pt x="712038" y="71310"/>
                </a:lnTo>
                <a:close/>
              </a:path>
              <a:path w="737869" h="114300">
                <a:moveTo>
                  <a:pt x="636358" y="114185"/>
                </a:moveTo>
                <a:lnTo>
                  <a:pt x="622528" y="101346"/>
                </a:lnTo>
                <a:lnTo>
                  <a:pt x="622846" y="98704"/>
                </a:lnTo>
                <a:lnTo>
                  <a:pt x="665063" y="70379"/>
                </a:lnTo>
                <a:lnTo>
                  <a:pt x="712038" y="71310"/>
                </a:lnTo>
                <a:lnTo>
                  <a:pt x="715581" y="71310"/>
                </a:lnTo>
                <a:lnTo>
                  <a:pt x="641400" y="112636"/>
                </a:lnTo>
                <a:lnTo>
                  <a:pt x="638962" y="113677"/>
                </a:lnTo>
                <a:lnTo>
                  <a:pt x="636358" y="11418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65879" y="4763439"/>
            <a:ext cx="527685" cy="114300"/>
          </a:xfrm>
          <a:custGeom>
            <a:avLst/>
            <a:gdLst/>
            <a:ahLst/>
            <a:cxnLst/>
            <a:rect l="l" t="t" r="r" b="b"/>
            <a:pathLst>
              <a:path w="527685" h="114300">
                <a:moveTo>
                  <a:pt x="454869" y="44321"/>
                </a:moveTo>
                <a:lnTo>
                  <a:pt x="419188" y="23622"/>
                </a:lnTo>
                <a:lnTo>
                  <a:pt x="412864" y="12611"/>
                </a:lnTo>
                <a:lnTo>
                  <a:pt x="413143" y="9969"/>
                </a:lnTo>
                <a:lnTo>
                  <a:pt x="424256" y="0"/>
                </a:lnTo>
                <a:lnTo>
                  <a:pt x="426923" y="12"/>
                </a:lnTo>
                <a:lnTo>
                  <a:pt x="429513" y="571"/>
                </a:lnTo>
                <a:lnTo>
                  <a:pt x="431939" y="1650"/>
                </a:lnTo>
                <a:lnTo>
                  <a:pt x="505294" y="44208"/>
                </a:lnTo>
                <a:lnTo>
                  <a:pt x="454869" y="44321"/>
                </a:lnTo>
                <a:close/>
              </a:path>
              <a:path w="527685" h="114300">
                <a:moveTo>
                  <a:pt x="476663" y="56964"/>
                </a:moveTo>
                <a:lnTo>
                  <a:pt x="454869" y="44321"/>
                </a:lnTo>
                <a:lnTo>
                  <a:pt x="501840" y="44208"/>
                </a:lnTo>
                <a:lnTo>
                  <a:pt x="501844" y="45948"/>
                </a:lnTo>
                <a:lnTo>
                  <a:pt x="495439" y="45948"/>
                </a:lnTo>
                <a:lnTo>
                  <a:pt x="476663" y="56964"/>
                </a:lnTo>
                <a:close/>
              </a:path>
              <a:path w="527685" h="114300">
                <a:moveTo>
                  <a:pt x="424535" y="114173"/>
                </a:moveTo>
                <a:lnTo>
                  <a:pt x="413080" y="101625"/>
                </a:lnTo>
                <a:lnTo>
                  <a:pt x="413334" y="98983"/>
                </a:lnTo>
                <a:lnTo>
                  <a:pt x="454920" y="69721"/>
                </a:lnTo>
                <a:lnTo>
                  <a:pt x="501903" y="69608"/>
                </a:lnTo>
                <a:lnTo>
                  <a:pt x="501840" y="44208"/>
                </a:lnTo>
                <a:lnTo>
                  <a:pt x="505294" y="44208"/>
                </a:lnTo>
                <a:lnTo>
                  <a:pt x="527075" y="56845"/>
                </a:lnTo>
                <a:lnTo>
                  <a:pt x="432206" y="112496"/>
                </a:lnTo>
                <a:lnTo>
                  <a:pt x="429780" y="113588"/>
                </a:lnTo>
                <a:lnTo>
                  <a:pt x="427189" y="114160"/>
                </a:lnTo>
                <a:lnTo>
                  <a:pt x="424535" y="114173"/>
                </a:lnTo>
                <a:close/>
              </a:path>
              <a:path w="527685" h="114300">
                <a:moveTo>
                  <a:pt x="50" y="70815"/>
                </a:moveTo>
                <a:lnTo>
                  <a:pt x="0" y="45415"/>
                </a:lnTo>
                <a:lnTo>
                  <a:pt x="454869" y="44321"/>
                </a:lnTo>
                <a:lnTo>
                  <a:pt x="476663" y="56964"/>
                </a:lnTo>
                <a:lnTo>
                  <a:pt x="454920" y="69721"/>
                </a:lnTo>
                <a:lnTo>
                  <a:pt x="50" y="70815"/>
                </a:lnTo>
                <a:close/>
              </a:path>
              <a:path w="527685" h="114300">
                <a:moveTo>
                  <a:pt x="495503" y="67894"/>
                </a:moveTo>
                <a:lnTo>
                  <a:pt x="476663" y="56964"/>
                </a:lnTo>
                <a:lnTo>
                  <a:pt x="495439" y="45948"/>
                </a:lnTo>
                <a:lnTo>
                  <a:pt x="495503" y="67894"/>
                </a:lnTo>
                <a:close/>
              </a:path>
              <a:path w="527685" h="114300">
                <a:moveTo>
                  <a:pt x="501899" y="67894"/>
                </a:moveTo>
                <a:lnTo>
                  <a:pt x="495503" y="67894"/>
                </a:lnTo>
                <a:lnTo>
                  <a:pt x="495439" y="45948"/>
                </a:lnTo>
                <a:lnTo>
                  <a:pt x="501844" y="45948"/>
                </a:lnTo>
                <a:lnTo>
                  <a:pt x="501899" y="67894"/>
                </a:lnTo>
                <a:close/>
              </a:path>
              <a:path w="527685" h="114300">
                <a:moveTo>
                  <a:pt x="454920" y="69721"/>
                </a:moveTo>
                <a:lnTo>
                  <a:pt x="476663" y="56964"/>
                </a:lnTo>
                <a:lnTo>
                  <a:pt x="495503" y="67894"/>
                </a:lnTo>
                <a:lnTo>
                  <a:pt x="501899" y="67894"/>
                </a:lnTo>
                <a:lnTo>
                  <a:pt x="501903" y="69608"/>
                </a:lnTo>
                <a:lnTo>
                  <a:pt x="454920" y="6972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04243" y="5510529"/>
            <a:ext cx="114300" cy="1407795"/>
          </a:xfrm>
          <a:custGeom>
            <a:avLst/>
            <a:gdLst/>
            <a:ahLst/>
            <a:cxnLst/>
            <a:rect l="l" t="t" r="r" b="b"/>
            <a:pathLst>
              <a:path w="114300" h="1407795">
                <a:moveTo>
                  <a:pt x="57086" y="1357374"/>
                </a:moveTo>
                <a:lnTo>
                  <a:pt x="44386" y="1335602"/>
                </a:lnTo>
                <a:lnTo>
                  <a:pt x="44386" y="0"/>
                </a:lnTo>
                <a:lnTo>
                  <a:pt x="69786" y="0"/>
                </a:lnTo>
                <a:lnTo>
                  <a:pt x="69786" y="1335602"/>
                </a:lnTo>
                <a:lnTo>
                  <a:pt x="57086" y="1357374"/>
                </a:lnTo>
                <a:close/>
              </a:path>
              <a:path w="114300" h="1407795">
                <a:moveTo>
                  <a:pt x="57086" y="1407795"/>
                </a:moveTo>
                <a:lnTo>
                  <a:pt x="1663" y="1312786"/>
                </a:lnTo>
                <a:lnTo>
                  <a:pt x="571" y="1310373"/>
                </a:lnTo>
                <a:lnTo>
                  <a:pt x="12" y="1307769"/>
                </a:lnTo>
                <a:lnTo>
                  <a:pt x="0" y="1305115"/>
                </a:lnTo>
                <a:lnTo>
                  <a:pt x="546" y="1302524"/>
                </a:lnTo>
                <a:lnTo>
                  <a:pt x="12585" y="1293685"/>
                </a:lnTo>
                <a:lnTo>
                  <a:pt x="15227" y="1293952"/>
                </a:lnTo>
                <a:lnTo>
                  <a:pt x="44386" y="1335602"/>
                </a:lnTo>
                <a:lnTo>
                  <a:pt x="44386" y="1382585"/>
                </a:lnTo>
                <a:lnTo>
                  <a:pt x="71792" y="1382585"/>
                </a:lnTo>
                <a:lnTo>
                  <a:pt x="57086" y="1407795"/>
                </a:lnTo>
                <a:close/>
              </a:path>
              <a:path w="114300" h="1407795">
                <a:moveTo>
                  <a:pt x="71792" y="1382585"/>
                </a:moveTo>
                <a:lnTo>
                  <a:pt x="69786" y="1382585"/>
                </a:lnTo>
                <a:lnTo>
                  <a:pt x="69786" y="1335602"/>
                </a:lnTo>
                <a:lnTo>
                  <a:pt x="90563" y="1299984"/>
                </a:lnTo>
                <a:lnTo>
                  <a:pt x="101587" y="1293685"/>
                </a:lnTo>
                <a:lnTo>
                  <a:pt x="104228" y="1293977"/>
                </a:lnTo>
                <a:lnTo>
                  <a:pt x="114173" y="1305115"/>
                </a:lnTo>
                <a:lnTo>
                  <a:pt x="114160" y="1307769"/>
                </a:lnTo>
                <a:lnTo>
                  <a:pt x="113601" y="1310373"/>
                </a:lnTo>
                <a:lnTo>
                  <a:pt x="112509" y="1312786"/>
                </a:lnTo>
                <a:lnTo>
                  <a:pt x="71792" y="1382585"/>
                </a:lnTo>
                <a:close/>
              </a:path>
              <a:path w="114300" h="1407795">
                <a:moveTo>
                  <a:pt x="69786" y="1382585"/>
                </a:moveTo>
                <a:lnTo>
                  <a:pt x="44386" y="1382585"/>
                </a:lnTo>
                <a:lnTo>
                  <a:pt x="44386" y="1335602"/>
                </a:lnTo>
                <a:lnTo>
                  <a:pt x="57086" y="1357374"/>
                </a:lnTo>
                <a:lnTo>
                  <a:pt x="46113" y="1376184"/>
                </a:lnTo>
                <a:lnTo>
                  <a:pt x="69786" y="1376184"/>
                </a:lnTo>
                <a:lnTo>
                  <a:pt x="69786" y="1382585"/>
                </a:lnTo>
                <a:close/>
              </a:path>
              <a:path w="114300" h="1407795">
                <a:moveTo>
                  <a:pt x="69786" y="1376184"/>
                </a:moveTo>
                <a:lnTo>
                  <a:pt x="68059" y="1376184"/>
                </a:lnTo>
                <a:lnTo>
                  <a:pt x="57086" y="1357374"/>
                </a:lnTo>
                <a:lnTo>
                  <a:pt x="69786" y="1335602"/>
                </a:lnTo>
                <a:lnTo>
                  <a:pt x="69786" y="1376184"/>
                </a:lnTo>
                <a:close/>
              </a:path>
              <a:path w="114300" h="1407795">
                <a:moveTo>
                  <a:pt x="68059" y="1376184"/>
                </a:moveTo>
                <a:lnTo>
                  <a:pt x="46113" y="1376184"/>
                </a:lnTo>
                <a:lnTo>
                  <a:pt x="57086" y="1357374"/>
                </a:lnTo>
                <a:lnTo>
                  <a:pt x="68059" y="137618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672" y="2935223"/>
            <a:ext cx="1190244" cy="4953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3103" y="2616707"/>
            <a:ext cx="2258568" cy="11628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6855" y="1653539"/>
            <a:ext cx="1990344" cy="30754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5020" y="5618988"/>
            <a:ext cx="4651248" cy="426262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614652" y="3132607"/>
            <a:ext cx="662940" cy="114300"/>
          </a:xfrm>
          <a:custGeom>
            <a:avLst/>
            <a:gdLst/>
            <a:ahLst/>
            <a:cxnLst/>
            <a:rect l="l" t="t" r="r" b="b"/>
            <a:pathLst>
              <a:path w="662939" h="114300">
                <a:moveTo>
                  <a:pt x="640612" y="70675"/>
                </a:moveTo>
                <a:lnTo>
                  <a:pt x="637108" y="70675"/>
                </a:lnTo>
                <a:lnTo>
                  <a:pt x="637400" y="45275"/>
                </a:lnTo>
                <a:lnTo>
                  <a:pt x="590425" y="44735"/>
                </a:lnTo>
                <a:lnTo>
                  <a:pt x="555040" y="23545"/>
                </a:lnTo>
                <a:lnTo>
                  <a:pt x="548868" y="12445"/>
                </a:lnTo>
                <a:lnTo>
                  <a:pt x="549186" y="9817"/>
                </a:lnTo>
                <a:lnTo>
                  <a:pt x="560451" y="0"/>
                </a:lnTo>
                <a:lnTo>
                  <a:pt x="563105" y="50"/>
                </a:lnTo>
                <a:lnTo>
                  <a:pt x="565683" y="634"/>
                </a:lnTo>
                <a:lnTo>
                  <a:pt x="568096" y="1752"/>
                </a:lnTo>
                <a:lnTo>
                  <a:pt x="662457" y="58267"/>
                </a:lnTo>
                <a:lnTo>
                  <a:pt x="640612" y="70675"/>
                </a:lnTo>
                <a:close/>
              </a:path>
              <a:path w="662939" h="114300">
                <a:moveTo>
                  <a:pt x="590140" y="70135"/>
                </a:moveTo>
                <a:lnTo>
                  <a:pt x="0" y="63347"/>
                </a:lnTo>
                <a:lnTo>
                  <a:pt x="304" y="37947"/>
                </a:lnTo>
                <a:lnTo>
                  <a:pt x="590425" y="44735"/>
                </a:lnTo>
                <a:lnTo>
                  <a:pt x="612057" y="57688"/>
                </a:lnTo>
                <a:lnTo>
                  <a:pt x="590140" y="70135"/>
                </a:lnTo>
                <a:close/>
              </a:path>
              <a:path w="662939" h="114300">
                <a:moveTo>
                  <a:pt x="612057" y="57688"/>
                </a:moveTo>
                <a:lnTo>
                  <a:pt x="590425" y="44735"/>
                </a:lnTo>
                <a:lnTo>
                  <a:pt x="637400" y="45275"/>
                </a:lnTo>
                <a:lnTo>
                  <a:pt x="637381" y="46939"/>
                </a:lnTo>
                <a:lnTo>
                  <a:pt x="630986" y="46939"/>
                </a:lnTo>
                <a:lnTo>
                  <a:pt x="612057" y="57688"/>
                </a:lnTo>
                <a:close/>
              </a:path>
              <a:path w="662939" h="114300">
                <a:moveTo>
                  <a:pt x="630732" y="68872"/>
                </a:moveTo>
                <a:lnTo>
                  <a:pt x="612057" y="57688"/>
                </a:lnTo>
                <a:lnTo>
                  <a:pt x="630986" y="46939"/>
                </a:lnTo>
                <a:lnTo>
                  <a:pt x="630732" y="68872"/>
                </a:lnTo>
                <a:close/>
              </a:path>
              <a:path w="662939" h="114300">
                <a:moveTo>
                  <a:pt x="637128" y="68872"/>
                </a:moveTo>
                <a:lnTo>
                  <a:pt x="630732" y="68872"/>
                </a:lnTo>
                <a:lnTo>
                  <a:pt x="630986" y="46939"/>
                </a:lnTo>
                <a:lnTo>
                  <a:pt x="637381" y="46939"/>
                </a:lnTo>
                <a:lnTo>
                  <a:pt x="637128" y="68872"/>
                </a:lnTo>
                <a:close/>
              </a:path>
              <a:path w="662939" h="114300">
                <a:moveTo>
                  <a:pt x="637108" y="70675"/>
                </a:moveTo>
                <a:lnTo>
                  <a:pt x="590140" y="70135"/>
                </a:lnTo>
                <a:lnTo>
                  <a:pt x="612057" y="57688"/>
                </a:lnTo>
                <a:lnTo>
                  <a:pt x="630732" y="68872"/>
                </a:lnTo>
                <a:lnTo>
                  <a:pt x="637128" y="68872"/>
                </a:lnTo>
                <a:lnTo>
                  <a:pt x="637108" y="70675"/>
                </a:lnTo>
                <a:close/>
              </a:path>
              <a:path w="662939" h="114300">
                <a:moveTo>
                  <a:pt x="561784" y="114185"/>
                </a:moveTo>
                <a:lnTo>
                  <a:pt x="547852" y="101460"/>
                </a:lnTo>
                <a:lnTo>
                  <a:pt x="548144" y="98818"/>
                </a:lnTo>
                <a:lnTo>
                  <a:pt x="590140" y="70135"/>
                </a:lnTo>
                <a:lnTo>
                  <a:pt x="637108" y="70675"/>
                </a:lnTo>
                <a:lnTo>
                  <a:pt x="640612" y="70675"/>
                </a:lnTo>
                <a:lnTo>
                  <a:pt x="566826" y="112585"/>
                </a:lnTo>
                <a:lnTo>
                  <a:pt x="564388" y="113652"/>
                </a:lnTo>
                <a:lnTo>
                  <a:pt x="561784" y="11418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67708" y="3140379"/>
            <a:ext cx="756285" cy="114300"/>
          </a:xfrm>
          <a:custGeom>
            <a:avLst/>
            <a:gdLst/>
            <a:ahLst/>
            <a:cxnLst/>
            <a:rect l="l" t="t" r="r" b="b"/>
            <a:pathLst>
              <a:path w="756285" h="114300">
                <a:moveTo>
                  <a:pt x="733938" y="70561"/>
                </a:moveTo>
                <a:lnTo>
                  <a:pt x="730440" y="70561"/>
                </a:lnTo>
                <a:lnTo>
                  <a:pt x="730707" y="45161"/>
                </a:lnTo>
                <a:lnTo>
                  <a:pt x="683730" y="44687"/>
                </a:lnTo>
                <a:lnTo>
                  <a:pt x="648322" y="23545"/>
                </a:lnTo>
                <a:lnTo>
                  <a:pt x="642124" y="12458"/>
                </a:lnTo>
                <a:lnTo>
                  <a:pt x="642442" y="9829"/>
                </a:lnTo>
                <a:lnTo>
                  <a:pt x="653681" y="0"/>
                </a:lnTo>
                <a:lnTo>
                  <a:pt x="656336" y="38"/>
                </a:lnTo>
                <a:lnTo>
                  <a:pt x="658926" y="622"/>
                </a:lnTo>
                <a:lnTo>
                  <a:pt x="661339" y="1739"/>
                </a:lnTo>
                <a:lnTo>
                  <a:pt x="755776" y="58115"/>
                </a:lnTo>
                <a:lnTo>
                  <a:pt x="733938" y="70561"/>
                </a:lnTo>
                <a:close/>
              </a:path>
              <a:path w="756285" h="114300">
                <a:moveTo>
                  <a:pt x="683458" y="70087"/>
                </a:moveTo>
                <a:lnTo>
                  <a:pt x="0" y="63195"/>
                </a:lnTo>
                <a:lnTo>
                  <a:pt x="253" y="37795"/>
                </a:lnTo>
                <a:lnTo>
                  <a:pt x="683730" y="44687"/>
                </a:lnTo>
                <a:lnTo>
                  <a:pt x="705364" y="57604"/>
                </a:lnTo>
                <a:lnTo>
                  <a:pt x="683458" y="70087"/>
                </a:lnTo>
                <a:close/>
              </a:path>
              <a:path w="756285" h="114300">
                <a:moveTo>
                  <a:pt x="705364" y="57604"/>
                </a:moveTo>
                <a:lnTo>
                  <a:pt x="683730" y="44687"/>
                </a:lnTo>
                <a:lnTo>
                  <a:pt x="730707" y="45161"/>
                </a:lnTo>
                <a:lnTo>
                  <a:pt x="730689" y="46824"/>
                </a:lnTo>
                <a:lnTo>
                  <a:pt x="724280" y="46824"/>
                </a:lnTo>
                <a:lnTo>
                  <a:pt x="705364" y="57604"/>
                </a:lnTo>
                <a:close/>
              </a:path>
              <a:path w="756285" h="114300">
                <a:moveTo>
                  <a:pt x="724065" y="68770"/>
                </a:moveTo>
                <a:lnTo>
                  <a:pt x="705364" y="57604"/>
                </a:lnTo>
                <a:lnTo>
                  <a:pt x="724280" y="46824"/>
                </a:lnTo>
                <a:lnTo>
                  <a:pt x="724065" y="68770"/>
                </a:lnTo>
                <a:close/>
              </a:path>
              <a:path w="756285" h="114300">
                <a:moveTo>
                  <a:pt x="730459" y="68770"/>
                </a:moveTo>
                <a:lnTo>
                  <a:pt x="724065" y="68770"/>
                </a:lnTo>
                <a:lnTo>
                  <a:pt x="724280" y="46824"/>
                </a:lnTo>
                <a:lnTo>
                  <a:pt x="730689" y="46824"/>
                </a:lnTo>
                <a:lnTo>
                  <a:pt x="730459" y="68770"/>
                </a:lnTo>
                <a:close/>
              </a:path>
              <a:path w="756285" h="114300">
                <a:moveTo>
                  <a:pt x="730440" y="70561"/>
                </a:moveTo>
                <a:lnTo>
                  <a:pt x="683458" y="70087"/>
                </a:lnTo>
                <a:lnTo>
                  <a:pt x="705364" y="57604"/>
                </a:lnTo>
                <a:lnTo>
                  <a:pt x="724065" y="68770"/>
                </a:lnTo>
                <a:lnTo>
                  <a:pt x="730459" y="68770"/>
                </a:lnTo>
                <a:lnTo>
                  <a:pt x="730440" y="70561"/>
                </a:lnTo>
                <a:close/>
              </a:path>
              <a:path w="756285" h="114300">
                <a:moveTo>
                  <a:pt x="655180" y="114173"/>
                </a:moveTo>
                <a:lnTo>
                  <a:pt x="641222" y="101473"/>
                </a:lnTo>
                <a:lnTo>
                  <a:pt x="641515" y="98831"/>
                </a:lnTo>
                <a:lnTo>
                  <a:pt x="683458" y="70087"/>
                </a:lnTo>
                <a:lnTo>
                  <a:pt x="730440" y="70561"/>
                </a:lnTo>
                <a:lnTo>
                  <a:pt x="733938" y="70561"/>
                </a:lnTo>
                <a:lnTo>
                  <a:pt x="660222" y="112572"/>
                </a:lnTo>
                <a:lnTo>
                  <a:pt x="657783" y="113639"/>
                </a:lnTo>
                <a:lnTo>
                  <a:pt x="655180" y="1141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48198" y="3752151"/>
            <a:ext cx="114300" cy="1748789"/>
          </a:xfrm>
          <a:custGeom>
            <a:avLst/>
            <a:gdLst/>
            <a:ahLst/>
            <a:cxnLst/>
            <a:rect l="l" t="t" r="r" b="b"/>
            <a:pathLst>
              <a:path w="114300" h="1748789">
                <a:moveTo>
                  <a:pt x="57327" y="1697812"/>
                </a:moveTo>
                <a:lnTo>
                  <a:pt x="44515" y="1676100"/>
                </a:lnTo>
                <a:lnTo>
                  <a:pt x="35991" y="127"/>
                </a:lnTo>
                <a:lnTo>
                  <a:pt x="61391" y="0"/>
                </a:lnTo>
                <a:lnTo>
                  <a:pt x="69801" y="1653501"/>
                </a:lnTo>
                <a:lnTo>
                  <a:pt x="69843" y="1676100"/>
                </a:lnTo>
                <a:lnTo>
                  <a:pt x="57327" y="1697812"/>
                </a:lnTo>
                <a:close/>
              </a:path>
              <a:path w="114300" h="1748789">
                <a:moveTo>
                  <a:pt x="72080" y="1723072"/>
                </a:moveTo>
                <a:lnTo>
                  <a:pt x="44754" y="1723072"/>
                </a:lnTo>
                <a:lnTo>
                  <a:pt x="70154" y="1722945"/>
                </a:lnTo>
                <a:lnTo>
                  <a:pt x="69915" y="1675974"/>
                </a:lnTo>
                <a:lnTo>
                  <a:pt x="90522" y="1640230"/>
                </a:lnTo>
                <a:lnTo>
                  <a:pt x="101511" y="1633893"/>
                </a:lnTo>
                <a:lnTo>
                  <a:pt x="104191" y="1634172"/>
                </a:lnTo>
                <a:lnTo>
                  <a:pt x="114147" y="1645246"/>
                </a:lnTo>
                <a:lnTo>
                  <a:pt x="114027" y="1648485"/>
                </a:lnTo>
                <a:lnTo>
                  <a:pt x="113601" y="1650504"/>
                </a:lnTo>
                <a:lnTo>
                  <a:pt x="112522" y="1652930"/>
                </a:lnTo>
                <a:lnTo>
                  <a:pt x="72080" y="1723072"/>
                </a:lnTo>
                <a:close/>
              </a:path>
              <a:path w="114300" h="1748789">
                <a:moveTo>
                  <a:pt x="57581" y="1748218"/>
                </a:moveTo>
                <a:lnTo>
                  <a:pt x="1676" y="1653501"/>
                </a:lnTo>
                <a:lnTo>
                  <a:pt x="571" y="1651076"/>
                </a:lnTo>
                <a:lnTo>
                  <a:pt x="0" y="1648485"/>
                </a:lnTo>
                <a:lnTo>
                  <a:pt x="91" y="1645246"/>
                </a:lnTo>
                <a:lnTo>
                  <a:pt x="12496" y="1634337"/>
                </a:lnTo>
                <a:lnTo>
                  <a:pt x="15138" y="1634591"/>
                </a:lnTo>
                <a:lnTo>
                  <a:pt x="44515" y="1676100"/>
                </a:lnTo>
                <a:lnTo>
                  <a:pt x="44754" y="1723072"/>
                </a:lnTo>
                <a:lnTo>
                  <a:pt x="72080" y="1723072"/>
                </a:lnTo>
                <a:lnTo>
                  <a:pt x="57581" y="1748218"/>
                </a:lnTo>
                <a:close/>
              </a:path>
              <a:path w="114300" h="1748789">
                <a:moveTo>
                  <a:pt x="70122" y="1716671"/>
                </a:moveTo>
                <a:lnTo>
                  <a:pt x="46456" y="1716671"/>
                </a:lnTo>
                <a:lnTo>
                  <a:pt x="68389" y="1716557"/>
                </a:lnTo>
                <a:lnTo>
                  <a:pt x="57327" y="1697812"/>
                </a:lnTo>
                <a:lnTo>
                  <a:pt x="69915" y="1675974"/>
                </a:lnTo>
                <a:lnTo>
                  <a:pt x="70122" y="1716671"/>
                </a:lnTo>
                <a:close/>
              </a:path>
              <a:path w="114300" h="1748789">
                <a:moveTo>
                  <a:pt x="44754" y="1723072"/>
                </a:moveTo>
                <a:lnTo>
                  <a:pt x="44515" y="1676100"/>
                </a:lnTo>
                <a:lnTo>
                  <a:pt x="57327" y="1697812"/>
                </a:lnTo>
                <a:lnTo>
                  <a:pt x="46456" y="1716671"/>
                </a:lnTo>
                <a:lnTo>
                  <a:pt x="70122" y="1716671"/>
                </a:lnTo>
                <a:lnTo>
                  <a:pt x="70154" y="1722945"/>
                </a:lnTo>
                <a:lnTo>
                  <a:pt x="44754" y="1723072"/>
                </a:lnTo>
                <a:close/>
              </a:path>
              <a:path w="114300" h="1748789">
                <a:moveTo>
                  <a:pt x="46456" y="1716671"/>
                </a:moveTo>
                <a:lnTo>
                  <a:pt x="57327" y="1697812"/>
                </a:lnTo>
                <a:lnTo>
                  <a:pt x="68389" y="1716557"/>
                </a:lnTo>
                <a:lnTo>
                  <a:pt x="46456" y="171667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2176272"/>
            <a:ext cx="2263140" cy="4114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3444" y="1680972"/>
            <a:ext cx="3131820" cy="17023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3504" y="4530852"/>
            <a:ext cx="1120139" cy="4693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98776" y="4043171"/>
            <a:ext cx="1905000" cy="15819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53000" y="4072128"/>
            <a:ext cx="2494788" cy="14980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5755" y="6217920"/>
            <a:ext cx="5617464" cy="414832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875762" y="2325344"/>
            <a:ext cx="1031240" cy="114300"/>
          </a:xfrm>
          <a:custGeom>
            <a:avLst/>
            <a:gdLst/>
            <a:ahLst/>
            <a:cxnLst/>
            <a:rect l="l" t="t" r="r" b="b"/>
            <a:pathLst>
              <a:path w="1031239" h="114300">
                <a:moveTo>
                  <a:pt x="958428" y="44047"/>
                </a:moveTo>
                <a:lnTo>
                  <a:pt x="922566" y="23685"/>
                </a:lnTo>
                <a:lnTo>
                  <a:pt x="916139" y="12738"/>
                </a:lnTo>
                <a:lnTo>
                  <a:pt x="916393" y="10096"/>
                </a:lnTo>
                <a:lnTo>
                  <a:pt x="930071" y="0"/>
                </a:lnTo>
                <a:lnTo>
                  <a:pt x="932675" y="533"/>
                </a:lnTo>
                <a:lnTo>
                  <a:pt x="935113" y="1600"/>
                </a:lnTo>
                <a:lnTo>
                  <a:pt x="1008904" y="43497"/>
                </a:lnTo>
                <a:lnTo>
                  <a:pt x="1005408" y="43497"/>
                </a:lnTo>
                <a:lnTo>
                  <a:pt x="958428" y="44047"/>
                </a:lnTo>
                <a:close/>
              </a:path>
              <a:path w="1031239" h="114300">
                <a:moveTo>
                  <a:pt x="980349" y="56494"/>
                </a:moveTo>
                <a:lnTo>
                  <a:pt x="958428" y="44047"/>
                </a:lnTo>
                <a:lnTo>
                  <a:pt x="1005408" y="43497"/>
                </a:lnTo>
                <a:lnTo>
                  <a:pt x="1005428" y="45300"/>
                </a:lnTo>
                <a:lnTo>
                  <a:pt x="999032" y="45300"/>
                </a:lnTo>
                <a:lnTo>
                  <a:pt x="980349" y="56494"/>
                </a:lnTo>
                <a:close/>
              </a:path>
              <a:path w="1031239" h="114300">
                <a:moveTo>
                  <a:pt x="928751" y="114185"/>
                </a:moveTo>
                <a:lnTo>
                  <a:pt x="917181" y="101739"/>
                </a:lnTo>
                <a:lnTo>
                  <a:pt x="917422" y="99098"/>
                </a:lnTo>
                <a:lnTo>
                  <a:pt x="958727" y="69447"/>
                </a:lnTo>
                <a:lnTo>
                  <a:pt x="1005700" y="68897"/>
                </a:lnTo>
                <a:lnTo>
                  <a:pt x="1005408" y="43497"/>
                </a:lnTo>
                <a:lnTo>
                  <a:pt x="1008904" y="43497"/>
                </a:lnTo>
                <a:lnTo>
                  <a:pt x="1030757" y="55905"/>
                </a:lnTo>
                <a:lnTo>
                  <a:pt x="936409" y="112433"/>
                </a:lnTo>
                <a:lnTo>
                  <a:pt x="933996" y="113550"/>
                </a:lnTo>
                <a:lnTo>
                  <a:pt x="931405" y="114147"/>
                </a:lnTo>
                <a:lnTo>
                  <a:pt x="928751" y="114185"/>
                </a:lnTo>
                <a:close/>
              </a:path>
              <a:path w="1031239" h="114300">
                <a:moveTo>
                  <a:pt x="304" y="80670"/>
                </a:moveTo>
                <a:lnTo>
                  <a:pt x="0" y="55270"/>
                </a:lnTo>
                <a:lnTo>
                  <a:pt x="958428" y="44047"/>
                </a:lnTo>
                <a:lnTo>
                  <a:pt x="980349" y="56494"/>
                </a:lnTo>
                <a:lnTo>
                  <a:pt x="958727" y="69447"/>
                </a:lnTo>
                <a:lnTo>
                  <a:pt x="304" y="80670"/>
                </a:lnTo>
                <a:close/>
              </a:path>
              <a:path w="1031239" h="114300">
                <a:moveTo>
                  <a:pt x="999286" y="67246"/>
                </a:moveTo>
                <a:lnTo>
                  <a:pt x="980349" y="56494"/>
                </a:lnTo>
                <a:lnTo>
                  <a:pt x="999032" y="45300"/>
                </a:lnTo>
                <a:lnTo>
                  <a:pt x="999286" y="67246"/>
                </a:lnTo>
                <a:close/>
              </a:path>
              <a:path w="1031239" h="114300">
                <a:moveTo>
                  <a:pt x="1005681" y="67246"/>
                </a:moveTo>
                <a:lnTo>
                  <a:pt x="999286" y="67246"/>
                </a:lnTo>
                <a:lnTo>
                  <a:pt x="999032" y="45300"/>
                </a:lnTo>
                <a:lnTo>
                  <a:pt x="1005428" y="45300"/>
                </a:lnTo>
                <a:lnTo>
                  <a:pt x="1005681" y="67246"/>
                </a:lnTo>
                <a:close/>
              </a:path>
              <a:path w="1031239" h="114300">
                <a:moveTo>
                  <a:pt x="958727" y="69447"/>
                </a:moveTo>
                <a:lnTo>
                  <a:pt x="980349" y="56494"/>
                </a:lnTo>
                <a:lnTo>
                  <a:pt x="999286" y="67246"/>
                </a:lnTo>
                <a:lnTo>
                  <a:pt x="1005681" y="67246"/>
                </a:lnTo>
                <a:lnTo>
                  <a:pt x="1005700" y="68897"/>
                </a:lnTo>
                <a:lnTo>
                  <a:pt x="958727" y="6944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22767" y="4753038"/>
            <a:ext cx="676275" cy="127000"/>
          </a:xfrm>
          <a:custGeom>
            <a:avLst/>
            <a:gdLst/>
            <a:ahLst/>
            <a:cxnLst/>
            <a:rect l="l" t="t" r="r" b="b"/>
            <a:pathLst>
              <a:path w="676275" h="127000">
                <a:moveTo>
                  <a:pt x="603184" y="85420"/>
                </a:moveTo>
                <a:lnTo>
                  <a:pt x="0" y="25273"/>
                </a:lnTo>
                <a:lnTo>
                  <a:pt x="2514" y="0"/>
                </a:lnTo>
                <a:lnTo>
                  <a:pt x="605699" y="60147"/>
                </a:lnTo>
                <a:lnTo>
                  <a:pt x="626101" y="74947"/>
                </a:lnTo>
                <a:lnTo>
                  <a:pt x="603184" y="85420"/>
                </a:lnTo>
                <a:close/>
              </a:path>
              <a:path w="676275" h="127000">
                <a:moveTo>
                  <a:pt x="654087" y="90081"/>
                </a:moveTo>
                <a:lnTo>
                  <a:pt x="649922" y="90081"/>
                </a:lnTo>
                <a:lnTo>
                  <a:pt x="652437" y="64808"/>
                </a:lnTo>
                <a:lnTo>
                  <a:pt x="605699" y="60147"/>
                </a:lnTo>
                <a:lnTo>
                  <a:pt x="572312" y="35928"/>
                </a:lnTo>
                <a:lnTo>
                  <a:pt x="567131" y="24333"/>
                </a:lnTo>
                <a:lnTo>
                  <a:pt x="567689" y="21742"/>
                </a:lnTo>
                <a:lnTo>
                  <a:pt x="579754" y="12953"/>
                </a:lnTo>
                <a:lnTo>
                  <a:pt x="582396" y="13233"/>
                </a:lnTo>
                <a:lnTo>
                  <a:pt x="584946" y="14058"/>
                </a:lnTo>
                <a:lnTo>
                  <a:pt x="587240" y="15379"/>
                </a:lnTo>
                <a:lnTo>
                  <a:pt x="676262" y="79946"/>
                </a:lnTo>
                <a:lnTo>
                  <a:pt x="654087" y="90081"/>
                </a:lnTo>
                <a:close/>
              </a:path>
              <a:path w="676275" h="127000">
                <a:moveTo>
                  <a:pt x="626101" y="74947"/>
                </a:moveTo>
                <a:lnTo>
                  <a:pt x="605699" y="60147"/>
                </a:lnTo>
                <a:lnTo>
                  <a:pt x="652437" y="64808"/>
                </a:lnTo>
                <a:lnTo>
                  <a:pt x="652328" y="65900"/>
                </a:lnTo>
                <a:lnTo>
                  <a:pt x="645896" y="65900"/>
                </a:lnTo>
                <a:lnTo>
                  <a:pt x="626101" y="74947"/>
                </a:lnTo>
                <a:close/>
              </a:path>
              <a:path w="676275" h="127000">
                <a:moveTo>
                  <a:pt x="643724" y="87731"/>
                </a:moveTo>
                <a:lnTo>
                  <a:pt x="626101" y="74947"/>
                </a:lnTo>
                <a:lnTo>
                  <a:pt x="645896" y="65900"/>
                </a:lnTo>
                <a:lnTo>
                  <a:pt x="643724" y="87731"/>
                </a:lnTo>
                <a:close/>
              </a:path>
              <a:path w="676275" h="127000">
                <a:moveTo>
                  <a:pt x="650156" y="87731"/>
                </a:moveTo>
                <a:lnTo>
                  <a:pt x="643724" y="87731"/>
                </a:lnTo>
                <a:lnTo>
                  <a:pt x="645896" y="65900"/>
                </a:lnTo>
                <a:lnTo>
                  <a:pt x="652328" y="65900"/>
                </a:lnTo>
                <a:lnTo>
                  <a:pt x="650156" y="87731"/>
                </a:lnTo>
                <a:close/>
              </a:path>
              <a:path w="676275" h="127000">
                <a:moveTo>
                  <a:pt x="649922" y="90081"/>
                </a:moveTo>
                <a:lnTo>
                  <a:pt x="603184" y="85420"/>
                </a:lnTo>
                <a:lnTo>
                  <a:pt x="626101" y="74947"/>
                </a:lnTo>
                <a:lnTo>
                  <a:pt x="643724" y="87731"/>
                </a:lnTo>
                <a:lnTo>
                  <a:pt x="650156" y="87731"/>
                </a:lnTo>
                <a:lnTo>
                  <a:pt x="649922" y="90081"/>
                </a:lnTo>
                <a:close/>
              </a:path>
              <a:path w="676275" h="127000">
                <a:moveTo>
                  <a:pt x="571068" y="126809"/>
                </a:moveTo>
                <a:lnTo>
                  <a:pt x="558304" y="112915"/>
                </a:lnTo>
                <a:lnTo>
                  <a:pt x="558825" y="110312"/>
                </a:lnTo>
                <a:lnTo>
                  <a:pt x="603184" y="85420"/>
                </a:lnTo>
                <a:lnTo>
                  <a:pt x="649922" y="90081"/>
                </a:lnTo>
                <a:lnTo>
                  <a:pt x="654087" y="90081"/>
                </a:lnTo>
                <a:lnTo>
                  <a:pt x="576224" y="125666"/>
                </a:lnTo>
                <a:lnTo>
                  <a:pt x="573709" y="126504"/>
                </a:lnTo>
                <a:lnTo>
                  <a:pt x="571068" y="12680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29684" y="4799342"/>
            <a:ext cx="586105" cy="114300"/>
          </a:xfrm>
          <a:custGeom>
            <a:avLst/>
            <a:gdLst/>
            <a:ahLst/>
            <a:cxnLst/>
            <a:rect l="l" t="t" r="r" b="b"/>
            <a:pathLst>
              <a:path w="586104" h="114300">
                <a:moveTo>
                  <a:pt x="512889" y="42001"/>
                </a:moveTo>
                <a:lnTo>
                  <a:pt x="475716" y="24142"/>
                </a:lnTo>
                <a:lnTo>
                  <a:pt x="468553" y="13652"/>
                </a:lnTo>
                <a:lnTo>
                  <a:pt x="468629" y="10998"/>
                </a:lnTo>
                <a:lnTo>
                  <a:pt x="481583" y="0"/>
                </a:lnTo>
                <a:lnTo>
                  <a:pt x="484212" y="355"/>
                </a:lnTo>
                <a:lnTo>
                  <a:pt x="486714" y="1244"/>
                </a:lnTo>
                <a:lnTo>
                  <a:pt x="563703" y="38239"/>
                </a:lnTo>
                <a:lnTo>
                  <a:pt x="559714" y="38239"/>
                </a:lnTo>
                <a:lnTo>
                  <a:pt x="512889" y="42001"/>
                </a:lnTo>
                <a:close/>
              </a:path>
              <a:path w="586104" h="114300">
                <a:moveTo>
                  <a:pt x="535604" y="52915"/>
                </a:moveTo>
                <a:lnTo>
                  <a:pt x="512889" y="42001"/>
                </a:lnTo>
                <a:lnTo>
                  <a:pt x="559714" y="38239"/>
                </a:lnTo>
                <a:lnTo>
                  <a:pt x="559893" y="40474"/>
                </a:lnTo>
                <a:lnTo>
                  <a:pt x="553465" y="40474"/>
                </a:lnTo>
                <a:lnTo>
                  <a:pt x="535604" y="52915"/>
                </a:lnTo>
                <a:close/>
              </a:path>
              <a:path w="586104" h="114300">
                <a:moveTo>
                  <a:pt x="488073" y="114007"/>
                </a:moveTo>
                <a:lnTo>
                  <a:pt x="475678" y="102387"/>
                </a:lnTo>
                <a:lnTo>
                  <a:pt x="475729" y="99733"/>
                </a:lnTo>
                <a:lnTo>
                  <a:pt x="514913" y="67326"/>
                </a:lnTo>
                <a:lnTo>
                  <a:pt x="561746" y="63563"/>
                </a:lnTo>
                <a:lnTo>
                  <a:pt x="559714" y="38239"/>
                </a:lnTo>
                <a:lnTo>
                  <a:pt x="563703" y="38239"/>
                </a:lnTo>
                <a:lnTo>
                  <a:pt x="585851" y="48882"/>
                </a:lnTo>
                <a:lnTo>
                  <a:pt x="495592" y="111734"/>
                </a:lnTo>
                <a:lnTo>
                  <a:pt x="493267" y="113017"/>
                </a:lnTo>
                <a:lnTo>
                  <a:pt x="490727" y="113779"/>
                </a:lnTo>
                <a:lnTo>
                  <a:pt x="488073" y="114007"/>
                </a:lnTo>
                <a:close/>
              </a:path>
              <a:path w="586104" h="114300">
                <a:moveTo>
                  <a:pt x="555231" y="62344"/>
                </a:moveTo>
                <a:lnTo>
                  <a:pt x="535604" y="52915"/>
                </a:lnTo>
                <a:lnTo>
                  <a:pt x="553465" y="40474"/>
                </a:lnTo>
                <a:lnTo>
                  <a:pt x="555231" y="62344"/>
                </a:lnTo>
                <a:close/>
              </a:path>
              <a:path w="586104" h="114300">
                <a:moveTo>
                  <a:pt x="561648" y="62344"/>
                </a:moveTo>
                <a:lnTo>
                  <a:pt x="555231" y="62344"/>
                </a:lnTo>
                <a:lnTo>
                  <a:pt x="553465" y="40474"/>
                </a:lnTo>
                <a:lnTo>
                  <a:pt x="559893" y="40474"/>
                </a:lnTo>
                <a:lnTo>
                  <a:pt x="561648" y="62344"/>
                </a:lnTo>
                <a:close/>
              </a:path>
              <a:path w="586104" h="114300">
                <a:moveTo>
                  <a:pt x="2031" y="108534"/>
                </a:moveTo>
                <a:lnTo>
                  <a:pt x="0" y="83210"/>
                </a:lnTo>
                <a:lnTo>
                  <a:pt x="512889" y="42001"/>
                </a:lnTo>
                <a:lnTo>
                  <a:pt x="535604" y="52915"/>
                </a:lnTo>
                <a:lnTo>
                  <a:pt x="514913" y="67326"/>
                </a:lnTo>
                <a:lnTo>
                  <a:pt x="2031" y="108534"/>
                </a:lnTo>
                <a:close/>
              </a:path>
              <a:path w="586104" h="114300">
                <a:moveTo>
                  <a:pt x="514913" y="67326"/>
                </a:moveTo>
                <a:lnTo>
                  <a:pt x="535604" y="52915"/>
                </a:lnTo>
                <a:lnTo>
                  <a:pt x="555231" y="62344"/>
                </a:lnTo>
                <a:lnTo>
                  <a:pt x="561648" y="62344"/>
                </a:lnTo>
                <a:lnTo>
                  <a:pt x="561746" y="63563"/>
                </a:lnTo>
                <a:lnTo>
                  <a:pt x="514913" y="673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83313" y="5575300"/>
            <a:ext cx="114300" cy="627380"/>
          </a:xfrm>
          <a:custGeom>
            <a:avLst/>
            <a:gdLst/>
            <a:ahLst/>
            <a:cxnLst/>
            <a:rect l="l" t="t" r="r" b="b"/>
            <a:pathLst>
              <a:path w="114300" h="627379">
                <a:moveTo>
                  <a:pt x="57086" y="576959"/>
                </a:moveTo>
                <a:lnTo>
                  <a:pt x="44386" y="555187"/>
                </a:lnTo>
                <a:lnTo>
                  <a:pt x="44386" y="0"/>
                </a:lnTo>
                <a:lnTo>
                  <a:pt x="69786" y="0"/>
                </a:lnTo>
                <a:lnTo>
                  <a:pt x="69786" y="555187"/>
                </a:lnTo>
                <a:lnTo>
                  <a:pt x="57086" y="576959"/>
                </a:lnTo>
                <a:close/>
              </a:path>
              <a:path w="114300" h="627379">
                <a:moveTo>
                  <a:pt x="57086" y="627379"/>
                </a:moveTo>
                <a:lnTo>
                  <a:pt x="1663" y="532371"/>
                </a:lnTo>
                <a:lnTo>
                  <a:pt x="571" y="529958"/>
                </a:lnTo>
                <a:lnTo>
                  <a:pt x="12" y="527354"/>
                </a:lnTo>
                <a:lnTo>
                  <a:pt x="0" y="524700"/>
                </a:lnTo>
                <a:lnTo>
                  <a:pt x="546" y="522109"/>
                </a:lnTo>
                <a:lnTo>
                  <a:pt x="12585" y="513270"/>
                </a:lnTo>
                <a:lnTo>
                  <a:pt x="15227" y="513537"/>
                </a:lnTo>
                <a:lnTo>
                  <a:pt x="44386" y="555187"/>
                </a:lnTo>
                <a:lnTo>
                  <a:pt x="44386" y="602170"/>
                </a:lnTo>
                <a:lnTo>
                  <a:pt x="71792" y="602170"/>
                </a:lnTo>
                <a:lnTo>
                  <a:pt x="57086" y="627379"/>
                </a:lnTo>
                <a:close/>
              </a:path>
              <a:path w="114300" h="627379">
                <a:moveTo>
                  <a:pt x="71792" y="602170"/>
                </a:moveTo>
                <a:lnTo>
                  <a:pt x="69786" y="602170"/>
                </a:lnTo>
                <a:lnTo>
                  <a:pt x="69786" y="555187"/>
                </a:lnTo>
                <a:lnTo>
                  <a:pt x="90563" y="519569"/>
                </a:lnTo>
                <a:lnTo>
                  <a:pt x="101587" y="513270"/>
                </a:lnTo>
                <a:lnTo>
                  <a:pt x="104228" y="513562"/>
                </a:lnTo>
                <a:lnTo>
                  <a:pt x="114173" y="524700"/>
                </a:lnTo>
                <a:lnTo>
                  <a:pt x="114160" y="527354"/>
                </a:lnTo>
                <a:lnTo>
                  <a:pt x="113601" y="529958"/>
                </a:lnTo>
                <a:lnTo>
                  <a:pt x="112509" y="532371"/>
                </a:lnTo>
                <a:lnTo>
                  <a:pt x="71792" y="602170"/>
                </a:lnTo>
                <a:close/>
              </a:path>
              <a:path w="114300" h="627379">
                <a:moveTo>
                  <a:pt x="69786" y="602170"/>
                </a:moveTo>
                <a:lnTo>
                  <a:pt x="44386" y="602170"/>
                </a:lnTo>
                <a:lnTo>
                  <a:pt x="44386" y="555187"/>
                </a:lnTo>
                <a:lnTo>
                  <a:pt x="57086" y="576959"/>
                </a:lnTo>
                <a:lnTo>
                  <a:pt x="46113" y="595769"/>
                </a:lnTo>
                <a:lnTo>
                  <a:pt x="69786" y="595769"/>
                </a:lnTo>
                <a:lnTo>
                  <a:pt x="69786" y="602170"/>
                </a:lnTo>
                <a:close/>
              </a:path>
              <a:path w="114300" h="627379">
                <a:moveTo>
                  <a:pt x="69786" y="595769"/>
                </a:moveTo>
                <a:lnTo>
                  <a:pt x="68059" y="595769"/>
                </a:lnTo>
                <a:lnTo>
                  <a:pt x="57086" y="576959"/>
                </a:lnTo>
                <a:lnTo>
                  <a:pt x="69786" y="555187"/>
                </a:lnTo>
                <a:lnTo>
                  <a:pt x="69786" y="595769"/>
                </a:lnTo>
                <a:close/>
              </a:path>
              <a:path w="114300" h="627379">
                <a:moveTo>
                  <a:pt x="68059" y="595769"/>
                </a:moveTo>
                <a:lnTo>
                  <a:pt x="46113" y="595769"/>
                </a:lnTo>
                <a:lnTo>
                  <a:pt x="57086" y="576959"/>
                </a:lnTo>
                <a:lnTo>
                  <a:pt x="68059" y="59576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7496" y="7812023"/>
            <a:ext cx="3404615" cy="15712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8267700"/>
            <a:ext cx="2343912" cy="6294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1488" y="3723132"/>
            <a:ext cx="4658868" cy="3509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24655" y="1409700"/>
            <a:ext cx="2947416" cy="15819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072" y="5106923"/>
            <a:ext cx="1417319" cy="32461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7595" y="1991867"/>
            <a:ext cx="3147695" cy="411480"/>
            <a:chOff x="577595" y="1991867"/>
            <a:chExt cx="3147695" cy="411480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595" y="1991867"/>
              <a:ext cx="2263140" cy="4114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40304" y="2144013"/>
              <a:ext cx="885190" cy="114300"/>
            </a:xfrm>
            <a:custGeom>
              <a:avLst/>
              <a:gdLst/>
              <a:ahLst/>
              <a:cxnLst/>
              <a:rect l="l" t="t" r="r" b="b"/>
              <a:pathLst>
                <a:path w="885189" h="114300">
                  <a:moveTo>
                    <a:pt x="862819" y="70116"/>
                  </a:moveTo>
                  <a:lnTo>
                    <a:pt x="859345" y="70116"/>
                  </a:lnTo>
                  <a:lnTo>
                    <a:pt x="859459" y="44716"/>
                  </a:lnTo>
                  <a:lnTo>
                    <a:pt x="812475" y="44514"/>
                  </a:lnTo>
                  <a:lnTo>
                    <a:pt x="776947" y="23583"/>
                  </a:lnTo>
                  <a:lnTo>
                    <a:pt x="770699" y="12534"/>
                  </a:lnTo>
                  <a:lnTo>
                    <a:pt x="770991" y="9893"/>
                  </a:lnTo>
                  <a:lnTo>
                    <a:pt x="782180" y="0"/>
                  </a:lnTo>
                  <a:lnTo>
                    <a:pt x="784834" y="25"/>
                  </a:lnTo>
                  <a:lnTo>
                    <a:pt x="787425" y="596"/>
                  </a:lnTo>
                  <a:lnTo>
                    <a:pt x="789838" y="1701"/>
                  </a:lnTo>
                  <a:lnTo>
                    <a:pt x="884605" y="57531"/>
                  </a:lnTo>
                  <a:lnTo>
                    <a:pt x="862819" y="70116"/>
                  </a:lnTo>
                  <a:close/>
                </a:path>
                <a:path w="885189" h="114300">
                  <a:moveTo>
                    <a:pt x="812386" y="69914"/>
                  </a:moveTo>
                  <a:lnTo>
                    <a:pt x="0" y="66421"/>
                  </a:lnTo>
                  <a:lnTo>
                    <a:pt x="101" y="41021"/>
                  </a:lnTo>
                  <a:lnTo>
                    <a:pt x="812475" y="44514"/>
                  </a:lnTo>
                  <a:lnTo>
                    <a:pt x="834202" y="57314"/>
                  </a:lnTo>
                  <a:lnTo>
                    <a:pt x="812386" y="69914"/>
                  </a:lnTo>
                  <a:close/>
                </a:path>
                <a:path w="885189" h="114300">
                  <a:moveTo>
                    <a:pt x="834202" y="57314"/>
                  </a:moveTo>
                  <a:lnTo>
                    <a:pt x="812475" y="44514"/>
                  </a:lnTo>
                  <a:lnTo>
                    <a:pt x="859459" y="44716"/>
                  </a:lnTo>
                  <a:lnTo>
                    <a:pt x="859452" y="46431"/>
                  </a:lnTo>
                  <a:lnTo>
                    <a:pt x="853046" y="46431"/>
                  </a:lnTo>
                  <a:lnTo>
                    <a:pt x="834202" y="57314"/>
                  </a:lnTo>
                  <a:close/>
                </a:path>
                <a:path w="885189" h="114300">
                  <a:moveTo>
                    <a:pt x="852957" y="68364"/>
                  </a:moveTo>
                  <a:lnTo>
                    <a:pt x="834202" y="57314"/>
                  </a:lnTo>
                  <a:lnTo>
                    <a:pt x="853046" y="46431"/>
                  </a:lnTo>
                  <a:lnTo>
                    <a:pt x="852957" y="68364"/>
                  </a:lnTo>
                  <a:close/>
                </a:path>
                <a:path w="885189" h="114300">
                  <a:moveTo>
                    <a:pt x="859353" y="68364"/>
                  </a:moveTo>
                  <a:lnTo>
                    <a:pt x="852957" y="68364"/>
                  </a:lnTo>
                  <a:lnTo>
                    <a:pt x="853046" y="46431"/>
                  </a:lnTo>
                  <a:lnTo>
                    <a:pt x="859452" y="46431"/>
                  </a:lnTo>
                  <a:lnTo>
                    <a:pt x="859353" y="68364"/>
                  </a:lnTo>
                  <a:close/>
                </a:path>
                <a:path w="885189" h="114300">
                  <a:moveTo>
                    <a:pt x="859345" y="70116"/>
                  </a:moveTo>
                  <a:lnTo>
                    <a:pt x="812386" y="69914"/>
                  </a:lnTo>
                  <a:lnTo>
                    <a:pt x="834202" y="57314"/>
                  </a:lnTo>
                  <a:lnTo>
                    <a:pt x="852957" y="68364"/>
                  </a:lnTo>
                  <a:lnTo>
                    <a:pt x="859353" y="68364"/>
                  </a:lnTo>
                  <a:lnTo>
                    <a:pt x="859345" y="70116"/>
                  </a:lnTo>
                  <a:close/>
                </a:path>
                <a:path w="885189" h="114300">
                  <a:moveTo>
                    <a:pt x="784339" y="114173"/>
                  </a:moveTo>
                  <a:lnTo>
                    <a:pt x="781685" y="114173"/>
                  </a:lnTo>
                  <a:lnTo>
                    <a:pt x="779081" y="113626"/>
                  </a:lnTo>
                  <a:lnTo>
                    <a:pt x="770305" y="101549"/>
                  </a:lnTo>
                  <a:lnTo>
                    <a:pt x="770585" y="98907"/>
                  </a:lnTo>
                  <a:lnTo>
                    <a:pt x="812386" y="69914"/>
                  </a:lnTo>
                  <a:lnTo>
                    <a:pt x="862819" y="70116"/>
                  </a:lnTo>
                  <a:lnTo>
                    <a:pt x="789368" y="112547"/>
                  </a:lnTo>
                  <a:lnTo>
                    <a:pt x="786942" y="113626"/>
                  </a:lnTo>
                  <a:lnTo>
                    <a:pt x="784339" y="114173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993773" y="5219331"/>
            <a:ext cx="788670" cy="114300"/>
          </a:xfrm>
          <a:custGeom>
            <a:avLst/>
            <a:gdLst/>
            <a:ahLst/>
            <a:cxnLst/>
            <a:rect l="l" t="t" r="r" b="b"/>
            <a:pathLst>
              <a:path w="788669" h="114300">
                <a:moveTo>
                  <a:pt x="766324" y="70586"/>
                </a:moveTo>
                <a:lnTo>
                  <a:pt x="762825" y="70586"/>
                </a:lnTo>
                <a:lnTo>
                  <a:pt x="763092" y="45186"/>
                </a:lnTo>
                <a:lnTo>
                  <a:pt x="716114" y="44694"/>
                </a:lnTo>
                <a:lnTo>
                  <a:pt x="680719" y="23545"/>
                </a:lnTo>
                <a:lnTo>
                  <a:pt x="674535" y="12458"/>
                </a:lnTo>
                <a:lnTo>
                  <a:pt x="674852" y="9817"/>
                </a:lnTo>
                <a:lnTo>
                  <a:pt x="686092" y="0"/>
                </a:lnTo>
                <a:lnTo>
                  <a:pt x="688746" y="38"/>
                </a:lnTo>
                <a:lnTo>
                  <a:pt x="691337" y="622"/>
                </a:lnTo>
                <a:lnTo>
                  <a:pt x="693737" y="1739"/>
                </a:lnTo>
                <a:lnTo>
                  <a:pt x="788162" y="58153"/>
                </a:lnTo>
                <a:lnTo>
                  <a:pt x="766324" y="70586"/>
                </a:lnTo>
                <a:close/>
              </a:path>
              <a:path w="788669" h="114300">
                <a:moveTo>
                  <a:pt x="715850" y="70094"/>
                </a:moveTo>
                <a:lnTo>
                  <a:pt x="0" y="62598"/>
                </a:lnTo>
                <a:lnTo>
                  <a:pt x="253" y="37198"/>
                </a:lnTo>
                <a:lnTo>
                  <a:pt x="716114" y="44694"/>
                </a:lnTo>
                <a:lnTo>
                  <a:pt x="737753" y="57624"/>
                </a:lnTo>
                <a:lnTo>
                  <a:pt x="715850" y="70094"/>
                </a:lnTo>
                <a:close/>
              </a:path>
              <a:path w="788669" h="114300">
                <a:moveTo>
                  <a:pt x="737753" y="57624"/>
                </a:moveTo>
                <a:lnTo>
                  <a:pt x="716114" y="44694"/>
                </a:lnTo>
                <a:lnTo>
                  <a:pt x="763092" y="45186"/>
                </a:lnTo>
                <a:lnTo>
                  <a:pt x="763074" y="46850"/>
                </a:lnTo>
                <a:lnTo>
                  <a:pt x="756678" y="46850"/>
                </a:lnTo>
                <a:lnTo>
                  <a:pt x="737753" y="57624"/>
                </a:lnTo>
                <a:close/>
              </a:path>
              <a:path w="788669" h="114300">
                <a:moveTo>
                  <a:pt x="756450" y="68795"/>
                </a:moveTo>
                <a:lnTo>
                  <a:pt x="737753" y="57624"/>
                </a:lnTo>
                <a:lnTo>
                  <a:pt x="756678" y="46850"/>
                </a:lnTo>
                <a:lnTo>
                  <a:pt x="756450" y="68795"/>
                </a:lnTo>
                <a:close/>
              </a:path>
              <a:path w="788669" h="114300">
                <a:moveTo>
                  <a:pt x="762844" y="68795"/>
                </a:moveTo>
                <a:lnTo>
                  <a:pt x="756450" y="68795"/>
                </a:lnTo>
                <a:lnTo>
                  <a:pt x="756678" y="46850"/>
                </a:lnTo>
                <a:lnTo>
                  <a:pt x="763074" y="46850"/>
                </a:lnTo>
                <a:lnTo>
                  <a:pt x="762844" y="68795"/>
                </a:lnTo>
                <a:close/>
              </a:path>
              <a:path w="788669" h="114300">
                <a:moveTo>
                  <a:pt x="762825" y="70586"/>
                </a:moveTo>
                <a:lnTo>
                  <a:pt x="715850" y="70094"/>
                </a:lnTo>
                <a:lnTo>
                  <a:pt x="737753" y="57624"/>
                </a:lnTo>
                <a:lnTo>
                  <a:pt x="756450" y="68795"/>
                </a:lnTo>
                <a:lnTo>
                  <a:pt x="762844" y="68795"/>
                </a:lnTo>
                <a:lnTo>
                  <a:pt x="762825" y="70586"/>
                </a:lnTo>
                <a:close/>
              </a:path>
              <a:path w="788669" h="114300">
                <a:moveTo>
                  <a:pt x="687552" y="114173"/>
                </a:moveTo>
                <a:lnTo>
                  <a:pt x="673595" y="101460"/>
                </a:lnTo>
                <a:lnTo>
                  <a:pt x="673887" y="98818"/>
                </a:lnTo>
                <a:lnTo>
                  <a:pt x="715850" y="70094"/>
                </a:lnTo>
                <a:lnTo>
                  <a:pt x="762825" y="70586"/>
                </a:lnTo>
                <a:lnTo>
                  <a:pt x="766324" y="70586"/>
                </a:lnTo>
                <a:lnTo>
                  <a:pt x="692581" y="112572"/>
                </a:lnTo>
                <a:lnTo>
                  <a:pt x="690143" y="113639"/>
                </a:lnTo>
                <a:lnTo>
                  <a:pt x="687552" y="1141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00743" y="8538832"/>
            <a:ext cx="786765" cy="114300"/>
          </a:xfrm>
          <a:custGeom>
            <a:avLst/>
            <a:gdLst/>
            <a:ahLst/>
            <a:cxnLst/>
            <a:rect l="l" t="t" r="r" b="b"/>
            <a:pathLst>
              <a:path w="786764" h="114300">
                <a:moveTo>
                  <a:pt x="764485" y="71272"/>
                </a:moveTo>
                <a:lnTo>
                  <a:pt x="760920" y="71272"/>
                </a:lnTo>
                <a:lnTo>
                  <a:pt x="761415" y="45885"/>
                </a:lnTo>
                <a:lnTo>
                  <a:pt x="714453" y="44974"/>
                </a:lnTo>
                <a:lnTo>
                  <a:pt x="679234" y="23507"/>
                </a:lnTo>
                <a:lnTo>
                  <a:pt x="673150" y="12357"/>
                </a:lnTo>
                <a:lnTo>
                  <a:pt x="673493" y="9728"/>
                </a:lnTo>
                <a:lnTo>
                  <a:pt x="684822" y="0"/>
                </a:lnTo>
                <a:lnTo>
                  <a:pt x="687476" y="63"/>
                </a:lnTo>
                <a:lnTo>
                  <a:pt x="690054" y="673"/>
                </a:lnTo>
                <a:lnTo>
                  <a:pt x="692454" y="1816"/>
                </a:lnTo>
                <a:lnTo>
                  <a:pt x="786371" y="59067"/>
                </a:lnTo>
                <a:lnTo>
                  <a:pt x="764485" y="71272"/>
                </a:lnTo>
                <a:close/>
              </a:path>
              <a:path w="786764" h="114300">
                <a:moveTo>
                  <a:pt x="713962" y="70362"/>
                </a:moveTo>
                <a:lnTo>
                  <a:pt x="0" y="56527"/>
                </a:lnTo>
                <a:lnTo>
                  <a:pt x="482" y="31127"/>
                </a:lnTo>
                <a:lnTo>
                  <a:pt x="714453" y="44974"/>
                </a:lnTo>
                <a:lnTo>
                  <a:pt x="735971" y="58089"/>
                </a:lnTo>
                <a:lnTo>
                  <a:pt x="713962" y="70362"/>
                </a:lnTo>
                <a:close/>
              </a:path>
              <a:path w="786764" h="114300">
                <a:moveTo>
                  <a:pt x="735971" y="58089"/>
                </a:moveTo>
                <a:lnTo>
                  <a:pt x="714453" y="44974"/>
                </a:lnTo>
                <a:lnTo>
                  <a:pt x="761415" y="45885"/>
                </a:lnTo>
                <a:lnTo>
                  <a:pt x="761384" y="47485"/>
                </a:lnTo>
                <a:lnTo>
                  <a:pt x="754989" y="47485"/>
                </a:lnTo>
                <a:lnTo>
                  <a:pt x="735971" y="58089"/>
                </a:lnTo>
                <a:close/>
              </a:path>
              <a:path w="786764" h="114300">
                <a:moveTo>
                  <a:pt x="754557" y="69418"/>
                </a:moveTo>
                <a:lnTo>
                  <a:pt x="735971" y="58089"/>
                </a:lnTo>
                <a:lnTo>
                  <a:pt x="754989" y="47485"/>
                </a:lnTo>
                <a:lnTo>
                  <a:pt x="754557" y="69418"/>
                </a:lnTo>
                <a:close/>
              </a:path>
              <a:path w="786764" h="114300">
                <a:moveTo>
                  <a:pt x="760956" y="69418"/>
                </a:moveTo>
                <a:lnTo>
                  <a:pt x="754557" y="69418"/>
                </a:lnTo>
                <a:lnTo>
                  <a:pt x="754989" y="47485"/>
                </a:lnTo>
                <a:lnTo>
                  <a:pt x="761384" y="47485"/>
                </a:lnTo>
                <a:lnTo>
                  <a:pt x="760956" y="69418"/>
                </a:lnTo>
                <a:close/>
              </a:path>
              <a:path w="786764" h="114300">
                <a:moveTo>
                  <a:pt x="760920" y="71272"/>
                </a:moveTo>
                <a:lnTo>
                  <a:pt x="713962" y="70362"/>
                </a:lnTo>
                <a:lnTo>
                  <a:pt x="735971" y="58089"/>
                </a:lnTo>
                <a:lnTo>
                  <a:pt x="754557" y="69418"/>
                </a:lnTo>
                <a:lnTo>
                  <a:pt x="760956" y="69418"/>
                </a:lnTo>
                <a:lnTo>
                  <a:pt x="760920" y="71272"/>
                </a:lnTo>
                <a:close/>
              </a:path>
              <a:path w="786764" h="114300">
                <a:moveTo>
                  <a:pt x="685266" y="114198"/>
                </a:moveTo>
                <a:lnTo>
                  <a:pt x="671423" y="101358"/>
                </a:lnTo>
                <a:lnTo>
                  <a:pt x="671741" y="98717"/>
                </a:lnTo>
                <a:lnTo>
                  <a:pt x="713962" y="70362"/>
                </a:lnTo>
                <a:lnTo>
                  <a:pt x="760920" y="71272"/>
                </a:lnTo>
                <a:lnTo>
                  <a:pt x="764485" y="71272"/>
                </a:lnTo>
                <a:lnTo>
                  <a:pt x="690308" y="112636"/>
                </a:lnTo>
                <a:lnTo>
                  <a:pt x="687870" y="113677"/>
                </a:lnTo>
                <a:lnTo>
                  <a:pt x="685266" y="11419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79" y="1632331"/>
            <a:ext cx="7145020" cy="7024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93853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45400"/>
              </a:lnSpc>
              <a:spcBef>
                <a:spcPts val="57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Hotel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Management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proved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be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transformative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tool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Glamorous </a:t>
            </a:r>
            <a:r>
              <a:rPr dirty="0" sz="1400" spc="-5">
                <a:latin typeface="Times New Roman"/>
                <a:cs typeface="Times New Roman"/>
              </a:rPr>
              <a:t>Getaways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Hotel,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addressing key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operational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challenges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 </a:t>
            </a:r>
            <a:r>
              <a:rPr dirty="0" sz="1400" spc="-5">
                <a:latin typeface="Times New Roman"/>
                <a:cs typeface="Times New Roman"/>
              </a:rPr>
              <a:t>booking</a:t>
            </a:r>
            <a:r>
              <a:rPr dirty="0" sz="1400">
                <a:latin typeface="Times New Roman"/>
                <a:cs typeface="Times New Roman"/>
              </a:rPr>
              <a:t> management,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billing,</a:t>
            </a:r>
            <a:r>
              <a:rPr dirty="0" sz="1400">
                <a:latin typeface="Times New Roman"/>
                <a:cs typeface="Times New Roman"/>
              </a:rPr>
              <a:t> 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room</a:t>
            </a:r>
            <a:r>
              <a:rPr dirty="0" sz="1400" spc="-5">
                <a:latin typeface="Times New Roman"/>
                <a:cs typeface="Times New Roman"/>
              </a:rPr>
              <a:t> availability.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automating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previously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manual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processes,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enhanced </a:t>
            </a:r>
            <a:r>
              <a:rPr dirty="0" sz="1400" spc="-5">
                <a:latin typeface="Times New Roman"/>
                <a:cs typeface="Times New Roman"/>
              </a:rPr>
              <a:t>efficiency,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minimized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human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error,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improved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">
                <a:latin typeface="Times New Roman"/>
                <a:cs typeface="Times New Roman"/>
              </a:rPr>
              <a:t> customer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experience.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Staff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could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nowquickly</a:t>
            </a:r>
            <a:r>
              <a:rPr dirty="0" sz="1400">
                <a:latin typeface="Times New Roman"/>
                <a:cs typeface="Times New Roman"/>
              </a:rPr>
              <a:t> check room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availability,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generate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accurate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bills,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customer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information,creating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seamless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workflow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allowed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focus </a:t>
            </a:r>
            <a:r>
              <a:rPr dirty="0" sz="1400" spc="-5">
                <a:latin typeface="Times New Roman"/>
                <a:cs typeface="Times New Roman"/>
              </a:rPr>
              <a:t>on providing quality </a:t>
            </a:r>
            <a:r>
              <a:rPr dirty="0" sz="1400">
                <a:latin typeface="Times New Roman"/>
                <a:cs typeface="Times New Roman"/>
              </a:rPr>
              <a:t>service. This </a:t>
            </a:r>
            <a:r>
              <a:rPr dirty="0" sz="1400" spc="-5">
                <a:latin typeface="Times New Roman"/>
                <a:cs typeface="Times New Roman"/>
              </a:rPr>
              <a:t>case </a:t>
            </a:r>
            <a:r>
              <a:rPr dirty="0" sz="1400">
                <a:latin typeface="Times New Roman"/>
                <a:cs typeface="Times New Roman"/>
              </a:rPr>
              <a:t>demonstrates how a </a:t>
            </a:r>
            <a:r>
              <a:rPr dirty="0" sz="1400" spc="-5">
                <a:latin typeface="Times New Roman"/>
                <a:cs typeface="Times New Roman"/>
              </a:rPr>
              <a:t>custom-built, user-friendly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solution tailored</a:t>
            </a:r>
            <a:r>
              <a:rPr dirty="0" sz="1400">
                <a:latin typeface="Times New Roman"/>
                <a:cs typeface="Times New Roman"/>
              </a:rPr>
              <a:t> to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specific</a:t>
            </a:r>
            <a:r>
              <a:rPr dirty="0" sz="1400">
                <a:latin typeface="Times New Roman"/>
                <a:cs typeface="Times New Roman"/>
              </a:rPr>
              <a:t> needs 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small</a:t>
            </a:r>
            <a:r>
              <a:rPr dirty="0" sz="1400" spc="-5">
                <a:latin typeface="Times New Roman"/>
                <a:cs typeface="Times New Roman"/>
              </a:rPr>
              <a:t> hotel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5">
                <a:latin typeface="Times New Roman"/>
                <a:cs typeface="Times New Roman"/>
              </a:rPr>
              <a:t> significantly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boost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productivity,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reduce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costs,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elevate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customer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satisfaction,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valuable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asset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boutique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independent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hotel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operation.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2204085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Learning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Outcomes</a:t>
            </a:r>
            <a:endParaRPr sz="1800">
              <a:latin typeface="Times New Roman"/>
              <a:cs typeface="Times New Roman"/>
            </a:endParaRPr>
          </a:p>
          <a:p>
            <a:pPr marL="12700" marR="129539">
              <a:lnSpc>
                <a:spcPct val="144300"/>
              </a:lnSpc>
              <a:spcBef>
                <a:spcPts val="595"/>
              </a:spcBef>
            </a:pPr>
            <a:r>
              <a:rPr dirty="0" sz="1400">
                <a:latin typeface="Times New Roman"/>
                <a:cs typeface="Times New Roman"/>
              </a:rPr>
              <a:t>Implementing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Hotel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Management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Glamorous </a:t>
            </a:r>
            <a:r>
              <a:rPr dirty="0" sz="1400" spc="-5">
                <a:latin typeface="Times New Roman"/>
                <a:cs typeface="Times New Roman"/>
              </a:rPr>
              <a:t>Getaways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Hotel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providedseveral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key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insights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takeaways: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469900" marR="339725" indent="-228600">
              <a:lnSpc>
                <a:spcPct val="146400"/>
              </a:lnSpc>
              <a:buFont typeface="Microsoft Sans Serif"/>
              <a:buAutoNum type="arabicPeriod"/>
              <a:tabLst>
                <a:tab pos="4699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Importance </a:t>
            </a:r>
            <a:r>
              <a:rPr dirty="0" sz="1400" b="1">
                <a:latin typeface="Times New Roman"/>
                <a:cs typeface="Times New Roman"/>
              </a:rPr>
              <a:t>of </a:t>
            </a:r>
            <a:r>
              <a:rPr dirty="0" sz="1400" spc="-5" b="1">
                <a:latin typeface="Times New Roman"/>
                <a:cs typeface="Times New Roman"/>
              </a:rPr>
              <a:t>Automation</a:t>
            </a:r>
            <a:r>
              <a:rPr dirty="0" sz="1400" spc="-5">
                <a:latin typeface="Times New Roman"/>
                <a:cs typeface="Times New Roman"/>
              </a:rPr>
              <a:t>: Automating routine tasks </a:t>
            </a:r>
            <a:r>
              <a:rPr dirty="0" sz="1400">
                <a:latin typeface="Times New Roman"/>
                <a:cs typeface="Times New Roman"/>
              </a:rPr>
              <a:t>such as </a:t>
            </a:r>
            <a:r>
              <a:rPr dirty="0" sz="1400" spc="-5">
                <a:latin typeface="Times New Roman"/>
                <a:cs typeface="Times New Roman"/>
              </a:rPr>
              <a:t>booking managementand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billing significantly reduces time </a:t>
            </a:r>
            <a:r>
              <a:rPr dirty="0" sz="1400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labor </a:t>
            </a:r>
            <a:r>
              <a:rPr dirty="0" sz="1400">
                <a:latin typeface="Times New Roman"/>
                <a:cs typeface="Times New Roman"/>
              </a:rPr>
              <a:t>costs, </a:t>
            </a:r>
            <a:r>
              <a:rPr dirty="0" sz="1400" spc="-5">
                <a:latin typeface="Times New Roman"/>
                <a:cs typeface="Times New Roman"/>
              </a:rPr>
              <a:t>highlighting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value of technology in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streamlining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operations</a:t>
            </a:r>
            <a:r>
              <a:rPr dirty="0" sz="1400">
                <a:latin typeface="Times New Roman"/>
                <a:cs typeface="Times New Roman"/>
              </a:rPr>
              <a:t> 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">
                <a:latin typeface="Times New Roman"/>
                <a:cs typeface="Times New Roman"/>
              </a:rPr>
              <a:t> hospitality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industry.</a:t>
            </a:r>
            <a:endParaRPr sz="1400">
              <a:latin typeface="Times New Roman"/>
              <a:cs typeface="Times New Roman"/>
            </a:endParaRPr>
          </a:p>
          <a:p>
            <a:pPr marL="469900" marR="207645" indent="-228600">
              <a:lnSpc>
                <a:spcPct val="146400"/>
              </a:lnSpc>
              <a:buFont typeface="Microsoft Sans Serif"/>
              <a:buAutoNum type="arabicPeriod"/>
              <a:tabLst>
                <a:tab pos="469900" algn="l"/>
              </a:tabLst>
            </a:pPr>
            <a:r>
              <a:rPr dirty="0" sz="1400" b="1">
                <a:latin typeface="Times New Roman"/>
                <a:cs typeface="Times New Roman"/>
              </a:rPr>
              <a:t>Data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Accuracy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 </a:t>
            </a:r>
            <a:r>
              <a:rPr dirty="0" sz="1400" spc="-5" b="1">
                <a:latin typeface="Times New Roman"/>
                <a:cs typeface="Times New Roman"/>
              </a:rPr>
              <a:t>Consistency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automated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calculations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real-time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dataupdates,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risk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">
                <a:latin typeface="Times New Roman"/>
                <a:cs typeface="Times New Roman"/>
              </a:rPr>
              <a:t> human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error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minimized,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leading</a:t>
            </a:r>
            <a:r>
              <a:rPr dirty="0" sz="1400">
                <a:latin typeface="Times New Roman"/>
                <a:cs typeface="Times New Roman"/>
              </a:rPr>
              <a:t> to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more </a:t>
            </a:r>
            <a:r>
              <a:rPr dirty="0" sz="1400" spc="-5">
                <a:latin typeface="Times New Roman"/>
                <a:cs typeface="Times New Roman"/>
              </a:rPr>
              <a:t>reliable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records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billing.</a:t>
            </a:r>
            <a:r>
              <a:rPr dirty="0" sz="1400">
                <a:latin typeface="Times New Roman"/>
                <a:cs typeface="Times New Roman"/>
              </a:rPr>
              <a:t> This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reinforces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importance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accuracy in</a:t>
            </a:r>
            <a:r>
              <a:rPr dirty="0" sz="1400" spc="-5">
                <a:latin typeface="Times New Roman"/>
                <a:cs typeface="Times New Roman"/>
              </a:rPr>
              <a:t> customer-facing businesses</a:t>
            </a:r>
            <a:r>
              <a:rPr dirty="0" sz="1400">
                <a:latin typeface="Times New Roman"/>
                <a:cs typeface="Times New Roman"/>
              </a:rPr>
              <a:t> where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errors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</a:pPr>
            <a:r>
              <a:rPr dirty="0" sz="1400" spc="-5">
                <a:latin typeface="Times New Roman"/>
                <a:cs typeface="Times New Roman"/>
              </a:rPr>
              <a:t>impact customer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satisfaction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trust.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1253464"/>
            <a:ext cx="6699884" cy="3174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2570" marR="133350" indent="-228600">
              <a:lnSpc>
                <a:spcPct val="146800"/>
              </a:lnSpc>
              <a:spcBef>
                <a:spcPts val="105"/>
              </a:spcBef>
              <a:buFont typeface="Microsoft Sans Serif"/>
              <a:buAutoNum type="arabicPeriod" startAt="3"/>
              <a:tabLst>
                <a:tab pos="243204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User-Friendly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Interface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Design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simple,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intuitive</a:t>
            </a:r>
            <a:r>
              <a:rPr dirty="0" sz="1400">
                <a:latin typeface="Times New Roman"/>
                <a:cs typeface="Times New Roman"/>
              </a:rPr>
              <a:t> interface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improves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staff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efficiency,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demonstrating </a:t>
            </a:r>
            <a:r>
              <a:rPr dirty="0" sz="1400">
                <a:latin typeface="Times New Roman"/>
                <a:cs typeface="Times New Roman"/>
              </a:rPr>
              <a:t>how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usability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crucial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technology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adoption,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especiallyin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businesses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minimal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technical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staff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training.</a:t>
            </a:r>
            <a:endParaRPr sz="1400">
              <a:latin typeface="Times New Roman"/>
              <a:cs typeface="Times New Roman"/>
            </a:endParaRPr>
          </a:p>
          <a:p>
            <a:pPr algn="just" marL="242570" marR="5080" indent="-228600">
              <a:lnSpc>
                <a:spcPct val="146400"/>
              </a:lnSpc>
              <a:buFont typeface="Microsoft Sans Serif"/>
              <a:buAutoNum type="arabicPeriod" startAt="3"/>
              <a:tabLst>
                <a:tab pos="243204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Enhanced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Customer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Experience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Real-time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availability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tracking</a:t>
            </a:r>
            <a:r>
              <a:rPr dirty="0" sz="1400">
                <a:latin typeface="Times New Roman"/>
                <a:cs typeface="Times New Roman"/>
              </a:rPr>
              <a:t> 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quick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billing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processes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contribute</a:t>
            </a:r>
            <a:r>
              <a:rPr dirty="0" sz="1400">
                <a:latin typeface="Times New Roman"/>
                <a:cs typeface="Times New Roman"/>
              </a:rPr>
              <a:t> 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smooth,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hassle-free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experience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guests,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emphasizing </a:t>
            </a:r>
            <a:r>
              <a:rPr dirty="0" sz="1400">
                <a:latin typeface="Times New Roman"/>
                <a:cs typeface="Times New Roman"/>
              </a:rPr>
              <a:t>how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internal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efficiency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directly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impacts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customer satisfaction.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R="79502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References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5"/>
              </a:lnSpc>
              <a:spcBef>
                <a:spcPts val="1285"/>
              </a:spcBef>
            </a:pPr>
            <a:r>
              <a:rPr dirty="0" sz="1400" spc="-5">
                <a:latin typeface="Microsoft Sans Serif"/>
                <a:cs typeface="Microsoft Sans Serif"/>
              </a:rPr>
              <a:t>1.</a:t>
            </a:r>
            <a:r>
              <a:rPr dirty="0" sz="1400" spc="275">
                <a:latin typeface="Microsoft Sans Serif"/>
                <a:cs typeface="Microsoft Sans Serif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</a:t>
            </a:r>
            <a:r>
              <a:rPr dirty="0" sz="1400" spc="-5" b="1">
                <a:latin typeface="Times New Roman"/>
                <a:cs typeface="Times New Roman"/>
              </a:rPr>
              <a:t>ython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Tkinter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Documentation</a:t>
            </a:r>
            <a:endParaRPr sz="1400">
              <a:latin typeface="Times New Roman"/>
              <a:cs typeface="Times New Roman"/>
            </a:endParaRPr>
          </a:p>
          <a:p>
            <a:pPr marL="242570" marR="92075">
              <a:lnSpc>
                <a:spcPts val="1620"/>
              </a:lnSpc>
              <a:spcBef>
                <a:spcPts val="80"/>
              </a:spcBef>
            </a:pPr>
            <a:r>
              <a:rPr dirty="0" sz="1400" spc="-5">
                <a:latin typeface="Times New Roman"/>
                <a:cs typeface="Times New Roman"/>
              </a:rPr>
              <a:t>Python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Software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Foundation.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(n.d.).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Tkinter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—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Python</a:t>
            </a:r>
            <a:r>
              <a:rPr dirty="0" sz="1400" spc="-1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interface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to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Tcl/Tk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r>
              <a:rPr dirty="0" sz="1400">
                <a:latin typeface="Times New Roman"/>
                <a:cs typeface="Times New Roman"/>
              </a:rPr>
              <a:t> Retrievedfrom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u="sng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https://docs.python.org/3/library/tkinter.html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568" y="4959096"/>
            <a:ext cx="5528945" cy="6527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55"/>
              </a:lnSpc>
              <a:spcBef>
                <a:spcPts val="105"/>
              </a:spcBef>
            </a:pPr>
            <a:r>
              <a:rPr dirty="0" sz="1400" spc="-5">
                <a:latin typeface="Microsoft Sans Serif"/>
                <a:cs typeface="Microsoft Sans Serif"/>
              </a:rPr>
              <a:t>2.</a:t>
            </a:r>
            <a:r>
              <a:rPr dirty="0" sz="1400" spc="270">
                <a:latin typeface="Microsoft Sans Serif"/>
                <a:cs typeface="Microsoft Sans Serif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</a:t>
            </a:r>
            <a:r>
              <a:rPr dirty="0" sz="1400" b="1">
                <a:latin typeface="Times New Roman"/>
                <a:cs typeface="Times New Roman"/>
              </a:rPr>
              <a:t>ySQL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Database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Documentation</a:t>
            </a:r>
            <a:endParaRPr sz="1400">
              <a:latin typeface="Times New Roman"/>
              <a:cs typeface="Times New Roman"/>
            </a:endParaRPr>
          </a:p>
          <a:p>
            <a:pPr marL="242570" marR="5080">
              <a:lnSpc>
                <a:spcPts val="1620"/>
              </a:lnSpc>
              <a:spcBef>
                <a:spcPts val="80"/>
              </a:spcBef>
            </a:pPr>
            <a:r>
              <a:rPr dirty="0" sz="1400" spc="-5">
                <a:latin typeface="Times New Roman"/>
                <a:cs typeface="Times New Roman"/>
              </a:rPr>
              <a:t>Oracle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Corporation.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(n.d.).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MySQL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8.0</a:t>
            </a:r>
            <a:r>
              <a:rPr dirty="0" sz="1400" spc="1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Reference</a:t>
            </a:r>
            <a:r>
              <a:rPr dirty="0" sz="140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Manual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Retrieved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u="sng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https://dev.mysql.com/doc/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568" y="6143244"/>
            <a:ext cx="6744970" cy="2252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2570" indent="-230504">
              <a:lnSpc>
                <a:spcPts val="1655"/>
              </a:lnSpc>
              <a:spcBef>
                <a:spcPts val="105"/>
              </a:spcBef>
              <a:buFont typeface="Microsoft Sans Serif"/>
              <a:buAutoNum type="arabicPeriod" startAt="3"/>
              <a:tabLst>
                <a:tab pos="243204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H</a:t>
            </a:r>
            <a:r>
              <a:rPr dirty="0" sz="1400" spc="-5" b="1">
                <a:latin typeface="Times New Roman"/>
                <a:cs typeface="Times New Roman"/>
              </a:rPr>
              <a:t>otel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Management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Best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Practices</a:t>
            </a:r>
            <a:endParaRPr sz="1400">
              <a:latin typeface="Times New Roman"/>
              <a:cs typeface="Times New Roman"/>
            </a:endParaRPr>
          </a:p>
          <a:p>
            <a:pPr marL="242570" marR="420370">
              <a:lnSpc>
                <a:spcPts val="1620"/>
              </a:lnSpc>
              <a:spcBef>
                <a:spcPts val="80"/>
              </a:spcBef>
            </a:pPr>
            <a:r>
              <a:rPr dirty="0" sz="1400" spc="-5">
                <a:latin typeface="Times New Roman"/>
                <a:cs typeface="Times New Roman"/>
              </a:rPr>
              <a:t>Hospitality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Net.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(2022).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Hotel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Operations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Management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Best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Practices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for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Efficiency</a:t>
            </a:r>
            <a:r>
              <a:rPr dirty="0" sz="1400" spc="-5">
                <a:latin typeface="Times New Roman"/>
                <a:cs typeface="Times New Roman"/>
              </a:rPr>
              <a:t>.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Retrieved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u="sng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https://www.hospitalitynet.org/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42570" indent="-230504">
              <a:lnSpc>
                <a:spcPts val="1660"/>
              </a:lnSpc>
              <a:spcBef>
                <a:spcPts val="5"/>
              </a:spcBef>
              <a:buFont typeface="Microsoft Sans Serif"/>
              <a:buAutoNum type="arabicPeriod" startAt="4"/>
              <a:tabLst>
                <a:tab pos="243204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C</a:t>
            </a:r>
            <a:r>
              <a:rPr dirty="0" sz="1400" spc="-5" b="1">
                <a:latin typeface="Times New Roman"/>
                <a:cs typeface="Times New Roman"/>
              </a:rPr>
              <a:t>ase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Studies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Hotel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Automation</a:t>
            </a:r>
            <a:endParaRPr sz="1400">
              <a:latin typeface="Times New Roman"/>
              <a:cs typeface="Times New Roman"/>
            </a:endParaRPr>
          </a:p>
          <a:p>
            <a:pPr marL="242570" marR="5080">
              <a:lnSpc>
                <a:spcPts val="1610"/>
              </a:lnSpc>
              <a:spcBef>
                <a:spcPts val="90"/>
              </a:spcBef>
            </a:pPr>
            <a:r>
              <a:rPr dirty="0" sz="1400" spc="-5">
                <a:latin typeface="Times New Roman"/>
                <a:cs typeface="Times New Roman"/>
              </a:rPr>
              <a:t>Varma,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A.,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&amp;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Sharma,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S.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(2020).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Automation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in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the</a:t>
            </a:r>
            <a:r>
              <a:rPr dirty="0" sz="1400" spc="-5" i="1">
                <a:latin typeface="Times New Roman"/>
                <a:cs typeface="Times New Roman"/>
              </a:rPr>
              <a:t> Hospitality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Industry: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Benefits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andCase </a:t>
            </a:r>
            <a:r>
              <a:rPr dirty="0" sz="1400" spc="-33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Studies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Journal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Hospitality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Tourism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Technology,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11(3),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245-259.</a:t>
            </a:r>
            <a:endParaRPr sz="1400">
              <a:latin typeface="Times New Roman"/>
              <a:cs typeface="Times New Roman"/>
            </a:endParaRPr>
          </a:p>
          <a:p>
            <a:pPr marL="242570">
              <a:lnSpc>
                <a:spcPts val="1590"/>
              </a:lnSpc>
            </a:pPr>
            <a:r>
              <a:rPr dirty="0" sz="1400" spc="-5">
                <a:latin typeface="Times New Roman"/>
                <a:cs typeface="Times New Roman"/>
              </a:rPr>
              <a:t>Retrieved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 </a:t>
            </a:r>
            <a:r>
              <a:rPr dirty="0" u="sng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https://doi.org/10.1108/JHTT-09-2019-0117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  <a:spcBef>
                <a:spcPts val="1085"/>
              </a:spcBef>
            </a:pPr>
            <a:r>
              <a:rPr dirty="0" sz="1400" spc="-5" b="1">
                <a:latin typeface="Times New Roman"/>
                <a:cs typeface="Times New Roman"/>
              </a:rPr>
              <a:t>GitHub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Link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-</a:t>
            </a:r>
            <a:r>
              <a:rPr dirty="0" sz="1400" spc="385" b="1"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https://github.com/abhijeet8340/Hotel-Management-System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2944" y="7959852"/>
            <a:ext cx="74675" cy="883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91219" y="1778634"/>
            <a:ext cx="2583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ACKNOWLEDGEMENT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2437002"/>
            <a:ext cx="6078220" cy="4594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express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sincere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gratitude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everyone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contributed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development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Hotel Management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6995">
              <a:lnSpc>
                <a:spcPct val="143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First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foremost,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thank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mentors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instructors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guidance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support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throughout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insights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hospitality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industry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invaluable.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89915">
              <a:lnSpc>
                <a:spcPct val="143300"/>
              </a:lnSpc>
            </a:pP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extend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</a:t>
            </a:r>
            <a:r>
              <a:rPr dirty="0" sz="1200" spc="-5">
                <a:latin typeface="Times New Roman"/>
                <a:cs typeface="Times New Roman"/>
              </a:rPr>
              <a:t> appreciation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collaboration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encouragement.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brainstorming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sessions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feedback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refine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significantly.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40005">
              <a:lnSpc>
                <a:spcPct val="143800"/>
              </a:lnSpc>
            </a:pP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special thanks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developers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Tkinter and pymysql, whose libraries provided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necessary </a:t>
            </a:r>
            <a:r>
              <a:rPr dirty="0" sz="1200">
                <a:latin typeface="Times New Roman"/>
                <a:cs typeface="Times New Roman"/>
              </a:rPr>
              <a:t> tools to build a </a:t>
            </a:r>
            <a:r>
              <a:rPr dirty="0" sz="1200" spc="-5">
                <a:latin typeface="Times New Roman"/>
                <a:cs typeface="Times New Roman"/>
              </a:rPr>
              <a:t>robust and efficient application. Their documentation and community support were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instrumental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overcoming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challenges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during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87960">
              <a:lnSpc>
                <a:spcPct val="1442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Lastly,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would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 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acknowledge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hospitality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industry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professionals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insights,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functionalities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29845">
              <a:lnSpc>
                <a:spcPct val="144200"/>
              </a:lnSpc>
            </a:pPr>
            <a:r>
              <a:rPr dirty="0" sz="1200" spc="-5">
                <a:latin typeface="Times New Roman"/>
                <a:cs typeface="Times New Roman"/>
              </a:rPr>
              <a:t>This project would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have been </a:t>
            </a:r>
            <a:r>
              <a:rPr dirty="0" sz="1200">
                <a:latin typeface="Times New Roman"/>
                <a:cs typeface="Times New Roman"/>
              </a:rPr>
              <a:t>possible </a:t>
            </a:r>
            <a:r>
              <a:rPr dirty="0" sz="1200" spc="-5">
                <a:latin typeface="Times New Roman"/>
                <a:cs typeface="Times New Roman"/>
              </a:rPr>
              <a:t>without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collective effort and support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all involved.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Thank you!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0607" y="7894319"/>
            <a:ext cx="156210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Times New Roman"/>
                <a:cs typeface="Times New Roman"/>
              </a:rPr>
              <a:t>———————————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0640" y="7894319"/>
            <a:ext cx="142303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Times New Roman"/>
                <a:cs typeface="Times New Roman"/>
              </a:rPr>
              <a:t>——————————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1354963"/>
            <a:ext cx="6165850" cy="8168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7338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heavy" sz="18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Critical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Thinking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400" spc="-5" b="1">
                <a:latin typeface="Times New Roman"/>
                <a:cs typeface="Times New Roman"/>
              </a:rPr>
              <a:t>Functional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User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Experience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"/>
            </a:pPr>
            <a:endParaRPr sz="1200">
              <a:latin typeface="Times New Roman"/>
              <a:cs typeface="Times New Roman"/>
            </a:endParaRPr>
          </a:p>
          <a:p>
            <a:pPr lvl="1" marL="927100" marR="45720" indent="-228600">
              <a:lnSpc>
                <a:spcPct val="143800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system's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graphical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(GUI)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intuitive,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staff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navigate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easily.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However,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insights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usability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issues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might</a:t>
            </a:r>
            <a:r>
              <a:rPr dirty="0" sz="1200">
                <a:latin typeface="Times New Roman"/>
                <a:cs typeface="Times New Roman"/>
              </a:rPr>
              <a:t> not be</a:t>
            </a:r>
            <a:r>
              <a:rPr dirty="0" sz="1200" spc="-5">
                <a:latin typeface="Times New Roman"/>
                <a:cs typeface="Times New Roman"/>
              </a:rPr>
              <a:t> apparent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during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development.</a:t>
            </a:r>
            <a:endParaRPr sz="1200">
              <a:latin typeface="Times New Roman"/>
              <a:cs typeface="Times New Roman"/>
            </a:endParaRPr>
          </a:p>
          <a:p>
            <a:pPr lvl="1" marL="927100" marR="257175" indent="-228600">
              <a:lnSpc>
                <a:spcPct val="143300"/>
              </a:lnSpc>
              <a:spcBef>
                <a:spcPts val="15"/>
              </a:spcBef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Incorporating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responsive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enhance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accessibility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devices,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-5">
                <a:latin typeface="Times New Roman"/>
                <a:cs typeface="Times New Roman"/>
              </a:rPr>
              <a:t> phones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>
                <a:latin typeface="Times New Roman"/>
                <a:cs typeface="Times New Roman"/>
              </a:rPr>
              <a:t> by </a:t>
            </a:r>
            <a:r>
              <a:rPr dirty="0" sz="1200" spc="-5">
                <a:latin typeface="Times New Roman"/>
                <a:cs typeface="Times New Roman"/>
              </a:rPr>
              <a:t>hotel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staff.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Database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Integration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"/>
            </a:pPr>
            <a:endParaRPr sz="1200">
              <a:latin typeface="Times New Roman"/>
              <a:cs typeface="Times New Roman"/>
            </a:endParaRPr>
          </a:p>
          <a:p>
            <a:pPr algn="just" lvl="1" marL="927100" marR="175260" indent="-228600">
              <a:lnSpc>
                <a:spcPct val="143700"/>
              </a:lnSpc>
              <a:spcBef>
                <a:spcPts val="5"/>
              </a:spcBef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use of </a:t>
            </a:r>
            <a:r>
              <a:rPr dirty="0" sz="1200" spc="-5">
                <a:latin typeface="Times New Roman"/>
                <a:cs typeface="Times New Roman"/>
              </a:rPr>
              <a:t>MySQL for data storage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appropriate for managing guest information.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However, considerations for data security, such as encryption and regular backups,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essential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protect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sensitive guest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algn="just" lvl="1" marL="927100" marR="479425" indent="-228600">
              <a:lnSpc>
                <a:spcPct val="143300"/>
              </a:lnSpc>
              <a:spcBef>
                <a:spcPts val="10"/>
              </a:spcBef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Implementing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more complex relational database schema could enhance data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support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advanced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querying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capabilities.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Room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Management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"/>
            </a:pPr>
            <a:endParaRPr sz="1200">
              <a:latin typeface="Times New Roman"/>
              <a:cs typeface="Times New Roman"/>
            </a:endParaRPr>
          </a:p>
          <a:p>
            <a:pPr lvl="1" marL="927100" marR="5080" indent="-228600">
              <a:lnSpc>
                <a:spcPct val="143600"/>
              </a:lnSpc>
              <a:spcBef>
                <a:spcPts val="5"/>
              </a:spcBef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track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rooms.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small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hotels,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5">
                <a:latin typeface="Times New Roman"/>
                <a:cs typeface="Times New Roman"/>
              </a:rPr>
              <a:t> 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establishments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sophisticated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inventory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multiple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room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 updates.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Check-In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Check-Out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Process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"/>
            </a:pPr>
            <a:endParaRPr sz="1200">
              <a:latin typeface="Times New Roman"/>
              <a:cs typeface="Times New Roman"/>
            </a:endParaRPr>
          </a:p>
          <a:p>
            <a:pPr lvl="1" marL="927100" marR="64135" indent="-228600">
              <a:lnSpc>
                <a:spcPct val="143800"/>
              </a:lnSpc>
              <a:spcBef>
                <a:spcPts val="5"/>
              </a:spcBef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The system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check-in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automating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guest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notifications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(via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SMS 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email)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further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enhance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confirming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reservations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check-in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times.</a:t>
            </a:r>
            <a:endParaRPr sz="1200">
              <a:latin typeface="Times New Roman"/>
              <a:cs typeface="Times New Roman"/>
            </a:endParaRPr>
          </a:p>
          <a:p>
            <a:pPr lvl="1" marL="927100" marR="478790" indent="-228600">
              <a:lnSpc>
                <a:spcPts val="2080"/>
              </a:lnSpc>
              <a:spcBef>
                <a:spcPts val="80"/>
              </a:spcBef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Similarly,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invoices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payment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would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improve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check-out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 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manual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2944" y="9422892"/>
            <a:ext cx="74675" cy="883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3100" y="1475486"/>
            <a:ext cx="6200775" cy="80905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82905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Critical</a:t>
            </a:r>
            <a:r>
              <a:rPr dirty="0" u="heavy" sz="1600" spc="-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Thinking</a:t>
            </a:r>
            <a:endParaRPr sz="160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133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Operational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Efficiency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"/>
            </a:pPr>
            <a:endParaRPr sz="1200">
              <a:latin typeface="Times New Roman"/>
              <a:cs typeface="Times New Roman"/>
            </a:endParaRPr>
          </a:p>
          <a:p>
            <a:pPr lvl="1" marL="927100" marR="117475" indent="-228600">
              <a:lnSpc>
                <a:spcPct val="143800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automating guest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tasks,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potential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staff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workload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minimize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associated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manual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record-keeping.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improved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quality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guest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satisfaction.</a:t>
            </a:r>
            <a:endParaRPr sz="1200">
              <a:latin typeface="Times New Roman"/>
              <a:cs typeface="Times New Roman"/>
            </a:endParaRPr>
          </a:p>
          <a:p>
            <a:pPr lvl="1" marL="927100" marR="59690" indent="-228600">
              <a:lnSpc>
                <a:spcPts val="2080"/>
              </a:lnSpc>
              <a:spcBef>
                <a:spcPts val="160"/>
              </a:spcBef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Regular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guest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insights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occupancy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trends,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 better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forecasting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strategic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decision-making.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Scalability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"/>
            </a:pPr>
            <a:endParaRPr sz="1200">
              <a:latin typeface="Times New Roman"/>
              <a:cs typeface="Times New Roman"/>
            </a:endParaRPr>
          </a:p>
          <a:p>
            <a:pPr lvl="1" marL="927100" marR="166370" indent="-228600">
              <a:lnSpc>
                <a:spcPct val="143600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hotel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grows,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accommodate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functionality.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Planning 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scalability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initial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crucial.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 includes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cloud-based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datasets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multiple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Competitive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Advantage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"/>
            </a:pPr>
            <a:endParaRPr sz="1200">
              <a:latin typeface="Times New Roman"/>
              <a:cs typeface="Times New Roman"/>
            </a:endParaRPr>
          </a:p>
          <a:p>
            <a:pPr lvl="1" marL="927100" marR="278130" indent="-228600">
              <a:lnSpc>
                <a:spcPct val="143600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Implementing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robust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hotel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significant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competitive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advantage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hospitality sector.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Hotels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leverage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technology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effectively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improve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enhance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guest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loyalty.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Future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Enhancements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"/>
            </a:pPr>
            <a:endParaRPr sz="1200">
              <a:latin typeface="Times New Roman"/>
              <a:cs typeface="Times New Roman"/>
            </a:endParaRPr>
          </a:p>
          <a:p>
            <a:pPr lvl="1" marL="927100" marR="5080" indent="-228600">
              <a:lnSpc>
                <a:spcPct val="143700"/>
              </a:lnSpc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Future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iterations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booking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relationship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(CRM)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analytics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dashboards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track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metrics.</a:t>
            </a:r>
            <a:endParaRPr sz="1200">
              <a:latin typeface="Times New Roman"/>
              <a:cs typeface="Times New Roman"/>
            </a:endParaRPr>
          </a:p>
          <a:p>
            <a:pPr lvl="1" marL="927100" indent="-2286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Exploring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artificial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intelligence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personalized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guest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(e.g.,</a:t>
            </a:r>
            <a:endParaRPr sz="1200">
              <a:latin typeface="Times New Roman"/>
              <a:cs typeface="Times New Roman"/>
            </a:endParaRPr>
          </a:p>
          <a:p>
            <a:pPr marL="927100" marR="332740">
              <a:lnSpc>
                <a:spcPct val="143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recommendations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previous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stays)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hotel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apart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crowded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R="10160">
              <a:lnSpc>
                <a:spcPct val="100000"/>
              </a:lnSpc>
              <a:tabLst>
                <a:tab pos="1675764" algn="l"/>
              </a:tabLst>
            </a:pPr>
            <a:r>
              <a:rPr dirty="0" sz="1200">
                <a:latin typeface="Times New Roman"/>
                <a:cs typeface="Times New Roman"/>
              </a:rPr>
              <a:t>——————————	——————————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1412875"/>
            <a:ext cx="4717415" cy="826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9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Design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Implementation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314325" indent="-302260">
              <a:lnSpc>
                <a:spcPct val="100000"/>
              </a:lnSpc>
              <a:spcBef>
                <a:spcPts val="5"/>
              </a:spcBef>
              <a:buSzPct val="78571"/>
              <a:buFont typeface="Wingdings"/>
              <a:buChar char=""/>
              <a:tabLst>
                <a:tab pos="314325" algn="l"/>
                <a:tab pos="314960" algn="l"/>
              </a:tabLst>
            </a:pPr>
            <a:r>
              <a:rPr dirty="0" sz="1400" b="1">
                <a:latin typeface="Times New Roman"/>
                <a:cs typeface="Times New Roman"/>
              </a:rPr>
              <a:t>Design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Phases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2292832"/>
            <a:ext cx="6210300" cy="732282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100" spc="-5" b="1">
                <a:latin typeface="Times New Roman"/>
                <a:cs typeface="Times New Roman"/>
              </a:rPr>
              <a:t>1.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Requirements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Gathering:</a:t>
            </a:r>
            <a:endParaRPr sz="1100">
              <a:latin typeface="Times New Roman"/>
              <a:cs typeface="Times New Roman"/>
            </a:endParaRPr>
          </a:p>
          <a:p>
            <a:pPr marL="12700" marR="191135" indent="104775">
              <a:lnSpc>
                <a:spcPct val="143600"/>
              </a:lnSpc>
              <a:spcBef>
                <a:spcPts val="15"/>
              </a:spcBef>
            </a:pPr>
            <a:r>
              <a:rPr dirty="0" sz="1100">
                <a:latin typeface="Times New Roman"/>
                <a:cs typeface="Times New Roman"/>
              </a:rPr>
              <a:t>- </a:t>
            </a:r>
            <a:r>
              <a:rPr dirty="0" sz="1100" spc="-5">
                <a:latin typeface="Times New Roman"/>
                <a:cs typeface="Times New Roman"/>
              </a:rPr>
              <a:t>Engaged </a:t>
            </a:r>
            <a:r>
              <a:rPr dirty="0" sz="1100">
                <a:latin typeface="Times New Roman"/>
                <a:cs typeface="Times New Roman"/>
              </a:rPr>
              <a:t>with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stakeholders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(hotel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staff</a:t>
            </a:r>
            <a:r>
              <a:rPr dirty="0" sz="1100">
                <a:latin typeface="Times New Roman"/>
                <a:cs typeface="Times New Roman"/>
              </a:rPr>
              <a:t> and </a:t>
            </a:r>
            <a:r>
              <a:rPr dirty="0" sz="1100" spc="-5">
                <a:latin typeface="Times New Roman"/>
                <a:cs typeface="Times New Roman"/>
              </a:rPr>
              <a:t>management)</a:t>
            </a:r>
            <a:r>
              <a:rPr dirty="0" sz="1100">
                <a:latin typeface="Times New Roman"/>
                <a:cs typeface="Times New Roman"/>
              </a:rPr>
              <a:t> to</a:t>
            </a:r>
            <a:r>
              <a:rPr dirty="0" sz="1100" spc="-5">
                <a:latin typeface="Times New Roman"/>
                <a:cs typeface="Times New Roman"/>
              </a:rPr>
              <a:t> identify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functionalities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needed,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such as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check-in/check-out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processes,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room</a:t>
            </a:r>
            <a:r>
              <a:rPr dirty="0" sz="1100" spc="-5">
                <a:latin typeface="Times New Roman"/>
                <a:cs typeface="Times New Roman"/>
              </a:rPr>
              <a:t> availability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management,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guest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history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tracking.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Times New Roman"/>
                <a:cs typeface="Times New Roman"/>
              </a:rPr>
              <a:t>2.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System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Architecture:</a:t>
            </a:r>
            <a:endParaRPr sz="1100">
              <a:latin typeface="Times New Roman"/>
              <a:cs typeface="Times New Roman"/>
            </a:endParaRPr>
          </a:p>
          <a:p>
            <a:pPr marL="12700" marR="421005" indent="104775">
              <a:lnSpc>
                <a:spcPct val="143600"/>
              </a:lnSpc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system </a:t>
            </a:r>
            <a:r>
              <a:rPr dirty="0" sz="1100" spc="-5">
                <a:latin typeface="Times New Roman"/>
                <a:cs typeface="Times New Roman"/>
              </a:rPr>
              <a:t>follows</a:t>
            </a:r>
            <a:r>
              <a:rPr dirty="0" sz="1100">
                <a:latin typeface="Times New Roman"/>
                <a:cs typeface="Times New Roman"/>
              </a:rPr>
              <a:t> 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client-server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architecture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where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frontend (GUI)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interacts</a:t>
            </a:r>
            <a:r>
              <a:rPr dirty="0" sz="1100">
                <a:latin typeface="Times New Roman"/>
                <a:cs typeface="Times New Roman"/>
              </a:rPr>
              <a:t> with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backend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(database).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separation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allows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easier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maintenance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scalability.</a:t>
            </a:r>
            <a:endParaRPr sz="1100">
              <a:latin typeface="Times New Roman"/>
              <a:cs typeface="Times New Roman"/>
            </a:endParaRPr>
          </a:p>
          <a:p>
            <a:pPr marL="12700" marR="423545" indent="104775">
              <a:lnSpc>
                <a:spcPct val="143600"/>
              </a:lnSpc>
              <a:buChar char="-"/>
              <a:tabLst>
                <a:tab pos="198755" algn="l"/>
              </a:tabLst>
            </a:pP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modular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design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was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implemented,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 distinct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components</a:t>
            </a:r>
            <a:r>
              <a:rPr dirty="0" sz="1100">
                <a:latin typeface="Times New Roman"/>
                <a:cs typeface="Times New Roman"/>
              </a:rPr>
              <a:t> for user </a:t>
            </a:r>
            <a:r>
              <a:rPr dirty="0" sz="1100" spc="-5">
                <a:latin typeface="Times New Roman"/>
                <a:cs typeface="Times New Roman"/>
              </a:rPr>
              <a:t>interface, data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handling,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business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logic.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Times New Roman"/>
                <a:cs typeface="Times New Roman"/>
              </a:rPr>
              <a:t>3.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User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Interface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Design:</a:t>
            </a:r>
            <a:endParaRPr sz="1100">
              <a:latin typeface="Times New Roman"/>
              <a:cs typeface="Times New Roman"/>
            </a:endParaRPr>
          </a:p>
          <a:p>
            <a:pPr marL="198120" indent="-81280">
              <a:lnSpc>
                <a:spcPct val="100000"/>
              </a:lnSpc>
              <a:spcBef>
                <a:spcPts val="560"/>
              </a:spcBef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Developed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using </a:t>
            </a:r>
            <a:r>
              <a:rPr dirty="0" sz="1100">
                <a:latin typeface="Times New Roman"/>
                <a:cs typeface="Times New Roman"/>
              </a:rPr>
              <a:t>Tkinter 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 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graphical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interface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</a:t>
            </a:r>
            <a:r>
              <a:rPr dirty="0" sz="1100">
                <a:latin typeface="Times New Roman"/>
                <a:cs typeface="Times New Roman"/>
              </a:rPr>
              <a:t> is </a:t>
            </a:r>
            <a:r>
              <a:rPr dirty="0" sz="1100" spc="-5">
                <a:latin typeface="Times New Roman"/>
                <a:cs typeface="Times New Roman"/>
              </a:rPr>
              <a:t>intuitive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visually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appealing.</a:t>
            </a:r>
            <a:endParaRPr sz="1100">
              <a:latin typeface="Times New Roman"/>
              <a:cs typeface="Times New Roman"/>
            </a:endParaRPr>
          </a:p>
          <a:p>
            <a:pPr marL="198120" indent="-81280">
              <a:lnSpc>
                <a:spcPct val="100000"/>
              </a:lnSpc>
              <a:spcBef>
                <a:spcPts val="590"/>
              </a:spcBef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Ensured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design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responsive</a:t>
            </a:r>
            <a:r>
              <a:rPr dirty="0" sz="1100">
                <a:latin typeface="Times New Roman"/>
                <a:cs typeface="Times New Roman"/>
              </a:rPr>
              <a:t> to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accommodate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different</a:t>
            </a:r>
            <a:r>
              <a:rPr dirty="0" sz="1100">
                <a:latin typeface="Times New Roman"/>
                <a:cs typeface="Times New Roman"/>
              </a:rPr>
              <a:t> screen</a:t>
            </a:r>
            <a:r>
              <a:rPr dirty="0" sz="1100" spc="-5">
                <a:latin typeface="Times New Roman"/>
                <a:cs typeface="Times New Roman"/>
              </a:rPr>
              <a:t> sizes</a:t>
            </a:r>
            <a:r>
              <a:rPr dirty="0" sz="1100">
                <a:latin typeface="Times New Roman"/>
                <a:cs typeface="Times New Roman"/>
              </a:rPr>
              <a:t> 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resolutions.</a:t>
            </a:r>
            <a:endParaRPr sz="1100">
              <a:latin typeface="Times New Roman"/>
              <a:cs typeface="Times New Roman"/>
            </a:endParaRPr>
          </a:p>
          <a:p>
            <a:pPr marL="198120" indent="-81280">
              <a:lnSpc>
                <a:spcPct val="100000"/>
              </a:lnSpc>
              <a:spcBef>
                <a:spcPts val="575"/>
              </a:spcBef>
              <a:buChar char="-"/>
              <a:tabLst>
                <a:tab pos="198755" algn="l"/>
              </a:tabLst>
            </a:pPr>
            <a:r>
              <a:rPr dirty="0" sz="1100">
                <a:latin typeface="Times New Roman"/>
                <a:cs typeface="Times New Roman"/>
              </a:rPr>
              <a:t>Used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consistent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color scheme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layout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enhance usability.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314325" indent="-302260">
              <a:lnSpc>
                <a:spcPct val="100000"/>
              </a:lnSpc>
              <a:buSzPct val="78571"/>
              <a:buFont typeface="Wingdings"/>
              <a:buChar char=""/>
              <a:tabLst>
                <a:tab pos="314325" algn="l"/>
                <a:tab pos="31496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Technical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 spc="-5" b="1">
                <a:latin typeface="Times New Roman"/>
                <a:cs typeface="Times New Roman"/>
              </a:rPr>
              <a:t>1.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Frontend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Development:</a:t>
            </a:r>
            <a:endParaRPr sz="1100">
              <a:latin typeface="Times New Roman"/>
              <a:cs typeface="Times New Roman"/>
            </a:endParaRPr>
          </a:p>
          <a:p>
            <a:pPr marL="12700" marR="373380" indent="104775">
              <a:lnSpc>
                <a:spcPts val="1910"/>
              </a:lnSpc>
              <a:spcBef>
                <a:spcPts val="135"/>
              </a:spcBef>
              <a:buChar char="-"/>
              <a:tabLst>
                <a:tab pos="198755" algn="l"/>
              </a:tabLst>
            </a:pPr>
            <a:r>
              <a:rPr dirty="0" sz="1100">
                <a:latin typeface="Times New Roman"/>
                <a:cs typeface="Times New Roman"/>
              </a:rPr>
              <a:t>Tkinter</a:t>
            </a:r>
            <a:r>
              <a:rPr dirty="0" sz="1100" spc="-5">
                <a:latin typeface="Times New Roman"/>
                <a:cs typeface="Times New Roman"/>
              </a:rPr>
              <a:t> Library: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building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GUI,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which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includes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buttons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 various operations (check-in,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check-out,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etc.),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text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fields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 user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input,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scrolled text area</a:t>
            </a:r>
            <a:r>
              <a:rPr dirty="0" sz="1100">
                <a:latin typeface="Times New Roman"/>
                <a:cs typeface="Times New Roman"/>
              </a:rPr>
              <a:t> for</a:t>
            </a:r>
            <a:r>
              <a:rPr dirty="0" sz="1100" spc="-5">
                <a:latin typeface="Times New Roman"/>
                <a:cs typeface="Times New Roman"/>
              </a:rPr>
              <a:t> displaying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guest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information.</a:t>
            </a:r>
            <a:endParaRPr sz="1100">
              <a:latin typeface="Times New Roman"/>
              <a:cs typeface="Times New Roman"/>
            </a:endParaRPr>
          </a:p>
          <a:p>
            <a:pPr marL="198120" indent="-81280">
              <a:lnSpc>
                <a:spcPct val="100000"/>
              </a:lnSpc>
              <a:spcBef>
                <a:spcPts val="409"/>
              </a:spcBef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Event-Driven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Programming: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Implemented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event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handlers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button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clicks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inputs, ensuring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real-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spc="-5">
                <a:latin typeface="Times New Roman"/>
                <a:cs typeface="Times New Roman"/>
              </a:rPr>
              <a:t>time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interactions.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Times New Roman"/>
                <a:cs typeface="Times New Roman"/>
              </a:rPr>
              <a:t>2.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Backend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Development:</a:t>
            </a:r>
            <a:endParaRPr sz="1100">
              <a:latin typeface="Times New Roman"/>
              <a:cs typeface="Times New Roman"/>
            </a:endParaRPr>
          </a:p>
          <a:p>
            <a:pPr marL="198120" indent="-81280">
              <a:lnSpc>
                <a:spcPct val="100000"/>
              </a:lnSpc>
              <a:spcBef>
                <a:spcPts val="575"/>
              </a:spcBef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Database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Design:</a:t>
            </a:r>
            <a:endParaRPr sz="1100">
              <a:latin typeface="Times New Roman"/>
              <a:cs typeface="Times New Roman"/>
            </a:endParaRPr>
          </a:p>
          <a:p>
            <a:pPr lvl="1" marL="268605" indent="-81915">
              <a:lnSpc>
                <a:spcPct val="100000"/>
              </a:lnSpc>
              <a:spcBef>
                <a:spcPts val="575"/>
              </a:spcBef>
              <a:buChar char="-"/>
              <a:tabLst>
                <a:tab pos="269240" algn="l"/>
              </a:tabLst>
            </a:pPr>
            <a:r>
              <a:rPr dirty="0" sz="1100" spc="-5">
                <a:latin typeface="Times New Roman"/>
                <a:cs typeface="Times New Roman"/>
              </a:rPr>
              <a:t>MySQL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was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chosen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data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storage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due</a:t>
            </a:r>
            <a:r>
              <a:rPr dirty="0" sz="1100">
                <a:latin typeface="Times New Roman"/>
                <a:cs typeface="Times New Roman"/>
              </a:rPr>
              <a:t> to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its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robustness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ability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handle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complex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queries.</a:t>
            </a:r>
            <a:endParaRPr sz="1100">
              <a:latin typeface="Times New Roman"/>
              <a:cs typeface="Times New Roman"/>
            </a:endParaRPr>
          </a:p>
          <a:p>
            <a:pPr lvl="1" marL="12700" marR="90170" indent="175260">
              <a:lnSpc>
                <a:spcPct val="143600"/>
              </a:lnSpc>
              <a:buChar char="-"/>
              <a:tabLst>
                <a:tab pos="269240" algn="l"/>
              </a:tabLst>
            </a:pPr>
            <a:r>
              <a:rPr dirty="0" sz="1100" spc="-5">
                <a:latin typeface="Times New Roman"/>
                <a:cs typeface="Times New Roman"/>
              </a:rPr>
              <a:t>Created </a:t>
            </a:r>
            <a:r>
              <a:rPr dirty="0" sz="1100">
                <a:latin typeface="Times New Roman"/>
                <a:cs typeface="Times New Roman"/>
              </a:rPr>
              <a:t>two </a:t>
            </a:r>
            <a:r>
              <a:rPr dirty="0" sz="1100" spc="-5">
                <a:latin typeface="Times New Roman"/>
                <a:cs typeface="Times New Roman"/>
              </a:rPr>
              <a:t>primary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tables: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`guests`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current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guests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`checked_out_guests`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historical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schema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includes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fields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name,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phone,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gender,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email,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days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stay,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room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number,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total cost.</a:t>
            </a:r>
            <a:endParaRPr sz="1100">
              <a:latin typeface="Times New Roman"/>
              <a:cs typeface="Times New Roman"/>
            </a:endParaRPr>
          </a:p>
          <a:p>
            <a:pPr marL="198120" indent="-81280">
              <a:lnSpc>
                <a:spcPct val="100000"/>
              </a:lnSpc>
              <a:spcBef>
                <a:spcPts val="590"/>
              </a:spcBef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Database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Connection:</a:t>
            </a:r>
            <a:endParaRPr sz="1100">
              <a:latin typeface="Times New Roman"/>
              <a:cs typeface="Times New Roman"/>
            </a:endParaRPr>
          </a:p>
          <a:p>
            <a:pPr lvl="1" marL="268605" indent="-81915">
              <a:lnSpc>
                <a:spcPct val="100000"/>
              </a:lnSpc>
              <a:spcBef>
                <a:spcPts val="575"/>
              </a:spcBef>
              <a:buChar char="-"/>
              <a:tabLst>
                <a:tab pos="269240" algn="l"/>
              </a:tabLst>
            </a:pPr>
            <a:r>
              <a:rPr dirty="0" sz="1100">
                <a:latin typeface="Times New Roman"/>
                <a:cs typeface="Times New Roman"/>
              </a:rPr>
              <a:t>Used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`pymysql`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library</a:t>
            </a:r>
            <a:r>
              <a:rPr dirty="0" sz="1100">
                <a:latin typeface="Times New Roman"/>
                <a:cs typeface="Times New Roman"/>
              </a:rPr>
              <a:t> to</a:t>
            </a:r>
            <a:r>
              <a:rPr dirty="0" sz="1100" spc="-5">
                <a:latin typeface="Times New Roman"/>
                <a:cs typeface="Times New Roman"/>
              </a:rPr>
              <a:t> facilitate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communication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between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application</a:t>
            </a:r>
            <a:r>
              <a:rPr dirty="0" sz="1100">
                <a:latin typeface="Times New Roman"/>
                <a:cs typeface="Times New Roman"/>
              </a:rPr>
              <a:t> 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MySQL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database.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1300733"/>
            <a:ext cx="6104890" cy="7560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72745" indent="175260">
              <a:lnSpc>
                <a:spcPct val="1436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-</a:t>
            </a:r>
            <a:r>
              <a:rPr dirty="0" sz="1100" spc="-5">
                <a:latin typeface="Times New Roman"/>
                <a:cs typeface="Times New Roman"/>
              </a:rPr>
              <a:t> Functions</a:t>
            </a:r>
            <a:r>
              <a:rPr dirty="0" sz="1100">
                <a:latin typeface="Times New Roman"/>
                <a:cs typeface="Times New Roman"/>
              </a:rPr>
              <a:t> for </a:t>
            </a:r>
            <a:r>
              <a:rPr dirty="0" sz="1100" spc="-5">
                <a:latin typeface="Times New Roman"/>
                <a:cs typeface="Times New Roman"/>
              </a:rPr>
              <a:t>inserting,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querying,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updating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guest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information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were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implemented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handle</a:t>
            </a:r>
            <a:r>
              <a:rPr dirty="0" sz="1100">
                <a:latin typeface="Times New Roman"/>
                <a:cs typeface="Times New Roman"/>
              </a:rPr>
              <a:t> all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database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operations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securely.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Times New Roman"/>
                <a:cs typeface="Times New Roman"/>
              </a:rPr>
              <a:t>3. Functionality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Implementation:</a:t>
            </a:r>
            <a:endParaRPr sz="1100">
              <a:latin typeface="Times New Roman"/>
              <a:cs typeface="Times New Roman"/>
            </a:endParaRPr>
          </a:p>
          <a:p>
            <a:pPr marL="198120" indent="-81280">
              <a:lnSpc>
                <a:spcPct val="100000"/>
              </a:lnSpc>
              <a:spcBef>
                <a:spcPts val="575"/>
              </a:spcBef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Check-In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Process:</a:t>
            </a:r>
            <a:endParaRPr sz="1100">
              <a:latin typeface="Times New Roman"/>
              <a:cs typeface="Times New Roman"/>
            </a:endParaRPr>
          </a:p>
          <a:p>
            <a:pPr lvl="1" marL="268605" indent="-81915">
              <a:lnSpc>
                <a:spcPct val="100000"/>
              </a:lnSpc>
              <a:spcBef>
                <a:spcPts val="590"/>
              </a:spcBef>
              <a:buChar char="-"/>
              <a:tabLst>
                <a:tab pos="269240" algn="l"/>
              </a:tabLst>
            </a:pPr>
            <a:r>
              <a:rPr dirty="0" sz="110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form</a:t>
            </a:r>
            <a:r>
              <a:rPr dirty="0" sz="1100">
                <a:latin typeface="Times New Roman"/>
                <a:cs typeface="Times New Roman"/>
              </a:rPr>
              <a:t> for </a:t>
            </a:r>
            <a:r>
              <a:rPr dirty="0" sz="1100" spc="-5">
                <a:latin typeface="Times New Roman"/>
                <a:cs typeface="Times New Roman"/>
              </a:rPr>
              <a:t>guest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information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was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created,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allowing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staff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input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details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easily.</a:t>
            </a:r>
            <a:endParaRPr sz="1100">
              <a:latin typeface="Times New Roman"/>
              <a:cs typeface="Times New Roman"/>
            </a:endParaRPr>
          </a:p>
          <a:p>
            <a:pPr lvl="1" marL="12700" marR="419734" indent="175260">
              <a:lnSpc>
                <a:spcPct val="143600"/>
              </a:lnSpc>
              <a:buChar char="-"/>
              <a:tabLst>
                <a:tab pos="269240" algn="l"/>
              </a:tabLst>
            </a:pPr>
            <a:r>
              <a:rPr dirty="0" sz="1100" spc="-5">
                <a:latin typeface="Times New Roman"/>
                <a:cs typeface="Times New Roman"/>
              </a:rPr>
              <a:t>Upon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submission,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guest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validated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database,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while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room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marked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occupied.</a:t>
            </a:r>
            <a:endParaRPr sz="1100">
              <a:latin typeface="Times New Roman"/>
              <a:cs typeface="Times New Roman"/>
            </a:endParaRPr>
          </a:p>
          <a:p>
            <a:pPr marL="198120" indent="-81280">
              <a:lnSpc>
                <a:spcPct val="100000"/>
              </a:lnSpc>
              <a:spcBef>
                <a:spcPts val="575"/>
              </a:spcBef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Check-Out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Process:</a:t>
            </a:r>
            <a:endParaRPr sz="1100">
              <a:latin typeface="Times New Roman"/>
              <a:cs typeface="Times New Roman"/>
            </a:endParaRPr>
          </a:p>
          <a:p>
            <a:pPr lvl="1" marL="268605" indent="-81915">
              <a:lnSpc>
                <a:spcPct val="100000"/>
              </a:lnSpc>
              <a:spcBef>
                <a:spcPts val="575"/>
              </a:spcBef>
              <a:buChar char="-"/>
              <a:tabLst>
                <a:tab pos="269240" algn="l"/>
              </a:tabLst>
            </a:pPr>
            <a:r>
              <a:rPr dirty="0" sz="1100" spc="-5">
                <a:latin typeface="Times New Roman"/>
                <a:cs typeface="Times New Roman"/>
              </a:rPr>
              <a:t>Provided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 dropdown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menu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selecting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guests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check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out.</a:t>
            </a:r>
            <a:endParaRPr sz="1100">
              <a:latin typeface="Times New Roman"/>
              <a:cs typeface="Times New Roman"/>
            </a:endParaRPr>
          </a:p>
          <a:p>
            <a:pPr lvl="1" marL="12700" marR="119380" indent="175260">
              <a:lnSpc>
                <a:spcPct val="143600"/>
              </a:lnSpc>
              <a:buChar char="-"/>
              <a:tabLst>
                <a:tab pos="269240" algn="l"/>
              </a:tabLst>
            </a:pPr>
            <a:r>
              <a:rPr dirty="0" sz="1100" spc="-5">
                <a:latin typeface="Times New Roman"/>
                <a:cs typeface="Times New Roman"/>
              </a:rPr>
              <a:t>Upon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confirmation,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guest's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moved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`checked_out_guests`</a:t>
            </a:r>
            <a:r>
              <a:rPr dirty="0" sz="1100">
                <a:latin typeface="Times New Roman"/>
                <a:cs typeface="Times New Roman"/>
              </a:rPr>
              <a:t> table,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room</a:t>
            </a:r>
            <a:r>
              <a:rPr dirty="0" sz="1100">
                <a:latin typeface="Times New Roman"/>
                <a:cs typeface="Times New Roman"/>
              </a:rPr>
              <a:t> is</a:t>
            </a:r>
            <a:r>
              <a:rPr dirty="0" sz="1100" spc="-5">
                <a:latin typeface="Times New Roman"/>
                <a:cs typeface="Times New Roman"/>
              </a:rPr>
              <a:t> made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available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again.</a:t>
            </a:r>
            <a:endParaRPr sz="1100">
              <a:latin typeface="Times New Roman"/>
              <a:cs typeface="Times New Roman"/>
            </a:endParaRPr>
          </a:p>
          <a:p>
            <a:pPr marL="198120" indent="-81280">
              <a:lnSpc>
                <a:spcPct val="100000"/>
              </a:lnSpc>
              <a:spcBef>
                <a:spcPts val="580"/>
              </a:spcBef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Room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Availability:</a:t>
            </a:r>
            <a:endParaRPr sz="1100">
              <a:latin typeface="Times New Roman"/>
              <a:cs typeface="Times New Roman"/>
            </a:endParaRPr>
          </a:p>
          <a:p>
            <a:pPr lvl="1" marL="12700" marR="59690" indent="175260">
              <a:lnSpc>
                <a:spcPct val="143600"/>
              </a:lnSpc>
              <a:spcBef>
                <a:spcPts val="10"/>
              </a:spcBef>
              <a:buChar char="-"/>
              <a:tabLst>
                <a:tab pos="269240" algn="l"/>
              </a:tabLst>
            </a:pPr>
            <a:r>
              <a:rPr dirty="0" sz="1100" spc="-5">
                <a:latin typeface="Times New Roman"/>
                <a:cs typeface="Times New Roman"/>
              </a:rPr>
              <a:t>Implemented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simple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algorithm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manage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available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rooms,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ensuring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guests</a:t>
            </a:r>
            <a:r>
              <a:rPr dirty="0" sz="1100">
                <a:latin typeface="Times New Roman"/>
                <a:cs typeface="Times New Roman"/>
              </a:rPr>
              <a:t> can</a:t>
            </a:r>
            <a:r>
              <a:rPr dirty="0" sz="1100" spc="-5">
                <a:latin typeface="Times New Roman"/>
                <a:cs typeface="Times New Roman"/>
              </a:rPr>
              <a:t> only check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if a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room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free.</a:t>
            </a:r>
            <a:endParaRPr sz="1100">
              <a:latin typeface="Times New Roman"/>
              <a:cs typeface="Times New Roman"/>
            </a:endParaRPr>
          </a:p>
          <a:p>
            <a:pPr marL="198120" indent="-81280">
              <a:lnSpc>
                <a:spcPct val="100000"/>
              </a:lnSpc>
              <a:spcBef>
                <a:spcPts val="565"/>
              </a:spcBef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Guest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List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History:</a:t>
            </a:r>
            <a:endParaRPr sz="1100">
              <a:latin typeface="Times New Roman"/>
              <a:cs typeface="Times New Roman"/>
            </a:endParaRPr>
          </a:p>
          <a:p>
            <a:pPr lvl="1" marL="12700" marR="342900" indent="175260">
              <a:lnSpc>
                <a:spcPct val="143600"/>
              </a:lnSpc>
              <a:spcBef>
                <a:spcPts val="10"/>
              </a:spcBef>
              <a:buChar char="-"/>
              <a:tabLst>
                <a:tab pos="269240" algn="l"/>
              </a:tabLst>
            </a:pPr>
            <a:r>
              <a:rPr dirty="0" sz="1100" spc="-5">
                <a:latin typeface="Times New Roman"/>
                <a:cs typeface="Times New Roman"/>
              </a:rPr>
              <a:t>Created functions</a:t>
            </a:r>
            <a:r>
              <a:rPr dirty="0" sz="1100">
                <a:latin typeface="Times New Roman"/>
                <a:cs typeface="Times New Roman"/>
              </a:rPr>
              <a:t> to</a:t>
            </a:r>
            <a:r>
              <a:rPr dirty="0" sz="1100" spc="-5">
                <a:latin typeface="Times New Roman"/>
                <a:cs typeface="Times New Roman"/>
              </a:rPr>
              <a:t> retrieve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display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lists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currently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checked-in guests</a:t>
            </a:r>
            <a:r>
              <a:rPr dirty="0" sz="1100">
                <a:latin typeface="Times New Roman"/>
                <a:cs typeface="Times New Roman"/>
              </a:rPr>
              <a:t> 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historical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</a:t>
            </a:r>
            <a:r>
              <a:rPr dirty="0" sz="1100">
                <a:latin typeface="Times New Roman"/>
                <a:cs typeface="Times New Roman"/>
              </a:rPr>
              <a:t> on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checked-out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guests,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SQL queries.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Times New Roman"/>
                <a:cs typeface="Times New Roman"/>
              </a:rPr>
              <a:t>4.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Error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Handling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and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Validation:</a:t>
            </a:r>
            <a:endParaRPr sz="1100">
              <a:latin typeface="Times New Roman"/>
              <a:cs typeface="Times New Roman"/>
            </a:endParaRPr>
          </a:p>
          <a:p>
            <a:pPr marL="198120" indent="-81280">
              <a:lnSpc>
                <a:spcPct val="100000"/>
              </a:lnSpc>
              <a:spcBef>
                <a:spcPts val="580"/>
              </a:spcBef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Implemented comprehensive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error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handling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manage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database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connectivity </a:t>
            </a:r>
            <a:r>
              <a:rPr dirty="0" sz="1100">
                <a:latin typeface="Times New Roman"/>
                <a:cs typeface="Times New Roman"/>
              </a:rPr>
              <a:t>issues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user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input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errors.</a:t>
            </a:r>
            <a:endParaRPr sz="1100">
              <a:latin typeface="Times New Roman"/>
              <a:cs typeface="Times New Roman"/>
            </a:endParaRPr>
          </a:p>
          <a:p>
            <a:pPr marL="12700" marR="71120" indent="104775">
              <a:lnSpc>
                <a:spcPts val="1910"/>
              </a:lnSpc>
              <a:spcBef>
                <a:spcPts val="145"/>
              </a:spcBef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Input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validation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checks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ensure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all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required fields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filled out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correctly,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enhancing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reliability of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entered.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14325" indent="-302260">
              <a:lnSpc>
                <a:spcPct val="100000"/>
              </a:lnSpc>
              <a:spcBef>
                <a:spcPts val="915"/>
              </a:spcBef>
              <a:buSzPct val="78571"/>
              <a:buFont typeface="Wingdings"/>
              <a:buChar char=""/>
              <a:tabLst>
                <a:tab pos="314325" algn="l"/>
                <a:tab pos="314960" algn="l"/>
              </a:tabLst>
            </a:pPr>
            <a:r>
              <a:rPr dirty="0" sz="1400" b="1">
                <a:latin typeface="Times New Roman"/>
                <a:cs typeface="Times New Roman"/>
              </a:rPr>
              <a:t>Testing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Deployment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100" spc="-5" b="1">
                <a:latin typeface="Times New Roman"/>
                <a:cs typeface="Times New Roman"/>
              </a:rPr>
              <a:t>1.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Testing:</a:t>
            </a:r>
            <a:endParaRPr sz="1100">
              <a:latin typeface="Times New Roman"/>
              <a:cs typeface="Times New Roman"/>
            </a:endParaRPr>
          </a:p>
          <a:p>
            <a:pPr marL="198120" indent="-81280">
              <a:lnSpc>
                <a:spcPct val="100000"/>
              </a:lnSpc>
              <a:spcBef>
                <a:spcPts val="580"/>
              </a:spcBef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Conducted </a:t>
            </a:r>
            <a:r>
              <a:rPr dirty="0" sz="1100">
                <a:latin typeface="Times New Roman"/>
                <a:cs typeface="Times New Roman"/>
              </a:rPr>
              <a:t>unit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testing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individual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functions,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including database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operations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GUI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components.</a:t>
            </a:r>
            <a:endParaRPr sz="1100">
              <a:latin typeface="Times New Roman"/>
              <a:cs typeface="Times New Roman"/>
            </a:endParaRPr>
          </a:p>
          <a:p>
            <a:pPr marL="198120" indent="-81280">
              <a:lnSpc>
                <a:spcPct val="100000"/>
              </a:lnSpc>
              <a:spcBef>
                <a:spcPts val="575"/>
              </a:spcBef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Performed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integration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testing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ensure</a:t>
            </a:r>
            <a:r>
              <a:rPr dirty="0" sz="1100">
                <a:latin typeface="Times New Roman"/>
                <a:cs typeface="Times New Roman"/>
              </a:rPr>
              <a:t> all </a:t>
            </a:r>
            <a:r>
              <a:rPr dirty="0" sz="1100" spc="-5">
                <a:latin typeface="Times New Roman"/>
                <a:cs typeface="Times New Roman"/>
              </a:rPr>
              <a:t>parts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</a:t>
            </a:r>
            <a:r>
              <a:rPr dirty="0" sz="1100">
                <a:latin typeface="Times New Roman"/>
                <a:cs typeface="Times New Roman"/>
              </a:rPr>
              <a:t> the system </a:t>
            </a:r>
            <a:r>
              <a:rPr dirty="0" sz="1100" spc="-5">
                <a:latin typeface="Times New Roman"/>
                <a:cs typeface="Times New Roman"/>
              </a:rPr>
              <a:t>work together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smoothly.</a:t>
            </a:r>
            <a:endParaRPr sz="1100">
              <a:latin typeface="Times New Roman"/>
              <a:cs typeface="Times New Roman"/>
            </a:endParaRPr>
          </a:p>
          <a:p>
            <a:pPr marL="12700" marR="349250" indent="104775">
              <a:lnSpc>
                <a:spcPct val="143600"/>
              </a:lnSpc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User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acceptance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testing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(UAT)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involved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hotel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staff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using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system</a:t>
            </a:r>
            <a:r>
              <a:rPr dirty="0" sz="1100">
                <a:latin typeface="Times New Roman"/>
                <a:cs typeface="Times New Roman"/>
              </a:rPr>
              <a:t> 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controlled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environment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identify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usability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issues.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1300733"/>
            <a:ext cx="6092825" cy="7480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5" b="1">
                <a:latin typeface="Times New Roman"/>
                <a:cs typeface="Times New Roman"/>
              </a:rPr>
              <a:t>2.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Deployment:</a:t>
            </a:r>
            <a:endParaRPr sz="1100">
              <a:latin typeface="Times New Roman"/>
              <a:cs typeface="Times New Roman"/>
            </a:endParaRPr>
          </a:p>
          <a:p>
            <a:pPr marL="198120" indent="-81280">
              <a:lnSpc>
                <a:spcPct val="100000"/>
              </a:lnSpc>
              <a:spcBef>
                <a:spcPts val="575"/>
              </a:spcBef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The application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was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packaged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deployment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local machines</a:t>
            </a:r>
            <a:r>
              <a:rPr dirty="0" sz="1100">
                <a:latin typeface="Times New Roman"/>
                <a:cs typeface="Times New Roman"/>
              </a:rPr>
              <a:t> 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hotel.</a:t>
            </a:r>
            <a:endParaRPr sz="1100">
              <a:latin typeface="Times New Roman"/>
              <a:cs typeface="Times New Roman"/>
            </a:endParaRPr>
          </a:p>
          <a:p>
            <a:pPr marL="198120" indent="-81280">
              <a:lnSpc>
                <a:spcPct val="100000"/>
              </a:lnSpc>
              <a:spcBef>
                <a:spcPts val="575"/>
              </a:spcBef>
              <a:buChar char="-"/>
              <a:tabLst>
                <a:tab pos="198755" algn="l"/>
              </a:tabLst>
            </a:pPr>
            <a:r>
              <a:rPr dirty="0" sz="1100" spc="-5">
                <a:latin typeface="Times New Roman"/>
                <a:cs typeface="Times New Roman"/>
              </a:rPr>
              <a:t>Provided documentation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installation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user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guidance</a:t>
            </a:r>
            <a:r>
              <a:rPr dirty="0" sz="1100">
                <a:latin typeface="Times New Roman"/>
                <a:cs typeface="Times New Roman"/>
              </a:rPr>
              <a:t> to</a:t>
            </a:r>
            <a:r>
              <a:rPr dirty="0" sz="1100" spc="-5">
                <a:latin typeface="Times New Roman"/>
                <a:cs typeface="Times New Roman"/>
              </a:rPr>
              <a:t> facilitate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smooth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onboarding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hotel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staff.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2420239"/>
            <a:ext cx="5914390" cy="7148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3627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Problem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Definition</a:t>
            </a:r>
            <a:endParaRPr sz="1800">
              <a:latin typeface="Times New Roman"/>
              <a:cs typeface="Times New Roman"/>
            </a:endParaRPr>
          </a:p>
          <a:p>
            <a:pPr algn="just" marL="12700" marR="83820">
              <a:lnSpc>
                <a:spcPct val="143800"/>
              </a:lnSpc>
              <a:spcBef>
                <a:spcPts val="1605"/>
              </a:spcBef>
            </a:pPr>
            <a:r>
              <a:rPr dirty="0" sz="1400" spc="-5">
                <a:latin typeface="Times New Roman"/>
                <a:cs typeface="Times New Roman"/>
              </a:rPr>
              <a:t>Small</a:t>
            </a:r>
            <a:r>
              <a:rPr dirty="0" sz="1400">
                <a:latin typeface="Times New Roman"/>
                <a:cs typeface="Times New Roman"/>
              </a:rPr>
              <a:t> 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medium-sized</a:t>
            </a:r>
            <a:r>
              <a:rPr dirty="0" sz="1400">
                <a:latin typeface="Times New Roman"/>
                <a:cs typeface="Times New Roman"/>
              </a:rPr>
              <a:t> hotels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often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struggle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keeping</a:t>
            </a:r>
            <a:r>
              <a:rPr dirty="0" sz="1400">
                <a:latin typeface="Times New Roman"/>
                <a:cs typeface="Times New Roman"/>
              </a:rPr>
              <a:t> track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>
                <a:latin typeface="Times New Roman"/>
                <a:cs typeface="Times New Roman"/>
              </a:rPr>
              <a:t> room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availability, </a:t>
            </a:r>
            <a:r>
              <a:rPr dirty="0" sz="1400">
                <a:latin typeface="Times New Roman"/>
                <a:cs typeface="Times New Roman"/>
              </a:rPr>
              <a:t>customerbilling, </a:t>
            </a:r>
            <a:r>
              <a:rPr dirty="0" sz="1400" spc="-5">
                <a:latin typeface="Times New Roman"/>
                <a:cs typeface="Times New Roman"/>
              </a:rPr>
              <a:t>and basic record-keeping. Manual processes lead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inefficiency, human </a:t>
            </a:r>
            <a:r>
              <a:rPr dirty="0" sz="1400">
                <a:latin typeface="Times New Roman"/>
                <a:cs typeface="Times New Roman"/>
              </a:rPr>
              <a:t>error, and poorcustomer </a:t>
            </a:r>
            <a:r>
              <a:rPr dirty="0" sz="1400" spc="-5">
                <a:latin typeface="Times New Roman"/>
                <a:cs typeface="Times New Roman"/>
              </a:rPr>
              <a:t>experiences.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hotel management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solves </a:t>
            </a:r>
            <a:r>
              <a:rPr dirty="0" sz="1400" spc="-5">
                <a:latin typeface="Times New Roman"/>
                <a:cs typeface="Times New Roman"/>
              </a:rPr>
              <a:t>these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issues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by: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469900" indent="-230504">
              <a:lnSpc>
                <a:spcPct val="100000"/>
              </a:lnSpc>
              <a:spcBef>
                <a:spcPts val="940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dirty="0" sz="1400" spc="-5">
                <a:latin typeface="Times New Roman"/>
                <a:cs typeface="Times New Roman"/>
              </a:rPr>
              <a:t>Automating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room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booking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process.</a:t>
            </a:r>
            <a:endParaRPr sz="1400">
              <a:latin typeface="Times New Roman"/>
              <a:cs typeface="Times New Roman"/>
            </a:endParaRPr>
          </a:p>
          <a:p>
            <a:pPr marL="469900" indent="-230504">
              <a:lnSpc>
                <a:spcPct val="100000"/>
              </a:lnSpc>
              <a:spcBef>
                <a:spcPts val="755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dirty="0" sz="1400" spc="-5">
                <a:latin typeface="Times New Roman"/>
                <a:cs typeface="Times New Roman"/>
              </a:rPr>
              <a:t>Managing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customer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details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contacts.</a:t>
            </a:r>
            <a:endParaRPr sz="1400">
              <a:latin typeface="Times New Roman"/>
              <a:cs typeface="Times New Roman"/>
            </a:endParaRPr>
          </a:p>
          <a:p>
            <a:pPr marL="469900" indent="-230504">
              <a:lnSpc>
                <a:spcPct val="100000"/>
              </a:lnSpc>
              <a:spcBef>
                <a:spcPts val="780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dirty="0" sz="1400" spc="-5">
                <a:latin typeface="Times New Roman"/>
                <a:cs typeface="Times New Roman"/>
              </a:rPr>
              <a:t>Handling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billing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calculations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hotel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stays.</a:t>
            </a:r>
            <a:endParaRPr sz="1400">
              <a:latin typeface="Times New Roman"/>
              <a:cs typeface="Times New Roman"/>
            </a:endParaRPr>
          </a:p>
          <a:p>
            <a:pPr marL="469900" indent="-230504">
              <a:lnSpc>
                <a:spcPct val="100000"/>
              </a:lnSpc>
              <a:spcBef>
                <a:spcPts val="795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dirty="0" sz="1400" spc="-5">
                <a:latin typeface="Times New Roman"/>
                <a:cs typeface="Times New Roman"/>
              </a:rPr>
              <a:t>Providing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intuitive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interface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non-technical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hotel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staff.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 marR="68199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Objectives</a:t>
            </a:r>
            <a:endParaRPr sz="1800">
              <a:latin typeface="Times New Roman"/>
              <a:cs typeface="Times New Roman"/>
            </a:endParaRPr>
          </a:p>
          <a:p>
            <a:pPr marL="469900" marR="727075" indent="-228600">
              <a:lnSpc>
                <a:spcPct val="143500"/>
              </a:lnSpc>
              <a:spcBef>
                <a:spcPts val="1680"/>
              </a:spcBef>
              <a:buFont typeface="Microsoft Sans Serif"/>
              <a:buAutoNum type="arabicPeriod"/>
              <a:tabLst>
                <a:tab pos="46990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Automation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of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customer booking:</a:t>
            </a:r>
            <a:r>
              <a:rPr dirty="0" sz="1300" spc="15" b="1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system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automates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booking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process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bykeeping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track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of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available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rooms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and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allowing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hotel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staff </a:t>
            </a:r>
            <a:r>
              <a:rPr dirty="0" sz="1300" spc="-5">
                <a:latin typeface="Times New Roman"/>
                <a:cs typeface="Times New Roman"/>
              </a:rPr>
              <a:t>to 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easily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input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customer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information.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icrosoft Sans Serif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469900" marR="1054735" indent="-228600">
              <a:lnSpc>
                <a:spcPct val="143900"/>
              </a:lnSpc>
              <a:buFont typeface="Microsoft Sans Serif"/>
              <a:buAutoNum type="arabicPeriod"/>
              <a:tabLst>
                <a:tab pos="46990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Billing</a:t>
            </a:r>
            <a:r>
              <a:rPr dirty="0" sz="1300" spc="-1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System: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It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calculates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bills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based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on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5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number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of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nights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customer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stays,automating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manual</a:t>
            </a:r>
            <a:r>
              <a:rPr dirty="0" sz="1300" spc="5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processes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and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reducing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errors.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icrosoft Sans Serif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469900" marR="762000" indent="-228600">
              <a:lnSpc>
                <a:spcPct val="143900"/>
              </a:lnSpc>
              <a:buFont typeface="Microsoft Sans Serif"/>
              <a:buAutoNum type="arabicPeriod"/>
              <a:tabLst>
                <a:tab pos="46990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Real-time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Room</a:t>
            </a:r>
            <a:r>
              <a:rPr dirty="0" sz="1300" spc="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Availability: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system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tracks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available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rooms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and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updates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themautomatically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when a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booking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is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made.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Microsoft Sans Serif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245"/>
              </a:spcBef>
              <a:buFont typeface="Microsoft Sans Serif"/>
              <a:buAutoNum type="arabicPeriod"/>
              <a:tabLst>
                <a:tab pos="46990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Data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Management:</a:t>
            </a:r>
            <a:r>
              <a:rPr dirty="0" sz="1300" spc="15" b="1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Integration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with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MySQL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allows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for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permanent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storage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of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6375" y="1460245"/>
            <a:ext cx="5763260" cy="5110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2570" indent="-229235">
              <a:lnSpc>
                <a:spcPct val="100000"/>
              </a:lnSpc>
              <a:spcBef>
                <a:spcPts val="95"/>
              </a:spcBef>
              <a:buFont typeface="Microsoft Sans Serif"/>
              <a:buAutoNum type="arabicPeriod" startAt="5"/>
              <a:tabLst>
                <a:tab pos="243204" algn="l"/>
              </a:tabLst>
            </a:pPr>
            <a:r>
              <a:rPr dirty="0" sz="1300" spc="-5">
                <a:latin typeface="Times New Roman"/>
                <a:cs typeface="Times New Roman"/>
              </a:rPr>
              <a:t>customerrecords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and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room</a:t>
            </a:r>
            <a:r>
              <a:rPr dirty="0" sz="1300" spc="5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availability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data.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AutoNum type="arabicPeriod" startAt="5"/>
            </a:pPr>
            <a:endParaRPr sz="1250">
              <a:latin typeface="Times New Roman"/>
              <a:cs typeface="Times New Roman"/>
            </a:endParaRPr>
          </a:p>
          <a:p>
            <a:pPr marL="242570" marR="215265" indent="-228600">
              <a:lnSpc>
                <a:spcPct val="143900"/>
              </a:lnSpc>
              <a:buFont typeface="Microsoft Sans Serif"/>
              <a:buAutoNum type="arabicPeriod" startAt="5"/>
              <a:tabLst>
                <a:tab pos="243204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User-friendly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Interface: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system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uses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Tkinter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to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create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intuitive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GUI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hotel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staff</a:t>
            </a:r>
            <a:r>
              <a:rPr dirty="0" sz="1300" spc="-5">
                <a:latin typeface="Times New Roman"/>
                <a:cs typeface="Times New Roman"/>
              </a:rPr>
              <a:t> tointeract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with.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 marR="379730">
              <a:lnSpc>
                <a:spcPct val="100000"/>
              </a:lnSpc>
              <a:spcBef>
                <a:spcPts val="844"/>
              </a:spcBef>
            </a:pPr>
            <a:r>
              <a:rPr dirty="0" sz="1400" b="1">
                <a:latin typeface="Times New Roman"/>
                <a:cs typeface="Times New Roman"/>
              </a:rPr>
              <a:t>System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Design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Features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242570" indent="-230504">
              <a:lnSpc>
                <a:spcPct val="100000"/>
              </a:lnSpc>
              <a:buSzPct val="107692"/>
              <a:buFont typeface="Arial Black"/>
              <a:buAutoNum type="arabicPeriod"/>
              <a:tabLst>
                <a:tab pos="243204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Graphical</a:t>
            </a:r>
            <a:r>
              <a:rPr dirty="0" sz="1300" spc="-5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User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Interface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(GUI):</a:t>
            </a:r>
            <a:endParaRPr sz="1300">
              <a:latin typeface="Times New Roman"/>
              <a:cs typeface="Times New Roman"/>
            </a:endParaRPr>
          </a:p>
          <a:p>
            <a:pPr marL="242570" marR="541020">
              <a:lnSpc>
                <a:spcPts val="2240"/>
              </a:lnSpc>
              <a:spcBef>
                <a:spcPts val="175"/>
              </a:spcBef>
            </a:pP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front-end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is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designed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using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Python's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Tkinter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library,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providing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clean,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simple, anduser-friendly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interface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hotel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staff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to:</a:t>
            </a:r>
            <a:endParaRPr sz="1300">
              <a:latin typeface="Times New Roman"/>
              <a:cs typeface="Times New Roman"/>
            </a:endParaRPr>
          </a:p>
          <a:p>
            <a:pPr lvl="1" marL="699770" indent="-230504">
              <a:lnSpc>
                <a:spcPct val="100000"/>
              </a:lnSpc>
              <a:spcBef>
                <a:spcPts val="500"/>
              </a:spcBef>
              <a:buSzPct val="76923"/>
              <a:buFont typeface="Courier New"/>
              <a:buChar char="o"/>
              <a:tabLst>
                <a:tab pos="699770" algn="l"/>
                <a:tab pos="700405" algn="l"/>
              </a:tabLst>
            </a:pPr>
            <a:r>
              <a:rPr dirty="0" sz="1300" spc="-5">
                <a:latin typeface="Times New Roman"/>
                <a:cs typeface="Times New Roman"/>
              </a:rPr>
              <a:t>Enter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customer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details.</a:t>
            </a:r>
            <a:endParaRPr sz="1300">
              <a:latin typeface="Times New Roman"/>
              <a:cs typeface="Times New Roman"/>
            </a:endParaRPr>
          </a:p>
          <a:p>
            <a:pPr lvl="1" marL="699770" indent="-230504">
              <a:lnSpc>
                <a:spcPct val="100000"/>
              </a:lnSpc>
              <a:spcBef>
                <a:spcPts val="670"/>
              </a:spcBef>
              <a:buSzPct val="76923"/>
              <a:buFont typeface="Courier New"/>
              <a:buChar char="o"/>
              <a:tabLst>
                <a:tab pos="699770" algn="l"/>
                <a:tab pos="700405" algn="l"/>
              </a:tabLst>
            </a:pPr>
            <a:r>
              <a:rPr dirty="0" sz="1300" spc="-5">
                <a:latin typeface="Times New Roman"/>
                <a:cs typeface="Times New Roman"/>
              </a:rPr>
              <a:t>Track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available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rooms.</a:t>
            </a:r>
            <a:endParaRPr sz="1300">
              <a:latin typeface="Times New Roman"/>
              <a:cs typeface="Times New Roman"/>
            </a:endParaRPr>
          </a:p>
          <a:p>
            <a:pPr lvl="1" marL="699770" indent="-230504">
              <a:lnSpc>
                <a:spcPct val="100000"/>
              </a:lnSpc>
              <a:spcBef>
                <a:spcPts val="685"/>
              </a:spcBef>
              <a:buSzPct val="76923"/>
              <a:buFont typeface="Courier New"/>
              <a:buChar char="o"/>
              <a:tabLst>
                <a:tab pos="699770" algn="l"/>
                <a:tab pos="700405" algn="l"/>
              </a:tabLst>
            </a:pPr>
            <a:r>
              <a:rPr dirty="0" sz="1300" spc="-5">
                <a:latin typeface="Times New Roman"/>
                <a:cs typeface="Times New Roman"/>
              </a:rPr>
              <a:t>Display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customer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bills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after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processing.</a:t>
            </a: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Courier New"/>
              <a:buChar char="o"/>
            </a:pPr>
            <a:endParaRPr sz="140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  <a:spcBef>
                <a:spcPts val="1160"/>
              </a:spcBef>
            </a:pP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GUI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consists </a:t>
            </a:r>
            <a:r>
              <a:rPr dirty="0" sz="1300">
                <a:latin typeface="Times New Roman"/>
                <a:cs typeface="Times New Roman"/>
              </a:rPr>
              <a:t>of: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lvl="1" marL="699770" indent="-230504">
              <a:lnSpc>
                <a:spcPct val="100000"/>
              </a:lnSpc>
              <a:spcBef>
                <a:spcPts val="1175"/>
              </a:spcBef>
              <a:buSzPct val="76923"/>
              <a:buFont typeface="Courier New"/>
              <a:buChar char="o"/>
              <a:tabLst>
                <a:tab pos="699770" algn="l"/>
                <a:tab pos="700405" algn="l"/>
              </a:tabLst>
            </a:pPr>
            <a:r>
              <a:rPr dirty="0" sz="1300" spc="-5">
                <a:latin typeface="Times New Roman"/>
                <a:cs typeface="Times New Roman"/>
              </a:rPr>
              <a:t>Input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fields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for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customer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details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(name,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ID,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contact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number).</a:t>
            </a:r>
            <a:endParaRPr sz="1300">
              <a:latin typeface="Times New Roman"/>
              <a:cs typeface="Times New Roman"/>
            </a:endParaRPr>
          </a:p>
          <a:p>
            <a:pPr lvl="1" marL="699770" indent="-230504">
              <a:lnSpc>
                <a:spcPct val="100000"/>
              </a:lnSpc>
              <a:spcBef>
                <a:spcPts val="685"/>
              </a:spcBef>
              <a:buSzPct val="76923"/>
              <a:buFont typeface="Courier New"/>
              <a:buChar char="o"/>
              <a:tabLst>
                <a:tab pos="699770" algn="l"/>
                <a:tab pos="700405" algn="l"/>
              </a:tabLst>
            </a:pPr>
            <a:r>
              <a:rPr dirty="0" sz="1300" spc="-5">
                <a:latin typeface="Times New Roman"/>
                <a:cs typeface="Times New Roman"/>
              </a:rPr>
              <a:t>Buttons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for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submitting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booking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and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inserting</a:t>
            </a:r>
            <a:r>
              <a:rPr dirty="0" sz="1300" spc="5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new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data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into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database.</a:t>
            </a:r>
            <a:endParaRPr sz="1300">
              <a:latin typeface="Times New Roman"/>
              <a:cs typeface="Times New Roman"/>
            </a:endParaRPr>
          </a:p>
          <a:p>
            <a:pPr lvl="1" marL="699770" indent="-230504">
              <a:lnSpc>
                <a:spcPct val="100000"/>
              </a:lnSpc>
              <a:spcBef>
                <a:spcPts val="705"/>
              </a:spcBef>
              <a:buSzPct val="76923"/>
              <a:buFont typeface="Courier New"/>
              <a:buChar char="o"/>
              <a:tabLst>
                <a:tab pos="699770" algn="l"/>
                <a:tab pos="700405" algn="l"/>
              </a:tabLst>
            </a:pPr>
            <a:r>
              <a:rPr dirty="0" sz="1300" spc="-5">
                <a:latin typeface="Times New Roman"/>
                <a:cs typeface="Times New Roman"/>
              </a:rPr>
              <a:t>A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listbox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-5">
                <a:latin typeface="Times New Roman"/>
                <a:cs typeface="Times New Roman"/>
              </a:rPr>
              <a:t> displaying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customer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bills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79" y="1286256"/>
            <a:ext cx="7155180" cy="3671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39395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 Black"/>
                <a:cs typeface="Arial Black"/>
              </a:rPr>
              <a:t>2.</a:t>
            </a:r>
            <a:r>
              <a:rPr dirty="0" sz="1400" spc="-55">
                <a:latin typeface="Arial Black"/>
                <a:cs typeface="Arial Black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Database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Connectivity:</a:t>
            </a:r>
            <a:endParaRPr sz="1400">
              <a:latin typeface="Times New Roman"/>
              <a:cs typeface="Times New Roman"/>
            </a:endParaRPr>
          </a:p>
          <a:p>
            <a:pPr marL="469900" indent="-230504">
              <a:lnSpc>
                <a:spcPct val="100000"/>
              </a:lnSpc>
              <a:spcBef>
                <a:spcPts val="1320"/>
              </a:spcBef>
              <a:buSzPct val="7692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system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uses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MySQL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(via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pymysql)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to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store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and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retrieve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customer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and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room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data.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marL="469900" indent="-230504">
              <a:lnSpc>
                <a:spcPct val="100000"/>
              </a:lnSpc>
              <a:buSzPct val="7692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Times New Roman"/>
                <a:cs typeface="Times New Roman"/>
              </a:rPr>
              <a:t>It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inserts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customer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details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and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updates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room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availability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dynamically.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7692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database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table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hotel_info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is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used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to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store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key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information like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available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rooms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and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rentper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night.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indent="-230504">
              <a:lnSpc>
                <a:spcPct val="100000"/>
              </a:lnSpc>
              <a:buFont typeface="Arial Black"/>
              <a:buAutoNum type="arabicPeriod" startAt="3"/>
              <a:tabLst>
                <a:tab pos="469900" algn="l"/>
              </a:tabLst>
            </a:pPr>
            <a:r>
              <a:rPr dirty="0" sz="1400" spc="-5">
                <a:latin typeface="Times New Roman"/>
                <a:cs typeface="Times New Roman"/>
              </a:rPr>
              <a:t>Billing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System:</a:t>
            </a:r>
            <a:endParaRPr sz="1400">
              <a:latin typeface="Times New Roman"/>
              <a:cs typeface="Times New Roman"/>
            </a:endParaRPr>
          </a:p>
          <a:p>
            <a:pPr algn="just" marL="12700" marR="220979" indent="594360">
              <a:lnSpc>
                <a:spcPct val="97300"/>
              </a:lnSpc>
              <a:spcBef>
                <a:spcPts val="1250"/>
              </a:spcBef>
            </a:pPr>
            <a:r>
              <a:rPr dirty="0" sz="1300" spc="-5">
                <a:latin typeface="Times New Roman"/>
                <a:cs typeface="Times New Roman"/>
              </a:rPr>
              <a:t>The system calculates the total bill </a:t>
            </a:r>
            <a:r>
              <a:rPr dirty="0" sz="1300">
                <a:latin typeface="Times New Roman"/>
                <a:cs typeface="Times New Roman"/>
              </a:rPr>
              <a:t>for </a:t>
            </a:r>
            <a:r>
              <a:rPr dirty="0" sz="1300" spc="-5">
                <a:latin typeface="Times New Roman"/>
                <a:cs typeface="Times New Roman"/>
              </a:rPr>
              <a:t>a customer based on the number of nights stayed and the 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per-night room rent. If rooms are available, the booking is confirmed and room availabilityis updated in 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database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469900" indent="-230504">
              <a:lnSpc>
                <a:spcPct val="100000"/>
              </a:lnSpc>
              <a:buFont typeface="Arial Black"/>
              <a:buAutoNum type="arabicPeriod" startAt="4"/>
              <a:tabLst>
                <a:tab pos="469900" algn="l"/>
              </a:tabLst>
            </a:pPr>
            <a:r>
              <a:rPr dirty="0" sz="1400">
                <a:latin typeface="Times New Roman"/>
                <a:cs typeface="Times New Roman"/>
              </a:rPr>
              <a:t>Error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Handling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 marR="600710">
              <a:lnSpc>
                <a:spcPts val="1620"/>
              </a:lnSpc>
              <a:spcBef>
                <a:spcPts val="1305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includes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error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handling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cases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such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 </a:t>
            </a:r>
            <a:r>
              <a:rPr dirty="0" sz="1400" spc="-5">
                <a:latin typeface="Times New Roman"/>
                <a:cs typeface="Times New Roman"/>
              </a:rPr>
              <a:t>attempting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book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rooms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available.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such </a:t>
            </a:r>
            <a:r>
              <a:rPr dirty="0" sz="1400" spc="-5">
                <a:latin typeface="Times New Roman"/>
                <a:cs typeface="Times New Roman"/>
              </a:rPr>
              <a:t>cases,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message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box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rooms</a:t>
            </a:r>
            <a:r>
              <a:rPr dirty="0" sz="1400">
                <a:latin typeface="Times New Roman"/>
                <a:cs typeface="Times New Roman"/>
              </a:rPr>
              <a:t> are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reserved.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79" y="5698236"/>
            <a:ext cx="6870700" cy="257619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845185">
              <a:lnSpc>
                <a:spcPts val="1660"/>
              </a:lnSpc>
              <a:spcBef>
                <a:spcPts val="175"/>
              </a:spcBef>
            </a:pPr>
            <a:r>
              <a:rPr dirty="0" sz="1400" spc="-5" b="1">
                <a:latin typeface="Times New Roman"/>
                <a:cs typeface="Times New Roman"/>
              </a:rPr>
              <a:t>Main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Application: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application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window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contains</a:t>
            </a:r>
            <a:r>
              <a:rPr dirty="0" sz="1400">
                <a:latin typeface="Times New Roman"/>
                <a:cs typeface="Times New Roman"/>
              </a:rPr>
              <a:t> input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fields</a:t>
            </a:r>
            <a:r>
              <a:rPr dirty="0" sz="1400">
                <a:latin typeface="Times New Roman"/>
                <a:cs typeface="Times New Roman"/>
              </a:rPr>
              <a:t> for </a:t>
            </a:r>
            <a:r>
              <a:rPr dirty="0" sz="1400" spc="-5">
                <a:latin typeface="Times New Roman"/>
                <a:cs typeface="Times New Roman"/>
              </a:rPr>
              <a:t>customer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information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buttons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-5">
                <a:latin typeface="Times New Roman"/>
                <a:cs typeface="Times New Roman"/>
              </a:rPr>
              <a:t> bookings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 insert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database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697865">
              <a:lnSpc>
                <a:spcPts val="1610"/>
              </a:lnSpc>
            </a:pPr>
            <a:r>
              <a:rPr dirty="0" sz="1400" spc="-40">
                <a:latin typeface="Times New Roman"/>
                <a:cs typeface="Times New Roman"/>
              </a:rPr>
              <a:t>Database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Functions: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Times New Roman"/>
                <a:cs typeface="Times New Roman"/>
              </a:rPr>
              <a:t>These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40">
                <a:latin typeface="Times New Roman"/>
                <a:cs typeface="Times New Roman"/>
              </a:rPr>
              <a:t>methods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40">
                <a:latin typeface="Times New Roman"/>
                <a:cs typeface="Times New Roman"/>
              </a:rPr>
              <a:t>handle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40">
                <a:latin typeface="Times New Roman"/>
                <a:cs typeface="Times New Roman"/>
              </a:rPr>
              <a:t>database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interactions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Times New Roman"/>
                <a:cs typeface="Times New Roman"/>
              </a:rPr>
              <a:t>such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40">
                <a:latin typeface="Times New Roman"/>
                <a:cs typeface="Times New Roman"/>
              </a:rPr>
              <a:t>as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insertingdata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retrieving </a:t>
            </a:r>
            <a:r>
              <a:rPr dirty="0" sz="1400">
                <a:latin typeface="Times New Roman"/>
                <a:cs typeface="Times New Roman"/>
              </a:rPr>
              <a:t>room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availability.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Times New Roman"/>
                <a:cs typeface="Times New Roman"/>
              </a:rPr>
              <a:t>Booking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Logic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Billing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Calculation: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 indent="36195">
              <a:lnSpc>
                <a:spcPts val="1620"/>
              </a:lnSpc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dynamically checks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room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availability</a:t>
            </a:r>
            <a:r>
              <a:rPr dirty="0" sz="1400">
                <a:latin typeface="Times New Roman"/>
                <a:cs typeface="Times New Roman"/>
              </a:rPr>
              <a:t> and </a:t>
            </a:r>
            <a:r>
              <a:rPr dirty="0" sz="1400" spc="-5">
                <a:latin typeface="Times New Roman"/>
                <a:cs typeface="Times New Roman"/>
              </a:rPr>
              <a:t>processes</a:t>
            </a:r>
            <a:r>
              <a:rPr dirty="0" sz="1400">
                <a:latin typeface="Times New Roman"/>
                <a:cs typeface="Times New Roman"/>
              </a:rPr>
              <a:t> 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customer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booking,updating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available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room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count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accordingly.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CU</dc:creator>
  <dcterms:created xsi:type="dcterms:W3CDTF">2024-11-05T18:55:50Z</dcterms:created>
  <dcterms:modified xsi:type="dcterms:W3CDTF">2024-11-05T18:55:50Z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2024-11-06T00:00:00Z</vt:filetime>
  </property>
  <property fmtid="{D5CDD505-2E9C-101B-9397-08002B2CF9AE}" pid="3" name="Creator">
    <vt:lpwstr>WPS Writer</vt:lpwstr>
  </property>
  <property fmtid="{D5CDD505-2E9C-101B-9397-08002B2CF9AE}" pid="4" name="LastSaved">
    <vt:filetime>2024-11-05T00:00:00Z</vt:filetime>
  </property>
</Properties>
</file>