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3" r:id="rId9"/>
    <p:sldId id="264" r:id="rId10"/>
    <p:sldId id="261" r:id="rId11"/>
    <p:sldId id="270" r:id="rId12"/>
    <p:sldId id="269" r:id="rId13"/>
    <p:sldId id="268" r:id="rId14"/>
    <p:sldId id="267" r:id="rId15"/>
    <p:sldId id="266" r:id="rId16"/>
    <p:sldId id="277" r:id="rId17"/>
    <p:sldId id="275" r:id="rId18"/>
    <p:sldId id="27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96" autoAdjust="0"/>
  </p:normalViewPr>
  <p:slideViewPr>
    <p:cSldViewPr snapToGrid="0" showGuides="1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281A1-CDA4-4305-9811-EEBC26ACD9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EE30-A86C-4DDF-8E26-13D9338B2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7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3606-B79E-2861-CB77-6158AB555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91203-EF17-DDAB-4A4D-2D8455932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38FD-0E18-DC42-3E8F-CB886482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5C02-B508-475E-B728-FAA06D84D93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51646-D897-82FE-706D-0D15F118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37B2A-536E-B45F-F0DD-BE1B1E35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2EDB-0211-4BAC-A9E5-8BBAD9672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6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9D6E-3681-F683-5619-16387D02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BE940-4C26-53E5-2D23-E838FC2D6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13F3B-B3B6-B929-2609-B48C9CB5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5C02-B508-475E-B728-FAA06D84D93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DDD02-E0D8-B110-1AA4-E32FB1AE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DEB8-6278-D53E-D68A-D30D9CB7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2EDB-0211-4BAC-A9E5-8BBAD9672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8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D84F0-B243-AA2B-8676-4C3447AB8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DDCE2-F63D-C4C2-1C8B-41D76E0C1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90706-8823-D8F8-A52E-9C66B52D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5C02-B508-475E-B728-FAA06D84D93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39ED-1D8E-B50D-CBB1-0F747E33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C8E2B-A898-0C31-6BFF-6A3B76C1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2EDB-0211-4BAC-A9E5-8BBAD9672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1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85E9-31B2-F625-67F2-34150D1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870F2-F7DC-21BC-5899-D468C6C7E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4AF50-76D8-4A37-44F8-4E4FEB0F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5C02-B508-475E-B728-FAA06D84D93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92F3-FF1B-B7A7-C501-D96540AA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C947-08D0-CAC2-3B84-AD34453F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2EDB-0211-4BAC-A9E5-8BBAD9672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6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5F39-6E45-F06D-1599-1FC02C62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10456-3BEC-A09E-010A-B6697102B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9D98-2D1D-5855-230C-137A34C5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5C02-B508-475E-B728-FAA06D84D93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93EB1-51BD-2A7B-7B05-5FFE07B6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D6358-C399-499F-98E2-2D302AEC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2EDB-0211-4BAC-A9E5-8BBAD9672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9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0434-8482-5809-8AD7-DE7DAB6F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B24B-A970-3DF0-A0EC-5AD817BB8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99BAF-D7C9-EE3B-217B-C0C1B810B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EF740-95B5-8395-9AD7-E9BB0ECC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5C02-B508-475E-B728-FAA06D84D93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C4B2C-E6E7-2CED-F55B-A6855252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A5093-2C8E-BAD8-92E0-3E15EEA1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2EDB-0211-4BAC-A9E5-8BBAD9672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9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9395-0B87-8F52-00AB-5A00CB30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59582-B5D2-CA8C-19E5-A5EE39C50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662CB-4759-99FB-DDA5-CDBDFD552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B7C31-D208-EC04-E8F6-D335197B7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98AF3-95CE-A19D-348E-CCE6BEE7D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D6E9C-E52B-647A-28CE-984BD5C5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5C02-B508-475E-B728-FAA06D84D93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46464-CD3B-5129-8840-5804EA90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52363-7830-0846-E063-25FB8C68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2EDB-0211-4BAC-A9E5-8BBAD9672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1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B1F5-B73F-C828-F8E9-1037AFCA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BA39E-367D-9B0A-210E-192D556C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5C02-B508-475E-B728-FAA06D84D93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FDBBD-1334-7491-7A7B-03372768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DA185-09AA-DCF4-FD05-57D4D4CA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2EDB-0211-4BAC-A9E5-8BBAD9672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0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055C9-BF58-A9D3-A6A7-1E002B73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5C02-B508-475E-B728-FAA06D84D93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CA8E3-83AA-5D48-CE4E-1D2E9E02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10680-1401-D2DF-AC91-948CFE47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2EDB-0211-4BAC-A9E5-8BBAD9672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8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B5A9-5887-1701-2286-6A0CAD79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77CB2-37F7-AB6D-DE42-39AB6B2A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F683A-E5E2-0AEE-CE05-2A7CEAD2B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78610-A1A1-6B0A-E578-267E9224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5C02-B508-475E-B728-FAA06D84D93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D9F01-554E-C8BC-0210-F1D12B7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333BE-997D-799E-5804-D52A26B4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2EDB-0211-4BAC-A9E5-8BBAD9672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2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856A-9528-6DF4-3629-50262D59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908A9-2E0C-D332-11B6-5E2728C64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BCF27-52A2-DF9E-7090-71D3E3D6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0415F-B78A-B3A0-4AC8-ADD15962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5C02-B508-475E-B728-FAA06D84D93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65264-7A9D-586C-ED60-C68BDEE5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16EC9-6BF0-07D4-04D7-69CB3ADE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2EDB-0211-4BAC-A9E5-8BBAD9672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1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D4BAE-2F0B-B4E8-4C66-5F2B28E2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643B7-BFAD-09E3-65BF-801434DE5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30A7E-A0D7-AE68-29FB-A8A6F4C7B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75C02-B508-475E-B728-FAA06D84D93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2E53C-1D4D-4414-9CBE-1277D964C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C237A-D1E4-FA34-A049-948332CAA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E2EDB-0211-4BAC-A9E5-8BBAD9672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tmp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tmp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0FC8E7-F8CF-72B6-DD68-BC84CD05CC07}"/>
              </a:ext>
            </a:extLst>
          </p:cNvPr>
          <p:cNvSpPr txBox="1"/>
          <p:nvPr/>
        </p:nvSpPr>
        <p:spPr>
          <a:xfrm>
            <a:off x="480391" y="218661"/>
            <a:ext cx="1123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Unveiling Data-Driven Insights: Advanced SQL Analysis on Bike Sales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D49D7-20CD-EDE1-53A3-3DDC8D260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77" y="839856"/>
            <a:ext cx="10475843" cy="562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6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2B0B6A-2451-147F-335E-6B9FD4998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34262-68BF-B9AD-B755-8AE0100E2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21" y="1489840"/>
            <a:ext cx="5243014" cy="3489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4049E-DA2F-CDF0-7E0C-D816FF0FBC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992" y="1489840"/>
            <a:ext cx="3727173" cy="3489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0469AD-7E8A-D348-0757-B4E7969E65DD}"/>
              </a:ext>
            </a:extLst>
          </p:cNvPr>
          <p:cNvSpPr txBox="1"/>
          <p:nvPr/>
        </p:nvSpPr>
        <p:spPr>
          <a:xfrm>
            <a:off x="1936474" y="318052"/>
            <a:ext cx="831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Average resale price of each brand</a:t>
            </a:r>
          </a:p>
        </p:txBody>
      </p:sp>
    </p:spTree>
    <p:extLst>
      <p:ext uri="{BB962C8B-B14F-4D97-AF65-F5344CB8AC3E}">
        <p14:creationId xmlns:p14="http://schemas.microsoft.com/office/powerpoint/2010/main" val="146358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B53A77-F17F-D745-8C93-B979778E8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942552-A8AB-C79D-23C7-FC92CFDC1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30" y="1211388"/>
            <a:ext cx="9998306" cy="2217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D70077-7357-2AE8-5819-FF850A3874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02" y="3665195"/>
            <a:ext cx="4861981" cy="2293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9D7102-CEB1-27DC-5A72-27DB802553CE}"/>
              </a:ext>
            </a:extLst>
          </p:cNvPr>
          <p:cNvSpPr txBox="1"/>
          <p:nvPr/>
        </p:nvSpPr>
        <p:spPr>
          <a:xfrm>
            <a:off x="506896" y="337930"/>
            <a:ext cx="1168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Comparison of Original Price, Resale Price, and Resale Value Percentage Across Bike Brands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9FB147-65EE-69A6-727E-FFB714F48B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706" y="2678003"/>
            <a:ext cx="5791989" cy="38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5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93E559-EB7C-3FC8-F967-6FED3FE4D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BC6C3D-8486-7794-4BEC-069C511DA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32" y="1325698"/>
            <a:ext cx="5608806" cy="2103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C53F46-F94A-11C0-D8F7-D5116C308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01" y="1325698"/>
            <a:ext cx="4286767" cy="2103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44BE9-4AD7-D262-F247-F2613B7E7541}"/>
              </a:ext>
            </a:extLst>
          </p:cNvPr>
          <p:cNvSpPr txBox="1"/>
          <p:nvPr/>
        </p:nvSpPr>
        <p:spPr>
          <a:xfrm>
            <a:off x="2295939" y="355575"/>
            <a:ext cx="7354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Average Resale Price Based on Mileage Category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57DB52-C5D1-BBBA-6A10-6956828BC2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69" y="3583049"/>
            <a:ext cx="4976532" cy="30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2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F3D5EA-6319-7FD8-6F7E-A37890AD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B69FB9-AD4A-CE21-FA93-06E01EC2A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49" y="1249491"/>
            <a:ext cx="6645216" cy="1638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CF788E-F50B-6F40-1B1B-105C93E07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066" y="1249491"/>
            <a:ext cx="2587411" cy="1638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994B66-5AE2-D919-CD45-9C2A689BC257}"/>
              </a:ext>
            </a:extLst>
          </p:cNvPr>
          <p:cNvSpPr txBox="1"/>
          <p:nvPr/>
        </p:nvSpPr>
        <p:spPr>
          <a:xfrm>
            <a:off x="2315817" y="258417"/>
            <a:ext cx="7560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Average Resale Price Based on Ownership Type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48CD0E-DF56-2A07-745A-363CD4D50D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29" y="3233188"/>
            <a:ext cx="4617740" cy="336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3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E50DD6-6F4A-9CBC-31AB-1E5EC8224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69C4D-5DD5-CBB2-A40D-9C9E886BC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045" y="1498268"/>
            <a:ext cx="3841798" cy="2566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7C758-34E7-9AFA-BBBB-971B27F41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39" y="1498268"/>
            <a:ext cx="3307982" cy="2566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EB7382-33CA-6E7A-4673-857D3CC71711}"/>
              </a:ext>
            </a:extLst>
          </p:cNvPr>
          <p:cNvSpPr txBox="1"/>
          <p:nvPr/>
        </p:nvSpPr>
        <p:spPr>
          <a:xfrm>
            <a:off x="3039716" y="197962"/>
            <a:ext cx="6112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Fuel Type vs. Total Sales Comparison</a:t>
            </a:r>
          </a:p>
        </p:txBody>
      </p:sp>
    </p:spTree>
    <p:extLst>
      <p:ext uri="{BB962C8B-B14F-4D97-AF65-F5344CB8AC3E}">
        <p14:creationId xmlns:p14="http://schemas.microsoft.com/office/powerpoint/2010/main" val="4128663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2474EA-0B93-51FE-FA27-3214F291C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731D3F-0F09-B1A2-B198-7AA957842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00" y="1654615"/>
            <a:ext cx="7254869" cy="1958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D5A047-3D36-AA93-662D-40B0A9605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609" y="3846443"/>
            <a:ext cx="4163122" cy="2385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EB5B56-AC9D-66A3-821E-47369C7795B7}"/>
              </a:ext>
            </a:extLst>
          </p:cNvPr>
          <p:cNvSpPr txBox="1"/>
          <p:nvPr/>
        </p:nvSpPr>
        <p:spPr>
          <a:xfrm>
            <a:off x="2146852" y="417444"/>
            <a:ext cx="858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Impact of Insurance Status on Average Resale Price</a:t>
            </a:r>
          </a:p>
        </p:txBody>
      </p:sp>
    </p:spTree>
    <p:extLst>
      <p:ext uri="{BB962C8B-B14F-4D97-AF65-F5344CB8AC3E}">
        <p14:creationId xmlns:p14="http://schemas.microsoft.com/office/powerpoint/2010/main" val="350898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AFBBE3-4D8A-42C4-3360-57C664213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320193-3A50-15DF-4E47-28BC79975AB7}"/>
              </a:ext>
            </a:extLst>
          </p:cNvPr>
          <p:cNvSpPr txBox="1"/>
          <p:nvPr/>
        </p:nvSpPr>
        <p:spPr>
          <a:xfrm>
            <a:off x="2037521" y="278296"/>
            <a:ext cx="8676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Total Vehicle Sales by Year of Manufacture (2015–2024)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3A40F9-85E7-DEC5-799E-2547B2E3A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5" y="1249520"/>
            <a:ext cx="5433531" cy="2531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21BF24-F32F-12AC-A2AF-BC29BE55EC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762" y="1249519"/>
            <a:ext cx="3540116" cy="31535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747F06-01BC-C08E-AA30-E4E6BADC4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69" y="3257096"/>
            <a:ext cx="5433531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88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9F1EB6-41BC-484D-C920-5286CF73D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291041-845B-23BF-EC8D-33AAE971EB33}"/>
              </a:ext>
            </a:extLst>
          </p:cNvPr>
          <p:cNvSpPr txBox="1"/>
          <p:nvPr/>
        </p:nvSpPr>
        <p:spPr>
          <a:xfrm>
            <a:off x="1494503" y="259500"/>
            <a:ext cx="737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Insights from the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58C6C-F2E9-5846-9C30-85751D84ABDC}"/>
              </a:ext>
            </a:extLst>
          </p:cNvPr>
          <p:cNvSpPr txBox="1"/>
          <p:nvPr/>
        </p:nvSpPr>
        <p:spPr>
          <a:xfrm>
            <a:off x="2251587" y="1038359"/>
            <a:ext cx="73741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Manufacturing Trends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Fluctuations in production; decline from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2015-2018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, recovery post-2022.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Peak production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: 2015 (1,046 units) &amp; 2023 (1,009 units).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Brand &amp; Resale Insights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Premium brands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hold higher original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First-hand bikes &amp; high-mileage models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retain better resale value.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Engine Capacity vs. Distance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No direct correlation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found; factors like riding habits impact travel.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Fuel Type &amp; Sales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Petrol bikes lead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, but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electric/hybrid models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are gaining traction.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Insurance &amp; Resale Value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Insured bikes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have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higher resale value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; buyers prefer secured purchases.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31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9C15F4-E0E9-C85F-00A3-015154620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5C458C-8346-A71F-47FF-C278F2037BE6}"/>
              </a:ext>
            </a:extLst>
          </p:cNvPr>
          <p:cNvSpPr txBox="1"/>
          <p:nvPr/>
        </p:nvSpPr>
        <p:spPr>
          <a:xfrm>
            <a:off x="1101213" y="196644"/>
            <a:ext cx="9635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Final Business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287EC-F587-4DC7-EF98-7752EF73DDF3}"/>
              </a:ext>
            </a:extLst>
          </p:cNvPr>
          <p:cNvSpPr txBox="1"/>
          <p:nvPr/>
        </p:nvSpPr>
        <p:spPr>
          <a:xfrm>
            <a:off x="1612490" y="899529"/>
            <a:ext cx="8967019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1. Increase Production to Meet Growing Demand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data suggests a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recovery in bike production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post-2022.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Continue increasing production to meet the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rising demand in 2024 and beyond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2. Focus on Brands with Higher Resale Value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Promote brands that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retain high resale value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as second-hand buyers prefer these.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Create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marketing campaigns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around "best resale value"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3. Expand into Electric and Hybrid Bikes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Despite petrol bikes dominating sales,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electric and hybrid models are gaining traction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Invest in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R&amp;D and marketing for eco-friendly models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 align with market trends.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4. Introduce Extended Warranty &amp; Insurance Packages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Since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insurance status impacts resale value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provide buyers with options for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extended warranty and easy insurance renewals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Offer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bundled packages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 increase buyer confidence.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22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0A55E9-A54A-D11B-B46D-F3CDBE230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3FB77D-9360-7693-A94E-5CADCC58A081}"/>
              </a:ext>
            </a:extLst>
          </p:cNvPr>
          <p:cNvSpPr txBox="1"/>
          <p:nvPr/>
        </p:nvSpPr>
        <p:spPr>
          <a:xfrm>
            <a:off x="3126658" y="353960"/>
            <a:ext cx="5771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Final Business Recommendations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81BC9-F964-CCE3-7189-251D58066B0A}"/>
              </a:ext>
            </a:extLst>
          </p:cNvPr>
          <p:cNvSpPr txBox="1"/>
          <p:nvPr/>
        </p:nvSpPr>
        <p:spPr>
          <a:xfrm>
            <a:off x="1671483" y="1102456"/>
            <a:ext cx="96454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5. Optimize Pricing Strategy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Affordable pricing strategies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for budget buyers while maintaining premium models.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Introduce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seasonal discounts or financing options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 boost sales.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6. Leverage the Second-Hand Market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Since resale value influences buying decisions, develop a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certified pre-owned program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This can help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increase trust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in used bike sales and enhance brand reputation.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0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25B024-4189-9353-EA4A-C187C073A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414915-D65C-8FF9-01C4-202E914BDF77}"/>
              </a:ext>
            </a:extLst>
          </p:cNvPr>
          <p:cNvSpPr txBox="1"/>
          <p:nvPr/>
        </p:nvSpPr>
        <p:spPr>
          <a:xfrm>
            <a:off x="1053547" y="208721"/>
            <a:ext cx="103565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Unveiling Data-Driven Insights: Advanced SQL Analysis on Bike Sales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C8C4E-5215-9AFB-DF44-B3BD377BA609}"/>
              </a:ext>
            </a:extLst>
          </p:cNvPr>
          <p:cNvSpPr txBox="1"/>
          <p:nvPr/>
        </p:nvSpPr>
        <p:spPr>
          <a:xfrm>
            <a:off x="1053547" y="808237"/>
            <a:ext cx="9949069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goal of this analysis is to evaluate bike sales trends, understand brand-wise pricing, and analyze resale value insights to help businesses and consumers make informed decisions.</a:t>
            </a:r>
          </a:p>
          <a:p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</a:rPr>
              <a:t>Objectives &amp; Business Impact</a:t>
            </a:r>
          </a:p>
          <a:p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Analyze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bike sales trends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 identify market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Evaluate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brand-wise pricing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 determine the most expensive and affordable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Assess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resale value insights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 understand depreciation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Identify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factors influencing bike prices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and their impact on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Provide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data-driven recommendations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for buyers and businesses.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sz="2000" b="1" dirty="0">
                <a:solidFill>
                  <a:srgbClr val="0070C0"/>
                </a:solidFill>
              </a:rPr>
              <a:t>SQL Techniques Used</a:t>
            </a:r>
            <a:br>
              <a:rPr lang="en-IN" dirty="0"/>
            </a:br>
            <a:r>
              <a:rPr lang="en-IN" dirty="0"/>
              <a:t> 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Window Functions (rank,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row_number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dense_rank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Common Table Expressions (CTEs) for structured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Subqueries for filtering and trend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Aggregations &amp; Grouping for business-level insights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7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6FD6B6-F833-A266-0592-28A837094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2B7B62-2E35-FA0B-3E6D-32DC97F8717D}"/>
              </a:ext>
            </a:extLst>
          </p:cNvPr>
          <p:cNvSpPr txBox="1"/>
          <p:nvPr/>
        </p:nvSpPr>
        <p:spPr>
          <a:xfrm>
            <a:off x="2723641" y="296142"/>
            <a:ext cx="5158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Table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4ACA0E-CBF2-627A-E145-70478DD9EC2D}"/>
              </a:ext>
            </a:extLst>
          </p:cNvPr>
          <p:cNvSpPr txBox="1"/>
          <p:nvPr/>
        </p:nvSpPr>
        <p:spPr>
          <a:xfrm>
            <a:off x="1220856" y="1166842"/>
            <a:ext cx="9750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brand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(text) – Represents the motorcycle brand (e.g., Yamaha, Honda, Bajaj, etc.).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avg_original_price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(numeric) – The average original purchase price of the bike before resale.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avg_resale_price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(numeric) – The average resale price of the bike in the second-hand market.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resale_value_percentage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(numeric) – The percentage of the original price retained during resale.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mileage_category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(text) – Categorizes bikes based on mileage (Low, Medium, High).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fuel_type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(text) – Indicates the fuel type of the bike (Petrol, Hybrid, Electric).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total_sales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bigint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 – The total number of units sold for a given category.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insurance_status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(text) – The insurance status of the bike (Active, Expired, Not Available).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owner_type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(text) – Specifies whether the bike is First, Second, or Third-hand.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year_of_manufacture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(integer) – The year in which the bike was manufactured.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6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B7C582-3161-86A7-48F2-68996BC7F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8449E1-EB23-28E4-18E4-284E57DF71EE}"/>
              </a:ext>
            </a:extLst>
          </p:cNvPr>
          <p:cNvSpPr txBox="1"/>
          <p:nvPr/>
        </p:nvSpPr>
        <p:spPr>
          <a:xfrm>
            <a:off x="778565" y="298173"/>
            <a:ext cx="1035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Total Sales By Brand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3A7782-1E52-7719-4E98-7B1876382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46" y="997705"/>
            <a:ext cx="4560276" cy="2769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0EB4DF-20D3-3E12-F72B-8D66D0A7EC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98" y="997704"/>
            <a:ext cx="3515140" cy="276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4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7083A4-00B1-A113-144B-CF049FA0F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970C0B-1DCD-E542-C455-4CD0BDF9DCED}"/>
              </a:ext>
            </a:extLst>
          </p:cNvPr>
          <p:cNvSpPr txBox="1"/>
          <p:nvPr/>
        </p:nvSpPr>
        <p:spPr>
          <a:xfrm>
            <a:off x="1500809" y="526774"/>
            <a:ext cx="927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Total sales of brand in States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67D20-9609-D765-B2CC-38B6382A7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99" y="1172818"/>
            <a:ext cx="4625741" cy="3260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0F1DCF-DEEE-7AC2-5252-3B8279096B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09" y="1172818"/>
            <a:ext cx="3064929" cy="326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AA741D-939A-FE41-9475-6D1226845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6F4A0-99AC-B74C-FA14-749A132359EB}"/>
              </a:ext>
            </a:extLst>
          </p:cNvPr>
          <p:cNvSpPr txBox="1"/>
          <p:nvPr/>
        </p:nvSpPr>
        <p:spPr>
          <a:xfrm>
            <a:off x="1272209" y="397565"/>
            <a:ext cx="1020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Analyzing Relationship between Engine capacity and average distance travel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C609C-7BF8-5070-B14B-1B287BE39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1" y="1040418"/>
            <a:ext cx="7412764" cy="2555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42BEE3-97C4-AB38-32F4-36ED0566C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183" y="3776868"/>
            <a:ext cx="6271591" cy="2834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271491-85C4-2D68-637F-79D7E54D3766}"/>
              </a:ext>
            </a:extLst>
          </p:cNvPr>
          <p:cNvSpPr txBox="1"/>
          <p:nvPr/>
        </p:nvSpPr>
        <p:spPr>
          <a:xfrm>
            <a:off x="235226" y="4475800"/>
            <a:ext cx="451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There is no direct relationship between these two columns.</a:t>
            </a:r>
          </a:p>
        </p:txBody>
      </p:sp>
    </p:spTree>
    <p:extLst>
      <p:ext uri="{BB962C8B-B14F-4D97-AF65-F5344CB8AC3E}">
        <p14:creationId xmlns:p14="http://schemas.microsoft.com/office/powerpoint/2010/main" val="112285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C554C7-FFAA-278D-06BA-4485CEF8D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0A4115-BDF6-90C3-E581-0FB7E55E8D15}"/>
              </a:ext>
            </a:extLst>
          </p:cNvPr>
          <p:cNvSpPr txBox="1"/>
          <p:nvPr/>
        </p:nvSpPr>
        <p:spPr>
          <a:xfrm>
            <a:off x="3458816" y="238540"/>
            <a:ext cx="4711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Average Price of each brand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085C7-B2AE-B8EB-5F9F-E9569D358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28" y="1388093"/>
            <a:ext cx="5419498" cy="2895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99461-16A2-BECA-5D7D-8EE97D73E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870" y="1388093"/>
            <a:ext cx="3438939" cy="289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7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6D8B42-1C59-8E63-32F3-E7ED4DD9B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4C2779-0776-5052-62E4-55AD38636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24" y="1780677"/>
            <a:ext cx="5342083" cy="3516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858017-316E-0B06-0695-F2CDF00F9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96" y="1780677"/>
            <a:ext cx="3382582" cy="3516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33A555-98ED-B4D3-810B-A817A297C8A1}"/>
              </a:ext>
            </a:extLst>
          </p:cNvPr>
          <p:cNvSpPr txBox="1"/>
          <p:nvPr/>
        </p:nvSpPr>
        <p:spPr>
          <a:xfrm>
            <a:off x="2353917" y="318053"/>
            <a:ext cx="7484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Average mileage of each brand and model</a:t>
            </a:r>
          </a:p>
        </p:txBody>
      </p:sp>
    </p:spTree>
    <p:extLst>
      <p:ext uri="{BB962C8B-B14F-4D97-AF65-F5344CB8AC3E}">
        <p14:creationId xmlns:p14="http://schemas.microsoft.com/office/powerpoint/2010/main" val="138408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B9ACF-74BD-9BF5-B409-C87953AE9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DC828E-57A0-E30C-1D2D-5F969081C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6" y="1747875"/>
            <a:ext cx="6294665" cy="3241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B7FEA9-F033-D163-B7D1-CB78273F1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76" y="1747875"/>
            <a:ext cx="3195372" cy="3241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FFEADB-4819-FD6C-EE4E-D64035D38B0B}"/>
              </a:ext>
            </a:extLst>
          </p:cNvPr>
          <p:cNvSpPr txBox="1"/>
          <p:nvPr/>
        </p:nvSpPr>
        <p:spPr>
          <a:xfrm>
            <a:off x="2075622" y="298174"/>
            <a:ext cx="804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Maximum price of the model by each brand</a:t>
            </a:r>
          </a:p>
        </p:txBody>
      </p:sp>
    </p:spTree>
    <p:extLst>
      <p:ext uri="{BB962C8B-B14F-4D97-AF65-F5344CB8AC3E}">
        <p14:creationId xmlns:p14="http://schemas.microsoft.com/office/powerpoint/2010/main" val="355420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756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Abhijeet kumar</dc:creator>
  <cp:lastModifiedBy>Abhijeet kumar</cp:lastModifiedBy>
  <cp:revision>8</cp:revision>
  <dcterms:created xsi:type="dcterms:W3CDTF">2025-02-26T17:54:48Z</dcterms:created>
  <dcterms:modified xsi:type="dcterms:W3CDTF">2025-02-27T07:15:13Z</dcterms:modified>
</cp:coreProperties>
</file>