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6"/>
  </p:notesMasterIdLst>
  <p:sldIdLst>
    <p:sldId id="257" r:id="rId2"/>
    <p:sldId id="261" r:id="rId3"/>
    <p:sldId id="259" r:id="rId4"/>
    <p:sldId id="262" r:id="rId5"/>
    <p:sldId id="274" r:id="rId6"/>
    <p:sldId id="264" r:id="rId7"/>
    <p:sldId id="265" r:id="rId8"/>
    <p:sldId id="266" r:id="rId9"/>
    <p:sldId id="268" r:id="rId10"/>
    <p:sldId id="273"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263743-3080-41BC-A511-6E6860C3D7FC}">
          <p14:sldIdLst>
            <p14:sldId id="257"/>
            <p14:sldId id="261"/>
            <p14:sldId id="259"/>
            <p14:sldId id="262"/>
            <p14:sldId id="274"/>
            <p14:sldId id="264"/>
            <p14:sldId id="265"/>
            <p14:sldId id="266"/>
            <p14:sldId id="268"/>
            <p14:sldId id="273"/>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82" d="100"/>
          <a:sy n="82"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BE244-5F2A-45BA-9BCB-6C307933B2F4}"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48D10-F856-4474-BB07-AEFC2375A517}" type="slidenum">
              <a:rPr lang="en-US" smtClean="0"/>
              <a:t>‹#›</a:t>
            </a:fld>
            <a:endParaRPr lang="en-US"/>
          </a:p>
        </p:txBody>
      </p:sp>
    </p:spTree>
    <p:extLst>
      <p:ext uri="{BB962C8B-B14F-4D97-AF65-F5344CB8AC3E}">
        <p14:creationId xmlns:p14="http://schemas.microsoft.com/office/powerpoint/2010/main" val="385663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latin typeface="Arial" panose="020B0604020202020204" pitchFamily="34" charset="0"/>
              </a:rPr>
              <a:t>The point at which the satellite is closest to the earth in an elliptical orbit is called the </a:t>
            </a:r>
            <a:r>
              <a:rPr lang="en-US" b="1" i="0" dirty="0">
                <a:solidFill>
                  <a:srgbClr val="444444"/>
                </a:solidFill>
                <a:effectLst/>
                <a:latin typeface="Arial" panose="020B0604020202020204" pitchFamily="34" charset="0"/>
              </a:rPr>
              <a:t>perigee</a:t>
            </a:r>
            <a:r>
              <a:rPr lang="en-US" b="0" i="0" dirty="0">
                <a:solidFill>
                  <a:srgbClr val="444444"/>
                </a:solidFill>
                <a:effectLst/>
                <a:latin typeface="Arial" panose="020B0604020202020204" pitchFamily="34" charset="0"/>
              </a:rPr>
              <a:t>.</a:t>
            </a:r>
          </a:p>
          <a:p>
            <a:pPr algn="l"/>
            <a:r>
              <a:rPr lang="en-US" b="0" i="0" dirty="0">
                <a:solidFill>
                  <a:srgbClr val="444444"/>
                </a:solidFill>
                <a:effectLst/>
                <a:latin typeface="Arial" panose="020B0604020202020204" pitchFamily="34" charset="0"/>
              </a:rPr>
              <a:t>The point at which the satellite is furthest from the earth in an elliptical orbit is called the </a:t>
            </a:r>
            <a:r>
              <a:rPr lang="en-US" b="1" i="0" dirty="0">
                <a:solidFill>
                  <a:srgbClr val="444444"/>
                </a:solidFill>
                <a:effectLst/>
                <a:latin typeface="Arial" panose="020B0604020202020204" pitchFamily="34" charset="0"/>
              </a:rPr>
              <a:t>apogee</a:t>
            </a:r>
            <a:r>
              <a:rPr lang="en-US" b="0" i="0" dirty="0">
                <a:solidFill>
                  <a:srgbClr val="444444"/>
                </a:solidFill>
                <a:effectLst/>
                <a:latin typeface="Arial" panose="020B0604020202020204" pitchFamily="34" charset="0"/>
              </a:rPr>
              <a:t>.</a:t>
            </a:r>
          </a:p>
        </p:txBody>
      </p:sp>
      <p:sp>
        <p:nvSpPr>
          <p:cNvPr id="4" name="Slide Number Placeholder 3"/>
          <p:cNvSpPr>
            <a:spLocks noGrp="1"/>
          </p:cNvSpPr>
          <p:nvPr>
            <p:ph type="sldNum" sz="quarter" idx="5"/>
          </p:nvPr>
        </p:nvSpPr>
        <p:spPr/>
        <p:txBody>
          <a:bodyPr/>
          <a:lstStyle/>
          <a:p>
            <a:fld id="{64F48D10-F856-4474-BB07-AEFC2375A517}" type="slidenum">
              <a:rPr lang="en-US" smtClean="0"/>
              <a:t>4</a:t>
            </a:fld>
            <a:endParaRPr lang="en-US"/>
          </a:p>
        </p:txBody>
      </p:sp>
    </p:spTree>
    <p:extLst>
      <p:ext uri="{BB962C8B-B14F-4D97-AF65-F5344CB8AC3E}">
        <p14:creationId xmlns:p14="http://schemas.microsoft.com/office/powerpoint/2010/main" val="20567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444444"/>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64F48D10-F856-4474-BB07-AEFC2375A517}" type="slidenum">
              <a:rPr lang="en-US" smtClean="0"/>
              <a:t>5</a:t>
            </a:fld>
            <a:endParaRPr lang="en-US"/>
          </a:p>
        </p:txBody>
      </p:sp>
    </p:spTree>
    <p:extLst>
      <p:ext uri="{BB962C8B-B14F-4D97-AF65-F5344CB8AC3E}">
        <p14:creationId xmlns:p14="http://schemas.microsoft.com/office/powerpoint/2010/main" val="27212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4010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64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347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326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9633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357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478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6736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606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12/7/2020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5244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44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12/7/2020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53011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38" r:id="rId5"/>
    <p:sldLayoutId id="2147483744"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www.ucsusa.org/resources/satellite-databas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alphaModFix/>
          </a:blip>
          <a:srcRect l="6667"/>
          <a:stretch/>
        </p:blipFill>
        <p:spPr>
          <a:xfrm>
            <a:off x="20" y="0"/>
            <a:ext cx="12191980" cy="6857990"/>
          </a:xfrm>
          <a:prstGeom prst="rect">
            <a:avLst/>
          </a:prstGeom>
        </p:spPr>
      </p:pic>
      <p:sp>
        <p:nvSpPr>
          <p:cNvPr id="31" name="Rectangle 30">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45817-16DE-4D09-947E-9703AC2B7551}"/>
              </a:ext>
            </a:extLst>
          </p:cNvPr>
          <p:cNvSpPr>
            <a:spLocks noGrp="1"/>
          </p:cNvSpPr>
          <p:nvPr>
            <p:ph type="ctrTitle"/>
          </p:nvPr>
        </p:nvSpPr>
        <p:spPr>
          <a:xfrm>
            <a:off x="1374320" y="1143001"/>
            <a:ext cx="9443357" cy="999918"/>
          </a:xfrm>
        </p:spPr>
        <p:txBody>
          <a:bodyPr anchor="b">
            <a:normAutofit/>
          </a:bodyPr>
          <a:lstStyle/>
          <a:p>
            <a:r>
              <a:rPr lang="en-US" sz="5400" b="1" dirty="0"/>
              <a:t>An Insight into Artificial Satellites</a:t>
            </a:r>
          </a:p>
        </p:txBody>
      </p:sp>
      <p:sp>
        <p:nvSpPr>
          <p:cNvPr id="3" name="Subtitle 2">
            <a:extLst>
              <a:ext uri="{FF2B5EF4-FFF2-40B4-BE49-F238E27FC236}">
                <a16:creationId xmlns:a16="http://schemas.microsoft.com/office/drawing/2014/main" id="{96A9D512-6A21-4BCF-88A2-36D2F5A47597}"/>
              </a:ext>
            </a:extLst>
          </p:cNvPr>
          <p:cNvSpPr>
            <a:spLocks noGrp="1"/>
          </p:cNvSpPr>
          <p:nvPr>
            <p:ph type="subTitle" idx="1"/>
          </p:nvPr>
        </p:nvSpPr>
        <p:spPr>
          <a:xfrm>
            <a:off x="1524000" y="3126079"/>
            <a:ext cx="9144000" cy="2278433"/>
          </a:xfrm>
        </p:spPr>
        <p:txBody>
          <a:bodyPr>
            <a:normAutofit/>
          </a:bodyPr>
          <a:lstStyle/>
          <a:p>
            <a:r>
              <a:rPr lang="en-US" sz="2400" b="1" dirty="0"/>
              <a:t>Group: G-04</a:t>
            </a:r>
          </a:p>
          <a:p>
            <a:r>
              <a:rPr lang="en-US" sz="2400" b="1" dirty="0"/>
              <a:t>Abhijeet Amle</a:t>
            </a:r>
          </a:p>
          <a:p>
            <a:r>
              <a:rPr lang="en-US" sz="2400" b="1" dirty="0"/>
              <a:t>Bingqian Zhang</a:t>
            </a:r>
          </a:p>
          <a:p>
            <a:endParaRPr lang="en-US" sz="2200" dirty="0"/>
          </a:p>
          <a:p>
            <a:r>
              <a:rPr lang="en-US" sz="2000" dirty="0"/>
              <a:t>Project link: https://abhijeetamle.github.io/Satellite-Trajectory-Visualization</a:t>
            </a:r>
          </a:p>
          <a:p>
            <a:endParaRPr lang="en-US" sz="2200" dirty="0"/>
          </a:p>
        </p:txBody>
      </p:sp>
    </p:spTree>
    <p:extLst>
      <p:ext uri="{BB962C8B-B14F-4D97-AF65-F5344CB8AC3E}">
        <p14:creationId xmlns:p14="http://schemas.microsoft.com/office/powerpoint/2010/main" val="24645766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919506"/>
          </a:xfrm>
        </p:spPr>
        <p:txBody>
          <a:bodyPr>
            <a:normAutofit/>
          </a:bodyPr>
          <a:lstStyle/>
          <a:p>
            <a:r>
              <a:rPr lang="en-US" b="1" i="0" dirty="0">
                <a:solidFill>
                  <a:srgbClr val="E3E4E6"/>
                </a:solidFill>
                <a:effectLst/>
                <a:latin typeface="Arial" panose="020B0604020202020204" pitchFamily="34" charset="0"/>
              </a:rPr>
              <a:t>Visualization of Satellites in LEO orbit</a:t>
            </a:r>
            <a:endParaRPr lang="en-US" dirty="0"/>
          </a:p>
        </p:txBody>
      </p:sp>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8458200" y="2336800"/>
            <a:ext cx="3161963" cy="360680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One complete orbit in LEO takes about 90 minutes.</a:t>
            </a:r>
          </a:p>
          <a:p>
            <a:pPr marL="285750" indent="-285750">
              <a:buFont typeface="Arial" panose="020B0604020202020204" pitchFamily="34" charset="0"/>
              <a:buChar char="•"/>
            </a:pPr>
            <a:r>
              <a:rPr lang="en-US" sz="1800" dirty="0"/>
              <a:t>Purpose: communications, military reconnaissance, spying and other imaging applications</a:t>
            </a:r>
          </a:p>
          <a:p>
            <a:pPr marL="285750" indent="-285750">
              <a:buFont typeface="Arial" panose="020B0604020202020204" pitchFamily="34" charset="0"/>
              <a:buChar char="•"/>
            </a:pPr>
            <a:r>
              <a:rPr lang="en-US" sz="1800" dirty="0"/>
              <a:t>It is also the orbit used for the International Space Station (ISS)</a:t>
            </a:r>
          </a:p>
        </p:txBody>
      </p:sp>
      <p:pic>
        <p:nvPicPr>
          <p:cNvPr id="7" name="Content Placeholder 6">
            <a:extLst>
              <a:ext uri="{FF2B5EF4-FFF2-40B4-BE49-F238E27FC236}">
                <a16:creationId xmlns:a16="http://schemas.microsoft.com/office/drawing/2014/main" id="{F8611029-0F91-4584-9036-843F5648A9A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585" b="1585"/>
          <a:stretch/>
        </p:blipFill>
        <p:spPr>
          <a:xfrm>
            <a:off x="571836" y="1804389"/>
            <a:ext cx="7886364" cy="44110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665748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919506"/>
          </a:xfrm>
        </p:spPr>
        <p:txBody>
          <a:bodyPr>
            <a:normAutofit/>
          </a:bodyPr>
          <a:lstStyle/>
          <a:p>
            <a:r>
              <a:rPr lang="en-US" b="1" i="0" dirty="0">
                <a:solidFill>
                  <a:srgbClr val="E3E4E6"/>
                </a:solidFill>
                <a:effectLst/>
                <a:latin typeface="Arial" panose="020B0604020202020204" pitchFamily="34" charset="0"/>
              </a:rPr>
              <a:t>Visualization of Satellites in MEO orbit</a:t>
            </a:r>
            <a:endParaRPr lang="en-US" dirty="0"/>
          </a:p>
        </p:txBody>
      </p:sp>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8458200" y="2336800"/>
            <a:ext cx="3161964" cy="360680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One complete orbit in MEO takes about 12 hours</a:t>
            </a:r>
          </a:p>
          <a:p>
            <a:pPr marL="285750" indent="-285750">
              <a:buFont typeface="Arial" panose="020B0604020202020204" pitchFamily="34" charset="0"/>
              <a:buChar char="•"/>
            </a:pPr>
            <a:r>
              <a:rPr lang="en-US" sz="1800" dirty="0"/>
              <a:t>Purpose: </a:t>
            </a:r>
          </a:p>
          <a:p>
            <a:pPr marL="274320" lvl="1" indent="0">
              <a:buNone/>
            </a:pPr>
            <a:r>
              <a:rPr lang="en-US" sz="1600" dirty="0"/>
              <a:t>  - Navigation </a:t>
            </a:r>
          </a:p>
          <a:p>
            <a:pPr marL="274320" lvl="1" indent="0">
              <a:buNone/>
            </a:pPr>
            <a:r>
              <a:rPr lang="en-US" sz="1600" dirty="0"/>
              <a:t>  - Communications</a:t>
            </a:r>
          </a:p>
          <a:p>
            <a:pPr marL="274320" lvl="1" indent="0">
              <a:buNone/>
            </a:pPr>
            <a:r>
              <a:rPr lang="en-US" sz="1600" dirty="0"/>
              <a:t>  - Mobile communications</a:t>
            </a:r>
          </a:p>
        </p:txBody>
      </p:sp>
      <p:pic>
        <p:nvPicPr>
          <p:cNvPr id="7" name="Content Placeholder 6">
            <a:extLst>
              <a:ext uri="{FF2B5EF4-FFF2-40B4-BE49-F238E27FC236}">
                <a16:creationId xmlns:a16="http://schemas.microsoft.com/office/drawing/2014/main" id="{F8611029-0F91-4584-9036-843F5648A9A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996" b="1996"/>
          <a:stretch/>
        </p:blipFill>
        <p:spPr>
          <a:xfrm>
            <a:off x="571836" y="1804389"/>
            <a:ext cx="7886364" cy="44110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873480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919506"/>
          </a:xfrm>
        </p:spPr>
        <p:txBody>
          <a:bodyPr>
            <a:normAutofit/>
          </a:bodyPr>
          <a:lstStyle/>
          <a:p>
            <a:r>
              <a:rPr lang="en-US" b="1" i="0" dirty="0">
                <a:solidFill>
                  <a:srgbClr val="E3E4E6"/>
                </a:solidFill>
                <a:effectLst/>
                <a:latin typeface="Arial" panose="020B0604020202020204" pitchFamily="34" charset="0"/>
              </a:rPr>
              <a:t>Visualization of Satellites in GEO orbit</a:t>
            </a:r>
            <a:endParaRPr lang="en-US" dirty="0"/>
          </a:p>
        </p:txBody>
      </p:sp>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8458200" y="2336800"/>
            <a:ext cx="3161963" cy="360680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It moves in the same direction and at the same rate Earth is spinning.</a:t>
            </a:r>
          </a:p>
          <a:p>
            <a:pPr marL="285750" indent="-285750">
              <a:buFont typeface="Arial" panose="020B0604020202020204" pitchFamily="34" charset="0"/>
              <a:buChar char="•"/>
            </a:pPr>
            <a:r>
              <a:rPr lang="en-US" sz="1800" dirty="0"/>
              <a:t>Purpose: weather forecasting, atmospheric tracking, satellite radio, and television</a:t>
            </a:r>
          </a:p>
        </p:txBody>
      </p:sp>
      <p:pic>
        <p:nvPicPr>
          <p:cNvPr id="7" name="Content Placeholder 6">
            <a:extLst>
              <a:ext uri="{FF2B5EF4-FFF2-40B4-BE49-F238E27FC236}">
                <a16:creationId xmlns:a16="http://schemas.microsoft.com/office/drawing/2014/main" id="{F8611029-0F91-4584-9036-843F5648A9A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802" b="1802"/>
          <a:stretch/>
        </p:blipFill>
        <p:spPr>
          <a:xfrm>
            <a:off x="571836" y="1804389"/>
            <a:ext cx="7886364" cy="44110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7129245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919506"/>
          </a:xfrm>
        </p:spPr>
        <p:txBody>
          <a:bodyPr>
            <a:normAutofit/>
          </a:bodyPr>
          <a:lstStyle/>
          <a:p>
            <a:r>
              <a:rPr lang="en-US" b="1" i="0" dirty="0">
                <a:solidFill>
                  <a:srgbClr val="E3E4E6"/>
                </a:solidFill>
                <a:effectLst/>
                <a:latin typeface="Arial" panose="020B0604020202020204" pitchFamily="34" charset="0"/>
              </a:rPr>
              <a:t>Visualization of Satellites in Elliptical orbit</a:t>
            </a:r>
            <a:endParaRPr lang="en-US" dirty="0"/>
          </a:p>
        </p:txBody>
      </p:sp>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8588829" y="1791690"/>
            <a:ext cx="3161963" cy="4423716"/>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Satellites rotate in an elliptical orbit at different altitude, so the time taken for one complete rotation varies </a:t>
            </a:r>
          </a:p>
          <a:p>
            <a:pPr marL="285750" indent="-285750">
              <a:buFont typeface="Arial" panose="020B0604020202020204" pitchFamily="34" charset="0"/>
              <a:buChar char="•"/>
            </a:pPr>
            <a:r>
              <a:rPr lang="en-US" sz="1800" dirty="0"/>
              <a:t>Purpose: Elliptical orbits are best suited for communications satellites, as it allows the satellite to be visible to a ground station for a long portion of its orbit and is out of contact for a shorter period of time.</a:t>
            </a:r>
          </a:p>
        </p:txBody>
      </p:sp>
      <p:pic>
        <p:nvPicPr>
          <p:cNvPr id="7" name="Content Placeholder 6">
            <a:extLst>
              <a:ext uri="{FF2B5EF4-FFF2-40B4-BE49-F238E27FC236}">
                <a16:creationId xmlns:a16="http://schemas.microsoft.com/office/drawing/2014/main" id="{F8611029-0F91-4584-9036-843F5648A9A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846" b="846"/>
          <a:stretch/>
        </p:blipFill>
        <p:spPr>
          <a:xfrm>
            <a:off x="571836" y="1804389"/>
            <a:ext cx="7886364" cy="44110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54291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alphaModFix/>
          </a:blip>
          <a:srcRect l="6667"/>
          <a:stretch/>
        </p:blipFill>
        <p:spPr>
          <a:xfrm>
            <a:off x="20" y="0"/>
            <a:ext cx="12191980" cy="6857990"/>
          </a:xfrm>
          <a:prstGeom prst="rect">
            <a:avLst/>
          </a:prstGeom>
        </p:spPr>
      </p:pic>
      <p:sp>
        <p:nvSpPr>
          <p:cNvPr id="53" name="Rectangle 52">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B4F29DF-FE80-4C3C-A25E-13A6F0BFFB0C}"/>
              </a:ext>
            </a:extLst>
          </p:cNvPr>
          <p:cNvSpPr>
            <a:spLocks noGrp="1"/>
          </p:cNvSpPr>
          <p:nvPr>
            <p:ph type="title"/>
          </p:nvPr>
        </p:nvSpPr>
        <p:spPr>
          <a:xfrm>
            <a:off x="1374322" y="1179739"/>
            <a:ext cx="9443357" cy="2753880"/>
          </a:xfrm>
        </p:spPr>
        <p:txBody>
          <a:bodyPr vert="horz" lIns="91440" tIns="45720" rIns="91440" bIns="45720" rtlCol="0" anchor="b">
            <a:normAutofit/>
          </a:bodyPr>
          <a:lstStyle/>
          <a:p>
            <a:pPr algn="ctr">
              <a:lnSpc>
                <a:spcPct val="83000"/>
              </a:lnSpc>
            </a:pPr>
            <a:r>
              <a:rPr lang="en-US" sz="6800" b="0" cap="all" spc="-100" dirty="0"/>
              <a:t>Thank you</a:t>
            </a:r>
          </a:p>
        </p:txBody>
      </p:sp>
    </p:spTree>
    <p:extLst>
      <p:ext uri="{BB962C8B-B14F-4D97-AF65-F5344CB8AC3E}">
        <p14:creationId xmlns:p14="http://schemas.microsoft.com/office/powerpoint/2010/main" val="12701223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81937"/>
            <a:ext cx="12191980" cy="6857990"/>
          </a:xfrm>
          <a:prstGeom prst="rect">
            <a:avLst/>
          </a:prstGeom>
        </p:spPr>
      </p:pic>
      <p:sp>
        <p:nvSpPr>
          <p:cNvPr id="2" name="Title 1">
            <a:extLst>
              <a:ext uri="{FF2B5EF4-FFF2-40B4-BE49-F238E27FC236}">
                <a16:creationId xmlns:a16="http://schemas.microsoft.com/office/drawing/2014/main" id="{4C045817-16DE-4D09-947E-9703AC2B7551}"/>
              </a:ext>
            </a:extLst>
          </p:cNvPr>
          <p:cNvSpPr>
            <a:spLocks noGrp="1"/>
          </p:cNvSpPr>
          <p:nvPr>
            <p:ph type="title"/>
          </p:nvPr>
        </p:nvSpPr>
        <p:spPr>
          <a:xfrm>
            <a:off x="1066800" y="297941"/>
            <a:ext cx="10058400" cy="1371600"/>
          </a:xfrm>
        </p:spPr>
        <p:txBody>
          <a:bodyPr vert="horz" lIns="91440" tIns="45720" rIns="91440" bIns="45720" rtlCol="0" anchor="ctr">
            <a:normAutofit/>
          </a:bodyPr>
          <a:lstStyle/>
          <a:p>
            <a:pPr>
              <a:lnSpc>
                <a:spcPct val="90000"/>
              </a:lnSpc>
            </a:pPr>
            <a:r>
              <a:rPr lang="en-US" sz="4400" spc="0" dirty="0">
                <a:solidFill>
                  <a:schemeClr val="tx1">
                    <a:lumMod val="85000"/>
                    <a:lumOff val="15000"/>
                  </a:schemeClr>
                </a:solidFill>
              </a:rPr>
              <a:t>Introduction</a:t>
            </a:r>
          </a:p>
        </p:txBody>
      </p:sp>
      <p:sp>
        <p:nvSpPr>
          <p:cNvPr id="3" name="Text Placeholder 2">
            <a:extLst>
              <a:ext uri="{FF2B5EF4-FFF2-40B4-BE49-F238E27FC236}">
                <a16:creationId xmlns:a16="http://schemas.microsoft.com/office/drawing/2014/main" id="{81F8D417-A9A3-44A1-A881-CCD4B8750747}"/>
              </a:ext>
            </a:extLst>
          </p:cNvPr>
          <p:cNvSpPr>
            <a:spLocks noGrp="1"/>
          </p:cNvSpPr>
          <p:nvPr>
            <p:ph type="body" idx="1"/>
          </p:nvPr>
        </p:nvSpPr>
        <p:spPr>
          <a:xfrm>
            <a:off x="1069848" y="1714499"/>
            <a:ext cx="4663440" cy="1317171"/>
          </a:xfrm>
        </p:spPr>
        <p:txBody>
          <a:bodyPr>
            <a:normAutofit fontScale="92500" lnSpcReduction="20000"/>
          </a:bodyPr>
          <a:lstStyle/>
          <a:p>
            <a:r>
              <a:rPr lang="en-US" sz="2200" dirty="0"/>
              <a:t>Sputnik 1 </a:t>
            </a:r>
            <a:r>
              <a:rPr lang="en-US" dirty="0"/>
              <a:t>was the first satellite in space. The Soviet Union launched it in 1957.</a:t>
            </a:r>
          </a:p>
          <a:p>
            <a:endParaRPr lang="en-US" dirty="0"/>
          </a:p>
          <a:p>
            <a:r>
              <a:rPr lang="en-US" sz="1700" dirty="0"/>
              <a:t>NASA launched America’s first man-made satellite the Explorer-1 in 1958.</a:t>
            </a:r>
          </a:p>
        </p:txBody>
      </p:sp>
      <p:pic>
        <p:nvPicPr>
          <p:cNvPr id="10" name="Content Placeholder 9" descr="A picture containing indoor, person, person, holding&#10;&#10;Description automatically generated">
            <a:extLst>
              <a:ext uri="{FF2B5EF4-FFF2-40B4-BE49-F238E27FC236}">
                <a16:creationId xmlns:a16="http://schemas.microsoft.com/office/drawing/2014/main" id="{0D2ABFAF-9F18-4ACE-984B-D360D3B066B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69530" y="3262773"/>
            <a:ext cx="4384213" cy="295263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6" name="Content Placeholder 15" descr="A picture containing water, waterfall&#10;&#10;Description automatically generated">
            <a:extLst>
              <a:ext uri="{FF2B5EF4-FFF2-40B4-BE49-F238E27FC236}">
                <a16:creationId xmlns:a16="http://schemas.microsoft.com/office/drawing/2014/main" id="{2354FA2B-4B59-4B82-927A-CE3FBB14818C}"/>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957256" y="877496"/>
            <a:ext cx="2561253" cy="34926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5" name="Text Placeholder 6">
            <a:extLst>
              <a:ext uri="{FF2B5EF4-FFF2-40B4-BE49-F238E27FC236}">
                <a16:creationId xmlns:a16="http://schemas.microsoft.com/office/drawing/2014/main" id="{3A4661E9-48DE-4BDB-86D1-367DAA3ABB98}"/>
              </a:ext>
            </a:extLst>
          </p:cNvPr>
          <p:cNvSpPr txBox="1">
            <a:spLocks/>
          </p:cNvSpPr>
          <p:nvPr/>
        </p:nvSpPr>
        <p:spPr>
          <a:xfrm>
            <a:off x="6845156" y="4622118"/>
            <a:ext cx="5005408" cy="1714845"/>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kern="1200">
                <a:solidFill>
                  <a:schemeClr val="tx1"/>
                </a:solidFill>
                <a:latin typeface="+mn-lt"/>
                <a:ea typeface="+mn-ea"/>
                <a:cs typeface="+mn-cs"/>
              </a:defRPr>
            </a:lvl1pPr>
            <a:lvl2pPr marL="457200" indent="0" algn="l" defTabSz="914400" rtl="0" eaLnBrk="1" latinLnBrk="0" hangingPunct="1">
              <a:lnSpc>
                <a:spcPct val="11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sz="1600" dirty="0"/>
              <a:t>The first crude image taken by the satellite Explorer 6 shows a sunlit area of the Central Pacific Ocean and its cloud cover. The photo was taken when the satellite was about 17,000 mi above the surface of the earth on August 14, 1959. </a:t>
            </a:r>
          </a:p>
        </p:txBody>
      </p:sp>
    </p:spTree>
    <p:extLst>
      <p:ext uri="{BB962C8B-B14F-4D97-AF65-F5344CB8AC3E}">
        <p14:creationId xmlns:p14="http://schemas.microsoft.com/office/powerpoint/2010/main" val="40056042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1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1" name="Rectangle 16">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4C045817-16DE-4D09-947E-9703AC2B755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nSpc>
                <a:spcPct val="90000"/>
              </a:lnSpc>
            </a:pPr>
            <a:r>
              <a:rPr lang="en-US" sz="4400" spc="0" dirty="0">
                <a:solidFill>
                  <a:schemeClr val="tx1">
                    <a:lumMod val="85000"/>
                    <a:lumOff val="15000"/>
                  </a:schemeClr>
                </a:solidFill>
              </a:rPr>
              <a:t>Introduction</a:t>
            </a:r>
          </a:p>
        </p:txBody>
      </p:sp>
      <p:sp>
        <p:nvSpPr>
          <p:cNvPr id="6" name="Text Placeholder 5">
            <a:extLst>
              <a:ext uri="{FF2B5EF4-FFF2-40B4-BE49-F238E27FC236}">
                <a16:creationId xmlns:a16="http://schemas.microsoft.com/office/drawing/2014/main" id="{0D79C330-6132-4388-9E70-89CB9A2955FC}"/>
              </a:ext>
            </a:extLst>
          </p:cNvPr>
          <p:cNvSpPr>
            <a:spLocks noGrp="1"/>
          </p:cNvSpPr>
          <p:nvPr>
            <p:ph type="body" sz="half" idx="2"/>
          </p:nvPr>
        </p:nvSpPr>
        <p:spPr>
          <a:xfrm>
            <a:off x="1066800" y="2103120"/>
            <a:ext cx="10058400" cy="3849624"/>
          </a:xfrm>
        </p:spPr>
        <p:txBody>
          <a:bodyPr vert="horz" lIns="91440" tIns="45720" rIns="91440" bIns="45720" rtlCol="0">
            <a:normAutofit/>
          </a:bodyPr>
          <a:lstStyle/>
          <a:p>
            <a:pPr marL="342900" indent="-342900">
              <a:lnSpc>
                <a:spcPct val="100000"/>
              </a:lnSpc>
              <a:spcAft>
                <a:spcPts val="600"/>
              </a:spcAft>
              <a:buFont typeface="Arial" panose="020B0604020202020204" pitchFamily="34" charset="0"/>
              <a:buChar char="•"/>
            </a:pPr>
            <a:r>
              <a:rPr lang="en-US" sz="2000" dirty="0"/>
              <a:t>Usage of satellites: communication, navigation, studying planets, etc. </a:t>
            </a:r>
          </a:p>
          <a:p>
            <a:pPr marL="342900" indent="-342900">
              <a:lnSpc>
                <a:spcPct val="100000"/>
              </a:lnSpc>
              <a:spcAft>
                <a:spcPts val="600"/>
              </a:spcAft>
              <a:buFont typeface="Arial" panose="020B0604020202020204" pitchFamily="34" charset="0"/>
              <a:buChar char="•"/>
            </a:pPr>
            <a:r>
              <a:rPr lang="en-US" sz="2000" dirty="0"/>
              <a:t>Starlink constellation will include nearly 12,000 satellites once they’ve all launched.</a:t>
            </a:r>
          </a:p>
          <a:p>
            <a:pPr marL="342900" indent="-342900">
              <a:lnSpc>
                <a:spcPct val="100000"/>
              </a:lnSpc>
              <a:spcAft>
                <a:spcPts val="600"/>
              </a:spcAft>
              <a:buFont typeface="Arial" panose="020B0604020202020204" pitchFamily="34" charset="0"/>
              <a:buChar char="•"/>
            </a:pPr>
            <a:r>
              <a:rPr lang="en-US" sz="2000" dirty="0"/>
              <a:t>All space junk is the result of us launching objects from Earth, and it remains in orbit until it re-enters the atmosphere.</a:t>
            </a:r>
          </a:p>
          <a:p>
            <a:pPr marL="342900" indent="-342900">
              <a:lnSpc>
                <a:spcPct val="100000"/>
              </a:lnSpc>
              <a:spcAft>
                <a:spcPts val="600"/>
              </a:spcAft>
              <a:buFont typeface="Arial" panose="020B0604020202020204" pitchFamily="34" charset="0"/>
              <a:buChar char="•"/>
            </a:pPr>
            <a:r>
              <a:rPr lang="en-US" sz="2000" dirty="0"/>
              <a:t>34,000 pieces of space junk larger than 10 centimeters</a:t>
            </a:r>
          </a:p>
          <a:p>
            <a:pPr marL="342900" indent="-342900">
              <a:lnSpc>
                <a:spcPct val="100000"/>
              </a:lnSpc>
              <a:spcAft>
                <a:spcPts val="600"/>
              </a:spcAft>
              <a:buFont typeface="Arial" panose="020B0604020202020204" pitchFamily="34" charset="0"/>
              <a:buChar char="•"/>
            </a:pPr>
            <a:r>
              <a:rPr lang="en-US" sz="2000" dirty="0"/>
              <a:t>In this project, we are visualizing active satellites</a:t>
            </a:r>
          </a:p>
        </p:txBody>
      </p:sp>
    </p:spTree>
    <p:extLst>
      <p:ext uri="{BB962C8B-B14F-4D97-AF65-F5344CB8AC3E}">
        <p14:creationId xmlns:p14="http://schemas.microsoft.com/office/powerpoint/2010/main" val="30597513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1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1" name="Rectangle 16">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3">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4C045817-16DE-4D09-947E-9703AC2B755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nSpc>
                <a:spcPct val="90000"/>
              </a:lnSpc>
            </a:pPr>
            <a:r>
              <a:rPr lang="en-US" sz="4400" spc="0" dirty="0">
                <a:solidFill>
                  <a:schemeClr val="tx1">
                    <a:lumMod val="85000"/>
                    <a:lumOff val="15000"/>
                  </a:schemeClr>
                </a:solidFill>
              </a:rPr>
              <a:t>Dataset</a:t>
            </a:r>
          </a:p>
        </p:txBody>
      </p:sp>
      <p:sp>
        <p:nvSpPr>
          <p:cNvPr id="6" name="Text Placeholder 5">
            <a:extLst>
              <a:ext uri="{FF2B5EF4-FFF2-40B4-BE49-F238E27FC236}">
                <a16:creationId xmlns:a16="http://schemas.microsoft.com/office/drawing/2014/main" id="{0D79C330-6132-4388-9E70-89CB9A2955FC}"/>
              </a:ext>
            </a:extLst>
          </p:cNvPr>
          <p:cNvSpPr>
            <a:spLocks noGrp="1"/>
          </p:cNvSpPr>
          <p:nvPr>
            <p:ph type="body" sz="half" idx="2"/>
          </p:nvPr>
        </p:nvSpPr>
        <p:spPr>
          <a:xfrm>
            <a:off x="1066800" y="2103120"/>
            <a:ext cx="10058400" cy="3849624"/>
          </a:xfrm>
        </p:spPr>
        <p:txBody>
          <a:bodyPr vert="horz" lIns="91440" tIns="45720" rIns="91440" bIns="45720" rtlCol="0">
            <a:normAutofit/>
          </a:bodyPr>
          <a:lstStyle/>
          <a:p>
            <a:pPr marL="160020" indent="-342900">
              <a:lnSpc>
                <a:spcPct val="100000"/>
              </a:lnSpc>
              <a:spcAft>
                <a:spcPts val="600"/>
              </a:spcAft>
              <a:buFont typeface="Arial" panose="020B0604020202020204" pitchFamily="34" charset="0"/>
              <a:buChar char="•"/>
            </a:pPr>
            <a:r>
              <a:rPr lang="en-US" sz="2000" dirty="0"/>
              <a:t>Dataset is created by the Union of Concerned Scientists (UCS)</a:t>
            </a:r>
          </a:p>
          <a:p>
            <a:pPr marL="160020" indent="-342900">
              <a:lnSpc>
                <a:spcPct val="100000"/>
              </a:lnSpc>
              <a:spcAft>
                <a:spcPts val="600"/>
              </a:spcAft>
              <a:buFont typeface="Arial" panose="020B0604020202020204" pitchFamily="34" charset="0"/>
              <a:buChar char="•"/>
            </a:pPr>
            <a:r>
              <a:rPr lang="en-US" sz="2000" dirty="0"/>
              <a:t>Dataset contains 2666 active satellites </a:t>
            </a:r>
          </a:p>
          <a:p>
            <a:pPr marL="160020" indent="-342900">
              <a:lnSpc>
                <a:spcPct val="100000"/>
              </a:lnSpc>
              <a:spcAft>
                <a:spcPts val="600"/>
              </a:spcAft>
              <a:buFont typeface="Arial" panose="020B0604020202020204" pitchFamily="34" charset="0"/>
              <a:buChar char="•"/>
            </a:pPr>
            <a:r>
              <a:rPr lang="en-US" sz="2000" dirty="0"/>
              <a:t>28 types of data for each satellite</a:t>
            </a:r>
          </a:p>
          <a:p>
            <a:pPr marL="742950" lvl="1" indent="-285750">
              <a:lnSpc>
                <a:spcPct val="100000"/>
              </a:lnSpc>
              <a:spcAft>
                <a:spcPts val="600"/>
              </a:spcAft>
              <a:buFont typeface="Wingdings" panose="05000000000000000000" pitchFamily="2" charset="2"/>
              <a:buChar char="Ø"/>
            </a:pPr>
            <a:r>
              <a:rPr lang="en-US" sz="1800" dirty="0"/>
              <a:t>Contains technical information: mass, power, launch date, expected lifetime</a:t>
            </a:r>
          </a:p>
          <a:p>
            <a:pPr marL="742950" lvl="1" indent="-285750">
              <a:lnSpc>
                <a:spcPct val="100000"/>
              </a:lnSpc>
              <a:spcAft>
                <a:spcPts val="600"/>
              </a:spcAft>
              <a:buFont typeface="Wingdings" panose="05000000000000000000" pitchFamily="2" charset="2"/>
              <a:buChar char="Ø"/>
            </a:pPr>
            <a:r>
              <a:rPr lang="en-US" sz="1800" dirty="0"/>
              <a:t>Contains orbit information: apogee, perigee, inclination, and period</a:t>
            </a:r>
          </a:p>
          <a:p>
            <a:pPr marL="742950" lvl="1" indent="-285750">
              <a:lnSpc>
                <a:spcPct val="100000"/>
              </a:lnSpc>
              <a:spcAft>
                <a:spcPts val="600"/>
              </a:spcAft>
              <a:buFont typeface="Wingdings" panose="05000000000000000000" pitchFamily="2" charset="2"/>
              <a:buChar char="Ø"/>
            </a:pPr>
            <a:r>
              <a:rPr lang="en-US" sz="1800" dirty="0"/>
              <a:t>Contains information on what the satellite is used for</a:t>
            </a:r>
          </a:p>
          <a:p>
            <a:pPr marL="742950" lvl="1" indent="-285750">
              <a:lnSpc>
                <a:spcPct val="100000"/>
              </a:lnSpc>
              <a:spcAft>
                <a:spcPts val="600"/>
              </a:spcAft>
              <a:buFont typeface="Wingdings" panose="05000000000000000000" pitchFamily="2" charset="2"/>
              <a:buChar char="Ø"/>
            </a:pPr>
            <a:r>
              <a:rPr lang="en-US" sz="1800" dirty="0"/>
              <a:t>Contains information on who owns, operates, and built the satellite.</a:t>
            </a:r>
          </a:p>
          <a:p>
            <a:pPr marL="285750" indent="-285750">
              <a:lnSpc>
                <a:spcPct val="100000"/>
              </a:lnSpc>
              <a:spcAft>
                <a:spcPts val="600"/>
              </a:spcAft>
              <a:buFont typeface="Arial" panose="020B0604020202020204" pitchFamily="34" charset="0"/>
              <a:buChar char="•"/>
            </a:pPr>
            <a:r>
              <a:rPr lang="en-US" sz="2000" dirty="0"/>
              <a:t>Dataset link: </a:t>
            </a:r>
            <a:r>
              <a:rPr lang="en-US" sz="2000" dirty="0">
                <a:hlinkClick r:id="rId4"/>
              </a:rPr>
              <a:t>https://www.ucsusa.org/resources/satellite-database</a:t>
            </a:r>
            <a:r>
              <a:rPr lang="en-US" sz="2000" dirty="0"/>
              <a:t> </a:t>
            </a:r>
          </a:p>
        </p:txBody>
      </p:sp>
    </p:spTree>
    <p:extLst>
      <p:ext uri="{BB962C8B-B14F-4D97-AF65-F5344CB8AC3E}">
        <p14:creationId xmlns:p14="http://schemas.microsoft.com/office/powerpoint/2010/main" val="40033486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1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1" name="Rectangle 16">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3">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4C045817-16DE-4D09-947E-9703AC2B755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nSpc>
                <a:spcPct val="90000"/>
              </a:lnSpc>
            </a:pPr>
            <a:r>
              <a:rPr lang="en-US" sz="4400" spc="0" dirty="0">
                <a:solidFill>
                  <a:schemeClr val="tx1">
                    <a:lumMod val="85000"/>
                    <a:lumOff val="15000"/>
                  </a:schemeClr>
                </a:solidFill>
              </a:rPr>
              <a:t>Outline of our Story</a:t>
            </a:r>
          </a:p>
        </p:txBody>
      </p:sp>
      <p:sp>
        <p:nvSpPr>
          <p:cNvPr id="6" name="Text Placeholder 5">
            <a:extLst>
              <a:ext uri="{FF2B5EF4-FFF2-40B4-BE49-F238E27FC236}">
                <a16:creationId xmlns:a16="http://schemas.microsoft.com/office/drawing/2014/main" id="{0D79C330-6132-4388-9E70-89CB9A2955FC}"/>
              </a:ext>
            </a:extLst>
          </p:cNvPr>
          <p:cNvSpPr>
            <a:spLocks noGrp="1"/>
          </p:cNvSpPr>
          <p:nvPr>
            <p:ph type="body" sz="half" idx="2"/>
          </p:nvPr>
        </p:nvSpPr>
        <p:spPr>
          <a:xfrm>
            <a:off x="1066800" y="2103120"/>
            <a:ext cx="10058400" cy="3849624"/>
          </a:xfrm>
        </p:spPr>
        <p:txBody>
          <a:bodyPr vert="horz" lIns="91440" tIns="45720" rIns="91440" bIns="45720" rtlCol="0">
            <a:normAutofit/>
          </a:bodyPr>
          <a:lstStyle/>
          <a:p>
            <a:pPr marL="274320" indent="-457200">
              <a:lnSpc>
                <a:spcPct val="100000"/>
              </a:lnSpc>
              <a:spcAft>
                <a:spcPts val="600"/>
              </a:spcAft>
              <a:buFont typeface="+mj-lt"/>
              <a:buAutoNum type="arabicPeriod"/>
            </a:pPr>
            <a:r>
              <a:rPr lang="en-US" sz="2000" dirty="0"/>
              <a:t>Visualization 1</a:t>
            </a:r>
          </a:p>
          <a:p>
            <a:pPr marL="731520" lvl="1" indent="-457200">
              <a:lnSpc>
                <a:spcPct val="100000"/>
              </a:lnSpc>
              <a:spcAft>
                <a:spcPts val="600"/>
              </a:spcAft>
              <a:buFont typeface="Arial" panose="020B0604020202020204" pitchFamily="34" charset="0"/>
              <a:buChar char="•"/>
            </a:pPr>
            <a:r>
              <a:rPr lang="en-US" sz="1600" dirty="0"/>
              <a:t>A color map showing number of satellites in all the countries</a:t>
            </a:r>
          </a:p>
          <a:p>
            <a:pPr marL="274320" indent="-457200">
              <a:lnSpc>
                <a:spcPct val="100000"/>
              </a:lnSpc>
              <a:spcAft>
                <a:spcPts val="600"/>
              </a:spcAft>
              <a:buFont typeface="+mj-lt"/>
              <a:buAutoNum type="arabicPeriod"/>
            </a:pPr>
            <a:r>
              <a:rPr lang="en-US" sz="2000" dirty="0"/>
              <a:t>Visualization 2 </a:t>
            </a:r>
          </a:p>
          <a:p>
            <a:pPr marL="731520" lvl="1" indent="-457200">
              <a:lnSpc>
                <a:spcPct val="100000"/>
              </a:lnSpc>
              <a:spcAft>
                <a:spcPts val="600"/>
              </a:spcAft>
              <a:buFont typeface="Arial" panose="020B0604020202020204" pitchFamily="34" charset="0"/>
              <a:buChar char="•"/>
            </a:pPr>
            <a:r>
              <a:rPr lang="en-US" sz="1600" dirty="0"/>
              <a:t>Multi-series line chart showing trends in satellites application areas</a:t>
            </a:r>
          </a:p>
          <a:p>
            <a:pPr marL="274320" indent="-457200">
              <a:lnSpc>
                <a:spcPct val="100000"/>
              </a:lnSpc>
              <a:spcAft>
                <a:spcPts val="600"/>
              </a:spcAft>
              <a:buFont typeface="+mj-lt"/>
              <a:buAutoNum type="arabicPeriod"/>
            </a:pPr>
            <a:r>
              <a:rPr lang="en-US" sz="2000" dirty="0"/>
              <a:t>Visualization 3</a:t>
            </a:r>
          </a:p>
          <a:p>
            <a:pPr marL="731520" lvl="1" indent="-457200">
              <a:lnSpc>
                <a:spcPct val="100000"/>
              </a:lnSpc>
              <a:spcAft>
                <a:spcPts val="600"/>
              </a:spcAft>
              <a:buFont typeface="Arial" panose="020B0604020202020204" pitchFamily="34" charset="0"/>
              <a:buChar char="•"/>
            </a:pPr>
            <a:r>
              <a:rPr lang="en-US" sz="1600" dirty="0"/>
              <a:t>A 3-D visualization showing different types of satellite orbits around the Earth</a:t>
            </a:r>
          </a:p>
          <a:p>
            <a:pPr marL="274320" indent="-457200">
              <a:lnSpc>
                <a:spcPct val="100000"/>
              </a:lnSpc>
              <a:spcAft>
                <a:spcPts val="600"/>
              </a:spcAft>
              <a:buFont typeface="+mj-lt"/>
              <a:buAutoNum type="arabicPeriod"/>
            </a:pPr>
            <a:r>
              <a:rPr lang="en-US" sz="2000" dirty="0"/>
              <a:t>Visualization 4</a:t>
            </a:r>
          </a:p>
          <a:p>
            <a:pPr marL="731520" lvl="1" indent="-457200">
              <a:lnSpc>
                <a:spcPct val="100000"/>
              </a:lnSpc>
              <a:spcAft>
                <a:spcPts val="600"/>
              </a:spcAft>
              <a:buFont typeface="Arial" panose="020B0604020202020204" pitchFamily="34" charset="0"/>
              <a:buChar char="•"/>
            </a:pPr>
            <a:r>
              <a:rPr lang="en-US" sz="1600" dirty="0"/>
              <a:t>A 3-D visualization showing all the satellites revolving around the Earth in their designated orbit</a:t>
            </a:r>
          </a:p>
          <a:p>
            <a:pPr marL="160020" indent="-342900">
              <a:lnSpc>
                <a:spcPct val="10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2400317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854192"/>
          </a:xfrm>
        </p:spPr>
        <p:txBody>
          <a:bodyPr>
            <a:normAutofit/>
          </a:bodyPr>
          <a:lstStyle/>
          <a:p>
            <a:r>
              <a:rPr lang="en-US" b="1" i="0" dirty="0">
                <a:solidFill>
                  <a:srgbClr val="E3E4E6"/>
                </a:solidFill>
                <a:effectLst/>
                <a:latin typeface="Arial" panose="020B0604020202020204" pitchFamily="34" charset="0"/>
              </a:rPr>
              <a:t>Who’s launching satellites?</a:t>
            </a:r>
            <a:endParaRPr lang="en-US" dirty="0"/>
          </a:p>
        </p:txBody>
      </p:sp>
      <p:pic>
        <p:nvPicPr>
          <p:cNvPr id="9" name="Content Placeholder 8" descr="Graphical user interface, website&#10;&#10;Description automatically generated">
            <a:extLst>
              <a:ext uri="{FF2B5EF4-FFF2-40B4-BE49-F238E27FC236}">
                <a16:creationId xmlns:a16="http://schemas.microsoft.com/office/drawing/2014/main" id="{DA5B313F-5858-42E8-A255-F2BA9872A32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 t="790" r="74" b="-790"/>
          <a:stretch/>
        </p:blipFill>
        <p:spPr>
          <a:xfrm>
            <a:off x="536249" y="1945134"/>
            <a:ext cx="7597817" cy="4401688"/>
          </a:xfrm>
          <a:prstGeom prst="rect">
            <a:avLst/>
          </a:prstGeom>
          <a:ln>
            <a:noFill/>
          </a:ln>
          <a:effectLst>
            <a:outerShdw blurRad="190500" algn="tl" rotWithShape="0">
              <a:srgbClr val="000000">
                <a:alpha val="70000"/>
              </a:srgbClr>
            </a:outerShdw>
          </a:effectLst>
        </p:spPr>
      </p:pic>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8371114" y="2336800"/>
            <a:ext cx="3249049" cy="360680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The map shows the number of satellites launched by each country</a:t>
            </a:r>
          </a:p>
          <a:p>
            <a:pPr marL="285750" indent="-285750">
              <a:buFont typeface="Arial" panose="020B0604020202020204" pitchFamily="34" charset="0"/>
              <a:buChar char="•"/>
            </a:pPr>
            <a:r>
              <a:rPr lang="en-US" sz="2000" dirty="0"/>
              <a:t>Top three countries in number of satellites</a:t>
            </a:r>
          </a:p>
          <a:p>
            <a:pPr marL="560070" lvl="1" indent="-285750">
              <a:buFont typeface="Arial" panose="020B0604020202020204" pitchFamily="34" charset="0"/>
              <a:buChar char="•"/>
            </a:pPr>
            <a:r>
              <a:rPr lang="en-US" sz="1800" dirty="0"/>
              <a:t>USA – 1308</a:t>
            </a:r>
          </a:p>
          <a:p>
            <a:pPr marL="560070" lvl="1" indent="-285750">
              <a:buFont typeface="Arial" panose="020B0604020202020204" pitchFamily="34" charset="0"/>
              <a:buChar char="•"/>
            </a:pPr>
            <a:r>
              <a:rPr lang="en-US" sz="1800" dirty="0"/>
              <a:t>China – 356</a:t>
            </a:r>
          </a:p>
          <a:p>
            <a:pPr marL="560070" lvl="1" indent="-285750">
              <a:buFont typeface="Arial" panose="020B0604020202020204" pitchFamily="34" charset="0"/>
              <a:buChar char="•"/>
            </a:pPr>
            <a:r>
              <a:rPr lang="en-US" sz="1800" dirty="0"/>
              <a:t>Russia - 169</a:t>
            </a:r>
          </a:p>
        </p:txBody>
      </p:sp>
    </p:spTree>
    <p:extLst>
      <p:ext uri="{BB962C8B-B14F-4D97-AF65-F5344CB8AC3E}">
        <p14:creationId xmlns:p14="http://schemas.microsoft.com/office/powerpoint/2010/main" val="1551932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919506"/>
          </a:xfrm>
        </p:spPr>
        <p:txBody>
          <a:bodyPr>
            <a:normAutofit/>
          </a:bodyPr>
          <a:lstStyle/>
          <a:p>
            <a:pPr algn="ctr"/>
            <a:r>
              <a:rPr lang="en-US" b="1" i="0" dirty="0">
                <a:solidFill>
                  <a:srgbClr val="E3E4E6"/>
                </a:solidFill>
                <a:effectLst/>
                <a:latin typeface="Arial" panose="020B0604020202020204" pitchFamily="34" charset="0"/>
              </a:rPr>
              <a:t>Trends in Satellite Application Areas</a:t>
            </a:r>
            <a:endParaRPr lang="en-US" dirty="0"/>
          </a:p>
        </p:txBody>
      </p:sp>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8349344" y="2336800"/>
            <a:ext cx="3270820" cy="360680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The graph represents the number of satellites launched per application area</a:t>
            </a:r>
          </a:p>
          <a:p>
            <a:pPr marL="285750" indent="-285750">
              <a:buFont typeface="Arial" panose="020B0604020202020204" pitchFamily="34" charset="0"/>
              <a:buChar char="•"/>
            </a:pPr>
            <a:r>
              <a:rPr lang="en-US" sz="2000" dirty="0"/>
              <a:t>Recently, the number of commercially launched satellites has seen a greater spike.</a:t>
            </a:r>
          </a:p>
        </p:txBody>
      </p:sp>
      <p:pic>
        <p:nvPicPr>
          <p:cNvPr id="7" name="Content Placeholder 6" descr="Chart&#10;&#10;Description automatically generated">
            <a:extLst>
              <a:ext uri="{FF2B5EF4-FFF2-40B4-BE49-F238E27FC236}">
                <a16:creationId xmlns:a16="http://schemas.microsoft.com/office/drawing/2014/main" id="{F8611029-0F91-4584-9036-843F5648A9A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751" b="-751"/>
          <a:stretch/>
        </p:blipFill>
        <p:spPr>
          <a:xfrm>
            <a:off x="571836" y="2002269"/>
            <a:ext cx="7532577" cy="42131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440124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919506"/>
          </a:xfrm>
        </p:spPr>
        <p:txBody>
          <a:bodyPr>
            <a:normAutofit/>
          </a:bodyPr>
          <a:lstStyle/>
          <a:p>
            <a:pPr algn="ctr"/>
            <a:r>
              <a:rPr lang="en-US" b="1" i="0" dirty="0">
                <a:solidFill>
                  <a:srgbClr val="E3E4E6"/>
                </a:solidFill>
                <a:effectLst/>
                <a:latin typeface="Arial" panose="020B0604020202020204" pitchFamily="34" charset="0"/>
              </a:rPr>
              <a:t>Types of satellite orbits</a:t>
            </a:r>
            <a:endParaRPr lang="en-US" dirty="0"/>
          </a:p>
        </p:txBody>
      </p:sp>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7805057" y="2336800"/>
            <a:ext cx="3929743" cy="360680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LEO – Low Earth Orbit</a:t>
            </a:r>
          </a:p>
          <a:p>
            <a:pPr marL="274320" lvl="1" indent="0">
              <a:buNone/>
            </a:pPr>
            <a:r>
              <a:rPr lang="en-US" sz="1500" dirty="0"/>
              <a:t>  - 100 to 1200 miles above Earth surface</a:t>
            </a:r>
          </a:p>
          <a:p>
            <a:pPr marL="285750" indent="-285750">
              <a:buFont typeface="Arial" panose="020B0604020202020204" pitchFamily="34" charset="0"/>
              <a:buChar char="•"/>
            </a:pPr>
            <a:r>
              <a:rPr lang="en-US" sz="1800" dirty="0"/>
              <a:t>MEO – Medium Earth Orbit</a:t>
            </a:r>
          </a:p>
          <a:p>
            <a:pPr marL="274320" lvl="1" indent="0">
              <a:buNone/>
            </a:pPr>
            <a:r>
              <a:rPr lang="en-US" sz="1600" dirty="0"/>
              <a:t>  - 8000 miles above Earth surface</a:t>
            </a:r>
          </a:p>
          <a:p>
            <a:pPr marL="285750" indent="-285750">
              <a:buFont typeface="Arial" panose="020B0604020202020204" pitchFamily="34" charset="0"/>
              <a:buChar char="•"/>
            </a:pPr>
            <a:r>
              <a:rPr lang="en-US" sz="1800" dirty="0"/>
              <a:t>GEO – Geostationary Earth Orbit</a:t>
            </a:r>
          </a:p>
          <a:p>
            <a:pPr marL="274320" lvl="1" indent="0">
              <a:buNone/>
            </a:pPr>
            <a:r>
              <a:rPr lang="en-US" sz="1600" dirty="0"/>
              <a:t>  - 23,000 miles above Earth surface</a:t>
            </a:r>
            <a:endParaRPr lang="en-US" sz="1800" dirty="0"/>
          </a:p>
          <a:p>
            <a:pPr marL="285750" indent="-285750">
              <a:buFont typeface="Arial" panose="020B0604020202020204" pitchFamily="34" charset="0"/>
              <a:buChar char="•"/>
            </a:pPr>
            <a:r>
              <a:rPr lang="en-US" sz="1800" dirty="0"/>
              <a:t>Elliptical orbit</a:t>
            </a:r>
          </a:p>
          <a:p>
            <a:pPr marL="274320" lvl="1" indent="0">
              <a:buNone/>
            </a:pPr>
            <a:r>
              <a:rPr lang="en-US" sz="1600" dirty="0"/>
              <a:t>  - Satellites moves in an elliptical orbit</a:t>
            </a:r>
          </a:p>
        </p:txBody>
      </p:sp>
      <p:pic>
        <p:nvPicPr>
          <p:cNvPr id="7" name="Content Placeholder 6">
            <a:extLst>
              <a:ext uri="{FF2B5EF4-FFF2-40B4-BE49-F238E27FC236}">
                <a16:creationId xmlns:a16="http://schemas.microsoft.com/office/drawing/2014/main" id="{F8611029-0F91-4584-9036-843F5648A9A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1525" r="1525"/>
          <a:stretch/>
        </p:blipFill>
        <p:spPr>
          <a:xfrm>
            <a:off x="571836" y="1862231"/>
            <a:ext cx="7080821" cy="43531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61527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97B27-8A72-4127-B5C2-EDF7DEF310DF}"/>
              </a:ext>
            </a:extLst>
          </p:cNvPr>
          <p:cNvPicPr>
            <a:picLocks noChangeAspect="1"/>
          </p:cNvPicPr>
          <p:nvPr/>
        </p:nvPicPr>
        <p:blipFill rotWithShape="1">
          <a:blip r:embed="rId2">
            <a:duotone>
              <a:schemeClr val="bg2">
                <a:shade val="45000"/>
                <a:satMod val="135000"/>
              </a:schemeClr>
              <a:prstClr val="white"/>
            </a:duotone>
            <a:alphaModFix amt="35000"/>
          </a:blip>
          <a:srcRect l="6667"/>
          <a:stretch/>
        </p:blipFill>
        <p:spPr>
          <a:xfrm>
            <a:off x="20" y="10"/>
            <a:ext cx="12191980" cy="6857990"/>
          </a:xfrm>
          <a:prstGeom prst="rect">
            <a:avLst/>
          </a:prstGeom>
        </p:spPr>
      </p:pic>
      <p:sp>
        <p:nvSpPr>
          <p:cNvPr id="3" name="Title 2">
            <a:extLst>
              <a:ext uri="{FF2B5EF4-FFF2-40B4-BE49-F238E27FC236}">
                <a16:creationId xmlns:a16="http://schemas.microsoft.com/office/drawing/2014/main" id="{0ED8C80C-11F7-415B-A2D1-E3E28E14961B}"/>
              </a:ext>
            </a:extLst>
          </p:cNvPr>
          <p:cNvSpPr>
            <a:spLocks noGrp="1"/>
          </p:cNvSpPr>
          <p:nvPr>
            <p:ph type="title"/>
          </p:nvPr>
        </p:nvSpPr>
        <p:spPr>
          <a:xfrm>
            <a:off x="1066800" y="642594"/>
            <a:ext cx="10058400" cy="919506"/>
          </a:xfrm>
        </p:spPr>
        <p:txBody>
          <a:bodyPr>
            <a:normAutofit/>
          </a:bodyPr>
          <a:lstStyle/>
          <a:p>
            <a:r>
              <a:rPr lang="en-US" b="1" i="0" dirty="0">
                <a:solidFill>
                  <a:srgbClr val="E3E4E6"/>
                </a:solidFill>
                <a:effectLst/>
                <a:latin typeface="Arial" panose="020B0604020202020204" pitchFamily="34" charset="0"/>
              </a:rPr>
              <a:t>Visualization of all Satellites</a:t>
            </a:r>
            <a:endParaRPr lang="en-US" dirty="0"/>
          </a:p>
        </p:txBody>
      </p:sp>
      <p:sp>
        <p:nvSpPr>
          <p:cNvPr id="8" name="Text Placeholder 6">
            <a:extLst>
              <a:ext uri="{FF2B5EF4-FFF2-40B4-BE49-F238E27FC236}">
                <a16:creationId xmlns:a16="http://schemas.microsoft.com/office/drawing/2014/main" id="{DEDE4FB4-86C0-400A-A3EA-9E90872F76E2}"/>
              </a:ext>
            </a:extLst>
          </p:cNvPr>
          <p:cNvSpPr txBox="1">
            <a:spLocks/>
          </p:cNvSpPr>
          <p:nvPr/>
        </p:nvSpPr>
        <p:spPr>
          <a:xfrm>
            <a:off x="8458200" y="2336800"/>
            <a:ext cx="3161963" cy="3606800"/>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This visualization shows how satellites with different orbits revolve around the Earth.</a:t>
            </a:r>
          </a:p>
          <a:p>
            <a:pPr marL="285750" indent="-285750">
              <a:buFont typeface="Arial" panose="020B0604020202020204" pitchFamily="34" charset="0"/>
              <a:buChar char="•"/>
            </a:pPr>
            <a:r>
              <a:rPr lang="en-US" sz="1800" dirty="0"/>
              <a:t>We can select a particular orbit in the visualization</a:t>
            </a:r>
          </a:p>
        </p:txBody>
      </p:sp>
      <p:pic>
        <p:nvPicPr>
          <p:cNvPr id="7" name="Content Placeholder 6">
            <a:extLst>
              <a:ext uri="{FF2B5EF4-FFF2-40B4-BE49-F238E27FC236}">
                <a16:creationId xmlns:a16="http://schemas.microsoft.com/office/drawing/2014/main" id="{F8611029-0F91-4584-9036-843F5648A9A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479" b="1479"/>
          <a:stretch/>
        </p:blipFill>
        <p:spPr>
          <a:xfrm>
            <a:off x="571836" y="1804389"/>
            <a:ext cx="7886364" cy="44110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631226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TotalTime>
  <Words>666</Words>
  <Application>Microsoft Office PowerPoint</Application>
  <PresentationFormat>Widescreen</PresentationFormat>
  <Paragraphs>77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Selawik Light</vt:lpstr>
      <vt:lpstr>Speak Pro</vt:lpstr>
      <vt:lpstr>Wingdings</vt:lpstr>
      <vt:lpstr>SavonVTI</vt:lpstr>
      <vt:lpstr>An Insight into Artificial Satellites</vt:lpstr>
      <vt:lpstr>Introduction</vt:lpstr>
      <vt:lpstr>Introduction</vt:lpstr>
      <vt:lpstr>Dataset</vt:lpstr>
      <vt:lpstr>Outline of our Story</vt:lpstr>
      <vt:lpstr>Who’s launching satellites?</vt:lpstr>
      <vt:lpstr>Trends in Satellite Application Areas</vt:lpstr>
      <vt:lpstr>Types of satellite orbits</vt:lpstr>
      <vt:lpstr>Visualization of all Satellites</vt:lpstr>
      <vt:lpstr>Visualization of Satellites in LEO orbit</vt:lpstr>
      <vt:lpstr>Visualization of Satellites in MEO orbit</vt:lpstr>
      <vt:lpstr>Visualization of Satellites in GEO orbit</vt:lpstr>
      <vt:lpstr>Visualization of Satellites in Elliptical orbit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Trajectory Visualization</dc:title>
  <dc:creator>Abhijeet Amle</dc:creator>
  <cp:lastModifiedBy>Abhijeet Amle</cp:lastModifiedBy>
  <cp:revision>34</cp:revision>
  <dcterms:created xsi:type="dcterms:W3CDTF">2020-12-03T03:11:06Z</dcterms:created>
  <dcterms:modified xsi:type="dcterms:W3CDTF">2020-12-09T03:22:56Z</dcterms:modified>
</cp:coreProperties>
</file>