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92F"/>
    <a:srgbClr val="383838"/>
    <a:srgbClr val="565656"/>
    <a:srgbClr val="C9C9C9"/>
    <a:srgbClr val="C0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C33B6-883D-477C-9A0C-76728C72B39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E86C9-E3B1-4FD9-BB9A-F38B8AEA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Further steps to be tested for improving the model accuracy:</a:t>
            </a:r>
            <a:endParaRPr lang="en-IN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 Go back to variable imputation/transformation/selection and try different techniques to capture more variation in data.</a:t>
            </a:r>
            <a:endParaRPr lang="en-IN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Since few algorithms have not been tried due to computational time and hardware requirements, it can be tested by moving to cloud environment.</a:t>
            </a:r>
            <a:endParaRPr lang="en-IN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Hyperparameter tuning using </a:t>
            </a:r>
            <a:r>
              <a:rPr lang="en-IN" dirty="0" err="1">
                <a:solidFill>
                  <a:srgbClr val="FFFFFF"/>
                </a:solidFill>
                <a:latin typeface="Calibri" panose="020F0502020204030204" pitchFamily="34" charset="0"/>
              </a:rPr>
              <a:t>GridSearch</a:t>
            </a:r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 can be tested on cloud as it is relatively fast.</a:t>
            </a:r>
            <a:endParaRPr lang="en-IN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Use KNN to segment the data and try models on the segmented data to validate if any improvement in performance.</a:t>
            </a:r>
            <a:endParaRPr lang="en-IN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E86C9-E3B1-4FD9-BB9A-F38B8AEA939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6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81BC-3C77-43FC-A9B3-C20598A7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3102C-158C-472C-96DF-E203D970E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7A0B-55BD-4A0E-9ACD-BEF18DB2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15A1-5815-4725-B7AE-14D2AB3F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7A63-A4AB-4973-AC0F-6E850BE2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B82D-C46E-4F41-A1E0-A09764F9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9338A-55FE-452D-86DB-67E654199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7B04-A893-4888-85F3-AB0B3652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9F11-67E0-4AF9-86B2-EFA6DA06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E8D1-07DE-4E96-96C3-6B42D211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7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C74D9-6839-4D77-9516-D00E641E6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AAC20-C4C3-4974-86A3-A876527D1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4F22-B3F5-41ED-BF1C-DA9F523B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E509-F1AB-4EC4-9D03-2003E557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8819-DA4B-4475-8AC4-DA345E88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37A4-BB84-46A7-97BB-95E54C43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414C-15F5-4624-9BFD-F84DF608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1A11-F234-4BD6-8E37-2CAB8553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8BECA-7C0E-4DA4-B812-732766D9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B3DC-CD1B-451F-A036-EB9EE67D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1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F963-4D39-46D3-816C-C6E98C61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C880-7489-4AA1-937D-2EB80D4EE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8FB9-5230-45A8-B2C8-3A44D543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572D-AA09-4B3C-9C32-7DC5C654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E224-C753-47E5-8CA3-26A22EF5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32F7-D763-433A-ACF2-468D70F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9CDE-3A67-4BD3-9032-DEC12AC5E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3DDE8-A4AC-49B5-8C3D-C80B312D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EA697-3E3F-4387-819A-F207B7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49C1-E210-46D1-8B8D-53555F19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D3610-BB12-4EA2-A930-C1010A84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2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E6C0-7E95-41D5-B53E-162047FF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AF63-4F12-4E41-92D8-D5847E44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61A3-46EE-46FA-8003-3120A9AA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27A3-77C8-4AD1-932A-E5C1ED763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F58F9-942D-4D7A-AB95-85F54BA7C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59260-89E9-4D8A-A0B8-58FC47FD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4F2AB-6864-4F3F-B223-58F03D0D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8F09E-AB41-48EB-AF9C-945B4D71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125F-76E7-47D0-81D4-DA8E00AF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FAEFB-876D-4F92-BAC5-7685748F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35042-7AAC-41B7-87EF-B6C3CA08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34EBD-8FF9-4CE5-ABC0-3282B487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6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EDBE7-164C-41FC-A512-D4AACC61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6925C-C220-4BE1-BC75-6885B056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E1A0-D7CD-497F-A5D5-99BDEEC0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E3B8-BD6B-4114-92D7-B0D819BE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95A8-726B-48ED-8DD3-3C06CD63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7ED89-5EF7-4403-83A9-739269BA6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EE49-2B5C-4243-B4CD-06538C52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A9E99-9BE9-47E7-A27D-B0833A49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95BF5-D74C-4DA0-A308-7232F014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5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282B-3748-40D0-A700-64001F74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9A067-68EC-49A2-A590-33047CEA3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BD9BE-B21B-4894-BB4E-68E97C930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ED48-755C-4C4F-9113-823477ED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5C2F4-13B8-498C-B90B-2CB46A57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AD25C-4E0F-461C-91B1-5DB5E3D6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3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87CFC-637E-4CD2-9BA4-B85F4A62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5D0B5-256D-49A4-A15E-EC5BBC08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91EA-66F6-4124-8606-838671A43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40DF-921F-4952-99A4-0D342078F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507B-4938-4926-9B96-0E8EC6750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7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45A8F868-51AC-4858-A9F0-4611072F9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0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0" name="Picture 42" descr="Image result for puzzle symbol transparent png">
            <a:extLst>
              <a:ext uri="{FF2B5EF4-FFF2-40B4-BE49-F238E27FC236}">
                <a16:creationId xmlns:a16="http://schemas.microsoft.com/office/drawing/2014/main" id="{AF33B58A-BBA9-41C8-B2E4-15B7FB8C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40" y="1327810"/>
            <a:ext cx="2351892" cy="235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515A27-79BE-4506-8E8C-D23A249B8684}"/>
              </a:ext>
            </a:extLst>
          </p:cNvPr>
          <p:cNvSpPr/>
          <p:nvPr/>
        </p:nvSpPr>
        <p:spPr>
          <a:xfrm>
            <a:off x="176621" y="1807347"/>
            <a:ext cx="797778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Inter"/>
              </a:rPr>
              <a:t> </a:t>
            </a:r>
            <a:r>
              <a:rPr lang="en-IN" sz="60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WiDS</a:t>
            </a:r>
            <a:r>
              <a:rPr lang="en-IN" sz="6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 </a:t>
            </a:r>
            <a:r>
              <a:rPr lang="en-IN" sz="60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Datathon</a:t>
            </a:r>
            <a:r>
              <a:rPr lang="en-IN" sz="6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 2020</a:t>
            </a:r>
            <a:r>
              <a:rPr lang="en-IN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focused </a:t>
            </a:r>
            <a:r>
              <a:rPr lang="en-IN" b="0" i="0" dirty="0">
                <a:effectLst/>
                <a:latin typeface="Inter"/>
              </a:rPr>
              <a:t>on </a:t>
            </a:r>
          </a:p>
          <a:p>
            <a:r>
              <a:rPr lang="en-IN" sz="40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patient health </a:t>
            </a:r>
            <a:r>
              <a:rPr lang="en-IN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through data from </a:t>
            </a: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MIT’s GOSSIS (Global Open Source Severity of Illness Score) initiative</a:t>
            </a:r>
            <a:r>
              <a:rPr lang="en-IN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.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IN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The challenge was </a:t>
            </a:r>
            <a:r>
              <a:rPr lang="en-IN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Inter"/>
              </a:rPr>
              <a:t>to </a:t>
            </a:r>
            <a:r>
              <a:rPr lang="en-IN" sz="3200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Inter"/>
              </a:rPr>
              <a:t>create a model </a:t>
            </a:r>
            <a:r>
              <a:rPr lang="en-IN" b="0" i="0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that uses data from </a:t>
            </a:r>
          </a:p>
          <a:p>
            <a:r>
              <a:rPr lang="en-IN" sz="3200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the </a:t>
            </a:r>
            <a:r>
              <a:rPr lang="en-IN" sz="3200" b="1" i="0" dirty="0">
                <a:solidFill>
                  <a:schemeClr val="bg2">
                    <a:lumMod val="75000"/>
                  </a:schemeClr>
                </a:solidFill>
                <a:effectLst/>
                <a:latin typeface="Inter"/>
              </a:rPr>
              <a:t>first 24 hours of intensive care </a:t>
            </a:r>
            <a:r>
              <a:rPr lang="en-IN" b="0" i="0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to</a:t>
            </a:r>
            <a:r>
              <a:rPr lang="en-IN" b="0" i="0" dirty="0">
                <a:effectLst/>
                <a:latin typeface="Inter"/>
              </a:rPr>
              <a:t> </a:t>
            </a:r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Inter"/>
              </a:rPr>
              <a:t>predict</a:t>
            </a:r>
            <a:r>
              <a:rPr lang="en-IN" b="0" i="0" dirty="0">
                <a:effectLst/>
                <a:latin typeface="Inter"/>
              </a:rPr>
              <a:t> </a:t>
            </a:r>
          </a:p>
          <a:p>
            <a:r>
              <a:rPr lang="en-IN" sz="7200" b="0" i="0" dirty="0">
                <a:solidFill>
                  <a:schemeClr val="accent2">
                    <a:lumMod val="75000"/>
                  </a:schemeClr>
                </a:solidFill>
                <a:effectLst/>
                <a:latin typeface="Inter"/>
              </a:rPr>
              <a:t>patient survival.</a:t>
            </a:r>
            <a:endParaRPr lang="en-IN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E7975-F4FD-4FFD-9664-60E0B472D4ED}"/>
              </a:ext>
            </a:extLst>
          </p:cNvPr>
          <p:cNvSpPr/>
          <p:nvPr/>
        </p:nvSpPr>
        <p:spPr>
          <a:xfrm>
            <a:off x="3127899" y="18309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Image result for goodwill png">
            <a:extLst>
              <a:ext uri="{FF2B5EF4-FFF2-40B4-BE49-F238E27FC236}">
                <a16:creationId xmlns:a16="http://schemas.microsoft.com/office/drawing/2014/main" id="{BED510CC-2E19-4593-9D26-F93235C4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0233" y1="13611" x2="16860" y2="6667"/>
                        <a14:backgroundMark x1="16860" y1="6667" x2="11860" y2="25694"/>
                        <a14:backgroundMark x1="11860" y1="25694" x2="15000" y2="19583"/>
                        <a14:backgroundMark x1="15000" y1="19583" x2="10349" y2="30972"/>
                        <a14:backgroundMark x1="10349" y1="30972" x2="11395" y2="21111"/>
                        <a14:backgroundMark x1="11395" y1="21111" x2="8605" y2="29444"/>
                        <a14:backgroundMark x1="8605" y1="29444" x2="9302" y2="16389"/>
                        <a14:backgroundMark x1="9302" y1="16389" x2="6977" y2="23472"/>
                        <a14:backgroundMark x1="6977" y1="23472" x2="6860" y2="14861"/>
                        <a14:backgroundMark x1="6860" y1="14861" x2="5814" y2="42639"/>
                        <a14:backgroundMark x1="5814" y1="42639" x2="9302" y2="55278"/>
                        <a14:backgroundMark x1="9302" y1="55278" x2="7907" y2="73750"/>
                        <a14:backgroundMark x1="7907" y1="73750" x2="10581" y2="82500"/>
                        <a14:backgroundMark x1="10581" y1="82500" x2="10698" y2="90139"/>
                        <a14:backgroundMark x1="10698" y1="90139" x2="14651" y2="95833"/>
                        <a14:backgroundMark x1="14651" y1="95833" x2="23953" y2="99722"/>
                        <a14:backgroundMark x1="23953" y1="99722" x2="69419" y2="93750"/>
                        <a14:backgroundMark x1="69419" y1="93750" x2="75698" y2="90000"/>
                        <a14:backgroundMark x1="75698" y1="90000" x2="98605" y2="54167"/>
                        <a14:backgroundMark x1="98605" y1="54167" x2="98256" y2="40972"/>
                        <a14:backgroundMark x1="98256" y1="40972" x2="91163" y2="22083"/>
                        <a14:backgroundMark x1="3023" y1="16111" x2="23953" y2="4167"/>
                        <a14:backgroundMark x1="23953" y1="4167" x2="46163" y2="1806"/>
                        <a14:backgroundMark x1="46163" y1="1806" x2="72442" y2="6528"/>
                        <a14:backgroundMark x1="72442" y1="6528" x2="84535" y2="13194"/>
                        <a14:backgroundMark x1="84535" y1="13194" x2="92093" y2="31667"/>
                        <a14:backgroundMark x1="92093" y1="31667" x2="94070" y2="42083"/>
                        <a14:backgroundMark x1="94070" y1="42083" x2="83605" y2="77500"/>
                        <a14:backgroundMark x1="83605" y1="77500" x2="86512" y2="83889"/>
                        <a14:backgroundMark x1="86512" y1="83889" x2="76860" y2="95833"/>
                        <a14:backgroundMark x1="76860" y1="95833" x2="38953" y2="98194"/>
                        <a14:backgroundMark x1="38953" y1="98194" x2="20233" y2="93194"/>
                        <a14:backgroundMark x1="20233" y1="93194" x2="14535" y2="89167"/>
                        <a14:backgroundMark x1="14535" y1="89167" x2="8721" y2="81528"/>
                        <a14:backgroundMark x1="8721" y1="81528" x2="2209" y2="54306"/>
                        <a14:backgroundMark x1="2209" y1="54306" x2="2907" y2="37778"/>
                        <a14:backgroundMark x1="2907" y1="37778" x2="4651" y2="29861"/>
                        <a14:backgroundMark x1="4651" y1="29861" x2="3488" y2="16944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39" y="1929787"/>
            <a:ext cx="4295037" cy="37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entor symbol png">
            <a:extLst>
              <a:ext uri="{FF2B5EF4-FFF2-40B4-BE49-F238E27FC236}">
                <a16:creationId xmlns:a16="http://schemas.microsoft.com/office/drawing/2014/main" id="{A168DCC5-ADFA-433D-91F6-DCDB1BAF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339" y="746034"/>
            <a:ext cx="2780146" cy="29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learning symbol png">
            <a:extLst>
              <a:ext uri="{FF2B5EF4-FFF2-40B4-BE49-F238E27FC236}">
                <a16:creationId xmlns:a16="http://schemas.microsoft.com/office/drawing/2014/main" id="{E28E1736-B094-41F9-917F-CD2C6322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757" y="2603335"/>
            <a:ext cx="2265052" cy="23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60B3715-8083-4A56-87C9-EB792EA040D7}"/>
              </a:ext>
            </a:extLst>
          </p:cNvPr>
          <p:cNvGrpSpPr/>
          <p:nvPr/>
        </p:nvGrpSpPr>
        <p:grpSpPr>
          <a:xfrm>
            <a:off x="8909897" y="4978148"/>
            <a:ext cx="1867588" cy="1621099"/>
            <a:chOff x="10100517" y="4388283"/>
            <a:chExt cx="1867588" cy="1621099"/>
          </a:xfrm>
        </p:grpSpPr>
        <p:pic>
          <p:nvPicPr>
            <p:cNvPr id="2070" name="Picture 22" descr="Image result for plane ticket symbol png">
              <a:extLst>
                <a:ext uri="{FF2B5EF4-FFF2-40B4-BE49-F238E27FC236}">
                  <a16:creationId xmlns:a16="http://schemas.microsoft.com/office/drawing/2014/main" id="{CC79DC12-44A2-45C8-8CC0-BA0543E3D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0517" y="4578700"/>
              <a:ext cx="1150586" cy="1201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Image result for stanford symbol png">
              <a:extLst>
                <a:ext uri="{FF2B5EF4-FFF2-40B4-BE49-F238E27FC236}">
                  <a16:creationId xmlns:a16="http://schemas.microsoft.com/office/drawing/2014/main" id="{D3577454-CAFA-488D-A4C0-1FD269D45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7999" y="4388283"/>
              <a:ext cx="1010106" cy="158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 descr="Image result for brazil symbol png">
              <a:extLst>
                <a:ext uri="{FF2B5EF4-FFF2-40B4-BE49-F238E27FC236}">
                  <a16:creationId xmlns:a16="http://schemas.microsoft.com/office/drawing/2014/main" id="{EAEDA7DE-302E-469E-93EB-61154CC91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1645" y="5427335"/>
              <a:ext cx="557196" cy="58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95B8A4-E8E8-4F68-BA37-CF722190A396}"/>
              </a:ext>
            </a:extLst>
          </p:cNvPr>
          <p:cNvSpPr txBox="1"/>
          <p:nvPr/>
        </p:nvSpPr>
        <p:spPr>
          <a:xfrm>
            <a:off x="176621" y="-27221"/>
            <a:ext cx="3788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17675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73ED50-66E3-47E6-AF9A-202741BE883E}"/>
              </a:ext>
            </a:extLst>
          </p:cNvPr>
          <p:cNvSpPr txBox="1"/>
          <p:nvPr/>
        </p:nvSpPr>
        <p:spPr>
          <a:xfrm>
            <a:off x="159151" y="0"/>
            <a:ext cx="2180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F6E55-1D3D-4399-94B5-23E4C327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52" y="404599"/>
            <a:ext cx="3115306" cy="69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5E1AB-1F48-41A8-8E49-6E56C800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5" y="1625279"/>
            <a:ext cx="3188064" cy="4752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B443A-B0EA-45B2-A863-C958C7BA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680" y="2262009"/>
            <a:ext cx="3459303" cy="360369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0B471DC-3E55-4949-B20F-B32FD10CA0E4}"/>
              </a:ext>
            </a:extLst>
          </p:cNvPr>
          <p:cNvGrpSpPr/>
          <p:nvPr/>
        </p:nvGrpSpPr>
        <p:grpSpPr>
          <a:xfrm>
            <a:off x="6932210" y="584603"/>
            <a:ext cx="2516456" cy="5924427"/>
            <a:chOff x="7086592" y="690570"/>
            <a:chExt cx="2516456" cy="592442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E2EE3A-151C-4752-8320-D4CDF9516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592" y="690570"/>
              <a:ext cx="2516456" cy="18903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6A3170-5935-4ADE-96CA-9ED0D3B3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6592" y="2733443"/>
              <a:ext cx="2405336" cy="18386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E39A657-09CE-4F25-A4C3-445917F77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8852" y="4724658"/>
              <a:ext cx="2444196" cy="1890339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A9FF153-7704-44D4-BB02-9C595F28C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999" y="584603"/>
            <a:ext cx="2806001" cy="61266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B1D779-C164-4CB2-A8AF-1BB08C5655D2}"/>
              </a:ext>
            </a:extLst>
          </p:cNvPr>
          <p:cNvSpPr txBox="1"/>
          <p:nvPr/>
        </p:nvSpPr>
        <p:spPr>
          <a:xfrm>
            <a:off x="736847" y="1323439"/>
            <a:ext cx="19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Column Categories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197E7F-97D2-448C-889F-43252DEC48BD}"/>
              </a:ext>
            </a:extLst>
          </p:cNvPr>
          <p:cNvSpPr txBox="1"/>
          <p:nvPr/>
        </p:nvSpPr>
        <p:spPr>
          <a:xfrm>
            <a:off x="4314149" y="1274369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Target Variable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89FA40-A208-4BB5-A759-DC28EAFBA386}"/>
              </a:ext>
            </a:extLst>
          </p:cNvPr>
          <p:cNvSpPr txBox="1"/>
          <p:nvPr/>
        </p:nvSpPr>
        <p:spPr>
          <a:xfrm>
            <a:off x="6932210" y="-91829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Messiness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982CC8-26B3-4305-B4BE-6880086473BA}"/>
              </a:ext>
            </a:extLst>
          </p:cNvPr>
          <p:cNvSpPr txBox="1"/>
          <p:nvPr/>
        </p:nvSpPr>
        <p:spPr>
          <a:xfrm>
            <a:off x="10509386" y="139004"/>
            <a:ext cx="159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Missing Values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B6AB2E-0F47-4224-AC38-92ABD30C4521}"/>
              </a:ext>
            </a:extLst>
          </p:cNvPr>
          <p:cNvSpPr txBox="1"/>
          <p:nvPr/>
        </p:nvSpPr>
        <p:spPr>
          <a:xfrm>
            <a:off x="8674993" y="139004"/>
            <a:ext cx="7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Skews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AC0AB0-1BD5-4E4B-B680-6E5D3E1F59AF}"/>
              </a:ext>
            </a:extLst>
          </p:cNvPr>
          <p:cNvSpPr txBox="1"/>
          <p:nvPr/>
        </p:nvSpPr>
        <p:spPr>
          <a:xfrm>
            <a:off x="3596452" y="13900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320082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82B9BFF-ABFD-41B9-9154-C5458BB4FC38}"/>
              </a:ext>
            </a:extLst>
          </p:cNvPr>
          <p:cNvSpPr txBox="1"/>
          <p:nvPr/>
        </p:nvSpPr>
        <p:spPr>
          <a:xfrm>
            <a:off x="159151" y="0"/>
            <a:ext cx="33586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Models</a:t>
            </a:r>
          </a:p>
        </p:txBody>
      </p:sp>
      <p:sp>
        <p:nvSpPr>
          <p:cNvPr id="4" name="AutoShape 8" descr="Image result for network symbol png">
            <a:extLst>
              <a:ext uri="{FF2B5EF4-FFF2-40B4-BE49-F238E27FC236}">
                <a16:creationId xmlns:a16="http://schemas.microsoft.com/office/drawing/2014/main" id="{A24CDFFE-7312-450E-8431-B54FA71FA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0" descr="Image result for network symbol png">
            <a:extLst>
              <a:ext uri="{FF2B5EF4-FFF2-40B4-BE49-F238E27FC236}">
                <a16:creationId xmlns:a16="http://schemas.microsoft.com/office/drawing/2014/main" id="{93CAF30D-078B-43DA-9DCC-D067A20326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8" name="Picture 12" descr="Image result for network symbol png">
            <a:extLst>
              <a:ext uri="{FF2B5EF4-FFF2-40B4-BE49-F238E27FC236}">
                <a16:creationId xmlns:a16="http://schemas.microsoft.com/office/drawing/2014/main" id="{742DE90A-8EB3-46B4-A533-CFA337006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4" y="4314548"/>
            <a:ext cx="2506126" cy="250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4E6E3E5-2FD3-48C8-81A6-6B5D84CC8064}"/>
              </a:ext>
            </a:extLst>
          </p:cNvPr>
          <p:cNvGrpSpPr/>
          <p:nvPr/>
        </p:nvGrpSpPr>
        <p:grpSpPr>
          <a:xfrm>
            <a:off x="229773" y="1568687"/>
            <a:ext cx="2437227" cy="2310855"/>
            <a:chOff x="324556" y="1518080"/>
            <a:chExt cx="3436985" cy="3415825"/>
          </a:xfrm>
        </p:grpSpPr>
        <p:pic>
          <p:nvPicPr>
            <p:cNvPr id="4100" name="Picture 4" descr="Image result for forest symbol png">
              <a:extLst>
                <a:ext uri="{FF2B5EF4-FFF2-40B4-BE49-F238E27FC236}">
                  <a16:creationId xmlns:a16="http://schemas.microsoft.com/office/drawing/2014/main" id="{136B2E71-14C6-4E65-9F24-08402B052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08" y="1518080"/>
              <a:ext cx="3175247" cy="317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 result for forest symbol png">
              <a:extLst>
                <a:ext uri="{FF2B5EF4-FFF2-40B4-BE49-F238E27FC236}">
                  <a16:creationId xmlns:a16="http://schemas.microsoft.com/office/drawing/2014/main" id="{46463490-8A17-4D9A-BFF9-5FB00CB5A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9662" y="2574524"/>
              <a:ext cx="2321879" cy="232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forest symbol png">
              <a:extLst>
                <a:ext uri="{FF2B5EF4-FFF2-40B4-BE49-F238E27FC236}">
                  <a16:creationId xmlns:a16="http://schemas.microsoft.com/office/drawing/2014/main" id="{211FD4B7-4EBF-431E-9906-429E7CAA6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56" y="2856092"/>
              <a:ext cx="2077813" cy="2077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13004-256E-4667-ABA8-7E3D84C91E2B}"/>
              </a:ext>
            </a:extLst>
          </p:cNvPr>
          <p:cNvGrpSpPr/>
          <p:nvPr/>
        </p:nvGrpSpPr>
        <p:grpSpPr>
          <a:xfrm rot="16200000">
            <a:off x="2211520" y="2969289"/>
            <a:ext cx="5040298" cy="2071606"/>
            <a:chOff x="8389398" y="2256635"/>
            <a:chExt cx="3693111" cy="152208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FD8707-1681-431B-B693-9EC2F80DCDDF}"/>
                </a:ext>
              </a:extLst>
            </p:cNvPr>
            <p:cNvGrpSpPr/>
            <p:nvPr/>
          </p:nvGrpSpPr>
          <p:grpSpPr>
            <a:xfrm>
              <a:off x="8648911" y="2256635"/>
              <a:ext cx="1219093" cy="1172365"/>
              <a:chOff x="324556" y="1518080"/>
              <a:chExt cx="3436985" cy="3415825"/>
            </a:xfrm>
          </p:grpSpPr>
          <p:pic>
            <p:nvPicPr>
              <p:cNvPr id="28" name="Picture 4" descr="Image result for forest symbol png">
                <a:extLst>
                  <a:ext uri="{FF2B5EF4-FFF2-40B4-BE49-F238E27FC236}">
                    <a16:creationId xmlns:a16="http://schemas.microsoft.com/office/drawing/2014/main" id="{DF948266-4D4C-47D3-8B22-7E6ADB267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008" y="1518080"/>
                <a:ext cx="3175247" cy="3175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Image result for forest symbol png">
                <a:extLst>
                  <a:ext uri="{FF2B5EF4-FFF2-40B4-BE49-F238E27FC236}">
                    <a16:creationId xmlns:a16="http://schemas.microsoft.com/office/drawing/2014/main" id="{A77D5C2D-09AC-475B-BAFE-970F067D26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662" y="2574524"/>
                <a:ext cx="2321879" cy="2321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Image result for forest symbol png">
                <a:extLst>
                  <a:ext uri="{FF2B5EF4-FFF2-40B4-BE49-F238E27FC236}">
                    <a16:creationId xmlns:a16="http://schemas.microsoft.com/office/drawing/2014/main" id="{0A8B5FDF-4E90-4613-A23B-749F262291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556" y="2856092"/>
                <a:ext cx="2077813" cy="2077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6" name="Picture 12" descr="Image result for network symbol png">
              <a:extLst>
                <a:ext uri="{FF2B5EF4-FFF2-40B4-BE49-F238E27FC236}">
                  <a16:creationId xmlns:a16="http://schemas.microsoft.com/office/drawing/2014/main" id="{B6ADAA45-E076-40AE-8A2D-16B5CEE78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2607" y="2256635"/>
              <a:ext cx="1187758" cy="118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C6B8AECC-E010-4CF0-900F-FE5E4702CAAE}"/>
                </a:ext>
              </a:extLst>
            </p:cNvPr>
            <p:cNvSpPr/>
            <p:nvPr/>
          </p:nvSpPr>
          <p:spPr>
            <a:xfrm>
              <a:off x="9826943" y="2441359"/>
              <a:ext cx="823567" cy="905071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7F3174-11D5-40AD-8320-28013EF979C0}"/>
                </a:ext>
              </a:extLst>
            </p:cNvPr>
            <p:cNvSpPr/>
            <p:nvPr/>
          </p:nvSpPr>
          <p:spPr>
            <a:xfrm>
              <a:off x="8389398" y="3486407"/>
              <a:ext cx="3693111" cy="292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4" name="AutoShape 14" descr="Image result for doctor symbol png">
            <a:extLst>
              <a:ext uri="{FF2B5EF4-FFF2-40B4-BE49-F238E27FC236}">
                <a16:creationId xmlns:a16="http://schemas.microsoft.com/office/drawing/2014/main" id="{38CC35BC-E724-4CC7-BC4A-02B0B7786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6" descr="Image result for doctor symbol png">
            <a:extLst>
              <a:ext uri="{FF2B5EF4-FFF2-40B4-BE49-F238E27FC236}">
                <a16:creationId xmlns:a16="http://schemas.microsoft.com/office/drawing/2014/main" id="{A3587B39-091B-4978-A609-89BE5F3A30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AutoShape 18" descr="Image result for doctor symbol png">
            <a:extLst>
              <a:ext uri="{FF2B5EF4-FFF2-40B4-BE49-F238E27FC236}">
                <a16:creationId xmlns:a16="http://schemas.microsoft.com/office/drawing/2014/main" id="{5B9A3463-C9F4-4D94-BC0D-6CA7E15AD0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16" name="Picture 20" descr="Image result for doctor symbol png">
            <a:extLst>
              <a:ext uri="{FF2B5EF4-FFF2-40B4-BE49-F238E27FC236}">
                <a16:creationId xmlns:a16="http://schemas.microsoft.com/office/drawing/2014/main" id="{02D4BFD5-72EB-40B7-A09A-F31F4B942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9" y="36251"/>
            <a:ext cx="3240349" cy="32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Image result for brain symbol png">
            <a:extLst>
              <a:ext uri="{FF2B5EF4-FFF2-40B4-BE49-F238E27FC236}">
                <a16:creationId xmlns:a16="http://schemas.microsoft.com/office/drawing/2014/main" id="{3FDDDBAD-3D4D-4E8B-8875-8388572B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47" y="2839848"/>
            <a:ext cx="4165232" cy="41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Image result for book symbol png">
            <a:extLst>
              <a:ext uri="{FF2B5EF4-FFF2-40B4-BE49-F238E27FC236}">
                <a16:creationId xmlns:a16="http://schemas.microsoft.com/office/drawing/2014/main" id="{EAD1E0F4-BCAF-48C4-A448-67796275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51" y="3630693"/>
            <a:ext cx="1867514" cy="18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lus Sign 40">
            <a:extLst>
              <a:ext uri="{FF2B5EF4-FFF2-40B4-BE49-F238E27FC236}">
                <a16:creationId xmlns:a16="http://schemas.microsoft.com/office/drawing/2014/main" id="{2F50CE4E-A238-451B-A808-2AE856C1EE93}"/>
              </a:ext>
            </a:extLst>
          </p:cNvPr>
          <p:cNvSpPr/>
          <p:nvPr/>
        </p:nvSpPr>
        <p:spPr>
          <a:xfrm rot="16200000">
            <a:off x="8851168" y="4012865"/>
            <a:ext cx="1123991" cy="1231834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122" name="Picture 26" descr="Image result for instance symbol png">
            <a:extLst>
              <a:ext uri="{FF2B5EF4-FFF2-40B4-BE49-F238E27FC236}">
                <a16:creationId xmlns:a16="http://schemas.microsoft.com/office/drawing/2014/main" id="{E87E189A-CCB5-43A2-98F1-B640F2E0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87" y="3552651"/>
            <a:ext cx="2152262" cy="21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8B906CE-9C11-4CFA-BD92-CCDAA5D47CAA}"/>
              </a:ext>
            </a:extLst>
          </p:cNvPr>
          <p:cNvSpPr txBox="1"/>
          <p:nvPr/>
        </p:nvSpPr>
        <p:spPr>
          <a:xfrm>
            <a:off x="2099554" y="1484943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Ensemble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6509C2-E7B0-4E59-8D44-B5CE4A6D9634}"/>
              </a:ext>
            </a:extLst>
          </p:cNvPr>
          <p:cNvSpPr txBox="1"/>
          <p:nvPr/>
        </p:nvSpPr>
        <p:spPr>
          <a:xfrm>
            <a:off x="2136208" y="3914438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KNN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F132ED-5DFB-4EAE-BA55-F5D0CFEEF1B0}"/>
              </a:ext>
            </a:extLst>
          </p:cNvPr>
          <p:cNvSpPr txBox="1"/>
          <p:nvPr/>
        </p:nvSpPr>
        <p:spPr>
          <a:xfrm>
            <a:off x="4099778" y="1480327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Stacking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729396-2934-4CAB-BF88-51F284ECB35B}"/>
              </a:ext>
            </a:extLst>
          </p:cNvPr>
          <p:cNvSpPr txBox="1"/>
          <p:nvPr/>
        </p:nvSpPr>
        <p:spPr>
          <a:xfrm>
            <a:off x="6383883" y="3262498"/>
            <a:ext cx="2066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Generalized Knowledge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094F3-080E-4822-86C6-9F74F23F9A08}"/>
              </a:ext>
            </a:extLst>
          </p:cNvPr>
          <p:cNvSpPr txBox="1"/>
          <p:nvPr/>
        </p:nvSpPr>
        <p:spPr>
          <a:xfrm>
            <a:off x="10690257" y="5672214"/>
            <a:ext cx="1611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Experience/</a:t>
            </a:r>
          </a:p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Case-Based Knowledge</a:t>
            </a:r>
          </a:p>
        </p:txBody>
      </p:sp>
    </p:spTree>
    <p:extLst>
      <p:ext uri="{BB962C8B-B14F-4D97-AF65-F5344CB8AC3E}">
        <p14:creationId xmlns:p14="http://schemas.microsoft.com/office/powerpoint/2010/main" val="224634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82B9BFF-ABFD-41B9-9154-C5458BB4FC38}"/>
              </a:ext>
            </a:extLst>
          </p:cNvPr>
          <p:cNvSpPr txBox="1"/>
          <p:nvPr/>
        </p:nvSpPr>
        <p:spPr>
          <a:xfrm>
            <a:off x="195362" y="78595"/>
            <a:ext cx="988219" cy="885883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Baseline</a:t>
            </a:r>
          </a:p>
        </p:txBody>
      </p:sp>
      <p:sp>
        <p:nvSpPr>
          <p:cNvPr id="4" name="AutoShape 8" descr="Image result for network symbol png">
            <a:extLst>
              <a:ext uri="{FF2B5EF4-FFF2-40B4-BE49-F238E27FC236}">
                <a16:creationId xmlns:a16="http://schemas.microsoft.com/office/drawing/2014/main" id="{A24CDFFE-7312-450E-8431-B54FA71FA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6653" y="32055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0" descr="Image result for network symbol png">
            <a:extLst>
              <a:ext uri="{FF2B5EF4-FFF2-40B4-BE49-F238E27FC236}">
                <a16:creationId xmlns:a16="http://schemas.microsoft.com/office/drawing/2014/main" id="{93CAF30D-078B-43DA-9DCC-D067A20326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9053" y="33579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4" descr="Image result for doctor symbol png">
            <a:extLst>
              <a:ext uri="{FF2B5EF4-FFF2-40B4-BE49-F238E27FC236}">
                <a16:creationId xmlns:a16="http://schemas.microsoft.com/office/drawing/2014/main" id="{38CC35BC-E724-4CC7-BC4A-02B0B7786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91453" y="35103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6" descr="Image result for doctor symbol png">
            <a:extLst>
              <a:ext uri="{FF2B5EF4-FFF2-40B4-BE49-F238E27FC236}">
                <a16:creationId xmlns:a16="http://schemas.microsoft.com/office/drawing/2014/main" id="{A3587B39-091B-4978-A609-89BE5F3A30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3853" y="36627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AutoShape 18" descr="Image result for doctor symbol png">
            <a:extLst>
              <a:ext uri="{FF2B5EF4-FFF2-40B4-BE49-F238E27FC236}">
                <a16:creationId xmlns:a16="http://schemas.microsoft.com/office/drawing/2014/main" id="{5B9A3463-C9F4-4D94-BC0D-6CA7E15AD0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6253" y="38151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B6625-9A20-4DEB-880C-EF9BB35BF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96"/>
          <a:stretch/>
        </p:blipFill>
        <p:spPr>
          <a:xfrm>
            <a:off x="3829123" y="78595"/>
            <a:ext cx="7582290" cy="30270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A279A29-2AF9-41E4-BC44-CCE0762AB18E}"/>
              </a:ext>
            </a:extLst>
          </p:cNvPr>
          <p:cNvSpPr txBox="1"/>
          <p:nvPr/>
        </p:nvSpPr>
        <p:spPr>
          <a:xfrm>
            <a:off x="1576954" y="944642"/>
            <a:ext cx="18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Missing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0D6B28-2A31-4D94-A622-67B87822E6DC}"/>
              </a:ext>
            </a:extLst>
          </p:cNvPr>
          <p:cNvSpPr txBox="1"/>
          <p:nvPr/>
        </p:nvSpPr>
        <p:spPr>
          <a:xfrm>
            <a:off x="1869184" y="1426150"/>
            <a:ext cx="1503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Categorical Columns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5AFD70-50E7-433B-8CAC-0FF5397A97FD}"/>
              </a:ext>
            </a:extLst>
          </p:cNvPr>
          <p:cNvSpPr txBox="1"/>
          <p:nvPr/>
        </p:nvSpPr>
        <p:spPr>
          <a:xfrm>
            <a:off x="1793363" y="2121605"/>
            <a:ext cx="150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Modelling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3317364-0669-4B63-ABB5-38DE2DE26321}"/>
              </a:ext>
            </a:extLst>
          </p:cNvPr>
          <p:cNvSpPr/>
          <p:nvPr/>
        </p:nvSpPr>
        <p:spPr>
          <a:xfrm>
            <a:off x="3559946" y="944642"/>
            <a:ext cx="204187" cy="407744"/>
          </a:xfrm>
          <a:prstGeom prst="leftBrac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746D0538-5EB5-458E-A7A4-AE94B721D0A3}"/>
              </a:ext>
            </a:extLst>
          </p:cNvPr>
          <p:cNvSpPr/>
          <p:nvPr/>
        </p:nvSpPr>
        <p:spPr>
          <a:xfrm>
            <a:off x="3554883" y="1664616"/>
            <a:ext cx="204187" cy="297349"/>
          </a:xfrm>
          <a:prstGeom prst="leftBrac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BB61BB15-2641-4069-9073-E0A8E81242BC}"/>
              </a:ext>
            </a:extLst>
          </p:cNvPr>
          <p:cNvSpPr/>
          <p:nvPr/>
        </p:nvSpPr>
        <p:spPr>
          <a:xfrm>
            <a:off x="3540943" y="2088864"/>
            <a:ext cx="174817" cy="548785"/>
          </a:xfrm>
          <a:prstGeom prst="leftBrac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61897-BCDE-416A-8F7E-EFAB9972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123" y="3205579"/>
            <a:ext cx="7484269" cy="3527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10C338-9A08-450D-889E-33FEC4C92A90}"/>
              </a:ext>
            </a:extLst>
          </p:cNvPr>
          <p:cNvSpPr txBox="1"/>
          <p:nvPr/>
        </p:nvSpPr>
        <p:spPr>
          <a:xfrm>
            <a:off x="1928091" y="4371608"/>
            <a:ext cx="1787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>
                    <a:lumMod val="75000"/>
                  </a:schemeClr>
                </a:solidFill>
              </a:rPr>
              <a:t>0.878</a:t>
            </a:r>
          </a:p>
          <a:p>
            <a:r>
              <a:rPr lang="en-IN" sz="3600" b="1" dirty="0">
                <a:solidFill>
                  <a:schemeClr val="bg1">
                    <a:lumMod val="75000"/>
                  </a:schemeClr>
                </a:solidFill>
              </a:rPr>
              <a:t>760/940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9CD16F-7CC8-45C3-B6AD-3F172C27C5EA}"/>
              </a:ext>
            </a:extLst>
          </p:cNvPr>
          <p:cNvSpPr txBox="1"/>
          <p:nvPr/>
        </p:nvSpPr>
        <p:spPr>
          <a:xfrm>
            <a:off x="2371900" y="2707866"/>
            <a:ext cx="83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Score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CE79E9A7-6407-4F5A-84F6-8AC3CA38F726}"/>
              </a:ext>
            </a:extLst>
          </p:cNvPr>
          <p:cNvSpPr/>
          <p:nvPr/>
        </p:nvSpPr>
        <p:spPr>
          <a:xfrm>
            <a:off x="3531386" y="2729496"/>
            <a:ext cx="174817" cy="356850"/>
          </a:xfrm>
          <a:prstGeom prst="leftBrac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4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E4403-3E72-46D8-8A99-71E0DEAA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3" y="325086"/>
            <a:ext cx="2526242" cy="6207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71917-3015-4BE4-B395-7490E539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3" y="3666477"/>
            <a:ext cx="2270781" cy="4088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CCE41-3C67-4BD6-BBEF-6F90EC997DF0}"/>
              </a:ext>
            </a:extLst>
          </p:cNvPr>
          <p:cNvGrpSpPr/>
          <p:nvPr/>
        </p:nvGrpSpPr>
        <p:grpSpPr>
          <a:xfrm>
            <a:off x="3057079" y="5238293"/>
            <a:ext cx="8557630" cy="523312"/>
            <a:chOff x="5833348" y="2650105"/>
            <a:chExt cx="6263181" cy="3712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A9F6B6-1690-40C1-8208-7C71C71A5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1" b="7150"/>
            <a:stretch/>
          </p:blipFill>
          <p:spPr>
            <a:xfrm>
              <a:off x="5833348" y="2650105"/>
              <a:ext cx="6263181" cy="3712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0F5D0C-9374-49C6-BFB6-292606CD9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5326" y="2777006"/>
              <a:ext cx="1295467" cy="14605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599052-91A4-4373-BAF2-5BDF44D94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079" y="5909755"/>
            <a:ext cx="8557630" cy="412771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26E5626-A147-4F31-9E4F-0733A1BB4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06535"/>
              </p:ext>
            </p:extLst>
          </p:nvPr>
        </p:nvGraphicFramePr>
        <p:xfrm>
          <a:off x="3423509" y="410079"/>
          <a:ext cx="8127999" cy="3672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9180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2897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784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Missing values</a:t>
                      </a:r>
                    </a:p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9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Feature Engineering</a:t>
                      </a:r>
                    </a:p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  <a:solidFill>
                      <a:srgbClr val="2529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Modelling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2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54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Simple Imputation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PCA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Knn Imputation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Agglomerative Clustering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NNet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7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KDTree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Random Forest Feature Importance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XGBoost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, LGM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4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bg1"/>
                          </a:solidFill>
                        </a:rPr>
                        <a:t>Random Forest Imputation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Recursive Feature Elimination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Stacking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2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Variance Based Drop  Column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65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8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26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8AA3DD-F81C-4495-ACCB-0D17559E64B7}"/>
              </a:ext>
            </a:extLst>
          </p:cNvPr>
          <p:cNvSpPr txBox="1"/>
          <p:nvPr/>
        </p:nvSpPr>
        <p:spPr>
          <a:xfrm>
            <a:off x="159151" y="0"/>
            <a:ext cx="4780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More to 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D1017-BC7B-4A49-A561-C8ECEC31B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" t="2618" r="2595" b="3681"/>
          <a:stretch/>
        </p:blipFill>
        <p:spPr>
          <a:xfrm>
            <a:off x="585926" y="1535837"/>
            <a:ext cx="2938509" cy="4544438"/>
          </a:xfrm>
          <a:prstGeom prst="rect">
            <a:avLst/>
          </a:prstGeom>
        </p:spPr>
      </p:pic>
      <p:pic>
        <p:nvPicPr>
          <p:cNvPr id="14" name="Picture 12" descr="Image result for network symbol png">
            <a:extLst>
              <a:ext uri="{FF2B5EF4-FFF2-40B4-BE49-F238E27FC236}">
                <a16:creationId xmlns:a16="http://schemas.microsoft.com/office/drawing/2014/main" id="{49DA8858-65C5-4357-8428-1E1A9202A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80" y="1913091"/>
            <a:ext cx="2506126" cy="250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C8EB6C-655F-4DBF-8652-B51F70FED4CF}"/>
              </a:ext>
            </a:extLst>
          </p:cNvPr>
          <p:cNvSpPr txBox="1"/>
          <p:nvPr/>
        </p:nvSpPr>
        <p:spPr>
          <a:xfrm>
            <a:off x="5839305" y="1556938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KNN</a:t>
            </a:r>
          </a:p>
        </p:txBody>
      </p:sp>
      <p:pic>
        <p:nvPicPr>
          <p:cNvPr id="1030" name="Picture 6" descr="Image result for cloud symbol">
            <a:extLst>
              <a:ext uri="{FF2B5EF4-FFF2-40B4-BE49-F238E27FC236}">
                <a16:creationId xmlns:a16="http://schemas.microsoft.com/office/drawing/2014/main" id="{7DCE1014-4CF7-476B-8168-5A4DE397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60" y="265500"/>
            <a:ext cx="3439335" cy="34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rid search symbol transparent">
            <a:extLst>
              <a:ext uri="{FF2B5EF4-FFF2-40B4-BE49-F238E27FC236}">
                <a16:creationId xmlns:a16="http://schemas.microsoft.com/office/drawing/2014/main" id="{C04A26AD-AB0C-41E2-9B8F-A3C6FCBC1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366" y="1626655"/>
            <a:ext cx="2928260" cy="292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elief network transparent">
            <a:extLst>
              <a:ext uri="{FF2B5EF4-FFF2-40B4-BE49-F238E27FC236}">
                <a16:creationId xmlns:a16="http://schemas.microsoft.com/office/drawing/2014/main" id="{427605D4-0779-4CB0-BA5F-1321CCDE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33" y="4161681"/>
            <a:ext cx="4540849" cy="19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D718F-E7EA-4818-B47C-E0A976697FAC}"/>
              </a:ext>
            </a:extLst>
          </p:cNvPr>
          <p:cNvSpPr txBox="1"/>
          <p:nvPr/>
        </p:nvSpPr>
        <p:spPr>
          <a:xfrm>
            <a:off x="6625241" y="6182000"/>
            <a:ext cx="207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Belief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AA5DE-79B4-4964-9E1A-93618734BEFC}"/>
              </a:ext>
            </a:extLst>
          </p:cNvPr>
          <p:cNvSpPr txBox="1"/>
          <p:nvPr/>
        </p:nvSpPr>
        <p:spPr>
          <a:xfrm>
            <a:off x="8782759" y="782357"/>
            <a:ext cx="207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Cloud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2CFFFD-1030-407F-A95D-EB7442597BF0}"/>
              </a:ext>
            </a:extLst>
          </p:cNvPr>
          <p:cNvSpPr txBox="1"/>
          <p:nvPr/>
        </p:nvSpPr>
        <p:spPr>
          <a:xfrm>
            <a:off x="9952271" y="4193101"/>
            <a:ext cx="207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>
                    <a:lumMod val="75000"/>
                  </a:schemeClr>
                </a:solidFill>
              </a:rPr>
              <a:t>HyperParameter</a:t>
            </a:r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412142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170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Pokhriyal, Abhijeet</dc:creator>
  <cp:lastModifiedBy>Pokhriyal, Abhijeet</cp:lastModifiedBy>
  <cp:revision>20</cp:revision>
  <dcterms:created xsi:type="dcterms:W3CDTF">2020-03-05T14:26:33Z</dcterms:created>
  <dcterms:modified xsi:type="dcterms:W3CDTF">2020-03-06T01:07:10Z</dcterms:modified>
</cp:coreProperties>
</file>