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
      <p:font typeface="Montserrat"/>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4.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Lato-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Montserrat-bold.fntdata"/><Relationship Id="rId14" Type="http://schemas.openxmlformats.org/officeDocument/2006/relationships/slide" Target="slides/slide8.xml"/><Relationship Id="rId36" Type="http://schemas.openxmlformats.org/officeDocument/2006/relationships/font" Target="fonts/Montserrat-regular.fntdata"/><Relationship Id="rId17" Type="http://schemas.openxmlformats.org/officeDocument/2006/relationships/slide" Target="slides/slide11.xml"/><Relationship Id="rId39" Type="http://schemas.openxmlformats.org/officeDocument/2006/relationships/font" Target="fonts/Montserrat-boldItalic.fntdata"/><Relationship Id="rId16" Type="http://schemas.openxmlformats.org/officeDocument/2006/relationships/slide" Target="slides/slide10.xml"/><Relationship Id="rId38" Type="http://schemas.openxmlformats.org/officeDocument/2006/relationships/font" Target="fonts/Montserrat-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b5e8f3e8c_2_1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6b5e8f3e8c_2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t>Team introduction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479b1d474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479b1d474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758932f5b4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58932f5b4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Abhijeet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6b93786478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6b93786478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Abhijeet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6b93786478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6b93786478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Abhijeet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6b93786478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6b93786478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Abhijeet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6b93786478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6b93786478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Abhijeet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6b93786478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6b93786478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Abhijeet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6b92c1926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6b92c1926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Abhijeet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6b93786478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6b93786478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Abhijeet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6b92c19269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6b92c19269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Abhijeet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b5e8f3e8c_2_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6b5e8f3e8c_2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000">
                <a:highlight>
                  <a:srgbClr val="F2F2F2"/>
                </a:highlight>
              </a:rPr>
              <a:t>Our research and analysis </a:t>
            </a:r>
            <a:r>
              <a:rPr lang="en" sz="1000">
                <a:highlight>
                  <a:srgbClr val="F2F2F2"/>
                </a:highlight>
              </a:rPr>
              <a:t>focuses</a:t>
            </a:r>
            <a:r>
              <a:rPr lang="en" sz="1000">
                <a:highlight>
                  <a:srgbClr val="F2F2F2"/>
                </a:highlight>
              </a:rPr>
              <a:t> on the case study on L’Oreal Paris. What we did was review the hair dye market, look at current trends and changes with L’Oreal and the competitors. Our analysis focused on Google trends, social media </a:t>
            </a:r>
            <a:r>
              <a:rPr lang="en" sz="1000">
                <a:highlight>
                  <a:srgbClr val="F2F2F2"/>
                </a:highlight>
              </a:rPr>
              <a:t>analytics and Amazon pricing.</a:t>
            </a:r>
            <a:r>
              <a:rPr lang="en" sz="1000">
                <a:highlight>
                  <a:srgbClr val="F2F2F2"/>
                </a:highlight>
              </a:rPr>
              <a:t> </a:t>
            </a:r>
            <a:endParaRPr sz="10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758932f5b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758932f5b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Abhijeet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6b93786478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6b93786478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Abhijeet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6b93786478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6b93786478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Abhijeet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6b93786478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6b93786478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Abhijeet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758932f5b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758932f5b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535353"/>
                </a:solidFill>
                <a:highlight>
                  <a:srgbClr val="FFFFFF"/>
                </a:highlight>
              </a:rPr>
              <a:t>How to effectively combat pull challenges: be at the right place at the right time, when the consumer is about to make a purchase decision and is “pulling” for information on the web. This could be a google search, a comment on social media, a conversation between </a:t>
            </a:r>
            <a:r>
              <a:rPr lang="en" sz="1200">
                <a:solidFill>
                  <a:srgbClr val="535353"/>
                </a:solidFill>
                <a:highlight>
                  <a:srgbClr val="FFFFFF"/>
                </a:highlight>
              </a:rPr>
              <a:t>friends</a:t>
            </a:r>
            <a:r>
              <a:rPr lang="en" sz="1200">
                <a:solidFill>
                  <a:srgbClr val="535353"/>
                </a:solidFill>
                <a:highlight>
                  <a:srgbClr val="FFFFFF"/>
                </a:highlight>
              </a:rPr>
              <a:t> that leads to a search for a product or service. </a:t>
            </a:r>
            <a:endParaRPr sz="1200">
              <a:solidFill>
                <a:srgbClr val="535353"/>
              </a:solidFill>
              <a:highlight>
                <a:srgbClr val="FFFFFF"/>
              </a:highlight>
            </a:endParaRPr>
          </a:p>
          <a:p>
            <a:pPr indent="0" lvl="0" marL="0" rtl="0" algn="l">
              <a:spcBef>
                <a:spcPts val="0"/>
              </a:spcBef>
              <a:spcAft>
                <a:spcPts val="0"/>
              </a:spcAft>
              <a:buNone/>
            </a:pPr>
            <a:r>
              <a:rPr lang="en" sz="1200">
                <a:solidFill>
                  <a:srgbClr val="535353"/>
                </a:solidFill>
                <a:highlight>
                  <a:srgbClr val="FFFFFF"/>
                </a:highlight>
              </a:rPr>
              <a:t>Avoid “Prospect fatigue”: if you bombard the market with constant messaging, apart from being extremely expensive it also leads to prospect fatigue. People grow weary of your ads and do not associate with your product. </a:t>
            </a:r>
            <a:endParaRPr sz="1200">
              <a:solidFill>
                <a:srgbClr val="535353"/>
              </a:solidFill>
              <a:highlight>
                <a:srgbClr val="FFFFFF"/>
              </a:highlight>
            </a:endParaRPr>
          </a:p>
          <a:p>
            <a:pPr indent="0" lvl="0" marL="0" rtl="0" algn="l">
              <a:spcBef>
                <a:spcPts val="0"/>
              </a:spcBef>
              <a:spcAft>
                <a:spcPts val="0"/>
              </a:spcAft>
              <a:buNone/>
            </a:pPr>
            <a:r>
              <a:rPr lang="en" sz="1200">
                <a:solidFill>
                  <a:srgbClr val="535353"/>
                </a:solidFill>
                <a:highlight>
                  <a:srgbClr val="FFFFFF"/>
                </a:highlight>
              </a:rPr>
              <a:t>Push challenge: how a company can effectively package is product and messaging and push it out to an audience is a skill set  saves the audience from having to “pull” the information themselves. </a:t>
            </a:r>
            <a:endParaRPr sz="1200">
              <a:solidFill>
                <a:srgbClr val="535353"/>
              </a:solidFill>
              <a:highlight>
                <a:srgbClr val="FFFFFF"/>
              </a:highlight>
            </a:endParaRPr>
          </a:p>
          <a:p>
            <a:pPr indent="0" lvl="0" marL="0" rtl="0" algn="l">
              <a:spcBef>
                <a:spcPts val="0"/>
              </a:spcBef>
              <a:spcAft>
                <a:spcPts val="0"/>
              </a:spcAft>
              <a:buNone/>
            </a:pPr>
            <a:r>
              <a:rPr lang="en" sz="1200">
                <a:solidFill>
                  <a:srgbClr val="535353"/>
                </a:solidFill>
                <a:highlight>
                  <a:srgbClr val="FFFFFF"/>
                </a:highlight>
              </a:rPr>
              <a:t>The ideal scenario is effectively analysing the pull messaging to push out packages that are easy to consume and adapt. </a:t>
            </a:r>
            <a:endParaRPr sz="1200">
              <a:solidFill>
                <a:srgbClr val="535353"/>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75936b5a5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75936b5a5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ads around this impulsive behavior “feeling down? Nothing like a fresh look.”</a:t>
            </a:r>
            <a:endParaRPr/>
          </a:p>
          <a:p>
            <a:pPr indent="0" lvl="0" marL="0" rtl="0" algn="l">
              <a:spcBef>
                <a:spcPts val="0"/>
              </a:spcBef>
              <a:spcAft>
                <a:spcPts val="0"/>
              </a:spcAft>
              <a:buNone/>
            </a:pPr>
            <a:r>
              <a:rPr lang="en"/>
              <a:t>:smaller group that purchases vibrant colors are reviewing it at 5 stars. Price these colors accordingly to capture this market</a:t>
            </a:r>
            <a:endParaRPr/>
          </a:p>
          <a:p>
            <a:pPr indent="0" lvl="0" marL="0" rtl="0" algn="l">
              <a:spcBef>
                <a:spcPts val="0"/>
              </a:spcBef>
              <a:spcAft>
                <a:spcPts val="0"/>
              </a:spcAft>
              <a:buNone/>
            </a:pPr>
            <a:r>
              <a:rPr lang="en"/>
              <a:t>:Be topical, posts according to current seasons and encourage conversations- ask about peoples opinions. </a:t>
            </a:r>
            <a:endParaRPr/>
          </a:p>
          <a:p>
            <a:pPr indent="0" lvl="0" marL="0" rtl="0" algn="l">
              <a:spcBef>
                <a:spcPts val="0"/>
              </a:spcBef>
              <a:spcAft>
                <a:spcPts val="0"/>
              </a:spcAft>
              <a:buNone/>
            </a:pPr>
            <a:r>
              <a:rPr lang="en"/>
              <a:t>:As demand deccreases, rank on amazon falls (number of people rating the product). Price it competitively to be on the first page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b5e8f3e8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6b5e8f3e8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L’Oreal is one of the largest cosmetic brands in the world. It was started by Eugene Schueller in 1909 with a new hair color formula as Oreale. </a:t>
            </a:r>
            <a:endParaRPr/>
          </a:p>
          <a:p>
            <a:pPr indent="0" lvl="0" marL="0" rtl="0" algn="l">
              <a:lnSpc>
                <a:spcPct val="100000"/>
              </a:lnSpc>
              <a:spcBef>
                <a:spcPts val="0"/>
              </a:spcBef>
              <a:spcAft>
                <a:spcPts val="0"/>
              </a:spcAft>
              <a:buSzPts val="1100"/>
              <a:buNone/>
            </a:pPr>
            <a:r>
              <a:rPr lang="en"/>
              <a:t>The hair dye formulas were marketed in France. </a:t>
            </a:r>
            <a:endParaRPr/>
          </a:p>
          <a:p>
            <a:pPr indent="0" lvl="0" marL="0" rtl="0" algn="l">
              <a:lnSpc>
                <a:spcPct val="100000"/>
              </a:lnSpc>
              <a:spcBef>
                <a:spcPts val="0"/>
              </a:spcBef>
              <a:spcAft>
                <a:spcPts val="0"/>
              </a:spcAft>
              <a:buSzPts val="1100"/>
              <a:buNone/>
            </a:pPr>
            <a:r>
              <a:rPr lang="en"/>
              <a:t>They currently own 500 brands.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58932f5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58932f5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(Jessica) </a:t>
            </a:r>
            <a:r>
              <a:rPr lang="en"/>
              <a:t>L’Oréal dominates home hair color sales, capturing 45% of MULO sales. Smaller players such as Combe and Schwarzkopf were able to steal share from middle players such as P&amp;G (Procter and Gamble) and Revlon as they stay on-trend with temporary formats and bold colors. However, Coty’s recent acquisition of P&amp;G’s Clairol will shake up market share moving forward.</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Successful sales of Black haircare brands and of Combe’s Just For Men will encourage other brands to expand offerings directed at these underserved populations.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759aae4b2c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59aae4b2c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of Salon Hair Color - 2011 - 2016</a:t>
            </a:r>
            <a:endParaRPr/>
          </a:p>
          <a:p>
            <a:pPr indent="0" lvl="0" marL="0" rtl="0" algn="l">
              <a:spcBef>
                <a:spcPts val="0"/>
              </a:spcBef>
              <a:spcAft>
                <a:spcPts val="0"/>
              </a:spcAft>
              <a:buNone/>
            </a:pPr>
            <a:r>
              <a:rPr lang="en"/>
              <a:t>Information is from the Mintel report in 2017 on Hair Dye Products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58932f5b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58932f5b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In our market research we found that the traditional market for hair dye (i.e. the all over color) has remained stagnant or shrunk. Consumers are more likely to go more natural. There are concerns about the chemicals in hair dye. New trends like Ombre have become an acceptable alternative because you can go longer between touch-ups since you are showing your roots.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While the traditional hair dye market remains </a:t>
            </a:r>
            <a:r>
              <a:rPr lang="en" sz="1200">
                <a:latin typeface="Times New Roman"/>
                <a:ea typeface="Times New Roman"/>
                <a:cs typeface="Times New Roman"/>
                <a:sym typeface="Times New Roman"/>
              </a:rPr>
              <a:t>stagnant</a:t>
            </a:r>
            <a:r>
              <a:rPr lang="en" sz="1200">
                <a:latin typeface="Times New Roman"/>
                <a:ea typeface="Times New Roman"/>
                <a:cs typeface="Times New Roman"/>
                <a:sym typeface="Times New Roman"/>
              </a:rPr>
              <a:t> (which tends to be older, white women), there is growth for hair dye with underrepresented groups including black haircare products.</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The market is also starting to shift to color for fun instead of the functional purpose of hidin</a:t>
            </a:r>
            <a:r>
              <a:rPr lang="en"/>
              <a:t>g gray. Temporary hair color and root touch-ups represent bright spots in the home hair color category. Both formats appeal to those who are concerned about hair damage from using all-over permanent hair color, as these formats are perceived as being gentler on hair.</a:t>
            </a:r>
            <a:endParaRPr sz="1200">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6ba1e4de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6ba1e4de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case really brought up two challenges for us to investigate. We looked into these newer trends and then we looked at social media and pricing to provide detailed recommendations. I will turn it over to Joe.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58932f5b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58932f5b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Fads: Glitter Hair, Over-sized buns, Dirty Brunette, Faded Pastel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Trends: Things that stick through time: Ombre hair coloring through the 2010s, Tie-Dye hair since 2016</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758932f5b4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758932f5b4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 Id="rId3" Type="http://schemas.openxmlformats.org/officeDocument/2006/relationships/image" Target="../media/image2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 Id="rId3" Type="http://schemas.openxmlformats.org/officeDocument/2006/relationships/image" Target="../media/image2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5400000">
            <a:off x="7500300" y="505"/>
            <a:ext cx="1643700" cy="1643700"/>
          </a:xfrm>
          <a:prstGeom prst="diagStripe">
            <a:avLst>
              <a:gd fmla="val 0" name="adj"/>
            </a:avLst>
          </a:prstGeom>
          <a:solidFill>
            <a:schemeClr val="lt1">
              <a:alpha val="156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 name="Google Shape;56;p14"/>
          <p:cNvGrpSpPr/>
          <p:nvPr/>
        </p:nvGrpSpPr>
        <p:grpSpPr>
          <a:xfrm>
            <a:off x="0" y="490"/>
            <a:ext cx="5153705" cy="5134399"/>
            <a:chOff x="0" y="75"/>
            <a:chExt cx="5153705" cy="5152950"/>
          </a:xfrm>
        </p:grpSpPr>
        <p:sp>
          <p:nvSpPr>
            <p:cNvPr id="57" name="Google Shape;57;p14"/>
            <p:cNvSpPr/>
            <p:nvPr/>
          </p:nvSpPr>
          <p:spPr>
            <a:xfrm rot="-5400000">
              <a:off x="455" y="-225"/>
              <a:ext cx="5152800" cy="5153700"/>
            </a:xfrm>
            <a:prstGeom prst="diagStripe">
              <a:avLst>
                <a:gd fmla="val 50000" name="adj"/>
              </a:avLst>
            </a:prstGeom>
            <a:solidFill>
              <a:schemeClr val="lt1">
                <a:alpha val="156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rot="-5400000">
              <a:off x="150" y="1145825"/>
              <a:ext cx="3996600" cy="3996900"/>
            </a:xfrm>
            <a:prstGeom prst="diagStripe">
              <a:avLst>
                <a:gd fmla="val 58774" name="adj"/>
              </a:avLst>
            </a:prstGeom>
            <a:solidFill>
              <a:schemeClr val="lt1">
                <a:alpha val="156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14"/>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62" name="Google Shape;62;p14"/>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63" name="Google Shape;6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4" name="Shape 64"/>
        <p:cNvGrpSpPr/>
        <p:nvPr/>
      </p:nvGrpSpPr>
      <p:grpSpPr>
        <a:xfrm>
          <a:off x="0" y="0"/>
          <a:ext cx="0" cy="0"/>
          <a:chOff x="0" y="0"/>
          <a:chExt cx="0" cy="0"/>
        </a:xfrm>
      </p:grpSpPr>
      <p:grpSp>
        <p:nvGrpSpPr>
          <p:cNvPr id="65" name="Google Shape;65;p15"/>
          <p:cNvGrpSpPr/>
          <p:nvPr/>
        </p:nvGrpSpPr>
        <p:grpSpPr>
          <a:xfrm>
            <a:off x="0" y="381001"/>
            <a:ext cx="1037850" cy="1016288"/>
            <a:chOff x="0" y="381001"/>
            <a:chExt cx="1037850" cy="1016288"/>
          </a:xfrm>
        </p:grpSpPr>
        <p:sp>
          <p:nvSpPr>
            <p:cNvPr id="66" name="Google Shape;66;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9" name="Google Shape;6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70" name="Shape 70"/>
        <p:cNvGrpSpPr/>
        <p:nvPr/>
      </p:nvGrpSpPr>
      <p:grpSpPr>
        <a:xfrm>
          <a:off x="0" y="0"/>
          <a:ext cx="0" cy="0"/>
          <a:chOff x="0" y="0"/>
          <a:chExt cx="0" cy="0"/>
        </a:xfrm>
      </p:grpSpPr>
      <p:grpSp>
        <p:nvGrpSpPr>
          <p:cNvPr id="71" name="Google Shape;71;p16"/>
          <p:cNvGrpSpPr/>
          <p:nvPr/>
        </p:nvGrpSpPr>
        <p:grpSpPr>
          <a:xfrm>
            <a:off x="0" y="381001"/>
            <a:ext cx="1037850" cy="1016288"/>
            <a:chOff x="0" y="381001"/>
            <a:chExt cx="1037850" cy="1016288"/>
          </a:xfrm>
        </p:grpSpPr>
        <p:sp>
          <p:nvSpPr>
            <p:cNvPr id="72" name="Google Shape;72;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 name="Google Shape;74;p1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16"/>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6" name="Google Shape;7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77" name="Google Shape;77;p16"/>
          <p:cNvPicPr preferRelativeResize="0"/>
          <p:nvPr/>
        </p:nvPicPr>
        <p:blipFill rotWithShape="1">
          <a:blip r:embed="rId2">
            <a:alphaModFix/>
          </a:blip>
          <a:srcRect b="0" l="0" r="0" t="0"/>
          <a:stretch/>
        </p:blipFill>
        <p:spPr>
          <a:xfrm>
            <a:off x="7662250" y="208725"/>
            <a:ext cx="1120301" cy="742199"/>
          </a:xfrm>
          <a:prstGeom prst="rect">
            <a:avLst/>
          </a:prstGeom>
          <a:noFill/>
          <a:ln>
            <a:noFill/>
          </a:ln>
        </p:spPr>
      </p:pic>
      <p:pic>
        <p:nvPicPr>
          <p:cNvPr id="78" name="Google Shape;78;p16"/>
          <p:cNvPicPr preferRelativeResize="0"/>
          <p:nvPr/>
        </p:nvPicPr>
        <p:blipFill rotWithShape="1">
          <a:blip r:embed="rId3">
            <a:alphaModFix/>
          </a:blip>
          <a:srcRect b="0" l="0" r="0" t="0"/>
          <a:stretch/>
        </p:blipFill>
        <p:spPr>
          <a:xfrm>
            <a:off x="6286024" y="208724"/>
            <a:ext cx="1237000" cy="7422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9" name="Shape 79"/>
        <p:cNvGrpSpPr/>
        <p:nvPr/>
      </p:nvGrpSpPr>
      <p:grpSpPr>
        <a:xfrm>
          <a:off x="0" y="0"/>
          <a:ext cx="0" cy="0"/>
          <a:chOff x="0" y="0"/>
          <a:chExt cx="0" cy="0"/>
        </a:xfrm>
      </p:grpSpPr>
      <p:grpSp>
        <p:nvGrpSpPr>
          <p:cNvPr id="80" name="Google Shape;80;p17"/>
          <p:cNvGrpSpPr/>
          <p:nvPr/>
        </p:nvGrpSpPr>
        <p:grpSpPr>
          <a:xfrm>
            <a:off x="0" y="381001"/>
            <a:ext cx="1037850" cy="1016288"/>
            <a:chOff x="0" y="381001"/>
            <a:chExt cx="1037850" cy="1016288"/>
          </a:xfrm>
        </p:grpSpPr>
        <p:sp>
          <p:nvSpPr>
            <p:cNvPr id="81" name="Google Shape;81;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 name="Google Shape;83;p1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4" name="Google Shape;84;p17"/>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5" name="Google Shape;85;p17"/>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6" name="Google Shape;8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87" name="Google Shape;87;p17"/>
          <p:cNvPicPr preferRelativeResize="0"/>
          <p:nvPr/>
        </p:nvPicPr>
        <p:blipFill rotWithShape="1">
          <a:blip r:embed="rId2">
            <a:alphaModFix/>
          </a:blip>
          <a:srcRect b="0" l="0" r="0" t="0"/>
          <a:stretch/>
        </p:blipFill>
        <p:spPr>
          <a:xfrm>
            <a:off x="7662250" y="208725"/>
            <a:ext cx="1120301" cy="742199"/>
          </a:xfrm>
          <a:prstGeom prst="rect">
            <a:avLst/>
          </a:prstGeom>
          <a:noFill/>
          <a:ln>
            <a:noFill/>
          </a:ln>
        </p:spPr>
      </p:pic>
      <p:pic>
        <p:nvPicPr>
          <p:cNvPr id="88" name="Google Shape;88;p17"/>
          <p:cNvPicPr preferRelativeResize="0"/>
          <p:nvPr/>
        </p:nvPicPr>
        <p:blipFill rotWithShape="1">
          <a:blip r:embed="rId3">
            <a:alphaModFix/>
          </a:blip>
          <a:srcRect b="0" l="0" r="0" t="0"/>
          <a:stretch/>
        </p:blipFill>
        <p:spPr>
          <a:xfrm>
            <a:off x="6286024" y="208724"/>
            <a:ext cx="1237000" cy="7422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9" name="Shape 89"/>
        <p:cNvGrpSpPr/>
        <p:nvPr/>
      </p:nvGrpSpPr>
      <p:grpSpPr>
        <a:xfrm>
          <a:off x="0" y="0"/>
          <a:ext cx="0" cy="0"/>
          <a:chOff x="0" y="0"/>
          <a:chExt cx="0" cy="0"/>
        </a:xfrm>
      </p:grpSpPr>
      <p:grpSp>
        <p:nvGrpSpPr>
          <p:cNvPr id="90" name="Google Shape;90;p18"/>
          <p:cNvGrpSpPr/>
          <p:nvPr/>
        </p:nvGrpSpPr>
        <p:grpSpPr>
          <a:xfrm>
            <a:off x="4406400" y="0"/>
            <a:ext cx="4737600" cy="5143065"/>
            <a:chOff x="4406400" y="0"/>
            <a:chExt cx="4737600" cy="5143065"/>
          </a:xfrm>
        </p:grpSpPr>
        <p:sp>
          <p:nvSpPr>
            <p:cNvPr id="91" name="Google Shape;91;p18"/>
            <p:cNvSpPr/>
            <p:nvPr/>
          </p:nvSpPr>
          <p:spPr>
            <a:xfrm rot="5400000">
              <a:off x="4408200" y="-1800"/>
              <a:ext cx="4734000" cy="4737600"/>
            </a:xfrm>
            <a:prstGeom prst="diagStripe">
              <a:avLst>
                <a:gd fmla="val 49469"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8"/>
            <p:cNvSpPr/>
            <p:nvPr/>
          </p:nvSpPr>
          <p:spPr>
            <a:xfrm rot="5400000">
              <a:off x="4841125" y="5700"/>
              <a:ext cx="4298100" cy="4286700"/>
            </a:xfrm>
            <a:prstGeom prst="diagStripe">
              <a:avLst>
                <a:gd fmla="val 0"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8"/>
            <p:cNvSpPr/>
            <p:nvPr/>
          </p:nvSpPr>
          <p:spPr>
            <a:xfrm rot="-5400000">
              <a:off x="5618399" y="1236468"/>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8"/>
            <p:cNvSpPr/>
            <p:nvPr/>
          </p:nvSpPr>
          <p:spPr>
            <a:xfrm flipH="1">
              <a:off x="5849857" y="1443956"/>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8"/>
            <p:cNvSpPr/>
            <p:nvPr/>
          </p:nvSpPr>
          <p:spPr>
            <a:xfrm rot="-5400000">
              <a:off x="5987081" y="246946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8"/>
            <p:cNvSpPr/>
            <p:nvPr/>
          </p:nvSpPr>
          <p:spPr>
            <a:xfrm flipH="1">
              <a:off x="6222115" y="2676953"/>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8"/>
            <p:cNvSpPr/>
            <p:nvPr/>
          </p:nvSpPr>
          <p:spPr>
            <a:xfrm rot="-5400000">
              <a:off x="6675341" y="1862018"/>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8"/>
            <p:cNvSpPr/>
            <p:nvPr/>
          </p:nvSpPr>
          <p:spPr>
            <a:xfrm rot="-5400000">
              <a:off x="6861141" y="2477810"/>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8"/>
            <p:cNvSpPr/>
            <p:nvPr/>
          </p:nvSpPr>
          <p:spPr>
            <a:xfrm flipH="1">
              <a:off x="7965266" y="2692963"/>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8"/>
            <p:cNvSpPr/>
            <p:nvPr/>
          </p:nvSpPr>
          <p:spPr>
            <a:xfrm flipH="1">
              <a:off x="8145082" y="330875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8"/>
            <p:cNvSpPr/>
            <p:nvPr/>
          </p:nvSpPr>
          <p:spPr>
            <a:xfrm rot="-5400000">
              <a:off x="7047599" y="309501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8"/>
            <p:cNvSpPr/>
            <p:nvPr/>
          </p:nvSpPr>
          <p:spPr>
            <a:xfrm flipH="1">
              <a:off x="7276649" y="3302502"/>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8"/>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8"/>
            <p:cNvSpPr/>
            <p:nvPr/>
          </p:nvSpPr>
          <p:spPr>
            <a:xfrm flipH="1">
              <a:off x="7462448" y="3918294"/>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8"/>
            <p:cNvSpPr/>
            <p:nvPr/>
          </p:nvSpPr>
          <p:spPr>
            <a:xfrm rot="-5400000">
              <a:off x="8102491" y="3718473"/>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8"/>
            <p:cNvSpPr/>
            <p:nvPr/>
          </p:nvSpPr>
          <p:spPr>
            <a:xfrm flipH="1">
              <a:off x="8334533" y="3925960"/>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8"/>
            <p:cNvSpPr/>
            <p:nvPr/>
          </p:nvSpPr>
          <p:spPr>
            <a:xfrm rot="-5400000">
              <a:off x="8288290" y="433426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18"/>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11" name="Shape 111"/>
        <p:cNvGrpSpPr/>
        <p:nvPr/>
      </p:nvGrpSpPr>
      <p:grpSpPr>
        <a:xfrm>
          <a:off x="0" y="0"/>
          <a:ext cx="0" cy="0"/>
          <a:chOff x="0" y="0"/>
          <a:chExt cx="0" cy="0"/>
        </a:xfrm>
      </p:grpSpPr>
      <p:grpSp>
        <p:nvGrpSpPr>
          <p:cNvPr id="112" name="Google Shape;112;p19"/>
          <p:cNvGrpSpPr/>
          <p:nvPr/>
        </p:nvGrpSpPr>
        <p:grpSpPr>
          <a:xfrm>
            <a:off x="0" y="381001"/>
            <a:ext cx="1037850" cy="1016288"/>
            <a:chOff x="0" y="381001"/>
            <a:chExt cx="1037850" cy="1016288"/>
          </a:xfrm>
        </p:grpSpPr>
        <p:sp>
          <p:nvSpPr>
            <p:cNvPr id="113" name="Google Shape;113;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5" name="Google Shape;115;p19"/>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6" name="Google Shape;116;p19"/>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7" name="Google Shape;11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18" name="Shape 118"/>
        <p:cNvGrpSpPr/>
        <p:nvPr/>
      </p:nvGrpSpPr>
      <p:grpSpPr>
        <a:xfrm>
          <a:off x="0" y="0"/>
          <a:ext cx="0" cy="0"/>
          <a:chOff x="0" y="0"/>
          <a:chExt cx="0" cy="0"/>
        </a:xfrm>
      </p:grpSpPr>
      <p:grpSp>
        <p:nvGrpSpPr>
          <p:cNvPr id="119" name="Google Shape;119;p20"/>
          <p:cNvGrpSpPr/>
          <p:nvPr/>
        </p:nvGrpSpPr>
        <p:grpSpPr>
          <a:xfrm>
            <a:off x="4406400" y="0"/>
            <a:ext cx="4737600" cy="5143500"/>
            <a:chOff x="4406400" y="0"/>
            <a:chExt cx="4737600" cy="5143500"/>
          </a:xfrm>
        </p:grpSpPr>
        <p:sp>
          <p:nvSpPr>
            <p:cNvPr id="120" name="Google Shape;120;p20"/>
            <p:cNvSpPr/>
            <p:nvPr/>
          </p:nvSpPr>
          <p:spPr>
            <a:xfrm rot="5400000">
              <a:off x="4407900" y="-1500"/>
              <a:ext cx="4734600" cy="4737600"/>
            </a:xfrm>
            <a:prstGeom prst="diagStripe">
              <a:avLst>
                <a:gd fmla="val 49469"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0"/>
            <p:cNvSpPr/>
            <p:nvPr/>
          </p:nvSpPr>
          <p:spPr>
            <a:xfrm rot="5400000">
              <a:off x="4840825" y="6000"/>
              <a:ext cx="4298700" cy="4286700"/>
            </a:xfrm>
            <a:prstGeom prst="diagStripe">
              <a:avLst>
                <a:gd fmla="val 0"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0"/>
            <p:cNvSpPr/>
            <p:nvPr/>
          </p:nvSpPr>
          <p:spPr>
            <a:xfrm rot="-5400000">
              <a:off x="5618399" y="1236641"/>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0"/>
            <p:cNvSpPr/>
            <p:nvPr/>
          </p:nvSpPr>
          <p:spPr>
            <a:xfrm flipH="1">
              <a:off x="5849857" y="1444078"/>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0"/>
            <p:cNvSpPr/>
            <p:nvPr/>
          </p:nvSpPr>
          <p:spPr>
            <a:xfrm rot="-5400000">
              <a:off x="5987081" y="2469743"/>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0"/>
            <p:cNvSpPr/>
            <p:nvPr/>
          </p:nvSpPr>
          <p:spPr>
            <a:xfrm flipH="1">
              <a:off x="6222115" y="2677179"/>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0"/>
            <p:cNvSpPr/>
            <p:nvPr/>
          </p:nvSpPr>
          <p:spPr>
            <a:xfrm rot="-5400000">
              <a:off x="6675341" y="1862244"/>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0"/>
            <p:cNvSpPr/>
            <p:nvPr/>
          </p:nvSpPr>
          <p:spPr>
            <a:xfrm rot="-5400000">
              <a:off x="6861141" y="2478088"/>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0"/>
            <p:cNvSpPr/>
            <p:nvPr/>
          </p:nvSpPr>
          <p:spPr>
            <a:xfrm flipH="1">
              <a:off x="7965266" y="2693191"/>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0"/>
            <p:cNvSpPr/>
            <p:nvPr/>
          </p:nvSpPr>
          <p:spPr>
            <a:xfrm flipH="1">
              <a:off x="8145082" y="3309036"/>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0"/>
            <p:cNvSpPr/>
            <p:nvPr/>
          </p:nvSpPr>
          <p:spPr>
            <a:xfrm rot="-5400000">
              <a:off x="7047599" y="309534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0"/>
            <p:cNvSpPr/>
            <p:nvPr/>
          </p:nvSpPr>
          <p:spPr>
            <a:xfrm flipH="1">
              <a:off x="7276649" y="3302781"/>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0"/>
            <p:cNvSpPr/>
            <p:nvPr/>
          </p:nvSpPr>
          <p:spPr>
            <a:xfrm flipH="1">
              <a:off x="7462448" y="391862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0"/>
            <p:cNvSpPr/>
            <p:nvPr/>
          </p:nvSpPr>
          <p:spPr>
            <a:xfrm rot="-5400000">
              <a:off x="8102491" y="3718856"/>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0"/>
            <p:cNvSpPr/>
            <p:nvPr/>
          </p:nvSpPr>
          <p:spPr>
            <a:xfrm flipH="1">
              <a:off x="8334533" y="3926292"/>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0"/>
            <p:cNvSpPr/>
            <p:nvPr/>
          </p:nvSpPr>
          <p:spPr>
            <a:xfrm rot="-5400000">
              <a:off x="8288290" y="4334700"/>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8" name="Google Shape;138;p20"/>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9" name="Google Shape;13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40" name="Shape 140"/>
        <p:cNvGrpSpPr/>
        <p:nvPr/>
      </p:nvGrpSpPr>
      <p:grpSpPr>
        <a:xfrm>
          <a:off x="0" y="0"/>
          <a:ext cx="0" cy="0"/>
          <a:chOff x="0" y="0"/>
          <a:chExt cx="0" cy="0"/>
        </a:xfrm>
      </p:grpSpPr>
      <p:grpSp>
        <p:nvGrpSpPr>
          <p:cNvPr id="141" name="Google Shape;141;p21"/>
          <p:cNvGrpSpPr/>
          <p:nvPr/>
        </p:nvGrpSpPr>
        <p:grpSpPr>
          <a:xfrm>
            <a:off x="0" y="381001"/>
            <a:ext cx="1037850" cy="1016288"/>
            <a:chOff x="0" y="381001"/>
            <a:chExt cx="1037850" cy="1016288"/>
          </a:xfrm>
        </p:grpSpPr>
        <p:sp>
          <p:nvSpPr>
            <p:cNvPr id="142" name="Google Shape;142;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4" name="Google Shape;144;p21"/>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45" name="Google Shape;145;p21"/>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46" name="Google Shape;146;p21"/>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47" name="Google Shape;14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48" name="Shape 148"/>
        <p:cNvGrpSpPr/>
        <p:nvPr/>
      </p:nvGrpSpPr>
      <p:grpSpPr>
        <a:xfrm>
          <a:off x="0" y="0"/>
          <a:ext cx="0" cy="0"/>
          <a:chOff x="0" y="0"/>
          <a:chExt cx="0" cy="0"/>
        </a:xfrm>
      </p:grpSpPr>
      <p:grpSp>
        <p:nvGrpSpPr>
          <p:cNvPr id="149" name="Google Shape;149;p22"/>
          <p:cNvGrpSpPr/>
          <p:nvPr/>
        </p:nvGrpSpPr>
        <p:grpSpPr>
          <a:xfrm>
            <a:off x="0" y="4128572"/>
            <a:ext cx="698925" cy="684657"/>
            <a:chOff x="0" y="3785672"/>
            <a:chExt cx="698925" cy="684657"/>
          </a:xfrm>
        </p:grpSpPr>
        <p:sp>
          <p:nvSpPr>
            <p:cNvPr id="150" name="Google Shape;150;p22"/>
            <p:cNvSpPr/>
            <p:nvPr/>
          </p:nvSpPr>
          <p:spPr>
            <a:xfrm rot="-5400000">
              <a:off x="0" y="3785672"/>
              <a:ext cx="544800" cy="544800"/>
            </a:xfrm>
            <a:prstGeom prst="diagStripe">
              <a:avLst>
                <a:gd fmla="val 50000" name="adj"/>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2"/>
            <p:cNvSpPr/>
            <p:nvPr/>
          </p:nvSpPr>
          <p:spPr>
            <a:xfrm flipH="1">
              <a:off x="154125" y="3925529"/>
              <a:ext cx="544800" cy="544800"/>
            </a:xfrm>
            <a:prstGeom prst="diagStripe">
              <a:avLst>
                <a:gd fmla="val 50000" name="adj"/>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2" name="Google Shape;152;p22"/>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53" name="Google Shape;15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54" name="Shape 154"/>
        <p:cNvGrpSpPr/>
        <p:nvPr/>
      </p:nvGrpSpPr>
      <p:grpSpPr>
        <a:xfrm>
          <a:off x="0" y="0"/>
          <a:ext cx="0" cy="0"/>
          <a:chOff x="0" y="0"/>
          <a:chExt cx="0" cy="0"/>
        </a:xfrm>
      </p:grpSpPr>
      <p:grpSp>
        <p:nvGrpSpPr>
          <p:cNvPr id="155" name="Google Shape;155;p23"/>
          <p:cNvGrpSpPr/>
          <p:nvPr/>
        </p:nvGrpSpPr>
        <p:grpSpPr>
          <a:xfrm>
            <a:off x="4406400" y="0"/>
            <a:ext cx="4737600" cy="5143065"/>
            <a:chOff x="4406400" y="0"/>
            <a:chExt cx="4737600" cy="5143065"/>
          </a:xfrm>
        </p:grpSpPr>
        <p:sp>
          <p:nvSpPr>
            <p:cNvPr id="156" name="Google Shape;156;p23"/>
            <p:cNvSpPr/>
            <p:nvPr/>
          </p:nvSpPr>
          <p:spPr>
            <a:xfrm rot="5400000">
              <a:off x="4408200" y="-1800"/>
              <a:ext cx="4734000" cy="4737600"/>
            </a:xfrm>
            <a:prstGeom prst="diagStripe">
              <a:avLst>
                <a:gd fmla="val 49469"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3"/>
            <p:cNvSpPr/>
            <p:nvPr/>
          </p:nvSpPr>
          <p:spPr>
            <a:xfrm rot="5400000">
              <a:off x="4841125" y="5700"/>
              <a:ext cx="4298100" cy="4286700"/>
            </a:xfrm>
            <a:prstGeom prst="diagStripe">
              <a:avLst>
                <a:gd fmla="val 0"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3"/>
            <p:cNvSpPr/>
            <p:nvPr/>
          </p:nvSpPr>
          <p:spPr>
            <a:xfrm rot="-5400000">
              <a:off x="5618399" y="1236468"/>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3"/>
            <p:cNvSpPr/>
            <p:nvPr/>
          </p:nvSpPr>
          <p:spPr>
            <a:xfrm flipH="1">
              <a:off x="5849857" y="1443956"/>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3"/>
            <p:cNvSpPr/>
            <p:nvPr/>
          </p:nvSpPr>
          <p:spPr>
            <a:xfrm rot="-5400000">
              <a:off x="5987081" y="246946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3"/>
            <p:cNvSpPr/>
            <p:nvPr/>
          </p:nvSpPr>
          <p:spPr>
            <a:xfrm flipH="1">
              <a:off x="6222115" y="2676953"/>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3"/>
            <p:cNvSpPr/>
            <p:nvPr/>
          </p:nvSpPr>
          <p:spPr>
            <a:xfrm rot="-5400000">
              <a:off x="6675341" y="1862018"/>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3"/>
            <p:cNvSpPr/>
            <p:nvPr/>
          </p:nvSpPr>
          <p:spPr>
            <a:xfrm rot="-5400000">
              <a:off x="6861141" y="2477810"/>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3"/>
            <p:cNvSpPr/>
            <p:nvPr/>
          </p:nvSpPr>
          <p:spPr>
            <a:xfrm flipH="1">
              <a:off x="7965266" y="2692963"/>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3"/>
            <p:cNvSpPr/>
            <p:nvPr/>
          </p:nvSpPr>
          <p:spPr>
            <a:xfrm flipH="1">
              <a:off x="8145082" y="330875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3"/>
            <p:cNvSpPr/>
            <p:nvPr/>
          </p:nvSpPr>
          <p:spPr>
            <a:xfrm rot="-5400000">
              <a:off x="7047599" y="309501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3"/>
            <p:cNvSpPr/>
            <p:nvPr/>
          </p:nvSpPr>
          <p:spPr>
            <a:xfrm flipH="1">
              <a:off x="7276649" y="3302502"/>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3"/>
            <p:cNvSpPr/>
            <p:nvPr/>
          </p:nvSpPr>
          <p:spPr>
            <a:xfrm flipH="1">
              <a:off x="7462448" y="3918294"/>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3"/>
            <p:cNvSpPr/>
            <p:nvPr/>
          </p:nvSpPr>
          <p:spPr>
            <a:xfrm rot="-5400000">
              <a:off x="8102491" y="3718473"/>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3"/>
            <p:cNvSpPr/>
            <p:nvPr/>
          </p:nvSpPr>
          <p:spPr>
            <a:xfrm flipH="1">
              <a:off x="8334533" y="3925960"/>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3"/>
            <p:cNvSpPr/>
            <p:nvPr/>
          </p:nvSpPr>
          <p:spPr>
            <a:xfrm rot="-5400000">
              <a:off x="8288290" y="433426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4" name="Google Shape;174;p23"/>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75" name="Google Shape;175;p23"/>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76" name="Google Shape;17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77" name="Shape 177"/>
        <p:cNvGrpSpPr/>
        <p:nvPr/>
      </p:nvGrpSpPr>
      <p:grpSpPr>
        <a:xfrm>
          <a:off x="0" y="0"/>
          <a:ext cx="0" cy="0"/>
          <a:chOff x="0" y="0"/>
          <a:chExt cx="0" cy="0"/>
        </a:xfrm>
      </p:grpSpPr>
      <p:sp>
        <p:nvSpPr>
          <p:cNvPr id="178" name="Google Shape;17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hyperlink" Target="https://github.com/abhijeetdtu/SocialMediaMarketingDSBA601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7.png"/><Relationship Id="rId5" Type="http://schemas.openxmlformats.org/officeDocument/2006/relationships/image" Target="../media/image16.png"/><Relationship Id="rId6"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11.png"/><Relationship Id="rId6" Type="http://schemas.openxmlformats.org/officeDocument/2006/relationships/image" Target="../media/image38.png"/><Relationship Id="rId7" Type="http://schemas.openxmlformats.org/officeDocument/2006/relationships/image" Target="../media/image14.png"/><Relationship Id="rId8"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35.png"/><Relationship Id="rId4" Type="http://schemas.openxmlformats.org/officeDocument/2006/relationships/image" Target="../media/image23.png"/><Relationship Id="rId5" Type="http://schemas.openxmlformats.org/officeDocument/2006/relationships/image" Target="../media/image31.png"/><Relationship Id="rId6"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7.png"/><Relationship Id="rId6"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36.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3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5"/>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000"/>
              <a:buNone/>
            </a:pPr>
            <a:r>
              <a:rPr b="1" lang="en">
                <a:solidFill>
                  <a:srgbClr val="00FFFF"/>
                </a:solidFill>
              </a:rPr>
              <a:t>Marketing Analytics</a:t>
            </a:r>
            <a:endParaRPr b="1" i="1" sz="3000">
              <a:solidFill>
                <a:srgbClr val="6D9EEB"/>
              </a:solidFill>
            </a:endParaRPr>
          </a:p>
        </p:txBody>
      </p:sp>
      <p:sp>
        <p:nvSpPr>
          <p:cNvPr id="184" name="Google Shape;184;p25"/>
          <p:cNvSpPr txBox="1"/>
          <p:nvPr>
            <p:ph idx="1" type="subTitle"/>
          </p:nvPr>
        </p:nvSpPr>
        <p:spPr>
          <a:xfrm>
            <a:off x="5083950" y="3539725"/>
            <a:ext cx="3637500" cy="124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r>
              <a:rPr lang="en" sz="1400"/>
              <a:t>Jessica Goodman</a:t>
            </a:r>
            <a:endParaRPr sz="1400"/>
          </a:p>
          <a:p>
            <a:pPr indent="0" lvl="0" marL="0" rtl="0" algn="ctr">
              <a:lnSpc>
                <a:spcPct val="100000"/>
              </a:lnSpc>
              <a:spcBef>
                <a:spcPts val="0"/>
              </a:spcBef>
              <a:spcAft>
                <a:spcPts val="0"/>
              </a:spcAft>
              <a:buSzPts val="1300"/>
              <a:buNone/>
            </a:pPr>
            <a:r>
              <a:rPr lang="en" sz="1400"/>
              <a:t>Amala Miriyala</a:t>
            </a:r>
            <a:endParaRPr sz="1400"/>
          </a:p>
          <a:p>
            <a:pPr indent="0" lvl="0" marL="0" rtl="0" algn="ctr">
              <a:lnSpc>
                <a:spcPct val="100000"/>
              </a:lnSpc>
              <a:spcBef>
                <a:spcPts val="0"/>
              </a:spcBef>
              <a:spcAft>
                <a:spcPts val="0"/>
              </a:spcAft>
              <a:buSzPts val="1300"/>
              <a:buNone/>
            </a:pPr>
            <a:r>
              <a:rPr lang="en" sz="1400"/>
              <a:t>Joseph Moore</a:t>
            </a:r>
            <a:endParaRPr sz="1400"/>
          </a:p>
          <a:p>
            <a:pPr indent="0" lvl="0" marL="0" rtl="0" algn="ctr">
              <a:lnSpc>
                <a:spcPct val="100000"/>
              </a:lnSpc>
              <a:spcBef>
                <a:spcPts val="0"/>
              </a:spcBef>
              <a:spcAft>
                <a:spcPts val="0"/>
              </a:spcAft>
              <a:buSzPts val="1300"/>
              <a:buNone/>
            </a:pPr>
            <a:r>
              <a:rPr lang="en" sz="1400"/>
              <a:t>Freyan Pochkhanawalla</a:t>
            </a:r>
            <a:endParaRPr sz="1400"/>
          </a:p>
          <a:p>
            <a:pPr indent="0" lvl="0" marL="0" rtl="0" algn="ctr">
              <a:lnSpc>
                <a:spcPct val="100000"/>
              </a:lnSpc>
              <a:spcBef>
                <a:spcPts val="0"/>
              </a:spcBef>
              <a:spcAft>
                <a:spcPts val="0"/>
              </a:spcAft>
              <a:buSzPts val="1300"/>
              <a:buNone/>
            </a:pPr>
            <a:r>
              <a:rPr lang="en" sz="1400"/>
              <a:t>Abhijeet Pokhriyal</a:t>
            </a:r>
            <a:endParaRPr sz="1400"/>
          </a:p>
          <a:p>
            <a:pPr indent="0" lvl="0" marL="0" rtl="0" algn="l">
              <a:lnSpc>
                <a:spcPct val="100000"/>
              </a:lnSpc>
              <a:spcBef>
                <a:spcPts val="0"/>
              </a:spcBef>
              <a:spcAft>
                <a:spcPts val="0"/>
              </a:spcAft>
              <a:buSzPts val="1300"/>
              <a:buNone/>
            </a:pPr>
            <a:r>
              <a:t/>
            </a:r>
            <a:endParaRPr sz="1400"/>
          </a:p>
        </p:txBody>
      </p:sp>
      <p:sp>
        <p:nvSpPr>
          <p:cNvPr id="185" name="Google Shape;185;p25"/>
          <p:cNvSpPr txBox="1"/>
          <p:nvPr/>
        </p:nvSpPr>
        <p:spPr>
          <a:xfrm>
            <a:off x="188025" y="3982900"/>
            <a:ext cx="5492700" cy="80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FFFFFF"/>
                </a:solidFill>
                <a:latin typeface="Lato"/>
                <a:ea typeface="Lato"/>
                <a:cs typeface="Lato"/>
                <a:sym typeface="Lato"/>
              </a:rPr>
              <a:t>Fall </a:t>
            </a:r>
            <a:r>
              <a:rPr b="0" i="0" lang="en" sz="1400" u="none" cap="none" strike="noStrike">
                <a:solidFill>
                  <a:srgbClr val="FFFFFF"/>
                </a:solidFill>
                <a:latin typeface="Lato"/>
                <a:ea typeface="Lato"/>
                <a:cs typeface="Lato"/>
                <a:sym typeface="Lato"/>
              </a:rPr>
              <a:t>2019</a:t>
            </a:r>
            <a:endParaRPr b="0" i="0" sz="1400" u="none" cap="none" strike="noStrike">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lang="en">
                <a:solidFill>
                  <a:srgbClr val="FFFFFF"/>
                </a:solidFill>
                <a:latin typeface="Lato"/>
                <a:ea typeface="Lato"/>
                <a:cs typeface="Lato"/>
                <a:sym typeface="Lato"/>
              </a:rPr>
              <a:t>Dr. Ming Chen</a:t>
            </a:r>
            <a:endParaRPr>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
                <a:solidFill>
                  <a:srgbClr val="00FFFF"/>
                </a:solidFill>
              </a:rPr>
              <a:t>Celebrity Fashion Signals</a:t>
            </a:r>
            <a:endParaRPr b="1">
              <a:solidFill>
                <a:srgbClr val="00FFFF"/>
              </a:solidFill>
            </a:endParaRPr>
          </a:p>
          <a:p>
            <a:pPr indent="0" lvl="0" marL="0" rtl="0" algn="l">
              <a:spcBef>
                <a:spcPts val="0"/>
              </a:spcBef>
              <a:spcAft>
                <a:spcPts val="0"/>
              </a:spcAft>
              <a:buNone/>
            </a:pPr>
            <a:r>
              <a:t/>
            </a:r>
            <a:endParaRPr/>
          </a:p>
        </p:txBody>
      </p:sp>
      <p:pic>
        <p:nvPicPr>
          <p:cNvPr id="255" name="Google Shape;255;p34"/>
          <p:cNvPicPr preferRelativeResize="0"/>
          <p:nvPr/>
        </p:nvPicPr>
        <p:blipFill>
          <a:blip r:embed="rId3">
            <a:alphaModFix/>
          </a:blip>
          <a:stretch>
            <a:fillRect/>
          </a:stretch>
        </p:blipFill>
        <p:spPr>
          <a:xfrm>
            <a:off x="152400" y="1460250"/>
            <a:ext cx="5926521" cy="3530850"/>
          </a:xfrm>
          <a:prstGeom prst="rect">
            <a:avLst/>
          </a:prstGeom>
          <a:noFill/>
          <a:ln>
            <a:noFill/>
          </a:ln>
        </p:spPr>
      </p:pic>
      <p:sp>
        <p:nvSpPr>
          <p:cNvPr id="256" name="Google Shape;256;p34"/>
          <p:cNvSpPr txBox="1"/>
          <p:nvPr/>
        </p:nvSpPr>
        <p:spPr>
          <a:xfrm>
            <a:off x="6145900" y="1623475"/>
            <a:ext cx="2998200" cy="30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Lato"/>
                <a:ea typeface="Lato"/>
                <a:cs typeface="Lato"/>
                <a:sym typeface="Lato"/>
              </a:rPr>
              <a:t>Celebrities can be early signals for future fashion trends or fads in women hairstyle. </a:t>
            </a:r>
            <a:endParaRPr sz="1800">
              <a:solidFill>
                <a:srgbClr val="FFFFFF"/>
              </a:solidFill>
              <a:latin typeface="Lato"/>
              <a:ea typeface="Lato"/>
              <a:cs typeface="Lato"/>
              <a:sym typeface="Lato"/>
            </a:endParaRPr>
          </a:p>
          <a:p>
            <a:pPr indent="0" lvl="0" marL="0" rtl="0" algn="l">
              <a:spcBef>
                <a:spcPts val="0"/>
              </a:spcBef>
              <a:spcAft>
                <a:spcPts val="0"/>
              </a:spcAft>
              <a:buNone/>
            </a:pPr>
            <a:r>
              <a:t/>
            </a:r>
            <a:endParaRPr sz="1800">
              <a:solidFill>
                <a:srgbClr val="FFFFFF"/>
              </a:solidFill>
              <a:latin typeface="Lato"/>
              <a:ea typeface="Lato"/>
              <a:cs typeface="Lato"/>
              <a:sym typeface="Lato"/>
            </a:endParaRPr>
          </a:p>
          <a:p>
            <a:pPr indent="0" lvl="0" marL="0" rtl="0" algn="l">
              <a:spcBef>
                <a:spcPts val="0"/>
              </a:spcBef>
              <a:spcAft>
                <a:spcPts val="0"/>
              </a:spcAft>
              <a:buNone/>
            </a:pPr>
            <a:r>
              <a:rPr lang="en" sz="1800">
                <a:solidFill>
                  <a:srgbClr val="FFFFFF"/>
                </a:solidFill>
                <a:latin typeface="Lato"/>
                <a:ea typeface="Lato"/>
                <a:cs typeface="Lato"/>
                <a:sym typeface="Lato"/>
              </a:rPr>
              <a:t>Utilizing their partnership with google can help L’Oreal’s product innovation team stay ahead of consumer demand</a:t>
            </a:r>
            <a:endParaRPr sz="1800">
              <a:solidFill>
                <a:srgbClr val="FFFFFF"/>
              </a:solidFill>
              <a:latin typeface="Lato"/>
              <a:ea typeface="Lato"/>
              <a:cs typeface="Lato"/>
              <a:sym typeface="Lato"/>
            </a:endParaRPr>
          </a:p>
          <a:p>
            <a:pPr indent="0" lvl="0" marL="0" rtl="0" algn="l">
              <a:spcBef>
                <a:spcPts val="0"/>
              </a:spcBef>
              <a:spcAft>
                <a:spcPts val="0"/>
              </a:spcAft>
              <a:buNone/>
            </a:pPr>
            <a:r>
              <a:t/>
            </a:r>
            <a:endParaRPr sz="1800">
              <a:solidFill>
                <a:srgbClr val="FFFFFF"/>
              </a:solidFill>
              <a:latin typeface="Lato"/>
              <a:ea typeface="Lato"/>
              <a:cs typeface="Lato"/>
              <a:sym typeface="Lato"/>
            </a:endParaRPr>
          </a:p>
          <a:p>
            <a:pPr indent="0" lvl="0" marL="0" rtl="0" algn="l">
              <a:spcBef>
                <a:spcPts val="0"/>
              </a:spcBef>
              <a:spcAft>
                <a:spcPts val="0"/>
              </a:spcAft>
              <a:buNone/>
            </a:pPr>
            <a:r>
              <a:t/>
            </a:r>
            <a:endParaRPr sz="1800">
              <a:solidFill>
                <a:srgbClr val="FFFFFF"/>
              </a:solidFill>
              <a:latin typeface="Lato"/>
              <a:ea typeface="Lato"/>
              <a:cs typeface="Lato"/>
              <a:sym typeface="Lato"/>
            </a:endParaRPr>
          </a:p>
          <a:p>
            <a:pPr indent="0" lvl="0" marL="0" rtl="0" algn="l">
              <a:spcBef>
                <a:spcPts val="0"/>
              </a:spcBef>
              <a:spcAft>
                <a:spcPts val="0"/>
              </a:spcAft>
              <a:buNone/>
            </a:pPr>
            <a:r>
              <a:t/>
            </a:r>
            <a:endParaRPr sz="1800">
              <a:solidFill>
                <a:srgbClr val="FFFFFF"/>
              </a:solidFill>
              <a:latin typeface="Lato"/>
              <a:ea typeface="Lato"/>
              <a:cs typeface="Lato"/>
              <a:sym typeface="Lato"/>
            </a:endParaRPr>
          </a:p>
          <a:p>
            <a:pPr indent="0" lvl="0" marL="0" rtl="0" algn="l">
              <a:spcBef>
                <a:spcPts val="0"/>
              </a:spcBef>
              <a:spcAft>
                <a:spcPts val="0"/>
              </a:spcAft>
              <a:buNone/>
            </a:pPr>
            <a:r>
              <a:t/>
            </a:r>
            <a:endParaRPr sz="1800">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pic>
        <p:nvPicPr>
          <p:cNvPr id="261" name="Google Shape;261;p35"/>
          <p:cNvPicPr preferRelativeResize="0"/>
          <p:nvPr/>
        </p:nvPicPr>
        <p:blipFill>
          <a:blip r:embed="rId3">
            <a:alphaModFix/>
          </a:blip>
          <a:stretch>
            <a:fillRect/>
          </a:stretch>
        </p:blipFill>
        <p:spPr>
          <a:xfrm>
            <a:off x="1661262" y="1662500"/>
            <a:ext cx="5644974" cy="2053375"/>
          </a:xfrm>
          <a:prstGeom prst="rect">
            <a:avLst/>
          </a:prstGeom>
          <a:noFill/>
          <a:ln cap="flat" cmpd="sng" w="76200">
            <a:solidFill>
              <a:srgbClr val="93C47D"/>
            </a:solidFill>
            <a:prstDash val="solid"/>
            <a:round/>
            <a:headEnd len="sm" w="sm" type="none"/>
            <a:tailEnd len="sm" w="sm" type="none"/>
          </a:ln>
        </p:spPr>
      </p:pic>
      <p:sp>
        <p:nvSpPr>
          <p:cNvPr id="262" name="Google Shape;262;p35"/>
          <p:cNvSpPr txBox="1"/>
          <p:nvPr>
            <p:ph type="title"/>
          </p:nvPr>
        </p:nvSpPr>
        <p:spPr>
          <a:xfrm>
            <a:off x="1221875" y="3685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FFFF"/>
                </a:solidFill>
              </a:rPr>
              <a:t>Analysis: Social Media</a:t>
            </a:r>
            <a:endParaRPr b="1">
              <a:solidFill>
                <a:srgbClr val="00FFFF"/>
              </a:solidFill>
            </a:endParaRPr>
          </a:p>
        </p:txBody>
      </p:sp>
      <p:sp>
        <p:nvSpPr>
          <p:cNvPr id="263" name="Google Shape;263;p35"/>
          <p:cNvSpPr txBox="1"/>
          <p:nvPr/>
        </p:nvSpPr>
        <p:spPr>
          <a:xfrm>
            <a:off x="7661700" y="4614475"/>
            <a:ext cx="1412100" cy="4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3C47D"/>
                </a:solidFill>
                <a:latin typeface="Lato"/>
                <a:ea typeface="Lato"/>
                <a:cs typeface="Lato"/>
                <a:sym typeface="Lato"/>
              </a:rPr>
              <a:t>Code @</a:t>
            </a:r>
            <a:r>
              <a:rPr lang="en" sz="1100" u="sng">
                <a:solidFill>
                  <a:srgbClr val="93C47D"/>
                </a:solidFill>
                <a:hlinkClick r:id="rId4"/>
              </a:rPr>
              <a:t>Github</a:t>
            </a:r>
            <a:endParaRPr>
              <a:solidFill>
                <a:srgbClr val="93C47D"/>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6"/>
          <p:cNvSpPr/>
          <p:nvPr/>
        </p:nvSpPr>
        <p:spPr>
          <a:xfrm>
            <a:off x="5563800" y="0"/>
            <a:ext cx="3580200" cy="5143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6"/>
          <p:cNvSpPr txBox="1"/>
          <p:nvPr>
            <p:ph type="title"/>
          </p:nvPr>
        </p:nvSpPr>
        <p:spPr>
          <a:xfrm>
            <a:off x="1221875" y="3685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FFFF"/>
                </a:solidFill>
              </a:rPr>
              <a:t>Analysis: Social Media</a:t>
            </a:r>
            <a:endParaRPr b="1">
              <a:solidFill>
                <a:srgbClr val="00FFFF"/>
              </a:solidFill>
            </a:endParaRPr>
          </a:p>
        </p:txBody>
      </p:sp>
      <p:pic>
        <p:nvPicPr>
          <p:cNvPr id="270" name="Google Shape;270;p36"/>
          <p:cNvPicPr preferRelativeResize="0"/>
          <p:nvPr/>
        </p:nvPicPr>
        <p:blipFill>
          <a:blip r:embed="rId3">
            <a:alphaModFix/>
          </a:blip>
          <a:stretch>
            <a:fillRect/>
          </a:stretch>
        </p:blipFill>
        <p:spPr>
          <a:xfrm>
            <a:off x="5563800" y="1282652"/>
            <a:ext cx="3580200" cy="3467968"/>
          </a:xfrm>
          <a:prstGeom prst="rect">
            <a:avLst/>
          </a:prstGeom>
          <a:noFill/>
          <a:ln>
            <a:noFill/>
          </a:ln>
        </p:spPr>
      </p:pic>
      <p:pic>
        <p:nvPicPr>
          <p:cNvPr id="271" name="Google Shape;271;p36"/>
          <p:cNvPicPr preferRelativeResize="0"/>
          <p:nvPr/>
        </p:nvPicPr>
        <p:blipFill>
          <a:blip r:embed="rId4">
            <a:alphaModFix/>
          </a:blip>
          <a:stretch>
            <a:fillRect/>
          </a:stretch>
        </p:blipFill>
        <p:spPr>
          <a:xfrm>
            <a:off x="267300" y="1435025"/>
            <a:ext cx="4880081" cy="3530850"/>
          </a:xfrm>
          <a:prstGeom prst="rect">
            <a:avLst/>
          </a:prstGeom>
          <a:noFill/>
          <a:ln>
            <a:noFill/>
          </a:ln>
        </p:spPr>
      </p:pic>
      <p:sp>
        <p:nvSpPr>
          <p:cNvPr id="272" name="Google Shape;272;p36"/>
          <p:cNvSpPr txBox="1"/>
          <p:nvPr/>
        </p:nvSpPr>
        <p:spPr>
          <a:xfrm>
            <a:off x="180475" y="1379875"/>
            <a:ext cx="1488900" cy="4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Lato"/>
                <a:ea typeface="Lato"/>
                <a:cs typeface="Lato"/>
                <a:sym typeface="Lato"/>
              </a:rPr>
              <a:t>Consumers</a:t>
            </a:r>
            <a:endParaRPr>
              <a:solidFill>
                <a:schemeClr val="lt2"/>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7"/>
          <p:cNvSpPr/>
          <p:nvPr/>
        </p:nvSpPr>
        <p:spPr>
          <a:xfrm>
            <a:off x="0" y="0"/>
            <a:ext cx="9144000" cy="5143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8" name="Google Shape;278;p37"/>
          <p:cNvPicPr preferRelativeResize="0"/>
          <p:nvPr/>
        </p:nvPicPr>
        <p:blipFill>
          <a:blip r:embed="rId3">
            <a:alphaModFix/>
          </a:blip>
          <a:stretch>
            <a:fillRect/>
          </a:stretch>
        </p:blipFill>
        <p:spPr>
          <a:xfrm>
            <a:off x="179037" y="836825"/>
            <a:ext cx="4027500" cy="1835050"/>
          </a:xfrm>
          <a:prstGeom prst="rect">
            <a:avLst/>
          </a:prstGeom>
          <a:noFill/>
          <a:ln>
            <a:noFill/>
          </a:ln>
        </p:spPr>
      </p:pic>
      <p:pic>
        <p:nvPicPr>
          <p:cNvPr id="279" name="Google Shape;279;p37"/>
          <p:cNvPicPr preferRelativeResize="0"/>
          <p:nvPr/>
        </p:nvPicPr>
        <p:blipFill>
          <a:blip r:embed="rId4">
            <a:alphaModFix/>
          </a:blip>
          <a:stretch>
            <a:fillRect/>
          </a:stretch>
        </p:blipFill>
        <p:spPr>
          <a:xfrm>
            <a:off x="4454633" y="836824"/>
            <a:ext cx="4608392" cy="1835050"/>
          </a:xfrm>
          <a:prstGeom prst="rect">
            <a:avLst/>
          </a:prstGeom>
          <a:noFill/>
          <a:ln>
            <a:noFill/>
          </a:ln>
        </p:spPr>
      </p:pic>
      <p:pic>
        <p:nvPicPr>
          <p:cNvPr id="280" name="Google Shape;280;p37"/>
          <p:cNvPicPr preferRelativeResize="0"/>
          <p:nvPr/>
        </p:nvPicPr>
        <p:blipFill>
          <a:blip r:embed="rId5">
            <a:alphaModFix/>
          </a:blip>
          <a:stretch>
            <a:fillRect/>
          </a:stretch>
        </p:blipFill>
        <p:spPr>
          <a:xfrm>
            <a:off x="82250" y="2998775"/>
            <a:ext cx="4372376" cy="1885650"/>
          </a:xfrm>
          <a:prstGeom prst="rect">
            <a:avLst/>
          </a:prstGeom>
          <a:noFill/>
          <a:ln>
            <a:noFill/>
          </a:ln>
        </p:spPr>
      </p:pic>
      <p:pic>
        <p:nvPicPr>
          <p:cNvPr id="281" name="Google Shape;281;p37"/>
          <p:cNvPicPr preferRelativeResize="0"/>
          <p:nvPr/>
        </p:nvPicPr>
        <p:blipFill rotWithShape="1">
          <a:blip r:embed="rId6">
            <a:alphaModFix/>
          </a:blip>
          <a:srcRect b="7040" l="-2954" r="-4873" t="-7040"/>
          <a:stretch/>
        </p:blipFill>
        <p:spPr>
          <a:xfrm>
            <a:off x="4520800" y="2998775"/>
            <a:ext cx="4372376" cy="1970225"/>
          </a:xfrm>
          <a:prstGeom prst="rect">
            <a:avLst/>
          </a:prstGeom>
          <a:noFill/>
          <a:ln>
            <a:noFill/>
          </a:ln>
        </p:spPr>
      </p:pic>
      <p:sp>
        <p:nvSpPr>
          <p:cNvPr id="282" name="Google Shape;282;p37"/>
          <p:cNvSpPr txBox="1"/>
          <p:nvPr/>
        </p:nvSpPr>
        <p:spPr>
          <a:xfrm>
            <a:off x="179025" y="0"/>
            <a:ext cx="2052300" cy="6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6D9EEB"/>
                </a:solidFill>
                <a:latin typeface="Lato"/>
                <a:ea typeface="Lato"/>
                <a:cs typeface="Lato"/>
                <a:sym typeface="Lato"/>
              </a:rPr>
              <a:t>Impulsive</a:t>
            </a:r>
            <a:endParaRPr b="1" sz="3000">
              <a:solidFill>
                <a:srgbClr val="6D9EEB"/>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8"/>
          <p:cNvSpPr/>
          <p:nvPr/>
        </p:nvSpPr>
        <p:spPr>
          <a:xfrm>
            <a:off x="-63025" y="0"/>
            <a:ext cx="9207000" cy="5143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8" name="Google Shape;288;p38"/>
          <p:cNvPicPr preferRelativeResize="0"/>
          <p:nvPr/>
        </p:nvPicPr>
        <p:blipFill>
          <a:blip r:embed="rId3">
            <a:alphaModFix/>
          </a:blip>
          <a:stretch>
            <a:fillRect/>
          </a:stretch>
        </p:blipFill>
        <p:spPr>
          <a:xfrm>
            <a:off x="4084151" y="554650"/>
            <a:ext cx="4870724" cy="1692525"/>
          </a:xfrm>
          <a:prstGeom prst="rect">
            <a:avLst/>
          </a:prstGeom>
          <a:noFill/>
          <a:ln cap="flat" cmpd="sng" w="9525">
            <a:solidFill>
              <a:srgbClr val="CCCCCC"/>
            </a:solidFill>
            <a:prstDash val="solid"/>
            <a:round/>
            <a:headEnd len="sm" w="sm" type="none"/>
            <a:tailEnd len="sm" w="sm" type="none"/>
          </a:ln>
        </p:spPr>
      </p:pic>
      <p:pic>
        <p:nvPicPr>
          <p:cNvPr id="289" name="Google Shape;289;p38"/>
          <p:cNvPicPr preferRelativeResize="0"/>
          <p:nvPr/>
        </p:nvPicPr>
        <p:blipFill>
          <a:blip r:embed="rId4">
            <a:alphaModFix/>
          </a:blip>
          <a:stretch>
            <a:fillRect/>
          </a:stretch>
        </p:blipFill>
        <p:spPr>
          <a:xfrm>
            <a:off x="129750" y="617699"/>
            <a:ext cx="3781257" cy="1692525"/>
          </a:xfrm>
          <a:prstGeom prst="rect">
            <a:avLst/>
          </a:prstGeom>
          <a:noFill/>
          <a:ln cap="flat" cmpd="sng" w="9525">
            <a:solidFill>
              <a:srgbClr val="D9D9D9"/>
            </a:solidFill>
            <a:prstDash val="solid"/>
            <a:round/>
            <a:headEnd len="sm" w="sm" type="none"/>
            <a:tailEnd len="sm" w="sm" type="none"/>
          </a:ln>
        </p:spPr>
      </p:pic>
      <p:pic>
        <p:nvPicPr>
          <p:cNvPr id="290" name="Google Shape;290;p38"/>
          <p:cNvPicPr preferRelativeResize="0"/>
          <p:nvPr/>
        </p:nvPicPr>
        <p:blipFill>
          <a:blip r:embed="rId5">
            <a:alphaModFix/>
          </a:blip>
          <a:stretch>
            <a:fillRect/>
          </a:stretch>
        </p:blipFill>
        <p:spPr>
          <a:xfrm>
            <a:off x="95599" y="3019350"/>
            <a:ext cx="3849544" cy="1743450"/>
          </a:xfrm>
          <a:prstGeom prst="rect">
            <a:avLst/>
          </a:prstGeom>
          <a:noFill/>
          <a:ln cap="flat" cmpd="sng" w="9525">
            <a:solidFill>
              <a:srgbClr val="CCCCCC"/>
            </a:solidFill>
            <a:prstDash val="solid"/>
            <a:round/>
            <a:headEnd len="sm" w="sm" type="none"/>
            <a:tailEnd len="sm" w="sm" type="none"/>
          </a:ln>
        </p:spPr>
      </p:pic>
      <p:sp>
        <p:nvSpPr>
          <p:cNvPr id="291" name="Google Shape;291;p38"/>
          <p:cNvSpPr txBox="1"/>
          <p:nvPr/>
        </p:nvSpPr>
        <p:spPr>
          <a:xfrm>
            <a:off x="179025" y="0"/>
            <a:ext cx="3410100" cy="6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6D9EEB"/>
                </a:solidFill>
                <a:latin typeface="Lato"/>
                <a:ea typeface="Lato"/>
                <a:cs typeface="Lato"/>
                <a:sym typeface="Lato"/>
              </a:rPr>
              <a:t>Feeling the blues</a:t>
            </a:r>
            <a:endParaRPr b="1" sz="3000">
              <a:solidFill>
                <a:srgbClr val="6D9EEB"/>
              </a:solidFill>
              <a:latin typeface="Lato"/>
              <a:ea typeface="Lato"/>
              <a:cs typeface="Lato"/>
              <a:sym typeface="Lato"/>
            </a:endParaRPr>
          </a:p>
        </p:txBody>
      </p:sp>
      <p:pic>
        <p:nvPicPr>
          <p:cNvPr id="292" name="Google Shape;292;p38"/>
          <p:cNvPicPr preferRelativeResize="0"/>
          <p:nvPr/>
        </p:nvPicPr>
        <p:blipFill>
          <a:blip r:embed="rId6">
            <a:alphaModFix/>
          </a:blip>
          <a:stretch>
            <a:fillRect/>
          </a:stretch>
        </p:blipFill>
        <p:spPr>
          <a:xfrm>
            <a:off x="1067945" y="1983175"/>
            <a:ext cx="4720936" cy="1692525"/>
          </a:xfrm>
          <a:prstGeom prst="rect">
            <a:avLst/>
          </a:prstGeom>
          <a:noFill/>
          <a:ln cap="flat" cmpd="sng" w="9525">
            <a:solidFill>
              <a:srgbClr val="999999"/>
            </a:solidFill>
            <a:prstDash val="solid"/>
            <a:round/>
            <a:headEnd len="sm" w="sm" type="none"/>
            <a:tailEnd len="sm" w="sm" type="none"/>
          </a:ln>
        </p:spPr>
      </p:pic>
      <p:pic>
        <p:nvPicPr>
          <p:cNvPr id="293" name="Google Shape;293;p38"/>
          <p:cNvPicPr preferRelativeResize="0"/>
          <p:nvPr/>
        </p:nvPicPr>
        <p:blipFill>
          <a:blip r:embed="rId7">
            <a:alphaModFix/>
          </a:blip>
          <a:stretch>
            <a:fillRect/>
          </a:stretch>
        </p:blipFill>
        <p:spPr>
          <a:xfrm>
            <a:off x="2837760" y="3271975"/>
            <a:ext cx="4232065" cy="1692525"/>
          </a:xfrm>
          <a:prstGeom prst="rect">
            <a:avLst/>
          </a:prstGeom>
          <a:noFill/>
          <a:ln cap="flat" cmpd="sng" w="9525">
            <a:solidFill>
              <a:srgbClr val="B7B7B7"/>
            </a:solidFill>
            <a:prstDash val="solid"/>
            <a:round/>
            <a:headEnd len="sm" w="sm" type="none"/>
            <a:tailEnd len="sm" w="sm" type="none"/>
          </a:ln>
        </p:spPr>
      </p:pic>
      <p:pic>
        <p:nvPicPr>
          <p:cNvPr id="294" name="Google Shape;294;p38"/>
          <p:cNvPicPr preferRelativeResize="0"/>
          <p:nvPr/>
        </p:nvPicPr>
        <p:blipFill rotWithShape="1">
          <a:blip r:embed="rId8">
            <a:alphaModFix/>
          </a:blip>
          <a:srcRect b="0" l="0" r="15268" t="0"/>
          <a:stretch/>
        </p:blipFill>
        <p:spPr>
          <a:xfrm>
            <a:off x="5788875" y="2158925"/>
            <a:ext cx="3203824" cy="2269724"/>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39"/>
          <p:cNvSpPr/>
          <p:nvPr/>
        </p:nvSpPr>
        <p:spPr>
          <a:xfrm>
            <a:off x="-63025" y="0"/>
            <a:ext cx="9207000" cy="5143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9"/>
          <p:cNvSpPr txBox="1"/>
          <p:nvPr/>
        </p:nvSpPr>
        <p:spPr>
          <a:xfrm>
            <a:off x="179025" y="0"/>
            <a:ext cx="4195500" cy="6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6D9EEB"/>
                </a:solidFill>
                <a:latin typeface="Lato"/>
                <a:ea typeface="Lato"/>
                <a:cs typeface="Lato"/>
                <a:sym typeface="Lato"/>
              </a:rPr>
              <a:t>Instagram Marketing</a:t>
            </a:r>
            <a:endParaRPr b="1" sz="3000">
              <a:solidFill>
                <a:srgbClr val="6D9EEB"/>
              </a:solidFill>
              <a:latin typeface="Lato"/>
              <a:ea typeface="Lato"/>
              <a:cs typeface="Lato"/>
              <a:sym typeface="Lato"/>
            </a:endParaRPr>
          </a:p>
          <a:p>
            <a:pPr indent="0" lvl="0" marL="0" rtl="0" algn="l">
              <a:spcBef>
                <a:spcPts val="0"/>
              </a:spcBef>
              <a:spcAft>
                <a:spcPts val="0"/>
              </a:spcAft>
              <a:buNone/>
            </a:pPr>
            <a:r>
              <a:rPr b="1" lang="en" sz="1800">
                <a:solidFill>
                  <a:srgbClr val="E06666"/>
                </a:solidFill>
                <a:latin typeface="Lato"/>
                <a:ea typeface="Lato"/>
                <a:cs typeface="Lato"/>
                <a:sym typeface="Lato"/>
              </a:rPr>
              <a:t>Element of Time</a:t>
            </a:r>
            <a:endParaRPr b="1" sz="1800">
              <a:solidFill>
                <a:srgbClr val="E06666"/>
              </a:solidFill>
              <a:latin typeface="Lato"/>
              <a:ea typeface="Lato"/>
              <a:cs typeface="Lato"/>
              <a:sym typeface="Lato"/>
            </a:endParaRPr>
          </a:p>
        </p:txBody>
      </p:sp>
      <p:pic>
        <p:nvPicPr>
          <p:cNvPr id="301" name="Google Shape;301;p39"/>
          <p:cNvPicPr preferRelativeResize="0"/>
          <p:nvPr/>
        </p:nvPicPr>
        <p:blipFill>
          <a:blip r:embed="rId3">
            <a:alphaModFix/>
          </a:blip>
          <a:stretch>
            <a:fillRect/>
          </a:stretch>
        </p:blipFill>
        <p:spPr>
          <a:xfrm>
            <a:off x="239525" y="930050"/>
            <a:ext cx="3848250" cy="2183775"/>
          </a:xfrm>
          <a:prstGeom prst="rect">
            <a:avLst/>
          </a:prstGeom>
          <a:noFill/>
          <a:ln>
            <a:noFill/>
          </a:ln>
        </p:spPr>
      </p:pic>
      <p:pic>
        <p:nvPicPr>
          <p:cNvPr id="302" name="Google Shape;302;p39"/>
          <p:cNvPicPr preferRelativeResize="0"/>
          <p:nvPr/>
        </p:nvPicPr>
        <p:blipFill>
          <a:blip r:embed="rId4">
            <a:alphaModFix/>
          </a:blip>
          <a:stretch>
            <a:fillRect/>
          </a:stretch>
        </p:blipFill>
        <p:spPr>
          <a:xfrm>
            <a:off x="4183700" y="134898"/>
            <a:ext cx="4855225" cy="2891600"/>
          </a:xfrm>
          <a:prstGeom prst="rect">
            <a:avLst/>
          </a:prstGeom>
          <a:noFill/>
          <a:ln>
            <a:noFill/>
          </a:ln>
        </p:spPr>
      </p:pic>
      <p:pic>
        <p:nvPicPr>
          <p:cNvPr id="303" name="Google Shape;303;p39"/>
          <p:cNvPicPr preferRelativeResize="0"/>
          <p:nvPr/>
        </p:nvPicPr>
        <p:blipFill>
          <a:blip r:embed="rId5">
            <a:alphaModFix/>
          </a:blip>
          <a:stretch>
            <a:fillRect/>
          </a:stretch>
        </p:blipFill>
        <p:spPr>
          <a:xfrm>
            <a:off x="179025" y="3239900"/>
            <a:ext cx="4100100" cy="1430613"/>
          </a:xfrm>
          <a:prstGeom prst="rect">
            <a:avLst/>
          </a:prstGeom>
          <a:noFill/>
          <a:ln>
            <a:noFill/>
          </a:ln>
        </p:spPr>
      </p:pic>
      <p:pic>
        <p:nvPicPr>
          <p:cNvPr id="304" name="Google Shape;304;p39"/>
          <p:cNvPicPr preferRelativeResize="0"/>
          <p:nvPr/>
        </p:nvPicPr>
        <p:blipFill>
          <a:blip r:embed="rId6">
            <a:alphaModFix/>
          </a:blip>
          <a:stretch>
            <a:fillRect/>
          </a:stretch>
        </p:blipFill>
        <p:spPr>
          <a:xfrm>
            <a:off x="4279113" y="2320525"/>
            <a:ext cx="4664401" cy="2584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0"/>
          <p:cNvSpPr/>
          <p:nvPr/>
        </p:nvSpPr>
        <p:spPr>
          <a:xfrm>
            <a:off x="-63025" y="0"/>
            <a:ext cx="9207000" cy="5143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0"/>
          <p:cNvSpPr txBox="1"/>
          <p:nvPr/>
        </p:nvSpPr>
        <p:spPr>
          <a:xfrm>
            <a:off x="179025" y="150575"/>
            <a:ext cx="4195500" cy="6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6D9EEB"/>
                </a:solidFill>
                <a:latin typeface="Montserrat"/>
                <a:ea typeface="Montserrat"/>
                <a:cs typeface="Montserrat"/>
                <a:sym typeface="Montserrat"/>
              </a:rPr>
              <a:t>Engagement</a:t>
            </a:r>
            <a:endParaRPr b="1" sz="3000">
              <a:solidFill>
                <a:srgbClr val="6D9EEB"/>
              </a:solidFill>
              <a:latin typeface="Montserrat"/>
              <a:ea typeface="Montserrat"/>
              <a:cs typeface="Montserrat"/>
              <a:sym typeface="Montserrat"/>
            </a:endParaRPr>
          </a:p>
        </p:txBody>
      </p:sp>
      <p:pic>
        <p:nvPicPr>
          <p:cNvPr id="311" name="Google Shape;311;p40"/>
          <p:cNvPicPr preferRelativeResize="0"/>
          <p:nvPr/>
        </p:nvPicPr>
        <p:blipFill>
          <a:blip r:embed="rId3">
            <a:alphaModFix/>
          </a:blip>
          <a:stretch>
            <a:fillRect/>
          </a:stretch>
        </p:blipFill>
        <p:spPr>
          <a:xfrm>
            <a:off x="-2" y="885823"/>
            <a:ext cx="4426600" cy="1372169"/>
          </a:xfrm>
          <a:prstGeom prst="rect">
            <a:avLst/>
          </a:prstGeom>
          <a:noFill/>
          <a:ln>
            <a:noFill/>
          </a:ln>
        </p:spPr>
      </p:pic>
      <p:pic>
        <p:nvPicPr>
          <p:cNvPr id="312" name="Google Shape;312;p40"/>
          <p:cNvPicPr preferRelativeResize="0"/>
          <p:nvPr/>
        </p:nvPicPr>
        <p:blipFill rotWithShape="1">
          <a:blip r:embed="rId4">
            <a:alphaModFix/>
          </a:blip>
          <a:srcRect b="18626" l="0" r="0" t="0"/>
          <a:stretch/>
        </p:blipFill>
        <p:spPr>
          <a:xfrm>
            <a:off x="4426600" y="0"/>
            <a:ext cx="4717400" cy="5030050"/>
          </a:xfrm>
          <a:prstGeom prst="rect">
            <a:avLst/>
          </a:prstGeom>
          <a:noFill/>
          <a:ln>
            <a:noFill/>
          </a:ln>
        </p:spPr>
      </p:pic>
      <p:pic>
        <p:nvPicPr>
          <p:cNvPr id="313" name="Google Shape;313;p40"/>
          <p:cNvPicPr preferRelativeResize="0"/>
          <p:nvPr/>
        </p:nvPicPr>
        <p:blipFill>
          <a:blip r:embed="rId5">
            <a:alphaModFix/>
          </a:blip>
          <a:stretch>
            <a:fillRect/>
          </a:stretch>
        </p:blipFill>
        <p:spPr>
          <a:xfrm>
            <a:off x="4426600" y="486975"/>
            <a:ext cx="4638024" cy="3307626"/>
          </a:xfrm>
          <a:prstGeom prst="rect">
            <a:avLst/>
          </a:prstGeom>
          <a:noFill/>
          <a:ln>
            <a:noFill/>
          </a:ln>
        </p:spPr>
      </p:pic>
      <p:pic>
        <p:nvPicPr>
          <p:cNvPr id="314" name="Google Shape;314;p40"/>
          <p:cNvPicPr preferRelativeResize="0"/>
          <p:nvPr/>
        </p:nvPicPr>
        <p:blipFill>
          <a:blip r:embed="rId6">
            <a:alphaModFix/>
          </a:blip>
          <a:stretch>
            <a:fillRect/>
          </a:stretch>
        </p:blipFill>
        <p:spPr>
          <a:xfrm>
            <a:off x="179025" y="2362950"/>
            <a:ext cx="3799101" cy="2591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1"/>
          <p:cNvSpPr/>
          <p:nvPr/>
        </p:nvSpPr>
        <p:spPr>
          <a:xfrm>
            <a:off x="0" y="189125"/>
            <a:ext cx="1311000" cy="1714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0" name="Google Shape;320;p41"/>
          <p:cNvPicPr preferRelativeResize="0"/>
          <p:nvPr/>
        </p:nvPicPr>
        <p:blipFill>
          <a:blip r:embed="rId3">
            <a:alphaModFix/>
          </a:blip>
          <a:stretch>
            <a:fillRect/>
          </a:stretch>
        </p:blipFill>
        <p:spPr>
          <a:xfrm>
            <a:off x="744825" y="189125"/>
            <a:ext cx="7528200" cy="4544640"/>
          </a:xfrm>
          <a:prstGeom prst="rect">
            <a:avLst/>
          </a:prstGeom>
          <a:noFill/>
          <a:ln>
            <a:noFill/>
          </a:ln>
        </p:spPr>
      </p:pic>
      <p:sp>
        <p:nvSpPr>
          <p:cNvPr id="321" name="Google Shape;321;p41"/>
          <p:cNvSpPr txBox="1"/>
          <p:nvPr/>
        </p:nvSpPr>
        <p:spPr>
          <a:xfrm>
            <a:off x="112950" y="96825"/>
            <a:ext cx="1488900" cy="4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2"/>
                </a:solidFill>
                <a:latin typeface="Lato"/>
                <a:ea typeface="Lato"/>
                <a:cs typeface="Lato"/>
                <a:sym typeface="Lato"/>
              </a:rPr>
              <a:t>Product</a:t>
            </a:r>
            <a:endParaRPr sz="2400">
              <a:solidFill>
                <a:schemeClr val="lt2"/>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2"/>
          <p:cNvSpPr/>
          <p:nvPr/>
        </p:nvSpPr>
        <p:spPr>
          <a:xfrm>
            <a:off x="1222850" y="12600"/>
            <a:ext cx="7921200" cy="5143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7" name="Google Shape;327;p42"/>
          <p:cNvPicPr preferRelativeResize="0"/>
          <p:nvPr/>
        </p:nvPicPr>
        <p:blipFill>
          <a:blip r:embed="rId3">
            <a:alphaModFix/>
          </a:blip>
          <a:stretch>
            <a:fillRect/>
          </a:stretch>
        </p:blipFill>
        <p:spPr>
          <a:xfrm>
            <a:off x="1923225" y="659750"/>
            <a:ext cx="5619750" cy="4000500"/>
          </a:xfrm>
          <a:prstGeom prst="rect">
            <a:avLst/>
          </a:prstGeom>
          <a:noFill/>
          <a:ln>
            <a:noFill/>
          </a:ln>
        </p:spPr>
      </p:pic>
      <p:sp>
        <p:nvSpPr>
          <p:cNvPr id="328" name="Google Shape;328;p42"/>
          <p:cNvSpPr txBox="1"/>
          <p:nvPr/>
        </p:nvSpPr>
        <p:spPr>
          <a:xfrm>
            <a:off x="7160575" y="12600"/>
            <a:ext cx="1928700" cy="8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8E7CC3"/>
                </a:solidFill>
                <a:latin typeface="Lato"/>
                <a:ea typeface="Lato"/>
                <a:cs typeface="Lato"/>
                <a:sym typeface="Lato"/>
              </a:rPr>
              <a:t>Vibrance</a:t>
            </a:r>
            <a:endParaRPr b="1" sz="3000">
              <a:solidFill>
                <a:srgbClr val="8E7CC3"/>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3"/>
          <p:cNvSpPr/>
          <p:nvPr/>
        </p:nvSpPr>
        <p:spPr>
          <a:xfrm>
            <a:off x="0" y="429250"/>
            <a:ext cx="1311000" cy="1714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4" name="Google Shape;334;p43"/>
          <p:cNvPicPr preferRelativeResize="0"/>
          <p:nvPr/>
        </p:nvPicPr>
        <p:blipFill>
          <a:blip r:embed="rId3">
            <a:alphaModFix/>
          </a:blip>
          <a:stretch>
            <a:fillRect/>
          </a:stretch>
        </p:blipFill>
        <p:spPr>
          <a:xfrm>
            <a:off x="379275" y="240650"/>
            <a:ext cx="7528201" cy="451985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1297500" y="393750"/>
            <a:ext cx="7038900" cy="914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b="1" lang="en">
                <a:solidFill>
                  <a:srgbClr val="00FFFF"/>
                </a:solidFill>
              </a:rPr>
              <a:t>Overview</a:t>
            </a:r>
            <a:endParaRPr b="1">
              <a:solidFill>
                <a:srgbClr val="00FFFF"/>
              </a:solidFill>
            </a:endParaRPr>
          </a:p>
        </p:txBody>
      </p:sp>
      <p:sp>
        <p:nvSpPr>
          <p:cNvPr id="191" name="Google Shape;191;p26"/>
          <p:cNvSpPr txBox="1"/>
          <p:nvPr>
            <p:ph idx="4294967295" type="body"/>
          </p:nvPr>
        </p:nvSpPr>
        <p:spPr>
          <a:xfrm>
            <a:off x="1297500" y="1240875"/>
            <a:ext cx="7038900" cy="367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300"/>
              <a:buNone/>
            </a:pPr>
            <a:r>
              <a:rPr b="1" lang="en" sz="1800">
                <a:solidFill>
                  <a:srgbClr val="6D9EEB"/>
                </a:solidFill>
              </a:rPr>
              <a:t>Case</a:t>
            </a:r>
            <a:r>
              <a:rPr lang="en">
                <a:solidFill>
                  <a:srgbClr val="4A86E8"/>
                </a:solidFill>
              </a:rPr>
              <a:t>:</a:t>
            </a:r>
            <a:r>
              <a:rPr lang="en"/>
              <a:t> </a:t>
            </a:r>
            <a:r>
              <a:rPr lang="en" sz="1800"/>
              <a:t>“Ombre, Tie-Dye, Splat Hair: T</a:t>
            </a:r>
            <a:r>
              <a:rPr lang="en" sz="1800"/>
              <a:t>re</a:t>
            </a:r>
            <a:r>
              <a:rPr lang="en" sz="1800"/>
              <a:t>nds or Fads?  “Pull” and “Push” Social Media  Strategies at L’Oréal Paris” </a:t>
            </a:r>
            <a:endParaRPr sz="1800"/>
          </a:p>
          <a:p>
            <a:pPr indent="0" lvl="0" marL="0" rtl="0" algn="l">
              <a:lnSpc>
                <a:spcPct val="115000"/>
              </a:lnSpc>
              <a:spcBef>
                <a:spcPts val="1600"/>
              </a:spcBef>
              <a:spcAft>
                <a:spcPts val="0"/>
              </a:spcAft>
              <a:buSzPts val="1300"/>
              <a:buNone/>
            </a:pPr>
            <a:r>
              <a:rPr b="1" lang="en" sz="1800">
                <a:solidFill>
                  <a:srgbClr val="6D9EEB"/>
                </a:solidFill>
              </a:rPr>
              <a:t>Objective: </a:t>
            </a:r>
            <a:r>
              <a:rPr lang="en" sz="1800">
                <a:solidFill>
                  <a:srgbClr val="FFFFFF"/>
                </a:solidFill>
              </a:rPr>
              <a:t>Review the hair dye market to provide recommendations for ongoing marketing strategy</a:t>
            </a:r>
            <a:endParaRPr sz="1800">
              <a:solidFill>
                <a:srgbClr val="FFFFFF"/>
              </a:solidFill>
            </a:endParaRPr>
          </a:p>
          <a:p>
            <a:pPr indent="0" lvl="0" marL="0" rtl="0" algn="l">
              <a:lnSpc>
                <a:spcPct val="115000"/>
              </a:lnSpc>
              <a:spcBef>
                <a:spcPts val="1600"/>
              </a:spcBef>
              <a:spcAft>
                <a:spcPts val="0"/>
              </a:spcAft>
              <a:buSzPts val="1300"/>
              <a:buNone/>
            </a:pPr>
            <a:r>
              <a:rPr b="1" lang="en" sz="1800">
                <a:solidFill>
                  <a:srgbClr val="6D9EEB"/>
                </a:solidFill>
              </a:rPr>
              <a:t>Approach: </a:t>
            </a:r>
            <a:r>
              <a:rPr lang="en" sz="1800">
                <a:solidFill>
                  <a:srgbClr val="FFFFFF"/>
                </a:solidFill>
              </a:rPr>
              <a:t>Review Google trends, social media analytics and pricing data</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4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FFFF"/>
                </a:solidFill>
              </a:rPr>
              <a:t>Analysis: Amazon Pricing</a:t>
            </a:r>
            <a:endParaRPr b="1">
              <a:solidFill>
                <a:srgbClr val="00FFFF"/>
              </a:solidFill>
            </a:endParaRPr>
          </a:p>
        </p:txBody>
      </p:sp>
      <p:pic>
        <p:nvPicPr>
          <p:cNvPr id="340" name="Google Shape;340;p44"/>
          <p:cNvPicPr preferRelativeResize="0"/>
          <p:nvPr/>
        </p:nvPicPr>
        <p:blipFill>
          <a:blip r:embed="rId3">
            <a:alphaModFix/>
          </a:blip>
          <a:stretch>
            <a:fillRect/>
          </a:stretch>
        </p:blipFill>
        <p:spPr>
          <a:xfrm>
            <a:off x="76750" y="1548500"/>
            <a:ext cx="4641076" cy="2863825"/>
          </a:xfrm>
          <a:prstGeom prst="rect">
            <a:avLst/>
          </a:prstGeom>
          <a:noFill/>
          <a:ln>
            <a:noFill/>
          </a:ln>
        </p:spPr>
      </p:pic>
      <p:pic>
        <p:nvPicPr>
          <p:cNvPr id="341" name="Google Shape;341;p44"/>
          <p:cNvPicPr preferRelativeResize="0"/>
          <p:nvPr/>
        </p:nvPicPr>
        <p:blipFill>
          <a:blip r:embed="rId4">
            <a:alphaModFix/>
          </a:blip>
          <a:stretch>
            <a:fillRect/>
          </a:stretch>
        </p:blipFill>
        <p:spPr>
          <a:xfrm>
            <a:off x="4832401" y="1817375"/>
            <a:ext cx="4121375" cy="2594939"/>
          </a:xfrm>
          <a:prstGeom prst="rect">
            <a:avLst/>
          </a:prstGeom>
          <a:noFill/>
          <a:ln>
            <a:noFill/>
          </a:ln>
        </p:spPr>
      </p:pic>
      <p:sp>
        <p:nvSpPr>
          <p:cNvPr id="342" name="Google Shape;342;p44"/>
          <p:cNvSpPr txBox="1"/>
          <p:nvPr/>
        </p:nvSpPr>
        <p:spPr>
          <a:xfrm>
            <a:off x="0" y="1307850"/>
            <a:ext cx="1386300" cy="4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2"/>
                </a:solidFill>
                <a:latin typeface="Lato"/>
                <a:ea typeface="Lato"/>
                <a:cs typeface="Lato"/>
                <a:sym typeface="Lato"/>
              </a:rPr>
              <a:t>Pricing</a:t>
            </a:r>
            <a:endParaRPr sz="2400">
              <a:solidFill>
                <a:schemeClr val="lt2"/>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pic>
        <p:nvPicPr>
          <p:cNvPr id="347" name="Google Shape;347;p45"/>
          <p:cNvPicPr preferRelativeResize="0"/>
          <p:nvPr/>
        </p:nvPicPr>
        <p:blipFill>
          <a:blip r:embed="rId3">
            <a:alphaModFix/>
          </a:blip>
          <a:stretch>
            <a:fillRect/>
          </a:stretch>
        </p:blipFill>
        <p:spPr>
          <a:xfrm>
            <a:off x="953912" y="189125"/>
            <a:ext cx="7236175" cy="4600549"/>
          </a:xfrm>
          <a:prstGeom prst="rect">
            <a:avLst/>
          </a:prstGeom>
          <a:noFill/>
          <a:ln>
            <a:noFill/>
          </a:ln>
        </p:spPr>
      </p:pic>
      <p:sp>
        <p:nvSpPr>
          <p:cNvPr id="348" name="Google Shape;348;p45"/>
          <p:cNvSpPr/>
          <p:nvPr/>
        </p:nvSpPr>
        <p:spPr>
          <a:xfrm>
            <a:off x="0" y="189125"/>
            <a:ext cx="1311000" cy="1714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5"/>
          <p:cNvSpPr txBox="1"/>
          <p:nvPr/>
        </p:nvSpPr>
        <p:spPr>
          <a:xfrm>
            <a:off x="6719900" y="75375"/>
            <a:ext cx="2252700" cy="7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CCCCCC"/>
                </a:solidFill>
                <a:latin typeface="Lato"/>
                <a:ea typeface="Lato"/>
                <a:cs typeface="Lato"/>
                <a:sym typeface="Lato"/>
              </a:rPr>
              <a:t>Demand Curve</a:t>
            </a:r>
            <a:endParaRPr sz="2400">
              <a:solidFill>
                <a:srgbClr val="CCCCCC"/>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6"/>
          <p:cNvSpPr/>
          <p:nvPr/>
        </p:nvSpPr>
        <p:spPr>
          <a:xfrm>
            <a:off x="0" y="189125"/>
            <a:ext cx="1311000" cy="1714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5" name="Google Shape;355;p46"/>
          <p:cNvPicPr preferRelativeResize="0"/>
          <p:nvPr/>
        </p:nvPicPr>
        <p:blipFill>
          <a:blip r:embed="rId3">
            <a:alphaModFix/>
          </a:blip>
          <a:stretch>
            <a:fillRect/>
          </a:stretch>
        </p:blipFill>
        <p:spPr>
          <a:xfrm>
            <a:off x="870900" y="88275"/>
            <a:ext cx="7528200" cy="4735369"/>
          </a:xfrm>
          <a:prstGeom prst="rect">
            <a:avLst/>
          </a:prstGeom>
          <a:noFill/>
          <a:ln>
            <a:noFill/>
          </a:ln>
        </p:spPr>
      </p:pic>
      <p:sp>
        <p:nvSpPr>
          <p:cNvPr id="356" name="Google Shape;356;p46"/>
          <p:cNvSpPr txBox="1"/>
          <p:nvPr/>
        </p:nvSpPr>
        <p:spPr>
          <a:xfrm>
            <a:off x="163875" y="315175"/>
            <a:ext cx="7261500" cy="8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CCCCCC"/>
                </a:solidFill>
                <a:latin typeface="Lato"/>
                <a:ea typeface="Lato"/>
                <a:cs typeface="Lato"/>
                <a:sym typeface="Lato"/>
              </a:rPr>
              <a:t>Assuming cost = $4</a:t>
            </a:r>
            <a:endParaRPr sz="2400">
              <a:solidFill>
                <a:srgbClr val="CCCCCC"/>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pic>
        <p:nvPicPr>
          <p:cNvPr id="361" name="Google Shape;361;p47"/>
          <p:cNvPicPr preferRelativeResize="0"/>
          <p:nvPr/>
        </p:nvPicPr>
        <p:blipFill>
          <a:blip r:embed="rId3">
            <a:alphaModFix/>
          </a:blip>
          <a:stretch>
            <a:fillRect/>
          </a:stretch>
        </p:blipFill>
        <p:spPr>
          <a:xfrm>
            <a:off x="869875" y="288799"/>
            <a:ext cx="7147950" cy="4460051"/>
          </a:xfrm>
          <a:prstGeom prst="rect">
            <a:avLst/>
          </a:prstGeom>
          <a:noFill/>
          <a:ln>
            <a:noFill/>
          </a:ln>
        </p:spPr>
      </p:pic>
      <p:sp>
        <p:nvSpPr>
          <p:cNvPr id="362" name="Google Shape;362;p47"/>
          <p:cNvSpPr/>
          <p:nvPr/>
        </p:nvSpPr>
        <p:spPr>
          <a:xfrm>
            <a:off x="0" y="189125"/>
            <a:ext cx="1311000" cy="1714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7"/>
          <p:cNvSpPr txBox="1"/>
          <p:nvPr/>
        </p:nvSpPr>
        <p:spPr>
          <a:xfrm>
            <a:off x="303900" y="135075"/>
            <a:ext cx="6482700" cy="7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Lato"/>
                <a:ea typeface="Lato"/>
                <a:cs typeface="Lato"/>
                <a:sym typeface="Lato"/>
              </a:rPr>
              <a:t>Why pricing is important ? Not just profits directly but efficiency of the channel….</a:t>
            </a:r>
            <a:endParaRPr>
              <a:solidFill>
                <a:schemeClr val="lt2"/>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4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FFFF"/>
                </a:solidFill>
              </a:rPr>
              <a:t>Challenges</a:t>
            </a:r>
            <a:endParaRPr b="1">
              <a:solidFill>
                <a:srgbClr val="00FFFF"/>
              </a:solidFill>
            </a:endParaRPr>
          </a:p>
        </p:txBody>
      </p:sp>
      <p:pic>
        <p:nvPicPr>
          <p:cNvPr id="369" name="Google Shape;369;p48"/>
          <p:cNvPicPr preferRelativeResize="0"/>
          <p:nvPr/>
        </p:nvPicPr>
        <p:blipFill>
          <a:blip r:embed="rId3">
            <a:alphaModFix/>
          </a:blip>
          <a:stretch>
            <a:fillRect/>
          </a:stretch>
        </p:blipFill>
        <p:spPr>
          <a:xfrm>
            <a:off x="1577263" y="1038650"/>
            <a:ext cx="6479387" cy="3530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4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FFFF"/>
                </a:solidFill>
              </a:rPr>
              <a:t>Recommendations</a:t>
            </a:r>
            <a:endParaRPr b="1">
              <a:solidFill>
                <a:srgbClr val="00FFFF"/>
              </a:solidFill>
            </a:endParaRPr>
          </a:p>
        </p:txBody>
      </p:sp>
      <p:sp>
        <p:nvSpPr>
          <p:cNvPr id="375" name="Google Shape;375;p49"/>
          <p:cNvSpPr txBox="1"/>
          <p:nvPr>
            <p:ph idx="4294967295" type="body"/>
          </p:nvPr>
        </p:nvSpPr>
        <p:spPr>
          <a:xfrm>
            <a:off x="1096150" y="1068050"/>
            <a:ext cx="7167300" cy="381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       PULL INSIGHTS                                    |                     PUSH RESPONSES</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en" sz="1800"/>
              <a:t>-Customers are impulsive 				- Design ads around impulse</a:t>
            </a:r>
            <a:endParaRPr sz="1800"/>
          </a:p>
          <a:p>
            <a:pPr indent="0" lvl="0" marL="0" rtl="0" algn="l">
              <a:lnSpc>
                <a:spcPct val="115000"/>
              </a:lnSpc>
              <a:spcBef>
                <a:spcPts val="0"/>
              </a:spcBef>
              <a:spcAft>
                <a:spcPts val="0"/>
              </a:spcAft>
              <a:buNone/>
            </a:pPr>
            <a:r>
              <a:rPr lang="en" sz="1800"/>
              <a:t>                                                                                                Shopping. “Feeling down?” 				</a:t>
            </a:r>
            <a:endParaRPr sz="1800"/>
          </a:p>
          <a:p>
            <a:pPr indent="0" lvl="0" marL="0" rtl="0" algn="l">
              <a:lnSpc>
                <a:spcPct val="115000"/>
              </a:lnSpc>
              <a:spcBef>
                <a:spcPts val="0"/>
              </a:spcBef>
              <a:spcAft>
                <a:spcPts val="0"/>
              </a:spcAft>
              <a:buNone/>
            </a:pPr>
            <a:r>
              <a:rPr lang="en" sz="1800"/>
              <a:t>-Smaller groups have potential			-Price Vibrant colors </a:t>
            </a:r>
            <a:endParaRPr sz="1800"/>
          </a:p>
          <a:p>
            <a:pPr indent="0" lvl="0" marL="0" rtl="0" algn="l">
              <a:lnSpc>
                <a:spcPct val="115000"/>
              </a:lnSpc>
              <a:spcBef>
                <a:spcPts val="0"/>
              </a:spcBef>
              <a:spcAft>
                <a:spcPts val="0"/>
              </a:spcAft>
              <a:buNone/>
            </a:pPr>
            <a:r>
              <a:rPr lang="en" sz="1800"/>
              <a:t>                                                                                               competitively       </a:t>
            </a:r>
            <a:endParaRPr sz="1800"/>
          </a:p>
          <a:p>
            <a:pPr indent="0" lvl="0" marL="0" rtl="0" algn="l">
              <a:lnSpc>
                <a:spcPct val="115000"/>
              </a:lnSpc>
              <a:spcBef>
                <a:spcPts val="0"/>
              </a:spcBef>
              <a:spcAft>
                <a:spcPts val="0"/>
              </a:spcAft>
              <a:buNone/>
            </a:pPr>
            <a:r>
              <a:rPr lang="en" sz="1800"/>
              <a:t>                                                                               </a:t>
            </a:r>
            <a:endParaRPr sz="1800"/>
          </a:p>
          <a:p>
            <a:pPr indent="0" lvl="0" marL="0" rtl="0" algn="l">
              <a:lnSpc>
                <a:spcPct val="115000"/>
              </a:lnSpc>
              <a:spcBef>
                <a:spcPts val="0"/>
              </a:spcBef>
              <a:spcAft>
                <a:spcPts val="0"/>
              </a:spcAft>
              <a:buNone/>
            </a:pPr>
            <a:r>
              <a:rPr lang="en" sz="1800"/>
              <a:t>-Customers need to remember                        -Encourage opinions and</a:t>
            </a:r>
            <a:endParaRPr sz="1800"/>
          </a:p>
          <a:p>
            <a:pPr indent="0" lvl="0" marL="0" rtl="0" algn="l">
              <a:lnSpc>
                <a:spcPct val="115000"/>
              </a:lnSpc>
              <a:spcBef>
                <a:spcPts val="0"/>
              </a:spcBef>
              <a:spcAft>
                <a:spcPts val="0"/>
              </a:spcAft>
              <a:buNone/>
            </a:pPr>
            <a:r>
              <a:rPr lang="en" sz="1800"/>
              <a:t>t</a:t>
            </a:r>
            <a:r>
              <a:rPr lang="en" sz="1800"/>
              <a:t>he product                                                                     conversations continuously.</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1297500" y="393750"/>
            <a:ext cx="7038900" cy="498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t/>
            </a:r>
            <a:endParaRPr b="1">
              <a:solidFill>
                <a:srgbClr val="00FFFF"/>
              </a:solidFill>
            </a:endParaRPr>
          </a:p>
          <a:p>
            <a:pPr indent="0" lvl="0" marL="0" rtl="0" algn="l">
              <a:lnSpc>
                <a:spcPct val="100000"/>
              </a:lnSpc>
              <a:spcBef>
                <a:spcPts val="0"/>
              </a:spcBef>
              <a:spcAft>
                <a:spcPts val="0"/>
              </a:spcAft>
              <a:buSzPts val="2400"/>
              <a:buNone/>
            </a:pPr>
            <a:r>
              <a:rPr b="1" lang="en">
                <a:solidFill>
                  <a:srgbClr val="00FFFF"/>
                </a:solidFill>
              </a:rPr>
              <a:t>History</a:t>
            </a:r>
            <a:endParaRPr b="1">
              <a:solidFill>
                <a:srgbClr val="00FFFF"/>
              </a:solidFill>
            </a:endParaRPr>
          </a:p>
        </p:txBody>
      </p:sp>
      <p:sp>
        <p:nvSpPr>
          <p:cNvPr id="197" name="Google Shape;197;p27"/>
          <p:cNvSpPr txBox="1"/>
          <p:nvPr>
            <p:ph idx="4294967295" type="body"/>
          </p:nvPr>
        </p:nvSpPr>
        <p:spPr>
          <a:xfrm>
            <a:off x="131700" y="1277600"/>
            <a:ext cx="4440300" cy="3671700"/>
          </a:xfrm>
          <a:prstGeom prst="rect">
            <a:avLst/>
          </a:prstGeom>
          <a:noFill/>
          <a:ln>
            <a:noFill/>
          </a:ln>
        </p:spPr>
        <p:txBody>
          <a:bodyPr anchorCtr="0" anchor="t" bIns="91425" lIns="91425" spcFirstLastPara="1" rIns="91425" wrap="square" tIns="91425">
            <a:noAutofit/>
          </a:bodyPr>
          <a:lstStyle/>
          <a:p>
            <a:pPr indent="0" lvl="0" marL="171450" rtl="0" algn="l">
              <a:lnSpc>
                <a:spcPct val="115000"/>
              </a:lnSpc>
              <a:spcBef>
                <a:spcPts val="0"/>
              </a:spcBef>
              <a:spcAft>
                <a:spcPts val="0"/>
              </a:spcAft>
              <a:buNone/>
            </a:pPr>
            <a:r>
              <a:rPr b="1" lang="en" sz="1600">
                <a:solidFill>
                  <a:srgbClr val="3C78D8"/>
                </a:solidFill>
              </a:rPr>
              <a:t>Eugene Schueller </a:t>
            </a:r>
            <a:endParaRPr b="1" sz="1600">
              <a:solidFill>
                <a:srgbClr val="3C78D8"/>
              </a:solidFill>
            </a:endParaRPr>
          </a:p>
          <a:p>
            <a:pPr indent="0" lvl="0" marL="457200" rtl="0" algn="l">
              <a:lnSpc>
                <a:spcPct val="115000"/>
              </a:lnSpc>
              <a:spcBef>
                <a:spcPts val="0"/>
              </a:spcBef>
              <a:spcAft>
                <a:spcPts val="0"/>
              </a:spcAft>
              <a:buNone/>
            </a:pPr>
            <a:r>
              <a:rPr lang="en" sz="1400"/>
              <a:t>In 1909, a young French chemist researching on beauty products invented a new hair color formula and called it Oreale.</a:t>
            </a:r>
            <a:endParaRPr sz="1400"/>
          </a:p>
          <a:p>
            <a:pPr indent="0" lvl="0" marL="171450" rtl="0" algn="l">
              <a:lnSpc>
                <a:spcPct val="115000"/>
              </a:lnSpc>
              <a:spcBef>
                <a:spcPts val="0"/>
              </a:spcBef>
              <a:spcAft>
                <a:spcPts val="0"/>
              </a:spcAft>
              <a:buNone/>
            </a:pPr>
            <a:r>
              <a:rPr b="1" lang="en" sz="1600">
                <a:solidFill>
                  <a:srgbClr val="3C78D8"/>
                </a:solidFill>
              </a:rPr>
              <a:t>Company</a:t>
            </a:r>
            <a:endParaRPr b="1" sz="1600">
              <a:solidFill>
                <a:srgbClr val="3C78D8"/>
              </a:solidFill>
            </a:endParaRPr>
          </a:p>
          <a:p>
            <a:pPr indent="0" lvl="0" marL="457200" rtl="0" algn="l">
              <a:lnSpc>
                <a:spcPct val="115000"/>
              </a:lnSpc>
              <a:spcBef>
                <a:spcPts val="0"/>
              </a:spcBef>
              <a:spcAft>
                <a:spcPts val="0"/>
              </a:spcAft>
              <a:buNone/>
            </a:pPr>
            <a:r>
              <a:rPr lang="en" sz="1400"/>
              <a:t>Eugene Schueller started manufacturing and marketing hair dye products to local salons in France under company name Teintures Inoffensives pour Cheveux which manifested into L’Oreal.</a:t>
            </a:r>
            <a:endParaRPr sz="1400"/>
          </a:p>
          <a:p>
            <a:pPr indent="0" lvl="0" marL="400050" rtl="0" algn="l">
              <a:lnSpc>
                <a:spcPct val="115000"/>
              </a:lnSpc>
              <a:spcBef>
                <a:spcPts val="0"/>
              </a:spcBef>
              <a:spcAft>
                <a:spcPts val="0"/>
              </a:spcAft>
              <a:buNone/>
            </a:pPr>
            <a:r>
              <a:t/>
            </a:r>
            <a:endParaRPr sz="1400"/>
          </a:p>
        </p:txBody>
      </p:sp>
      <p:sp>
        <p:nvSpPr>
          <p:cNvPr id="198" name="Google Shape;198;p27"/>
          <p:cNvSpPr txBox="1"/>
          <p:nvPr/>
        </p:nvSpPr>
        <p:spPr>
          <a:xfrm>
            <a:off x="7197725" y="2703625"/>
            <a:ext cx="4188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4A86E8"/>
                </a:solidFill>
              </a:rPr>
              <a:t>© L'Oréal Archives/Jean-Claude</a:t>
            </a:r>
            <a:endParaRPr sz="900">
              <a:solidFill>
                <a:srgbClr val="4A86E8"/>
              </a:solidFill>
            </a:endParaRPr>
          </a:p>
        </p:txBody>
      </p:sp>
      <p:pic>
        <p:nvPicPr>
          <p:cNvPr id="199" name="Google Shape;199;p27"/>
          <p:cNvPicPr preferRelativeResize="0"/>
          <p:nvPr/>
        </p:nvPicPr>
        <p:blipFill>
          <a:blip r:embed="rId3">
            <a:alphaModFix/>
          </a:blip>
          <a:stretch>
            <a:fillRect/>
          </a:stretch>
        </p:blipFill>
        <p:spPr>
          <a:xfrm>
            <a:off x="4508275" y="291125"/>
            <a:ext cx="4402150" cy="2476205"/>
          </a:xfrm>
          <a:prstGeom prst="rect">
            <a:avLst/>
          </a:prstGeom>
          <a:noFill/>
          <a:ln>
            <a:noFill/>
          </a:ln>
        </p:spPr>
      </p:pic>
      <p:sp>
        <p:nvSpPr>
          <p:cNvPr id="200" name="Google Shape;200;p27"/>
          <p:cNvSpPr txBox="1"/>
          <p:nvPr/>
        </p:nvSpPr>
        <p:spPr>
          <a:xfrm>
            <a:off x="131700" y="3886550"/>
            <a:ext cx="8857500" cy="3000000"/>
          </a:xfrm>
          <a:prstGeom prst="rect">
            <a:avLst/>
          </a:prstGeom>
          <a:noFill/>
          <a:ln>
            <a:noFill/>
          </a:ln>
        </p:spPr>
        <p:txBody>
          <a:bodyPr anchorCtr="0" anchor="t" bIns="91425" lIns="91425" spcFirstLastPara="1" rIns="91425" wrap="square" tIns="91425">
            <a:noAutofit/>
          </a:bodyPr>
          <a:lstStyle/>
          <a:p>
            <a:pPr indent="0" lvl="0" marL="171450" rtl="0" algn="l">
              <a:lnSpc>
                <a:spcPct val="115000"/>
              </a:lnSpc>
              <a:spcBef>
                <a:spcPts val="0"/>
              </a:spcBef>
              <a:spcAft>
                <a:spcPts val="0"/>
              </a:spcAft>
              <a:buNone/>
            </a:pPr>
            <a:r>
              <a:rPr b="1" lang="en" sz="1600">
                <a:solidFill>
                  <a:srgbClr val="3C78D8"/>
                </a:solidFill>
                <a:latin typeface="Lato"/>
                <a:ea typeface="Lato"/>
                <a:cs typeface="Lato"/>
                <a:sym typeface="Lato"/>
              </a:rPr>
              <a:t>Path to Success</a:t>
            </a:r>
            <a:endParaRPr b="1" sz="1600">
              <a:solidFill>
                <a:srgbClr val="3C78D8"/>
              </a:solidFill>
              <a:latin typeface="Lato"/>
              <a:ea typeface="Lato"/>
              <a:cs typeface="Lato"/>
              <a:sym typeface="Lato"/>
            </a:endParaRPr>
          </a:p>
          <a:p>
            <a:pPr indent="0" lvl="0" marL="400050" rtl="0" algn="l">
              <a:lnSpc>
                <a:spcPct val="115000"/>
              </a:lnSpc>
              <a:spcBef>
                <a:spcPts val="0"/>
              </a:spcBef>
              <a:spcAft>
                <a:spcPts val="0"/>
              </a:spcAft>
              <a:buNone/>
            </a:pPr>
            <a:r>
              <a:rPr lang="en">
                <a:solidFill>
                  <a:schemeClr val="lt1"/>
                </a:solidFill>
                <a:latin typeface="Lato"/>
                <a:ea typeface="Lato"/>
                <a:cs typeface="Lato"/>
                <a:sym typeface="Lato"/>
              </a:rPr>
              <a:t>L'Oreal's smart strategies and creativity in product development revolutionized hair coloring products by introducing corrosion-free bleaches &amp;  dyes, and one-step hair coloring products. L'Oreal principles and investments in R&amp;D paved the way to be number one in the industry.</a:t>
            </a:r>
            <a:endParaRPr>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
                <a:solidFill>
                  <a:srgbClr val="00FFFF"/>
                </a:solidFill>
              </a:rPr>
              <a:t>Market and Competition Overview</a:t>
            </a:r>
            <a:endParaRPr b="1">
              <a:solidFill>
                <a:srgbClr val="00FFFF"/>
              </a:solidFill>
            </a:endParaRPr>
          </a:p>
        </p:txBody>
      </p:sp>
      <p:pic>
        <p:nvPicPr>
          <p:cNvPr id="206" name="Google Shape;206;p28"/>
          <p:cNvPicPr preferRelativeResize="0"/>
          <p:nvPr/>
        </p:nvPicPr>
        <p:blipFill rotWithShape="1">
          <a:blip r:embed="rId3">
            <a:alphaModFix/>
          </a:blip>
          <a:srcRect b="0" l="0" r="0" t="7244"/>
          <a:stretch/>
        </p:blipFill>
        <p:spPr>
          <a:xfrm>
            <a:off x="929613" y="1307850"/>
            <a:ext cx="7774670" cy="3744350"/>
          </a:xfrm>
          <a:prstGeom prst="rect">
            <a:avLst/>
          </a:prstGeom>
          <a:noFill/>
          <a:ln>
            <a:noFill/>
          </a:ln>
        </p:spPr>
      </p:pic>
      <p:sp>
        <p:nvSpPr>
          <p:cNvPr id="207" name="Google Shape;207;p28"/>
          <p:cNvSpPr/>
          <p:nvPr/>
        </p:nvSpPr>
        <p:spPr>
          <a:xfrm>
            <a:off x="981225" y="2956025"/>
            <a:ext cx="6345900" cy="245400"/>
          </a:xfrm>
          <a:prstGeom prst="rect">
            <a:avLst/>
          </a:prstGeom>
          <a:noFill/>
          <a:ln cap="flat" cmpd="sng" w="3810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pic>
        <p:nvPicPr>
          <p:cNvPr id="212" name="Google Shape;212;p29"/>
          <p:cNvPicPr preferRelativeResize="0"/>
          <p:nvPr/>
        </p:nvPicPr>
        <p:blipFill rotWithShape="1">
          <a:blip r:embed="rId3">
            <a:alphaModFix/>
          </a:blip>
          <a:srcRect b="0" l="0" r="0" t="12533"/>
          <a:stretch/>
        </p:blipFill>
        <p:spPr>
          <a:xfrm>
            <a:off x="1924450" y="286600"/>
            <a:ext cx="5295100" cy="4570300"/>
          </a:xfrm>
          <a:prstGeom prst="rect">
            <a:avLst/>
          </a:prstGeom>
          <a:noFill/>
          <a:ln>
            <a:noFill/>
          </a:ln>
        </p:spPr>
      </p:pic>
      <p:sp>
        <p:nvSpPr>
          <p:cNvPr id="213" name="Google Shape;213;p29"/>
          <p:cNvSpPr/>
          <p:nvPr/>
        </p:nvSpPr>
        <p:spPr>
          <a:xfrm>
            <a:off x="6282075" y="1395450"/>
            <a:ext cx="533400" cy="981600"/>
          </a:xfrm>
          <a:prstGeom prst="rect">
            <a:avLst/>
          </a:prstGeom>
          <a:noFill/>
          <a:ln cap="flat" cmpd="sng" w="3810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00FFFF"/>
              </a:solidFill>
            </a:endParaRPr>
          </a:p>
          <a:p>
            <a:pPr indent="0" lvl="0" marL="0" rtl="0" algn="l">
              <a:spcBef>
                <a:spcPts val="0"/>
              </a:spcBef>
              <a:spcAft>
                <a:spcPts val="0"/>
              </a:spcAft>
              <a:buNone/>
            </a:pPr>
            <a:r>
              <a:rPr b="1" lang="en">
                <a:solidFill>
                  <a:srgbClr val="00FFFF"/>
                </a:solidFill>
              </a:rPr>
              <a:t>Opportunities within the Market</a:t>
            </a:r>
            <a:endParaRPr b="1">
              <a:solidFill>
                <a:srgbClr val="00FFFF"/>
              </a:solidFill>
            </a:endParaRPr>
          </a:p>
        </p:txBody>
      </p:sp>
      <p:grpSp>
        <p:nvGrpSpPr>
          <p:cNvPr id="219" name="Google Shape;219;p30"/>
          <p:cNvGrpSpPr/>
          <p:nvPr/>
        </p:nvGrpSpPr>
        <p:grpSpPr>
          <a:xfrm>
            <a:off x="1016376" y="1307838"/>
            <a:ext cx="2840160" cy="3179675"/>
            <a:chOff x="1293736" y="1258050"/>
            <a:chExt cx="2547000" cy="2547000"/>
          </a:xfrm>
        </p:grpSpPr>
        <p:sp>
          <p:nvSpPr>
            <p:cNvPr id="220" name="Google Shape;220;p30"/>
            <p:cNvSpPr/>
            <p:nvPr/>
          </p:nvSpPr>
          <p:spPr>
            <a:xfrm rot="2700000">
              <a:off x="2286374" y="1011412"/>
              <a:ext cx="561726" cy="3040276"/>
            </a:xfrm>
            <a:prstGeom prst="roundRect">
              <a:avLst>
                <a:gd fmla="val 50000" name="adj"/>
              </a:avLst>
            </a:prstGeom>
            <a:solidFill>
              <a:srgbClr val="5515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0"/>
            <p:cNvSpPr/>
            <p:nvPr/>
          </p:nvSpPr>
          <p:spPr>
            <a:xfrm>
              <a:off x="151075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551561"/>
                  </a:solidFill>
                  <a:latin typeface="Roboto"/>
                  <a:ea typeface="Roboto"/>
                  <a:cs typeface="Roboto"/>
                  <a:sym typeface="Roboto"/>
                </a:rPr>
                <a:t>1</a:t>
              </a:r>
              <a:endParaRPr b="1" sz="1200">
                <a:solidFill>
                  <a:srgbClr val="551561"/>
                </a:solidFill>
                <a:latin typeface="Roboto"/>
                <a:ea typeface="Roboto"/>
                <a:cs typeface="Roboto"/>
                <a:sym typeface="Roboto"/>
              </a:endParaRPr>
            </a:p>
          </p:txBody>
        </p:sp>
        <p:sp>
          <p:nvSpPr>
            <p:cNvPr id="222" name="Google Shape;222;p30"/>
            <p:cNvSpPr txBox="1"/>
            <p:nvPr/>
          </p:nvSpPr>
          <p:spPr>
            <a:xfrm rot="-2700000">
              <a:off x="1501398" y="2241353"/>
              <a:ext cx="2332604"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Healthier Alternatives to </a:t>
              </a:r>
              <a:endParaRPr b="1" sz="12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Traditional Hair Dye</a:t>
              </a:r>
              <a:endParaRPr b="1" sz="800">
                <a:solidFill>
                  <a:srgbClr val="FFFFFF"/>
                </a:solidFill>
                <a:latin typeface="Roboto"/>
                <a:ea typeface="Roboto"/>
                <a:cs typeface="Roboto"/>
                <a:sym typeface="Roboto"/>
              </a:endParaRPr>
            </a:p>
          </p:txBody>
        </p:sp>
      </p:grpSp>
      <p:grpSp>
        <p:nvGrpSpPr>
          <p:cNvPr id="223" name="Google Shape;223;p30"/>
          <p:cNvGrpSpPr/>
          <p:nvPr/>
        </p:nvGrpSpPr>
        <p:grpSpPr>
          <a:xfrm>
            <a:off x="3146464" y="1307838"/>
            <a:ext cx="2840160" cy="3179675"/>
            <a:chOff x="3203958" y="1258050"/>
            <a:chExt cx="2547000" cy="2547000"/>
          </a:xfrm>
        </p:grpSpPr>
        <p:sp>
          <p:nvSpPr>
            <p:cNvPr id="224" name="Google Shape;224;p30"/>
            <p:cNvSpPr/>
            <p:nvPr/>
          </p:nvSpPr>
          <p:spPr>
            <a:xfrm rot="2700000">
              <a:off x="4196595" y="1011412"/>
              <a:ext cx="561726" cy="3040276"/>
            </a:xfrm>
            <a:prstGeom prst="roundRect">
              <a:avLst>
                <a:gd fmla="val 50000" name="adj"/>
              </a:avLst>
            </a:prstGeom>
            <a:solidFill>
              <a:srgbClr val="761E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0"/>
            <p:cNvSpPr/>
            <p:nvPr/>
          </p:nvSpPr>
          <p:spPr>
            <a:xfrm>
              <a:off x="3420974"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761E86"/>
                  </a:solidFill>
                  <a:latin typeface="Roboto"/>
                  <a:ea typeface="Roboto"/>
                  <a:cs typeface="Roboto"/>
                  <a:sym typeface="Roboto"/>
                </a:rPr>
                <a:t>2</a:t>
              </a:r>
              <a:endParaRPr b="1" sz="1200">
                <a:solidFill>
                  <a:srgbClr val="761E86"/>
                </a:solidFill>
                <a:latin typeface="Roboto"/>
                <a:ea typeface="Roboto"/>
                <a:cs typeface="Roboto"/>
                <a:sym typeface="Roboto"/>
              </a:endParaRPr>
            </a:p>
          </p:txBody>
        </p:sp>
        <p:sp>
          <p:nvSpPr>
            <p:cNvPr id="226" name="Google Shape;226;p30"/>
            <p:cNvSpPr txBox="1"/>
            <p:nvPr/>
          </p:nvSpPr>
          <p:spPr>
            <a:xfrm rot="-2700000">
              <a:off x="3410687" y="2240903"/>
              <a:ext cx="2333877"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Alternate Market Segments</a:t>
              </a:r>
              <a:endParaRPr b="1" sz="800">
                <a:solidFill>
                  <a:srgbClr val="FFFFFF"/>
                </a:solidFill>
                <a:latin typeface="Roboto"/>
                <a:ea typeface="Roboto"/>
                <a:cs typeface="Roboto"/>
                <a:sym typeface="Roboto"/>
              </a:endParaRPr>
            </a:p>
          </p:txBody>
        </p:sp>
      </p:grpSp>
      <p:grpSp>
        <p:nvGrpSpPr>
          <p:cNvPr id="227" name="Google Shape;227;p30"/>
          <p:cNvGrpSpPr/>
          <p:nvPr/>
        </p:nvGrpSpPr>
        <p:grpSpPr>
          <a:xfrm>
            <a:off x="5287477" y="1307838"/>
            <a:ext cx="2840160" cy="3179675"/>
            <a:chOff x="5123977" y="1258050"/>
            <a:chExt cx="2547000" cy="2547000"/>
          </a:xfrm>
        </p:grpSpPr>
        <p:sp>
          <p:nvSpPr>
            <p:cNvPr id="228" name="Google Shape;228;p30"/>
            <p:cNvSpPr/>
            <p:nvPr/>
          </p:nvSpPr>
          <p:spPr>
            <a:xfrm rot="2700000">
              <a:off x="6116614" y="1011412"/>
              <a:ext cx="561726" cy="3040276"/>
            </a:xfrm>
            <a:prstGeom prst="roundRect">
              <a:avLst>
                <a:gd fmla="val 50000" name="adj"/>
              </a:avLst>
            </a:prstGeom>
            <a:solidFill>
              <a:srgbClr val="922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0"/>
            <p:cNvSpPr/>
            <p:nvPr/>
          </p:nvSpPr>
          <p:spPr>
            <a:xfrm>
              <a:off x="534099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9225A5"/>
                  </a:solidFill>
                  <a:latin typeface="Roboto"/>
                  <a:ea typeface="Roboto"/>
                  <a:cs typeface="Roboto"/>
                  <a:sym typeface="Roboto"/>
                </a:rPr>
                <a:t>3</a:t>
              </a:r>
              <a:endParaRPr b="1" sz="1200">
                <a:solidFill>
                  <a:srgbClr val="9225A5"/>
                </a:solidFill>
                <a:latin typeface="Roboto"/>
                <a:ea typeface="Roboto"/>
                <a:cs typeface="Roboto"/>
                <a:sym typeface="Roboto"/>
              </a:endParaRPr>
            </a:p>
          </p:txBody>
        </p:sp>
        <p:sp>
          <p:nvSpPr>
            <p:cNvPr id="230" name="Google Shape;230;p30"/>
            <p:cNvSpPr txBox="1"/>
            <p:nvPr/>
          </p:nvSpPr>
          <p:spPr>
            <a:xfrm rot="-2700000">
              <a:off x="5323969" y="2238203"/>
              <a:ext cx="2341513"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Consumers Turning to New Trends</a:t>
              </a:r>
              <a:endParaRPr b="1" sz="800">
                <a:solidFill>
                  <a:srgbClr val="FFFFFF"/>
                </a:solidFill>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1"/>
          <p:cNvSpPr txBox="1"/>
          <p:nvPr>
            <p:ph idx="4294967295" type="body"/>
          </p:nvPr>
        </p:nvSpPr>
        <p:spPr>
          <a:xfrm>
            <a:off x="1297500" y="1240875"/>
            <a:ext cx="7038900" cy="3671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1800">
                <a:solidFill>
                  <a:srgbClr val="FFFFFF"/>
                </a:solidFill>
                <a:latin typeface="Arial"/>
                <a:ea typeface="Arial"/>
                <a:cs typeface="Arial"/>
                <a:sym typeface="Arial"/>
              </a:rPr>
              <a:t>  </a:t>
            </a:r>
            <a:endParaRPr sz="1800">
              <a:solidFill>
                <a:srgbClr val="FFFFFF"/>
              </a:solidFill>
              <a:latin typeface="Arial"/>
              <a:ea typeface="Arial"/>
              <a:cs typeface="Arial"/>
              <a:sym typeface="Arial"/>
            </a:endParaRPr>
          </a:p>
          <a:p>
            <a:pPr indent="0" lvl="0" marL="0" rtl="0" algn="l">
              <a:lnSpc>
                <a:spcPct val="90000"/>
              </a:lnSpc>
              <a:spcBef>
                <a:spcPts val="1000"/>
              </a:spcBef>
              <a:spcAft>
                <a:spcPts val="0"/>
              </a:spcAft>
              <a:buNone/>
            </a:pPr>
            <a:r>
              <a:t/>
            </a:r>
            <a:endParaRPr sz="1800">
              <a:solidFill>
                <a:srgbClr val="FFFFFF"/>
              </a:solidFill>
              <a:latin typeface="Arial"/>
              <a:ea typeface="Arial"/>
              <a:cs typeface="Arial"/>
              <a:sym typeface="Arial"/>
            </a:endParaRPr>
          </a:p>
          <a:p>
            <a:pPr indent="0" lvl="0" marL="457200" rtl="0" algn="l">
              <a:lnSpc>
                <a:spcPct val="115000"/>
              </a:lnSpc>
              <a:spcBef>
                <a:spcPts val="0"/>
              </a:spcBef>
              <a:spcAft>
                <a:spcPts val="0"/>
              </a:spcAft>
              <a:buNone/>
            </a:pPr>
            <a:r>
              <a:t/>
            </a:r>
            <a:endParaRPr sz="1800">
              <a:solidFill>
                <a:srgbClr val="FFFFFF"/>
              </a:solidFill>
            </a:endParaRPr>
          </a:p>
        </p:txBody>
      </p:sp>
      <p:sp>
        <p:nvSpPr>
          <p:cNvPr id="236" name="Google Shape;236;p31"/>
          <p:cNvSpPr txBox="1"/>
          <p:nvPr>
            <p:ph idx="4294967295" type="body"/>
          </p:nvPr>
        </p:nvSpPr>
        <p:spPr>
          <a:xfrm>
            <a:off x="1297500" y="1240875"/>
            <a:ext cx="7038900" cy="367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300"/>
              <a:buNone/>
            </a:pPr>
            <a:r>
              <a:rPr b="1" lang="en" sz="3000">
                <a:solidFill>
                  <a:srgbClr val="6D9EEB"/>
                </a:solidFill>
              </a:rPr>
              <a:t>Challenge 1</a:t>
            </a:r>
            <a:r>
              <a:rPr lang="en" sz="3000">
                <a:solidFill>
                  <a:srgbClr val="4A86E8"/>
                </a:solidFill>
              </a:rPr>
              <a:t>: </a:t>
            </a:r>
            <a:r>
              <a:rPr lang="en" sz="3000"/>
              <a:t>Trend vs Fad</a:t>
            </a:r>
            <a:endParaRPr sz="3000"/>
          </a:p>
          <a:p>
            <a:pPr indent="0" lvl="0" marL="0" rtl="0" algn="l">
              <a:lnSpc>
                <a:spcPct val="115000"/>
              </a:lnSpc>
              <a:spcBef>
                <a:spcPts val="1600"/>
              </a:spcBef>
              <a:spcAft>
                <a:spcPts val="0"/>
              </a:spcAft>
              <a:buSzPts val="1300"/>
              <a:buNone/>
            </a:pPr>
            <a:r>
              <a:t/>
            </a:r>
            <a:endParaRPr b="1" sz="3000">
              <a:solidFill>
                <a:srgbClr val="6D9EEB"/>
              </a:solidFill>
            </a:endParaRPr>
          </a:p>
          <a:p>
            <a:pPr indent="0" lvl="0" marL="0" rtl="0" algn="l">
              <a:lnSpc>
                <a:spcPct val="115000"/>
              </a:lnSpc>
              <a:spcBef>
                <a:spcPts val="1600"/>
              </a:spcBef>
              <a:spcAft>
                <a:spcPts val="0"/>
              </a:spcAft>
              <a:buSzPts val="1300"/>
              <a:buNone/>
            </a:pPr>
            <a:r>
              <a:rPr b="1" lang="en" sz="3000">
                <a:solidFill>
                  <a:srgbClr val="6D9EEB"/>
                </a:solidFill>
              </a:rPr>
              <a:t>Challenge 2:</a:t>
            </a:r>
            <a:r>
              <a:rPr lang="en" sz="3000"/>
              <a:t> Deciding on a Marketing and Social Media Strategy</a:t>
            </a:r>
            <a:endParaRPr sz="3000"/>
          </a:p>
          <a:p>
            <a:pPr indent="0" lvl="0" marL="0" rtl="0" algn="l">
              <a:lnSpc>
                <a:spcPct val="115000"/>
              </a:lnSpc>
              <a:spcBef>
                <a:spcPts val="1600"/>
              </a:spcBef>
              <a:spcAft>
                <a:spcPts val="0"/>
              </a:spcAft>
              <a:buSzPts val="1300"/>
              <a:buNone/>
            </a:pPr>
            <a:r>
              <a:t/>
            </a:r>
            <a:endParaRPr b="1" sz="1800">
              <a:solidFill>
                <a:srgbClr val="6D9EEB"/>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
                <a:solidFill>
                  <a:srgbClr val="00FFFF"/>
                </a:solidFill>
              </a:rPr>
              <a:t>Google Research</a:t>
            </a:r>
            <a:endParaRPr b="1">
              <a:solidFill>
                <a:srgbClr val="00FFFF"/>
              </a:solidFill>
            </a:endParaRPr>
          </a:p>
        </p:txBody>
      </p:sp>
      <p:sp>
        <p:nvSpPr>
          <p:cNvPr id="242" name="Google Shape;242;p32"/>
          <p:cNvSpPr txBox="1"/>
          <p:nvPr>
            <p:ph idx="4294967295" type="body"/>
          </p:nvPr>
        </p:nvSpPr>
        <p:spPr>
          <a:xfrm>
            <a:off x="1297500" y="1240875"/>
            <a:ext cx="7038900" cy="3671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1800">
                <a:solidFill>
                  <a:srgbClr val="4A86E8"/>
                </a:solidFill>
                <a:latin typeface="Arial"/>
                <a:ea typeface="Arial"/>
                <a:cs typeface="Arial"/>
                <a:sym typeface="Arial"/>
              </a:rPr>
              <a:t> </a:t>
            </a:r>
            <a:r>
              <a:rPr b="1" lang="en" sz="1800">
                <a:solidFill>
                  <a:srgbClr val="4A86E8"/>
                </a:solidFill>
              </a:rPr>
              <a:t>Trend vs. Fad </a:t>
            </a:r>
            <a:endParaRPr b="1" sz="1800">
              <a:solidFill>
                <a:srgbClr val="4A86E8"/>
              </a:solidFill>
            </a:endParaRPr>
          </a:p>
          <a:p>
            <a:pPr indent="-342900" lvl="0" marL="457200" rtl="0" algn="l">
              <a:lnSpc>
                <a:spcPct val="90000"/>
              </a:lnSpc>
              <a:spcBef>
                <a:spcPts val="1000"/>
              </a:spcBef>
              <a:spcAft>
                <a:spcPts val="0"/>
              </a:spcAft>
              <a:buClr>
                <a:srgbClr val="FFFFFF"/>
              </a:buClr>
              <a:buSzPts val="1800"/>
              <a:buChar char="●"/>
            </a:pPr>
            <a:r>
              <a:rPr lang="en" sz="1800">
                <a:solidFill>
                  <a:srgbClr val="FFFFFF"/>
                </a:solidFill>
              </a:rPr>
              <a:t>Why is it so important to identify a fashion movement early?</a:t>
            </a:r>
            <a:endParaRPr sz="1800">
              <a:solidFill>
                <a:srgbClr val="FFFFFF"/>
              </a:solidFill>
            </a:endParaRPr>
          </a:p>
          <a:p>
            <a:pPr indent="-342900" lvl="0" marL="457200" rtl="0" algn="l">
              <a:lnSpc>
                <a:spcPct val="90000"/>
              </a:lnSpc>
              <a:spcBef>
                <a:spcPts val="0"/>
              </a:spcBef>
              <a:spcAft>
                <a:spcPts val="0"/>
              </a:spcAft>
              <a:buClr>
                <a:srgbClr val="FFFFFF"/>
              </a:buClr>
              <a:buSzPts val="1800"/>
              <a:buChar char="●"/>
            </a:pPr>
            <a:r>
              <a:rPr lang="en" sz="1800">
                <a:solidFill>
                  <a:srgbClr val="FFFFFF"/>
                </a:solidFill>
              </a:rPr>
              <a:t>What’s the difference in the fashion industry?</a:t>
            </a:r>
            <a:endParaRPr sz="1800">
              <a:solidFill>
                <a:srgbClr val="FFFFFF"/>
              </a:solidFill>
            </a:endParaRPr>
          </a:p>
          <a:p>
            <a:pPr indent="0" lvl="0" marL="0" rtl="0" algn="l">
              <a:lnSpc>
                <a:spcPct val="90000"/>
              </a:lnSpc>
              <a:spcBef>
                <a:spcPts val="1000"/>
              </a:spcBef>
              <a:spcAft>
                <a:spcPts val="0"/>
              </a:spcAft>
              <a:buNone/>
            </a:pPr>
            <a:r>
              <a:t/>
            </a:r>
            <a:endParaRPr sz="1800">
              <a:solidFill>
                <a:srgbClr val="FFFFFF"/>
              </a:solidFill>
            </a:endParaRPr>
          </a:p>
          <a:p>
            <a:pPr indent="0" lvl="0" marL="0" rtl="0" algn="l">
              <a:lnSpc>
                <a:spcPct val="90000"/>
              </a:lnSpc>
              <a:spcBef>
                <a:spcPts val="1000"/>
              </a:spcBef>
              <a:spcAft>
                <a:spcPts val="0"/>
              </a:spcAft>
              <a:buNone/>
            </a:pPr>
            <a:r>
              <a:rPr b="1" lang="en" sz="1800">
                <a:solidFill>
                  <a:srgbClr val="4A86E8"/>
                </a:solidFill>
              </a:rPr>
              <a:t> How can Google help?</a:t>
            </a:r>
            <a:endParaRPr b="1" sz="1800">
              <a:solidFill>
                <a:srgbClr val="4A86E8"/>
              </a:solidFill>
            </a:endParaRPr>
          </a:p>
          <a:p>
            <a:pPr indent="-342900" lvl="0" marL="457200" rtl="0" algn="l">
              <a:lnSpc>
                <a:spcPct val="90000"/>
              </a:lnSpc>
              <a:spcBef>
                <a:spcPts val="1000"/>
              </a:spcBef>
              <a:spcAft>
                <a:spcPts val="0"/>
              </a:spcAft>
              <a:buClr>
                <a:srgbClr val="FFFFFF"/>
              </a:buClr>
              <a:buSzPts val="1800"/>
              <a:buChar char="●"/>
            </a:pPr>
            <a:r>
              <a:rPr lang="en" sz="1800">
                <a:solidFill>
                  <a:srgbClr val="FFFFFF"/>
                </a:solidFill>
              </a:rPr>
              <a:t>What type of data can google provide?</a:t>
            </a:r>
            <a:endParaRPr sz="1800">
              <a:solidFill>
                <a:srgbClr val="FFFFFF"/>
              </a:solidFill>
            </a:endParaRPr>
          </a:p>
          <a:p>
            <a:pPr indent="-342900" lvl="0" marL="457200" rtl="0" algn="l">
              <a:lnSpc>
                <a:spcPct val="90000"/>
              </a:lnSpc>
              <a:spcBef>
                <a:spcPts val="0"/>
              </a:spcBef>
              <a:spcAft>
                <a:spcPts val="0"/>
              </a:spcAft>
              <a:buClr>
                <a:srgbClr val="FFFFFF"/>
              </a:buClr>
              <a:buSzPts val="1800"/>
              <a:buChar char="●"/>
            </a:pPr>
            <a:r>
              <a:rPr lang="en" sz="1800">
                <a:solidFill>
                  <a:srgbClr val="FFFFFF"/>
                </a:solidFill>
              </a:rPr>
              <a:t>Incorporating data driven decision making</a:t>
            </a:r>
            <a:endParaRPr sz="1800">
              <a:solidFill>
                <a:srgbClr val="FFFFFF"/>
              </a:solidFill>
            </a:endParaRPr>
          </a:p>
          <a:p>
            <a:pPr indent="0" lvl="0" marL="0" rtl="0" algn="l">
              <a:lnSpc>
                <a:spcPct val="90000"/>
              </a:lnSpc>
              <a:spcBef>
                <a:spcPts val="1000"/>
              </a:spcBef>
              <a:spcAft>
                <a:spcPts val="0"/>
              </a:spcAft>
              <a:buNone/>
            </a:pPr>
            <a:r>
              <a:t/>
            </a:r>
            <a:endParaRPr sz="1800">
              <a:solidFill>
                <a:srgbClr val="FFFFFF"/>
              </a:solidFill>
            </a:endParaRPr>
          </a:p>
          <a:p>
            <a:pPr indent="0" lvl="0" marL="0" rtl="0" algn="l">
              <a:lnSpc>
                <a:spcPct val="90000"/>
              </a:lnSpc>
              <a:spcBef>
                <a:spcPts val="1000"/>
              </a:spcBef>
              <a:spcAft>
                <a:spcPts val="0"/>
              </a:spcAft>
              <a:buNone/>
            </a:pPr>
            <a:r>
              <a:t/>
            </a:r>
            <a:endParaRPr sz="1800">
              <a:solidFill>
                <a:srgbClr val="FFFFFF"/>
              </a:solidFill>
              <a:latin typeface="Arial"/>
              <a:ea typeface="Arial"/>
              <a:cs typeface="Arial"/>
              <a:sym typeface="Arial"/>
            </a:endParaRPr>
          </a:p>
          <a:p>
            <a:pPr indent="0" lvl="0" marL="0" rtl="0" algn="l">
              <a:lnSpc>
                <a:spcPct val="90000"/>
              </a:lnSpc>
              <a:spcBef>
                <a:spcPts val="1000"/>
              </a:spcBef>
              <a:spcAft>
                <a:spcPts val="0"/>
              </a:spcAft>
              <a:buNone/>
            </a:pPr>
            <a:r>
              <a:t/>
            </a:r>
            <a:endParaRPr sz="1800">
              <a:solidFill>
                <a:srgbClr val="FFFFFF"/>
              </a:solidFill>
              <a:latin typeface="Arial"/>
              <a:ea typeface="Arial"/>
              <a:cs typeface="Arial"/>
              <a:sym typeface="Arial"/>
            </a:endParaRPr>
          </a:p>
          <a:p>
            <a:pPr indent="0" lvl="0" marL="457200" rtl="0" algn="l">
              <a:lnSpc>
                <a:spcPct val="115000"/>
              </a:lnSpc>
              <a:spcBef>
                <a:spcPts val="0"/>
              </a:spcBef>
              <a:spcAft>
                <a:spcPts val="0"/>
              </a:spcAft>
              <a:buNone/>
            </a:pPr>
            <a:r>
              <a:t/>
            </a:r>
            <a:endParaRPr sz="18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3"/>
          <p:cNvSpPr txBox="1"/>
          <p:nvPr>
            <p:ph type="title"/>
          </p:nvPr>
        </p:nvSpPr>
        <p:spPr>
          <a:xfrm>
            <a:off x="1297500" y="4101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
                <a:solidFill>
                  <a:srgbClr val="00FFFF"/>
                </a:solidFill>
              </a:rPr>
              <a:t>Using Google to Identify Trends in Fashion</a:t>
            </a:r>
            <a:endParaRPr b="1">
              <a:solidFill>
                <a:srgbClr val="00FFFF"/>
              </a:solidFill>
            </a:endParaRPr>
          </a:p>
        </p:txBody>
      </p:sp>
      <p:pic>
        <p:nvPicPr>
          <p:cNvPr id="248" name="Google Shape;248;p33"/>
          <p:cNvPicPr preferRelativeResize="0"/>
          <p:nvPr/>
        </p:nvPicPr>
        <p:blipFill>
          <a:blip r:embed="rId3">
            <a:alphaModFix/>
          </a:blip>
          <a:stretch>
            <a:fillRect/>
          </a:stretch>
        </p:blipFill>
        <p:spPr>
          <a:xfrm>
            <a:off x="0" y="1460250"/>
            <a:ext cx="4486175" cy="3683250"/>
          </a:xfrm>
          <a:prstGeom prst="rect">
            <a:avLst/>
          </a:prstGeom>
          <a:noFill/>
          <a:ln>
            <a:noFill/>
          </a:ln>
        </p:spPr>
      </p:pic>
      <p:pic>
        <p:nvPicPr>
          <p:cNvPr id="249" name="Google Shape;249;p33"/>
          <p:cNvPicPr preferRelativeResize="0"/>
          <p:nvPr/>
        </p:nvPicPr>
        <p:blipFill>
          <a:blip r:embed="rId4">
            <a:alphaModFix/>
          </a:blip>
          <a:stretch>
            <a:fillRect/>
          </a:stretch>
        </p:blipFill>
        <p:spPr>
          <a:xfrm>
            <a:off x="4486175" y="1476675"/>
            <a:ext cx="4638576" cy="3666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