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7"/>
  </p:notesMasterIdLst>
  <p:sldIdLst>
    <p:sldId id="256" r:id="rId2"/>
    <p:sldId id="257" r:id="rId3"/>
    <p:sldId id="264" r:id="rId4"/>
    <p:sldId id="265" r:id="rId5"/>
    <p:sldId id="286" r:id="rId6"/>
    <p:sldId id="289" r:id="rId7"/>
    <p:sldId id="290" r:id="rId8"/>
    <p:sldId id="266" r:id="rId9"/>
    <p:sldId id="291" r:id="rId10"/>
    <p:sldId id="262" r:id="rId11"/>
    <p:sldId id="258" r:id="rId12"/>
    <p:sldId id="268" r:id="rId13"/>
    <p:sldId id="269" r:id="rId14"/>
    <p:sldId id="270" r:id="rId15"/>
    <p:sldId id="271" r:id="rId16"/>
    <p:sldId id="273" r:id="rId17"/>
    <p:sldId id="275" r:id="rId18"/>
    <p:sldId id="278" r:id="rId19"/>
    <p:sldId id="276" r:id="rId20"/>
    <p:sldId id="277" r:id="rId21"/>
    <p:sldId id="279" r:id="rId22"/>
    <p:sldId id="280" r:id="rId23"/>
    <p:sldId id="284" r:id="rId24"/>
    <p:sldId id="292" r:id="rId25"/>
    <p:sldId id="294"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57829" autoAdjust="0"/>
  </p:normalViewPr>
  <p:slideViewPr>
    <p:cSldViewPr>
      <p:cViewPr varScale="1">
        <p:scale>
          <a:sx n="66" d="100"/>
          <a:sy n="66" d="100"/>
        </p:scale>
        <p:origin x="-293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5C76445-E8E9-492F-AC81-5F69439B123A}" type="datetimeFigureOut">
              <a:rPr lang="en-US" smtClean="0"/>
              <a:t>5/5/2018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1A359FB-DF85-4A82-A903-69B87471F238}" type="slidenum">
              <a:rPr lang="en-US" smtClean="0"/>
              <a:t>‹#›</a:t>
            </a:fld>
            <a:endParaRPr lang="en-US"/>
          </a:p>
        </p:txBody>
      </p:sp>
    </p:spTree>
    <p:extLst>
      <p:ext uri="{BB962C8B-B14F-4D97-AF65-F5344CB8AC3E}">
        <p14:creationId xmlns:p14="http://schemas.microsoft.com/office/powerpoint/2010/main" val="256351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3</a:t>
            </a:fld>
            <a:endParaRPr lang="en-US"/>
          </a:p>
        </p:txBody>
      </p:sp>
    </p:spTree>
    <p:extLst>
      <p:ext uri="{BB962C8B-B14F-4D97-AF65-F5344CB8AC3E}">
        <p14:creationId xmlns:p14="http://schemas.microsoft.com/office/powerpoint/2010/main" val="379199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1. Class Loader </a:t>
            </a:r>
            <a:r>
              <a:rPr lang="en-US" sz="1200" b="1" i="0" kern="1200" dirty="0" err="1" smtClean="0">
                <a:solidFill>
                  <a:schemeClr val="tx1"/>
                </a:solidFill>
                <a:effectLst/>
                <a:latin typeface="+mn-lt"/>
                <a:ea typeface="+mn-ea"/>
                <a:cs typeface="+mn-cs"/>
              </a:rPr>
              <a:t>SubSystem</a:t>
            </a: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Java’s dynamic class loading functionality is handled by the class loader subsystem. It loads, links and initializes the class when it refers to a class for the first time. Class loader sub system is responsible for following 3 activities</a:t>
            </a:r>
          </a:p>
          <a:p>
            <a:pPr fontAlgn="base"/>
            <a:r>
              <a:rPr lang="en-US" sz="1200" b="1" i="0" kern="1200" dirty="0" smtClean="0">
                <a:solidFill>
                  <a:schemeClr val="tx1"/>
                </a:solidFill>
                <a:effectLst/>
                <a:latin typeface="+mn-lt"/>
                <a:ea typeface="+mn-ea"/>
                <a:cs typeface="+mn-cs"/>
              </a:rPr>
              <a:t>Loading </a:t>
            </a:r>
            <a:r>
              <a:rPr lang="en-US" sz="1200" b="0" i="0" kern="1200" dirty="0" smtClean="0">
                <a:solidFill>
                  <a:schemeClr val="tx1"/>
                </a:solidFill>
                <a:effectLst/>
                <a:latin typeface="+mn-lt"/>
                <a:ea typeface="+mn-ea"/>
                <a:cs typeface="+mn-cs"/>
              </a:rPr>
              <a:t>:The Class loader reads the </a:t>
            </a:r>
            <a:r>
              <a:rPr lang="en-US" sz="1200" b="0" i="1"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file, generate the corresponding binary data and save it in method area.</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For each class file JVM will store corresponding information in method area, such as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Fully qualified name of class </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Fully qualified name of immediate parent class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Methods info</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Variable info</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Constructor info</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Modifiers info</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Constant pool info</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whether .class file represents class or Interface or </a:t>
            </a:r>
            <a:r>
              <a:rPr lang="en-US" sz="1200" b="0" i="0" kern="1200" dirty="0" err="1" smtClean="0">
                <a:solidFill>
                  <a:schemeClr val="tx1"/>
                </a:solidFill>
                <a:effectLst/>
                <a:latin typeface="+mn-lt"/>
                <a:ea typeface="+mn-ea"/>
                <a:cs typeface="+mn-cs"/>
              </a:rPr>
              <a:t>enum</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 Linking </a:t>
            </a:r>
            <a:r>
              <a:rPr lang="en-US" sz="1200" b="0" i="0" kern="1200" dirty="0" smtClean="0">
                <a:solidFill>
                  <a:schemeClr val="tx1"/>
                </a:solidFill>
                <a:effectLst/>
                <a:latin typeface="+mn-lt"/>
                <a:ea typeface="+mn-ea"/>
                <a:cs typeface="+mn-cs"/>
              </a:rPr>
              <a:t>:  Performs verification, preparation, and (optionally) resolution.</a:t>
            </a:r>
          </a:p>
          <a:p>
            <a:pPr fontAlgn="base"/>
            <a:r>
              <a:rPr lang="en-US" sz="1200" b="1" i="0" kern="1200" dirty="0" smtClean="0">
                <a:solidFill>
                  <a:schemeClr val="tx1"/>
                </a:solidFill>
                <a:effectLst/>
                <a:latin typeface="+mn-lt"/>
                <a:ea typeface="+mn-ea"/>
                <a:cs typeface="+mn-cs"/>
              </a:rPr>
              <a:t>Initialization </a:t>
            </a:r>
            <a:r>
              <a:rPr lang="en-US" sz="1200" b="0" i="0" kern="1200" dirty="0" smtClean="0">
                <a:solidFill>
                  <a:schemeClr val="tx1"/>
                </a:solidFill>
                <a:effectLst/>
                <a:latin typeface="+mn-lt"/>
                <a:ea typeface="+mn-ea"/>
                <a:cs typeface="+mn-cs"/>
              </a:rPr>
              <a:t>: In this phase, all static variables are assigned with their values defined in the code and static block(if any). This is executed from top to bottom in a class and from parent to child in class hierarchy.</a:t>
            </a:r>
          </a:p>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4</a:t>
            </a:fld>
            <a:endParaRPr lang="en-US"/>
          </a:p>
        </p:txBody>
      </p:sp>
    </p:spTree>
    <p:extLst>
      <p:ext uri="{BB962C8B-B14F-4D97-AF65-F5344CB8AC3E}">
        <p14:creationId xmlns:p14="http://schemas.microsoft.com/office/powerpoint/2010/main" val="143727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 1. Verification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It is a process of ensuring that Binary representation of a class is a structurally correct or not.</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JVM will check whether the .class file is generated by valid compiler or not.</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.class file is properly formatted or not.</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Internally </a:t>
            </a:r>
            <a:r>
              <a:rPr lang="en-US" sz="1200" b="1" i="0" kern="1200" dirty="0" smtClean="0">
                <a:solidFill>
                  <a:schemeClr val="tx1"/>
                </a:solidFill>
                <a:effectLst/>
                <a:latin typeface="+mn-lt"/>
                <a:ea typeface="+mn-ea"/>
                <a:cs typeface="+mn-cs"/>
              </a:rPr>
              <a:t>Bytecode verifier</a:t>
            </a:r>
            <a:r>
              <a:rPr lang="en-US" sz="1200" b="0" i="0" kern="1200" dirty="0" smtClean="0">
                <a:solidFill>
                  <a:schemeClr val="tx1"/>
                </a:solidFill>
                <a:effectLst/>
                <a:latin typeface="+mn-lt"/>
                <a:ea typeface="+mn-ea"/>
                <a:cs typeface="+mn-cs"/>
              </a:rPr>
              <a:t> is responsible for this activity.</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Bytecode verifier is a part of Class Loader </a:t>
            </a:r>
            <a:r>
              <a:rPr lang="en-US" sz="1200" b="0" i="0" kern="1200" dirty="0" err="1" smtClean="0">
                <a:solidFill>
                  <a:schemeClr val="tx1"/>
                </a:solidFill>
                <a:effectLst/>
                <a:latin typeface="+mn-lt"/>
                <a:ea typeface="+mn-ea"/>
                <a:cs typeface="+mn-cs"/>
              </a:rPr>
              <a:t>SubSystem</a:t>
            </a:r>
            <a:r>
              <a:rPr lang="en-US" sz="1200" b="0" i="0" kern="1200" dirty="0" smtClean="0">
                <a:solidFill>
                  <a:schemeClr val="tx1"/>
                </a:solidFill>
                <a:effectLst/>
                <a:latin typeface="+mn-lt"/>
                <a:ea typeface="+mn-ea"/>
                <a:cs typeface="+mn-cs"/>
              </a:rPr>
              <a:t>.</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If the binary representation of a class or interface does not satisfy the static or structural constraints then a </a:t>
            </a:r>
            <a:r>
              <a:rPr lang="en-US" sz="1200" b="0" i="0" kern="1200" dirty="0" err="1" smtClean="0">
                <a:solidFill>
                  <a:schemeClr val="tx1"/>
                </a:solidFill>
                <a:effectLst/>
                <a:latin typeface="+mn-lt"/>
                <a:ea typeface="+mn-ea"/>
                <a:cs typeface="+mn-cs"/>
              </a:rPr>
              <a:t>VerifyError</a:t>
            </a:r>
            <a:r>
              <a:rPr lang="en-US" sz="1200" b="0" i="0" kern="1200" dirty="0" smtClean="0">
                <a:solidFill>
                  <a:schemeClr val="tx1"/>
                </a:solidFill>
                <a:effectLst/>
                <a:latin typeface="+mn-lt"/>
                <a:ea typeface="+mn-ea"/>
                <a:cs typeface="+mn-cs"/>
              </a:rPr>
              <a:t> is thrown. An error thrown is an instance of </a:t>
            </a:r>
            <a:r>
              <a:rPr lang="en-US" sz="1200" b="0" i="0" kern="1200" dirty="0" err="1" smtClean="0">
                <a:solidFill>
                  <a:schemeClr val="tx1"/>
                </a:solidFill>
                <a:effectLst/>
                <a:latin typeface="+mn-lt"/>
                <a:ea typeface="+mn-ea"/>
                <a:cs typeface="+mn-cs"/>
              </a:rPr>
              <a:t>LinkageError</a:t>
            </a:r>
            <a:r>
              <a:rPr lang="en-US" sz="1200" b="0" i="0" kern="1200" dirty="0" smtClean="0">
                <a:solidFill>
                  <a:schemeClr val="tx1"/>
                </a:solidFill>
                <a:effectLst/>
                <a:latin typeface="+mn-lt"/>
                <a:ea typeface="+mn-ea"/>
                <a:cs typeface="+mn-cs"/>
              </a:rPr>
              <a:t> (or its sub class).</a:t>
            </a:r>
          </a:p>
          <a:p>
            <a:pPr marL="171450" indent="-171450" fontAlgn="base">
              <a:buFont typeface="Arial" panose="020B0604020202020204" pitchFamily="34" charset="0"/>
              <a:buChar char="•"/>
            </a:pPr>
            <a:endParaRPr lang="en-US"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Variables are initialized before they are used.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Method calls match the types of object references.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Rules for accessing private data and methods are not violated.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Local variable accesses fall within the runtime stack.</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runtime stack does not overflow.</a:t>
            </a:r>
          </a:p>
          <a:p>
            <a:pPr fontAlgn="base"/>
            <a:endParaRPr lang="en-US" sz="1200" b="1" i="0" kern="1200" dirty="0" smtClean="0">
              <a:solidFill>
                <a:schemeClr val="tx1"/>
              </a:solidFill>
              <a:effectLst/>
              <a:latin typeface="+mn-lt"/>
              <a:ea typeface="+mn-ea"/>
              <a:cs typeface="+mn-cs"/>
            </a:endParaRP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     2. Preparation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In this phase, JVM will allocate memory for class level or interface level static variables and assign default values.</a:t>
            </a:r>
          </a:p>
          <a:p>
            <a:pPr fontAlgn="base"/>
            <a:r>
              <a:rPr lang="en-US" sz="1200" b="0" i="0" kern="1200" dirty="0" smtClean="0">
                <a:solidFill>
                  <a:schemeClr val="tx1"/>
                </a:solidFill>
                <a:effectLst/>
                <a:latin typeface="+mn-lt"/>
                <a:ea typeface="+mn-ea"/>
                <a:cs typeface="+mn-cs"/>
              </a:rPr>
              <a:t>In initialization phase, original values will be assigned to the static variables and in preparation, only default values will be assigned.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3. Resolution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Resolution is the process of dynamically determining concrete values from symbolic references in the run-time constant pool. In simple words, it is the process of replacing symbolic names in our program with original memory references from method area.</a:t>
            </a:r>
          </a:p>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6</a:t>
            </a:fld>
            <a:endParaRPr lang="en-US"/>
          </a:p>
        </p:txBody>
      </p:sp>
    </p:spTree>
    <p:extLst>
      <p:ext uri="{BB962C8B-B14F-4D97-AF65-F5344CB8AC3E}">
        <p14:creationId xmlns:p14="http://schemas.microsoft.com/office/powerpoint/2010/main" val="3741052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Instrumentation API offers a hook into the JVM runtime which allows Java agents to access more advanced features of the JVM. It also offers a hook into the JVM's class loading where an agent can be notified when a class is loaded and redefine its class file. </a:t>
            </a:r>
            <a:r>
              <a:rPr lang="en-US" sz="1200" b="0" i="0" kern="1200" dirty="0" err="1" smtClean="0">
                <a:solidFill>
                  <a:schemeClr val="tx1"/>
                </a:solidFill>
                <a:effectLst/>
                <a:latin typeface="+mn-lt"/>
                <a:ea typeface="+mn-ea"/>
                <a:cs typeface="+mn-cs"/>
              </a:rPr>
              <a:t>Similary</a:t>
            </a:r>
            <a:r>
              <a:rPr lang="en-US" sz="1200" b="0" i="0" kern="1200" dirty="0" smtClean="0">
                <a:solidFill>
                  <a:schemeClr val="tx1"/>
                </a:solidFill>
                <a:effectLst/>
                <a:latin typeface="+mn-lt"/>
                <a:ea typeface="+mn-ea"/>
                <a:cs typeface="+mn-cs"/>
              </a:rPr>
              <a:t>, it is possible to redefine/retransform already loaded classes.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AspectJ is a library that offers a more high-level view on redefining existing </a:t>
            </a:r>
            <a:r>
              <a:rPr lang="en-US" sz="1200" b="0" i="0" kern="1200" dirty="0" err="1" smtClean="0">
                <a:solidFill>
                  <a:schemeClr val="tx1"/>
                </a:solidFill>
                <a:effectLst/>
                <a:latin typeface="+mn-lt"/>
                <a:ea typeface="+mn-ea"/>
                <a:cs typeface="+mn-cs"/>
              </a:rPr>
              <a:t>classses</a:t>
            </a:r>
            <a:r>
              <a:rPr lang="en-US" sz="1200" b="0" i="0" kern="1200" dirty="0" smtClean="0">
                <a:solidFill>
                  <a:schemeClr val="tx1"/>
                </a:solidFill>
                <a:effectLst/>
                <a:latin typeface="+mn-lt"/>
                <a:ea typeface="+mn-ea"/>
                <a:cs typeface="+mn-cs"/>
              </a:rPr>
              <a:t>. It works with point cuts and join points to explain how a class should be redefined. The redefinition by AspectJ is then either applied at compile-time with the help of a tool like Maven or AspectJ can use a Java </a:t>
            </a:r>
            <a:r>
              <a:rPr lang="en-US" sz="1200" b="0" i="0" kern="1200" dirty="0" err="1" smtClean="0">
                <a:solidFill>
                  <a:schemeClr val="tx1"/>
                </a:solidFill>
                <a:effectLst/>
                <a:latin typeface="+mn-lt"/>
                <a:ea typeface="+mn-ea"/>
                <a:cs typeface="+mn-cs"/>
              </a:rPr>
              <a:t>agebt</a:t>
            </a:r>
            <a:r>
              <a:rPr lang="en-US" sz="1200" b="0" i="0" kern="1200" dirty="0" smtClean="0">
                <a:solidFill>
                  <a:schemeClr val="tx1"/>
                </a:solidFill>
                <a:effectLst/>
                <a:latin typeface="+mn-lt"/>
                <a:ea typeface="+mn-ea"/>
                <a:cs typeface="+mn-cs"/>
              </a:rPr>
              <a:t> and the instrumentation API to apply the redefinition of classes at runtime.</a:t>
            </a:r>
          </a:p>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10</a:t>
            </a:fld>
            <a:endParaRPr lang="en-US"/>
          </a:p>
        </p:txBody>
      </p:sp>
    </p:spTree>
    <p:extLst>
      <p:ext uri="{BB962C8B-B14F-4D97-AF65-F5344CB8AC3E}">
        <p14:creationId xmlns:p14="http://schemas.microsoft.com/office/powerpoint/2010/main" val="98255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 agents are able to “intrude” into the execution of Java applications running on the JVM at runtime by performing the direct modifications of the bytecode.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11</a:t>
            </a:fld>
            <a:endParaRPr lang="en-US"/>
          </a:p>
        </p:txBody>
      </p:sp>
    </p:spTree>
    <p:extLst>
      <p:ext uri="{BB962C8B-B14F-4D97-AF65-F5344CB8AC3E}">
        <p14:creationId xmlns:p14="http://schemas.microsoft.com/office/powerpoint/2010/main" val="58452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12</a:t>
            </a:fld>
            <a:endParaRPr lang="en-US"/>
          </a:p>
        </p:txBody>
      </p:sp>
    </p:spTree>
    <p:extLst>
      <p:ext uri="{BB962C8B-B14F-4D97-AF65-F5344CB8AC3E}">
        <p14:creationId xmlns:p14="http://schemas.microsoft.com/office/powerpoint/2010/main" val="142075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13</a:t>
            </a:fld>
            <a:endParaRPr lang="en-US"/>
          </a:p>
        </p:txBody>
      </p:sp>
    </p:spTree>
    <p:extLst>
      <p:ext uri="{BB962C8B-B14F-4D97-AF65-F5344CB8AC3E}">
        <p14:creationId xmlns:p14="http://schemas.microsoft.com/office/powerpoint/2010/main" val="420826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Redefinition means that at an arbitrary point of time an agent will invoke Instrumentation. </a:t>
            </a:r>
            <a:r>
              <a:rPr lang="en-US" sz="1200" b="0" i="0" kern="1200" dirty="0" err="1" smtClean="0">
                <a:solidFill>
                  <a:schemeClr val="tx1"/>
                </a:solidFill>
                <a:effectLst/>
                <a:latin typeface="+mn-lt"/>
                <a:ea typeface="+mn-ea"/>
                <a:cs typeface="+mn-cs"/>
              </a:rPr>
              <a:t>redefineClasses</a:t>
            </a:r>
            <a:r>
              <a:rPr lang="en-US" sz="1200" b="0" i="0" kern="1200" dirty="0" smtClean="0">
                <a:solidFill>
                  <a:schemeClr val="tx1"/>
                </a:solidFill>
                <a:effectLst/>
                <a:latin typeface="+mn-lt"/>
                <a:ea typeface="+mn-ea"/>
                <a:cs typeface="+mn-cs"/>
              </a:rPr>
              <a:t> to change the actual definition of existing (and already loaded) classes. The agent will provide the bytecode for the new definition.</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Retransformation refers to the process of class file transformation which is normally applied at class loading time. Agents can register </a:t>
            </a:r>
            <a:r>
              <a:rPr lang="en-US" sz="1200" b="0" i="0" kern="1200" dirty="0" err="1" smtClean="0">
                <a:solidFill>
                  <a:schemeClr val="tx1"/>
                </a:solidFill>
                <a:effectLst/>
                <a:latin typeface="+mn-lt"/>
                <a:ea typeface="+mn-ea"/>
                <a:cs typeface="+mn-cs"/>
              </a:rPr>
              <a:t>ClassFileTransformers</a:t>
            </a:r>
            <a:r>
              <a:rPr lang="en-US" sz="1200" b="0" i="0" kern="1200" dirty="0" smtClean="0">
                <a:solidFill>
                  <a:schemeClr val="tx1"/>
                </a:solidFill>
                <a:effectLst/>
                <a:latin typeface="+mn-lt"/>
                <a:ea typeface="+mn-ea"/>
                <a:cs typeface="+mn-cs"/>
              </a:rPr>
              <a:t> which are called one after another to apply transformations to the byte code before the class will be initialized. So Retransformation refers to the capability of the JVM to repeat this process for already loaded classes. In this case an agent may invoke </a:t>
            </a:r>
            <a:r>
              <a:rPr lang="en-US" sz="1200" b="0" i="0" kern="1200" dirty="0" err="1" smtClean="0">
                <a:solidFill>
                  <a:schemeClr val="tx1"/>
                </a:solidFill>
                <a:effectLst/>
                <a:latin typeface="+mn-lt"/>
                <a:ea typeface="+mn-ea"/>
                <a:cs typeface="+mn-cs"/>
              </a:rPr>
              <a:t>Instrumentation.retransformClasses</a:t>
            </a:r>
            <a:r>
              <a:rPr lang="en-US" sz="1200" b="0" i="0" kern="1200" dirty="0" smtClean="0">
                <a:solidFill>
                  <a:schemeClr val="tx1"/>
                </a:solidFill>
                <a:effectLst/>
                <a:latin typeface="+mn-lt"/>
                <a:ea typeface="+mn-ea"/>
                <a:cs typeface="+mn-cs"/>
              </a:rPr>
              <a:t> specifying which classes to retransform but no bytecode. Instead the JVM will call all registered retransforming capable </a:t>
            </a:r>
            <a:r>
              <a:rPr lang="en-US" sz="1200" b="0" i="0" kern="1200" dirty="0" err="1" smtClean="0">
                <a:solidFill>
                  <a:schemeClr val="tx1"/>
                </a:solidFill>
                <a:effectLst/>
                <a:latin typeface="+mn-lt"/>
                <a:ea typeface="+mn-ea"/>
                <a:cs typeface="+mn-cs"/>
              </a:rPr>
              <a:t>ClassFileTransformers</a:t>
            </a:r>
            <a:r>
              <a:rPr lang="en-US" sz="1200" b="0" i="0" kern="1200" dirty="0" smtClean="0">
                <a:solidFill>
                  <a:schemeClr val="tx1"/>
                </a:solidFill>
                <a:effectLst/>
                <a:latin typeface="+mn-lt"/>
                <a:ea typeface="+mn-ea"/>
                <a:cs typeface="+mn-cs"/>
              </a:rPr>
              <a:t> providing the actual bytecode (or the result of the previous transformer for a chained transformer).</a:t>
            </a:r>
          </a:p>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15</a:t>
            </a:fld>
            <a:endParaRPr lang="en-US"/>
          </a:p>
        </p:txBody>
      </p:sp>
    </p:spTree>
    <p:extLst>
      <p:ext uri="{BB962C8B-B14F-4D97-AF65-F5344CB8AC3E}">
        <p14:creationId xmlns:p14="http://schemas.microsoft.com/office/powerpoint/2010/main" val="370945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A359FB-DF85-4A82-A903-69B87471F238}" type="slidenum">
              <a:rPr lang="en-US" smtClean="0"/>
              <a:t>16</a:t>
            </a:fld>
            <a:endParaRPr lang="en-US"/>
          </a:p>
        </p:txBody>
      </p:sp>
    </p:spTree>
    <p:extLst>
      <p:ext uri="{BB962C8B-B14F-4D97-AF65-F5344CB8AC3E}">
        <p14:creationId xmlns:p14="http://schemas.microsoft.com/office/powerpoint/2010/main" val="4236908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5/5/2018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5/5/2018</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5/5/2018</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ww.overop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log.takipi.com/double-agent-java-vs-native-agents" TargetMode="External"/><Relationship Id="rId2" Type="http://schemas.openxmlformats.org/officeDocument/2006/relationships/hyperlink" Target="https://docs.oracle.com/javase/7/docs/platform/jvmti/jvmti.html" TargetMode="External"/><Relationship Id="rId1" Type="http://schemas.openxmlformats.org/officeDocument/2006/relationships/slideLayout" Target="../slideLayouts/slideLayout2.xml"/><Relationship Id="rId5" Type="http://schemas.openxmlformats.org/officeDocument/2006/relationships/hyperlink" Target="https://www.youtube.com/watch?v=39kdr1mNZ_s" TargetMode="External"/><Relationship Id="rId4" Type="http://schemas.openxmlformats.org/officeDocument/2006/relationships/hyperlink" Target="https://www.youtube.com/watch?v=tlcF8awgUE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t>
            </a:r>
            <a:r>
              <a:rPr lang="en-US" dirty="0"/>
              <a:t>Agents </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1099453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endParaRPr lang="en-US" dirty="0"/>
          </a:p>
        </p:txBody>
      </p:sp>
      <p:sp>
        <p:nvSpPr>
          <p:cNvPr id="3" name="Content Placeholder 2"/>
          <p:cNvSpPr>
            <a:spLocks noGrp="1"/>
          </p:cNvSpPr>
          <p:nvPr>
            <p:ph idx="1"/>
          </p:nvPr>
        </p:nvSpPr>
        <p:spPr/>
        <p:txBody>
          <a:bodyPr/>
          <a:lstStyle/>
          <a:p>
            <a:endParaRPr lang="en-US" dirty="0" smtClean="0"/>
          </a:p>
          <a:p>
            <a:pPr marL="114300" indent="0">
              <a:buNone/>
            </a:pPr>
            <a:r>
              <a:rPr lang="en-US" dirty="0" smtClean="0"/>
              <a:t>Imagine you want to write a tool which records the parameters of a method and return values  or records the entry and exit times of a method. </a:t>
            </a:r>
          </a:p>
          <a:p>
            <a:pPr marL="114300" indent="0">
              <a:buNone/>
            </a:pPr>
            <a:endParaRPr lang="en-US" dirty="0" smtClean="0"/>
          </a:p>
          <a:p>
            <a:pPr marL="114300" indent="0">
              <a:buNone/>
            </a:pPr>
            <a:r>
              <a:rPr lang="en-US" dirty="0" smtClean="0"/>
              <a:t>AOP </a:t>
            </a:r>
            <a:r>
              <a:rPr lang="en-US" dirty="0"/>
              <a:t>? </a:t>
            </a:r>
            <a:endParaRPr lang="en-US" dirty="0" smtClean="0"/>
          </a:p>
          <a:p>
            <a:pPr marL="114300" indent="0">
              <a:buNone/>
            </a:pPr>
            <a:endParaRPr lang="en-US" dirty="0"/>
          </a:p>
          <a:p>
            <a:pPr marL="114300" indent="0">
              <a:buNone/>
            </a:pPr>
            <a:r>
              <a:rPr lang="en-US" dirty="0"/>
              <a:t>Needs you to change the source code</a:t>
            </a:r>
          </a:p>
          <a:p>
            <a:pPr marL="114300" indent="0">
              <a:buNone/>
            </a:pPr>
            <a:endParaRPr lang="en-US" dirty="0"/>
          </a:p>
          <a:p>
            <a:pPr marL="114300" indent="0">
              <a:buNone/>
            </a:pPr>
            <a:endParaRPr lang="en-US" dirty="0" smtClean="0"/>
          </a:p>
          <a:p>
            <a:pPr marL="114300" indent="0">
              <a:buNone/>
            </a:pPr>
            <a:endParaRPr lang="en-US"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pPr/>
              <a:t>10</a:t>
            </a:fld>
            <a:endParaRPr lang="en-US"/>
          </a:p>
        </p:txBody>
      </p:sp>
    </p:spTree>
    <p:extLst>
      <p:ext uri="{BB962C8B-B14F-4D97-AF65-F5344CB8AC3E}">
        <p14:creationId xmlns:p14="http://schemas.microsoft.com/office/powerpoint/2010/main" val="40663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smtClean="0"/>
              <a:t>Agents </a:t>
            </a:r>
            <a:endParaRPr lang="en-US" dirty="0"/>
          </a:p>
        </p:txBody>
      </p:sp>
      <p:sp>
        <p:nvSpPr>
          <p:cNvPr id="3" name="Content Placeholder 2"/>
          <p:cNvSpPr>
            <a:spLocks noGrp="1"/>
          </p:cNvSpPr>
          <p:nvPr>
            <p:ph idx="1"/>
          </p:nvPr>
        </p:nvSpPr>
        <p:spPr/>
        <p:txBody>
          <a:bodyPr/>
          <a:lstStyle/>
          <a:p>
            <a:r>
              <a:rPr lang="en-US" dirty="0" smtClean="0"/>
              <a:t>It </a:t>
            </a:r>
            <a:r>
              <a:rPr lang="en-US" dirty="0"/>
              <a:t>is a thin layer between JVM and your application, separating application from underlying platform and gives you opportunity to be in middle of all things</a:t>
            </a:r>
          </a:p>
          <a:p>
            <a:endParaRPr lang="en-US" dirty="0" smtClean="0"/>
          </a:p>
          <a:p>
            <a:pPr marL="114300" indent="0">
              <a:buNone/>
            </a:pPr>
            <a:endParaRPr lang="en-US" dirty="0" smtClean="0"/>
          </a:p>
          <a:p>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11</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2667000"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08379" y="3795116"/>
            <a:ext cx="3581400" cy="369332"/>
          </a:xfrm>
          <a:prstGeom prst="rect">
            <a:avLst/>
          </a:prstGeom>
          <a:noFill/>
        </p:spPr>
        <p:txBody>
          <a:bodyPr wrap="square" rtlCol="0">
            <a:spAutoFit/>
          </a:bodyPr>
          <a:lstStyle/>
          <a:p>
            <a:r>
              <a:rPr lang="en-US" dirty="0" smtClean="0"/>
              <a:t>$&gt; java  -javaagent:agent.jar Main</a:t>
            </a:r>
            <a:endParaRPr lang="en-US" dirty="0"/>
          </a:p>
        </p:txBody>
      </p:sp>
    </p:spTree>
    <p:extLst>
      <p:ext uri="{BB962C8B-B14F-4D97-AF65-F5344CB8AC3E}">
        <p14:creationId xmlns:p14="http://schemas.microsoft.com/office/powerpoint/2010/main" val="888745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Agent Overview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06" y="1371600"/>
            <a:ext cx="8311494" cy="5410200"/>
          </a:xfrm>
        </p:spPr>
      </p:pic>
      <p:sp>
        <p:nvSpPr>
          <p:cNvPr id="4" name="Slide Number Placeholder 3"/>
          <p:cNvSpPr>
            <a:spLocks noGrp="1"/>
          </p:cNvSpPr>
          <p:nvPr>
            <p:ph type="sldNum" sz="quarter" idx="12"/>
          </p:nvPr>
        </p:nvSpPr>
        <p:spPr/>
        <p:txBody>
          <a:bodyPr/>
          <a:lstStyle/>
          <a:p>
            <a:fld id="{6E2D2B3B-882E-40F3-A32F-6DD516915044}" type="slidenum">
              <a:rPr lang="en-US" smtClean="0"/>
              <a:pPr/>
              <a:t>12</a:t>
            </a:fld>
            <a:endParaRPr lang="en-US"/>
          </a:p>
        </p:txBody>
      </p:sp>
    </p:spTree>
    <p:extLst>
      <p:ext uri="{BB962C8B-B14F-4D97-AF65-F5344CB8AC3E}">
        <p14:creationId xmlns:p14="http://schemas.microsoft.com/office/powerpoint/2010/main" val="384648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12" y="0"/>
            <a:ext cx="8481011" cy="6858000"/>
          </a:xfrm>
        </p:spPr>
      </p:pic>
      <p:sp>
        <p:nvSpPr>
          <p:cNvPr id="4" name="Slide Number Placeholder 3"/>
          <p:cNvSpPr>
            <a:spLocks noGrp="1"/>
          </p:cNvSpPr>
          <p:nvPr>
            <p:ph type="sldNum" sz="quarter" idx="12"/>
          </p:nvPr>
        </p:nvSpPr>
        <p:spPr/>
        <p:txBody>
          <a:bodyPr/>
          <a:lstStyle/>
          <a:p>
            <a:fld id="{6E2D2B3B-882E-40F3-A32F-6DD516915044}" type="slidenum">
              <a:rPr lang="en-US" smtClean="0"/>
              <a:pPr/>
              <a:t>13</a:t>
            </a:fld>
            <a:endParaRPr lang="en-US"/>
          </a:p>
        </p:txBody>
      </p:sp>
    </p:spTree>
    <p:extLst>
      <p:ext uri="{BB962C8B-B14F-4D97-AF65-F5344CB8AC3E}">
        <p14:creationId xmlns:p14="http://schemas.microsoft.com/office/powerpoint/2010/main" val="3547358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14</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458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0617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15</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855" y="10390"/>
            <a:ext cx="8444345" cy="6847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077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16</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84581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31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17</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5820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597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18</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8458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344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19</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84581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161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457200" y="1524000"/>
            <a:ext cx="7620000" cy="4876800"/>
          </a:xfrm>
        </p:spPr>
        <p:txBody>
          <a:bodyPr>
            <a:normAutofit/>
          </a:bodyPr>
          <a:lstStyle/>
          <a:p>
            <a:r>
              <a:rPr lang="en-US" dirty="0" smtClean="0"/>
              <a:t>JVM architecture</a:t>
            </a:r>
          </a:p>
          <a:p>
            <a:r>
              <a:rPr lang="en-US" dirty="0" smtClean="0"/>
              <a:t>Class loaders</a:t>
            </a:r>
          </a:p>
          <a:p>
            <a:r>
              <a:rPr lang="en-US" dirty="0" smtClean="0"/>
              <a:t>Some examples</a:t>
            </a:r>
          </a:p>
          <a:p>
            <a:endParaRPr lang="en-US" dirty="0" smtClean="0"/>
          </a:p>
          <a:p>
            <a:r>
              <a:rPr lang="en-US" dirty="0" smtClean="0"/>
              <a:t>Java Agent</a:t>
            </a:r>
          </a:p>
          <a:p>
            <a:r>
              <a:rPr lang="en-US" dirty="0"/>
              <a:t>Java Instrumentation</a:t>
            </a:r>
          </a:p>
          <a:p>
            <a:r>
              <a:rPr lang="en-US" dirty="0"/>
              <a:t>Libraries that aid </a:t>
            </a:r>
            <a:r>
              <a:rPr lang="en-US" dirty="0" smtClean="0"/>
              <a:t>instrumentation (javaassist, ByteBuddy)</a:t>
            </a:r>
          </a:p>
          <a:p>
            <a:r>
              <a:rPr lang="en-US" dirty="0" smtClean="0"/>
              <a:t>Writing your first Java agent</a:t>
            </a:r>
          </a:p>
          <a:p>
            <a:endParaRPr lang="en-US" dirty="0" smtClean="0"/>
          </a:p>
          <a:p>
            <a:r>
              <a:rPr lang="en-US" dirty="0" smtClean="0"/>
              <a:t>Native agents </a:t>
            </a:r>
            <a:r>
              <a:rPr lang="en-US" dirty="0" smtClean="0"/>
              <a:t>and Java </a:t>
            </a:r>
            <a:r>
              <a:rPr lang="en-US" dirty="0" smtClean="0"/>
              <a:t>agents</a:t>
            </a:r>
            <a:endParaRPr lang="en-US" dirty="0" smtClean="0"/>
          </a:p>
          <a:p>
            <a:r>
              <a:rPr lang="en-US" dirty="0" smtClean="0"/>
              <a:t>Examples of agent</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164272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20</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0391"/>
            <a:ext cx="8458200" cy="6868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7307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21</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845819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935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22</a:t>
            </a:fld>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2" y="0"/>
            <a:ext cx="846859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1433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620000" cy="1143000"/>
          </a:xfrm>
        </p:spPr>
        <p:txBody>
          <a:bodyPr/>
          <a:lstStyle/>
          <a:p>
            <a:r>
              <a:rPr lang="en-US" dirty="0" smtClean="0"/>
              <a:t>Lets see some code in action</a:t>
            </a:r>
            <a:endParaRPr lang="en-US" dirty="0"/>
          </a:p>
        </p:txBody>
      </p:sp>
      <p:sp>
        <p:nvSpPr>
          <p:cNvPr id="3" name="Slide Number Placeholder 2"/>
          <p:cNvSpPr>
            <a:spLocks noGrp="1"/>
          </p:cNvSpPr>
          <p:nvPr>
            <p:ph type="sldNum" sz="quarter" idx="12"/>
          </p:nvPr>
        </p:nvSpPr>
        <p:spPr/>
        <p:txBody>
          <a:bodyPr/>
          <a:lstStyle/>
          <a:p>
            <a:fld id="{6E2D2B3B-882E-40F3-A32F-6DD516915044}" type="slidenum">
              <a:rPr lang="en-US" smtClean="0"/>
              <a:pPr/>
              <a:t>23</a:t>
            </a:fld>
            <a:endParaRPr lang="en-US"/>
          </a:p>
        </p:txBody>
      </p:sp>
    </p:spTree>
    <p:extLst>
      <p:ext uri="{BB962C8B-B14F-4D97-AF65-F5344CB8AC3E}">
        <p14:creationId xmlns:p14="http://schemas.microsoft.com/office/powerpoint/2010/main" val="2196627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b="1" dirty="0"/>
              <a:t>Profilers</a:t>
            </a:r>
            <a:r>
              <a:rPr lang="en-US" dirty="0"/>
              <a:t> use a Java agent to modify target framework’s code to inject new code that collects performance metrics. This includes both standalone or hosted services such as </a:t>
            </a:r>
            <a:r>
              <a:rPr lang="en-US" dirty="0" err="1"/>
              <a:t>NewRelic</a:t>
            </a:r>
            <a:r>
              <a:rPr lang="en-US" dirty="0"/>
              <a:t> or </a:t>
            </a:r>
            <a:r>
              <a:rPr lang="en-US" dirty="0" err="1"/>
              <a:t>YourKit</a:t>
            </a:r>
            <a:endParaRPr lang="en-US" dirty="0"/>
          </a:p>
          <a:p>
            <a:r>
              <a:rPr lang="en-US" b="1" dirty="0" err="1"/>
              <a:t>JRebel</a:t>
            </a:r>
            <a:r>
              <a:rPr lang="en-US" dirty="0"/>
              <a:t> took it to the next level by building a technology which provides smooth hot-swapping of classes at runtime without requiring JVM restarts</a:t>
            </a:r>
          </a:p>
          <a:p>
            <a:r>
              <a:rPr lang="en-US" dirty="0"/>
              <a:t>The </a:t>
            </a:r>
            <a:r>
              <a:rPr lang="en-US" b="1" dirty="0"/>
              <a:t>Play framework</a:t>
            </a:r>
            <a:r>
              <a:rPr lang="en-US" dirty="0"/>
              <a:t> uses a Java agent to enable hot-swapping of classes at run-time</a:t>
            </a:r>
          </a:p>
          <a:p>
            <a:r>
              <a:rPr lang="en-US" dirty="0"/>
              <a:t>At </a:t>
            </a:r>
            <a:r>
              <a:rPr lang="en-US" b="1" dirty="0" err="1">
                <a:hlinkClick r:id="rId2"/>
              </a:rPr>
              <a:t>OverOps</a:t>
            </a:r>
            <a:r>
              <a:rPr lang="en-US" dirty="0"/>
              <a:t> we leverage low-level capabilities provided by the JVM to native agents to show the actual source code and variables values which cause errors.</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24</a:t>
            </a:fld>
            <a:endParaRPr lang="en-US"/>
          </a:p>
        </p:txBody>
      </p:sp>
    </p:spTree>
    <p:extLst>
      <p:ext uri="{BB962C8B-B14F-4D97-AF65-F5344CB8AC3E}">
        <p14:creationId xmlns:p14="http://schemas.microsoft.com/office/powerpoint/2010/main" val="2713312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p>
          <a:p>
            <a:r>
              <a:rPr lang="en-US" dirty="0">
                <a:hlinkClick r:id="rId2"/>
              </a:rPr>
              <a:t>https://docs.oracle.com/javase/7/docs/platform/jvmti/jvmti.html</a:t>
            </a:r>
            <a:endParaRPr lang="en-US" dirty="0"/>
          </a:p>
          <a:p>
            <a:r>
              <a:rPr lang="en-US" dirty="0">
                <a:hlinkClick r:id="rId3"/>
              </a:rPr>
              <a:t>https://</a:t>
            </a:r>
            <a:r>
              <a:rPr lang="en-US" dirty="0" smtClean="0">
                <a:hlinkClick r:id="rId3"/>
              </a:rPr>
              <a:t>blog.takipi.com/double-agent-java-vs-native-agents</a:t>
            </a:r>
            <a:r>
              <a:rPr lang="en-US" dirty="0" smtClean="0"/>
              <a:t>		</a:t>
            </a:r>
            <a:endParaRPr lang="en-US" dirty="0"/>
          </a:p>
          <a:p>
            <a:r>
              <a:rPr lang="en-US" dirty="0">
                <a:hlinkClick r:id="rId4"/>
              </a:rPr>
              <a:t>https://www.youtube.com/watch?v=tlcF8awgUEE</a:t>
            </a:r>
            <a:endParaRPr lang="en-US" dirty="0"/>
          </a:p>
          <a:p>
            <a:r>
              <a:rPr lang="en-US" dirty="0">
                <a:hlinkClick r:id="rId5"/>
              </a:rPr>
              <a:t>https://</a:t>
            </a:r>
            <a:r>
              <a:rPr lang="en-US" dirty="0" smtClean="0">
                <a:hlinkClick r:id="rId5"/>
              </a:rPr>
              <a:t>www.youtube.com/watch?v=39kdr1mNZ_s</a:t>
            </a:r>
            <a:r>
              <a:rPr lang="en-US" dirty="0" smtClean="0"/>
              <a:t>	</a:t>
            </a:r>
            <a:endParaRPr lang="en-US" dirty="0"/>
          </a:p>
          <a:p>
            <a:endParaRPr lang="en-US" dirty="0" smtClean="0"/>
          </a:p>
        </p:txBody>
      </p:sp>
      <p:sp>
        <p:nvSpPr>
          <p:cNvPr id="4" name="Slide Number Placeholder 3"/>
          <p:cNvSpPr>
            <a:spLocks noGrp="1"/>
          </p:cNvSpPr>
          <p:nvPr>
            <p:ph type="sldNum" sz="quarter" idx="12"/>
          </p:nvPr>
        </p:nvSpPr>
        <p:spPr/>
        <p:txBody>
          <a:bodyPr/>
          <a:lstStyle/>
          <a:p>
            <a:fld id="{6E2D2B3B-882E-40F3-A32F-6DD516915044}" type="slidenum">
              <a:rPr lang="en-US" smtClean="0"/>
              <a:pPr/>
              <a:t>25</a:t>
            </a:fld>
            <a:endParaRPr lang="en-US"/>
          </a:p>
        </p:txBody>
      </p:sp>
    </p:spTree>
    <p:extLst>
      <p:ext uri="{BB962C8B-B14F-4D97-AF65-F5344CB8AC3E}">
        <p14:creationId xmlns:p14="http://schemas.microsoft.com/office/powerpoint/2010/main" val="1322054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3</a:t>
            </a:fld>
            <a:endParaRPr lang="en-US"/>
          </a:p>
        </p:txBody>
      </p:sp>
      <p:pic>
        <p:nvPicPr>
          <p:cNvPr id="3"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 y="381000"/>
            <a:ext cx="8409028" cy="5715000"/>
          </a:xfrm>
          <a:prstGeom prst="rect">
            <a:avLst/>
          </a:prstGeom>
        </p:spPr>
      </p:pic>
    </p:spTree>
    <p:extLst>
      <p:ext uri="{BB962C8B-B14F-4D97-AF65-F5344CB8AC3E}">
        <p14:creationId xmlns:p14="http://schemas.microsoft.com/office/powerpoint/2010/main" val="3816831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Class Loader </a:t>
            </a:r>
            <a:r>
              <a:rPr lang="en-US" b="1" dirty="0" smtClean="0"/>
              <a:t>Subsystem</a:t>
            </a:r>
            <a:r>
              <a:rPr lang="en-US" b="1" dirty="0"/>
              <a:t/>
            </a:r>
            <a:br>
              <a:rPr lang="en-US" b="1" dirty="0"/>
            </a:b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219200"/>
            <a:ext cx="7493592" cy="5257800"/>
          </a:xfrm>
        </p:spPr>
      </p:pic>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Tree>
    <p:extLst>
      <p:ext uri="{BB962C8B-B14F-4D97-AF65-F5344CB8AC3E}">
        <p14:creationId xmlns:p14="http://schemas.microsoft.com/office/powerpoint/2010/main" val="3933013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 </a:t>
            </a:r>
            <a:r>
              <a:rPr lang="en-US" sz="3600" b="1" dirty="0"/>
              <a:t>Class Loader </a:t>
            </a:r>
            <a:r>
              <a:rPr lang="en-US" sz="3600" b="1" dirty="0" smtClean="0"/>
              <a:t>Subsystem - Loading</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114300" indent="0" fontAlgn="base">
              <a:buNone/>
            </a:pPr>
            <a:r>
              <a:rPr lang="en-US" sz="2000" dirty="0"/>
              <a:t>Loading means reading class files from hard disk and store corresponding binary data in method area. For each class file JVM will store corresponding information in method area, such </a:t>
            </a:r>
            <a:r>
              <a:rPr lang="en-US" sz="2000" dirty="0" smtClean="0"/>
              <a:t>as</a:t>
            </a:r>
          </a:p>
          <a:p>
            <a:pPr marL="114300" indent="0" fontAlgn="base">
              <a:buNone/>
            </a:pPr>
            <a:endParaRPr lang="en-US" sz="2000" dirty="0"/>
          </a:p>
          <a:p>
            <a:pPr fontAlgn="base"/>
            <a:r>
              <a:rPr lang="en-US" sz="1500" dirty="0"/>
              <a:t>Fully qualified name of class </a:t>
            </a:r>
          </a:p>
          <a:p>
            <a:pPr fontAlgn="base"/>
            <a:r>
              <a:rPr lang="en-US" sz="1500" dirty="0"/>
              <a:t>Fully qualified name of immediate parent class</a:t>
            </a:r>
          </a:p>
          <a:p>
            <a:pPr fontAlgn="base"/>
            <a:r>
              <a:rPr lang="en-US" sz="1500" dirty="0"/>
              <a:t>Methods info</a:t>
            </a:r>
          </a:p>
          <a:p>
            <a:pPr fontAlgn="base"/>
            <a:r>
              <a:rPr lang="en-US" sz="1500" dirty="0"/>
              <a:t>Variable info</a:t>
            </a:r>
          </a:p>
          <a:p>
            <a:pPr fontAlgn="base"/>
            <a:r>
              <a:rPr lang="en-US" sz="1500" dirty="0"/>
              <a:t>Constructor info</a:t>
            </a:r>
          </a:p>
          <a:p>
            <a:pPr fontAlgn="base"/>
            <a:r>
              <a:rPr lang="en-US" sz="1500" dirty="0"/>
              <a:t>Modifiers info</a:t>
            </a:r>
          </a:p>
          <a:p>
            <a:pPr fontAlgn="base"/>
            <a:r>
              <a:rPr lang="en-US" sz="1500" dirty="0"/>
              <a:t>Constant pool info</a:t>
            </a:r>
          </a:p>
          <a:p>
            <a:pPr fontAlgn="base"/>
            <a:r>
              <a:rPr lang="en-US" sz="1500" dirty="0"/>
              <a:t>whether .class file represents class or Interface or </a:t>
            </a:r>
            <a:r>
              <a:rPr lang="en-US" sz="1500" dirty="0" err="1" smtClean="0"/>
              <a:t>enum</a:t>
            </a:r>
            <a:endParaRPr lang="en-US" sz="1500" dirty="0" smtClean="0"/>
          </a:p>
          <a:p>
            <a:pPr marL="114300" indent="0" fontAlgn="base">
              <a:buNone/>
            </a:pPr>
            <a:endParaRPr lang="en-US" sz="1500" dirty="0"/>
          </a:p>
          <a:p>
            <a:pPr marL="114300" indent="0" fontAlgn="base">
              <a:buNone/>
            </a:pPr>
            <a:r>
              <a:rPr lang="en-US" sz="2000" dirty="0" smtClean="0"/>
              <a:t>After </a:t>
            </a:r>
            <a:r>
              <a:rPr lang="en-US" sz="2000" dirty="0"/>
              <a:t> loading .class file immediately </a:t>
            </a:r>
            <a:r>
              <a:rPr lang="en-US" sz="2000" dirty="0" err="1"/>
              <a:t>jvm</a:t>
            </a:r>
            <a:r>
              <a:rPr lang="en-US" sz="2000" dirty="0"/>
              <a:t> creates an object for that loaded class on the Heap memory of type </a:t>
            </a:r>
            <a:r>
              <a:rPr lang="en-US" sz="2000" dirty="0" err="1"/>
              <a:t>java.lang.Class</a:t>
            </a:r>
            <a:r>
              <a:rPr lang="en-US" sz="2000" dirty="0"/>
              <a:t>.</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5</a:t>
            </a:fld>
            <a:endParaRPr lang="en-US"/>
          </a:p>
        </p:txBody>
      </p:sp>
    </p:spTree>
    <p:extLst>
      <p:ext uri="{BB962C8B-B14F-4D97-AF65-F5344CB8AC3E}">
        <p14:creationId xmlns:p14="http://schemas.microsoft.com/office/powerpoint/2010/main" val="548718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 </a:t>
            </a:r>
            <a:r>
              <a:rPr lang="en-US" sz="3600" b="1" dirty="0"/>
              <a:t>Class Loader </a:t>
            </a:r>
            <a:r>
              <a:rPr lang="en-US" sz="3600" b="1" dirty="0" smtClean="0"/>
              <a:t>Subsystem - Linking</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sz="2000" dirty="0"/>
              <a:t>Linking consists of three activities</a:t>
            </a:r>
          </a:p>
          <a:p>
            <a:pPr marL="114300" indent="0" fontAlgn="base">
              <a:buNone/>
            </a:pPr>
            <a:endParaRPr lang="en-US" sz="2000" dirty="0"/>
          </a:p>
          <a:p>
            <a:pPr marL="571500" indent="-457200" fontAlgn="base">
              <a:buAutoNum type="arabicPeriod"/>
            </a:pPr>
            <a:r>
              <a:rPr lang="en-US" sz="2000" dirty="0" smtClean="0"/>
              <a:t>verify (</a:t>
            </a:r>
            <a:r>
              <a:rPr lang="en-US" sz="2000" dirty="0" err="1"/>
              <a:t>LinkageError</a:t>
            </a:r>
            <a:r>
              <a:rPr lang="en-US" sz="2000" dirty="0" smtClean="0"/>
              <a:t>)</a:t>
            </a:r>
          </a:p>
          <a:p>
            <a:pPr marL="571500" indent="-457200" fontAlgn="base">
              <a:buAutoNum type="arabicPeriod"/>
            </a:pPr>
            <a:r>
              <a:rPr lang="en-US" sz="2000" dirty="0" smtClean="0"/>
              <a:t>prepare (</a:t>
            </a:r>
            <a:r>
              <a:rPr lang="en-US" sz="2000" dirty="0" err="1"/>
              <a:t>OutOfMemoryError</a:t>
            </a:r>
            <a:r>
              <a:rPr lang="en-US" sz="2000" dirty="0" smtClean="0"/>
              <a:t>)</a:t>
            </a:r>
          </a:p>
          <a:p>
            <a:pPr marL="571500" indent="-457200" fontAlgn="base">
              <a:buAutoNum type="arabicPeriod"/>
            </a:pPr>
            <a:r>
              <a:rPr lang="en-US" sz="2000" dirty="0" smtClean="0"/>
              <a:t>resolve</a:t>
            </a:r>
            <a:endParaRPr lang="en-US" sz="2000" dirty="0"/>
          </a:p>
          <a:p>
            <a:pPr marL="114300" indent="0" fontAlgn="base">
              <a:buNone/>
            </a:pPr>
            <a:endParaRPr lang="en-US" sz="2000"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6</a:t>
            </a:fld>
            <a:endParaRPr lang="en-US"/>
          </a:p>
        </p:txBody>
      </p:sp>
    </p:spTree>
    <p:extLst>
      <p:ext uri="{BB962C8B-B14F-4D97-AF65-F5344CB8AC3E}">
        <p14:creationId xmlns:p14="http://schemas.microsoft.com/office/powerpoint/2010/main" val="3660038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 </a:t>
            </a:r>
            <a:r>
              <a:rPr lang="en-US" sz="3600" b="1" dirty="0"/>
              <a:t>Class Loader </a:t>
            </a:r>
            <a:r>
              <a:rPr lang="en-US" sz="3600" b="1" dirty="0" smtClean="0"/>
              <a:t>Subsystem - Initializing</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114300" indent="0" fontAlgn="base">
              <a:buNone/>
            </a:pPr>
            <a:r>
              <a:rPr lang="en-US" sz="2000" b="1" dirty="0"/>
              <a:t>Initialization :</a:t>
            </a:r>
            <a:r>
              <a:rPr lang="en-US" sz="2000" dirty="0"/>
              <a:t> In this phase, all static variables are assigned with their values defined in the code and static block(if any). This is executed </a:t>
            </a:r>
            <a:r>
              <a:rPr lang="en-US" sz="2000" dirty="0"/>
              <a:t>executed</a:t>
            </a:r>
            <a:r>
              <a:rPr lang="en-US" sz="2000" dirty="0"/>
              <a:t> from top to bottom in a class and from parent to child in class hierarchy.</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7</a:t>
            </a:fld>
            <a:endParaRPr lang="en-US"/>
          </a:p>
        </p:txBody>
      </p:sp>
    </p:spTree>
    <p:extLst>
      <p:ext uri="{BB962C8B-B14F-4D97-AF65-F5344CB8AC3E}">
        <p14:creationId xmlns:p14="http://schemas.microsoft.com/office/powerpoint/2010/main" val="3660038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426"/>
            <a:ext cx="7620000" cy="958174"/>
          </a:xfrm>
        </p:spPr>
        <p:txBody>
          <a:bodyPr/>
          <a:lstStyle/>
          <a:p>
            <a:pPr algn="ctr"/>
            <a:r>
              <a:rPr lang="en-US" dirty="0"/>
              <a:t>Types of Class Loaders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914400"/>
            <a:ext cx="7620000" cy="5201963"/>
          </a:xfrm>
        </p:spPr>
      </p:pic>
      <p:sp>
        <p:nvSpPr>
          <p:cNvPr id="4" name="Slide Number Placeholder 3"/>
          <p:cNvSpPr>
            <a:spLocks noGrp="1"/>
          </p:cNvSpPr>
          <p:nvPr>
            <p:ph type="sldNum" sz="quarter" idx="12"/>
          </p:nvPr>
        </p:nvSpPr>
        <p:spPr/>
        <p:txBody>
          <a:bodyPr/>
          <a:lstStyle/>
          <a:p>
            <a:fld id="{6E2D2B3B-882E-40F3-A32F-6DD516915044}" type="slidenum">
              <a:rPr lang="en-US" smtClean="0"/>
              <a:pPr/>
              <a:t>8</a:t>
            </a:fld>
            <a:endParaRPr lang="en-US"/>
          </a:p>
        </p:txBody>
      </p:sp>
      <p:sp>
        <p:nvSpPr>
          <p:cNvPr id="6" name="TextBox 5"/>
          <p:cNvSpPr txBox="1"/>
          <p:nvPr/>
        </p:nvSpPr>
        <p:spPr>
          <a:xfrm>
            <a:off x="0" y="6324600"/>
            <a:ext cx="8458200" cy="369332"/>
          </a:xfrm>
          <a:prstGeom prst="rect">
            <a:avLst/>
          </a:prstGeom>
          <a:noFill/>
        </p:spPr>
        <p:txBody>
          <a:bodyPr wrap="square" rtlCol="0">
            <a:spAutoFit/>
          </a:bodyPr>
          <a:lstStyle/>
          <a:p>
            <a:pPr algn="ctr"/>
            <a:r>
              <a:rPr lang="en-US" b="1" dirty="0" smtClean="0">
                <a:solidFill>
                  <a:srgbClr val="FF0000"/>
                </a:solidFill>
              </a:rPr>
              <a:t>Java.lang.</a:t>
            </a:r>
            <a:r>
              <a:rPr lang="en-US" b="1" dirty="0">
                <a:solidFill>
                  <a:srgbClr val="FF0000"/>
                </a:solidFill>
              </a:rPr>
              <a:t> ClassNotFoundException</a:t>
            </a:r>
            <a:endParaRPr lang="en-US" b="1" dirty="0">
              <a:solidFill>
                <a:srgbClr val="FF0000"/>
              </a:solidFill>
            </a:endParaRPr>
          </a:p>
        </p:txBody>
      </p:sp>
    </p:spTree>
    <p:extLst>
      <p:ext uri="{BB962C8B-B14F-4D97-AF65-F5344CB8AC3E}">
        <p14:creationId xmlns:p14="http://schemas.microsoft.com/office/powerpoint/2010/main" val="3436356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7924800" cy="1066800"/>
          </a:xfrm>
        </p:spPr>
        <p:txBody>
          <a:bodyPr/>
          <a:lstStyle/>
          <a:p>
            <a:r>
              <a:rPr lang="en-US" sz="3600" dirty="0" smtClean="0"/>
              <a:t>Why will you need to write custom class loaders ?</a:t>
            </a:r>
            <a:endParaRPr lang="en-US" sz="3600"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14636773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23442</TotalTime>
  <Words>410</Words>
  <Application>Microsoft Office PowerPoint</Application>
  <PresentationFormat>On-screen Show (4:3)</PresentationFormat>
  <Paragraphs>143</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Java Agents </vt:lpstr>
      <vt:lpstr>Content</vt:lpstr>
      <vt:lpstr>PowerPoint Presentation</vt:lpstr>
      <vt:lpstr>  Class Loader Subsystem </vt:lpstr>
      <vt:lpstr>  Class Loader Subsystem - Loading </vt:lpstr>
      <vt:lpstr>  Class Loader Subsystem - Linking </vt:lpstr>
      <vt:lpstr>  Class Loader Subsystem - Initializing </vt:lpstr>
      <vt:lpstr>Types of Class Loaders</vt:lpstr>
      <vt:lpstr>Why will you need to write custom class loaders ?</vt:lpstr>
      <vt:lpstr>Problem !</vt:lpstr>
      <vt:lpstr>Java Agents </vt:lpstr>
      <vt:lpstr>Java Agent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see some code in action</vt:lpstr>
      <vt:lpstr>Examples</vt:lpstr>
      <vt:lpstr>References</vt:lpstr>
    </vt:vector>
  </TitlesOfParts>
  <Company>D.E. Shaw &amp; Co. 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Agents in Java</dc:title>
  <dc:creator>gaikwad</dc:creator>
  <cp:lastModifiedBy>gaikwad</cp:lastModifiedBy>
  <cp:revision>108</cp:revision>
  <dcterms:created xsi:type="dcterms:W3CDTF">2018-04-21T03:40:06Z</dcterms:created>
  <dcterms:modified xsi:type="dcterms:W3CDTF">2018-05-07T10:24:25Z</dcterms:modified>
</cp:coreProperties>
</file>