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-APLC\Content\SQL\Assignments\Project-2-Hotel-Booking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-APLC\Content\SQL\Assignments\Project-2-Hotel-Booking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-APLC\Content\SQL\Assignments\Project-2-Hotel-Booking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D:\The-APLC\Content\SQL\Assignments\Project-2-Hotel-Bookings\Book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-APLC\Content\SQL\Assignments\Project-2-Hotel-Bookings\Book1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US" b="1" dirty="0"/>
              <a:t>Revenue of Non-Cancelled Booking Y-o-Y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Revenue</c:v>
          </c:tx>
          <c:spPr>
            <a:solidFill>
              <a:schemeClr val="accent6">
                <a:lumMod val="60000"/>
                <a:lumOff val="40000"/>
                <a:alpha val="6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'Hotel-Revnue-Year-on-Year'!$A$2:$A$4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'Hotel-Revnue-Year-on-Year'!$B$2:$B$4</c:f>
              <c:numCache>
                <c:formatCode>_(* #,##0.00_);_(* \(#,##0.00\);_(* "-"??_);_(@_)</c:formatCode>
                <c:ptCount val="3"/>
                <c:pt idx="0">
                  <c:v>2154801</c:v>
                </c:pt>
                <c:pt idx="1">
                  <c:v>8447155</c:v>
                </c:pt>
                <c:pt idx="2">
                  <c:v>5039811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7-4469-924D-00A3AFD73A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91549688"/>
        <c:axId val="591550008"/>
      </c:barChart>
      <c:catAx>
        <c:axId val="59154968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50008"/>
        <c:crosses val="autoZero"/>
        <c:auto val="1"/>
        <c:lblAlgn val="ctr"/>
        <c:lblOffset val="100"/>
        <c:noMultiLvlLbl val="0"/>
      </c:catAx>
      <c:valAx>
        <c:axId val="59155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 dirty="0"/>
                  <a:t>Revenue in Rupees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49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Bookman Old Style" panose="020506040505050202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Cancellation Statistics by Non-Family (Adults Only)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'Familes-State-Cancellation'!$A$17:$A$28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'Familes-State-Cancellation'!$B$17:$B$28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1259</c:v>
                </c:pt>
                <c:pt idx="7">
                  <c:v>1597</c:v>
                </c:pt>
                <c:pt idx="8">
                  <c:v>2092</c:v>
                </c:pt>
                <c:pt idx="9">
                  <c:v>1729</c:v>
                </c:pt>
                <c:pt idx="10">
                  <c:v>485</c:v>
                </c:pt>
                <c:pt idx="11">
                  <c:v>967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773-45D5-AF0C-28E70F90D175}"/>
            </c:ext>
          </c:extLst>
        </c:ser>
        <c:ser>
          <c:idx val="1"/>
          <c:order val="1"/>
          <c:tx>
            <c:v>2019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'Familes-State-Cancellation'!$A$17:$A$28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'Familes-State-Cancellation'!$C$17:$C$28</c:f>
              <c:numCache>
                <c:formatCode>General</c:formatCode>
                <c:ptCount val="12"/>
                <c:pt idx="0">
                  <c:v>636</c:v>
                </c:pt>
                <c:pt idx="1">
                  <c:v>1635</c:v>
                </c:pt>
                <c:pt idx="2">
                  <c:v>1487</c:v>
                </c:pt>
                <c:pt idx="3">
                  <c:v>2056</c:v>
                </c:pt>
                <c:pt idx="4">
                  <c:v>1913</c:v>
                </c:pt>
                <c:pt idx="5">
                  <c:v>2092</c:v>
                </c:pt>
                <c:pt idx="6">
                  <c:v>2752</c:v>
                </c:pt>
                <c:pt idx="7">
                  <c:v>3415</c:v>
                </c:pt>
                <c:pt idx="8">
                  <c:v>4113</c:v>
                </c:pt>
                <c:pt idx="9">
                  <c:v>4248</c:v>
                </c:pt>
                <c:pt idx="10">
                  <c:v>2129</c:v>
                </c:pt>
                <c:pt idx="11">
                  <c:v>2383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773-45D5-AF0C-28E70F90D175}"/>
            </c:ext>
          </c:extLst>
        </c:ser>
        <c:ser>
          <c:idx val="2"/>
          <c:order val="2"/>
          <c:tx>
            <c:v>2020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'Familes-State-Cancellation'!$A$17:$A$28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'Familes-State-Cancellation'!$D$17:$D$28</c:f>
              <c:numCache>
                <c:formatCode>General</c:formatCode>
                <c:ptCount val="12"/>
                <c:pt idx="0">
                  <c:v>1245</c:v>
                </c:pt>
                <c:pt idx="1">
                  <c:v>1355</c:v>
                </c:pt>
                <c:pt idx="2">
                  <c:v>1665</c:v>
                </c:pt>
                <c:pt idx="3">
                  <c:v>2451</c:v>
                </c:pt>
                <c:pt idx="4">
                  <c:v>2756</c:v>
                </c:pt>
                <c:pt idx="5">
                  <c:v>2436</c:v>
                </c:pt>
                <c:pt idx="6">
                  <c:v>1976</c:v>
                </c:pt>
                <c:pt idx="7">
                  <c:v>1811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773-45D5-AF0C-28E70F9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794936"/>
        <c:axId val="552792056"/>
      </c:barChart>
      <c:catAx>
        <c:axId val="552794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52792056"/>
        <c:crosses val="autoZero"/>
        <c:auto val="1"/>
        <c:lblAlgn val="ctr"/>
        <c:lblOffset val="100"/>
        <c:noMultiLvlLbl val="0"/>
      </c:catAx>
      <c:valAx>
        <c:axId val="5527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Cancellation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5279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 dirty="0"/>
              <a:t>Market Segment Major Contributors (Top 5) Y-o-Y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'Market-Segment-Major-Contribute'!$A$2:$A$6</c:f>
              <c:strCache>
                <c:ptCount val="5"/>
                <c:pt idx="0">
                  <c:v>Groups</c:v>
                </c:pt>
                <c:pt idx="1">
                  <c:v>Offline TA/TO</c:v>
                </c:pt>
                <c:pt idx="2">
                  <c:v>Online TA</c:v>
                </c:pt>
                <c:pt idx="3">
                  <c:v>Direct</c:v>
                </c:pt>
                <c:pt idx="4">
                  <c:v>Corporate</c:v>
                </c:pt>
              </c:strCache>
              <c:extLst/>
            </c:strRef>
          </c:cat>
          <c:val>
            <c:numRef>
              <c:f>'Market-Segment-Major-Contribute'!$B$2:$B$6</c:f>
              <c:numCache>
                <c:formatCode>0</c:formatCode>
                <c:ptCount val="5"/>
                <c:pt idx="0">
                  <c:v>3843</c:v>
                </c:pt>
                <c:pt idx="1">
                  <c:v>2067</c:v>
                </c:pt>
                <c:pt idx="2">
                  <c:v>1645</c:v>
                </c:pt>
                <c:pt idx="3">
                  <c:v>351</c:v>
                </c:pt>
                <c:pt idx="4">
                  <c:v>219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F98-42EF-9E3C-52FF570E992C}"/>
            </c:ext>
          </c:extLst>
        </c:ser>
        <c:ser>
          <c:idx val="1"/>
          <c:order val="1"/>
          <c:tx>
            <c:v>2019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3.88418079096045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98-42EF-9E3C-52FF570E992C}"/>
                </c:ext>
              </c:extLst>
            </c:dLbl>
            <c:dLbl>
              <c:idx val="4"/>
              <c:layout>
                <c:manualLayout>
                  <c:x val="-1.9402405898332816E-3"/>
                  <c:y val="-6.35593220338983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98-42EF-9E3C-52FF570E99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'Market-Segment-Major-Contribute'!$A$2:$A$6</c:f>
              <c:strCache>
                <c:ptCount val="5"/>
                <c:pt idx="0">
                  <c:v>Groups</c:v>
                </c:pt>
                <c:pt idx="1">
                  <c:v>Offline TA/TO</c:v>
                </c:pt>
                <c:pt idx="2">
                  <c:v>Online TA</c:v>
                </c:pt>
                <c:pt idx="3">
                  <c:v>Direct</c:v>
                </c:pt>
                <c:pt idx="4">
                  <c:v>Corporate</c:v>
                </c:pt>
              </c:strCache>
              <c:extLst/>
            </c:strRef>
          </c:cat>
          <c:val>
            <c:numRef>
              <c:f>'Market-Segment-Major-Contribute'!$C$2:$C$6</c:f>
              <c:numCache>
                <c:formatCode>0</c:formatCode>
                <c:ptCount val="5"/>
                <c:pt idx="0">
                  <c:v>8898</c:v>
                </c:pt>
                <c:pt idx="1">
                  <c:v>6432</c:v>
                </c:pt>
                <c:pt idx="2">
                  <c:v>11657</c:v>
                </c:pt>
                <c:pt idx="3">
                  <c:v>1256</c:v>
                </c:pt>
                <c:pt idx="4">
                  <c:v>614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F98-42EF-9E3C-52FF570E992C}"/>
            </c:ext>
          </c:extLst>
        </c:ser>
        <c:ser>
          <c:idx val="2"/>
          <c:order val="2"/>
          <c:tx>
            <c:v>2020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'Market-Segment-Major-Contribute'!$A$2:$A$6</c:f>
              <c:strCache>
                <c:ptCount val="5"/>
                <c:pt idx="0">
                  <c:v>Groups</c:v>
                </c:pt>
                <c:pt idx="1">
                  <c:v>Offline TA/TO</c:v>
                </c:pt>
                <c:pt idx="2">
                  <c:v>Online TA</c:v>
                </c:pt>
                <c:pt idx="3">
                  <c:v>Direct</c:v>
                </c:pt>
                <c:pt idx="4">
                  <c:v>Corporate</c:v>
                </c:pt>
              </c:strCache>
              <c:extLst/>
            </c:strRef>
          </c:cat>
          <c:val>
            <c:numRef>
              <c:f>'Market-Segment-Major-Contribute'!$D$2:$D$6</c:f>
              <c:numCache>
                <c:formatCode>General</c:formatCode>
                <c:ptCount val="5"/>
                <c:pt idx="0">
                  <c:v>3402</c:v>
                </c:pt>
                <c:pt idx="1">
                  <c:v>1914</c:v>
                </c:pt>
                <c:pt idx="2">
                  <c:v>9257</c:v>
                </c:pt>
                <c:pt idx="3">
                  <c:v>716</c:v>
                </c:pt>
                <c:pt idx="4">
                  <c:v>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BF98-42EF-9E3C-52FF570E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83448"/>
        <c:axId val="606285048"/>
      </c:barChart>
      <c:catAx>
        <c:axId val="60628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US" b="1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06285048"/>
        <c:crosses val="autoZero"/>
        <c:auto val="1"/>
        <c:lblAlgn val="ctr"/>
        <c:lblOffset val="100"/>
        <c:noMultiLvlLbl val="0"/>
      </c:catAx>
      <c:valAx>
        <c:axId val="60628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 dirty="0"/>
                  <a:t>Booking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06283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Bookman Old Style" panose="0205060405050502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Maximum Occupancy Year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'Occupancy-Month-Year'!$A$8:$A$13</c:f>
              <c:strCache>
                <c:ptCount val="6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</c:strCache>
              <c:extLst/>
            </c:strRef>
          </c:cat>
          <c:val>
            <c:numRef>
              <c:f>'Occupancy-Month-Year'!$B$8:$B$13</c:f>
              <c:numCache>
                <c:formatCode>General</c:formatCode>
                <c:ptCount val="6"/>
                <c:pt idx="0">
                  <c:v>1259</c:v>
                </c:pt>
                <c:pt idx="1">
                  <c:v>1598</c:v>
                </c:pt>
                <c:pt idx="2">
                  <c:v>2094</c:v>
                </c:pt>
                <c:pt idx="3">
                  <c:v>1732</c:v>
                </c:pt>
                <c:pt idx="4">
                  <c:v>486</c:v>
                </c:pt>
                <c:pt idx="5">
                  <c:v>973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D2-4936-9F45-77D5ED56B2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Months 2018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Non Cancalled Maximum Occupancy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  <a:prstDash val="solid"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Maximum Occupancy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AD47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'Occupancy-Month-Year'!$A$2:$A$9</c:f>
              <c:strCache>
                <c:ptCount val="8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</c:strCache>
              <c:extLst/>
            </c:strRef>
          </c:cat>
          <c:val>
            <c:numRef>
              <c:f>'Occupancy-Month-Year'!$D$2:$D$9</c:f>
              <c:numCache>
                <c:formatCode>General</c:formatCode>
                <c:ptCount val="8"/>
                <c:pt idx="0">
                  <c:v>1250</c:v>
                </c:pt>
                <c:pt idx="1">
                  <c:v>1359</c:v>
                </c:pt>
                <c:pt idx="2">
                  <c:v>1672</c:v>
                </c:pt>
                <c:pt idx="3">
                  <c:v>2463</c:v>
                </c:pt>
                <c:pt idx="4">
                  <c:v>2762</c:v>
                </c:pt>
                <c:pt idx="5">
                  <c:v>2439</c:v>
                </c:pt>
                <c:pt idx="6">
                  <c:v>1984</c:v>
                </c:pt>
                <c:pt idx="7">
                  <c:v>1816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3E05-49D7-96FF-C5F76DFFEB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US" b="1"/>
                  <a:t>Months 2020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Non</a:t>
                </a:r>
                <a:r>
                  <a:rPr lang="en-IN" b="1" baseline="0"/>
                  <a:t> Cancelled Maximum Occupancy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Maximum Occupancy</a:t>
            </a:r>
            <a:r>
              <a:rPr lang="en-IN" b="1" baseline="0"/>
              <a:t> Year 2019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AD47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'Occupancy-Month-Year'!$A$2:$A$13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'Occupancy-Month-Year'!$C$2:$C$13</c:f>
              <c:numCache>
                <c:formatCode>General</c:formatCode>
                <c:ptCount val="12"/>
                <c:pt idx="0">
                  <c:v>638</c:v>
                </c:pt>
                <c:pt idx="1">
                  <c:v>1641</c:v>
                </c:pt>
                <c:pt idx="2">
                  <c:v>1493</c:v>
                </c:pt>
                <c:pt idx="3">
                  <c:v>2061</c:v>
                </c:pt>
                <c:pt idx="4">
                  <c:v>1915</c:v>
                </c:pt>
                <c:pt idx="5">
                  <c:v>2096</c:v>
                </c:pt>
                <c:pt idx="6">
                  <c:v>2767</c:v>
                </c:pt>
                <c:pt idx="7">
                  <c:v>3428</c:v>
                </c:pt>
                <c:pt idx="8">
                  <c:v>4124</c:v>
                </c:pt>
                <c:pt idx="9">
                  <c:v>4254</c:v>
                </c:pt>
                <c:pt idx="10">
                  <c:v>2137</c:v>
                </c:pt>
                <c:pt idx="11">
                  <c:v>2398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0D3-4A08-B079-EF579EA81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Months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Non Cancelled Maximum Occupancy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Cancelling Most Year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'Cancelation-Month-Year'!$A$8:$A$13</c:f>
              <c:strCache>
                <c:ptCount val="6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</c:strCache>
              <c:extLst/>
            </c:strRef>
          </c:cat>
          <c:val>
            <c:numRef>
              <c:f>'Cancelation-Month-Year'!$B$8:$B$13</c:f>
              <c:numCache>
                <c:formatCode>General</c:formatCode>
                <c:ptCount val="6"/>
                <c:pt idx="0">
                  <c:v>1517</c:v>
                </c:pt>
                <c:pt idx="1">
                  <c:v>2291</c:v>
                </c:pt>
                <c:pt idx="2">
                  <c:v>3020</c:v>
                </c:pt>
                <c:pt idx="3">
                  <c:v>3225</c:v>
                </c:pt>
                <c:pt idx="4">
                  <c:v>1854</c:v>
                </c:pt>
                <c:pt idx="5">
                  <c:v>1947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931-4BB6-AA05-25B6972548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 baseline="0"/>
                  <a:t>Months 2018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Cancellation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Cancellation Most Year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'Cancelation-Month-Year'!$A$2:$A$9</c:f>
              <c:strCache>
                <c:ptCount val="8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</c:strCache>
              <c:extLst/>
            </c:strRef>
          </c:cat>
          <c:val>
            <c:numRef>
              <c:f>'Cancelation-Month-Year'!$D$2:$D$9</c:f>
              <c:numCache>
                <c:formatCode>General</c:formatCode>
                <c:ptCount val="8"/>
                <c:pt idx="0">
                  <c:v>2431</c:v>
                </c:pt>
                <c:pt idx="1">
                  <c:v>2818</c:v>
                </c:pt>
                <c:pt idx="2">
                  <c:v>3298</c:v>
                </c:pt>
                <c:pt idx="3">
                  <c:v>3198</c:v>
                </c:pt>
                <c:pt idx="4">
                  <c:v>3551</c:v>
                </c:pt>
                <c:pt idx="5">
                  <c:v>3208</c:v>
                </c:pt>
                <c:pt idx="6">
                  <c:v>3329</c:v>
                </c:pt>
                <c:pt idx="7">
                  <c:v>3109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4D2-44E8-AC5E-DD502B574D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US" b="1"/>
                  <a:t>Month</a:t>
                </a:r>
                <a:r>
                  <a:rPr lang="en-US" b="1" baseline="0"/>
                  <a:t> 2020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Cancellation</a:t>
                </a:r>
                <a:r>
                  <a:rPr lang="en-IN" b="1" baseline="0"/>
                  <a:t> Count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IN" b="1"/>
              <a:t>Cancelling Most Year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'Cancelation-Month-Year'!$A$2:$A$13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'Cancelation-Month-Year'!$C$2:$C$13</c:f>
              <c:numCache>
                <c:formatCode>General</c:formatCode>
                <c:ptCount val="12"/>
                <c:pt idx="0">
                  <c:v>1691</c:v>
                </c:pt>
                <c:pt idx="1">
                  <c:v>2554</c:v>
                </c:pt>
                <c:pt idx="2">
                  <c:v>3347</c:v>
                </c:pt>
                <c:pt idx="3">
                  <c:v>3367</c:v>
                </c:pt>
                <c:pt idx="4">
                  <c:v>3563</c:v>
                </c:pt>
                <c:pt idx="5">
                  <c:v>3196</c:v>
                </c:pt>
                <c:pt idx="6">
                  <c:v>4590</c:v>
                </c:pt>
                <c:pt idx="7">
                  <c:v>5530</c:v>
                </c:pt>
                <c:pt idx="8">
                  <c:v>6392</c:v>
                </c:pt>
                <c:pt idx="9">
                  <c:v>6916</c:v>
                </c:pt>
                <c:pt idx="10">
                  <c:v>4672</c:v>
                </c:pt>
                <c:pt idx="11">
                  <c:v>4494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D4AA-430A-A7AF-9E1E81EE74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1597368"/>
        <c:axId val="591593528"/>
      </c:barChart>
      <c:catAx>
        <c:axId val="5915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US" b="1"/>
                  <a:t>Month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3528"/>
        <c:crosses val="autoZero"/>
        <c:auto val="1"/>
        <c:lblAlgn val="ctr"/>
        <c:lblOffset val="100"/>
        <c:noMultiLvlLbl val="0"/>
      </c:catAx>
      <c:valAx>
        <c:axId val="5915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r>
                  <a:rPr lang="en-IN" b="1"/>
                  <a:t>Cancellation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man Old Style" panose="0205060405050502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9159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Bookman Old Style" panose="02050604050505020204" pitchFamily="18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Cancellation Statistics by Family (Adults , 1+ Children or Babies)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'Familes-State-Cancellation'!$A$3:$A$14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'Familes-State-Cancellation'!$B$3:$B$14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42</c:v>
                </c:pt>
                <c:pt idx="7">
                  <c:v>73</c:v>
                </c:pt>
                <c:pt idx="8">
                  <c:v>31</c:v>
                </c:pt>
                <c:pt idx="9">
                  <c:v>25</c:v>
                </c:pt>
                <c:pt idx="10">
                  <c:v>13</c:v>
                </c:pt>
                <c:pt idx="11">
                  <c:v>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ABD-4411-BE0B-BC290E13FF35}"/>
            </c:ext>
          </c:extLst>
        </c:ser>
        <c:ser>
          <c:idx val="1"/>
          <c:order val="1"/>
          <c:tx>
            <c:v>2019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'Familes-State-Cancellation'!$A$3:$A$14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'Familes-State-Cancellation'!$C$3:$C$14</c:f>
              <c:numCache>
                <c:formatCode>General</c:formatCode>
                <c:ptCount val="12"/>
                <c:pt idx="0">
                  <c:v>18</c:v>
                </c:pt>
                <c:pt idx="1">
                  <c:v>72</c:v>
                </c:pt>
                <c:pt idx="2">
                  <c:v>106</c:v>
                </c:pt>
                <c:pt idx="3">
                  <c:v>114</c:v>
                </c:pt>
                <c:pt idx="4">
                  <c:v>102</c:v>
                </c:pt>
                <c:pt idx="5">
                  <c:v>114</c:v>
                </c:pt>
                <c:pt idx="6">
                  <c:v>242</c:v>
                </c:pt>
                <c:pt idx="7">
                  <c:v>369</c:v>
                </c:pt>
                <c:pt idx="8">
                  <c:v>159</c:v>
                </c:pt>
                <c:pt idx="9">
                  <c:v>182</c:v>
                </c:pt>
                <c:pt idx="10">
                  <c:v>71</c:v>
                </c:pt>
                <c:pt idx="11">
                  <c:v>198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ABD-4411-BE0B-BC290E13FF35}"/>
            </c:ext>
          </c:extLst>
        </c:ser>
        <c:ser>
          <c:idx val="2"/>
          <c:order val="2"/>
          <c:tx>
            <c:v>2020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'Familes-State-Cancellation'!$A$3:$A$14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'Familes-State-Cancellation'!$D$3:$D$14</c:f>
              <c:numCache>
                <c:formatCode>General</c:formatCode>
                <c:ptCount val="12"/>
                <c:pt idx="0">
                  <c:v>83</c:v>
                </c:pt>
                <c:pt idx="1">
                  <c:v>117</c:v>
                </c:pt>
                <c:pt idx="2">
                  <c:v>70</c:v>
                </c:pt>
                <c:pt idx="3">
                  <c:v>207</c:v>
                </c:pt>
                <c:pt idx="4">
                  <c:v>142</c:v>
                </c:pt>
                <c:pt idx="5">
                  <c:v>217</c:v>
                </c:pt>
                <c:pt idx="6">
                  <c:v>301</c:v>
                </c:pt>
                <c:pt idx="7">
                  <c:v>323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3ABD-4411-BE0B-BC290E13F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794936"/>
        <c:axId val="552792056"/>
      </c:barChart>
      <c:catAx>
        <c:axId val="552794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52792056"/>
        <c:crosses val="autoZero"/>
        <c:auto val="1"/>
        <c:lblAlgn val="ctr"/>
        <c:lblOffset val="100"/>
        <c:noMultiLvlLbl val="0"/>
      </c:catAx>
      <c:valAx>
        <c:axId val="5527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Cancellation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5279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0.30412</cdr:x>
      <cdr:y>0.88524</cdr:y>
    </cdr:from>
    <cdr:to>
      <cdr:x>1</cdr:x>
      <cdr:y>0.97131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56455DDA-C399-43F9-4024-C98EA2AB6838}"/>
            </a:ext>
          </a:extLst>
        </cdr:cNvPr>
        <cdr:cNvSpPr txBox="1"/>
      </cdr:nvSpPr>
      <cdr:spPr>
        <a:xfrm xmlns:a="http://schemas.openxmlformats.org/drawingml/2006/main">
          <a:off x="3702424" y="2848997"/>
          <a:ext cx="847164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6E6A-75F6-989C-2149-E8DB2B41E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6A557-C07E-BBD3-8CEA-19296E55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ED6-C629-DA0F-1865-872A7EB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AA7C-944C-F95A-80B2-DFB6DD7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C164-4F52-E118-E9F2-B8580A0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07A-1F53-78F9-D8F2-4670F3E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AB8D0-CBF0-EB6F-7590-E4DCD5CA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FD15-5E84-59D8-CD25-085516C2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ECCC-F96D-AD16-615A-EE9E202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9DC6-E044-4153-09F7-F3AB155D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4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F2DC-289A-2538-D63B-E117C472F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7B44-7A07-FABD-D324-A1CBA8D9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D89B-E820-E1E4-D8B5-9D2D933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3FD5-0A37-6159-09FC-CD6AA03E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AEBE-8FE2-F6C6-84C7-D60C5D3A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D123-5DC3-9090-9228-C243EC92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5648-EE1F-F52B-B624-7A0F43F2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2ED2-3077-9164-3522-CEB0D451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5464-1390-2229-028E-5DFA1A23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196A-D6E3-E4FB-479F-338292C1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8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7095-1F48-89FC-14C8-E4FBF1DE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FB39-1899-C66C-1FC3-AAD4A277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A1A7-B412-40E1-3882-CF075ECA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F78E-8F15-FDFE-A1EC-D14D6DD1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1E5F-C47C-E779-8D66-B62CB5A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B502-ECA8-54D3-FFE7-D128C256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BA8D-DAFC-2F20-EA9F-6EFF00C8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4371-95E5-A72A-2287-AD3F73C8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862A-C196-731A-FAFE-57C14BF6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19BB4-A4B4-DB7F-ACBB-9BF56108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131B-B552-9DBE-48D9-E8A8777D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8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2D86-65C8-76A9-6636-37725F33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4213-45BC-8F85-B822-3D1C9EF0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FECD-371D-8A6B-A99E-515121F8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334E2-C14A-9689-7F4F-E050E922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B65CC-FBE9-CFCA-AE86-FCC75A1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7E41D-47BD-F347-59A9-31204FF0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E8EAF-EDBC-39C6-4837-CAE6C252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A2265-56F7-50BD-3215-A56F1C1F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0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0B7F-82B8-E4A0-66FD-CC77CCA1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BF4D2-7670-6E9C-CF47-B15FD7F3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2A36E-BB2A-635F-D20F-9311D93B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2D0A5-B1F7-E40F-D663-370448C9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B1DAE-1495-0CEA-6842-6DA734C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0EA83-6C1E-C306-898C-40E98357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126A-9F08-93BC-1343-1FB7B227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7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E3F2-CEB1-4D72-8FAE-618D5A69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EC47-FB3F-41D8-0B6A-42701D27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A56C3-B6FC-35C7-BB5F-703BE5E1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D54A-CE0B-49A3-DB5F-3B997F42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35A-1E0D-4151-411D-51773C09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0C48-02CC-4DB1-86BE-4CDDF152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6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1DF-7D86-B47B-596D-EA8B76B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AE1D1-3E20-ACAB-97A5-B2B2F65E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3BD7-98B2-675A-35FE-9CBDBDB5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70E6-C868-A7C7-2430-932F9405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9486-C846-8D74-0510-A68A2CE2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FC59-24CC-C619-7DA8-4C53AA7A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B00B2-565F-8BD2-804B-E940871A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39B55-2680-3E5A-62DB-53404005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FFF2-F5AF-87F6-8B47-695DB328C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FB5D-83D1-4F35-8B05-443F4581FA99}" type="datetimeFigureOut">
              <a:rPr lang="en-IN" smtClean="0"/>
              <a:t>13-11-2022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8071-6EA9-8C3F-BFED-D0013B9E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FD60-2DEA-B873-49D1-92027CAD6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32B9-A416-423A-8663-173E78B8A0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49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80F-FD32-2774-660D-EB80E7E0E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APLC Hotel Booking Presentation</a:t>
            </a:r>
            <a:br>
              <a:rPr lang="en-US" dirty="0"/>
            </a:br>
            <a:r>
              <a:rPr lang="en-US" dirty="0"/>
              <a:t>5 Pointers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3A6F-32BC-3EA5-C3AE-C052C9EFC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Abhijeet Gawas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2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17F018-ECC7-EE87-0D68-5DC5C4A67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950273"/>
              </p:ext>
            </p:extLst>
          </p:nvPr>
        </p:nvGraphicFramePr>
        <p:xfrm>
          <a:off x="197224" y="891763"/>
          <a:ext cx="7637929" cy="451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455DDA-C399-43F9-4024-C98EA2AB6838}"/>
              </a:ext>
            </a:extLst>
          </p:cNvPr>
          <p:cNvSpPr txBox="1"/>
          <p:nvPr/>
        </p:nvSpPr>
        <p:spPr>
          <a:xfrm>
            <a:off x="286871" y="179294"/>
            <a:ext cx="84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Is hotel revenue increasing year on year?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B9BC5-B0B2-B7F9-2EC4-1668DA0BFE4A}"/>
              </a:ext>
            </a:extLst>
          </p:cNvPr>
          <p:cNvSpPr txBox="1"/>
          <p:nvPr/>
        </p:nvSpPr>
        <p:spPr>
          <a:xfrm>
            <a:off x="7745506" y="1075765"/>
            <a:ext cx="3639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boost in Revenue by aggregating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8.45 millions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2.15 million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difference 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seen decline in Revenue by making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5.04 million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8.45 million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difference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3.41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2019 vs Year 2018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(118.86%)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 vs Year 2019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(25.27%)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068DEC7-9BAC-10A2-A6A0-A45AA403E479}"/>
              </a:ext>
            </a:extLst>
          </p:cNvPr>
          <p:cNvSpPr/>
          <p:nvPr/>
        </p:nvSpPr>
        <p:spPr>
          <a:xfrm>
            <a:off x="10668000" y="2859741"/>
            <a:ext cx="179294" cy="17033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219826-C097-5D64-BC2C-58CCA8C6A9C5}"/>
              </a:ext>
            </a:extLst>
          </p:cNvPr>
          <p:cNvSpPr/>
          <p:nvPr/>
        </p:nvSpPr>
        <p:spPr>
          <a:xfrm>
            <a:off x="10668000" y="3258670"/>
            <a:ext cx="224118" cy="1703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2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9293C-AABD-CE8E-B789-E68A952FF2CE}"/>
              </a:ext>
            </a:extLst>
          </p:cNvPr>
          <p:cNvSpPr txBox="1"/>
          <p:nvPr/>
        </p:nvSpPr>
        <p:spPr>
          <a:xfrm>
            <a:off x="116541" y="152400"/>
            <a:ext cx="74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market segment are major contributors of the revenue per year? In there a change year on year?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7A9F91-3006-1845-F1E2-40E0773C6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156900"/>
              </p:ext>
            </p:extLst>
          </p:nvPr>
        </p:nvGraphicFramePr>
        <p:xfrm>
          <a:off x="197224" y="1065902"/>
          <a:ext cx="8337176" cy="492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68E965-62D2-E366-DB60-A9C199F53626}"/>
              </a:ext>
            </a:extLst>
          </p:cNvPr>
          <p:cNvSpPr txBox="1"/>
          <p:nvPr/>
        </p:nvSpPr>
        <p:spPr>
          <a:xfrm>
            <a:off x="8668870" y="1443841"/>
            <a:ext cx="292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the market segment major contributors in 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Travel Agency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the market segment major contributors in 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the market segment major contributors in 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Groups, Offline and Online 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major contributors in the bookings of the APLC Hotel.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D8FCE-73BE-F98F-1FCD-0ED26687DB2F}"/>
              </a:ext>
            </a:extLst>
          </p:cNvPr>
          <p:cNvSpPr txBox="1"/>
          <p:nvPr/>
        </p:nvSpPr>
        <p:spPr>
          <a:xfrm>
            <a:off x="0" y="0"/>
            <a:ext cx="622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When is the hotel at maximum occupancy? Is the period consistent across the years?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2C9C04-CE95-0554-3911-871793427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944327"/>
              </p:ext>
            </p:extLst>
          </p:nvPr>
        </p:nvGraphicFramePr>
        <p:xfrm>
          <a:off x="1" y="755276"/>
          <a:ext cx="6400800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D122DB-2A79-D10D-1B44-EC14C2ED9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675154"/>
              </p:ext>
            </p:extLst>
          </p:nvPr>
        </p:nvGraphicFramePr>
        <p:xfrm>
          <a:off x="215937" y="3650876"/>
          <a:ext cx="6273727" cy="320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0BE545-F7DB-01E1-8037-4D3C985F4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329557"/>
              </p:ext>
            </p:extLst>
          </p:nvPr>
        </p:nvGraphicFramePr>
        <p:xfrm>
          <a:off x="6400801" y="0"/>
          <a:ext cx="5696623" cy="419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9F2B09-86A5-2DD3-DC2C-29DE2A74E5BB}"/>
              </a:ext>
            </a:extLst>
          </p:cNvPr>
          <p:cNvSpPr txBox="1"/>
          <p:nvPr/>
        </p:nvSpPr>
        <p:spPr>
          <a:xfrm>
            <a:off x="6768353" y="4199965"/>
            <a:ext cx="5207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September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October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4254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May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2762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occupancy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(Better than 2019 of 638)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FCB4D-7FDE-F0FD-3E88-D74472661F11}"/>
              </a:ext>
            </a:extLst>
          </p:cNvPr>
          <p:cNvSpPr txBox="1"/>
          <p:nvPr/>
        </p:nvSpPr>
        <p:spPr>
          <a:xfrm>
            <a:off x="0" y="0"/>
            <a:ext cx="67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When are people cancelling the most?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B37AAE-3FF8-5641-35A3-B65AA6F9D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285072"/>
              </p:ext>
            </p:extLst>
          </p:nvPr>
        </p:nvGraphicFramePr>
        <p:xfrm>
          <a:off x="0" y="566568"/>
          <a:ext cx="6302188" cy="2862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981241-4494-6358-2DE8-BD569E8E5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639889"/>
              </p:ext>
            </p:extLst>
          </p:nvPr>
        </p:nvGraphicFramePr>
        <p:xfrm>
          <a:off x="107576" y="3428999"/>
          <a:ext cx="6087036" cy="2862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1DBC93-1952-05C2-92CC-421F393AF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781981"/>
              </p:ext>
            </p:extLst>
          </p:nvPr>
        </p:nvGraphicFramePr>
        <p:xfrm>
          <a:off x="6096000" y="0"/>
          <a:ext cx="6134100" cy="400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B1C134-6B70-6D4F-4104-F620C490F45E}"/>
              </a:ext>
            </a:extLst>
          </p:cNvPr>
          <p:cNvSpPr txBox="1"/>
          <p:nvPr/>
        </p:nvSpPr>
        <p:spPr>
          <a:xfrm>
            <a:off x="6608501" y="4133664"/>
            <a:ext cx="5207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October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October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6916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May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more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3551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lowest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least cancellation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2431.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2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6CD099-A4B2-612E-2123-DD796B73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660742"/>
              </p:ext>
            </p:extLst>
          </p:nvPr>
        </p:nvGraphicFramePr>
        <p:xfrm>
          <a:off x="-62754" y="0"/>
          <a:ext cx="12174071" cy="321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31F3C6-BCC0-B25F-994C-DBFAEFC1D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670849"/>
              </p:ext>
            </p:extLst>
          </p:nvPr>
        </p:nvGraphicFramePr>
        <p:xfrm>
          <a:off x="0" y="3711388"/>
          <a:ext cx="12201861" cy="314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1BD753-913D-1E6E-E1CB-1CB1C0E39B84}"/>
              </a:ext>
            </a:extLst>
          </p:cNvPr>
          <p:cNvSpPr txBox="1"/>
          <p:nvPr/>
        </p:nvSpPr>
        <p:spPr>
          <a:xfrm>
            <a:off x="152401" y="3218329"/>
            <a:ext cx="767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chance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cancelling booking with highest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 2019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being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Non-Family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chance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cancelling booking with highest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4248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2019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being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D6F5-565F-55D2-706C-FD448A4FD5E9}"/>
              </a:ext>
            </a:extLst>
          </p:cNvPr>
          <p:cNvSpPr txBox="1"/>
          <p:nvPr/>
        </p:nvSpPr>
        <p:spPr>
          <a:xfrm>
            <a:off x="8041343" y="3142147"/>
            <a:ext cx="394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Are families with kids more likely to cancel the hotel booking?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460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Office Theme</vt:lpstr>
      <vt:lpstr>APLC Hotel Booking Presentation 5 Pointers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APLC Hotel Booking Presentation 5 Pointers </dc:title>
  <dc:creator>Abhijeet Gawas</dc:creator>
  <cp:lastModifiedBy>Abhijeet Gawas</cp:lastModifiedBy>
  <cp:revision>38</cp:revision>
  <dcterms:created xsi:type="dcterms:W3CDTF">2022-11-13T14:52:37Z</dcterms:created>
  <dcterms:modified xsi:type="dcterms:W3CDTF">2022-11-13T15:27:23Z</dcterms:modified>
</cp:coreProperties>
</file>