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83" r:id="rId3"/>
    <p:sldId id="282" r:id="rId4"/>
    <p:sldId id="284" r:id="rId5"/>
    <p:sldId id="285" r:id="rId6"/>
    <p:sldId id="286" r:id="rId7"/>
    <p:sldId id="287" r:id="rId8"/>
    <p:sldId id="288" r:id="rId9"/>
    <p:sldId id="290" r:id="rId10"/>
    <p:sldId id="289" r:id="rId11"/>
    <p:sldId id="291" r:id="rId12"/>
    <p:sldId id="29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0"/>
    <p:restoredTop sz="94106"/>
  </p:normalViewPr>
  <p:slideViewPr>
    <p:cSldViewPr snapToGrid="0" snapToObjects="1" showGuides="1">
      <p:cViewPr varScale="1">
        <p:scale>
          <a:sx n="73" d="100"/>
          <a:sy n="73" d="100"/>
        </p:scale>
        <p:origin x="208" y="192"/>
      </p:cViewPr>
      <p:guideLst>
        <p:guide orient="horz" pos="2160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1489BD-80D8-044E-B489-6491FE1C3B4A}" type="datetimeFigureOut">
              <a:rPr lang="en-US" smtClean="0"/>
              <a:t>8/9/18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9A8EA-D741-D444-B446-BC414599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80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Imagine you are building an app to convert kilometers to Miles but don’t remember the exact formula but you have knowledge of two pieces.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45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problems here – </a:t>
            </a:r>
          </a:p>
          <a:p>
            <a:pPr marL="228600" indent="-228600">
              <a:buAutoNum type="arabicPeriod"/>
            </a:pPr>
            <a:r>
              <a:rPr lang="en-US" dirty="0"/>
              <a:t>Output size is reduced. </a:t>
            </a:r>
          </a:p>
          <a:p>
            <a:pPr marL="228600" indent="-228600">
              <a:buAutoNum type="arabicPeriod"/>
            </a:pPr>
            <a:r>
              <a:rPr lang="en-US" dirty="0"/>
              <a:t>Corner pixels are only touched once. Information loss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14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problems here – </a:t>
            </a:r>
          </a:p>
          <a:p>
            <a:pPr marL="228600" indent="-228600">
              <a:buAutoNum type="arabicPeriod"/>
            </a:pPr>
            <a:r>
              <a:rPr lang="en-US" dirty="0"/>
              <a:t>Output size is reduced. </a:t>
            </a:r>
          </a:p>
          <a:p>
            <a:pPr marL="228600" indent="-228600">
              <a:buAutoNum type="arabicPeriod"/>
            </a:pPr>
            <a:r>
              <a:rPr lang="en-US" dirty="0"/>
              <a:t>Corner pixels are only touched once. Information loss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47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40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Imagine you are building an app to convert kilometers to Miles but don’t remember the exact formula but you have knowledge of two pieces.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80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35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35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73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16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85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56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problems here – </a:t>
            </a:r>
          </a:p>
          <a:p>
            <a:pPr marL="228600" indent="-228600">
              <a:buAutoNum type="arabicPeriod"/>
            </a:pPr>
            <a:r>
              <a:rPr lang="en-US" dirty="0"/>
              <a:t>Output size is reduced. </a:t>
            </a:r>
          </a:p>
          <a:p>
            <a:pPr marL="228600" indent="-228600">
              <a:buAutoNum type="arabicPeriod"/>
            </a:pPr>
            <a:r>
              <a:rPr lang="en-US" dirty="0"/>
              <a:t>Corner pixels are only touched once. Information loss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68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23B73-D3A0-E346-AF02-5B494119A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902861-5E7B-B445-B394-477986DA1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A9330-F4EB-2049-A662-CA5BB25F1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C5741-D5D9-AD45-A9D4-2CC7234C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E294B-1C44-034E-81BA-7AC2307A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9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6CF10-FDDA-4247-BA44-F9AB1F586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0F373C-F426-6142-95DE-546B38137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92CD7-E981-BD48-815C-C972AF8E6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F8B95-2506-214E-BAD8-0C39DE252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C01CD-6614-0140-BC0E-FB707BDB5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63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7D2F29-599D-894D-A2AC-948BA1C131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78CBC-89EA-F743-9563-088BFE4BE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CDCE7-C62A-7D45-BB28-95799608E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40C40-59E1-9D4A-B3C1-16E378920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B3596-D960-1E40-9143-DE2DE64A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0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E3AE2-D1EA-D340-9018-81E5356AC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D31BC-13B1-2745-912D-61C4D8786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EFF77-9A40-BA48-8945-AC2567207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DF029-0B31-3841-BCBB-F2F3A5DBD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C0977-E4FB-F740-A71E-201ADF730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48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4D7C3-2EB8-B847-8CCF-2716AD140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3D536-9BFE-D842-AC02-294A853BE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5F5B8-AF08-D94B-B65F-CD8C088E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C840A-DDC7-8045-A493-68E3387F5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ACB96-344B-714E-8A2D-57E1DF2AE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88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AF939-6627-AC48-8C11-E6757AE33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F869F-05C8-9340-8B32-45CD6221B0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98768-657E-4A4B-8480-CF60BC29A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76835-CE5F-6349-9DEF-A64FC8354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8/9/18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C24FF-FB38-6646-9D18-47266D9FA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9416-B1F2-A24E-96F0-A23709A3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1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5EA8E-F8B7-EF48-BF9B-4B79B7221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E4929-2443-EE4B-AD04-7C1F48D98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F4983-5C11-9A4A-84E1-CA3B26721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59162E-EFC8-EC4D-90BD-8BD1D3B17F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9F158B-C26E-0945-A8A7-67BB4D4E8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E70C9-71D0-974D-919F-2CC072A16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8/9/18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DF0EEB-44C4-2048-97F7-A33E3DCE6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F76E34-C174-434B-AAD1-F88A9D72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3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0A2FC-0593-CF49-B5F9-84AED57EB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9DE74F-2858-4E40-9E98-D2B9C7655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8/9/18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88E8-5B34-B947-94E6-409656EBA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49515-F72B-E748-A4A1-FFEA0C5C2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93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5FD1BD-46D9-A64D-9C36-D870E01BC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8/9/18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BB5F9B-A949-C042-85EC-36639049F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BAA6B-E8B7-E54D-8429-7A2E486F2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60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5C90E-DC64-184F-BEE1-0F37A6A20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8631A-C5B2-2140-A669-2D556CC88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0E820-C416-F947-9609-7F9DB61D0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141E3-385E-2C47-8A51-4236D351E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8/9/18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5EFE8-83BA-B04C-B994-DA6D3336D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D007D-4E2A-8948-BC96-56F387396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49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50A66-8895-DA4A-8888-1B96218D3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7E962D-9053-4C4A-9A44-7661BF0337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EAB64-DA1B-6546-80B0-28CAFC99B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656F1-3D1C-6341-A486-CFEF9650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8/9/18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CA5F9-07B8-504B-AC2E-129A12CD1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2ADBC-0E88-B24C-A9F1-AF6A10A8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3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61AB5E-E729-CA47-A8F3-EE62E2171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B966C-BB62-F54F-B680-4CFF44493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8336E-2269-3841-BBC9-5915AA5CB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BAF91-23A8-144B-A1B7-82C79B923880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9EEA0-432F-9348-A171-7A160309F8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849AD-9301-3A43-9349-B31033AD4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32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0C5BCD-F5D3-724B-A504-3A372125C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550" y="387350"/>
            <a:ext cx="6184900" cy="60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842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37ACE55-3035-554C-9A36-09BA2830E328}"/>
              </a:ext>
            </a:extLst>
          </p:cNvPr>
          <p:cNvSpPr txBox="1"/>
          <p:nvPr/>
        </p:nvSpPr>
        <p:spPr>
          <a:xfrm>
            <a:off x="351692" y="509954"/>
            <a:ext cx="5820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Sapient Centro Slab" panose="02000503050000020004" pitchFamily="2" charset="0"/>
              </a:rPr>
              <a:t>Generic guidelines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527B3D-5B84-4B48-9350-84F406FAA935}"/>
              </a:ext>
            </a:extLst>
          </p:cNvPr>
          <p:cNvSpPr/>
          <p:nvPr/>
        </p:nvSpPr>
        <p:spPr>
          <a:xfrm>
            <a:off x="2291862" y="1538570"/>
            <a:ext cx="713349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Sapient Centro Slab" panose="02000503050000020004" pitchFamily="2" charset="0"/>
              </a:rPr>
              <a:t>If you have high avoidable bias, increase the size of your model (for example, increase the size of your neural network by adding layers/neurons). Try changing the architecture.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Sapient Centro Slab" panose="0200050305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Sapient Centro Slab" panose="02000503050000020004" pitchFamily="2" charset="0"/>
              </a:rPr>
              <a:t>If you have high variance, add data to your training set. Use different size images for training.</a:t>
            </a:r>
            <a:endParaRPr lang="en-US" sz="2000" dirty="0">
              <a:latin typeface="Sapient Centro Slab" panose="02000503050000020004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E85836-8848-EA4C-9BE0-1AA05B08DBB0}"/>
              </a:ext>
            </a:extLst>
          </p:cNvPr>
          <p:cNvSpPr txBox="1"/>
          <p:nvPr/>
        </p:nvSpPr>
        <p:spPr>
          <a:xfrm>
            <a:off x="7737231" y="6559062"/>
            <a:ext cx="298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Andrew Ng. Book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2008AF-489B-BC40-8549-0FD9E58FCAC8}"/>
              </a:ext>
            </a:extLst>
          </p:cNvPr>
          <p:cNvSpPr txBox="1"/>
          <p:nvPr/>
        </p:nvSpPr>
        <p:spPr>
          <a:xfrm>
            <a:off x="1342292" y="4849035"/>
            <a:ext cx="8083062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Sapient Centro Slab Black" panose="02000503050000020004" pitchFamily="2" charset="0"/>
              </a:rPr>
              <a:t>Your algorithm must perform well on the training set before you can expect it to perform well on the dev/test sets.</a:t>
            </a:r>
            <a:endParaRPr lang="en-US" b="1" dirty="0">
              <a:solidFill>
                <a:srgbClr val="FF0000"/>
              </a:solidFill>
              <a:latin typeface="Sapient Centro Slab Black" panose="0200050305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938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C5C7F861-2265-384C-8025-81E0E536F02A}"/>
              </a:ext>
            </a:extLst>
          </p:cNvPr>
          <p:cNvSpPr txBox="1"/>
          <p:nvPr/>
        </p:nvSpPr>
        <p:spPr>
          <a:xfrm>
            <a:off x="351692" y="509954"/>
            <a:ext cx="5820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Sapient Centro Slab" panose="02000503050000020004" pitchFamily="2" charset="0"/>
              </a:rPr>
              <a:t>Reducing avoidable bias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95A7C4D-7BEC-4649-AFA8-429234D353FC}"/>
              </a:ext>
            </a:extLst>
          </p:cNvPr>
          <p:cNvSpPr/>
          <p:nvPr/>
        </p:nvSpPr>
        <p:spPr>
          <a:xfrm>
            <a:off x="2291862" y="1573740"/>
            <a:ext cx="713349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Sapient Centro Slab" panose="02000503050000020004" pitchFamily="2" charset="0"/>
              </a:rPr>
              <a:t>Increase the model size.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Sapient Centro Slab" panose="0200050305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Sapient Centro Slab" panose="02000503050000020004" pitchFamily="2" charset="0"/>
              </a:rPr>
              <a:t>Modify input features based on insights from error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Sapient Centro Slab" panose="0200050305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Sapient Centro Slab" panose="02000503050000020004" pitchFamily="2" charset="0"/>
              </a:rPr>
              <a:t>Reduce or eliminate regularization.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Sapient Centro Slab" panose="0200050305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Sapient Centro Slab" panose="02000503050000020004" pitchFamily="2" charset="0"/>
              </a:rPr>
              <a:t>Modify model architecture.</a:t>
            </a:r>
            <a:endParaRPr lang="en-US" sz="2000" dirty="0">
              <a:latin typeface="Sapient Centro Slab" panose="0200050305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21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5CF2AE0-F933-F148-B2CB-BE9FA9B84675}"/>
              </a:ext>
            </a:extLst>
          </p:cNvPr>
          <p:cNvSpPr txBox="1"/>
          <p:nvPr/>
        </p:nvSpPr>
        <p:spPr>
          <a:xfrm>
            <a:off x="7737231" y="6559062"/>
            <a:ext cx="298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Andrew Ng. </a:t>
            </a:r>
            <a:r>
              <a:rPr lang="en-US" dirty="0" err="1"/>
              <a:t>deeplearning.ai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DA0085-9076-0248-B236-0FA8FB253E4A}"/>
              </a:ext>
            </a:extLst>
          </p:cNvPr>
          <p:cNvSpPr txBox="1"/>
          <p:nvPr/>
        </p:nvSpPr>
        <p:spPr>
          <a:xfrm>
            <a:off x="351692" y="509954"/>
            <a:ext cx="5820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Sapient Centro Slab" panose="02000503050000020004" pitchFamily="2" charset="0"/>
              </a:rPr>
              <a:t>Reducing Variance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27212C-5229-D548-A2AA-2F79ABB94CD5}"/>
              </a:ext>
            </a:extLst>
          </p:cNvPr>
          <p:cNvSpPr/>
          <p:nvPr/>
        </p:nvSpPr>
        <p:spPr>
          <a:xfrm>
            <a:off x="2291862" y="1573740"/>
            <a:ext cx="713349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Sapient Centro Slab" panose="02000503050000020004" pitchFamily="2" charset="0"/>
              </a:rPr>
              <a:t>Add more training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Sapient Centro Slab" panose="0200050305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Sapient Centro Slab" panose="02000503050000020004" pitchFamily="2" charset="0"/>
              </a:rPr>
              <a:t>.Add regularization​.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Sapient Centro Slab" panose="0200050305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Add early stopping</a:t>
            </a:r>
            <a:r>
              <a:rPr lang="en-IN" sz="2000" dirty="0">
                <a:latin typeface="Sapient Centro Slab" panose="02000503050000020004" pitchFamily="2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Sapient Centro Slab" panose="0200050305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Sapient Centro Slab" panose="02000503050000020004" pitchFamily="2" charset="0"/>
              </a:rPr>
              <a:t>Modify model architecture.</a:t>
            </a:r>
            <a:endParaRPr lang="en-US" sz="2000" dirty="0">
              <a:latin typeface="Sapient Centro Slab" panose="0200050305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182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F18409-E0BD-7143-A2E4-24AD57B9DA34}"/>
              </a:ext>
            </a:extLst>
          </p:cNvPr>
          <p:cNvSpPr txBox="1"/>
          <p:nvPr/>
        </p:nvSpPr>
        <p:spPr>
          <a:xfrm>
            <a:off x="3400425" y="2286000"/>
            <a:ext cx="6529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Bias and Variance</a:t>
            </a:r>
          </a:p>
        </p:txBody>
      </p:sp>
    </p:spTree>
    <p:extLst>
      <p:ext uri="{BB962C8B-B14F-4D97-AF65-F5344CB8AC3E}">
        <p14:creationId xmlns:p14="http://schemas.microsoft.com/office/powerpoint/2010/main" val="1169273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C1E956-3BC7-FA4E-903A-6DF7165E6008}"/>
              </a:ext>
            </a:extLst>
          </p:cNvPr>
          <p:cNvSpPr txBox="1"/>
          <p:nvPr/>
        </p:nvSpPr>
        <p:spPr>
          <a:xfrm>
            <a:off x="351692" y="509954"/>
            <a:ext cx="5820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Sapient Centro Slab" panose="02000503050000020004" pitchFamily="2" charset="0"/>
              </a:rPr>
              <a:t>What is Bias and Variance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6A9A9E8-C1CA-9045-B106-4E7AAE811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605546"/>
              </p:ext>
            </p:extLst>
          </p:nvPr>
        </p:nvGraphicFramePr>
        <p:xfrm>
          <a:off x="1609969" y="2337451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7714167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208914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59257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139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Training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452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Validation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963439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5C7340-37DE-8242-B0E5-01949AF32CF8}"/>
              </a:ext>
            </a:extLst>
          </p:cNvPr>
          <p:cNvCxnSpPr>
            <a:cxnSpLocks/>
          </p:cNvCxnSpPr>
          <p:nvPr/>
        </p:nvCxnSpPr>
        <p:spPr>
          <a:xfrm flipH="1" flipV="1">
            <a:off x="4952998" y="2893712"/>
            <a:ext cx="1342294" cy="14848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B2D98AB-DF09-2649-B545-D338BF1131B4}"/>
              </a:ext>
            </a:extLst>
          </p:cNvPr>
          <p:cNvSpPr txBox="1"/>
          <p:nvPr/>
        </p:nvSpPr>
        <p:spPr>
          <a:xfrm>
            <a:off x="6024563" y="4378328"/>
            <a:ext cx="3277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pient Centro Slab" panose="02000503050000020004" pitchFamily="2" charset="0"/>
              </a:rPr>
              <a:t>Bias</a:t>
            </a:r>
          </a:p>
          <a:p>
            <a:r>
              <a:rPr lang="en-IN" dirty="0">
                <a:latin typeface="Sapient Centro Slab" panose="02000503050000020004" pitchFamily="2" charset="0"/>
              </a:rPr>
              <a:t>Roughly, the bias is the error rate of your algorithm on your training set</a:t>
            </a:r>
            <a:endParaRPr lang="en-US" dirty="0">
              <a:latin typeface="Sapient Centro Slab" panose="02000503050000020004" pitchFamily="2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9F92CC5-506D-D643-A38B-971AF8F12696}"/>
              </a:ext>
            </a:extLst>
          </p:cNvPr>
          <p:cNvCxnSpPr>
            <a:cxnSpLocks/>
          </p:cNvCxnSpPr>
          <p:nvPr/>
        </p:nvCxnSpPr>
        <p:spPr>
          <a:xfrm flipV="1">
            <a:off x="4256574" y="3358660"/>
            <a:ext cx="192334" cy="15060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31D1871-AED4-5546-8EFE-2D62F97DCA60}"/>
              </a:ext>
            </a:extLst>
          </p:cNvPr>
          <p:cNvSpPr txBox="1"/>
          <p:nvPr/>
        </p:nvSpPr>
        <p:spPr>
          <a:xfrm>
            <a:off x="3985844" y="4934830"/>
            <a:ext cx="21863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pient Centro Slab" panose="02000503050000020004" pitchFamily="2" charset="0"/>
              </a:rPr>
              <a:t>Variance</a:t>
            </a:r>
          </a:p>
          <a:p>
            <a:r>
              <a:rPr lang="en-IN" dirty="0">
                <a:latin typeface="Sapient Centro Slab" panose="02000503050000020004" pitchFamily="2" charset="0"/>
              </a:rPr>
              <a:t>Roughly, The variance is how much worse you do on the test set</a:t>
            </a:r>
            <a:endParaRPr lang="en-US" b="1" dirty="0">
              <a:latin typeface="Sapient Centro Slab" panose="02000503050000020004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B24ED3-72E0-A44D-932D-D725B480DD36}"/>
              </a:ext>
            </a:extLst>
          </p:cNvPr>
          <p:cNvSpPr txBox="1"/>
          <p:nvPr/>
        </p:nvSpPr>
        <p:spPr>
          <a:xfrm>
            <a:off x="7737231" y="6559062"/>
            <a:ext cx="298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Andrew Ng. Book</a:t>
            </a:r>
          </a:p>
        </p:txBody>
      </p:sp>
    </p:spTree>
    <p:extLst>
      <p:ext uri="{BB962C8B-B14F-4D97-AF65-F5344CB8AC3E}">
        <p14:creationId xmlns:p14="http://schemas.microsoft.com/office/powerpoint/2010/main" val="4114319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E7CE580-8A5D-CB40-868B-94095A674F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191303"/>
              </p:ext>
            </p:extLst>
          </p:nvPr>
        </p:nvGraphicFramePr>
        <p:xfrm>
          <a:off x="1609969" y="2337451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7714167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208914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59257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139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Training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452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Validation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963439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19DA215-302E-B54F-80D4-D224B718C463}"/>
              </a:ext>
            </a:extLst>
          </p:cNvPr>
          <p:cNvCxnSpPr>
            <a:cxnSpLocks/>
          </p:cNvCxnSpPr>
          <p:nvPr/>
        </p:nvCxnSpPr>
        <p:spPr>
          <a:xfrm flipH="1" flipV="1">
            <a:off x="4952998" y="2893712"/>
            <a:ext cx="1342294" cy="14848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13AB5C8-E252-0A44-83CB-FB57CAF68C07}"/>
              </a:ext>
            </a:extLst>
          </p:cNvPr>
          <p:cNvSpPr txBox="1"/>
          <p:nvPr/>
        </p:nvSpPr>
        <p:spPr>
          <a:xfrm>
            <a:off x="6024564" y="4378328"/>
            <a:ext cx="150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pient Centro Slab" panose="02000503050000020004" pitchFamily="2" charset="0"/>
              </a:rPr>
              <a:t>Bias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E48020-4530-E449-9FD6-C26ABDF10266}"/>
              </a:ext>
            </a:extLst>
          </p:cNvPr>
          <p:cNvCxnSpPr>
            <a:cxnSpLocks/>
          </p:cNvCxnSpPr>
          <p:nvPr/>
        </p:nvCxnSpPr>
        <p:spPr>
          <a:xfrm flipV="1">
            <a:off x="4256574" y="3358660"/>
            <a:ext cx="192334" cy="15060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CE35638-20EB-4048-9798-8113D9C9498D}"/>
              </a:ext>
            </a:extLst>
          </p:cNvPr>
          <p:cNvSpPr txBox="1"/>
          <p:nvPr/>
        </p:nvSpPr>
        <p:spPr>
          <a:xfrm>
            <a:off x="3985844" y="4934830"/>
            <a:ext cx="2186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pient Centro Slab" panose="02000503050000020004" pitchFamily="2" charset="0"/>
              </a:rPr>
              <a:t>Variance (11-1 = 1%). Overfitting. </a:t>
            </a:r>
            <a:r>
              <a:rPr lang="en-US" dirty="0">
                <a:latin typeface="Sapient Centro Slab" panose="02000503050000020004" pitchFamily="2" charset="0"/>
              </a:rPr>
              <a:t>Unable to generalize.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9BE1E8-AC52-FA4E-8797-B31BB60F6765}"/>
              </a:ext>
            </a:extLst>
          </p:cNvPr>
          <p:cNvSpPr txBox="1"/>
          <p:nvPr/>
        </p:nvSpPr>
        <p:spPr>
          <a:xfrm>
            <a:off x="351692" y="509954"/>
            <a:ext cx="5820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Sapient Centro Slab" panose="02000503050000020004" pitchFamily="2" charset="0"/>
              </a:rPr>
              <a:t>Low Bias and High Variance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D47E5E-74EE-534D-B2F9-F4B6774DEE74}"/>
              </a:ext>
            </a:extLst>
          </p:cNvPr>
          <p:cNvSpPr txBox="1"/>
          <p:nvPr/>
        </p:nvSpPr>
        <p:spPr>
          <a:xfrm>
            <a:off x="7737231" y="6559062"/>
            <a:ext cx="298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Andrew Ng. Book</a:t>
            </a:r>
          </a:p>
        </p:txBody>
      </p:sp>
    </p:spTree>
    <p:extLst>
      <p:ext uri="{BB962C8B-B14F-4D97-AF65-F5344CB8AC3E}">
        <p14:creationId xmlns:p14="http://schemas.microsoft.com/office/powerpoint/2010/main" val="3222503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74B852E9-43D6-D241-B8C7-611D473C4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876046"/>
              </p:ext>
            </p:extLst>
          </p:nvPr>
        </p:nvGraphicFramePr>
        <p:xfrm>
          <a:off x="1609969" y="2337451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7714167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208914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59257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139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Training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452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Validation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963439"/>
                  </a:ext>
                </a:extLst>
              </a:tr>
            </a:tbl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3AE75CC-45D0-F54F-87D4-287C956B032E}"/>
              </a:ext>
            </a:extLst>
          </p:cNvPr>
          <p:cNvCxnSpPr>
            <a:cxnSpLocks/>
          </p:cNvCxnSpPr>
          <p:nvPr/>
        </p:nvCxnSpPr>
        <p:spPr>
          <a:xfrm flipH="1" flipV="1">
            <a:off x="4952998" y="2893712"/>
            <a:ext cx="1342294" cy="14848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F2551A4-DFDF-B646-910D-BA73E677CF56}"/>
              </a:ext>
            </a:extLst>
          </p:cNvPr>
          <p:cNvSpPr txBox="1"/>
          <p:nvPr/>
        </p:nvSpPr>
        <p:spPr>
          <a:xfrm>
            <a:off x="6024564" y="4378328"/>
            <a:ext cx="150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pient Centro Slab" panose="02000503050000020004" pitchFamily="2" charset="0"/>
              </a:rPr>
              <a:t>Bias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7850FD0-EFB8-CD40-9324-867D18157899}"/>
              </a:ext>
            </a:extLst>
          </p:cNvPr>
          <p:cNvCxnSpPr>
            <a:cxnSpLocks/>
          </p:cNvCxnSpPr>
          <p:nvPr/>
        </p:nvCxnSpPr>
        <p:spPr>
          <a:xfrm flipV="1">
            <a:off x="4256574" y="3358660"/>
            <a:ext cx="192334" cy="15060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11770F3-5A3F-D849-ADC0-EF9FBAA37C1F}"/>
              </a:ext>
            </a:extLst>
          </p:cNvPr>
          <p:cNvSpPr txBox="1"/>
          <p:nvPr/>
        </p:nvSpPr>
        <p:spPr>
          <a:xfrm>
            <a:off x="3985844" y="4934830"/>
            <a:ext cx="2186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pient Centro Slab" panose="02000503050000020004" pitchFamily="2" charset="0"/>
              </a:rPr>
              <a:t>Variance (16-15 = 1%). </a:t>
            </a:r>
            <a:r>
              <a:rPr lang="en-US" dirty="0" err="1">
                <a:latin typeface="Sapient Centro Slab" panose="02000503050000020004" pitchFamily="2" charset="0"/>
              </a:rPr>
              <a:t>Underfitting</a:t>
            </a:r>
            <a:r>
              <a:rPr lang="en-US" dirty="0">
                <a:latin typeface="Sapient Centro Slab" panose="02000503050000020004" pitchFamily="2" charset="0"/>
              </a:rPr>
              <a:t>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8AE3B11-C480-A342-84E3-F8A0312B0B1B}"/>
              </a:ext>
            </a:extLst>
          </p:cNvPr>
          <p:cNvSpPr txBox="1"/>
          <p:nvPr/>
        </p:nvSpPr>
        <p:spPr>
          <a:xfrm>
            <a:off x="351692" y="509954"/>
            <a:ext cx="5820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Sapient Centro Slab" panose="02000503050000020004" pitchFamily="2" charset="0"/>
              </a:rPr>
              <a:t>High Bias and Low Variance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FB94C0-4056-5940-A523-B4A9A1E5AA03}"/>
              </a:ext>
            </a:extLst>
          </p:cNvPr>
          <p:cNvSpPr txBox="1"/>
          <p:nvPr/>
        </p:nvSpPr>
        <p:spPr>
          <a:xfrm>
            <a:off x="7737231" y="6559062"/>
            <a:ext cx="298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Andrew Ng. Book</a:t>
            </a:r>
          </a:p>
        </p:txBody>
      </p:sp>
    </p:spTree>
    <p:extLst>
      <p:ext uri="{BB962C8B-B14F-4D97-AF65-F5344CB8AC3E}">
        <p14:creationId xmlns:p14="http://schemas.microsoft.com/office/powerpoint/2010/main" val="1274645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596A81B-9555-234E-AFE1-54AB94F975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378085"/>
              </p:ext>
            </p:extLst>
          </p:nvPr>
        </p:nvGraphicFramePr>
        <p:xfrm>
          <a:off x="1609969" y="2337451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7714167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208914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59257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139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Training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452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Validation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963439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D2297CC-2F3F-AE49-AF35-A77314E5CB7B}"/>
              </a:ext>
            </a:extLst>
          </p:cNvPr>
          <p:cNvCxnSpPr>
            <a:cxnSpLocks/>
          </p:cNvCxnSpPr>
          <p:nvPr/>
        </p:nvCxnSpPr>
        <p:spPr>
          <a:xfrm flipH="1" flipV="1">
            <a:off x="4952998" y="2893712"/>
            <a:ext cx="1342294" cy="14848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D39F0F4-6893-244D-9B81-7135E868890F}"/>
              </a:ext>
            </a:extLst>
          </p:cNvPr>
          <p:cNvSpPr txBox="1"/>
          <p:nvPr/>
        </p:nvSpPr>
        <p:spPr>
          <a:xfrm>
            <a:off x="6024564" y="4378328"/>
            <a:ext cx="150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pient Centro Slab" panose="02000503050000020004" pitchFamily="2" charset="0"/>
              </a:rPr>
              <a:t>Bias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1802CA-22E7-484C-B0BE-A939E83F95D3}"/>
              </a:ext>
            </a:extLst>
          </p:cNvPr>
          <p:cNvCxnSpPr>
            <a:cxnSpLocks/>
          </p:cNvCxnSpPr>
          <p:nvPr/>
        </p:nvCxnSpPr>
        <p:spPr>
          <a:xfrm flipV="1">
            <a:off x="4256574" y="3358660"/>
            <a:ext cx="192334" cy="15060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8B7F54A-675E-9049-9A09-237172D2AF5C}"/>
              </a:ext>
            </a:extLst>
          </p:cNvPr>
          <p:cNvSpPr txBox="1"/>
          <p:nvPr/>
        </p:nvSpPr>
        <p:spPr>
          <a:xfrm>
            <a:off x="3985844" y="4934830"/>
            <a:ext cx="2186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pient Centro Slab" panose="02000503050000020004" pitchFamily="2" charset="0"/>
              </a:rPr>
              <a:t>Variance (30-15 = 15%).</a:t>
            </a:r>
            <a:endParaRPr lang="en-US" dirty="0">
              <a:latin typeface="Sapient Centro Slab" panose="02000503050000020004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8B8D17-5B09-D949-BF34-A289285C8075}"/>
              </a:ext>
            </a:extLst>
          </p:cNvPr>
          <p:cNvSpPr txBox="1"/>
          <p:nvPr/>
        </p:nvSpPr>
        <p:spPr>
          <a:xfrm>
            <a:off x="351692" y="509954"/>
            <a:ext cx="5820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Sapient Centro Slab" panose="02000503050000020004" pitchFamily="2" charset="0"/>
              </a:rPr>
              <a:t>High Bias and High Variance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C74864-D064-8547-B68C-5D4694F9D0CF}"/>
              </a:ext>
            </a:extLst>
          </p:cNvPr>
          <p:cNvSpPr txBox="1"/>
          <p:nvPr/>
        </p:nvSpPr>
        <p:spPr>
          <a:xfrm>
            <a:off x="7737231" y="6559062"/>
            <a:ext cx="298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Andrew Ng. Book</a:t>
            </a:r>
          </a:p>
        </p:txBody>
      </p:sp>
    </p:spTree>
    <p:extLst>
      <p:ext uri="{BB962C8B-B14F-4D97-AF65-F5344CB8AC3E}">
        <p14:creationId xmlns:p14="http://schemas.microsoft.com/office/powerpoint/2010/main" val="1857893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B5ED0F0-D020-5D40-AF9C-A800CBD73CF6}"/>
              </a:ext>
            </a:extLst>
          </p:cNvPr>
          <p:cNvSpPr txBox="1"/>
          <p:nvPr/>
        </p:nvSpPr>
        <p:spPr>
          <a:xfrm>
            <a:off x="351692" y="509954"/>
            <a:ext cx="5820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Sapient Centro Slab" panose="02000503050000020004" pitchFamily="2" charset="0"/>
              </a:rPr>
              <a:t>Bayes error rate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D988E6-E8C4-6549-957A-9C202F89CFE0}"/>
              </a:ext>
            </a:extLst>
          </p:cNvPr>
          <p:cNvSpPr txBox="1"/>
          <p:nvPr/>
        </p:nvSpPr>
        <p:spPr>
          <a:xfrm>
            <a:off x="984738" y="1758462"/>
            <a:ext cx="99880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Sapient Centro Slab" panose="02000503050000020004" pitchFamily="2" charset="0"/>
              </a:rPr>
              <a:t>Suppose that you are building a speech recognition system, and find that 14% of the audio clips have so much background noise or are so unintelligible that even a human cannot recognize what was said. In this case, even the most “optimal” speech recognition system might have error around 14%.  </a:t>
            </a:r>
            <a:r>
              <a:rPr lang="en-IN" sz="2400" b="1" dirty="0">
                <a:solidFill>
                  <a:srgbClr val="FF0000"/>
                </a:solidFill>
                <a:latin typeface="Sapient Centro Slab" panose="02000503050000020004" pitchFamily="2" charset="0"/>
              </a:rPr>
              <a:t>&lt;----</a:t>
            </a:r>
            <a:r>
              <a:rPr lang="en-IN" sz="2400" dirty="0">
                <a:solidFill>
                  <a:srgbClr val="FF0000"/>
                </a:solidFill>
                <a:latin typeface="Sapient Centro Slab" panose="02000503050000020004" pitchFamily="2" charset="0"/>
              </a:rPr>
              <a:t> </a:t>
            </a:r>
            <a:r>
              <a:rPr lang="en-IN" sz="2400" b="1" dirty="0">
                <a:solidFill>
                  <a:srgbClr val="FF0000"/>
                </a:solidFill>
                <a:latin typeface="Sapient Centro Slab" panose="02000503050000020004" pitchFamily="2" charset="0"/>
              </a:rPr>
              <a:t>Optimal Error rate</a:t>
            </a:r>
            <a:endParaRPr lang="en-US" sz="2400" b="1" dirty="0">
              <a:solidFill>
                <a:srgbClr val="FF0000"/>
              </a:solidFill>
              <a:latin typeface="Sapient Centro Slab" panose="02000503050000020004" pitchFamily="2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9B302D3-1174-7440-A941-15AC27B9A9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569054"/>
              </p:ext>
            </p:extLst>
          </p:nvPr>
        </p:nvGraphicFramePr>
        <p:xfrm>
          <a:off x="1609969" y="3990408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7714167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208914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59257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139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Training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452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Validation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96343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D25336F-86A1-494C-901A-E4C98B099EF6}"/>
              </a:ext>
            </a:extLst>
          </p:cNvPr>
          <p:cNvSpPr txBox="1"/>
          <p:nvPr/>
        </p:nvSpPr>
        <p:spPr>
          <a:xfrm>
            <a:off x="1459523" y="5609492"/>
            <a:ext cx="7385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pient Centro Slab" panose="02000503050000020004" pitchFamily="2" charset="0"/>
              </a:rPr>
              <a:t>What is the bias and Variance here?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16C749-2702-2E44-84FD-59214E4ACC1C}"/>
              </a:ext>
            </a:extLst>
          </p:cNvPr>
          <p:cNvSpPr txBox="1"/>
          <p:nvPr/>
        </p:nvSpPr>
        <p:spPr>
          <a:xfrm>
            <a:off x="7737231" y="6559062"/>
            <a:ext cx="298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Andrew Ng. Book</a:t>
            </a:r>
          </a:p>
        </p:txBody>
      </p:sp>
    </p:spTree>
    <p:extLst>
      <p:ext uri="{BB962C8B-B14F-4D97-AF65-F5344CB8AC3E}">
        <p14:creationId xmlns:p14="http://schemas.microsoft.com/office/powerpoint/2010/main" val="283735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69FA55F-7FFE-F343-829A-5D4FAB2FA5A7}"/>
              </a:ext>
            </a:extLst>
          </p:cNvPr>
          <p:cNvSpPr txBox="1"/>
          <p:nvPr/>
        </p:nvSpPr>
        <p:spPr>
          <a:xfrm>
            <a:off x="984738" y="1758462"/>
            <a:ext cx="9988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Sapient Centro Slab" panose="02000503050000020004" pitchFamily="2" charset="0"/>
              </a:rPr>
              <a:t>Suppose 10%.  </a:t>
            </a:r>
            <a:r>
              <a:rPr lang="en-IN" sz="2400" b="1" dirty="0">
                <a:solidFill>
                  <a:srgbClr val="FF0000"/>
                </a:solidFill>
                <a:latin typeface="Sapient Centro Slab" panose="02000503050000020004" pitchFamily="2" charset="0"/>
              </a:rPr>
              <a:t>&lt;----</a:t>
            </a:r>
            <a:r>
              <a:rPr lang="en-IN" sz="2400" dirty="0">
                <a:solidFill>
                  <a:srgbClr val="FF0000"/>
                </a:solidFill>
                <a:latin typeface="Sapient Centro Slab" panose="02000503050000020004" pitchFamily="2" charset="0"/>
              </a:rPr>
              <a:t> </a:t>
            </a:r>
            <a:r>
              <a:rPr lang="en-IN" sz="2400" b="1" dirty="0">
                <a:solidFill>
                  <a:srgbClr val="FF0000"/>
                </a:solidFill>
                <a:latin typeface="Sapient Centro Slab" panose="02000503050000020004" pitchFamily="2" charset="0"/>
              </a:rPr>
              <a:t>Optimal Error rate</a:t>
            </a:r>
            <a:endParaRPr lang="en-US" sz="2400" b="1" dirty="0">
              <a:solidFill>
                <a:srgbClr val="FF0000"/>
              </a:solidFill>
              <a:latin typeface="Sapient Centro Slab" panose="02000503050000020004" pitchFamily="2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83CEA13-A7F7-B348-9665-912229CE5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154553"/>
              </p:ext>
            </p:extLst>
          </p:nvPr>
        </p:nvGraphicFramePr>
        <p:xfrm>
          <a:off x="1609969" y="3990408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7714167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208914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59257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139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Training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452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Validation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96343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4C1DF53-9380-6E41-9F13-83205D009CF5}"/>
              </a:ext>
            </a:extLst>
          </p:cNvPr>
          <p:cNvSpPr txBox="1"/>
          <p:nvPr/>
        </p:nvSpPr>
        <p:spPr>
          <a:xfrm>
            <a:off x="351692" y="509954"/>
            <a:ext cx="5820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Sapient Centro Slab" panose="02000503050000020004" pitchFamily="2" charset="0"/>
              </a:rPr>
              <a:t>Bayes error rate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0F7242-8F0A-0E43-A81C-6D564D96B1E2}"/>
              </a:ext>
            </a:extLst>
          </p:cNvPr>
          <p:cNvSpPr txBox="1"/>
          <p:nvPr/>
        </p:nvSpPr>
        <p:spPr>
          <a:xfrm>
            <a:off x="1459523" y="5609492"/>
            <a:ext cx="7385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pient Centro Slab" panose="02000503050000020004" pitchFamily="2" charset="0"/>
              </a:rPr>
              <a:t>What is the bias and Variance here?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37E370-423A-F145-83B6-CC11E977360B}"/>
              </a:ext>
            </a:extLst>
          </p:cNvPr>
          <p:cNvSpPr txBox="1"/>
          <p:nvPr/>
        </p:nvSpPr>
        <p:spPr>
          <a:xfrm>
            <a:off x="7737231" y="6559062"/>
            <a:ext cx="298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Andrew Ng. Book</a:t>
            </a:r>
          </a:p>
        </p:txBody>
      </p:sp>
    </p:spTree>
    <p:extLst>
      <p:ext uri="{BB962C8B-B14F-4D97-AF65-F5344CB8AC3E}">
        <p14:creationId xmlns:p14="http://schemas.microsoft.com/office/powerpoint/2010/main" val="1896080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F556E494-9DEE-CD43-BBD7-2AAD03141E00}"/>
              </a:ext>
            </a:extLst>
          </p:cNvPr>
          <p:cNvSpPr txBox="1"/>
          <p:nvPr/>
        </p:nvSpPr>
        <p:spPr>
          <a:xfrm>
            <a:off x="351692" y="509954"/>
            <a:ext cx="5820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Sapient Centro Slab" panose="02000503050000020004" pitchFamily="2" charset="0"/>
              </a:rPr>
              <a:t>Bayes error rate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C3D4DFA-CEB8-714E-B1BA-B6C47B2B6D17}"/>
              </a:ext>
            </a:extLst>
          </p:cNvPr>
          <p:cNvSpPr/>
          <p:nvPr/>
        </p:nvSpPr>
        <p:spPr>
          <a:xfrm>
            <a:off x="1603900" y="1907903"/>
            <a:ext cx="6506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Sapient Centro Slab" panose="02000503050000020004" pitchFamily="2" charset="0"/>
              </a:rPr>
              <a:t>Bias = Optimal error rate (“unavoidable bias”) + Avoidable bias</a:t>
            </a:r>
            <a:endParaRPr lang="en-US" dirty="0">
              <a:latin typeface="Sapient Centro Slab" panose="02000503050000020004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6068BA6-5277-B04D-BECB-C1F0C04D5BA4}"/>
              </a:ext>
            </a:extLst>
          </p:cNvPr>
          <p:cNvSpPr/>
          <p:nvPr/>
        </p:nvSpPr>
        <p:spPr>
          <a:xfrm>
            <a:off x="1603900" y="2782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The “avoidable bias” reflects how much worse your algorithm performs on the training set than the “optimal classifier.”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317363E-1E6B-5A4A-ADB3-931EFB39D28A}"/>
              </a:ext>
            </a:extLst>
          </p:cNvPr>
          <p:cNvSpPr txBox="1"/>
          <p:nvPr/>
        </p:nvSpPr>
        <p:spPr>
          <a:xfrm>
            <a:off x="7737231" y="6559062"/>
            <a:ext cx="298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Andrew Ng. Book</a:t>
            </a:r>
          </a:p>
        </p:txBody>
      </p:sp>
    </p:spTree>
    <p:extLst>
      <p:ext uri="{BB962C8B-B14F-4D97-AF65-F5344CB8AC3E}">
        <p14:creationId xmlns:p14="http://schemas.microsoft.com/office/powerpoint/2010/main" val="713017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3920</TotalTime>
  <Words>556</Words>
  <Application>Microsoft Macintosh PowerPoint</Application>
  <PresentationFormat>Widescreen</PresentationFormat>
  <Paragraphs>123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Sapient Centro Slab</vt:lpstr>
      <vt:lpstr>Sapient Centro Slab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Alok kumar</dc:creator>
  <cp:lastModifiedBy>Alok kumar</cp:lastModifiedBy>
  <cp:revision>333</cp:revision>
  <dcterms:created xsi:type="dcterms:W3CDTF">2018-07-06T14:54:25Z</dcterms:created>
  <dcterms:modified xsi:type="dcterms:W3CDTF">2018-08-09T18:25:16Z</dcterms:modified>
</cp:coreProperties>
</file>