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59" r:id="rId7"/>
    <p:sldId id="263"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73" d="100"/>
          <a:sy n="73" d="100"/>
        </p:scale>
        <p:origin x="61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5EA60D4-5B3D-43F6-998C-BBD871F825B4}" type="datetimeFigureOut">
              <a:rPr lang="en-IN" smtClean="0"/>
              <a:t>10-02-2024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9308B2-CF2D-434A-B2B4-2928033278E5}" type="slidenum">
              <a:rPr lang="en-IN" smtClean="0"/>
              <a:t>‹#›</a:t>
            </a:fld>
            <a:endParaRPr lang="en-IN"/>
          </a:p>
        </p:txBody>
      </p:sp>
    </p:spTree>
    <p:extLst>
      <p:ext uri="{BB962C8B-B14F-4D97-AF65-F5344CB8AC3E}">
        <p14:creationId xmlns:p14="http://schemas.microsoft.com/office/powerpoint/2010/main" val="3258098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5EA60D4-5B3D-43F6-998C-BBD871F825B4}" type="datetimeFigureOut">
              <a:rPr lang="en-IN" smtClean="0"/>
              <a:t>10-02-2024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9308B2-CF2D-434A-B2B4-2928033278E5}" type="slidenum">
              <a:rPr lang="en-IN" smtClean="0"/>
              <a:t>‹#›</a:t>
            </a:fld>
            <a:endParaRPr lang="en-IN"/>
          </a:p>
        </p:txBody>
      </p:sp>
    </p:spTree>
    <p:extLst>
      <p:ext uri="{BB962C8B-B14F-4D97-AF65-F5344CB8AC3E}">
        <p14:creationId xmlns:p14="http://schemas.microsoft.com/office/powerpoint/2010/main" val="2467391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5EA60D4-5B3D-43F6-998C-BBD871F825B4}" type="datetimeFigureOut">
              <a:rPr lang="en-IN" smtClean="0"/>
              <a:t>10-02-2024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9308B2-CF2D-434A-B2B4-2928033278E5}" type="slidenum">
              <a:rPr lang="en-IN" smtClean="0"/>
              <a:t>‹#›</a:t>
            </a:fld>
            <a:endParaRPr lang="en-IN"/>
          </a:p>
        </p:txBody>
      </p:sp>
    </p:spTree>
    <p:extLst>
      <p:ext uri="{BB962C8B-B14F-4D97-AF65-F5344CB8AC3E}">
        <p14:creationId xmlns:p14="http://schemas.microsoft.com/office/powerpoint/2010/main" val="3455405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5EA60D4-5B3D-43F6-998C-BBD871F825B4}" type="datetimeFigureOut">
              <a:rPr lang="en-IN" smtClean="0"/>
              <a:t>10-02-2024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9308B2-CF2D-434A-B2B4-2928033278E5}" type="slidenum">
              <a:rPr lang="en-IN" smtClean="0"/>
              <a:t>‹#›</a:t>
            </a:fld>
            <a:endParaRPr lang="en-IN"/>
          </a:p>
        </p:txBody>
      </p:sp>
    </p:spTree>
    <p:extLst>
      <p:ext uri="{BB962C8B-B14F-4D97-AF65-F5344CB8AC3E}">
        <p14:creationId xmlns:p14="http://schemas.microsoft.com/office/powerpoint/2010/main" val="1347114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5EA60D4-5B3D-43F6-998C-BBD871F825B4}" type="datetimeFigureOut">
              <a:rPr lang="en-IN" smtClean="0"/>
              <a:t>10-02-2024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9308B2-CF2D-434A-B2B4-2928033278E5}" type="slidenum">
              <a:rPr lang="en-IN" smtClean="0"/>
              <a:t>‹#›</a:t>
            </a:fld>
            <a:endParaRPr lang="en-IN"/>
          </a:p>
        </p:txBody>
      </p:sp>
    </p:spTree>
    <p:extLst>
      <p:ext uri="{BB962C8B-B14F-4D97-AF65-F5344CB8AC3E}">
        <p14:creationId xmlns:p14="http://schemas.microsoft.com/office/powerpoint/2010/main" val="4248995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5EA60D4-5B3D-43F6-998C-BBD871F825B4}" type="datetimeFigureOut">
              <a:rPr lang="en-IN" smtClean="0"/>
              <a:t>10-02-2024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9308B2-CF2D-434A-B2B4-2928033278E5}" type="slidenum">
              <a:rPr lang="en-IN" smtClean="0"/>
              <a:t>‹#›</a:t>
            </a:fld>
            <a:endParaRPr lang="en-IN"/>
          </a:p>
        </p:txBody>
      </p:sp>
    </p:spTree>
    <p:extLst>
      <p:ext uri="{BB962C8B-B14F-4D97-AF65-F5344CB8AC3E}">
        <p14:creationId xmlns:p14="http://schemas.microsoft.com/office/powerpoint/2010/main" val="1359784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5EA60D4-5B3D-43F6-998C-BBD871F825B4}" type="datetimeFigureOut">
              <a:rPr lang="en-IN" smtClean="0"/>
              <a:t>10-02-2024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9308B2-CF2D-434A-B2B4-2928033278E5}" type="slidenum">
              <a:rPr lang="en-IN" smtClean="0"/>
              <a:t>‹#›</a:t>
            </a:fld>
            <a:endParaRPr lang="en-IN"/>
          </a:p>
        </p:txBody>
      </p:sp>
    </p:spTree>
    <p:extLst>
      <p:ext uri="{BB962C8B-B14F-4D97-AF65-F5344CB8AC3E}">
        <p14:creationId xmlns:p14="http://schemas.microsoft.com/office/powerpoint/2010/main" val="334455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5EA60D4-5B3D-43F6-998C-BBD871F825B4}" type="datetimeFigureOut">
              <a:rPr lang="en-IN" smtClean="0"/>
              <a:t>10-02-2024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9308B2-CF2D-434A-B2B4-2928033278E5}" type="slidenum">
              <a:rPr lang="en-IN" smtClean="0"/>
              <a:t>‹#›</a:t>
            </a:fld>
            <a:endParaRPr lang="en-IN"/>
          </a:p>
        </p:txBody>
      </p:sp>
    </p:spTree>
    <p:extLst>
      <p:ext uri="{BB962C8B-B14F-4D97-AF65-F5344CB8AC3E}">
        <p14:creationId xmlns:p14="http://schemas.microsoft.com/office/powerpoint/2010/main" val="2183096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EA60D4-5B3D-43F6-998C-BBD871F825B4}" type="datetimeFigureOut">
              <a:rPr lang="en-IN" smtClean="0"/>
              <a:t>10-02-2024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C9308B2-CF2D-434A-B2B4-2928033278E5}" type="slidenum">
              <a:rPr lang="en-IN" smtClean="0"/>
              <a:t>‹#›</a:t>
            </a:fld>
            <a:endParaRPr lang="en-IN"/>
          </a:p>
        </p:txBody>
      </p:sp>
    </p:spTree>
    <p:extLst>
      <p:ext uri="{BB962C8B-B14F-4D97-AF65-F5344CB8AC3E}">
        <p14:creationId xmlns:p14="http://schemas.microsoft.com/office/powerpoint/2010/main" val="1791213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5EA60D4-5B3D-43F6-998C-BBD871F825B4}" type="datetimeFigureOut">
              <a:rPr lang="en-IN" smtClean="0"/>
              <a:t>10-02-2024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9308B2-CF2D-434A-B2B4-2928033278E5}" type="slidenum">
              <a:rPr lang="en-IN" smtClean="0"/>
              <a:t>‹#›</a:t>
            </a:fld>
            <a:endParaRPr lang="en-IN"/>
          </a:p>
        </p:txBody>
      </p:sp>
    </p:spTree>
    <p:extLst>
      <p:ext uri="{BB962C8B-B14F-4D97-AF65-F5344CB8AC3E}">
        <p14:creationId xmlns:p14="http://schemas.microsoft.com/office/powerpoint/2010/main" val="3355445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5EA60D4-5B3D-43F6-998C-BBD871F825B4}" type="datetimeFigureOut">
              <a:rPr lang="en-IN" smtClean="0"/>
              <a:t>10-02-2024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9308B2-CF2D-434A-B2B4-2928033278E5}" type="slidenum">
              <a:rPr lang="en-IN" smtClean="0"/>
              <a:t>‹#›</a:t>
            </a:fld>
            <a:endParaRPr lang="en-IN"/>
          </a:p>
        </p:txBody>
      </p:sp>
    </p:spTree>
    <p:extLst>
      <p:ext uri="{BB962C8B-B14F-4D97-AF65-F5344CB8AC3E}">
        <p14:creationId xmlns:p14="http://schemas.microsoft.com/office/powerpoint/2010/main" val="3908369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EA60D4-5B3D-43F6-998C-BBD871F825B4}" type="datetimeFigureOut">
              <a:rPr lang="en-IN" smtClean="0"/>
              <a:t>10-02-2024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9308B2-CF2D-434A-B2B4-2928033278E5}" type="slidenum">
              <a:rPr lang="en-IN" smtClean="0"/>
              <a:t>‹#›</a:t>
            </a:fld>
            <a:endParaRPr lang="en-IN"/>
          </a:p>
        </p:txBody>
      </p:sp>
    </p:spTree>
    <p:extLst>
      <p:ext uri="{BB962C8B-B14F-4D97-AF65-F5344CB8AC3E}">
        <p14:creationId xmlns:p14="http://schemas.microsoft.com/office/powerpoint/2010/main" val="2275837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86785"/>
            <a:ext cx="9144000" cy="2535237"/>
          </a:xfrm>
        </p:spPr>
        <p:txBody>
          <a:bodyPr/>
          <a:lstStyle/>
          <a:p>
            <a:r>
              <a:rPr lang="en-IN" dirty="0">
                <a:solidFill>
                  <a:srgbClr val="FF0000"/>
                </a:solidFill>
                <a:latin typeface="Algerian" panose="04020705040A02060702" pitchFamily="82" charset="0"/>
              </a:rPr>
              <a:t>Evolution of Management</a:t>
            </a:r>
          </a:p>
        </p:txBody>
      </p:sp>
      <p:sp>
        <p:nvSpPr>
          <p:cNvPr id="3" name="Subtitle 2"/>
          <p:cNvSpPr>
            <a:spLocks noGrp="1"/>
          </p:cNvSpPr>
          <p:nvPr>
            <p:ph type="subTitle" idx="1"/>
          </p:nvPr>
        </p:nvSpPr>
        <p:spPr>
          <a:xfrm>
            <a:off x="1524000" y="3602038"/>
            <a:ext cx="9144000" cy="2981642"/>
          </a:xfrm>
        </p:spPr>
        <p:txBody>
          <a:bodyPr>
            <a:normAutofit lnSpcReduction="10000"/>
          </a:bodyPr>
          <a:lstStyle/>
          <a:p>
            <a:r>
              <a:rPr lang="en-IN" dirty="0" smtClean="0"/>
              <a:t>Presenters</a:t>
            </a:r>
          </a:p>
          <a:p>
            <a:r>
              <a:rPr lang="en-IN" dirty="0" smtClean="0">
                <a:latin typeface="Algerian" panose="04020705040A02060702" pitchFamily="82" charset="0"/>
              </a:rPr>
              <a:t>Shubham more</a:t>
            </a:r>
          </a:p>
          <a:p>
            <a:r>
              <a:rPr lang="en-IN" dirty="0" smtClean="0">
                <a:latin typeface="Algerian" panose="04020705040A02060702" pitchFamily="82" charset="0"/>
              </a:rPr>
              <a:t>Prashant </a:t>
            </a:r>
            <a:r>
              <a:rPr lang="en-IN" dirty="0" err="1" smtClean="0">
                <a:latin typeface="Algerian" panose="04020705040A02060702" pitchFamily="82" charset="0"/>
              </a:rPr>
              <a:t>Disale</a:t>
            </a:r>
            <a:endParaRPr lang="en-IN" dirty="0" smtClean="0">
              <a:latin typeface="Algerian" panose="04020705040A02060702" pitchFamily="82" charset="0"/>
            </a:endParaRPr>
          </a:p>
          <a:p>
            <a:r>
              <a:rPr lang="en-IN" dirty="0" smtClean="0">
                <a:latin typeface="Algerian" panose="04020705040A02060702" pitchFamily="82" charset="0"/>
              </a:rPr>
              <a:t>Pratik </a:t>
            </a:r>
            <a:r>
              <a:rPr lang="en-IN" dirty="0" err="1" smtClean="0">
                <a:latin typeface="Algerian" panose="04020705040A02060702" pitchFamily="82" charset="0"/>
              </a:rPr>
              <a:t>Nikam</a:t>
            </a:r>
            <a:endParaRPr lang="en-IN" dirty="0" smtClean="0">
              <a:latin typeface="Algerian" panose="04020705040A02060702" pitchFamily="82" charset="0"/>
            </a:endParaRPr>
          </a:p>
          <a:p>
            <a:r>
              <a:rPr lang="en-IN" dirty="0" err="1" smtClean="0">
                <a:latin typeface="Algerian" panose="04020705040A02060702" pitchFamily="82" charset="0"/>
              </a:rPr>
              <a:t>Sahil</a:t>
            </a:r>
            <a:r>
              <a:rPr lang="en-IN" dirty="0" smtClean="0">
                <a:latin typeface="Algerian" panose="04020705040A02060702" pitchFamily="82" charset="0"/>
              </a:rPr>
              <a:t> </a:t>
            </a:r>
            <a:r>
              <a:rPr lang="en-IN" dirty="0" err="1" smtClean="0">
                <a:latin typeface="Algerian" panose="04020705040A02060702" pitchFamily="82" charset="0"/>
              </a:rPr>
              <a:t>Mulla</a:t>
            </a:r>
            <a:endParaRPr lang="en-IN" dirty="0" smtClean="0">
              <a:latin typeface="Algerian" panose="04020705040A02060702" pitchFamily="82" charset="0"/>
            </a:endParaRPr>
          </a:p>
          <a:p>
            <a:r>
              <a:rPr lang="en-IN" dirty="0" err="1" smtClean="0">
                <a:latin typeface="Algerian" panose="04020705040A02060702" pitchFamily="82" charset="0"/>
              </a:rPr>
              <a:t>Vaibhav</a:t>
            </a:r>
            <a:r>
              <a:rPr lang="en-IN" dirty="0" smtClean="0">
                <a:latin typeface="Algerian" panose="04020705040A02060702" pitchFamily="82" charset="0"/>
              </a:rPr>
              <a:t> </a:t>
            </a:r>
            <a:r>
              <a:rPr lang="en-IN" dirty="0" err="1" smtClean="0">
                <a:latin typeface="Algerian" panose="04020705040A02060702" pitchFamily="82" charset="0"/>
              </a:rPr>
              <a:t>Tayde</a:t>
            </a:r>
            <a:endParaRPr lang="en-IN" dirty="0" smtClean="0">
              <a:latin typeface="Algerian" panose="04020705040A02060702" pitchFamily="82" charset="0"/>
            </a:endParaRPr>
          </a:p>
          <a:p>
            <a:r>
              <a:rPr lang="en-IN" dirty="0" smtClean="0">
                <a:latin typeface="Algerian" panose="04020705040A02060702" pitchFamily="82" charset="0"/>
              </a:rPr>
              <a:t>Aditya </a:t>
            </a:r>
            <a:r>
              <a:rPr lang="en-IN" dirty="0" err="1" smtClean="0">
                <a:latin typeface="Algerian" panose="04020705040A02060702" pitchFamily="82" charset="0"/>
              </a:rPr>
              <a:t>Jadhav</a:t>
            </a:r>
            <a:endParaRPr lang="en-IN" dirty="0">
              <a:latin typeface="Algerian" panose="04020705040A02060702" pitchFamily="82" charset="0"/>
            </a:endParaRPr>
          </a:p>
        </p:txBody>
      </p:sp>
    </p:spTree>
    <p:extLst>
      <p:ext uri="{BB962C8B-B14F-4D97-AF65-F5344CB8AC3E}">
        <p14:creationId xmlns:p14="http://schemas.microsoft.com/office/powerpoint/2010/main" val="2761489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Introduction </a:t>
            </a:r>
            <a:r>
              <a:rPr lang="en-IN" b="1" dirty="0"/>
              <a:t>to Management</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GB" i="1" dirty="0"/>
              <a:t>Management can be defined as the process of planning, organizing, leading, and controlling resources (such as human, financial, material, and informational) to achieve organizational goals effectively and efficiently</a:t>
            </a:r>
            <a:r>
              <a:rPr lang="en-GB" i="1" dirty="0" smtClean="0"/>
              <a:t>.</a:t>
            </a:r>
          </a:p>
          <a:p>
            <a:r>
              <a:rPr lang="en-GB" dirty="0"/>
              <a:t>Components of Management:</a:t>
            </a:r>
          </a:p>
          <a:p>
            <a:pPr lvl="1"/>
            <a:r>
              <a:rPr lang="en-GB" dirty="0"/>
              <a:t>Planning: Setting objectives and determining the best course of action to achieve them.</a:t>
            </a:r>
          </a:p>
          <a:p>
            <a:pPr lvl="1"/>
            <a:r>
              <a:rPr lang="en-GB" dirty="0"/>
              <a:t>Organizing: Allocating resources and coordinating activities to implement plans.</a:t>
            </a:r>
          </a:p>
          <a:p>
            <a:pPr lvl="1"/>
            <a:r>
              <a:rPr lang="en-GB" dirty="0"/>
              <a:t>Leading: Guiding and motivating individuals and teams to accomplish goals.</a:t>
            </a:r>
          </a:p>
          <a:p>
            <a:pPr lvl="1"/>
            <a:r>
              <a:rPr lang="en-GB" dirty="0"/>
              <a:t>Controlling: Monitoring performance, comparing it with goals, and taking corrective action when necessary.</a:t>
            </a:r>
          </a:p>
          <a:p>
            <a:r>
              <a:rPr lang="en-GB" dirty="0"/>
              <a:t>Importance of Management:</a:t>
            </a:r>
          </a:p>
          <a:p>
            <a:pPr lvl="1"/>
            <a:r>
              <a:rPr lang="en-GB" dirty="0"/>
              <a:t>Provides direction and purpose to organizations.</a:t>
            </a:r>
          </a:p>
          <a:p>
            <a:pPr lvl="1"/>
            <a:r>
              <a:rPr lang="en-GB" dirty="0"/>
              <a:t>Facilitates the efficient use of resources.</a:t>
            </a:r>
          </a:p>
          <a:p>
            <a:pPr lvl="1"/>
            <a:r>
              <a:rPr lang="en-GB" dirty="0"/>
              <a:t>Helps in adapting to change and uncertainty.</a:t>
            </a:r>
          </a:p>
          <a:p>
            <a:pPr lvl="1"/>
            <a:r>
              <a:rPr lang="en-GB" dirty="0"/>
              <a:t>Enhances productivity and performance.</a:t>
            </a:r>
          </a:p>
          <a:p>
            <a:pPr marL="0" indent="0">
              <a:buNone/>
            </a:pPr>
            <a:endParaRPr lang="en-IN" i="1" dirty="0"/>
          </a:p>
        </p:txBody>
      </p:sp>
    </p:spTree>
    <p:extLst>
      <p:ext uri="{BB962C8B-B14F-4D97-AF65-F5344CB8AC3E}">
        <p14:creationId xmlns:p14="http://schemas.microsoft.com/office/powerpoint/2010/main" val="3950217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Preview of the Evolution of Management Theories</a:t>
            </a:r>
            <a:endParaRPr lang="en-IN" dirty="0"/>
          </a:p>
        </p:txBody>
      </p:sp>
      <p:sp>
        <p:nvSpPr>
          <p:cNvPr id="3" name="Content Placeholder 2"/>
          <p:cNvSpPr>
            <a:spLocks noGrp="1"/>
          </p:cNvSpPr>
          <p:nvPr>
            <p:ph idx="1"/>
          </p:nvPr>
        </p:nvSpPr>
        <p:spPr/>
        <p:txBody>
          <a:bodyPr>
            <a:normAutofit/>
          </a:bodyPr>
          <a:lstStyle/>
          <a:p>
            <a:r>
              <a:rPr lang="en-GB" b="1" dirty="0"/>
              <a:t>Classical Management Theories</a:t>
            </a:r>
            <a:r>
              <a:rPr lang="en-GB" b="1" dirty="0" smtClean="0"/>
              <a:t>:</a:t>
            </a:r>
            <a:endParaRPr lang="en-GB" dirty="0"/>
          </a:p>
          <a:p>
            <a:r>
              <a:rPr lang="en-GB" b="1" dirty="0"/>
              <a:t>Neo-Classical Management Theories:</a:t>
            </a:r>
            <a:endParaRPr lang="en-GB" dirty="0"/>
          </a:p>
          <a:p>
            <a:r>
              <a:rPr lang="en-GB" b="1" dirty="0" smtClean="0"/>
              <a:t>Modern Management Theories:</a:t>
            </a:r>
            <a:endParaRPr lang="en-GB" dirty="0" smtClean="0"/>
          </a:p>
          <a:p>
            <a:r>
              <a:rPr lang="en-GB" b="1" dirty="0" smtClean="0"/>
              <a:t>Contemporary </a:t>
            </a:r>
            <a:r>
              <a:rPr lang="en-GB" b="1" dirty="0"/>
              <a:t>Management Practices:</a:t>
            </a:r>
            <a:endParaRPr lang="en-GB" dirty="0"/>
          </a:p>
          <a:p>
            <a:endParaRPr lang="en-IN" dirty="0"/>
          </a:p>
        </p:txBody>
      </p:sp>
    </p:spTree>
    <p:extLst>
      <p:ext uri="{BB962C8B-B14F-4D97-AF65-F5344CB8AC3E}">
        <p14:creationId xmlns:p14="http://schemas.microsoft.com/office/powerpoint/2010/main" val="4149574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Classical Organisation Theory:</a:t>
            </a:r>
            <a:endParaRPr lang="en-IN" dirty="0"/>
          </a:p>
        </p:txBody>
      </p:sp>
      <p:sp>
        <p:nvSpPr>
          <p:cNvPr id="3" name="Content Placeholder 2"/>
          <p:cNvSpPr>
            <a:spLocks noGrp="1"/>
          </p:cNvSpPr>
          <p:nvPr>
            <p:ph idx="1"/>
          </p:nvPr>
        </p:nvSpPr>
        <p:spPr/>
        <p:txBody>
          <a:bodyPr/>
          <a:lstStyle/>
          <a:p>
            <a:r>
              <a:rPr lang="en-GB" dirty="0" smtClean="0"/>
              <a:t>The classical writers viewed organisation as a machine and human beings as components of that machine. They were of the view that efficiency of the organisation can be increased by making human beings efficient. Their emphasis was on specialisation and co-ordination of activities. Most of the writers gave emphasis on efficiency at the top level and few at lower levels of organisation. That is why this theory has given streams; scientific management and administrative management. The scientific management group was mainly concerned with the tasks to be performed at operative levels.</a:t>
            </a:r>
            <a:endParaRPr lang="en-IN" dirty="0"/>
          </a:p>
        </p:txBody>
      </p:sp>
    </p:spTree>
    <p:extLst>
      <p:ext uri="{BB962C8B-B14F-4D97-AF65-F5344CB8AC3E}">
        <p14:creationId xmlns:p14="http://schemas.microsoft.com/office/powerpoint/2010/main" val="365707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Neo-Classical Organisation Theory:</a:t>
            </a:r>
            <a:endParaRPr lang="en-IN" dirty="0"/>
          </a:p>
        </p:txBody>
      </p:sp>
      <p:sp>
        <p:nvSpPr>
          <p:cNvPr id="3" name="Content Placeholder 2"/>
          <p:cNvSpPr>
            <a:spLocks noGrp="1"/>
          </p:cNvSpPr>
          <p:nvPr>
            <p:ph idx="1"/>
          </p:nvPr>
        </p:nvSpPr>
        <p:spPr/>
        <p:txBody>
          <a:bodyPr/>
          <a:lstStyle/>
          <a:p>
            <a:r>
              <a:rPr lang="en-GB" dirty="0" smtClean="0"/>
              <a:t>The classical theory of organisation focussed main attention on physiological and mechanical variables of organisational functioning. The testing of these variables did not show positive results. The Hawthorne Studies conducted by George Elton Mayo and associates discovered that real cause of human behaviour was somewhat more than mere physiological variables. These studies focussed attention on human beings in the organisation.</a:t>
            </a:r>
            <a:endParaRPr lang="en-IN" dirty="0"/>
          </a:p>
        </p:txBody>
      </p:sp>
    </p:spTree>
    <p:extLst>
      <p:ext uri="{BB962C8B-B14F-4D97-AF65-F5344CB8AC3E}">
        <p14:creationId xmlns:p14="http://schemas.microsoft.com/office/powerpoint/2010/main" val="386899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modern management theory?</a:t>
            </a:r>
            <a:endParaRPr lang="en-IN" dirty="0"/>
          </a:p>
        </p:txBody>
      </p:sp>
      <p:sp>
        <p:nvSpPr>
          <p:cNvPr id="3" name="Content Placeholder 2"/>
          <p:cNvSpPr>
            <a:spLocks noGrp="1"/>
          </p:cNvSpPr>
          <p:nvPr>
            <p:ph idx="1"/>
          </p:nvPr>
        </p:nvSpPr>
        <p:spPr/>
        <p:txBody>
          <a:bodyPr>
            <a:normAutofit fontScale="85000" lnSpcReduction="20000"/>
          </a:bodyPr>
          <a:lstStyle/>
          <a:p>
            <a:r>
              <a:rPr lang="en-GB" dirty="0" smtClean="0"/>
              <a:t>The modern management theory is a managerial approach that guides organizational practices and processes. The model believes that employee motivation is subject to different factors.</a:t>
            </a:r>
          </a:p>
          <a:p>
            <a:r>
              <a:rPr lang="en-GB" dirty="0" smtClean="0"/>
              <a:t>Types of Modern Management Theories-:The fundamental principles of modern management theories recommend ideas, frameworks, strategies, and tools for managing corporate culture and employee performance.</a:t>
            </a:r>
          </a:p>
          <a:p>
            <a:r>
              <a:rPr lang="en-GB" dirty="0" smtClean="0"/>
              <a:t> The three primary management theories include:</a:t>
            </a:r>
          </a:p>
          <a:p>
            <a:r>
              <a:rPr lang="en-GB" dirty="0" smtClean="0"/>
              <a:t>The Contingency Approach</a:t>
            </a:r>
          </a:p>
          <a:p>
            <a:r>
              <a:rPr lang="en-GB" dirty="0" smtClean="0"/>
              <a:t>The Quantitative Approach</a:t>
            </a:r>
          </a:p>
          <a:p>
            <a:r>
              <a:rPr lang="en-GB" dirty="0" smtClean="0"/>
              <a:t>The </a:t>
            </a:r>
            <a:r>
              <a:rPr lang="en-GB" smtClean="0"/>
              <a:t>Systems Approach</a:t>
            </a:r>
          </a:p>
          <a:p>
            <a:r>
              <a:rPr lang="en-GB" smtClean="0"/>
              <a:t>None </a:t>
            </a:r>
            <a:r>
              <a:rPr lang="en-GB" dirty="0" smtClean="0"/>
              <a:t>of the three approaches is necessarily better than the rest, but managers can merge and blend them to facilitate team leadership and support organizational goals.</a:t>
            </a:r>
            <a:endParaRPr lang="en-IN" dirty="0"/>
          </a:p>
        </p:txBody>
      </p:sp>
    </p:spTree>
    <p:extLst>
      <p:ext uri="{BB962C8B-B14F-4D97-AF65-F5344CB8AC3E}">
        <p14:creationId xmlns:p14="http://schemas.microsoft.com/office/powerpoint/2010/main" val="3028671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Contemporary management systems</a:t>
            </a:r>
            <a:endParaRPr lang="en-IN" dirty="0"/>
          </a:p>
        </p:txBody>
      </p:sp>
      <p:sp>
        <p:nvSpPr>
          <p:cNvPr id="3" name="Content Placeholder 2"/>
          <p:cNvSpPr>
            <a:spLocks noGrp="1"/>
          </p:cNvSpPr>
          <p:nvPr>
            <p:ph idx="1"/>
          </p:nvPr>
        </p:nvSpPr>
        <p:spPr/>
        <p:txBody>
          <a:bodyPr/>
          <a:lstStyle/>
          <a:p>
            <a:r>
              <a:rPr lang="en-GB" dirty="0" smtClean="0"/>
              <a:t>Contemporary management systems focus on data-driven decision-making, emphasizing performance metrics and key performance indicators (KPIs) for evaluating management effectiveness. Integration of technology, employee feedback mechanisms, and agile methodologies are often employed to enhance adaptability and responsiveness in the evaluation process. Continuous monitoring and real-time analytics contribute to a more dynamic assessment of management practices.</a:t>
            </a:r>
            <a:endParaRPr lang="en-IN" dirty="0"/>
          </a:p>
        </p:txBody>
      </p:sp>
    </p:spTree>
    <p:extLst>
      <p:ext uri="{BB962C8B-B14F-4D97-AF65-F5344CB8AC3E}">
        <p14:creationId xmlns:p14="http://schemas.microsoft.com/office/powerpoint/2010/main" val="4101299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Future Trends:*</a:t>
            </a:r>
            <a:endParaRPr lang="en-IN" dirty="0"/>
          </a:p>
        </p:txBody>
      </p:sp>
      <p:sp>
        <p:nvSpPr>
          <p:cNvPr id="3" name="Content Placeholder 2"/>
          <p:cNvSpPr>
            <a:spLocks noGrp="1"/>
          </p:cNvSpPr>
          <p:nvPr>
            <p:ph idx="1"/>
          </p:nvPr>
        </p:nvSpPr>
        <p:spPr/>
        <p:txBody>
          <a:bodyPr/>
          <a:lstStyle/>
          <a:p>
            <a:r>
              <a:rPr lang="en-GB" dirty="0" smtClean="0"/>
              <a:t>- Emphasis on real-time analytics for continuous assessment  </a:t>
            </a:r>
          </a:p>
          <a:p>
            <a:r>
              <a:rPr lang="en-GB" dirty="0" smtClean="0"/>
              <a:t> - Greater use of AI and machine learning for predictive insights  </a:t>
            </a:r>
          </a:p>
          <a:p>
            <a:r>
              <a:rPr lang="en-GB" dirty="0" smtClean="0"/>
              <a:t> - Focus on leadership development and succession planning   </a:t>
            </a:r>
          </a:p>
          <a:p>
            <a:r>
              <a:rPr lang="en-GB" dirty="0" smtClean="0"/>
              <a:t>- Increasing importance of sustainability and ethical leadership</a:t>
            </a:r>
            <a:endParaRPr lang="en-IN" dirty="0"/>
          </a:p>
        </p:txBody>
      </p:sp>
    </p:spTree>
    <p:extLst>
      <p:ext uri="{BB962C8B-B14F-4D97-AF65-F5344CB8AC3E}">
        <p14:creationId xmlns:p14="http://schemas.microsoft.com/office/powerpoint/2010/main" val="15432399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551</Words>
  <Application>Microsoft Office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Algerian</vt:lpstr>
      <vt:lpstr>Arial</vt:lpstr>
      <vt:lpstr>Calibri</vt:lpstr>
      <vt:lpstr>Calibri Light</vt:lpstr>
      <vt:lpstr>Office Theme</vt:lpstr>
      <vt:lpstr>Evolution of Management</vt:lpstr>
      <vt:lpstr>Introduction to Management</vt:lpstr>
      <vt:lpstr>Preview of the Evolution of Management Theories</vt:lpstr>
      <vt:lpstr> Classical Organisation Theory:</vt:lpstr>
      <vt:lpstr>Neo-Classical Organisation Theory:</vt:lpstr>
      <vt:lpstr>modern management theory?</vt:lpstr>
      <vt:lpstr>Contemporary management systems</vt:lpstr>
      <vt:lpstr>Future Trends:*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Evolution of Management</dc:title>
  <dc:creator>Shubham</dc:creator>
  <cp:lastModifiedBy>Shubham</cp:lastModifiedBy>
  <cp:revision>4</cp:revision>
  <dcterms:created xsi:type="dcterms:W3CDTF">2024-02-10T05:27:36Z</dcterms:created>
  <dcterms:modified xsi:type="dcterms:W3CDTF">2024-02-10T05:49:51Z</dcterms:modified>
</cp:coreProperties>
</file>