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2A03-F6FC-EC22-FDDA-40CDA3D5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221CC-2630-9553-83C6-1D1EEA25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880A-B9EC-91BF-994A-2085421E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81A5-C267-88AF-4B0D-0941A132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F83B-1027-EB3C-9CD1-1F22E332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5890-13CB-A2BE-EE67-48F0AFD3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99F85-4DA5-C11C-4295-1FCD9E3B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35BB-259D-18E2-2ED8-8809B1CF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6B66-483E-DC7B-3D91-25D72FC9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A996-3A8C-DBC1-48B4-D6F90AF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74C8C-65DD-EE85-509B-992FDEC7F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5D9FD-05B0-1554-E912-96B0134B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63EA-828F-556F-74EA-D7BB687E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5095-D313-6ECC-676D-86F2FA9F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1937-A79A-4CE3-BE45-BBE1247A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2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8492-6EA9-0AE3-68C4-0CC124F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D717-3013-ED36-83B7-4A5B784E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0E82-6C22-5DC4-BA97-D27A2C09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7D30-7D16-94B0-D761-9F3AF8E4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4D16-40CB-09DD-6997-2A3922DB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859-2E7E-C173-5935-EF8A34E6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DECA-4DD0-1E2B-DC4E-CFEA7705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8EDF-05A3-8953-C24B-1CC225D9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5405-4770-6CF6-B1AC-61A69B4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F9EF-004C-9610-73F5-52F5BD42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4452-832C-F467-83FB-E180FB2C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C8B8-8403-619E-DBB1-F4FCDBA4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9181-1ACC-A8F1-8F50-1BED9D1E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B72B2-7866-C335-AAE8-86F5678E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75DD-7CF5-1CE7-BE49-8EE66DA3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5D91-D2D4-D9F2-35BA-B7C60D5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7DDB-A1A2-0520-26F4-28125F9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3D35-08D6-88A7-ECEA-88C4E16A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B413A-CA01-45CD-7C48-B4975626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23718-F184-91A7-25F2-046F6B734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180A9-D7FC-8E6F-E3C3-66E00509D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CCF46-C55B-F77F-A6A2-FBC7CAEA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46559-65D9-D06B-58A9-6365CE7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DD7D9-F84A-E27B-B604-2E6BFC15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06A4-E8D0-D941-3F24-34CD228A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DBC32-9D3A-B93A-BEAE-B818324B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0413D-7339-3309-FE5A-B781C68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D7227-DE9D-35F6-2AFE-FC6043D5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374D-86E2-A128-7145-3499E5F2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4B99F-254B-7E40-958E-AD251C7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2514-AFFB-A008-6E4C-920F10AB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6461-5C2B-D7CB-1C2E-86B3D28B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970E-3DE8-6C1D-4703-0F685974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3BF-1606-B0C4-3C74-14B0E627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99CA2-1ADA-6916-C6DE-79692D2E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70E7-6AAC-7535-9DAF-343AC0EE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B1E71-7F20-6458-C1D0-FCFA2843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896D-B521-02D3-B457-58BF1F0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1A2E8-6640-4E99-1806-F55CD3D9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5CD4-8C78-0C92-436C-C192E129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33C1-E18C-BD12-AD45-8C94736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4130-18CC-27CE-58C2-69DA7DDE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C35E-18E0-7607-28D2-21311FD1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F6F35-70CB-0FAF-CB48-1C6B929F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F323-C461-625F-BFE0-BAFEA432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B284-17BE-8FD1-DCFD-53F2BE95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D3C66-0CA8-40AB-91A9-C1A702C5335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66B0-5DA6-93CF-0FDE-8188DEF3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9A7F-A6BB-C1BB-0E54-1594C0C7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3BF7F-29F9-4642-AC9E-1186E0CE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673B-FA13-3B0F-332D-E75864522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Food and Beverage Industry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D9F9-387C-C69D-6A34-4B86DA9D4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NAME- ABHIJEET KUNDU</a:t>
            </a:r>
          </a:p>
          <a:p>
            <a:r>
              <a:rPr lang="en-IN" dirty="0"/>
              <a:t>MENTORNESS</a:t>
            </a:r>
          </a:p>
          <a:p>
            <a:r>
              <a:rPr lang="en-IN"/>
              <a:t>Batch </a:t>
            </a:r>
            <a:r>
              <a:rPr lang="en-IN" dirty="0"/>
              <a:t>– MIP-DA-13</a:t>
            </a:r>
          </a:p>
        </p:txBody>
      </p:sp>
    </p:spTree>
    <p:extLst>
      <p:ext uri="{BB962C8B-B14F-4D97-AF65-F5344CB8AC3E}">
        <p14:creationId xmlns:p14="http://schemas.microsoft.com/office/powerpoint/2010/main" val="79301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FFD-BB3C-8C5B-C429-744F8D8E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</a:t>
            </a:r>
            <a:r>
              <a:rPr lang="en-IN" dirty="0" err="1"/>
              <a:t>Price_range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764EC-B285-6332-6311-EC76B006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97" y="2091690"/>
            <a:ext cx="10685951" cy="4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6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C95D-4576-1DFB-9435-EEF2A60C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</a:t>
            </a:r>
            <a:r>
              <a:rPr lang="en-IN" dirty="0" err="1"/>
              <a:t>Price_range</a:t>
            </a:r>
            <a:r>
              <a:rPr lang="en-IN" dirty="0"/>
              <a:t>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17447-DA06-DEBD-4F10-077286C6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07" y="1515585"/>
            <a:ext cx="8550593" cy="51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6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5F57-3D8E-A137-046C-76F0DB5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</a:t>
            </a:r>
            <a:r>
              <a:rPr lang="en-IN" dirty="0" err="1"/>
              <a:t>Price_range</a:t>
            </a:r>
            <a:r>
              <a:rPr lang="en-IN" dirty="0"/>
              <a:t> and first </a:t>
            </a:r>
            <a:r>
              <a:rPr lang="en-IN" dirty="0" err="1"/>
              <a:t>city_id</a:t>
            </a:r>
            <a:r>
              <a:rPr lang="en-IN" dirty="0"/>
              <a:t>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81052-8FFC-C39A-EE72-7A305BC7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72" y="1461199"/>
            <a:ext cx="8094642" cy="50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BFDB-1935-EE1A-B3B8-F37CAF14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</a:t>
            </a:r>
            <a:r>
              <a:rPr lang="en-IN" dirty="0" err="1"/>
              <a:t>Price_range</a:t>
            </a:r>
            <a:r>
              <a:rPr lang="en-IN" dirty="0"/>
              <a:t> and First </a:t>
            </a:r>
            <a:r>
              <a:rPr lang="en-IN" dirty="0" err="1"/>
              <a:t>Health_concerns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8687D-D2F6-3226-97A7-9B2EB606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23" y="1852322"/>
            <a:ext cx="8047857" cy="50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122-B714-F5AE-3DFB-81969B62E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8" y="217795"/>
            <a:ext cx="5378245" cy="903082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834C-71E5-FDEB-C9E5-851D5B652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78" y="1271791"/>
            <a:ext cx="11208774" cy="5227331"/>
          </a:xfrm>
        </p:spPr>
        <p:txBody>
          <a:bodyPr/>
          <a:lstStyle/>
          <a:p>
            <a:pPr algn="l"/>
            <a:r>
              <a:rPr lang="en-US" b="1" dirty="0"/>
              <a:t>Summary of Key Findings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Consumer Preferences</a:t>
            </a:r>
            <a:r>
              <a:rPr lang="en-US" dirty="0"/>
              <a:t>: A significant portion of respondents prioritize product quality, taste, and health-related factors when choosing food and beverage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Health Concerns</a:t>
            </a:r>
            <a:r>
              <a:rPr lang="en-US" dirty="0"/>
              <a:t>: Many consumers express concerns related to sugar content, additives, and other health risks. There is also a growing interest in natural and organic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Brand Perception</a:t>
            </a:r>
            <a:r>
              <a:rPr lang="en-US" dirty="0"/>
              <a:t>: Consumers tend to favor brands they perceive as trustworthy and offering healthier options, with a notable preference for brands that provide clear and transparent ingredient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Marketing and Packaging</a:t>
            </a:r>
            <a:r>
              <a:rPr lang="en-US" dirty="0"/>
              <a:t>: Digital marketing channels, particularly social media, are preferred by younger consumers, while packaging design and sustainability are also highly valued.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3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D403-E1EB-F5A7-2CC9-86BE298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26" y="276621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02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8C95-95F3-67CB-E2C3-79E03C1A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08" y="245808"/>
            <a:ext cx="10515600" cy="150018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0B93EE-9236-9F73-A931-6E857DC82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580" y="109947"/>
            <a:ext cx="4180145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Power BI project aims to analyze survey responses from the food and beverage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industry to gain valuable insights into consumer behavior, preferences, and perceptions.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understanding consumer choices, the analysis will help identify trends, assess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perception, and explore areas for improvement in product offerings and marketing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Analysis is Important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food and beverage industry is highly competitive, and understanding what drives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behavior is crucial for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products, meeting consumer expectations,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staying ahead in the market. This analysis will provide key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factors such as health concerns, preferences for natural products,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packaging preferences, all of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are essential for optimizing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4621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6B88-A5F3-D4B4-35D0-91FF213D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3083908"/>
            <a:ext cx="10515600" cy="883572"/>
          </a:xfrm>
        </p:spPr>
        <p:txBody>
          <a:bodyPr>
            <a:noAutofit/>
          </a:bodyPr>
          <a:lstStyle/>
          <a:p>
            <a:r>
              <a:rPr lang="en-US" sz="2800" b="1" dirty="0"/>
              <a:t>Data Description</a:t>
            </a:r>
            <a:br>
              <a:rPr lang="en-US" sz="1300" dirty="0"/>
            </a:br>
            <a:r>
              <a:rPr lang="en-US" sz="1300" dirty="0"/>
              <a:t>Fact Table: </a:t>
            </a:r>
            <a:r>
              <a:rPr lang="en-US" sz="1300" b="1" dirty="0" err="1"/>
              <a:t>fact_survey_responses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Response_ID</a:t>
            </a:r>
            <a:r>
              <a:rPr lang="en-US" sz="1300" dirty="0"/>
              <a:t>: Unique identifier for each survey response.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Respondent_ID</a:t>
            </a:r>
            <a:r>
              <a:rPr lang="en-US" sz="1300" dirty="0"/>
              <a:t>: Unique identifier for each respondent.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Consume_frequency</a:t>
            </a:r>
            <a:r>
              <a:rPr lang="en-US" sz="1300" dirty="0"/>
              <a:t>: Frequency of consumption of food and beverage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Consume_time</a:t>
            </a:r>
            <a:r>
              <a:rPr lang="en-US" sz="1300" dirty="0"/>
              <a:t>: Typical time when the products are consumed.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Consume_reason</a:t>
            </a:r>
            <a:r>
              <a:rPr lang="en-US" sz="1300" dirty="0"/>
              <a:t>: </a:t>
            </a:r>
            <a:r>
              <a:rPr lang="en-US" sz="1300" dirty="0" err="1"/>
              <a:t>Reasonsfor</a:t>
            </a:r>
            <a:r>
              <a:rPr lang="en-US" sz="1300" dirty="0"/>
              <a:t> consuming the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Heard_before</a:t>
            </a:r>
            <a:r>
              <a:rPr lang="en-US" sz="1300" dirty="0"/>
              <a:t>: Whether the respondent has heard of the product before.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Brand_perception</a:t>
            </a:r>
            <a:r>
              <a:rPr lang="en-US" sz="1300" dirty="0"/>
              <a:t>: Respondent's perception of the brand.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General_perception</a:t>
            </a:r>
            <a:r>
              <a:rPr lang="en-US" sz="1300" dirty="0"/>
              <a:t>: Overall perception of the food and beverage industry.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Tried_before</a:t>
            </a:r>
            <a:r>
              <a:rPr lang="en-US" sz="1300" dirty="0"/>
              <a:t>: Whether the respondent has tried the product before.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Taste_experience</a:t>
            </a:r>
            <a:r>
              <a:rPr lang="en-US" sz="1300" dirty="0"/>
              <a:t>: Respondent's experience with the taste of the product.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Reasons_preventing_trying</a:t>
            </a:r>
            <a:r>
              <a:rPr lang="en-US" sz="1300" dirty="0"/>
              <a:t>: Reasons preventing </a:t>
            </a:r>
            <a:r>
              <a:rPr lang="en-US" sz="1300" dirty="0" err="1"/>
              <a:t>respondentsfrom</a:t>
            </a:r>
            <a:r>
              <a:rPr lang="en-US" sz="1300" dirty="0"/>
              <a:t> trying the product.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Current_brands</a:t>
            </a:r>
            <a:r>
              <a:rPr lang="en-US" sz="1300" dirty="0"/>
              <a:t>: Brands currently consumed by the respondent.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Reasons_for_choosing_brands</a:t>
            </a:r>
            <a:r>
              <a:rPr lang="en-US" sz="1300" dirty="0"/>
              <a:t>: </a:t>
            </a:r>
            <a:r>
              <a:rPr lang="en-US" sz="1300" dirty="0" err="1"/>
              <a:t>Reasonsfor</a:t>
            </a:r>
            <a:r>
              <a:rPr lang="en-US" sz="1300" dirty="0"/>
              <a:t> choosing specific brands.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Improvements_desired</a:t>
            </a:r>
            <a:r>
              <a:rPr lang="en-US" sz="1300" dirty="0"/>
              <a:t>: Improvements desired in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Ingredients_expected</a:t>
            </a:r>
            <a:r>
              <a:rPr lang="en-US" sz="1300" dirty="0"/>
              <a:t>: Expected ingredients in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Health_concerns</a:t>
            </a:r>
            <a:r>
              <a:rPr lang="en-US" sz="1300" dirty="0"/>
              <a:t>: Health </a:t>
            </a:r>
            <a:r>
              <a:rPr lang="en-US" sz="1300" dirty="0" err="1"/>
              <a:t>concernsrelated</a:t>
            </a:r>
            <a:r>
              <a:rPr lang="en-US" sz="1300" dirty="0"/>
              <a:t> to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Interest_in_natural_or_organic</a:t>
            </a:r>
            <a:r>
              <a:rPr lang="en-US" sz="1300" dirty="0"/>
              <a:t>: Interest in natural or organic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Marketing_channels</a:t>
            </a:r>
            <a:r>
              <a:rPr lang="en-US" sz="1300" dirty="0"/>
              <a:t>: Preferred marketing channels for product information.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Packaging_preference</a:t>
            </a:r>
            <a:r>
              <a:rPr lang="en-US" sz="1300" dirty="0"/>
              <a:t>: </a:t>
            </a:r>
            <a:r>
              <a:rPr lang="en-US" sz="1300" dirty="0" err="1"/>
              <a:t>Preferencesfor</a:t>
            </a:r>
            <a:r>
              <a:rPr lang="en-US" sz="1300" dirty="0"/>
              <a:t> product packaging.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Limited_edition_packaging</a:t>
            </a:r>
            <a:r>
              <a:rPr lang="en-US" sz="1300" dirty="0"/>
              <a:t>: Interest in limited edition packaging.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Price_range</a:t>
            </a:r>
            <a:r>
              <a:rPr lang="en-US" sz="1300" dirty="0"/>
              <a:t>: Preferred price range for products.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Purchase_location</a:t>
            </a:r>
            <a:r>
              <a:rPr lang="en-US" sz="1300" dirty="0"/>
              <a:t>: Typical locations where products are purchased.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Typical_consumption_situations</a:t>
            </a:r>
            <a:r>
              <a:rPr lang="en-US" sz="1300" dirty="0"/>
              <a:t>: Common </a:t>
            </a:r>
            <a:r>
              <a:rPr lang="en-US" sz="1300" dirty="0" err="1"/>
              <a:t>situationsin</a:t>
            </a:r>
            <a:r>
              <a:rPr lang="en-US" sz="1300" dirty="0"/>
              <a:t> which products are consumed.</a:t>
            </a:r>
            <a:br>
              <a:rPr lang="en-US" sz="1300" dirty="0"/>
            </a:br>
            <a:r>
              <a:rPr lang="en-US" sz="1300" dirty="0"/>
              <a:t>Dimension Table: </a:t>
            </a:r>
            <a:r>
              <a:rPr lang="en-US" sz="1300" b="1" dirty="0" err="1"/>
              <a:t>dim_respondent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Respondent_ID</a:t>
            </a:r>
            <a:r>
              <a:rPr lang="en-US" sz="1300" dirty="0"/>
              <a:t>: Unique identifier for each respondent.</a:t>
            </a:r>
            <a:br>
              <a:rPr lang="en-US" sz="1300" dirty="0"/>
            </a:br>
            <a:r>
              <a:rPr lang="en-US" sz="1300" dirty="0"/>
              <a:t>• Name: Name of the respondent.</a:t>
            </a:r>
            <a:br>
              <a:rPr lang="en-US" sz="1300" dirty="0"/>
            </a:br>
            <a:r>
              <a:rPr lang="en-US" sz="1300" dirty="0"/>
              <a:t>• Age: Age of the respondent.</a:t>
            </a:r>
            <a:br>
              <a:rPr lang="en-US" sz="1300" dirty="0"/>
            </a:br>
            <a:r>
              <a:rPr lang="en-US" sz="1300" dirty="0"/>
              <a:t>• Gender: Gender of the respondent.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City_ID</a:t>
            </a:r>
            <a:r>
              <a:rPr lang="en-US" sz="1300" dirty="0"/>
              <a:t>: Identifier linking the respondent to a city.</a:t>
            </a: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Dimension Table: </a:t>
            </a:r>
            <a:r>
              <a:rPr lang="en-US" sz="1300" b="1" dirty="0" err="1"/>
              <a:t>dim_cities</a:t>
            </a:r>
            <a:br>
              <a:rPr lang="en-US" sz="1300" dirty="0"/>
            </a:br>
            <a:r>
              <a:rPr lang="en-US" sz="1300" dirty="0"/>
              <a:t>• </a:t>
            </a:r>
            <a:r>
              <a:rPr lang="en-US" sz="1300" dirty="0" err="1"/>
              <a:t>City_ID</a:t>
            </a:r>
            <a:r>
              <a:rPr lang="en-US" sz="1300" dirty="0"/>
              <a:t>: Unique identifier for each city.</a:t>
            </a:r>
            <a:br>
              <a:rPr lang="en-US" sz="1300" dirty="0"/>
            </a:br>
            <a:r>
              <a:rPr lang="en-US" sz="1300" dirty="0"/>
              <a:t>• City: Name of the city.</a:t>
            </a:r>
            <a:br>
              <a:rPr lang="en-US" sz="1300" dirty="0"/>
            </a:br>
            <a:r>
              <a:rPr lang="en-US" sz="1300" dirty="0"/>
              <a:t>• Tier: Tier classification of the city (e.g., Tier 1, Tier 2).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6098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F28A-BA88-7C76-6540-2DA928FB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VIEW-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9FD96-0309-2D69-35AD-20295CD4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905621"/>
            <a:ext cx="1081238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629-1DF3-F016-793E-64F79B2C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12859-4941-8996-BA11-C946EF1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6" y="1354124"/>
            <a:ext cx="10931013" cy="52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CCEF-C215-6CC2-7E68-8998C7A8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Gender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B12D-1B35-6A0C-C760-6FCB6E56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0" y="1811102"/>
            <a:ext cx="8945530" cy="46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5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D0D-F0B2-274D-7AEB-78023AF2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age by </a:t>
            </a:r>
            <a:r>
              <a:rPr lang="en-IN" dirty="0" err="1"/>
              <a:t>consumer_frequency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8376F-9B93-9198-AE82-355FE7BA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2068333"/>
            <a:ext cx="9575165" cy="44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2213-1724-DB39-84D6-3E74D99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reasons for choosing brands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17545-F8FB-090E-92AD-2421094F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7" y="2308225"/>
            <a:ext cx="1004792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EAE0-5403-0516-1F40-B375B49A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Health Concerns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40721-B9D0-D0F5-CFBC-E8390B7D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92" y="1342866"/>
            <a:ext cx="8195708" cy="54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759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Analysis Of Food and Beverage Industry Survey Data</vt:lpstr>
      <vt:lpstr>INTRODUCTION</vt:lpstr>
      <vt:lpstr>Data Description Fact Table: fact_survey_responses • Response_ID: Unique identifier for each survey response. • Respondent_ID: Unique identifier for each respondent. • Consume_frequency: Frequency of consumption of food and beverage products. • Consume_time: Typical time when the products are consumed. • Consume_reason: Reasonsfor consuming the products. • Heard_before: Whether the respondent has heard of the product before. • Brand_perception: Respondent's perception of the brand. • General_perception: Overall perception of the food and beverage industry. • Tried_before: Whether the respondent has tried the product before. • Taste_experience: Respondent's experience with the taste of the product. • Reasons_preventing_trying: Reasons preventing respondentsfrom trying the product. • Current_brands: Brands currently consumed by the respondent. • Reasons_for_choosing_brands: Reasonsfor choosing specific brands. • Improvements_desired: Improvements desired in products. • Ingredients_expected: Expected ingredients in products. • Health_concerns: Health concernsrelated to products. • Interest_in_natural_or_organic: Interest in natural or organic products. • Marketing_channels: Preferred marketing channels for product information. • Packaging_preference: Preferencesfor product packaging. • Limited_edition_packaging: Interest in limited edition packaging. • Price_range: Preferred price range for products. • Purchase_location: Typical locations where products are purchased. • Typical_consumption_situations: Common situationsin which products are consumed. Dimension Table: dim_respondent • Respondent_ID: Unique identifier for each respondent. • Name: Name of the respondent. • Age: Age of the respondent. • Gender: Gender of the respondent. • City_ID: Identifier linking the respondent to a city.  Dimension Table: dim_cities • City_ID: Unique identifier for each city. • City: Name of the city. • Tier: Tier classification of the city (e.g., Tier 1, Tier 2).</vt:lpstr>
      <vt:lpstr>MODEL VIEW-</vt:lpstr>
      <vt:lpstr>DATA OVERVIEW-</vt:lpstr>
      <vt:lpstr>Count of Gender by age</vt:lpstr>
      <vt:lpstr>Count of age by consumer_frequency</vt:lpstr>
      <vt:lpstr>Count of reasons for choosing brands</vt:lpstr>
      <vt:lpstr>Count of Health Concerns</vt:lpstr>
      <vt:lpstr>Count of Price_range</vt:lpstr>
      <vt:lpstr>Count of Price_range by age</vt:lpstr>
      <vt:lpstr>Count of Price_range and first city_id by age</vt:lpstr>
      <vt:lpstr>Count of Price_range and First Health_concerns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Kundu</dc:creator>
  <cp:lastModifiedBy>Abhijeet Kundu</cp:lastModifiedBy>
  <cp:revision>1</cp:revision>
  <dcterms:created xsi:type="dcterms:W3CDTF">2024-09-06T13:31:33Z</dcterms:created>
  <dcterms:modified xsi:type="dcterms:W3CDTF">2024-09-06T14:08:36Z</dcterms:modified>
</cp:coreProperties>
</file>