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98" r:id="rId7"/>
    <p:sldId id="397" r:id="rId8"/>
    <p:sldId id="392" r:id="rId9"/>
    <p:sldId id="395" r:id="rId10"/>
    <p:sldId id="396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B74E-55F7-4EE8-8D5F-3910B549DD19}" v="17" dt="2023-12-14T13:56:41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eet Mukkawar" userId="3fb41189-22bd-46cc-87c0-2ad765a4798f" providerId="ADAL" clId="{05E8B74E-55F7-4EE8-8D5F-3910B549DD19}"/>
    <pc:docChg chg="undo custSel modSld">
      <pc:chgData name="Abhijeet Mukkawar" userId="3fb41189-22bd-46cc-87c0-2ad765a4798f" providerId="ADAL" clId="{05E8B74E-55F7-4EE8-8D5F-3910B549DD19}" dt="2023-12-14T13:56:41.338" v="120" actId="313"/>
      <pc:docMkLst>
        <pc:docMk/>
      </pc:docMkLst>
      <pc:sldChg chg="modSp mod">
        <pc:chgData name="Abhijeet Mukkawar" userId="3fb41189-22bd-46cc-87c0-2ad765a4798f" providerId="ADAL" clId="{05E8B74E-55F7-4EE8-8D5F-3910B549DD19}" dt="2023-12-14T13:56:05.038" v="93" actId="6549"/>
        <pc:sldMkLst>
          <pc:docMk/>
          <pc:sldMk cId="3521561301" sldId="321"/>
        </pc:sldMkLst>
        <pc:spChg chg="mod">
          <ac:chgData name="Abhijeet Mukkawar" userId="3fb41189-22bd-46cc-87c0-2ad765a4798f" providerId="ADAL" clId="{05E8B74E-55F7-4EE8-8D5F-3910B549DD19}" dt="2023-12-14T13:56:05.038" v="93" actId="6549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">
        <pc:chgData name="Abhijeet Mukkawar" userId="3fb41189-22bd-46cc-87c0-2ad765a4798f" providerId="ADAL" clId="{05E8B74E-55F7-4EE8-8D5F-3910B549DD19}" dt="2023-12-14T13:56:23.408" v="105" actId="20577"/>
        <pc:sldMkLst>
          <pc:docMk/>
          <pc:sldMk cId="2313234867" sldId="389"/>
        </pc:sldMkLst>
        <pc:spChg chg="mod">
          <ac:chgData name="Abhijeet Mukkawar" userId="3fb41189-22bd-46cc-87c0-2ad765a4798f" providerId="ADAL" clId="{05E8B74E-55F7-4EE8-8D5F-3910B549DD19}" dt="2023-12-14T13:56:23.408" v="105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modSp mod">
        <pc:chgData name="Abhijeet Mukkawar" userId="3fb41189-22bd-46cc-87c0-2ad765a4798f" providerId="ADAL" clId="{05E8B74E-55F7-4EE8-8D5F-3910B549DD19}" dt="2023-12-01T13:45:27.070" v="69" actId="6549"/>
        <pc:sldMkLst>
          <pc:docMk/>
          <pc:sldMk cId="3247798845" sldId="391"/>
        </pc:sldMkLst>
        <pc:spChg chg="mod">
          <ac:chgData name="Abhijeet Mukkawar" userId="3fb41189-22bd-46cc-87c0-2ad765a4798f" providerId="ADAL" clId="{05E8B74E-55F7-4EE8-8D5F-3910B549DD19}" dt="2023-12-01T13:45:27.070" v="69" actId="6549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mod addAnim delAnim">
        <pc:chgData name="Abhijeet Mukkawar" userId="3fb41189-22bd-46cc-87c0-2ad765a4798f" providerId="ADAL" clId="{05E8B74E-55F7-4EE8-8D5F-3910B549DD19}" dt="2023-12-14T13:55:55.269" v="72" actId="1035"/>
        <pc:sldMkLst>
          <pc:docMk/>
          <pc:sldMk cId="400490224" sldId="395"/>
        </pc:sldMkLst>
        <pc:graphicFrameChg chg="add del mod">
          <ac:chgData name="Abhijeet Mukkawar" userId="3fb41189-22bd-46cc-87c0-2ad765a4798f" providerId="ADAL" clId="{05E8B74E-55F7-4EE8-8D5F-3910B549DD19}" dt="2023-12-14T13:55:55.269" v="72" actId="1035"/>
          <ac:graphicFrameMkLst>
            <pc:docMk/>
            <pc:sldMk cId="400490224" sldId="395"/>
            <ac:graphicFrameMk id="11" creationId="{7D511F8E-74CD-99F8-76D0-983349AEA128}"/>
          </ac:graphicFrameMkLst>
        </pc:graphicFrameChg>
      </pc:sldChg>
      <pc:sldChg chg="addSp modSp mod">
        <pc:chgData name="Abhijeet Mukkawar" userId="3fb41189-22bd-46cc-87c0-2ad765a4798f" providerId="ADAL" clId="{05E8B74E-55F7-4EE8-8D5F-3910B549DD19}" dt="2023-12-14T13:56:41.338" v="120" actId="313"/>
        <pc:sldMkLst>
          <pc:docMk/>
          <pc:sldMk cId="378419918" sldId="396"/>
        </pc:sldMkLst>
        <pc:spChg chg="mod">
          <ac:chgData name="Abhijeet Mukkawar" userId="3fb41189-22bd-46cc-87c0-2ad765a4798f" providerId="ADAL" clId="{05E8B74E-55F7-4EE8-8D5F-3910B549DD19}" dt="2023-12-01T13:44:29.506" v="11" actId="20577"/>
          <ac:spMkLst>
            <pc:docMk/>
            <pc:sldMk cId="378419918" sldId="396"/>
            <ac:spMk id="3" creationId="{FAD72D26-24EF-4CBD-9431-A558CB7CA906}"/>
          </ac:spMkLst>
        </pc:spChg>
        <pc:spChg chg="add mod">
          <ac:chgData name="Abhijeet Mukkawar" userId="3fb41189-22bd-46cc-87c0-2ad765a4798f" providerId="ADAL" clId="{05E8B74E-55F7-4EE8-8D5F-3910B549DD19}" dt="2023-12-01T13:45:10.132" v="39" actId="6549"/>
          <ac:spMkLst>
            <pc:docMk/>
            <pc:sldMk cId="378419918" sldId="396"/>
            <ac:spMk id="4" creationId="{C865F03B-39F1-00A3-829D-DDA9F5759C77}"/>
          </ac:spMkLst>
        </pc:spChg>
        <pc:spChg chg="add mod">
          <ac:chgData name="Abhijeet Mukkawar" userId="3fb41189-22bd-46cc-87c0-2ad765a4798f" providerId="ADAL" clId="{05E8B74E-55F7-4EE8-8D5F-3910B549DD19}" dt="2023-12-01T13:45:03.645" v="25" actId="1076"/>
          <ac:spMkLst>
            <pc:docMk/>
            <pc:sldMk cId="378419918" sldId="396"/>
            <ac:spMk id="5" creationId="{D4804A5F-5CAD-E8F1-C31A-E585A4B6D1D4}"/>
          </ac:spMkLst>
        </pc:spChg>
        <pc:spChg chg="mod">
          <ac:chgData name="Abhijeet Mukkawar" userId="3fb41189-22bd-46cc-87c0-2ad765a4798f" providerId="ADAL" clId="{05E8B74E-55F7-4EE8-8D5F-3910B549DD19}" dt="2023-12-14T13:56:41.338" v="120" actId="313"/>
          <ac:spMkLst>
            <pc:docMk/>
            <pc:sldMk cId="378419918" sldId="396"/>
            <ac:spMk id="32" creationId="{BBBDA89F-2737-02CD-4099-89941299EF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985432552331211E-2"/>
          <c:y val="0.13212498804013237"/>
          <c:w val="0.90314981466411726"/>
          <c:h val="0.6728877224122971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Number Ideas generated</c:v>
                </c:pt>
                <c:pt idx="1">
                  <c:v>Number of ideas presented to business</c:v>
                </c:pt>
                <c:pt idx="2">
                  <c:v>Number of ideas converted into feature</c:v>
                </c:pt>
                <c:pt idx="3">
                  <c:v>Number of idea in intake process</c:v>
                </c:pt>
                <c:pt idx="4">
                  <c:v>Number of external mobile app analysis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212</c:v>
                </c:pt>
                <c:pt idx="1">
                  <c:v>50</c:v>
                </c:pt>
                <c:pt idx="2">
                  <c:v>10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1249-4765-8AA7-ABAA5C2EEA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043887336"/>
        <c:axId val="1043887664"/>
        <c:axId val="946089464"/>
      </c:bar3DChart>
      <c:catAx>
        <c:axId val="104388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Innovative Ideas funnel</a:t>
                </a:r>
              </a:p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3730126990506496"/>
              <c:y val="0.797015683098150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887664"/>
        <c:crosses val="autoZero"/>
        <c:auto val="1"/>
        <c:lblAlgn val="ctr"/>
        <c:lblOffset val="100"/>
        <c:noMultiLvlLbl val="0"/>
      </c:catAx>
      <c:valAx>
        <c:axId val="104388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ideas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887336"/>
        <c:crosses val="autoZero"/>
        <c:crossBetween val="between"/>
      </c:valAx>
      <c:serAx>
        <c:axId val="9460894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04388766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17/06/relationships/model3d" Target="../media/model3d2.glb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2497" y="1044102"/>
            <a:ext cx="4504946" cy="2384898"/>
          </a:xfrm>
        </p:spPr>
        <p:txBody>
          <a:bodyPr anchor="b" anchorCtr="0">
            <a:normAutofit/>
          </a:bodyPr>
          <a:lstStyle/>
          <a:p>
            <a:r>
              <a:rPr lang="en-US" sz="3600"/>
              <a:t>Project - Innovation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296" y="-54591"/>
            <a:ext cx="7206018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2496" y="3568700"/>
            <a:ext cx="4222441" cy="1731963"/>
          </a:xfrm>
        </p:spPr>
        <p:txBody>
          <a:bodyPr>
            <a:normAutofit/>
          </a:bodyPr>
          <a:lstStyle/>
          <a:p>
            <a:r>
              <a:rPr lang="en-US" dirty="0"/>
              <a:t>Abhijeet Mukkawar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226366"/>
            <a:ext cx="4922285" cy="3866460"/>
          </a:xfrm>
        </p:spPr>
        <p:txBody>
          <a:bodyPr/>
          <a:lstStyle/>
          <a:p>
            <a:endParaRPr lang="en-US" sz="2600" dirty="0"/>
          </a:p>
          <a:p>
            <a:r>
              <a:rPr lang="en-US" sz="2600" dirty="0"/>
              <a:t>How We Approach To Innovation</a:t>
            </a:r>
          </a:p>
          <a:p>
            <a:r>
              <a:rPr lang="en-US" sz="2600" dirty="0"/>
              <a:t>Phases Of Innovation </a:t>
            </a:r>
          </a:p>
          <a:p>
            <a:r>
              <a:rPr lang="en-US" sz="2600" dirty="0"/>
              <a:t>Past Data Insights</a:t>
            </a:r>
          </a:p>
          <a:p>
            <a:r>
              <a:rPr lang="en-US" sz="2800" dirty="0"/>
              <a:t>Benefits To Customer And Vendor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C517E-ADA8-A410-7CA4-24528448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AF3E7-BF4B-C91B-31E1-520CD80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FBFF0-A543-D2A1-F9D6-29EB42A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D1D7E-D41A-07AF-D6EA-AF2013414033}"/>
              </a:ext>
            </a:extLst>
          </p:cNvPr>
          <p:cNvSpPr/>
          <p:nvPr/>
        </p:nvSpPr>
        <p:spPr>
          <a:xfrm>
            <a:off x="5049081" y="2796209"/>
            <a:ext cx="1736032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Innovation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30E38-5CD0-5B74-9542-B1F619B14184}"/>
              </a:ext>
            </a:extLst>
          </p:cNvPr>
          <p:cNvSpPr/>
          <p:nvPr/>
        </p:nvSpPr>
        <p:spPr>
          <a:xfrm>
            <a:off x="5049080" y="2796209"/>
            <a:ext cx="1736033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forum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93E5E-C6C1-BC50-6533-44F0108AD8B5}"/>
              </a:ext>
            </a:extLst>
          </p:cNvPr>
          <p:cNvSpPr/>
          <p:nvPr/>
        </p:nvSpPr>
        <p:spPr>
          <a:xfrm>
            <a:off x="5067275" y="2826916"/>
            <a:ext cx="1736033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Brainstorming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9A0CB-B2B4-B2A7-989B-3F03B83117A9}"/>
              </a:ext>
            </a:extLst>
          </p:cNvPr>
          <p:cNvSpPr/>
          <p:nvPr/>
        </p:nvSpPr>
        <p:spPr>
          <a:xfrm>
            <a:off x="4906566" y="2796209"/>
            <a:ext cx="2057449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Psychological Safety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A6A67-D7BB-3939-0FA8-A11EACB6FB99}"/>
              </a:ext>
            </a:extLst>
          </p:cNvPr>
          <p:cNvSpPr/>
          <p:nvPr/>
        </p:nvSpPr>
        <p:spPr>
          <a:xfrm>
            <a:off x="4906566" y="2900815"/>
            <a:ext cx="2057449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Continuous Idea Generations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2B37A-DB56-E8D6-514F-06699365CB33}"/>
              </a:ext>
            </a:extLst>
          </p:cNvPr>
          <p:cNvSpPr/>
          <p:nvPr/>
        </p:nvSpPr>
        <p:spPr>
          <a:xfrm>
            <a:off x="4906566" y="2826916"/>
            <a:ext cx="2057449" cy="632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Continuous POC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9566530" cy="984885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We Approach To Innovation</a:t>
            </a:r>
          </a:p>
        </p:txBody>
      </p:sp>
      <p:pic>
        <p:nvPicPr>
          <p:cNvPr id="9" name="Picture 8" descr="Lightbulb idea concept">
            <a:extLst>
              <a:ext uri="{FF2B5EF4-FFF2-40B4-BE49-F238E27FC236}">
                <a16:creationId xmlns:a16="http://schemas.microsoft.com/office/drawing/2014/main" id="{13B39444-5152-1471-F330-397329B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8" b="36563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B386F1-5B13-85C8-23B6-3980F2B06A9E}"/>
              </a:ext>
            </a:extLst>
          </p:cNvPr>
          <p:cNvSpPr/>
          <p:nvPr/>
        </p:nvSpPr>
        <p:spPr>
          <a:xfrm>
            <a:off x="5579785" y="2530978"/>
            <a:ext cx="5850706" cy="565078"/>
          </a:xfrm>
          <a:custGeom>
            <a:avLst/>
            <a:gdLst>
              <a:gd name="connsiteX0" fmla="*/ 66332 w 397986"/>
              <a:gd name="connsiteY0" fmla="*/ 0 h 1955960"/>
              <a:gd name="connsiteX1" fmla="*/ 331654 w 397986"/>
              <a:gd name="connsiteY1" fmla="*/ 0 h 1955960"/>
              <a:gd name="connsiteX2" fmla="*/ 397986 w 397986"/>
              <a:gd name="connsiteY2" fmla="*/ 66332 h 1955960"/>
              <a:gd name="connsiteX3" fmla="*/ 397986 w 397986"/>
              <a:gd name="connsiteY3" fmla="*/ 1955960 h 1955960"/>
              <a:gd name="connsiteX4" fmla="*/ 397986 w 397986"/>
              <a:gd name="connsiteY4" fmla="*/ 1955960 h 1955960"/>
              <a:gd name="connsiteX5" fmla="*/ 0 w 397986"/>
              <a:gd name="connsiteY5" fmla="*/ 1955960 h 1955960"/>
              <a:gd name="connsiteX6" fmla="*/ 0 w 397986"/>
              <a:gd name="connsiteY6" fmla="*/ 1955960 h 1955960"/>
              <a:gd name="connsiteX7" fmla="*/ 0 w 397986"/>
              <a:gd name="connsiteY7" fmla="*/ 66332 h 1955960"/>
              <a:gd name="connsiteX8" fmla="*/ 66332 w 397986"/>
              <a:gd name="connsiteY8" fmla="*/ 0 h 195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986" h="1955960">
                <a:moveTo>
                  <a:pt x="0" y="1629960"/>
                </a:moveTo>
                <a:lnTo>
                  <a:pt x="0" y="326000"/>
                </a:lnTo>
                <a:cubicBezTo>
                  <a:pt x="0" y="145957"/>
                  <a:pt x="6043" y="2"/>
                  <a:pt x="13497" y="2"/>
                </a:cubicBezTo>
                <a:lnTo>
                  <a:pt x="397986" y="2"/>
                </a:lnTo>
                <a:lnTo>
                  <a:pt x="397986" y="2"/>
                </a:lnTo>
                <a:lnTo>
                  <a:pt x="397986" y="1955958"/>
                </a:lnTo>
                <a:lnTo>
                  <a:pt x="397986" y="1955958"/>
                </a:lnTo>
                <a:lnTo>
                  <a:pt x="13497" y="1955958"/>
                </a:lnTo>
                <a:cubicBezTo>
                  <a:pt x="6043" y="1955958"/>
                  <a:pt x="0" y="1810003"/>
                  <a:pt x="0" y="1629960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588" tIns="156588" rIns="137160" bIns="156588" numCol="1" spcCol="1270" anchor="ctr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Bi-weekly interaction with team</a:t>
            </a:r>
            <a:endParaRPr lang="en-US" sz="1800" kern="1200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6AA331-2832-9F0E-FFE4-5791ED1074B5}"/>
              </a:ext>
            </a:extLst>
          </p:cNvPr>
          <p:cNvSpPr/>
          <p:nvPr/>
        </p:nvSpPr>
        <p:spPr>
          <a:xfrm>
            <a:off x="5579788" y="3317132"/>
            <a:ext cx="5850703" cy="613122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90002"/>
              <a:satOff val="2173"/>
              <a:lumOff val="-10490"/>
              <a:alphaOff val="0"/>
            </a:schemeClr>
          </a:lnRef>
          <a:fillRef idx="1">
            <a:schemeClr val="accent5">
              <a:hueOff val="90002"/>
              <a:satOff val="2173"/>
              <a:lumOff val="-10490"/>
              <a:alphaOff val="0"/>
            </a:schemeClr>
          </a:fillRef>
          <a:effectRef idx="0">
            <a:schemeClr val="accent5">
              <a:hueOff val="90002"/>
              <a:satOff val="2173"/>
              <a:lumOff val="-10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Analysis of external mobile app (Weekly)  yield new idea generation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A68D52-8BB7-6073-D2BD-090DC44C764A}"/>
              </a:ext>
            </a:extLst>
          </p:cNvPr>
          <p:cNvSpPr/>
          <p:nvPr/>
        </p:nvSpPr>
        <p:spPr>
          <a:xfrm>
            <a:off x="5579785" y="4199192"/>
            <a:ext cx="5850706" cy="595498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90002"/>
              <a:satOff val="2173"/>
              <a:lumOff val="-10490"/>
              <a:alphaOff val="0"/>
            </a:schemeClr>
          </a:lnRef>
          <a:fillRef idx="1">
            <a:schemeClr val="accent5">
              <a:hueOff val="90002"/>
              <a:satOff val="2173"/>
              <a:lumOff val="-10490"/>
              <a:alphaOff val="0"/>
            </a:schemeClr>
          </a:fillRef>
          <a:effectRef idx="0">
            <a:schemeClr val="accent5">
              <a:hueOff val="90002"/>
              <a:satOff val="2173"/>
              <a:lumOff val="-10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Coordination with business about their future plans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D270AE-F506-5A73-6FE8-ACE27D892160}"/>
              </a:ext>
            </a:extLst>
          </p:cNvPr>
          <p:cNvSpPr/>
          <p:nvPr/>
        </p:nvSpPr>
        <p:spPr>
          <a:xfrm>
            <a:off x="5579787" y="5041780"/>
            <a:ext cx="5850704" cy="701125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90002"/>
              <a:satOff val="2173"/>
              <a:lumOff val="-10490"/>
              <a:alphaOff val="0"/>
            </a:schemeClr>
          </a:lnRef>
          <a:fillRef idx="1">
            <a:schemeClr val="accent5">
              <a:hueOff val="90002"/>
              <a:satOff val="2173"/>
              <a:lumOff val="-10490"/>
              <a:alphaOff val="0"/>
            </a:schemeClr>
          </a:fillRef>
          <a:effectRef idx="0">
            <a:schemeClr val="accent5">
              <a:hueOff val="90002"/>
              <a:satOff val="2173"/>
              <a:lumOff val="-10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Coordination with Marketing/business/architect to identify any bottle neck</a:t>
            </a:r>
          </a:p>
        </p:txBody>
      </p:sp>
    </p:spTree>
    <p:extLst>
      <p:ext uri="{BB962C8B-B14F-4D97-AF65-F5344CB8AC3E}">
        <p14:creationId xmlns:p14="http://schemas.microsoft.com/office/powerpoint/2010/main" val="947294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sz="4000" dirty="0"/>
              <a:t>Phases of Innovations [Development Life Cycle]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AB3304-879C-24C3-F8E6-A202EB6047EA}"/>
              </a:ext>
            </a:extLst>
          </p:cNvPr>
          <p:cNvSpPr/>
          <p:nvPr/>
        </p:nvSpPr>
        <p:spPr>
          <a:xfrm>
            <a:off x="1059001" y="3504384"/>
            <a:ext cx="1955960" cy="397986"/>
          </a:xfrm>
          <a:custGeom>
            <a:avLst/>
            <a:gdLst>
              <a:gd name="connsiteX0" fmla="*/ 66332 w 397986"/>
              <a:gd name="connsiteY0" fmla="*/ 0 h 1955960"/>
              <a:gd name="connsiteX1" fmla="*/ 331654 w 397986"/>
              <a:gd name="connsiteY1" fmla="*/ 0 h 1955960"/>
              <a:gd name="connsiteX2" fmla="*/ 397986 w 397986"/>
              <a:gd name="connsiteY2" fmla="*/ 66332 h 1955960"/>
              <a:gd name="connsiteX3" fmla="*/ 397986 w 397986"/>
              <a:gd name="connsiteY3" fmla="*/ 1955960 h 1955960"/>
              <a:gd name="connsiteX4" fmla="*/ 397986 w 397986"/>
              <a:gd name="connsiteY4" fmla="*/ 1955960 h 1955960"/>
              <a:gd name="connsiteX5" fmla="*/ 0 w 397986"/>
              <a:gd name="connsiteY5" fmla="*/ 1955960 h 1955960"/>
              <a:gd name="connsiteX6" fmla="*/ 0 w 397986"/>
              <a:gd name="connsiteY6" fmla="*/ 1955960 h 1955960"/>
              <a:gd name="connsiteX7" fmla="*/ 0 w 397986"/>
              <a:gd name="connsiteY7" fmla="*/ 66332 h 1955960"/>
              <a:gd name="connsiteX8" fmla="*/ 66332 w 397986"/>
              <a:gd name="connsiteY8" fmla="*/ 0 h 195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986" h="1955960">
                <a:moveTo>
                  <a:pt x="0" y="1629960"/>
                </a:moveTo>
                <a:lnTo>
                  <a:pt x="0" y="326000"/>
                </a:lnTo>
                <a:cubicBezTo>
                  <a:pt x="0" y="145957"/>
                  <a:pt x="6043" y="2"/>
                  <a:pt x="13497" y="2"/>
                </a:cubicBezTo>
                <a:lnTo>
                  <a:pt x="397986" y="2"/>
                </a:lnTo>
                <a:lnTo>
                  <a:pt x="397986" y="2"/>
                </a:lnTo>
                <a:lnTo>
                  <a:pt x="397986" y="1955958"/>
                </a:lnTo>
                <a:lnTo>
                  <a:pt x="397986" y="1955958"/>
                </a:lnTo>
                <a:lnTo>
                  <a:pt x="13497" y="1955958"/>
                </a:lnTo>
                <a:cubicBezTo>
                  <a:pt x="6043" y="1955958"/>
                  <a:pt x="0" y="1810003"/>
                  <a:pt x="0" y="1629960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588" tIns="156588" rIns="137160" bIns="156588" numCol="1" spcCol="1270" anchor="ctr" anchorCtr="1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>
                <a:latin typeface="+mn-lt"/>
              </a:rPr>
              <a:t>Discovery</a:t>
            </a:r>
            <a:endParaRPr lang="en-US" sz="1800" kern="1200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428B2DF-91FF-8BC3-4335-BD6401B412B0}"/>
              </a:ext>
            </a:extLst>
          </p:cNvPr>
          <p:cNvSpPr/>
          <p:nvPr/>
        </p:nvSpPr>
        <p:spPr>
          <a:xfrm>
            <a:off x="2033085" y="3185996"/>
            <a:ext cx="0" cy="318388"/>
          </a:xfrm>
          <a:prstGeom prst="line">
            <a:avLst/>
          </a:prstGeom>
          <a:noFill/>
          <a:ln w="6350" cap="flat" cmpd="sng" algn="ctr"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C48B91-65D7-236B-D39A-CEF2D61149DD}"/>
              </a:ext>
            </a:extLst>
          </p:cNvPr>
          <p:cNvSpPr/>
          <p:nvPr/>
        </p:nvSpPr>
        <p:spPr>
          <a:xfrm>
            <a:off x="407014" y="1804240"/>
            <a:ext cx="3259934" cy="1392951"/>
          </a:xfrm>
          <a:custGeom>
            <a:avLst/>
            <a:gdLst>
              <a:gd name="connsiteX0" fmla="*/ 0 w 3259934"/>
              <a:gd name="connsiteY0" fmla="*/ 0 h 1392951"/>
              <a:gd name="connsiteX1" fmla="*/ 3259934 w 3259934"/>
              <a:gd name="connsiteY1" fmla="*/ 0 h 1392951"/>
              <a:gd name="connsiteX2" fmla="*/ 3259934 w 3259934"/>
              <a:gd name="connsiteY2" fmla="*/ 1392951 h 1392951"/>
              <a:gd name="connsiteX3" fmla="*/ 0 w 3259934"/>
              <a:gd name="connsiteY3" fmla="*/ 1392951 h 1392951"/>
              <a:gd name="connsiteX4" fmla="*/ 0 w 3259934"/>
              <a:gd name="connsiteY4" fmla="*/ 0 h 139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934" h="1392951">
                <a:moveTo>
                  <a:pt x="0" y="0"/>
                </a:moveTo>
                <a:lnTo>
                  <a:pt x="3259934" y="0"/>
                </a:lnTo>
                <a:lnTo>
                  <a:pt x="3259934" y="1392951"/>
                </a:lnTo>
                <a:lnTo>
                  <a:pt x="0" y="1392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137160" numCol="1" spcCol="1270" anchor="b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This stage is all about coming up with fresh ideas through brainstorming. Forums that enable participants to think out of the box and attempt to develop business values</a:t>
            </a:r>
            <a:endParaRPr lang="en-US" sz="1800" kern="1200" dirty="0">
              <a:latin typeface="+mn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D761FA-9871-7A80-8A3A-6A72C83F82B0}"/>
              </a:ext>
            </a:extLst>
          </p:cNvPr>
          <p:cNvSpPr/>
          <p:nvPr/>
        </p:nvSpPr>
        <p:spPr>
          <a:xfrm>
            <a:off x="3014961" y="3504385"/>
            <a:ext cx="1955960" cy="397986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90002"/>
              <a:satOff val="2173"/>
              <a:lumOff val="-10490"/>
              <a:alphaOff val="0"/>
            </a:schemeClr>
          </a:lnRef>
          <a:fillRef idx="1">
            <a:schemeClr val="accent5">
              <a:hueOff val="90002"/>
              <a:satOff val="2173"/>
              <a:lumOff val="-10490"/>
              <a:alphaOff val="0"/>
            </a:schemeClr>
          </a:fillRef>
          <a:effectRef idx="0">
            <a:schemeClr val="accent5">
              <a:hueOff val="90002"/>
              <a:satOff val="2173"/>
              <a:lumOff val="-10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>
                <a:latin typeface="+mn-lt"/>
              </a:rPr>
              <a:t>Tech </a:t>
            </a:r>
            <a:r>
              <a:rPr lang="en-IN" dirty="0"/>
              <a:t>Feasibility</a:t>
            </a:r>
            <a:endParaRPr lang="en-US" dirty="0"/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85B72F8D-07BB-46B4-D05A-DB9C258B3B74}"/>
              </a:ext>
            </a:extLst>
          </p:cNvPr>
          <p:cNvSpPr/>
          <p:nvPr/>
        </p:nvSpPr>
        <p:spPr>
          <a:xfrm>
            <a:off x="3992941" y="3902370"/>
            <a:ext cx="0" cy="318388"/>
          </a:xfrm>
          <a:prstGeom prst="line">
            <a:avLst/>
          </a:prstGeom>
          <a:noFill/>
          <a:ln w="6350" cap="flat" cmpd="sng" algn="ctr">
            <a:solidFill>
              <a:schemeClr val="accent5">
                <a:hueOff val="90002"/>
                <a:satOff val="2173"/>
                <a:lumOff val="-1049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2C9848-646D-2280-411A-E1ABE6A35B70}"/>
              </a:ext>
            </a:extLst>
          </p:cNvPr>
          <p:cNvSpPr/>
          <p:nvPr/>
        </p:nvSpPr>
        <p:spPr>
          <a:xfrm>
            <a:off x="2362974" y="4280250"/>
            <a:ext cx="3259934" cy="1392951"/>
          </a:xfrm>
          <a:custGeom>
            <a:avLst/>
            <a:gdLst>
              <a:gd name="connsiteX0" fmla="*/ 0 w 3259934"/>
              <a:gd name="connsiteY0" fmla="*/ 0 h 1392951"/>
              <a:gd name="connsiteX1" fmla="*/ 3259934 w 3259934"/>
              <a:gd name="connsiteY1" fmla="*/ 0 h 1392951"/>
              <a:gd name="connsiteX2" fmla="*/ 3259934 w 3259934"/>
              <a:gd name="connsiteY2" fmla="*/ 1392951 h 1392951"/>
              <a:gd name="connsiteX3" fmla="*/ 0 w 3259934"/>
              <a:gd name="connsiteY3" fmla="*/ 1392951 h 1392951"/>
              <a:gd name="connsiteX4" fmla="*/ 0 w 3259934"/>
              <a:gd name="connsiteY4" fmla="*/ 0 h 139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934" h="1392951">
                <a:moveTo>
                  <a:pt x="0" y="0"/>
                </a:moveTo>
                <a:lnTo>
                  <a:pt x="3259934" y="0"/>
                </a:lnTo>
                <a:lnTo>
                  <a:pt x="3259934" y="1392951"/>
                </a:lnTo>
                <a:lnTo>
                  <a:pt x="0" y="1392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7160" rIns="0" bIns="0" numCol="1" spcCol="1270" anchor="t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First, we will conduct a technical feasibility assessment to determine whether the idea can be implemented</a:t>
            </a:r>
            <a:endParaRPr lang="en-US" sz="1800" kern="1200" dirty="0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E413F6-0D24-1712-81A5-779553C936ED}"/>
              </a:ext>
            </a:extLst>
          </p:cNvPr>
          <p:cNvSpPr/>
          <p:nvPr/>
        </p:nvSpPr>
        <p:spPr>
          <a:xfrm>
            <a:off x="4970922" y="3504384"/>
            <a:ext cx="1955960" cy="397986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180003"/>
              <a:satOff val="4346"/>
              <a:lumOff val="-20980"/>
              <a:alphaOff val="0"/>
            </a:schemeClr>
          </a:lnRef>
          <a:fillRef idx="1">
            <a:schemeClr val="accent5">
              <a:hueOff val="180003"/>
              <a:satOff val="4346"/>
              <a:lumOff val="-20980"/>
              <a:alphaOff val="0"/>
            </a:schemeClr>
          </a:fillRef>
          <a:effectRef idx="0">
            <a:schemeClr val="accent5">
              <a:hueOff val="180003"/>
              <a:satOff val="4346"/>
              <a:lumOff val="-2098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>
                <a:latin typeface="+mn-lt"/>
              </a:rPr>
              <a:t>Proof of concept</a:t>
            </a:r>
            <a:endParaRPr lang="en-US" sz="1800" kern="1200" dirty="0">
              <a:latin typeface="+mn-lt"/>
            </a:endParaRP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90FAD5F8-0AA4-BE75-31CC-C83F72BAA1EF}"/>
              </a:ext>
            </a:extLst>
          </p:cNvPr>
          <p:cNvSpPr/>
          <p:nvPr/>
        </p:nvSpPr>
        <p:spPr>
          <a:xfrm>
            <a:off x="5948902" y="3185996"/>
            <a:ext cx="0" cy="318388"/>
          </a:xfrm>
          <a:prstGeom prst="line">
            <a:avLst/>
          </a:prstGeom>
          <a:noFill/>
          <a:ln w="6350" cap="flat" cmpd="sng" algn="ctr">
            <a:solidFill>
              <a:schemeClr val="accent5">
                <a:hueOff val="180003"/>
                <a:satOff val="4346"/>
                <a:lumOff val="-2098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CF8F338-8ACD-373A-6AD6-586BDC28FB88}"/>
              </a:ext>
            </a:extLst>
          </p:cNvPr>
          <p:cNvSpPr/>
          <p:nvPr/>
        </p:nvSpPr>
        <p:spPr>
          <a:xfrm>
            <a:off x="4318935" y="1608421"/>
            <a:ext cx="3259934" cy="1392951"/>
          </a:xfrm>
          <a:custGeom>
            <a:avLst/>
            <a:gdLst>
              <a:gd name="connsiteX0" fmla="*/ 0 w 3259934"/>
              <a:gd name="connsiteY0" fmla="*/ 0 h 1392951"/>
              <a:gd name="connsiteX1" fmla="*/ 3259934 w 3259934"/>
              <a:gd name="connsiteY1" fmla="*/ 0 h 1392951"/>
              <a:gd name="connsiteX2" fmla="*/ 3259934 w 3259934"/>
              <a:gd name="connsiteY2" fmla="*/ 1392951 h 1392951"/>
              <a:gd name="connsiteX3" fmla="*/ 0 w 3259934"/>
              <a:gd name="connsiteY3" fmla="*/ 1392951 h 1392951"/>
              <a:gd name="connsiteX4" fmla="*/ 0 w 3259934"/>
              <a:gd name="connsiteY4" fmla="*/ 0 h 139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934" h="1392951">
                <a:moveTo>
                  <a:pt x="0" y="0"/>
                </a:moveTo>
                <a:lnTo>
                  <a:pt x="3259934" y="0"/>
                </a:lnTo>
                <a:lnTo>
                  <a:pt x="3259934" y="1392951"/>
                </a:lnTo>
                <a:lnTo>
                  <a:pt x="0" y="1392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137160" numCol="1" spcCol="1270" anchor="b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POC implementer will use IP sprint to proceed for Proof of Concept and implement allocated IP idea. </a:t>
            </a:r>
            <a:endParaRPr lang="en-US" sz="1800" kern="1200" dirty="0">
              <a:latin typeface="+mn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2B5E843-95BA-47C2-53A7-FBAFA38CDD02}"/>
              </a:ext>
            </a:extLst>
          </p:cNvPr>
          <p:cNvSpPr/>
          <p:nvPr/>
        </p:nvSpPr>
        <p:spPr>
          <a:xfrm>
            <a:off x="6926882" y="3504385"/>
            <a:ext cx="1955960" cy="397986"/>
          </a:xfrm>
          <a:custGeom>
            <a:avLst/>
            <a:gdLst>
              <a:gd name="connsiteX0" fmla="*/ 0 w 1955960"/>
              <a:gd name="connsiteY0" fmla="*/ 0 h 397986"/>
              <a:gd name="connsiteX1" fmla="*/ 1955960 w 1955960"/>
              <a:gd name="connsiteY1" fmla="*/ 0 h 397986"/>
              <a:gd name="connsiteX2" fmla="*/ 1955960 w 1955960"/>
              <a:gd name="connsiteY2" fmla="*/ 397986 h 397986"/>
              <a:gd name="connsiteX3" fmla="*/ 0 w 1955960"/>
              <a:gd name="connsiteY3" fmla="*/ 397986 h 397986"/>
              <a:gd name="connsiteX4" fmla="*/ 0 w 1955960"/>
              <a:gd name="connsiteY4" fmla="*/ 0 h 39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960" h="397986">
                <a:moveTo>
                  <a:pt x="0" y="0"/>
                </a:moveTo>
                <a:lnTo>
                  <a:pt x="1955960" y="0"/>
                </a:lnTo>
                <a:lnTo>
                  <a:pt x="1955960" y="397986"/>
                </a:lnTo>
                <a:lnTo>
                  <a:pt x="0" y="3979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270005"/>
              <a:satOff val="6519"/>
              <a:lumOff val="-31471"/>
              <a:alphaOff val="0"/>
            </a:schemeClr>
          </a:lnRef>
          <a:fillRef idx="1">
            <a:schemeClr val="accent5">
              <a:hueOff val="270005"/>
              <a:satOff val="6519"/>
              <a:lumOff val="-31471"/>
              <a:alphaOff val="0"/>
            </a:schemeClr>
          </a:fillRef>
          <a:effectRef idx="0">
            <a:schemeClr val="accent5">
              <a:hueOff val="270005"/>
              <a:satOff val="6519"/>
              <a:lumOff val="-31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1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en-IN" sz="1800" kern="1200" dirty="0">
                <a:latin typeface="+mn-lt"/>
              </a:rPr>
              <a:t>Demo to client</a:t>
            </a:r>
            <a:endParaRPr lang="en-US" sz="1800" kern="1200" dirty="0">
              <a:latin typeface="+mn-lt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BEB68535-E6BB-D6F8-5434-C016A6F6D84A}"/>
              </a:ext>
            </a:extLst>
          </p:cNvPr>
          <p:cNvSpPr/>
          <p:nvPr/>
        </p:nvSpPr>
        <p:spPr>
          <a:xfrm>
            <a:off x="7904863" y="3902372"/>
            <a:ext cx="0" cy="318388"/>
          </a:xfrm>
          <a:prstGeom prst="line">
            <a:avLst/>
          </a:prstGeom>
          <a:noFill/>
          <a:ln w="6350" cap="flat" cmpd="sng" algn="ctr">
            <a:solidFill>
              <a:schemeClr val="accent5">
                <a:hueOff val="270005"/>
                <a:satOff val="6519"/>
                <a:lumOff val="-31471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3CA155D-D324-D561-EEDB-BF1B8F60A7B9}"/>
              </a:ext>
            </a:extLst>
          </p:cNvPr>
          <p:cNvSpPr/>
          <p:nvPr/>
        </p:nvSpPr>
        <p:spPr>
          <a:xfrm>
            <a:off x="6274895" y="4300358"/>
            <a:ext cx="3259934" cy="1392951"/>
          </a:xfrm>
          <a:custGeom>
            <a:avLst/>
            <a:gdLst>
              <a:gd name="connsiteX0" fmla="*/ 0 w 3259934"/>
              <a:gd name="connsiteY0" fmla="*/ 0 h 1392951"/>
              <a:gd name="connsiteX1" fmla="*/ 3259934 w 3259934"/>
              <a:gd name="connsiteY1" fmla="*/ 0 h 1392951"/>
              <a:gd name="connsiteX2" fmla="*/ 3259934 w 3259934"/>
              <a:gd name="connsiteY2" fmla="*/ 1392951 h 1392951"/>
              <a:gd name="connsiteX3" fmla="*/ 0 w 3259934"/>
              <a:gd name="connsiteY3" fmla="*/ 1392951 h 1392951"/>
              <a:gd name="connsiteX4" fmla="*/ 0 w 3259934"/>
              <a:gd name="connsiteY4" fmla="*/ 0 h 139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934" h="1392951">
                <a:moveTo>
                  <a:pt x="0" y="0"/>
                </a:moveTo>
                <a:lnTo>
                  <a:pt x="3259934" y="0"/>
                </a:lnTo>
                <a:lnTo>
                  <a:pt x="3259934" y="1392951"/>
                </a:lnTo>
                <a:lnTo>
                  <a:pt x="0" y="1392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7160" rIns="0" bIns="0" numCol="1" spcCol="1270" anchor="t" anchorCtr="1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en-IN" dirty="0">
                <a:latin typeface="+mn-lt"/>
              </a:rPr>
              <a:t>P</a:t>
            </a:r>
            <a:r>
              <a:rPr lang="en-US" dirty="0">
                <a:latin typeface="+mn-lt"/>
              </a:rPr>
              <a:t>OC implementer creates artifacts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en-US" dirty="0"/>
              <a:t>like Presentation, Recording clip and demo to customer</a:t>
            </a:r>
            <a:r>
              <a:rPr lang="en-US" dirty="0">
                <a:latin typeface="+mn-lt"/>
              </a:rPr>
              <a:t> </a:t>
            </a:r>
            <a:endParaRPr lang="en-US" sz="1800" kern="1200" dirty="0">
              <a:latin typeface="+mn-lt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FDB6BD-CB05-025D-97B4-09E4EABF6359}"/>
              </a:ext>
            </a:extLst>
          </p:cNvPr>
          <p:cNvSpPr/>
          <p:nvPr/>
        </p:nvSpPr>
        <p:spPr>
          <a:xfrm>
            <a:off x="8745114" y="3504385"/>
            <a:ext cx="2231418" cy="397986"/>
          </a:xfrm>
          <a:custGeom>
            <a:avLst/>
            <a:gdLst>
              <a:gd name="connsiteX0" fmla="*/ 66332 w 397986"/>
              <a:gd name="connsiteY0" fmla="*/ 0 h 2231418"/>
              <a:gd name="connsiteX1" fmla="*/ 331654 w 397986"/>
              <a:gd name="connsiteY1" fmla="*/ 0 h 2231418"/>
              <a:gd name="connsiteX2" fmla="*/ 397986 w 397986"/>
              <a:gd name="connsiteY2" fmla="*/ 66332 h 2231418"/>
              <a:gd name="connsiteX3" fmla="*/ 397986 w 397986"/>
              <a:gd name="connsiteY3" fmla="*/ 2231418 h 2231418"/>
              <a:gd name="connsiteX4" fmla="*/ 397986 w 397986"/>
              <a:gd name="connsiteY4" fmla="*/ 2231418 h 2231418"/>
              <a:gd name="connsiteX5" fmla="*/ 0 w 397986"/>
              <a:gd name="connsiteY5" fmla="*/ 2231418 h 2231418"/>
              <a:gd name="connsiteX6" fmla="*/ 0 w 397986"/>
              <a:gd name="connsiteY6" fmla="*/ 2231418 h 2231418"/>
              <a:gd name="connsiteX7" fmla="*/ 0 w 397986"/>
              <a:gd name="connsiteY7" fmla="*/ 66332 h 2231418"/>
              <a:gd name="connsiteX8" fmla="*/ 66332 w 397986"/>
              <a:gd name="connsiteY8" fmla="*/ 0 h 22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986" h="2231418">
                <a:moveTo>
                  <a:pt x="397986" y="371909"/>
                </a:moveTo>
                <a:lnTo>
                  <a:pt x="397986" y="1859509"/>
                </a:lnTo>
                <a:cubicBezTo>
                  <a:pt x="397986" y="2064908"/>
                  <a:pt x="392689" y="2231418"/>
                  <a:pt x="386155" y="2231418"/>
                </a:cubicBezTo>
                <a:lnTo>
                  <a:pt x="0" y="2231418"/>
                </a:lnTo>
                <a:lnTo>
                  <a:pt x="0" y="2231418"/>
                </a:lnTo>
                <a:lnTo>
                  <a:pt x="0" y="0"/>
                </a:lnTo>
                <a:lnTo>
                  <a:pt x="0" y="0"/>
                </a:lnTo>
                <a:lnTo>
                  <a:pt x="386155" y="0"/>
                </a:lnTo>
                <a:cubicBezTo>
                  <a:pt x="392689" y="0"/>
                  <a:pt x="397986" y="166510"/>
                  <a:pt x="397986" y="371909"/>
                </a:cubicBezTo>
                <a:close/>
              </a:path>
            </a:pathLst>
          </a:custGeom>
        </p:spPr>
        <p:style>
          <a:lnRef idx="2">
            <a:schemeClr val="accent5">
              <a:hueOff val="360006"/>
              <a:satOff val="8692"/>
              <a:lumOff val="-41961"/>
              <a:alphaOff val="0"/>
            </a:schemeClr>
          </a:lnRef>
          <a:fillRef idx="1">
            <a:schemeClr val="accent5">
              <a:hueOff val="360006"/>
              <a:satOff val="8692"/>
              <a:lumOff val="-41961"/>
              <a:alphaOff val="0"/>
            </a:schemeClr>
          </a:fillRef>
          <a:effectRef idx="0">
            <a:schemeClr val="accent5">
              <a:hueOff val="360006"/>
              <a:satOff val="8692"/>
              <a:lumOff val="-4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56588" rIns="156588" bIns="156588" numCol="1" spcCol="1270" anchor="ctr" anchorCtr="1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en-IN" sz="1800" kern="1200" dirty="0">
                <a:latin typeface="+mn-lt"/>
              </a:rPr>
              <a:t>Feature Qualification</a:t>
            </a:r>
            <a:endParaRPr lang="en-US" sz="1800" kern="1200" dirty="0">
              <a:latin typeface="+mn-lt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59804E58-F279-3A14-CE6D-5835C001870C}"/>
              </a:ext>
            </a:extLst>
          </p:cNvPr>
          <p:cNvSpPr/>
          <p:nvPr/>
        </p:nvSpPr>
        <p:spPr>
          <a:xfrm>
            <a:off x="9763651" y="3110612"/>
            <a:ext cx="0" cy="318388"/>
          </a:xfrm>
          <a:prstGeom prst="line">
            <a:avLst/>
          </a:prstGeom>
          <a:noFill/>
          <a:ln w="6350" cap="flat" cmpd="sng" algn="ctr">
            <a:solidFill>
              <a:schemeClr val="accent5">
                <a:hueOff val="270005"/>
                <a:satOff val="6519"/>
                <a:lumOff val="-31471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2954B3-152E-376C-0B8D-8C689522592E}"/>
              </a:ext>
            </a:extLst>
          </p:cNvPr>
          <p:cNvSpPr/>
          <p:nvPr/>
        </p:nvSpPr>
        <p:spPr>
          <a:xfrm>
            <a:off x="8230856" y="1713448"/>
            <a:ext cx="3259934" cy="1392951"/>
          </a:xfrm>
          <a:custGeom>
            <a:avLst/>
            <a:gdLst>
              <a:gd name="connsiteX0" fmla="*/ 0 w 3259934"/>
              <a:gd name="connsiteY0" fmla="*/ 0 h 1392951"/>
              <a:gd name="connsiteX1" fmla="*/ 3259934 w 3259934"/>
              <a:gd name="connsiteY1" fmla="*/ 0 h 1392951"/>
              <a:gd name="connsiteX2" fmla="*/ 3259934 w 3259934"/>
              <a:gd name="connsiteY2" fmla="*/ 1392951 h 1392951"/>
              <a:gd name="connsiteX3" fmla="*/ 0 w 3259934"/>
              <a:gd name="connsiteY3" fmla="*/ 1392951 h 1392951"/>
              <a:gd name="connsiteX4" fmla="*/ 0 w 3259934"/>
              <a:gd name="connsiteY4" fmla="*/ 0 h 139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934" h="1392951">
                <a:moveTo>
                  <a:pt x="0" y="0"/>
                </a:moveTo>
                <a:lnTo>
                  <a:pt x="3259934" y="0"/>
                </a:lnTo>
                <a:lnTo>
                  <a:pt x="3259934" y="1392951"/>
                </a:lnTo>
                <a:lnTo>
                  <a:pt x="0" y="1392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137160" numCol="1" spcCol="1270" anchor="b" anchorCtr="1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Once the business approves the POC, the team checks to see if it qualifies as a feature, and then the qualified idea is sent to the scrum teams as a new feature.</a:t>
            </a:r>
            <a:endParaRPr lang="en-US" sz="1800" kern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53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31" grpId="0" animBg="1"/>
      <p:bldP spid="35" grpId="0"/>
      <p:bldP spid="37" grpId="0" animBg="1"/>
      <p:bldP spid="39" grpId="0"/>
      <p:bldP spid="40" grpId="0" animBg="1"/>
      <p:bldP spid="42" grpId="0"/>
      <p:bldP spid="44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34027"/>
            <a:ext cx="11091600" cy="1332000"/>
          </a:xfrm>
        </p:spPr>
        <p:txBody>
          <a:bodyPr/>
          <a:lstStyle/>
          <a:p>
            <a:r>
              <a:rPr lang="en-IN" sz="4000" dirty="0"/>
              <a:t>Past Data Insights</a:t>
            </a:r>
            <a:endParaRPr lang="en-US"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D511F8E-74CD-99F8-76D0-983349AEA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144517"/>
              </p:ext>
            </p:extLst>
          </p:nvPr>
        </p:nvGraphicFramePr>
        <p:xfrm>
          <a:off x="1170607" y="1142097"/>
          <a:ext cx="9298609" cy="484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490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34027"/>
            <a:ext cx="11091600" cy="1332000"/>
          </a:xfrm>
        </p:spPr>
        <p:txBody>
          <a:bodyPr/>
          <a:lstStyle/>
          <a:p>
            <a:r>
              <a:rPr lang="en-US" sz="4000" dirty="0"/>
              <a:t>Benefits To Customer and vendor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AC4F2-D6EC-A522-DCA2-CFCDD46103A6}"/>
              </a:ext>
            </a:extLst>
          </p:cNvPr>
          <p:cNvSpPr txBox="1"/>
          <p:nvPr/>
        </p:nvSpPr>
        <p:spPr>
          <a:xfrm>
            <a:off x="5433391" y="4399722"/>
            <a:ext cx="2570922" cy="98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miling Face">
                <a:extLst>
                  <a:ext uri="{FF2B5EF4-FFF2-40B4-BE49-F238E27FC236}">
                    <a16:creationId xmlns:a16="http://schemas.microsoft.com/office/drawing/2014/main" id="{70CB7CCA-BAAE-3B4C-49FA-118547B241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6843315"/>
                  </p:ext>
                </p:extLst>
              </p:nvPr>
            </p:nvGraphicFramePr>
            <p:xfrm>
              <a:off x="4337011" y="1643520"/>
              <a:ext cx="1758326" cy="17854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758326" cy="1785480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1296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miling Face">
                <a:extLst>
                  <a:ext uri="{FF2B5EF4-FFF2-40B4-BE49-F238E27FC236}">
                    <a16:creationId xmlns:a16="http://schemas.microsoft.com/office/drawing/2014/main" id="{70CB7CCA-BAAE-3B4C-49FA-118547B24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7011" y="1643520"/>
                <a:ext cx="1758326" cy="17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Red Hemisphere">
                <a:extLst>
                  <a:ext uri="{FF2B5EF4-FFF2-40B4-BE49-F238E27FC236}">
                    <a16:creationId xmlns:a16="http://schemas.microsoft.com/office/drawing/2014/main" id="{2174A88B-2E76-D04E-3C26-DBDFA7CDC1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1372282"/>
                  </p:ext>
                </p:extLst>
              </p:nvPr>
            </p:nvGraphicFramePr>
            <p:xfrm>
              <a:off x="6874289" y="1141916"/>
              <a:ext cx="3920711" cy="246821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920711" cy="2468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9686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Red Hemisphere">
                <a:extLst>
                  <a:ext uri="{FF2B5EF4-FFF2-40B4-BE49-F238E27FC236}">
                    <a16:creationId xmlns:a16="http://schemas.microsoft.com/office/drawing/2014/main" id="{2174A88B-2E76-D04E-3C26-DBDFA7CDC1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4289" y="1141916"/>
                <a:ext cx="3920711" cy="246821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B297595-1393-504F-19C9-E9A4313DC0C9}"/>
              </a:ext>
            </a:extLst>
          </p:cNvPr>
          <p:cNvSpPr txBox="1"/>
          <p:nvPr/>
        </p:nvSpPr>
        <p:spPr>
          <a:xfrm>
            <a:off x="7593496" y="1997349"/>
            <a:ext cx="281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Accepting fresh ideas and contributing to the feature backlog gives the customer a competitive advantage.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Smiling Face">
                <a:extLst>
                  <a:ext uri="{FF2B5EF4-FFF2-40B4-BE49-F238E27FC236}">
                    <a16:creationId xmlns:a16="http://schemas.microsoft.com/office/drawing/2014/main" id="{CE5B4B4F-7384-EB7C-5896-C42B19C767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9213854"/>
                  </p:ext>
                </p:extLst>
              </p:nvPr>
            </p:nvGraphicFramePr>
            <p:xfrm>
              <a:off x="4337011" y="4075365"/>
              <a:ext cx="1758325" cy="178548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758325" cy="1785481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1296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Smiling Face">
                <a:extLst>
                  <a:ext uri="{FF2B5EF4-FFF2-40B4-BE49-F238E27FC236}">
                    <a16:creationId xmlns:a16="http://schemas.microsoft.com/office/drawing/2014/main" id="{CE5B4B4F-7384-EB7C-5896-C42B19C767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7011" y="4075365"/>
                <a:ext cx="1758325" cy="178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Red Hemisphere">
                <a:extLst>
                  <a:ext uri="{FF2B5EF4-FFF2-40B4-BE49-F238E27FC236}">
                    <a16:creationId xmlns:a16="http://schemas.microsoft.com/office/drawing/2014/main" id="{0D1EC104-9983-CCDD-2106-B293320CD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1211782"/>
                  </p:ext>
                </p:extLst>
              </p:nvPr>
            </p:nvGraphicFramePr>
            <p:xfrm>
              <a:off x="6874290" y="3610131"/>
              <a:ext cx="3920710" cy="246821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920710" cy="2468216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9686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Red Hemisphere">
                <a:extLst>
                  <a:ext uri="{FF2B5EF4-FFF2-40B4-BE49-F238E27FC236}">
                    <a16:creationId xmlns:a16="http://schemas.microsoft.com/office/drawing/2014/main" id="{0D1EC104-9983-CCDD-2106-B293320CD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4290" y="3610131"/>
                <a:ext cx="3920710" cy="246821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BBDA89F-2737-02CD-4099-89941299EF92}"/>
              </a:ext>
            </a:extLst>
          </p:cNvPr>
          <p:cNvSpPr txBox="1"/>
          <p:nvPr/>
        </p:nvSpPr>
        <p:spPr>
          <a:xfrm>
            <a:off x="7593496" y="4492286"/>
            <a:ext cx="2875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 distinguishes itself from rivals, winning in a roundabout way, and enhancing client happiness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5F03B-39F1-00A3-829D-DDA9F5759C77}"/>
              </a:ext>
            </a:extLst>
          </p:cNvPr>
          <p:cNvSpPr/>
          <p:nvPr/>
        </p:nvSpPr>
        <p:spPr>
          <a:xfrm>
            <a:off x="840199" y="4593065"/>
            <a:ext cx="2696668" cy="99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04A5F-5CAD-E8F1-C31A-E585A4B6D1D4}"/>
              </a:ext>
            </a:extLst>
          </p:cNvPr>
          <p:cNvSpPr/>
          <p:nvPr/>
        </p:nvSpPr>
        <p:spPr>
          <a:xfrm>
            <a:off x="879955" y="1997349"/>
            <a:ext cx="2696668" cy="99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37841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IN" dirty="0"/>
              <a:t>25/4/2023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{1999C3B2-2B5D-41E0-AAE5-F128523C1ADB}tf33713516_win32</Template>
  <TotalTime>423</TotalTime>
  <Words>336</Words>
  <Application>Microsoft Office PowerPoint</Application>
  <PresentationFormat>Widescreen</PresentationFormat>
  <Paragraphs>71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Symbol</vt:lpstr>
      <vt:lpstr>Walbaum Display</vt:lpstr>
      <vt:lpstr>3DFloatVTI</vt:lpstr>
      <vt:lpstr>Project - Innovation</vt:lpstr>
      <vt:lpstr>Agenda</vt:lpstr>
      <vt:lpstr>PowerPoint Presentation</vt:lpstr>
      <vt:lpstr>How We Approach To Innovation</vt:lpstr>
      <vt:lpstr>Phases of Innovations [Development Life Cycle]</vt:lpstr>
      <vt:lpstr>Past Data Insights</vt:lpstr>
      <vt:lpstr>Benefits To Customer and vendor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Abhijeet Mukkawar</dc:creator>
  <cp:lastModifiedBy>Abhijeet Mukkawar</cp:lastModifiedBy>
  <cp:revision>8</cp:revision>
  <dcterms:created xsi:type="dcterms:W3CDTF">2023-04-25T07:15:33Z</dcterms:created>
  <dcterms:modified xsi:type="dcterms:W3CDTF">2023-12-14T13:56:43Z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2023-04-25T07:15:34Z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81d39a71-a374-417d-87e0-58098d02fca8</vt:lpwstr>
  </property>
  <property fmtid="{D5CDD505-2E9C-101B-9397-08002B2CF9AE}" pid="9" name="MSIP_Label_e463cba9-5f6c-478d-9329-7b2295e4e8ed_ContentBits">
    <vt:lpwstr>0</vt:lpwstr>
  </property>
  <property fmtid="{D5CDD505-2E9C-101B-9397-08002B2CF9AE}" pid="10" name="MSIP_Label_ecb69475-382c-4c7a-b21d-8ca64eeef1bd_Enabled">
    <vt:lpwstr>true</vt:lpwstr>
  </property>
  <property fmtid="{D5CDD505-2E9C-101B-9397-08002B2CF9AE}" pid="11" name="MSIP_Label_ecb69475-382c-4c7a-b21d-8ca64eeef1bd_SetDate">
    <vt:lpwstr>2023-12-01T13:42:48Z</vt:lpwstr>
  </property>
  <property fmtid="{D5CDD505-2E9C-101B-9397-08002B2CF9AE}" pid="12" name="MSIP_Label_ecb69475-382c-4c7a-b21d-8ca64eeef1bd_Method">
    <vt:lpwstr>Standard</vt:lpwstr>
  </property>
  <property fmtid="{D5CDD505-2E9C-101B-9397-08002B2CF9AE}" pid="13" name="MSIP_Label_ecb69475-382c-4c7a-b21d-8ca64eeef1bd_Name">
    <vt:lpwstr>Eviden For Internal Use - All Employees</vt:lpwstr>
  </property>
  <property fmtid="{D5CDD505-2E9C-101B-9397-08002B2CF9AE}" pid="14" name="MSIP_Label_ecb69475-382c-4c7a-b21d-8ca64eeef1bd_SiteId">
    <vt:lpwstr>7d1c7785-2d8a-437d-b842-1ed5d8fbe00a</vt:lpwstr>
  </property>
  <property fmtid="{D5CDD505-2E9C-101B-9397-08002B2CF9AE}" pid="15" name="MSIP_Label_ecb69475-382c-4c7a-b21d-8ca64eeef1bd_ActionId">
    <vt:lpwstr>3728c220-3856-459f-b5f4-712b44634a36</vt:lpwstr>
  </property>
  <property fmtid="{D5CDD505-2E9C-101B-9397-08002B2CF9AE}" pid="16" name="MSIP_Label_ecb69475-382c-4c7a-b21d-8ca64eeef1bd_ContentBits">
    <vt:lpwstr>0</vt:lpwstr>
  </property>
</Properties>
</file>