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3"/>
  </p:notesMasterIdLst>
  <p:sldIdLst>
    <p:sldId id="1300" r:id="rId5"/>
    <p:sldId id="1291" r:id="rId6"/>
    <p:sldId id="1301" r:id="rId7"/>
    <p:sldId id="1302" r:id="rId8"/>
    <p:sldId id="1295" r:id="rId9"/>
    <p:sldId id="1296" r:id="rId10"/>
    <p:sldId id="1303" r:id="rId11"/>
    <p:sldId id="1250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F"/>
    <a:srgbClr val="F9FFEB"/>
    <a:srgbClr val="EDFFC5"/>
    <a:srgbClr val="7FBA00"/>
    <a:srgbClr val="EBEEF9"/>
    <a:srgbClr val="213164"/>
    <a:srgbClr val="FED500"/>
    <a:srgbClr val="484F9E"/>
    <a:srgbClr val="F6AB1B"/>
    <a:srgbClr val="F7B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82" autoAdjust="0"/>
  </p:normalViewPr>
  <p:slideViewPr>
    <p:cSldViewPr snapToGrid="0">
      <p:cViewPr varScale="1">
        <p:scale>
          <a:sx n="68" d="100"/>
          <a:sy n="68" d="100"/>
        </p:scale>
        <p:origin x="524" y="60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9783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165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113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3845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15AE68F7-04B7-694E-97B5-30D805DA6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E898E5C6-04B7-8DAF-7D8E-FDE8FCA81F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AAB4831C-E675-FF23-B4F4-FAEC791FF0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77095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 userDrawn="1"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 userDrawn="1"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 userDrawn="1"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4" r:id="rId1"/>
    <p:sldLayoutId id="214748372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ryashah2k/indian-medicinal-leaves-datas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reepik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i.google.dev/gemini-ap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streamlit.io/" TargetMode="External"/><Relationship Id="rId4" Type="http://schemas.openxmlformats.org/officeDocument/2006/relationships/hyperlink" Target="https://www.geeksforgeeks.org/vgg-net-architecture-explain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2540B31-8123-24C6-B0F3-4444B51E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9AA95F-56F4-3F03-5804-8F7C6AFCE0BB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95316D-1E70-9E4D-C82D-DC6493EC4CED}"/>
              </a:ext>
            </a:extLst>
          </p:cNvPr>
          <p:cNvSpPr txBox="1"/>
          <p:nvPr/>
        </p:nvSpPr>
        <p:spPr>
          <a:xfrm>
            <a:off x="5283423" y="2767280"/>
            <a:ext cx="6167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000" dirty="0">
                <a:solidFill>
                  <a:schemeClr val="tx2">
                    <a:lumMod val="90000"/>
                  </a:schemeClr>
                </a:solidFill>
                <a:latin typeface="Bell MT" panose="02020503060305020303" pitchFamily="18" charset="0"/>
              </a:rPr>
              <a:t>Eco-Sustainability with 			Medicinal Plants</a:t>
            </a:r>
            <a:endParaRPr lang="en-US" sz="4400" b="1" dirty="0">
              <a:solidFill>
                <a:schemeClr val="tx2">
                  <a:lumMod val="90000"/>
                </a:schemeClr>
              </a:solidFill>
              <a:latin typeface="Bell MT" panose="02020503060305020303" pitchFamily="18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D97332-B949-6172-80A0-C0B4B4FB67E8}"/>
              </a:ext>
            </a:extLst>
          </p:cNvPr>
          <p:cNvGrpSpPr/>
          <p:nvPr/>
        </p:nvGrpSpPr>
        <p:grpSpPr>
          <a:xfrm>
            <a:off x="6096000" y="707886"/>
            <a:ext cx="4218482" cy="664378"/>
            <a:chOff x="2375536" y="1112060"/>
            <a:chExt cx="5261230" cy="828603"/>
          </a:xfrm>
        </p:grpSpPr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2A27540A-9E08-71C9-C49B-6AA04DE6E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1375" y="1270168"/>
              <a:ext cx="1575391" cy="512386"/>
            </a:xfrm>
            <a:prstGeom prst="rect">
              <a:avLst/>
            </a:prstGeom>
          </p:spPr>
        </p:pic>
        <p:pic>
          <p:nvPicPr>
            <p:cNvPr id="21" name="Picture 20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EEE6DDB2-51A4-6779-CC14-E1171B3CD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8525A2-49D0-AAD6-F4EE-F488AD21601D}"/>
              </a:ext>
            </a:extLst>
          </p:cNvPr>
          <p:cNvSpPr txBox="1"/>
          <p:nvPr/>
        </p:nvSpPr>
        <p:spPr>
          <a:xfrm>
            <a:off x="7690100" y="4723599"/>
            <a:ext cx="3760966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     Mr. Abhijit Dattatray Pathare</a:t>
            </a:r>
            <a:endParaRPr lang="en-IN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r>
              <a:rPr lang="en-IN" dirty="0" err="1">
                <a:solidFill>
                  <a:schemeClr val="bg1"/>
                </a:solidFill>
                <a:latin typeface="Bell MT" panose="02020503060305020303" pitchFamily="18" charset="0"/>
              </a:rPr>
              <a:t>Amrutvahini</a:t>
            </a:r>
            <a:r>
              <a:rPr lang="en-IN" dirty="0">
                <a:solidFill>
                  <a:schemeClr val="bg1"/>
                </a:solidFill>
                <a:latin typeface="Bell MT" panose="02020503060305020303" pitchFamily="18" charset="0"/>
              </a:rPr>
              <a:t> College of Engineering</a:t>
            </a:r>
            <a:endParaRPr 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95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10314" y="1451569"/>
            <a:ext cx="10435915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Bell MT" panose="02020503060305020303" pitchFamily="18" charset="0"/>
              </a:rPr>
              <a:t>Overharvesting and unsustainable use of medicinal plants harm biodiversity and ecosystems.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Bell MT" panose="02020503060305020303" pitchFamily="18" charset="0"/>
              </a:rPr>
              <a:t>Lack of efficient methods for identifying and cultivating medicinal plants sustainably.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Bell MT" panose="02020503060305020303" pitchFamily="18" charset="0"/>
              </a:rPr>
              <a:t>Need for data-driven approaches to link medicinal plants to eco-friendly solutions.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Key Objectives: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Bell MT" panose="02020503060305020303" pitchFamily="18" charset="0"/>
              </a:rPr>
              <a:t>Use deep learning to identify, classify, and promote sustainable practices for medicinal plants to support environmental conservation and biodiversity restoration.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  <a:latin typeface="Bell MT" panose="02020503060305020303" pitchFamily="18" charset="0"/>
              </a:rPr>
              <a:t>Problem Statement</a:t>
            </a:r>
            <a:endParaRPr lang="en-IN" sz="2000" dirty="0">
              <a:solidFill>
                <a:srgbClr val="213163"/>
              </a:solidFill>
              <a:latin typeface="Bell MT" panose="020205030603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10314" y="1451569"/>
            <a:ext cx="1043591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Bell MT" panose="02020503060305020303" pitchFamily="18" charset="0"/>
              </a:rPr>
              <a:t>Source</a:t>
            </a:r>
            <a:r>
              <a:rPr lang="en-US" sz="1600" dirty="0">
                <a:latin typeface="Bell MT" panose="02020503060305020303" pitchFamily="18" charset="0"/>
              </a:rPr>
              <a:t>: This dataset is sourced from Kaggle and is curated to focus on medicinal leaves from Indian plants</a:t>
            </a:r>
            <a:r>
              <a:rPr lang="en-US" sz="1600" dirty="0">
                <a:latin typeface="Bell MT" panose="02020503060305020303" pitchFamily="18" charset="0"/>
                <a:hlinkClick r:id="rId3"/>
              </a:rPr>
              <a:t>.</a:t>
            </a:r>
            <a:endParaRPr lang="en-US" sz="1600" dirty="0">
              <a:latin typeface="Bell MT" panose="02020503060305020303" pitchFamily="18" charset="0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Bell MT" panose="02020503060305020303" pitchFamily="18" charset="0"/>
              </a:rPr>
              <a:t>Size</a:t>
            </a:r>
            <a:r>
              <a:rPr lang="en-US" sz="1600" dirty="0">
                <a:latin typeface="Bell MT" panose="02020503060305020303" pitchFamily="18" charset="0"/>
              </a:rPr>
              <a:t>: contains approximately 1800+ images of 80 distinct classes of medicinal plant leaves and 1800+ of 40 distinct classes of medicinal plants 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b="1" dirty="0">
                <a:latin typeface="Bell MT" panose="02020503060305020303" pitchFamily="18" charset="0"/>
              </a:rPr>
              <a:t>Key Features</a:t>
            </a:r>
            <a:r>
              <a:rPr lang="en-IN" sz="1600" dirty="0">
                <a:latin typeface="Bell MT" panose="02020503060305020303" pitchFamily="18" charset="0"/>
              </a:rPr>
              <a:t>:</a:t>
            </a:r>
            <a:endParaRPr lang="en-US" sz="1600" dirty="0">
              <a:latin typeface="Bell MT" panose="02020503060305020303" pitchFamily="18" charset="0"/>
            </a:endParaRPr>
          </a:p>
          <a:p>
            <a:pPr marL="285750" indent="250825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63525" algn="l"/>
                <a:tab pos="631825" algn="l"/>
              </a:tabLst>
            </a:pPr>
            <a:r>
              <a:rPr lang="en-US" sz="1600" dirty="0">
                <a:latin typeface="Bell MT" panose="02020503060305020303" pitchFamily="18" charset="0"/>
              </a:rPr>
              <a:t>Includes images of leaves captured under various lighting and background conditions.</a:t>
            </a:r>
          </a:p>
          <a:p>
            <a:pPr marL="285750" indent="250825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63525" algn="l"/>
                <a:tab pos="631825" algn="l"/>
              </a:tabLst>
            </a:pPr>
            <a:r>
              <a:rPr lang="en-US" sz="1600" dirty="0">
                <a:latin typeface="Bell MT" panose="02020503060305020303" pitchFamily="18" charset="0"/>
              </a:rPr>
              <a:t>Labeled with their respective medicinal plant species.</a:t>
            </a:r>
          </a:p>
          <a:p>
            <a:pPr marL="285750" indent="250825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63525" algn="l"/>
                <a:tab pos="631825" algn="l"/>
              </a:tabLst>
            </a:pPr>
            <a:r>
              <a:rPr lang="en-US" sz="1600" dirty="0">
                <a:latin typeface="Bell MT" panose="02020503060305020303" pitchFamily="18" charset="0"/>
              </a:rPr>
              <a:t>Images are provided in .jpg or .</a:t>
            </a:r>
            <a:r>
              <a:rPr lang="en-US" sz="1600" dirty="0" err="1">
                <a:latin typeface="Bell MT" panose="02020503060305020303" pitchFamily="18" charset="0"/>
              </a:rPr>
              <a:t>png</a:t>
            </a:r>
            <a:r>
              <a:rPr lang="en-US" sz="1600" dirty="0">
                <a:latin typeface="Bell MT" panose="02020503060305020303" pitchFamily="18" charset="0"/>
              </a:rPr>
              <a:t> formats, suitable for machine learning models.</a:t>
            </a:r>
          </a:p>
          <a:p>
            <a:pPr marL="285750" indent="-201613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63525" algn="l"/>
                <a:tab pos="631825" algn="l"/>
              </a:tabLst>
            </a:pPr>
            <a:r>
              <a:rPr lang="en-IN" sz="1600" b="1" dirty="0">
                <a:latin typeface="Bell MT" panose="02020503060305020303" pitchFamily="18" charset="0"/>
              </a:rPr>
              <a:t>Use Case</a:t>
            </a:r>
            <a:r>
              <a:rPr lang="en-IN" sz="1600" dirty="0">
                <a:latin typeface="Bell MT" panose="02020503060305020303" pitchFamily="18" charset="0"/>
              </a:rPr>
              <a:t>:</a:t>
            </a:r>
          </a:p>
          <a:p>
            <a:pPr marL="285750" indent="73025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63525" algn="l"/>
                <a:tab pos="631825" algn="l"/>
              </a:tabLst>
            </a:pPr>
            <a:r>
              <a:rPr lang="en-IN" sz="1600" dirty="0">
                <a:latin typeface="Bell MT" panose="02020503060305020303" pitchFamily="18" charset="0"/>
              </a:rPr>
              <a:t> </a:t>
            </a:r>
            <a:r>
              <a:rPr lang="en-US" sz="1600" dirty="0">
                <a:latin typeface="Bell MT" panose="02020503060305020303" pitchFamily="18" charset="0"/>
              </a:rPr>
              <a:t>Ideal for developing machine learning and deep learning models for plant species identification</a:t>
            </a:r>
            <a:r>
              <a:rPr lang="en-US" sz="1400" dirty="0"/>
              <a:t>.</a:t>
            </a:r>
            <a:endParaRPr lang="en-IN" sz="1600" dirty="0">
              <a:latin typeface="Bell MT" panose="02020503060305020303" pitchFamily="18" charset="0"/>
            </a:endParaRPr>
          </a:p>
          <a:p>
            <a:pPr marL="285750" indent="-201613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63525" algn="l"/>
                <a:tab pos="631825" algn="l"/>
              </a:tabLst>
            </a:pPr>
            <a:endParaRPr lang="en-US" sz="1600" dirty="0">
              <a:latin typeface="Bell MT" panose="02020503060305020303" pitchFamily="18" charset="0"/>
            </a:endParaRPr>
          </a:p>
          <a:p>
            <a:pPr marL="285750" indent="250825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63525" algn="l"/>
                <a:tab pos="631825" algn="l"/>
              </a:tabLst>
            </a:pPr>
            <a:endParaRPr lang="en-IN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Dataset Overview(Optional)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28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99945" y="1487179"/>
            <a:ext cx="11069738" cy="3744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Bell MT" panose="02020503060305020303" pitchFamily="18" charset="0"/>
              </a:rPr>
              <a:t>Approach: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Bell MT" panose="02020503060305020303" pitchFamily="18" charset="0"/>
              </a:rPr>
              <a:t>Algorithms Used:</a:t>
            </a:r>
          </a:p>
          <a:p>
            <a:pPr>
              <a:spcAft>
                <a:spcPts val="800"/>
              </a:spcAft>
            </a:pPr>
            <a:r>
              <a:rPr lang="en-US" sz="1800" b="1" dirty="0">
                <a:latin typeface="+mn-lt"/>
              </a:rPr>
              <a:t>     </a:t>
            </a:r>
            <a:r>
              <a:rPr lang="en-US" sz="1800" b="1" dirty="0">
                <a:latin typeface="Bell MT" panose="02020503060305020303" pitchFamily="18" charset="0"/>
              </a:rPr>
              <a:t>VGG19: </a:t>
            </a:r>
            <a:r>
              <a:rPr lang="en-US" sz="1800" dirty="0">
                <a:latin typeface="Bell MT" panose="02020503060305020303" pitchFamily="18" charset="0"/>
              </a:rPr>
              <a:t>A pre-trained CNN model, for </a:t>
            </a:r>
            <a:r>
              <a:rPr lang="en-US" sz="1800" b="1" dirty="0">
                <a:latin typeface="Bell MT" panose="02020503060305020303" pitchFamily="18" charset="0"/>
              </a:rPr>
              <a:t>plant name prediction</a:t>
            </a:r>
            <a:r>
              <a:rPr lang="en-US" sz="1600" dirty="0"/>
              <a:t>.</a:t>
            </a:r>
          </a:p>
          <a:p>
            <a:pPr>
              <a:spcAft>
                <a:spcPts val="800"/>
              </a:spcAft>
            </a:pPr>
            <a:r>
              <a:rPr lang="en-US" sz="1600" dirty="0">
                <a:latin typeface="+mn-lt"/>
              </a:rPr>
              <a:t>      </a:t>
            </a:r>
            <a:r>
              <a:rPr lang="en-US" sz="1800" b="1" dirty="0" err="1">
                <a:latin typeface="Bell MT" panose="02020503060305020303" pitchFamily="18" charset="0"/>
              </a:rPr>
              <a:t>GenAI</a:t>
            </a:r>
            <a:r>
              <a:rPr lang="en-US" sz="1800" b="1" dirty="0">
                <a:latin typeface="Bell MT" panose="02020503060305020303" pitchFamily="18" charset="0"/>
              </a:rPr>
              <a:t> API: </a:t>
            </a:r>
            <a:r>
              <a:rPr lang="en-US" sz="1800" dirty="0">
                <a:latin typeface="Bell MT" panose="02020503060305020303" pitchFamily="18" charset="0"/>
              </a:rPr>
              <a:t>To fetch </a:t>
            </a:r>
            <a:r>
              <a:rPr lang="en-US" sz="1800" b="1" dirty="0">
                <a:latin typeface="Bell MT" panose="02020503060305020303" pitchFamily="18" charset="0"/>
              </a:rPr>
              <a:t>detailed plant information.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Methodology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474878B-C231-ACBA-5E8A-690DEBFD721D}"/>
              </a:ext>
            </a:extLst>
          </p:cNvPr>
          <p:cNvSpPr/>
          <p:nvPr/>
        </p:nvSpPr>
        <p:spPr>
          <a:xfrm>
            <a:off x="679262" y="2077629"/>
            <a:ext cx="1122442" cy="1246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dirty="0">
                <a:latin typeface="Bell MT" panose="02020503060305020303" pitchFamily="18" charset="0"/>
              </a:rPr>
              <a:t>User</a:t>
            </a:r>
          </a:p>
          <a:p>
            <a:pPr algn="ctr"/>
            <a:r>
              <a:rPr lang="en-IN" sz="1800" dirty="0">
                <a:latin typeface="Bell MT" panose="02020503060305020303" pitchFamily="18" charset="0"/>
              </a:rPr>
              <a:t>Input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6DFB2F-4233-378E-510F-2627409F10D8}"/>
              </a:ext>
            </a:extLst>
          </p:cNvPr>
          <p:cNvSpPr/>
          <p:nvPr/>
        </p:nvSpPr>
        <p:spPr>
          <a:xfrm>
            <a:off x="2603430" y="2077629"/>
            <a:ext cx="1896559" cy="1246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dirty="0">
                <a:latin typeface="Bell MT" panose="02020503060305020303" pitchFamily="18" charset="0"/>
              </a:rPr>
              <a:t>Image </a:t>
            </a:r>
          </a:p>
          <a:p>
            <a:pPr algn="ctr"/>
            <a:r>
              <a:rPr lang="en-IN" sz="1800" dirty="0">
                <a:latin typeface="Bell MT" panose="02020503060305020303" pitchFamily="18" charset="0"/>
              </a:rPr>
              <a:t>Preprocessing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0EC599-9506-0555-015A-80E127EF2777}"/>
              </a:ext>
            </a:extLst>
          </p:cNvPr>
          <p:cNvSpPr/>
          <p:nvPr/>
        </p:nvSpPr>
        <p:spPr>
          <a:xfrm>
            <a:off x="5289644" y="2044868"/>
            <a:ext cx="1278678" cy="1246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dirty="0">
                <a:latin typeface="Bell MT" panose="02020503060305020303" pitchFamily="18" charset="0"/>
              </a:rPr>
              <a:t>CNN model</a:t>
            </a:r>
          </a:p>
          <a:p>
            <a:pPr algn="ctr"/>
            <a:r>
              <a:rPr lang="en-IN" sz="1800" dirty="0">
                <a:latin typeface="Bell MT" panose="02020503060305020303" pitchFamily="18" charset="0"/>
              </a:rPr>
              <a:t>(VGG19) </a:t>
            </a:r>
            <a:endParaRPr lang="en-IN" sz="1800" b="1" dirty="0">
              <a:latin typeface="Bell MT" panose="02020503060305020303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72A928-6F1F-3D41-1815-80DBC3CA83F0}"/>
              </a:ext>
            </a:extLst>
          </p:cNvPr>
          <p:cNvSpPr/>
          <p:nvPr/>
        </p:nvSpPr>
        <p:spPr>
          <a:xfrm>
            <a:off x="7391540" y="2077629"/>
            <a:ext cx="1623768" cy="1246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dirty="0">
                <a:latin typeface="Bell MT" panose="02020503060305020303" pitchFamily="18" charset="0"/>
              </a:rPr>
              <a:t>Information</a:t>
            </a:r>
          </a:p>
          <a:p>
            <a:pPr algn="ctr"/>
            <a:r>
              <a:rPr lang="en-IN" sz="1800" dirty="0">
                <a:latin typeface="Bell MT" panose="02020503060305020303" pitchFamily="18" charset="0"/>
              </a:rPr>
              <a:t>(Gen AI API)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DBF9AA-6C54-D2AB-A94B-D9B735181954}"/>
              </a:ext>
            </a:extLst>
          </p:cNvPr>
          <p:cNvSpPr/>
          <p:nvPr/>
        </p:nvSpPr>
        <p:spPr>
          <a:xfrm>
            <a:off x="9801928" y="2044868"/>
            <a:ext cx="1122442" cy="1246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dirty="0">
                <a:latin typeface="Bell MT" panose="02020503060305020303" pitchFamily="18" charset="0"/>
              </a:rPr>
              <a:t>Output to User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1911C53-4BC5-62BD-29CB-1EEC8FFDCACA}"/>
              </a:ext>
            </a:extLst>
          </p:cNvPr>
          <p:cNvSpPr/>
          <p:nvPr/>
        </p:nvSpPr>
        <p:spPr>
          <a:xfrm>
            <a:off x="1923824" y="2506776"/>
            <a:ext cx="562219" cy="33250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A0DBB98-550B-4D99-89BB-135FC713A261}"/>
              </a:ext>
            </a:extLst>
          </p:cNvPr>
          <p:cNvSpPr/>
          <p:nvPr/>
        </p:nvSpPr>
        <p:spPr>
          <a:xfrm>
            <a:off x="9129026" y="2483026"/>
            <a:ext cx="562219" cy="33250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AA8B81E-8F80-147B-90FB-E3B48D158229}"/>
              </a:ext>
            </a:extLst>
          </p:cNvPr>
          <p:cNvSpPr/>
          <p:nvPr/>
        </p:nvSpPr>
        <p:spPr>
          <a:xfrm>
            <a:off x="6715603" y="2501730"/>
            <a:ext cx="562219" cy="33250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528BC84-D2EB-C741-AA39-CE711B5F2C09}"/>
              </a:ext>
            </a:extLst>
          </p:cNvPr>
          <p:cNvSpPr/>
          <p:nvPr/>
        </p:nvSpPr>
        <p:spPr>
          <a:xfrm>
            <a:off x="4613707" y="2501730"/>
            <a:ext cx="562219" cy="33250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43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Conclusion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210314" y="1461898"/>
            <a:ext cx="7140512" cy="4021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Bell MT" panose="02020503060305020303" pitchFamily="18" charset="0"/>
              </a:rPr>
              <a:t>Summary:</a:t>
            </a:r>
          </a:p>
          <a:p>
            <a:pPr marL="285750" indent="-28575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latin typeface="Bell MT" panose="02020503060305020303" pitchFamily="18" charset="0"/>
              </a:rPr>
              <a:t>A deep learning-based framework was developed to predict plant and explain medicinal plant populations.</a:t>
            </a:r>
          </a:p>
          <a:p>
            <a:pPr marL="285750" indent="-28575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latin typeface="Bell MT" panose="02020503060305020303" pitchFamily="18" charset="0"/>
              </a:rPr>
              <a:t>VGG19: Detects and estimates population density from image </a:t>
            </a:r>
            <a:r>
              <a:rPr lang="en-US" sz="1800" dirty="0" err="1">
                <a:latin typeface="Bell MT" panose="02020503060305020303" pitchFamily="18" charset="0"/>
              </a:rPr>
              <a:t>dtaset</a:t>
            </a:r>
            <a:r>
              <a:rPr lang="en-US" sz="1800" dirty="0">
                <a:latin typeface="Bell MT" panose="02020503060305020303" pitchFamily="18" charset="0"/>
              </a:rPr>
              <a:t>. </a:t>
            </a:r>
          </a:p>
          <a:p>
            <a:pPr marL="285750" indent="-28575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latin typeface="Bell MT" panose="02020503060305020303" pitchFamily="18" charset="0"/>
              </a:rPr>
              <a:t>Supports biodiversity conservation by identifying population changes and use cases</a:t>
            </a:r>
            <a:r>
              <a:rPr lang="en-US" sz="1800" dirty="0">
                <a:latin typeface="+mn-lt"/>
              </a:rPr>
              <a:t>.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Bell MT" panose="02020503060305020303" pitchFamily="18" charset="0"/>
              </a:rPr>
              <a:t>Future Work:</a:t>
            </a:r>
          </a:p>
          <a:p>
            <a:pPr marL="285750" indent="-28575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latin typeface="Bell MT" panose="02020503060305020303" pitchFamily="18" charset="0"/>
              </a:rPr>
              <a:t>Integration with Real-World Data Sources.</a:t>
            </a:r>
          </a:p>
          <a:p>
            <a:pPr marL="285750" indent="-28575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latin typeface="Bell MT" panose="02020503060305020303" pitchFamily="18" charset="0"/>
              </a:rPr>
              <a:t>Incorporating Multi-Modal Data.</a:t>
            </a:r>
          </a:p>
          <a:p>
            <a:pPr marL="285750" indent="-28575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latin typeface="Bell MT" panose="02020503060305020303" pitchFamily="18" charset="0"/>
              </a:rPr>
              <a:t>Traceability with Blockchain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EE1DD-6A31-2A28-F8BE-6E59037422CF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06934-F528-B704-BB31-70471CEEB0BF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47989A-A2B1-6748-7E8A-F0362FB212B6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light bulb with a black background&#10;&#10;Description automatically generated">
            <a:extLst>
              <a:ext uri="{FF2B5EF4-FFF2-40B4-BE49-F238E27FC236}">
                <a16:creationId xmlns:a16="http://schemas.microsoft.com/office/drawing/2014/main" id="{75F7452F-58BC-17CE-3016-C04F4A0BB5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17" t="5427" r="7295" b="7474"/>
          <a:stretch/>
        </p:blipFill>
        <p:spPr>
          <a:xfrm>
            <a:off x="7112000" y="1092200"/>
            <a:ext cx="4551680" cy="463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References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210314" y="1461898"/>
            <a:ext cx="9741208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Bell MT" panose="02020503060305020303" pitchFamily="18" charset="0"/>
              </a:rPr>
              <a:t>Rahim </a:t>
            </a:r>
            <a:r>
              <a:rPr lang="en-IN" sz="1800" dirty="0" err="1">
                <a:solidFill>
                  <a:schemeClr val="tx1"/>
                </a:solidFill>
                <a:latin typeface="Bell MT" panose="02020503060305020303" pitchFamily="18" charset="0"/>
              </a:rPr>
              <a:t>Azadnia</a:t>
            </a:r>
            <a:r>
              <a:rPr lang="en-IN" sz="1800" dirty="0">
                <a:solidFill>
                  <a:schemeClr val="tx1"/>
                </a:solidFill>
                <a:latin typeface="Bell MT" panose="02020503060305020303" pitchFamily="18" charset="0"/>
              </a:rPr>
              <a:t> and Kamran </a:t>
            </a:r>
            <a:r>
              <a:rPr lang="en-IN" sz="1800" dirty="0" err="1">
                <a:solidFill>
                  <a:schemeClr val="tx1"/>
                </a:solidFill>
                <a:latin typeface="Bell MT" panose="02020503060305020303" pitchFamily="18" charset="0"/>
              </a:rPr>
              <a:t>Kheiralipour</a:t>
            </a:r>
            <a:r>
              <a:rPr lang="en-IN" sz="1800" dirty="0">
                <a:solidFill>
                  <a:schemeClr val="tx1"/>
                </a:solidFill>
                <a:latin typeface="Bell MT" panose="02020503060305020303" pitchFamily="18" charset="0"/>
              </a:rPr>
              <a:t>, "Recognition of leaves of different medicinal plant species using a robust image processing algorithm and artificial neural networks classifier," </a:t>
            </a:r>
            <a:r>
              <a:rPr lang="en-IN" sz="1800" i="1" dirty="0">
                <a:solidFill>
                  <a:schemeClr val="tx1"/>
                </a:solidFill>
                <a:latin typeface="Bell MT" panose="02020503060305020303" pitchFamily="18" charset="0"/>
              </a:rPr>
              <a:t>2021</a:t>
            </a:r>
            <a:r>
              <a:rPr lang="en-IN" sz="1800" dirty="0">
                <a:solidFill>
                  <a:schemeClr val="tx1"/>
                </a:solidFill>
                <a:latin typeface="Bell MT" panose="02020503060305020303" pitchFamily="18" charset="0"/>
              </a:rPr>
              <a:t>.</a:t>
            </a:r>
            <a:endParaRPr lang="en-US" sz="1800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Bell MT" panose="020205030603050203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https://ai.google.dev/gemini-api</a:t>
            </a:r>
            <a:endParaRPr lang="en-US" sz="1800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Bell MT" panose="02020503060305020303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https://www.geeksforgeeks.org/vgg-net-architecture-explained</a:t>
            </a:r>
            <a:endParaRPr lang="en-US" sz="1800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Bell MT" panose="02020503060305020303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https://docs.streamlit.io/</a:t>
            </a:r>
            <a:endParaRPr lang="en-US" sz="1800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Bell MT" panose="02020503060305020303" pitchFamily="18" charset="0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792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B891F87A-F05D-A66D-D907-D5AAD797E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FABA25-7128-5EC6-B9FB-6536503232A1}"/>
              </a:ext>
            </a:extLst>
          </p:cNvPr>
          <p:cNvSpPr txBox="1"/>
          <p:nvPr/>
        </p:nvSpPr>
        <p:spPr>
          <a:xfrm>
            <a:off x="191909" y="1116756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Source Code: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2FB0B-5065-E578-24C4-424E718FC8B5}"/>
              </a:ext>
            </a:extLst>
          </p:cNvPr>
          <p:cNvSpPr txBox="1"/>
          <p:nvPr/>
        </p:nvSpPr>
        <p:spPr>
          <a:xfrm>
            <a:off x="486889" y="1699404"/>
            <a:ext cx="9559636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Bell MT" panose="02020503060305020303" pitchFamily="18" charset="0"/>
              </a:rPr>
              <a:t>https://github.com/abhijeetpathare23/ESML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96E431-6DC0-1709-9661-C033C72AE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25" y="2274125"/>
            <a:ext cx="4583875" cy="458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9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C30A77F-BE9B-73CB-CC7F-A1F8B5B87AB9}"/>
              </a:ext>
            </a:extLst>
          </p:cNvPr>
          <p:cNvSpPr txBox="1">
            <a:spLocks/>
          </p:cNvSpPr>
          <p:nvPr/>
        </p:nvSpPr>
        <p:spPr>
          <a:xfrm>
            <a:off x="4315206" y="3214562"/>
            <a:ext cx="3561588" cy="98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US" sz="5000" b="1" dirty="0">
                <a:solidFill>
                  <a:srgbClr val="213163"/>
                </a:solidFill>
              </a:rPr>
              <a:t>Thank You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5614</TotalTime>
  <Words>400</Words>
  <Application>Microsoft Office PowerPoint</Application>
  <PresentationFormat>Widescreen</PresentationFormat>
  <Paragraphs>66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Bell MT</vt:lpstr>
      <vt:lpstr>Courier New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Abhijit Pathare</cp:lastModifiedBy>
  <cp:revision>80</cp:revision>
  <dcterms:modified xsi:type="dcterms:W3CDTF">2025-01-24T17:16:15Z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