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6" r:id="rId12"/>
    <p:sldId id="265" r:id="rId13"/>
  </p:sldIdLst>
  <p:sldSz cx="18288000" cy="10287000"/>
  <p:notesSz cx="6858000" cy="9144000"/>
  <p:embeddedFontLst>
    <p:embeddedFont>
      <p:font typeface="Canva Sans Bold" panose="020B0604020202020204" charset="0"/>
      <p:regular r:id="rId14"/>
    </p:embeddedFont>
    <p:embeddedFont>
      <p:font typeface="Canva Sans Italics" panose="020B0604020202020204" charset="0"/>
      <p:regular r:id="rId15"/>
    </p:embeddedFont>
    <p:embeddedFont>
      <p:font typeface="Lato Bold" panose="020B0604020202020204" charset="0"/>
      <p:regular r:id="rId16"/>
    </p:embeddedFont>
    <p:embeddedFont>
      <p:font typeface="Lato Heavy" panose="020B0604020202020204" charset="0"/>
      <p:regular r:id="rId17"/>
    </p:embeddedFont>
    <p:embeddedFont>
      <p:font typeface="League Spartan" panose="020B0604020202020204" charset="0"/>
      <p:regular r:id="rId18"/>
    </p:embeddedFont>
    <p:embeddedFont>
      <p:font typeface="Poppins" panose="00000500000000000000" pitchFamily="2" charset="0"/>
      <p:regular r:id="rId19"/>
      <p:bold r:id="rId20"/>
      <p:italic r:id="rId21"/>
      <p:boldItalic r:id="rId22"/>
    </p:embeddedFont>
    <p:embeddedFont>
      <p:font typeface="Poppins Bold" panose="00000800000000000000" charset="0"/>
      <p:regular r:id="rId23"/>
    </p:embeddedFont>
    <p:embeddedFont>
      <p:font typeface="Poppins Italics" panose="020B0604020202020204" charset="0"/>
      <p:regular r:id="rId24"/>
    </p:embeddedFont>
    <p:embeddedFont>
      <p:font typeface="Poppins Semi-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sp>
        <p:nvSpPr>
          <p:cNvPr id="6" name="TextBox 6"/>
          <p:cNvSpPr txBox="1"/>
          <p:nvPr/>
        </p:nvSpPr>
        <p:spPr>
          <a:xfrm>
            <a:off x="3648322" y="789089"/>
            <a:ext cx="11422515" cy="3541611"/>
          </a:xfrm>
          <a:prstGeom prst="rect">
            <a:avLst/>
          </a:prstGeom>
        </p:spPr>
        <p:txBody>
          <a:bodyPr lIns="0" tIns="0" rIns="0" bIns="0" rtlCol="0" anchor="t">
            <a:spAutoFit/>
          </a:bodyPr>
          <a:lstStyle/>
          <a:p>
            <a:pPr algn="l">
              <a:lnSpc>
                <a:spcPts val="9426"/>
              </a:lnSpc>
              <a:spcBef>
                <a:spcPct val="0"/>
              </a:spcBef>
            </a:pPr>
            <a:r>
              <a:rPr lang="en-US" sz="6733" dirty="0">
                <a:solidFill>
                  <a:srgbClr val="593C8F"/>
                </a:solidFill>
                <a:latin typeface="League Spartan"/>
                <a:ea typeface="League Spartan"/>
                <a:cs typeface="League Spartan"/>
                <a:sym typeface="League Spartan"/>
              </a:rPr>
              <a:t>WEBAI AQI - THE AIR QUALITY MONITORING PLATFORM</a:t>
            </a:r>
          </a:p>
        </p:txBody>
      </p:sp>
      <p:sp>
        <p:nvSpPr>
          <p:cNvPr id="7" name="AutoShape 7"/>
          <p:cNvSpPr/>
          <p:nvPr/>
        </p:nvSpPr>
        <p:spPr>
          <a:xfrm flipV="1">
            <a:off x="3648322" y="5611372"/>
            <a:ext cx="9687995" cy="20505"/>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8" name="Freeform 8"/>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9" name="Freeform 9"/>
          <p:cNvSpPr/>
          <p:nvPr/>
        </p:nvSpPr>
        <p:spPr>
          <a:xfrm>
            <a:off x="13336316" y="8870866"/>
            <a:ext cx="4913120" cy="1416134"/>
          </a:xfrm>
          <a:custGeom>
            <a:avLst/>
            <a:gdLst/>
            <a:ahLst/>
            <a:cxnLst/>
            <a:rect l="l" t="t" r="r" b="b"/>
            <a:pathLst>
              <a:path w="4913120" h="1416134">
                <a:moveTo>
                  <a:pt x="0" y="0"/>
                </a:moveTo>
                <a:lnTo>
                  <a:pt x="4913120" y="0"/>
                </a:lnTo>
                <a:lnTo>
                  <a:pt x="4913120" y="1416134"/>
                </a:lnTo>
                <a:lnTo>
                  <a:pt x="0" y="1416134"/>
                </a:lnTo>
                <a:lnTo>
                  <a:pt x="0" y="0"/>
                </a:lnTo>
                <a:close/>
              </a:path>
            </a:pathLst>
          </a:custGeom>
          <a:blipFill>
            <a:blip r:embed="rId5"/>
            <a:stretch>
              <a:fillRect/>
            </a:stretch>
          </a:blipFill>
        </p:spPr>
        <p:txBody>
          <a:bodyPr/>
          <a:lstStyle/>
          <a:p>
            <a:endParaRPr lang="en-IN" dirty="0"/>
          </a:p>
        </p:txBody>
      </p:sp>
      <p:sp>
        <p:nvSpPr>
          <p:cNvPr id="10" name="TextBox 10"/>
          <p:cNvSpPr txBox="1"/>
          <p:nvPr/>
        </p:nvSpPr>
        <p:spPr>
          <a:xfrm>
            <a:off x="3648322" y="4302125"/>
            <a:ext cx="5419987" cy="1043138"/>
          </a:xfrm>
          <a:prstGeom prst="rect">
            <a:avLst/>
          </a:prstGeom>
        </p:spPr>
        <p:txBody>
          <a:bodyPr lIns="0" tIns="0" rIns="0" bIns="0" rtlCol="0" anchor="t">
            <a:spAutoFit/>
          </a:bodyPr>
          <a:lstStyle/>
          <a:p>
            <a:pPr algn="l">
              <a:lnSpc>
                <a:spcPts val="8458"/>
              </a:lnSpc>
              <a:spcBef>
                <a:spcPct val="0"/>
              </a:spcBef>
            </a:pPr>
            <a:r>
              <a:rPr lang="en-US" sz="6041" b="1" dirty="0">
                <a:solidFill>
                  <a:srgbClr val="000000"/>
                </a:solidFill>
                <a:latin typeface="Lato Bold"/>
                <a:ea typeface="Lato Bold"/>
                <a:cs typeface="Lato Bold"/>
                <a:sym typeface="Lato Bold"/>
              </a:rPr>
              <a:t>Team: FusionX</a:t>
            </a:r>
          </a:p>
        </p:txBody>
      </p:sp>
      <p:sp>
        <p:nvSpPr>
          <p:cNvPr id="11" name="TextBox 11"/>
          <p:cNvSpPr txBox="1"/>
          <p:nvPr/>
        </p:nvSpPr>
        <p:spPr>
          <a:xfrm>
            <a:off x="3648322" y="6194575"/>
            <a:ext cx="5147221" cy="1260039"/>
          </a:xfrm>
          <a:prstGeom prst="rect">
            <a:avLst/>
          </a:prstGeom>
        </p:spPr>
        <p:txBody>
          <a:bodyPr lIns="0" tIns="0" rIns="0" bIns="0" rtlCol="0" anchor="t">
            <a:spAutoFit/>
          </a:bodyPr>
          <a:lstStyle/>
          <a:p>
            <a:pPr algn="l">
              <a:lnSpc>
                <a:spcPts val="3379"/>
              </a:lnSpc>
            </a:pPr>
            <a:r>
              <a:rPr lang="en-US" sz="2413" dirty="0">
                <a:solidFill>
                  <a:srgbClr val="000000"/>
                </a:solidFill>
                <a:latin typeface="Poppins"/>
                <a:ea typeface="Poppins"/>
                <a:cs typeface="Poppins"/>
                <a:sym typeface="Poppins"/>
              </a:rPr>
              <a:t>Abhijeet Rajhans</a:t>
            </a:r>
          </a:p>
          <a:p>
            <a:pPr algn="l">
              <a:lnSpc>
                <a:spcPts val="3379"/>
              </a:lnSpc>
            </a:pPr>
            <a:r>
              <a:rPr lang="en-US" sz="2413" dirty="0">
                <a:solidFill>
                  <a:srgbClr val="000000"/>
                </a:solidFill>
                <a:latin typeface="Poppins"/>
                <a:ea typeface="Poppins"/>
                <a:cs typeface="Poppins"/>
                <a:sym typeface="Poppins"/>
              </a:rPr>
              <a:t>Manipal University Jaipur</a:t>
            </a:r>
          </a:p>
          <a:p>
            <a:pPr algn="l">
              <a:lnSpc>
                <a:spcPts val="3379"/>
              </a:lnSpc>
              <a:spcBef>
                <a:spcPct val="0"/>
              </a:spcBef>
            </a:pPr>
            <a:r>
              <a:rPr lang="en-US" sz="2413" dirty="0">
                <a:solidFill>
                  <a:srgbClr val="000000"/>
                </a:solidFill>
                <a:latin typeface="Poppins"/>
                <a:ea typeface="Poppins"/>
                <a:cs typeface="Poppins"/>
                <a:sym typeface="Poppins"/>
              </a:rPr>
              <a:t>abhijeetrajhans.ar@gmail.com</a:t>
            </a:r>
          </a:p>
        </p:txBody>
      </p:sp>
      <p:sp>
        <p:nvSpPr>
          <p:cNvPr id="12" name="TextBox 12"/>
          <p:cNvSpPr txBox="1"/>
          <p:nvPr/>
        </p:nvSpPr>
        <p:spPr>
          <a:xfrm>
            <a:off x="3648322" y="7998261"/>
            <a:ext cx="4406226" cy="1260039"/>
          </a:xfrm>
          <a:prstGeom prst="rect">
            <a:avLst/>
          </a:prstGeom>
        </p:spPr>
        <p:txBody>
          <a:bodyPr lIns="0" tIns="0" rIns="0" bIns="0" rtlCol="0" anchor="t">
            <a:spAutoFit/>
          </a:bodyPr>
          <a:lstStyle/>
          <a:p>
            <a:pPr algn="l">
              <a:lnSpc>
                <a:spcPts val="3379"/>
              </a:lnSpc>
            </a:pPr>
            <a:r>
              <a:rPr lang="en-US" sz="2413" dirty="0">
                <a:solidFill>
                  <a:srgbClr val="000000"/>
                </a:solidFill>
                <a:latin typeface="Poppins"/>
                <a:ea typeface="Poppins"/>
                <a:cs typeface="Poppins"/>
                <a:sym typeface="Poppins"/>
              </a:rPr>
              <a:t>Shreyasi Ray</a:t>
            </a:r>
          </a:p>
          <a:p>
            <a:pPr algn="l">
              <a:lnSpc>
                <a:spcPts val="3379"/>
              </a:lnSpc>
            </a:pPr>
            <a:r>
              <a:rPr lang="en-US" sz="2413" dirty="0">
                <a:solidFill>
                  <a:srgbClr val="000000"/>
                </a:solidFill>
                <a:latin typeface="Poppins"/>
                <a:ea typeface="Poppins"/>
                <a:cs typeface="Poppins"/>
                <a:sym typeface="Poppins"/>
              </a:rPr>
              <a:t>Manipal University Jaipur</a:t>
            </a:r>
          </a:p>
          <a:p>
            <a:pPr algn="l">
              <a:lnSpc>
                <a:spcPts val="3379"/>
              </a:lnSpc>
              <a:spcBef>
                <a:spcPct val="0"/>
              </a:spcBef>
            </a:pPr>
            <a:r>
              <a:rPr lang="en-US" sz="2413" dirty="0">
                <a:solidFill>
                  <a:srgbClr val="000000"/>
                </a:solidFill>
                <a:latin typeface="Poppins"/>
                <a:ea typeface="Poppins"/>
                <a:cs typeface="Poppins"/>
                <a:sym typeface="Poppins"/>
              </a:rPr>
              <a:t>shreyasiray11@gmail.com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780704" y="395523"/>
            <a:ext cx="2630765" cy="2630765"/>
          </a:xfrm>
          <a:custGeom>
            <a:avLst/>
            <a:gdLst/>
            <a:ahLst/>
            <a:cxnLst/>
            <a:rect l="l" t="t" r="r" b="b"/>
            <a:pathLst>
              <a:path w="2630765" h="2630765">
                <a:moveTo>
                  <a:pt x="0" y="0"/>
                </a:moveTo>
                <a:lnTo>
                  <a:pt x="2630765" y="0"/>
                </a:lnTo>
                <a:lnTo>
                  <a:pt x="2630765" y="2630765"/>
                </a:lnTo>
                <a:lnTo>
                  <a:pt x="0" y="2630765"/>
                </a:lnTo>
                <a:lnTo>
                  <a:pt x="0" y="0"/>
                </a:lnTo>
                <a:close/>
              </a:path>
            </a:pathLst>
          </a:custGeom>
          <a:blipFill>
            <a:blip r:embed="rId2"/>
            <a:stretch>
              <a:fillRect/>
            </a:stretch>
          </a:blipFill>
        </p:spPr>
        <p:txBody>
          <a:bodyPr/>
          <a:lstStyle/>
          <a:p>
            <a:endParaRPr lang="en-IN" dirty="0"/>
          </a:p>
        </p:txBody>
      </p:sp>
      <p:sp>
        <p:nvSpPr>
          <p:cNvPr id="3" name="TextBox 3"/>
          <p:cNvSpPr txBox="1"/>
          <p:nvPr/>
        </p:nvSpPr>
        <p:spPr>
          <a:xfrm>
            <a:off x="1780704" y="3135565"/>
            <a:ext cx="13974871" cy="6612255"/>
          </a:xfrm>
          <a:prstGeom prst="rect">
            <a:avLst/>
          </a:prstGeom>
        </p:spPr>
        <p:txBody>
          <a:bodyPr lIns="0" tIns="0" rIns="0" bIns="0" rtlCol="0" anchor="t">
            <a:spAutoFit/>
          </a:bodyPr>
          <a:lstStyle/>
          <a:p>
            <a:pPr algn="just">
              <a:lnSpc>
                <a:spcPts val="2520"/>
              </a:lnSpc>
            </a:pPr>
            <a:r>
              <a:rPr lang="en-US" sz="1800" b="1" dirty="0">
                <a:solidFill>
                  <a:srgbClr val="000000"/>
                </a:solidFill>
                <a:latin typeface="Poppins Bold"/>
                <a:ea typeface="Poppins Bold"/>
                <a:cs typeface="Poppins Bold"/>
                <a:sym typeface="Poppins Bold"/>
              </a:rPr>
              <a:t>Intel® Tiber Cloud</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Scalable AI infrastructure optimized for deep learning and NLP workloads, ideal for high-demand tasks.</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Powers large models for AQI prediction, text summarization, and real-time data processing.</a:t>
            </a:r>
          </a:p>
          <a:p>
            <a:pPr algn="just">
              <a:lnSpc>
                <a:spcPts val="2520"/>
              </a:lnSpc>
            </a:pPr>
            <a:endParaRPr lang="en-US" sz="1800" dirty="0">
              <a:solidFill>
                <a:srgbClr val="000000"/>
              </a:solidFill>
              <a:latin typeface="Poppins"/>
              <a:ea typeface="Poppins"/>
              <a:cs typeface="Poppins"/>
              <a:sym typeface="Poppins"/>
            </a:endParaRPr>
          </a:p>
          <a:p>
            <a:pPr algn="just">
              <a:lnSpc>
                <a:spcPts val="2520"/>
              </a:lnSpc>
            </a:pPr>
            <a:r>
              <a:rPr lang="en-US" sz="1800" b="1" dirty="0">
                <a:solidFill>
                  <a:srgbClr val="000000"/>
                </a:solidFill>
                <a:latin typeface="Poppins Bold"/>
                <a:ea typeface="Poppins Bold"/>
                <a:cs typeface="Poppins Bold"/>
                <a:sym typeface="Poppins Bold"/>
              </a:rPr>
              <a:t>Intel® neural-chat-7b-v3-3</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Advanced conversational model for generating human-like responses.</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Enhances the chatbot (AirBuddy) for AQI-related queries, creating engaging, contextually relevant conversations.</a:t>
            </a:r>
          </a:p>
          <a:p>
            <a:pPr algn="just">
              <a:lnSpc>
                <a:spcPts val="2520"/>
              </a:lnSpc>
            </a:pPr>
            <a:endParaRPr lang="en-US" sz="1800" dirty="0">
              <a:solidFill>
                <a:srgbClr val="000000"/>
              </a:solidFill>
              <a:latin typeface="Poppins"/>
              <a:ea typeface="Poppins"/>
              <a:cs typeface="Poppins"/>
              <a:sym typeface="Poppins"/>
            </a:endParaRPr>
          </a:p>
          <a:p>
            <a:pPr algn="just">
              <a:lnSpc>
                <a:spcPts val="2520"/>
              </a:lnSpc>
            </a:pPr>
            <a:r>
              <a:rPr lang="en-US" sz="1800" b="1" dirty="0">
                <a:solidFill>
                  <a:srgbClr val="000000"/>
                </a:solidFill>
                <a:latin typeface="Poppins Bold"/>
                <a:ea typeface="Poppins Bold"/>
                <a:cs typeface="Poppins Bold"/>
                <a:sym typeface="Poppins Bold"/>
              </a:rPr>
              <a:t>Intel® distilgpt2-wikitext2</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Efficient, lightweight version of GPT-2 for fast text generation.</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Generates AQI updates and pollution reduction suggestions in real time.</a:t>
            </a:r>
          </a:p>
          <a:p>
            <a:pPr algn="just">
              <a:lnSpc>
                <a:spcPts val="2520"/>
              </a:lnSpc>
            </a:pPr>
            <a:endParaRPr lang="en-US" sz="1800" dirty="0">
              <a:solidFill>
                <a:srgbClr val="000000"/>
              </a:solidFill>
              <a:latin typeface="Poppins"/>
              <a:ea typeface="Poppins"/>
              <a:cs typeface="Poppins"/>
              <a:sym typeface="Poppins"/>
            </a:endParaRPr>
          </a:p>
          <a:p>
            <a:pPr algn="just">
              <a:lnSpc>
                <a:spcPts val="2520"/>
              </a:lnSpc>
            </a:pPr>
            <a:r>
              <a:rPr lang="en-US" sz="1800" b="1" dirty="0">
                <a:solidFill>
                  <a:srgbClr val="000000"/>
                </a:solidFill>
                <a:latin typeface="Poppins Bold"/>
                <a:ea typeface="Poppins Bold"/>
                <a:cs typeface="Poppins Bold"/>
                <a:sym typeface="Poppins Bold"/>
              </a:rPr>
              <a:t>Intel® fid_flan_t5_base_nq</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T5 model fine-tuned for answering open-ended questions and summarization.</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Provides accurate responses and summaries in the chatbot and forums.</a:t>
            </a:r>
          </a:p>
          <a:p>
            <a:pPr algn="just">
              <a:lnSpc>
                <a:spcPts val="2520"/>
              </a:lnSpc>
            </a:pPr>
            <a:endParaRPr lang="en-US" sz="1800" dirty="0">
              <a:solidFill>
                <a:srgbClr val="000000"/>
              </a:solidFill>
              <a:latin typeface="Poppins"/>
              <a:ea typeface="Poppins"/>
              <a:cs typeface="Poppins"/>
              <a:sym typeface="Poppins"/>
            </a:endParaRPr>
          </a:p>
          <a:p>
            <a:pPr algn="just">
              <a:lnSpc>
                <a:spcPts val="2520"/>
              </a:lnSpc>
            </a:pPr>
            <a:r>
              <a:rPr lang="en-US" sz="1800" b="1" dirty="0">
                <a:solidFill>
                  <a:srgbClr val="000000"/>
                </a:solidFill>
                <a:latin typeface="Poppins Bold"/>
                <a:ea typeface="Poppins Bold"/>
                <a:cs typeface="Poppins Bold"/>
                <a:sym typeface="Poppins Bold"/>
              </a:rPr>
              <a:t>Intel® distilgpt2</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Purpose: Optimized GPT-2 for faster, efficient text generation.</a:t>
            </a:r>
          </a:p>
          <a:p>
            <a:pPr marL="388620" lvl="1" indent="-194310" algn="just">
              <a:lnSpc>
                <a:spcPts val="2520"/>
              </a:lnSpc>
              <a:buFont typeface="Arial"/>
              <a:buChar char="•"/>
            </a:pPr>
            <a:r>
              <a:rPr lang="en-US" sz="1800" dirty="0">
                <a:solidFill>
                  <a:srgbClr val="000000"/>
                </a:solidFill>
                <a:latin typeface="Poppins"/>
                <a:ea typeface="Poppins"/>
                <a:cs typeface="Poppins"/>
                <a:sym typeface="Poppins"/>
              </a:rPr>
              <a:t>Usage: Improves chatbot speed and ensures real-time AQI updates.</a:t>
            </a:r>
          </a:p>
          <a:p>
            <a:pPr algn="just">
              <a:lnSpc>
                <a:spcPts val="2520"/>
              </a:lnSpc>
            </a:pPr>
            <a:endParaRPr lang="en-US" sz="1800" dirty="0">
              <a:solidFill>
                <a:srgbClr val="000000"/>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780704" y="395523"/>
            <a:ext cx="2630765" cy="2630765"/>
          </a:xfrm>
          <a:custGeom>
            <a:avLst/>
            <a:gdLst/>
            <a:ahLst/>
            <a:cxnLst/>
            <a:rect l="l" t="t" r="r" b="b"/>
            <a:pathLst>
              <a:path w="2630765" h="2630765">
                <a:moveTo>
                  <a:pt x="0" y="0"/>
                </a:moveTo>
                <a:lnTo>
                  <a:pt x="2630765" y="0"/>
                </a:lnTo>
                <a:lnTo>
                  <a:pt x="2630765" y="2630765"/>
                </a:lnTo>
                <a:lnTo>
                  <a:pt x="0" y="2630765"/>
                </a:lnTo>
                <a:lnTo>
                  <a:pt x="0" y="0"/>
                </a:lnTo>
                <a:close/>
              </a:path>
            </a:pathLst>
          </a:custGeom>
          <a:blipFill>
            <a:blip r:embed="rId2"/>
            <a:stretch>
              <a:fillRect/>
            </a:stretch>
          </a:blipFill>
        </p:spPr>
        <p:txBody>
          <a:bodyPr/>
          <a:lstStyle/>
          <a:p>
            <a:endParaRPr lang="en-IN" dirty="0"/>
          </a:p>
        </p:txBody>
      </p:sp>
      <p:sp>
        <p:nvSpPr>
          <p:cNvPr id="11" name="Rectangle 7">
            <a:extLst>
              <a:ext uri="{FF2B5EF4-FFF2-40B4-BE49-F238E27FC236}">
                <a16:creationId xmlns:a16="http://schemas.microsoft.com/office/drawing/2014/main" id="{83A0CAE9-9868-6FE6-6805-2F49E72ABBEE}"/>
              </a:ext>
            </a:extLst>
          </p:cNvPr>
          <p:cNvSpPr>
            <a:spLocks noChangeArrowheads="1"/>
          </p:cNvSpPr>
          <p:nvPr/>
        </p:nvSpPr>
        <p:spPr bwMode="auto">
          <a:xfrm>
            <a:off x="1778246" y="3441788"/>
            <a:ext cx="155448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b="0" i="1" u="none" strike="noStrike" cap="none" normalizeH="0" baseline="0" dirty="0">
                <a:ln>
                  <a:noFill/>
                </a:ln>
                <a:solidFill>
                  <a:schemeClr val="tx1"/>
                </a:solidFill>
                <a:effectLst/>
                <a:latin typeface="Poppins" panose="00000500000000000000" pitchFamily="2" charset="0"/>
                <a:cs typeface="Poppins" panose="00000500000000000000" pitchFamily="2" charset="0"/>
              </a:rPr>
              <a:t>Intel's </a:t>
            </a:r>
            <a:r>
              <a:rPr kumimoji="0" lang="en-US" altLang="en-US" i="1" u="none" strike="noStrike" cap="none" normalizeH="0" baseline="0" dirty="0">
                <a:ln>
                  <a:noFill/>
                </a:ln>
                <a:solidFill>
                  <a:schemeClr val="tx1"/>
                </a:solidFill>
                <a:effectLst/>
                <a:latin typeface="Poppins" panose="00000500000000000000" pitchFamily="2" charset="0"/>
                <a:cs typeface="Poppins" panose="00000500000000000000" pitchFamily="2" charset="0"/>
              </a:rPr>
              <a:t>sklearnex</a:t>
            </a:r>
            <a:r>
              <a:rPr kumimoji="0" lang="en-US" altLang="en-US" b="0" i="1" u="none" strike="noStrike" cap="none" normalizeH="0" baseline="0" dirty="0">
                <a:ln>
                  <a:noFill/>
                </a:ln>
                <a:solidFill>
                  <a:schemeClr val="tx1"/>
                </a:solidFill>
                <a:effectLst/>
                <a:latin typeface="Poppins" panose="00000500000000000000" pitchFamily="2" charset="0"/>
                <a:cs typeface="Poppins" panose="00000500000000000000" pitchFamily="2" charset="0"/>
              </a:rPr>
              <a:t> (Intel Extension for Scikit-learn) </a:t>
            </a:r>
            <a:r>
              <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is a library that optimizes and accelerates Scikit-learn workflows by utilizing Intel's hardware (e.g., CPUs with Intel oneAPI libraries). It provides faster execution for machine learning algorithms and pipelines using Scikit-learn, especially for larger datasets.</a:t>
            </a:r>
          </a:p>
          <a:p>
            <a:pPr marR="0" lvl="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patch_sklearn()</a:t>
            </a:r>
            <a:r>
              <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1" u="none" strike="noStrike" cap="none" normalizeH="0" baseline="0" dirty="0">
                <a:ln>
                  <a:noFill/>
                </a:ln>
                <a:solidFill>
                  <a:schemeClr val="tx1"/>
                </a:solidFill>
                <a:effectLst/>
                <a:latin typeface="Poppins" panose="00000500000000000000" pitchFamily="2" charset="0"/>
                <a:cs typeface="Poppins" panose="00000500000000000000" pitchFamily="2" charset="0"/>
              </a:rPr>
              <a:t>Purpose</a:t>
            </a:r>
            <a:r>
              <a:rPr kumimoji="0" lang="en-US" altLang="en-US"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This function patches Scikit-learn with optimized versions of its algorithms, using Intel's DAAL (Data Analytics Acceleration Library).</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1" u="none" strike="noStrike" cap="none" normalizeH="0" baseline="0" dirty="0">
                <a:ln>
                  <a:noFill/>
                </a:ln>
                <a:solidFill>
                  <a:schemeClr val="tx1"/>
                </a:solidFill>
                <a:effectLst/>
                <a:latin typeface="Poppins" panose="00000500000000000000" pitchFamily="2" charset="0"/>
                <a:cs typeface="Poppins" panose="00000500000000000000" pitchFamily="2" charset="0"/>
              </a:rPr>
              <a:t>Usage</a:t>
            </a:r>
            <a:r>
              <a:rPr kumimoji="0" lang="en-US" altLang="en-US" i="0" u="none" strike="noStrike" cap="none" normalizeH="0" baseline="0" dirty="0">
                <a:ln>
                  <a:noFill/>
                </a:ln>
                <a:solidFill>
                  <a:schemeClr val="tx1"/>
                </a:solidFill>
                <a:effectLst/>
                <a:latin typeface="Poppins" panose="00000500000000000000" pitchFamily="2" charset="0"/>
                <a:cs typeface="Poppins" panose="00000500000000000000" pitchFamily="2" charset="0"/>
              </a:rPr>
              <a:t>: After calling patch_sklearn(), Scikit-learn uses optimized algorithms for training and inference, often speeding up processes without </a:t>
            </a:r>
            <a:r>
              <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code modification. Once patched, the rest of the code remains identical to standard Scikit-learn usage.</a:t>
            </a:r>
            <a:endParaRPr lang="en-US" altLang="en-US" dirty="0">
              <a:latin typeface="Poppins" panose="00000500000000000000" pitchFamily="2" charset="0"/>
              <a:cs typeface="Poppins" panose="00000500000000000000" pitchFamily="2" charset="0"/>
            </a:endParaRPr>
          </a:p>
          <a:p>
            <a:pPr marR="0" lvl="1"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sklearnex.linear_model</a:t>
            </a:r>
            <a:r>
              <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1" u="none" strike="noStrike" cap="none" normalizeH="0" baseline="0" dirty="0">
                <a:ln>
                  <a:noFill/>
                </a:ln>
                <a:solidFill>
                  <a:schemeClr val="tx1"/>
                </a:solidFill>
                <a:effectLst/>
                <a:latin typeface="Poppins" panose="00000500000000000000" pitchFamily="2" charset="0"/>
                <a:cs typeface="Poppins" panose="00000500000000000000" pitchFamily="2" charset="0"/>
              </a:rPr>
              <a:t>Purpose</a:t>
            </a:r>
            <a:r>
              <a:rPr kumimoji="0" lang="en-US" altLang="en-US"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This module contains optimized linear models from Scikit-learn, such as Linear Regression, Ridge, Lasso, and more.</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1" u="none" strike="noStrike" cap="none" normalizeH="0" baseline="0" dirty="0">
                <a:ln>
                  <a:noFill/>
                </a:ln>
                <a:solidFill>
                  <a:schemeClr val="tx1"/>
                </a:solidFill>
                <a:effectLst/>
                <a:latin typeface="Poppins" panose="00000500000000000000" pitchFamily="2" charset="0"/>
                <a:cs typeface="Poppins" panose="00000500000000000000" pitchFamily="2" charset="0"/>
              </a:rPr>
              <a:t>Performance</a:t>
            </a:r>
            <a:r>
              <a:rPr kumimoji="0" lang="en-US" altLang="en-US"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These models are optimized for performance on Intel hardware, providing faster training times compared to the default Scikit-learn models, especially on large datasets.</a:t>
            </a:r>
          </a:p>
          <a:p>
            <a:pPr marR="0" lvl="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Benefits:</a:t>
            </a:r>
          </a:p>
          <a:p>
            <a:pPr marR="0" lvl="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742950" lvl="1" indent="-285750" algn="just" eaLnBrk="0" fontAlgn="base" hangingPunct="0">
              <a:spcBef>
                <a:spcPct val="0"/>
              </a:spcBef>
              <a:spcAft>
                <a:spcPct val="0"/>
              </a:spcAft>
              <a:buFont typeface="Arial" panose="020B0604020202020204" pitchFamily="34" charset="0"/>
              <a:buChar char="•"/>
            </a:pPr>
            <a:r>
              <a:rPr kumimoji="0" lang="en-US" altLang="en-US" i="1" u="none" strike="noStrike" cap="none" normalizeH="0" baseline="0" dirty="0">
                <a:ln>
                  <a:noFill/>
                </a:ln>
                <a:solidFill>
                  <a:schemeClr val="tx1"/>
                </a:solidFill>
                <a:effectLst/>
                <a:latin typeface="Poppins" panose="00000500000000000000" pitchFamily="2" charset="0"/>
                <a:cs typeface="Poppins" panose="00000500000000000000" pitchFamily="2" charset="0"/>
              </a:rPr>
              <a:t>No code changes</a:t>
            </a:r>
            <a:r>
              <a:rPr kumimoji="0" lang="en-US" altLang="en-US" i="0" u="none" strike="noStrike" cap="none" normalizeH="0" baseline="0" dirty="0">
                <a:ln>
                  <a:noFill/>
                </a:ln>
                <a:solidFill>
                  <a:schemeClr val="tx1"/>
                </a:solidFill>
                <a:effectLst/>
                <a:latin typeface="Poppins" panose="00000500000000000000" pitchFamily="2" charset="0"/>
                <a:cs typeface="Poppins" panose="00000500000000000000" pitchFamily="2" charset="0"/>
              </a:rPr>
              <a:t>: Simply import and patch.</a:t>
            </a:r>
          </a:p>
          <a:p>
            <a:pPr marL="742950" lvl="1" indent="-285750" algn="just" eaLnBrk="0" fontAlgn="base" hangingPunct="0">
              <a:spcBef>
                <a:spcPct val="0"/>
              </a:spcBef>
              <a:spcAft>
                <a:spcPct val="0"/>
              </a:spcAft>
              <a:buFont typeface="Arial" panose="020B0604020202020204" pitchFamily="34" charset="0"/>
              <a:buChar char="•"/>
            </a:pPr>
            <a:r>
              <a:rPr kumimoji="0" lang="en-US" altLang="en-US" i="1" u="none" strike="noStrike" cap="none" normalizeH="0" baseline="0" dirty="0">
                <a:ln>
                  <a:noFill/>
                </a:ln>
                <a:solidFill>
                  <a:schemeClr val="tx1"/>
                </a:solidFill>
                <a:effectLst/>
                <a:latin typeface="Poppins" panose="00000500000000000000" pitchFamily="2" charset="0"/>
                <a:cs typeface="Poppins" panose="00000500000000000000" pitchFamily="2" charset="0"/>
              </a:rPr>
              <a:t>Improved performance</a:t>
            </a:r>
            <a:r>
              <a:rPr kumimoji="0" lang="en-US" altLang="en-US" i="0" u="none" strike="noStrike" cap="none" normalizeH="0" baseline="0" dirty="0">
                <a:ln>
                  <a:noFill/>
                </a:ln>
                <a:solidFill>
                  <a:schemeClr val="tx1"/>
                </a:solidFill>
                <a:effectLst/>
                <a:latin typeface="Poppins" panose="00000500000000000000" pitchFamily="2" charset="0"/>
                <a:cs typeface="Poppins" panose="00000500000000000000" pitchFamily="2" charset="0"/>
              </a:rPr>
              <a:t>: Especially useful on Intel processors with large datasets.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9425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2057"/>
        </a:solidFill>
        <a:effectLst/>
      </p:bgPr>
    </p:bg>
    <p:spTree>
      <p:nvGrpSpPr>
        <p:cNvPr id="1" name=""/>
        <p:cNvGrpSpPr/>
        <p:nvPr/>
      </p:nvGrpSpPr>
      <p:grpSpPr>
        <a:xfrm>
          <a:off x="0" y="0"/>
          <a:ext cx="0" cy="0"/>
          <a:chOff x="0" y="0"/>
          <a:chExt cx="0" cy="0"/>
        </a:xfrm>
      </p:grpSpPr>
      <p:sp>
        <p:nvSpPr>
          <p:cNvPr id="2" name="Freeform 2"/>
          <p:cNvSpPr/>
          <p:nvPr/>
        </p:nvSpPr>
        <p:spPr>
          <a:xfrm>
            <a:off x="11393215" y="2210457"/>
            <a:ext cx="5866085" cy="5866085"/>
          </a:xfrm>
          <a:custGeom>
            <a:avLst/>
            <a:gdLst/>
            <a:ahLst/>
            <a:cxnLst/>
            <a:rect l="l" t="t" r="r" b="b"/>
            <a:pathLst>
              <a:path w="5866085" h="5866085">
                <a:moveTo>
                  <a:pt x="0" y="0"/>
                </a:moveTo>
                <a:lnTo>
                  <a:pt x="5866085" y="0"/>
                </a:lnTo>
                <a:lnTo>
                  <a:pt x="5866085" y="5866086"/>
                </a:lnTo>
                <a:lnTo>
                  <a:pt x="0" y="5866086"/>
                </a:lnTo>
                <a:lnTo>
                  <a:pt x="0" y="0"/>
                </a:lnTo>
                <a:close/>
              </a:path>
            </a:pathLst>
          </a:custGeom>
          <a:blipFill>
            <a:blip r:embed="rId2"/>
            <a:stretch>
              <a:fillRect/>
            </a:stretch>
          </a:blipFill>
        </p:spPr>
        <p:txBody>
          <a:bodyPr/>
          <a:lstStyle/>
          <a:p>
            <a:endParaRPr lang="en-IN" dirty="0"/>
          </a:p>
        </p:txBody>
      </p:sp>
      <p:sp>
        <p:nvSpPr>
          <p:cNvPr id="3" name="TextBox 3"/>
          <p:cNvSpPr txBox="1"/>
          <p:nvPr/>
        </p:nvSpPr>
        <p:spPr>
          <a:xfrm>
            <a:off x="1172241" y="5995886"/>
            <a:ext cx="6602984" cy="1376633"/>
          </a:xfrm>
          <a:prstGeom prst="rect">
            <a:avLst/>
          </a:prstGeom>
        </p:spPr>
        <p:txBody>
          <a:bodyPr lIns="0" tIns="0" rIns="0" bIns="0" rtlCol="0" anchor="t">
            <a:spAutoFit/>
          </a:bodyPr>
          <a:lstStyle/>
          <a:p>
            <a:pPr algn="ctr">
              <a:lnSpc>
                <a:spcPts val="11272"/>
              </a:lnSpc>
              <a:spcBef>
                <a:spcPct val="0"/>
              </a:spcBef>
            </a:pPr>
            <a:r>
              <a:rPr lang="en-US" sz="8051" dirty="0">
                <a:solidFill>
                  <a:srgbClr val="FFFFFF"/>
                </a:solidFill>
                <a:latin typeface="League Spartan"/>
                <a:ea typeface="League Spartan"/>
                <a:cs typeface="League Spartan"/>
                <a:sym typeface="League Spartan"/>
              </a:rPr>
              <a:t>THANK YOU</a:t>
            </a:r>
          </a:p>
        </p:txBody>
      </p:sp>
      <p:sp>
        <p:nvSpPr>
          <p:cNvPr id="4" name="TextBox 4"/>
          <p:cNvSpPr txBox="1"/>
          <p:nvPr/>
        </p:nvSpPr>
        <p:spPr>
          <a:xfrm>
            <a:off x="1172241" y="3108369"/>
            <a:ext cx="7659053" cy="1971181"/>
          </a:xfrm>
          <a:prstGeom prst="rect">
            <a:avLst/>
          </a:prstGeom>
        </p:spPr>
        <p:txBody>
          <a:bodyPr lIns="0" tIns="0" rIns="0" bIns="0" rtlCol="0" anchor="t">
            <a:spAutoFit/>
          </a:bodyPr>
          <a:lstStyle/>
          <a:p>
            <a:pPr algn="l">
              <a:lnSpc>
                <a:spcPts val="4759"/>
              </a:lnSpc>
            </a:pPr>
            <a:r>
              <a:rPr lang="en-US" sz="3399" b="1" dirty="0">
                <a:solidFill>
                  <a:srgbClr val="FFFFFF"/>
                </a:solidFill>
                <a:latin typeface="Canva Sans Bold"/>
                <a:ea typeface="Canva Sans Bold"/>
                <a:cs typeface="Canva Sans Bold"/>
                <a:sym typeface="Canva Sans Bold"/>
              </a:rPr>
              <a:t>BuzzOnEarth India Hackathon</a:t>
            </a:r>
          </a:p>
          <a:p>
            <a:pPr algn="l">
              <a:lnSpc>
                <a:spcPts val="3640"/>
              </a:lnSpc>
            </a:pPr>
            <a:r>
              <a:rPr lang="en-US" sz="2600" i="1" dirty="0">
                <a:solidFill>
                  <a:srgbClr val="FFFFFF"/>
                </a:solidFill>
                <a:latin typeface="Canva Sans Italics"/>
                <a:ea typeface="Canva Sans Italics"/>
                <a:cs typeface="Canva Sans Italics"/>
                <a:sym typeface="Canva Sans Italics"/>
              </a:rPr>
              <a:t>Prepared by Abhijeet Rajhans and Shreyasi Ray</a:t>
            </a:r>
          </a:p>
          <a:p>
            <a:pPr algn="l">
              <a:lnSpc>
                <a:spcPts val="3640"/>
              </a:lnSpc>
            </a:pPr>
            <a:r>
              <a:rPr lang="en-US" sz="2600" i="1" dirty="0">
                <a:solidFill>
                  <a:srgbClr val="FFFFFF"/>
                </a:solidFill>
                <a:latin typeface="Canva Sans Italics"/>
                <a:ea typeface="Canva Sans Italics"/>
                <a:cs typeface="Canva Sans Italics"/>
                <a:sym typeface="Canva Sans Italics"/>
              </a:rPr>
              <a:t>of Manipal University Jaipur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5858319" y="0"/>
            <a:ext cx="3086100" cy="10287000"/>
            <a:chOff x="0" y="0"/>
            <a:chExt cx="812800" cy="2709333"/>
          </a:xfrm>
        </p:grpSpPr>
        <p:sp>
          <p:nvSpPr>
            <p:cNvPr id="7" name="Freeform 7"/>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8" name="TextBox 8"/>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2905656" y="0"/>
            <a:ext cx="3086100" cy="10287000"/>
            <a:chOff x="0" y="0"/>
            <a:chExt cx="812800" cy="2709333"/>
          </a:xfrm>
        </p:grpSpPr>
        <p:sp>
          <p:nvSpPr>
            <p:cNvPr id="10" name="Freeform 10"/>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11" name="TextBox 11"/>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sp>
        <p:nvSpPr>
          <p:cNvPr id="12" name="TextBox 12"/>
          <p:cNvSpPr txBox="1"/>
          <p:nvPr/>
        </p:nvSpPr>
        <p:spPr>
          <a:xfrm>
            <a:off x="9700362" y="445266"/>
            <a:ext cx="8050316" cy="2874042"/>
          </a:xfrm>
          <a:prstGeom prst="rect">
            <a:avLst/>
          </a:prstGeom>
        </p:spPr>
        <p:txBody>
          <a:bodyPr lIns="0" tIns="0" rIns="0" bIns="0" rtlCol="0" anchor="t">
            <a:spAutoFit/>
          </a:bodyPr>
          <a:lstStyle/>
          <a:p>
            <a:pPr marL="507089" lvl="1" indent="-253545" algn="l">
              <a:lnSpc>
                <a:spcPts val="3288"/>
              </a:lnSpc>
              <a:buFont typeface="Arial"/>
              <a:buChar char="•"/>
            </a:pPr>
            <a:r>
              <a:rPr lang="en-US" sz="2348" dirty="0">
                <a:solidFill>
                  <a:srgbClr val="2C1F36"/>
                </a:solidFill>
                <a:latin typeface="Poppins"/>
                <a:ea typeface="Poppins"/>
                <a:cs typeface="Poppins"/>
                <a:sym typeface="Poppins"/>
              </a:rPr>
              <a:t>Air pollution in urban areas poses serious </a:t>
            </a:r>
            <a:r>
              <a:rPr lang="en-US" sz="2348" i="1" dirty="0">
                <a:solidFill>
                  <a:srgbClr val="000000"/>
                </a:solidFill>
                <a:latin typeface="Poppins Italics"/>
                <a:ea typeface="Poppins Italics"/>
                <a:cs typeface="Poppins Italics"/>
                <a:sym typeface="Poppins Italics"/>
              </a:rPr>
              <a:t>health risks</a:t>
            </a:r>
            <a:r>
              <a:rPr lang="en-US" sz="2348" dirty="0">
                <a:solidFill>
                  <a:srgbClr val="A359A0"/>
                </a:solidFill>
                <a:latin typeface="Poppins"/>
                <a:ea typeface="Poppins"/>
                <a:cs typeface="Poppins"/>
                <a:sym typeface="Poppins"/>
              </a:rPr>
              <a:t> </a:t>
            </a:r>
            <a:r>
              <a:rPr lang="en-US" sz="2348" dirty="0">
                <a:solidFill>
                  <a:srgbClr val="2C1F36"/>
                </a:solidFill>
                <a:latin typeface="Poppins"/>
                <a:ea typeface="Poppins"/>
                <a:cs typeface="Poppins"/>
                <a:sym typeface="Poppins"/>
              </a:rPr>
              <a:t>while also hindering </a:t>
            </a:r>
            <a:r>
              <a:rPr lang="en-US" sz="2348" i="1" dirty="0">
                <a:solidFill>
                  <a:srgbClr val="000000"/>
                </a:solidFill>
                <a:latin typeface="Poppins Italics"/>
                <a:ea typeface="Poppins Italics"/>
                <a:cs typeface="Poppins Italics"/>
                <a:sym typeface="Poppins Italics"/>
              </a:rPr>
              <a:t>sustainable development</a:t>
            </a:r>
            <a:r>
              <a:rPr lang="en-US" sz="2348" dirty="0">
                <a:solidFill>
                  <a:srgbClr val="000000"/>
                </a:solidFill>
                <a:latin typeface="Poppins"/>
                <a:ea typeface="Poppins"/>
                <a:cs typeface="Poppins"/>
                <a:sym typeface="Poppins"/>
              </a:rPr>
              <a:t>. </a:t>
            </a:r>
          </a:p>
          <a:p>
            <a:pPr algn="l">
              <a:lnSpc>
                <a:spcPts val="3288"/>
              </a:lnSpc>
            </a:pPr>
            <a:endParaRPr lang="en-US" sz="2348" dirty="0">
              <a:solidFill>
                <a:srgbClr val="000000"/>
              </a:solidFill>
              <a:latin typeface="Poppins"/>
              <a:ea typeface="Poppins"/>
              <a:cs typeface="Poppins"/>
              <a:sym typeface="Poppins"/>
            </a:endParaRPr>
          </a:p>
          <a:p>
            <a:pPr marL="507089" lvl="1" indent="-253545" algn="l">
              <a:lnSpc>
                <a:spcPts val="3288"/>
              </a:lnSpc>
              <a:buFont typeface="Arial"/>
              <a:buChar char="•"/>
            </a:pPr>
            <a:r>
              <a:rPr lang="en-US" sz="2348" dirty="0">
                <a:solidFill>
                  <a:srgbClr val="2C1F36"/>
                </a:solidFill>
                <a:latin typeface="Poppins"/>
                <a:ea typeface="Poppins"/>
                <a:cs typeface="Poppins"/>
                <a:sym typeface="Poppins"/>
              </a:rPr>
              <a:t>Accurate</a:t>
            </a:r>
            <a:r>
              <a:rPr lang="en-US" sz="2348" i="1" dirty="0">
                <a:solidFill>
                  <a:srgbClr val="A359A0"/>
                </a:solidFill>
                <a:latin typeface="Poppins Italics"/>
                <a:ea typeface="Poppins Italics"/>
                <a:cs typeface="Poppins Italics"/>
                <a:sym typeface="Poppins Italics"/>
              </a:rPr>
              <a:t> monitoring</a:t>
            </a:r>
            <a:r>
              <a:rPr lang="en-US" sz="2348" dirty="0">
                <a:solidFill>
                  <a:srgbClr val="2C1F36"/>
                </a:solidFill>
                <a:latin typeface="Poppins"/>
                <a:ea typeface="Poppins"/>
                <a:cs typeface="Poppins"/>
                <a:sym typeface="Poppins"/>
              </a:rPr>
              <a:t> and timely intervention are crucial for minimizing environmental impact and ensuring cities remain livable and productive.</a:t>
            </a:r>
          </a:p>
        </p:txBody>
      </p:sp>
      <p:sp>
        <p:nvSpPr>
          <p:cNvPr id="13" name="TextBox 13"/>
          <p:cNvSpPr txBox="1"/>
          <p:nvPr/>
        </p:nvSpPr>
        <p:spPr>
          <a:xfrm>
            <a:off x="9700362" y="3763701"/>
            <a:ext cx="8050316" cy="2464467"/>
          </a:xfrm>
          <a:prstGeom prst="rect">
            <a:avLst/>
          </a:prstGeom>
        </p:spPr>
        <p:txBody>
          <a:bodyPr lIns="0" tIns="0" rIns="0" bIns="0" rtlCol="0" anchor="t">
            <a:spAutoFit/>
          </a:bodyPr>
          <a:lstStyle/>
          <a:p>
            <a:pPr marL="507089" lvl="1" indent="-253545" algn="l">
              <a:lnSpc>
                <a:spcPts val="3288"/>
              </a:lnSpc>
              <a:buFont typeface="Arial"/>
              <a:buChar char="•"/>
            </a:pPr>
            <a:r>
              <a:rPr lang="en-US" sz="2348" dirty="0">
                <a:solidFill>
                  <a:srgbClr val="2C1F36"/>
                </a:solidFill>
                <a:latin typeface="Poppins"/>
                <a:ea typeface="Poppins"/>
                <a:cs typeface="Poppins"/>
                <a:sym typeface="Poppins"/>
              </a:rPr>
              <a:t>Thus, the project caters to these issues by utilizing AI techniques to predict pollution levels by </a:t>
            </a:r>
            <a:r>
              <a:rPr lang="en-US" sz="2348" i="1" dirty="0">
                <a:solidFill>
                  <a:srgbClr val="A359A0"/>
                </a:solidFill>
                <a:latin typeface="Poppins Italics"/>
                <a:ea typeface="Poppins Italics"/>
                <a:cs typeface="Poppins Italics"/>
                <a:sym typeface="Poppins Italics"/>
              </a:rPr>
              <a:t>calculating AQI </a:t>
            </a:r>
            <a:r>
              <a:rPr lang="en-US" sz="2348" dirty="0">
                <a:solidFill>
                  <a:srgbClr val="2C1F36"/>
                </a:solidFill>
                <a:latin typeface="Poppins"/>
                <a:ea typeface="Poppins"/>
                <a:cs typeface="Poppins"/>
                <a:sym typeface="Poppins"/>
              </a:rPr>
              <a:t>and provide </a:t>
            </a:r>
            <a:r>
              <a:rPr lang="en-US" sz="2348" i="1" dirty="0">
                <a:solidFill>
                  <a:srgbClr val="A359A0"/>
                </a:solidFill>
                <a:latin typeface="Poppins Italics"/>
                <a:ea typeface="Poppins Italics"/>
                <a:cs typeface="Poppins Italics"/>
                <a:sym typeface="Poppins Italics"/>
              </a:rPr>
              <a:t>real-time alerts </a:t>
            </a:r>
            <a:r>
              <a:rPr lang="en-US" sz="2348" dirty="0">
                <a:solidFill>
                  <a:srgbClr val="2C1F36"/>
                </a:solidFill>
                <a:latin typeface="Poppins"/>
                <a:ea typeface="Poppins"/>
                <a:cs typeface="Poppins"/>
                <a:sym typeface="Poppins"/>
              </a:rPr>
              <a:t>to users. </a:t>
            </a:r>
          </a:p>
          <a:p>
            <a:pPr algn="l">
              <a:lnSpc>
                <a:spcPts val="3288"/>
              </a:lnSpc>
            </a:pPr>
            <a:endParaRPr lang="en-US" sz="2348" dirty="0">
              <a:solidFill>
                <a:srgbClr val="2C1F36"/>
              </a:solidFill>
              <a:latin typeface="Poppins"/>
              <a:ea typeface="Poppins"/>
              <a:cs typeface="Poppins"/>
              <a:sym typeface="Poppins"/>
            </a:endParaRPr>
          </a:p>
          <a:p>
            <a:pPr algn="l">
              <a:lnSpc>
                <a:spcPts val="3288"/>
              </a:lnSpc>
              <a:spcBef>
                <a:spcPct val="0"/>
              </a:spcBef>
            </a:pPr>
            <a:endParaRPr lang="en-US" sz="2348" dirty="0">
              <a:solidFill>
                <a:srgbClr val="2C1F36"/>
              </a:solidFill>
              <a:latin typeface="Poppins"/>
              <a:ea typeface="Poppins"/>
              <a:cs typeface="Poppins"/>
              <a:sym typeface="Poppins"/>
            </a:endParaRPr>
          </a:p>
        </p:txBody>
      </p:sp>
      <p:sp>
        <p:nvSpPr>
          <p:cNvPr id="14" name="TextBox 14"/>
          <p:cNvSpPr txBox="1"/>
          <p:nvPr/>
        </p:nvSpPr>
        <p:spPr>
          <a:xfrm>
            <a:off x="598027" y="4972122"/>
            <a:ext cx="6999264" cy="3059186"/>
          </a:xfrm>
          <a:prstGeom prst="rect">
            <a:avLst/>
          </a:prstGeom>
        </p:spPr>
        <p:txBody>
          <a:bodyPr lIns="0" tIns="0" rIns="0" bIns="0" rtlCol="0" anchor="t">
            <a:spAutoFit/>
          </a:bodyPr>
          <a:lstStyle/>
          <a:p>
            <a:pPr algn="l">
              <a:lnSpc>
                <a:spcPts val="4073"/>
              </a:lnSpc>
              <a:spcBef>
                <a:spcPct val="0"/>
              </a:spcBef>
            </a:pPr>
            <a:r>
              <a:rPr lang="en-US" sz="2909" b="1" dirty="0">
                <a:solidFill>
                  <a:srgbClr val="F1F6E1"/>
                </a:solidFill>
                <a:latin typeface="Lato Bold"/>
                <a:ea typeface="Lato Bold"/>
                <a:cs typeface="Lato Bold"/>
                <a:sym typeface="Lato Bold"/>
              </a:rPr>
              <a:t>Implement an Al system that continuously monitors air quality across the city at real time, predicts pollution levels, and suggests actionable measures to mitigate the effects of poor air quality on residents' health.</a:t>
            </a:r>
          </a:p>
        </p:txBody>
      </p:sp>
      <p:sp>
        <p:nvSpPr>
          <p:cNvPr id="15" name="TextBox 15"/>
          <p:cNvSpPr txBox="1"/>
          <p:nvPr/>
        </p:nvSpPr>
        <p:spPr>
          <a:xfrm>
            <a:off x="598027" y="3029138"/>
            <a:ext cx="8807060" cy="1516751"/>
          </a:xfrm>
          <a:prstGeom prst="rect">
            <a:avLst/>
          </a:prstGeom>
        </p:spPr>
        <p:txBody>
          <a:bodyPr lIns="0" tIns="0" rIns="0" bIns="0" rtlCol="0" anchor="t">
            <a:spAutoFit/>
          </a:bodyPr>
          <a:lstStyle/>
          <a:p>
            <a:pPr algn="l">
              <a:lnSpc>
                <a:spcPts val="6175"/>
              </a:lnSpc>
              <a:spcBef>
                <a:spcPct val="0"/>
              </a:spcBef>
            </a:pPr>
            <a:r>
              <a:rPr lang="en-US" sz="4411" b="1" dirty="0">
                <a:solidFill>
                  <a:srgbClr val="FFFFFF"/>
                </a:solidFill>
                <a:latin typeface="Lato Heavy"/>
                <a:ea typeface="Lato Heavy"/>
                <a:cs typeface="Lato Heavy"/>
                <a:sym typeface="Lato Heavy"/>
              </a:rPr>
              <a:t>AIR QUALITY MONITORING AND PREDICTION</a:t>
            </a:r>
          </a:p>
        </p:txBody>
      </p:sp>
      <p:sp>
        <p:nvSpPr>
          <p:cNvPr id="16" name="AutoShape 16"/>
          <p:cNvSpPr/>
          <p:nvPr/>
        </p:nvSpPr>
        <p:spPr>
          <a:xfrm flipV="1">
            <a:off x="598115" y="2446081"/>
            <a:ext cx="4105084" cy="19050"/>
          </a:xfrm>
          <a:prstGeom prst="line">
            <a:avLst/>
          </a:prstGeom>
          <a:ln w="38100" cap="flat">
            <a:solidFill>
              <a:srgbClr val="97BCC7"/>
            </a:solidFill>
            <a:prstDash val="solid"/>
            <a:headEnd type="none" w="sm" len="sm"/>
            <a:tailEnd type="none" w="sm" len="sm"/>
          </a:ln>
        </p:spPr>
        <p:txBody>
          <a:bodyPr/>
          <a:lstStyle/>
          <a:p>
            <a:endParaRPr lang="en-IN" dirty="0"/>
          </a:p>
        </p:txBody>
      </p:sp>
      <p:sp>
        <p:nvSpPr>
          <p:cNvPr id="17" name="TextBox 17"/>
          <p:cNvSpPr txBox="1"/>
          <p:nvPr/>
        </p:nvSpPr>
        <p:spPr>
          <a:xfrm>
            <a:off x="598027" y="640511"/>
            <a:ext cx="4957463" cy="1552607"/>
          </a:xfrm>
          <a:prstGeom prst="rect">
            <a:avLst/>
          </a:prstGeom>
        </p:spPr>
        <p:txBody>
          <a:bodyPr lIns="0" tIns="0" rIns="0" bIns="0" rtlCol="0" anchor="t">
            <a:spAutoFit/>
          </a:bodyPr>
          <a:lstStyle/>
          <a:p>
            <a:pPr algn="l">
              <a:lnSpc>
                <a:spcPts val="6298"/>
              </a:lnSpc>
              <a:spcBef>
                <a:spcPct val="0"/>
              </a:spcBef>
            </a:pPr>
            <a:r>
              <a:rPr lang="en-US" sz="4498" dirty="0">
                <a:solidFill>
                  <a:srgbClr val="FAE6C3"/>
                </a:solidFill>
                <a:latin typeface="League Spartan"/>
                <a:ea typeface="League Spartan"/>
                <a:cs typeface="League Spartan"/>
                <a:sym typeface="League Spartan"/>
              </a:rPr>
              <a:t>PROBLEM STATEMENT</a:t>
            </a:r>
          </a:p>
        </p:txBody>
      </p:sp>
      <p:sp>
        <p:nvSpPr>
          <p:cNvPr id="18" name="TextBox 18"/>
          <p:cNvSpPr txBox="1"/>
          <p:nvPr/>
        </p:nvSpPr>
        <p:spPr>
          <a:xfrm>
            <a:off x="9700362" y="6054056"/>
            <a:ext cx="7873515" cy="3283585"/>
          </a:xfrm>
          <a:prstGeom prst="rect">
            <a:avLst/>
          </a:prstGeom>
        </p:spPr>
        <p:txBody>
          <a:bodyPr lIns="0" tIns="0" rIns="0" bIns="0" rtlCol="0" anchor="t">
            <a:spAutoFit/>
          </a:bodyPr>
          <a:lstStyle/>
          <a:p>
            <a:pPr marL="507366" lvl="1" indent="-253683" algn="l">
              <a:lnSpc>
                <a:spcPts val="3290"/>
              </a:lnSpc>
              <a:buFont typeface="Arial"/>
              <a:buChar char="•"/>
            </a:pPr>
            <a:r>
              <a:rPr lang="en-US" sz="2350" dirty="0">
                <a:solidFill>
                  <a:srgbClr val="2C1F36"/>
                </a:solidFill>
                <a:latin typeface="Poppins"/>
                <a:ea typeface="Poppins"/>
                <a:cs typeface="Poppins"/>
                <a:sym typeface="Poppins"/>
              </a:rPr>
              <a:t>Serving as both an </a:t>
            </a:r>
            <a:r>
              <a:rPr lang="en-US" sz="2350" i="1" dirty="0">
                <a:solidFill>
                  <a:srgbClr val="A359A0"/>
                </a:solidFill>
                <a:latin typeface="Poppins Italics"/>
                <a:ea typeface="Poppins Italics"/>
                <a:cs typeface="Poppins Italics"/>
                <a:sym typeface="Poppins Italics"/>
              </a:rPr>
              <a:t>information hub </a:t>
            </a:r>
            <a:r>
              <a:rPr lang="en-US" sz="2350" dirty="0">
                <a:solidFill>
                  <a:srgbClr val="2C1F36"/>
                </a:solidFill>
                <a:latin typeface="Poppins"/>
                <a:ea typeface="Poppins"/>
                <a:cs typeface="Poppins"/>
                <a:sym typeface="Poppins"/>
              </a:rPr>
              <a:t>and an interactive platform, the project leverages data-driven</a:t>
            </a:r>
            <a:r>
              <a:rPr lang="en-US" sz="2350" i="1" dirty="0">
                <a:solidFill>
                  <a:srgbClr val="A359A0"/>
                </a:solidFill>
                <a:latin typeface="Poppins Italics"/>
                <a:ea typeface="Poppins Italics"/>
                <a:cs typeface="Poppins Italics"/>
                <a:sym typeface="Poppins Italics"/>
              </a:rPr>
              <a:t> models</a:t>
            </a:r>
            <a:r>
              <a:rPr lang="en-US" sz="2350" dirty="0">
                <a:solidFill>
                  <a:srgbClr val="2C1F36"/>
                </a:solidFill>
                <a:latin typeface="Poppins"/>
                <a:ea typeface="Poppins"/>
                <a:cs typeface="Poppins"/>
                <a:sym typeface="Poppins"/>
              </a:rPr>
              <a:t> and user-friendly interfaces to keep citizens informed, enabling timely actions and fostering </a:t>
            </a:r>
            <a:r>
              <a:rPr lang="en-US" sz="2350" i="1" dirty="0">
                <a:solidFill>
                  <a:srgbClr val="A359A0"/>
                </a:solidFill>
                <a:latin typeface="Poppins Italics"/>
                <a:ea typeface="Poppins Italics"/>
                <a:cs typeface="Poppins Italics"/>
                <a:sym typeface="Poppins Italics"/>
              </a:rPr>
              <a:t>discussions</a:t>
            </a:r>
            <a:r>
              <a:rPr lang="en-US" sz="2350" dirty="0">
                <a:solidFill>
                  <a:srgbClr val="2C1F36"/>
                </a:solidFill>
                <a:latin typeface="Poppins"/>
                <a:ea typeface="Poppins"/>
                <a:cs typeface="Poppins"/>
                <a:sym typeface="Poppins"/>
              </a:rPr>
              <a:t> among users. Ultimately, the project contributes to better environmental and public health outcomes through collaboration and awareness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sp>
        <p:nvSpPr>
          <p:cNvPr id="3" name="TextBox 3"/>
          <p:cNvSpPr txBox="1"/>
          <p:nvPr/>
        </p:nvSpPr>
        <p:spPr>
          <a:xfrm>
            <a:off x="1010937" y="472979"/>
            <a:ext cx="5876134" cy="2089150"/>
          </a:xfrm>
          <a:prstGeom prst="rect">
            <a:avLst/>
          </a:prstGeom>
        </p:spPr>
        <p:txBody>
          <a:bodyPr lIns="0" tIns="0" rIns="0" bIns="0" rtlCol="0" anchor="t">
            <a:spAutoFit/>
          </a:bodyPr>
          <a:lstStyle/>
          <a:p>
            <a:pPr algn="l">
              <a:lnSpc>
                <a:spcPts val="5599"/>
              </a:lnSpc>
              <a:spcBef>
                <a:spcPct val="0"/>
              </a:spcBef>
            </a:pPr>
            <a:r>
              <a:rPr lang="en-US" sz="3999" dirty="0">
                <a:solidFill>
                  <a:srgbClr val="593C8F"/>
                </a:solidFill>
                <a:latin typeface="League Spartan"/>
                <a:ea typeface="League Spartan"/>
                <a:cs typeface="League Spartan"/>
                <a:sym typeface="League Spartan"/>
              </a:rPr>
              <a:t>SOCIAL, ECOLOGICAL AND ECONOMIC IMPACT</a:t>
            </a:r>
          </a:p>
        </p:txBody>
      </p:sp>
      <p:sp>
        <p:nvSpPr>
          <p:cNvPr id="4" name="AutoShape 4"/>
          <p:cNvSpPr/>
          <p:nvPr/>
        </p:nvSpPr>
        <p:spPr>
          <a:xfrm>
            <a:off x="1029792" y="2882918"/>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grpSp>
        <p:nvGrpSpPr>
          <p:cNvPr id="5" name="Group 5"/>
          <p:cNvGrpSpPr/>
          <p:nvPr/>
        </p:nvGrpSpPr>
        <p:grpSpPr>
          <a:xfrm>
            <a:off x="7573683" y="0"/>
            <a:ext cx="10714317" cy="10287000"/>
            <a:chOff x="0" y="0"/>
            <a:chExt cx="2821878" cy="2709333"/>
          </a:xfrm>
        </p:grpSpPr>
        <p:sp>
          <p:nvSpPr>
            <p:cNvPr id="6" name="Freeform 6"/>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close/>
                </a:path>
              </a:pathLst>
            </a:custGeom>
            <a:solidFill>
              <a:srgbClr val="593C8F"/>
            </a:solidFill>
          </p:spPr>
          <p:txBody>
            <a:bodyPr/>
            <a:lstStyle/>
            <a:p>
              <a:endParaRPr lang="en-IN" dirty="0"/>
            </a:p>
          </p:txBody>
        </p:sp>
        <p:sp>
          <p:nvSpPr>
            <p:cNvPr id="7" name="TextBox 7"/>
            <p:cNvSpPr txBox="1"/>
            <p:nvPr/>
          </p:nvSpPr>
          <p:spPr>
            <a:xfrm>
              <a:off x="0" y="-47625"/>
              <a:ext cx="2821878" cy="2756958"/>
            </a:xfrm>
            <a:prstGeom prst="rect">
              <a:avLst/>
            </a:prstGeom>
          </p:spPr>
          <p:txBody>
            <a:bodyPr lIns="50800" tIns="50800" rIns="50800" bIns="50800" rtlCol="0" anchor="ctr"/>
            <a:lstStyle/>
            <a:p>
              <a:pPr algn="ctr">
                <a:lnSpc>
                  <a:spcPts val="2659"/>
                </a:lnSpc>
              </a:pPr>
              <a:endParaRPr dirty="0"/>
            </a:p>
          </p:txBody>
        </p:sp>
      </p:grpSp>
      <p:sp>
        <p:nvSpPr>
          <p:cNvPr id="8" name="TextBox 8"/>
          <p:cNvSpPr txBox="1"/>
          <p:nvPr/>
        </p:nvSpPr>
        <p:spPr>
          <a:xfrm>
            <a:off x="8658229" y="410179"/>
            <a:ext cx="6819304" cy="547370"/>
          </a:xfrm>
          <a:prstGeom prst="rect">
            <a:avLst/>
          </a:prstGeom>
        </p:spPr>
        <p:txBody>
          <a:bodyPr lIns="0" tIns="0" rIns="0" bIns="0" rtlCol="0" anchor="t">
            <a:spAutoFit/>
          </a:bodyPr>
          <a:lstStyle/>
          <a:p>
            <a:pPr algn="l">
              <a:lnSpc>
                <a:spcPts val="4479"/>
              </a:lnSpc>
              <a:spcBef>
                <a:spcPct val="0"/>
              </a:spcBef>
            </a:pPr>
            <a:r>
              <a:rPr lang="en-US" sz="3199" b="1" dirty="0">
                <a:solidFill>
                  <a:srgbClr val="FAE6C3"/>
                </a:solidFill>
                <a:latin typeface="Lato Bold"/>
                <a:ea typeface="Lato Bold"/>
                <a:cs typeface="Lato Bold"/>
                <a:sym typeface="Lato Bold"/>
              </a:rPr>
              <a:t>PROMOTING SUSTAINABILITY</a:t>
            </a:r>
          </a:p>
        </p:txBody>
      </p:sp>
      <p:sp>
        <p:nvSpPr>
          <p:cNvPr id="9" name="TextBox 9"/>
          <p:cNvSpPr txBox="1"/>
          <p:nvPr/>
        </p:nvSpPr>
        <p:spPr>
          <a:xfrm>
            <a:off x="1029792" y="3119415"/>
            <a:ext cx="4515499" cy="6404007"/>
          </a:xfrm>
          <a:prstGeom prst="rect">
            <a:avLst/>
          </a:prstGeom>
        </p:spPr>
        <p:txBody>
          <a:bodyPr lIns="0" tIns="0" rIns="0" bIns="0" rtlCol="0" anchor="t">
            <a:spAutoFit/>
          </a:bodyPr>
          <a:lstStyle/>
          <a:p>
            <a:pPr algn="just">
              <a:lnSpc>
                <a:spcPts val="2448"/>
              </a:lnSpc>
            </a:pPr>
            <a:r>
              <a:rPr lang="en-US" sz="1748" dirty="0">
                <a:solidFill>
                  <a:srgbClr val="000000"/>
                </a:solidFill>
                <a:latin typeface="Poppins"/>
                <a:ea typeface="Poppins"/>
                <a:cs typeface="Poppins"/>
                <a:sym typeface="Poppins"/>
              </a:rPr>
              <a:t>The project fosters community action through </a:t>
            </a:r>
            <a:r>
              <a:rPr lang="en-US" sz="1748" i="1" dirty="0">
                <a:solidFill>
                  <a:srgbClr val="A359A0"/>
                </a:solidFill>
                <a:latin typeface="Poppins Italics"/>
                <a:ea typeface="Poppins Italics"/>
                <a:cs typeface="Poppins Italics"/>
                <a:sym typeface="Poppins Italics"/>
              </a:rPr>
              <a:t>real-time AQI updates</a:t>
            </a:r>
            <a:r>
              <a:rPr lang="en-US" sz="1748" dirty="0">
                <a:solidFill>
                  <a:srgbClr val="000000"/>
                </a:solidFill>
                <a:latin typeface="Poppins"/>
                <a:ea typeface="Poppins"/>
                <a:cs typeface="Poppins"/>
                <a:sym typeface="Poppins"/>
              </a:rPr>
              <a:t>, Reducing AQI</a:t>
            </a:r>
            <a:r>
              <a:rPr lang="en-US" sz="1748" i="1" dirty="0">
                <a:solidFill>
                  <a:srgbClr val="A359A0"/>
                </a:solidFill>
                <a:latin typeface="Poppins Italics"/>
                <a:ea typeface="Poppins Italics"/>
                <a:cs typeface="Poppins Italics"/>
                <a:sym typeface="Poppins Italics"/>
              </a:rPr>
              <a:t> suggestions,</a:t>
            </a:r>
            <a:r>
              <a:rPr lang="en-US" sz="1748" dirty="0">
                <a:solidFill>
                  <a:srgbClr val="000000"/>
                </a:solidFill>
                <a:latin typeface="Poppins"/>
                <a:ea typeface="Poppins"/>
                <a:cs typeface="Poppins"/>
                <a:sym typeface="Poppins"/>
              </a:rPr>
              <a:t> and anonymous </a:t>
            </a:r>
            <a:r>
              <a:rPr lang="en-US" sz="1748" i="1" dirty="0">
                <a:solidFill>
                  <a:srgbClr val="A359A0"/>
                </a:solidFill>
                <a:latin typeface="Poppins Italics"/>
                <a:ea typeface="Poppins Italics"/>
                <a:cs typeface="Poppins Italics"/>
                <a:sym typeface="Poppins Italics"/>
              </a:rPr>
              <a:t>discussion</a:t>
            </a:r>
            <a:r>
              <a:rPr lang="en-US" sz="1748" dirty="0">
                <a:solidFill>
                  <a:srgbClr val="000000"/>
                </a:solidFill>
                <a:latin typeface="Poppins"/>
                <a:ea typeface="Poppins"/>
                <a:cs typeface="Poppins"/>
                <a:sym typeface="Poppins"/>
              </a:rPr>
              <a:t> forums. </a:t>
            </a:r>
          </a:p>
          <a:p>
            <a:pPr algn="just">
              <a:lnSpc>
                <a:spcPts val="2448"/>
              </a:lnSpc>
            </a:pPr>
            <a:endParaRPr lang="en-US" sz="1748" dirty="0">
              <a:solidFill>
                <a:srgbClr val="000000"/>
              </a:solidFill>
              <a:latin typeface="Poppins"/>
              <a:ea typeface="Poppins"/>
              <a:cs typeface="Poppins"/>
              <a:sym typeface="Poppins"/>
            </a:endParaRPr>
          </a:p>
          <a:p>
            <a:pPr algn="just">
              <a:lnSpc>
                <a:spcPts val="2448"/>
              </a:lnSpc>
            </a:pPr>
            <a:r>
              <a:rPr lang="en-US" sz="1748" dirty="0">
                <a:solidFill>
                  <a:srgbClr val="000000"/>
                </a:solidFill>
                <a:latin typeface="Poppins"/>
                <a:ea typeface="Poppins"/>
                <a:cs typeface="Poppins"/>
                <a:sym typeface="Poppins"/>
              </a:rPr>
              <a:t>The</a:t>
            </a:r>
            <a:r>
              <a:rPr lang="en-US" sz="1748" dirty="0">
                <a:solidFill>
                  <a:srgbClr val="516953"/>
                </a:solidFill>
                <a:latin typeface="Poppins"/>
                <a:ea typeface="Poppins"/>
                <a:cs typeface="Poppins"/>
                <a:sym typeface="Poppins"/>
              </a:rPr>
              <a:t> </a:t>
            </a:r>
            <a:r>
              <a:rPr lang="en-US" sz="1748" i="1" dirty="0">
                <a:solidFill>
                  <a:srgbClr val="A359A0"/>
                </a:solidFill>
                <a:latin typeface="Poppins Italics"/>
                <a:ea typeface="Poppins Italics"/>
                <a:cs typeface="Poppins Italics"/>
                <a:sym typeface="Poppins Italics"/>
              </a:rPr>
              <a:t>chatbot</a:t>
            </a:r>
            <a:r>
              <a:rPr lang="en-US" sz="1748" dirty="0">
                <a:solidFill>
                  <a:srgbClr val="000000"/>
                </a:solidFill>
                <a:latin typeface="Poppins"/>
                <a:ea typeface="Poppins"/>
                <a:cs typeface="Poppins"/>
                <a:sym typeface="Poppins"/>
              </a:rPr>
              <a:t> and </a:t>
            </a:r>
            <a:r>
              <a:rPr lang="en-US" sz="1748" i="1" dirty="0">
                <a:solidFill>
                  <a:srgbClr val="A359A0"/>
                </a:solidFill>
                <a:latin typeface="Poppins Italics"/>
                <a:ea typeface="Poppins Italics"/>
                <a:cs typeface="Poppins Italics"/>
                <a:sym typeface="Poppins Italics"/>
              </a:rPr>
              <a:t>visualizations</a:t>
            </a:r>
            <a:r>
              <a:rPr lang="en-US" sz="1748" dirty="0">
                <a:solidFill>
                  <a:srgbClr val="000000"/>
                </a:solidFill>
                <a:latin typeface="Poppins"/>
                <a:ea typeface="Poppins"/>
                <a:cs typeface="Poppins"/>
                <a:sym typeface="Poppins"/>
              </a:rPr>
              <a:t> make information accessible, promoting environmental awareness</a:t>
            </a:r>
          </a:p>
          <a:p>
            <a:pPr algn="just">
              <a:lnSpc>
                <a:spcPts val="2448"/>
              </a:lnSpc>
            </a:pPr>
            <a:endParaRPr lang="en-US" sz="1748" dirty="0">
              <a:solidFill>
                <a:srgbClr val="000000"/>
              </a:solidFill>
              <a:latin typeface="Poppins"/>
              <a:ea typeface="Poppins"/>
              <a:cs typeface="Poppins"/>
              <a:sym typeface="Poppins"/>
            </a:endParaRPr>
          </a:p>
          <a:p>
            <a:pPr algn="just">
              <a:lnSpc>
                <a:spcPts val="2448"/>
              </a:lnSpc>
            </a:pPr>
            <a:r>
              <a:rPr lang="en-US" sz="1748" b="1" dirty="0">
                <a:solidFill>
                  <a:srgbClr val="49326B"/>
                </a:solidFill>
                <a:latin typeface="Poppins Semi-Bold"/>
                <a:ea typeface="Poppins Semi-Bold"/>
                <a:cs typeface="Poppins Semi-Bold"/>
                <a:sym typeface="Poppins Semi-Bold"/>
              </a:rPr>
              <a:t>Socially</a:t>
            </a:r>
            <a:r>
              <a:rPr lang="en-US" sz="1748" dirty="0">
                <a:solidFill>
                  <a:srgbClr val="000000"/>
                </a:solidFill>
                <a:latin typeface="Poppins"/>
                <a:ea typeface="Poppins"/>
                <a:cs typeface="Poppins"/>
                <a:sym typeface="Poppins"/>
              </a:rPr>
              <a:t>, it raises awareness, helping citizens make informed decisions to protect their health. </a:t>
            </a:r>
          </a:p>
          <a:p>
            <a:pPr algn="just">
              <a:lnSpc>
                <a:spcPts val="2448"/>
              </a:lnSpc>
            </a:pPr>
            <a:endParaRPr lang="en-US" sz="1748" dirty="0">
              <a:solidFill>
                <a:srgbClr val="000000"/>
              </a:solidFill>
              <a:latin typeface="Poppins"/>
              <a:ea typeface="Poppins"/>
              <a:cs typeface="Poppins"/>
              <a:sym typeface="Poppins"/>
            </a:endParaRPr>
          </a:p>
          <a:p>
            <a:pPr algn="just">
              <a:lnSpc>
                <a:spcPts val="2448"/>
              </a:lnSpc>
            </a:pPr>
            <a:r>
              <a:rPr lang="en-US" sz="1748" b="1" dirty="0">
                <a:solidFill>
                  <a:srgbClr val="49326B"/>
                </a:solidFill>
                <a:latin typeface="Poppins Semi-Bold"/>
                <a:ea typeface="Poppins Semi-Bold"/>
                <a:cs typeface="Poppins Semi-Bold"/>
                <a:sym typeface="Poppins Semi-Bold"/>
              </a:rPr>
              <a:t>Ecologically</a:t>
            </a:r>
            <a:r>
              <a:rPr lang="en-US" sz="1748" dirty="0">
                <a:solidFill>
                  <a:srgbClr val="000000"/>
                </a:solidFill>
                <a:latin typeface="Poppins"/>
                <a:ea typeface="Poppins"/>
                <a:cs typeface="Poppins"/>
                <a:sym typeface="Poppins"/>
              </a:rPr>
              <a:t>, it promotes pollution reduction and a cleaner environment by targeting key pollutants. </a:t>
            </a:r>
          </a:p>
          <a:p>
            <a:pPr algn="just">
              <a:lnSpc>
                <a:spcPts val="2448"/>
              </a:lnSpc>
            </a:pPr>
            <a:endParaRPr lang="en-US" sz="1748" dirty="0">
              <a:solidFill>
                <a:srgbClr val="000000"/>
              </a:solidFill>
              <a:latin typeface="Poppins"/>
              <a:ea typeface="Poppins"/>
              <a:cs typeface="Poppins"/>
              <a:sym typeface="Poppins"/>
            </a:endParaRPr>
          </a:p>
          <a:p>
            <a:pPr algn="just">
              <a:lnSpc>
                <a:spcPts val="2448"/>
              </a:lnSpc>
              <a:spcBef>
                <a:spcPct val="0"/>
              </a:spcBef>
            </a:pPr>
            <a:r>
              <a:rPr lang="en-US" sz="1748" b="1" dirty="0">
                <a:solidFill>
                  <a:srgbClr val="49326B"/>
                </a:solidFill>
                <a:latin typeface="Poppins Semi-Bold"/>
                <a:ea typeface="Poppins Semi-Bold"/>
                <a:cs typeface="Poppins Semi-Bold"/>
                <a:sym typeface="Poppins Semi-Bold"/>
              </a:rPr>
              <a:t>Economically</a:t>
            </a:r>
            <a:r>
              <a:rPr lang="en-US" sz="1748" dirty="0">
                <a:solidFill>
                  <a:srgbClr val="000000"/>
                </a:solidFill>
                <a:latin typeface="Poppins"/>
                <a:ea typeface="Poppins"/>
                <a:cs typeface="Poppins"/>
                <a:sym typeface="Poppins"/>
              </a:rPr>
              <a:t>, it can lower healthcare costs by reducing pollution-related illnesses and encourage sustainable practices that boost productivity.</a:t>
            </a:r>
          </a:p>
        </p:txBody>
      </p:sp>
      <p:grpSp>
        <p:nvGrpSpPr>
          <p:cNvPr id="10" name="Group 10"/>
          <p:cNvGrpSpPr/>
          <p:nvPr/>
        </p:nvGrpSpPr>
        <p:grpSpPr>
          <a:xfrm>
            <a:off x="8691356" y="1461729"/>
            <a:ext cx="5471963" cy="5955187"/>
            <a:chOff x="0" y="0"/>
            <a:chExt cx="7295951" cy="7940250"/>
          </a:xfrm>
        </p:grpSpPr>
        <p:sp>
          <p:nvSpPr>
            <p:cNvPr id="11" name="TextBox 11"/>
            <p:cNvSpPr txBox="1"/>
            <p:nvPr/>
          </p:nvSpPr>
          <p:spPr>
            <a:xfrm>
              <a:off x="1444859" y="-31187"/>
              <a:ext cx="5851092" cy="1200335"/>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For every AQI level, offering tailored suggestions to reduce emissions at different AQI levels.</a:t>
              </a:r>
            </a:p>
          </p:txBody>
        </p:sp>
        <p:sp>
          <p:nvSpPr>
            <p:cNvPr id="12" name="TextBox 12"/>
            <p:cNvSpPr txBox="1"/>
            <p:nvPr/>
          </p:nvSpPr>
          <p:spPr>
            <a:xfrm>
              <a:off x="1444859" y="3285837"/>
              <a:ext cx="4962354" cy="1200335"/>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Providing real-time updates and notifications to promote immediate response.</a:t>
              </a:r>
            </a:p>
          </p:txBody>
        </p:sp>
        <p:sp>
          <p:nvSpPr>
            <p:cNvPr id="13" name="TextBox 13"/>
            <p:cNvSpPr txBox="1"/>
            <p:nvPr/>
          </p:nvSpPr>
          <p:spPr>
            <a:xfrm>
              <a:off x="1444859" y="4964904"/>
              <a:ext cx="4962354" cy="1200335"/>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Visualizing data to increase awareness and drive long-term behavioral change</a:t>
              </a:r>
            </a:p>
          </p:txBody>
        </p:sp>
        <p:grpSp>
          <p:nvGrpSpPr>
            <p:cNvPr id="14" name="Group 14"/>
            <p:cNvGrpSpPr/>
            <p:nvPr/>
          </p:nvGrpSpPr>
          <p:grpSpPr>
            <a:xfrm>
              <a:off x="0" y="1793048"/>
              <a:ext cx="901217" cy="90121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17" name="Group 17"/>
            <p:cNvGrpSpPr/>
            <p:nvPr/>
          </p:nvGrpSpPr>
          <p:grpSpPr>
            <a:xfrm>
              <a:off x="0" y="6623693"/>
              <a:ext cx="901217" cy="90121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20" name="Group 20"/>
            <p:cNvGrpSpPr/>
            <p:nvPr/>
          </p:nvGrpSpPr>
          <p:grpSpPr>
            <a:xfrm>
              <a:off x="0" y="4976479"/>
              <a:ext cx="901217" cy="90121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23" name="Group 23"/>
            <p:cNvGrpSpPr/>
            <p:nvPr/>
          </p:nvGrpSpPr>
          <p:grpSpPr>
            <a:xfrm>
              <a:off x="0" y="3278466"/>
              <a:ext cx="901217" cy="90121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26" name="Group 26"/>
            <p:cNvGrpSpPr/>
            <p:nvPr/>
          </p:nvGrpSpPr>
          <p:grpSpPr>
            <a:xfrm>
              <a:off x="0" y="0"/>
              <a:ext cx="901217" cy="90121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28" name="TextBox 2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sp>
          <p:nvSpPr>
            <p:cNvPr id="29" name="TextBox 29"/>
            <p:cNvSpPr txBox="1"/>
            <p:nvPr/>
          </p:nvSpPr>
          <p:spPr>
            <a:xfrm>
              <a:off x="1444859" y="1606771"/>
              <a:ext cx="4962354" cy="1207601"/>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Enabling anonymous collaboration in forums, driving collective action.</a:t>
              </a:r>
            </a:p>
          </p:txBody>
        </p:sp>
        <p:sp>
          <p:nvSpPr>
            <p:cNvPr id="30" name="TextBox 30"/>
            <p:cNvSpPr txBox="1"/>
            <p:nvPr/>
          </p:nvSpPr>
          <p:spPr>
            <a:xfrm>
              <a:off x="1444859" y="6739914"/>
              <a:ext cx="4962354" cy="1200335"/>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Educating users on pollutants and their sources to reduce future emissions.</a:t>
              </a:r>
            </a:p>
          </p:txBody>
        </p:sp>
      </p:grpSp>
      <p:grpSp>
        <p:nvGrpSpPr>
          <p:cNvPr id="32" name="Group 32"/>
          <p:cNvGrpSpPr/>
          <p:nvPr/>
        </p:nvGrpSpPr>
        <p:grpSpPr>
          <a:xfrm>
            <a:off x="8691356" y="8689344"/>
            <a:ext cx="9317087" cy="1421346"/>
            <a:chOff x="0" y="0"/>
            <a:chExt cx="12422783" cy="1895128"/>
          </a:xfrm>
        </p:grpSpPr>
        <p:grpSp>
          <p:nvGrpSpPr>
            <p:cNvPr id="33" name="Group 33"/>
            <p:cNvGrpSpPr/>
            <p:nvPr/>
          </p:nvGrpSpPr>
          <p:grpSpPr>
            <a:xfrm>
              <a:off x="0" y="0"/>
              <a:ext cx="309854" cy="30985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35" name="TextBox 3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36" name="Group 36"/>
            <p:cNvGrpSpPr/>
            <p:nvPr/>
          </p:nvGrpSpPr>
          <p:grpSpPr>
            <a:xfrm>
              <a:off x="0" y="573294"/>
              <a:ext cx="335061" cy="335061"/>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38" name="TextBox 3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sp>
          <p:nvSpPr>
            <p:cNvPr id="39" name="TextBox 39"/>
            <p:cNvSpPr txBox="1"/>
            <p:nvPr/>
          </p:nvSpPr>
          <p:spPr>
            <a:xfrm>
              <a:off x="670761" y="-47625"/>
              <a:ext cx="11752022" cy="392379"/>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20% reduction in peak AQI levels through collective action and awareness.</a:t>
              </a:r>
            </a:p>
          </p:txBody>
        </p:sp>
        <p:sp>
          <p:nvSpPr>
            <p:cNvPr id="40" name="TextBox 40"/>
            <p:cNvSpPr txBox="1"/>
            <p:nvPr/>
          </p:nvSpPr>
          <p:spPr>
            <a:xfrm>
              <a:off x="670761" y="1098771"/>
              <a:ext cx="11752022" cy="796357"/>
            </a:xfrm>
            <a:prstGeom prst="rect">
              <a:avLst/>
            </a:prstGeom>
          </p:spPr>
          <p:txBody>
            <a:bodyPr lIns="0" tIns="0" rIns="0" bIns="0" rtlCol="0" anchor="t">
              <a:spAutoFit/>
            </a:bodyPr>
            <a:lstStyle/>
            <a:p>
              <a:pPr algn="l">
                <a:lnSpc>
                  <a:spcPts val="2448"/>
                </a:lnSpc>
                <a:spcBef>
                  <a:spcPct val="0"/>
                </a:spcBef>
              </a:pPr>
              <a:r>
                <a:rPr lang="en-US" sz="1748" dirty="0">
                  <a:solidFill>
                    <a:srgbClr val="FFFFFF"/>
                  </a:solidFill>
                  <a:latin typeface="Poppins"/>
                  <a:ea typeface="Poppins"/>
                  <a:cs typeface="Poppins"/>
                  <a:sym typeface="Poppins"/>
                </a:rPr>
                <a:t>Improved air quality and ecosystem recovery, leading to more sustainable urban environments.</a:t>
              </a:r>
            </a:p>
          </p:txBody>
        </p:sp>
        <p:sp>
          <p:nvSpPr>
            <p:cNvPr id="41" name="TextBox 41"/>
            <p:cNvSpPr txBox="1"/>
            <p:nvPr/>
          </p:nvSpPr>
          <p:spPr>
            <a:xfrm>
              <a:off x="670761" y="538273"/>
              <a:ext cx="11752022" cy="394801"/>
            </a:xfrm>
            <a:prstGeom prst="rect">
              <a:avLst/>
            </a:prstGeom>
          </p:spPr>
          <p:txBody>
            <a:bodyPr lIns="0" tIns="0" rIns="0" bIns="0" rtlCol="0" anchor="t">
              <a:spAutoFit/>
            </a:bodyPr>
            <a:lstStyle/>
            <a:p>
              <a:pPr algn="just">
                <a:lnSpc>
                  <a:spcPts val="2448"/>
                </a:lnSpc>
                <a:spcBef>
                  <a:spcPct val="0"/>
                </a:spcBef>
              </a:pPr>
              <a:r>
                <a:rPr lang="en-US" sz="1748" dirty="0">
                  <a:solidFill>
                    <a:srgbClr val="FFFFFF"/>
                  </a:solidFill>
                  <a:latin typeface="Poppins"/>
                  <a:ea typeface="Poppins"/>
                  <a:cs typeface="Poppins"/>
                  <a:sym typeface="Poppins"/>
                </a:rPr>
                <a:t>10% decrease in healthcare costs related to air pollution</a:t>
              </a:r>
            </a:p>
          </p:txBody>
        </p:sp>
        <p:grpSp>
          <p:nvGrpSpPr>
            <p:cNvPr id="42" name="Group 42"/>
            <p:cNvGrpSpPr/>
            <p:nvPr/>
          </p:nvGrpSpPr>
          <p:grpSpPr>
            <a:xfrm>
              <a:off x="0" y="1171796"/>
              <a:ext cx="335061" cy="335061"/>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dirty="0"/>
              </a:p>
            </p:txBody>
          </p:sp>
          <p:sp>
            <p:nvSpPr>
              <p:cNvPr id="44" name="TextBox 4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sp>
        <p:nvSpPr>
          <p:cNvPr id="45" name="AutoShape 45"/>
          <p:cNvSpPr/>
          <p:nvPr/>
        </p:nvSpPr>
        <p:spPr>
          <a:xfrm>
            <a:off x="8691356" y="1108809"/>
            <a:ext cx="4822594" cy="0"/>
          </a:xfrm>
          <a:prstGeom prst="line">
            <a:avLst/>
          </a:prstGeom>
          <a:ln w="38100" cap="flat">
            <a:solidFill>
              <a:srgbClr val="FFFFFF"/>
            </a:solidFill>
            <a:prstDash val="solid"/>
            <a:headEnd type="none" w="sm" len="sm"/>
            <a:tailEnd type="none" w="sm" len="sm"/>
          </a:ln>
        </p:spPr>
        <p:txBody>
          <a:bodyPr/>
          <a:lstStyle/>
          <a:p>
            <a:endParaRPr lang="en-IN" dirty="0"/>
          </a:p>
        </p:txBody>
      </p:sp>
      <p:sp>
        <p:nvSpPr>
          <p:cNvPr id="46" name="TextBox 46"/>
          <p:cNvSpPr txBox="1"/>
          <p:nvPr/>
        </p:nvSpPr>
        <p:spPr>
          <a:xfrm>
            <a:off x="8691356" y="7675249"/>
            <a:ext cx="6819304" cy="547370"/>
          </a:xfrm>
          <a:prstGeom prst="rect">
            <a:avLst/>
          </a:prstGeom>
        </p:spPr>
        <p:txBody>
          <a:bodyPr lIns="0" tIns="0" rIns="0" bIns="0" rtlCol="0" anchor="t">
            <a:spAutoFit/>
          </a:bodyPr>
          <a:lstStyle/>
          <a:p>
            <a:pPr algn="l">
              <a:lnSpc>
                <a:spcPts val="4479"/>
              </a:lnSpc>
              <a:spcBef>
                <a:spcPct val="0"/>
              </a:spcBef>
            </a:pPr>
            <a:r>
              <a:rPr lang="en-US" sz="3199" b="1" dirty="0">
                <a:solidFill>
                  <a:srgbClr val="FAE6C3"/>
                </a:solidFill>
                <a:latin typeface="Lato Bold"/>
                <a:ea typeface="Lato Bold"/>
                <a:cs typeface="Lato Bold"/>
                <a:sym typeface="Lato Bold"/>
              </a:rPr>
              <a:t>ESTIMATED IMPACT AND SCALE</a:t>
            </a:r>
          </a:p>
        </p:txBody>
      </p:sp>
      <p:sp>
        <p:nvSpPr>
          <p:cNvPr id="47" name="AutoShape 47"/>
          <p:cNvSpPr/>
          <p:nvPr/>
        </p:nvSpPr>
        <p:spPr>
          <a:xfrm>
            <a:off x="8691356" y="8346444"/>
            <a:ext cx="4822594" cy="0"/>
          </a:xfrm>
          <a:prstGeom prst="line">
            <a:avLst/>
          </a:prstGeom>
          <a:ln w="38100" cap="flat">
            <a:solidFill>
              <a:srgbClr val="FFFFFF"/>
            </a:solidFill>
            <a:prstDash val="solid"/>
            <a:headEnd type="none" w="sm" len="sm"/>
            <a:tailEnd type="none" w="sm" len="sm"/>
          </a:ln>
        </p:spPr>
        <p:txBody>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sp>
        <p:nvSpPr>
          <p:cNvPr id="3" name="AutoShape 3"/>
          <p:cNvSpPr/>
          <p:nvPr/>
        </p:nvSpPr>
        <p:spPr>
          <a:xfrm>
            <a:off x="698416" y="1055906"/>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grpSp>
        <p:nvGrpSpPr>
          <p:cNvPr id="4" name="Group 4"/>
          <p:cNvGrpSpPr/>
          <p:nvPr/>
        </p:nvGrpSpPr>
        <p:grpSpPr>
          <a:xfrm>
            <a:off x="8035539" y="0"/>
            <a:ext cx="3086100" cy="10287000"/>
            <a:chOff x="0" y="0"/>
            <a:chExt cx="812800" cy="2709333"/>
          </a:xfrm>
        </p:grpSpPr>
        <p:sp>
          <p:nvSpPr>
            <p:cNvPr id="5" name="Freeform 5"/>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6" name="TextBox 6"/>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sp>
        <p:nvSpPr>
          <p:cNvPr id="7" name="Freeform 7"/>
          <p:cNvSpPr/>
          <p:nvPr/>
        </p:nvSpPr>
        <p:spPr>
          <a:xfrm>
            <a:off x="698416" y="9560102"/>
            <a:ext cx="2087283" cy="521821"/>
          </a:xfrm>
          <a:custGeom>
            <a:avLst/>
            <a:gdLst/>
            <a:ahLst/>
            <a:cxnLst/>
            <a:rect l="l" t="t" r="r" b="b"/>
            <a:pathLst>
              <a:path w="2087283" h="521821">
                <a:moveTo>
                  <a:pt x="0" y="0"/>
                </a:moveTo>
                <a:lnTo>
                  <a:pt x="2087283" y="0"/>
                </a:lnTo>
                <a:lnTo>
                  <a:pt x="2087283" y="521820"/>
                </a:lnTo>
                <a:lnTo>
                  <a:pt x="0" y="5218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grpSp>
        <p:nvGrpSpPr>
          <p:cNvPr id="8" name="Group 8"/>
          <p:cNvGrpSpPr/>
          <p:nvPr/>
        </p:nvGrpSpPr>
        <p:grpSpPr>
          <a:xfrm>
            <a:off x="6492489" y="0"/>
            <a:ext cx="30861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txBody>
            <a:bodyPr/>
            <a:lstStyle/>
            <a:p>
              <a:endParaRPr lang="en-IN" dirty="0"/>
            </a:p>
          </p:txBody>
        </p:sp>
        <p:sp>
          <p:nvSpPr>
            <p:cNvPr id="10" name="TextBox 10"/>
            <p:cNvSpPr txBox="1"/>
            <p:nvPr/>
          </p:nvSpPr>
          <p:spPr>
            <a:xfrm>
              <a:off x="0" y="-47625"/>
              <a:ext cx="812800" cy="2756958"/>
            </a:xfrm>
            <a:prstGeom prst="rect">
              <a:avLst/>
            </a:prstGeom>
          </p:spPr>
          <p:txBody>
            <a:bodyPr lIns="50800" tIns="50800" rIns="50800" bIns="50800" rtlCol="0" anchor="ctr"/>
            <a:lstStyle/>
            <a:p>
              <a:pPr algn="ctr">
                <a:lnSpc>
                  <a:spcPts val="2659"/>
                </a:lnSpc>
              </a:pPr>
              <a:endParaRPr dirty="0"/>
            </a:p>
          </p:txBody>
        </p:sp>
      </p:grpSp>
      <p:sp>
        <p:nvSpPr>
          <p:cNvPr id="11" name="Freeform 11"/>
          <p:cNvSpPr/>
          <p:nvPr/>
        </p:nvSpPr>
        <p:spPr>
          <a:xfrm>
            <a:off x="6719139" y="5443737"/>
            <a:ext cx="4230493" cy="3614910"/>
          </a:xfrm>
          <a:custGeom>
            <a:avLst/>
            <a:gdLst/>
            <a:ahLst/>
            <a:cxnLst/>
            <a:rect l="l" t="t" r="r" b="b"/>
            <a:pathLst>
              <a:path w="4230493" h="3614910">
                <a:moveTo>
                  <a:pt x="0" y="0"/>
                </a:moveTo>
                <a:lnTo>
                  <a:pt x="4230493" y="0"/>
                </a:lnTo>
                <a:lnTo>
                  <a:pt x="4230493" y="3614911"/>
                </a:lnTo>
                <a:lnTo>
                  <a:pt x="0" y="3614911"/>
                </a:lnTo>
                <a:lnTo>
                  <a:pt x="0" y="0"/>
                </a:lnTo>
                <a:close/>
              </a:path>
            </a:pathLst>
          </a:custGeom>
          <a:blipFill>
            <a:blip r:embed="rId5"/>
            <a:stretch>
              <a:fillRect/>
            </a:stretch>
          </a:blipFill>
          <a:ln w="47625" cap="rnd">
            <a:solidFill>
              <a:srgbClr val="000000"/>
            </a:solidFill>
            <a:prstDash val="solid"/>
            <a:round/>
          </a:ln>
        </p:spPr>
        <p:txBody>
          <a:bodyPr/>
          <a:lstStyle/>
          <a:p>
            <a:endParaRPr lang="en-IN" dirty="0"/>
          </a:p>
        </p:txBody>
      </p:sp>
      <p:sp>
        <p:nvSpPr>
          <p:cNvPr id="12" name="TextBox 12"/>
          <p:cNvSpPr txBox="1"/>
          <p:nvPr/>
        </p:nvSpPr>
        <p:spPr>
          <a:xfrm>
            <a:off x="698416" y="1210846"/>
            <a:ext cx="4900778" cy="2665762"/>
          </a:xfrm>
          <a:prstGeom prst="rect">
            <a:avLst/>
          </a:prstGeom>
        </p:spPr>
        <p:txBody>
          <a:bodyPr lIns="0" tIns="0" rIns="0" bIns="0" rtlCol="0" anchor="t">
            <a:spAutoFit/>
          </a:bodyPr>
          <a:lstStyle/>
          <a:p>
            <a:pPr marL="334374" lvl="1" indent="-167187" algn="just">
              <a:lnSpc>
                <a:spcPts val="2168"/>
              </a:lnSpc>
              <a:buFont typeface="Arial"/>
              <a:buChar char="•"/>
            </a:pPr>
            <a:r>
              <a:rPr lang="en-US" sz="1548" dirty="0">
                <a:solidFill>
                  <a:srgbClr val="000000"/>
                </a:solidFill>
                <a:latin typeface="Poppins"/>
                <a:ea typeface="Poppins"/>
                <a:cs typeface="Poppins"/>
                <a:sym typeface="Poppins"/>
              </a:rPr>
              <a:t>Developed an</a:t>
            </a:r>
            <a:r>
              <a:rPr lang="en-US" sz="1548" i="1" dirty="0">
                <a:solidFill>
                  <a:srgbClr val="000000"/>
                </a:solidFill>
                <a:latin typeface="Poppins Italics"/>
                <a:ea typeface="Poppins Italics"/>
                <a:cs typeface="Poppins Italics"/>
                <a:sym typeface="Poppins Italics"/>
              </a:rPr>
              <a:t> </a:t>
            </a:r>
            <a:r>
              <a:rPr lang="en-US" sz="1548" i="1" dirty="0">
                <a:solidFill>
                  <a:srgbClr val="A359A0"/>
                </a:solidFill>
                <a:latin typeface="Poppins Italics"/>
                <a:ea typeface="Poppins Italics"/>
                <a:cs typeface="Poppins Italics"/>
                <a:sym typeface="Poppins Italics"/>
              </a:rPr>
              <a:t>Air Quality Index (AQI)</a:t>
            </a:r>
            <a:r>
              <a:rPr lang="en-US" sz="1548" dirty="0">
                <a:solidFill>
                  <a:srgbClr val="A359A0"/>
                </a:solidFill>
                <a:latin typeface="Poppins"/>
                <a:ea typeface="Poppins"/>
                <a:cs typeface="Poppins"/>
                <a:sym typeface="Poppins"/>
              </a:rPr>
              <a:t> </a:t>
            </a:r>
            <a:r>
              <a:rPr lang="en-US" sz="1548" dirty="0">
                <a:solidFill>
                  <a:srgbClr val="000000"/>
                </a:solidFill>
                <a:latin typeface="Poppins"/>
                <a:ea typeface="Poppins"/>
                <a:cs typeface="Poppins"/>
                <a:sym typeface="Poppins"/>
              </a:rPr>
              <a:t>Predictor and </a:t>
            </a:r>
            <a:r>
              <a:rPr lang="en-US" sz="1548" i="1" dirty="0">
                <a:solidFill>
                  <a:srgbClr val="A359A0"/>
                </a:solidFill>
                <a:latin typeface="Poppins Italics"/>
                <a:ea typeface="Poppins Italics"/>
                <a:cs typeface="Poppins Italics"/>
                <a:sym typeface="Poppins Italics"/>
              </a:rPr>
              <a:t>Health Advisor</a:t>
            </a:r>
            <a:r>
              <a:rPr lang="en-US" sz="1548" dirty="0">
                <a:solidFill>
                  <a:srgbClr val="000000"/>
                </a:solidFill>
                <a:latin typeface="Poppins"/>
                <a:ea typeface="Poppins"/>
                <a:cs typeface="Poppins"/>
                <a:sym typeface="Poppins"/>
              </a:rPr>
              <a:t> application utilizing </a:t>
            </a:r>
            <a:r>
              <a:rPr lang="en-US" sz="1548" i="1" dirty="0">
                <a:solidFill>
                  <a:srgbClr val="A359A0"/>
                </a:solidFill>
                <a:latin typeface="Poppins Italics"/>
                <a:ea typeface="Poppins Italics"/>
                <a:cs typeface="Poppins Italics"/>
                <a:sym typeface="Poppins Italics"/>
              </a:rPr>
              <a:t>Random Forest Regression</a:t>
            </a:r>
            <a:r>
              <a:rPr lang="en-US" sz="1548" dirty="0">
                <a:solidFill>
                  <a:srgbClr val="000000"/>
                </a:solidFill>
                <a:latin typeface="Poppins"/>
                <a:ea typeface="Poppins"/>
                <a:cs typeface="Poppins"/>
                <a:sym typeface="Poppins"/>
              </a:rPr>
              <a:t> to forecast PM2.5 and PM10 levels based on environmental factors such as CO, SO2, NH3, and more.</a:t>
            </a:r>
          </a:p>
          <a:p>
            <a:pPr algn="just">
              <a:lnSpc>
                <a:spcPts val="2168"/>
              </a:lnSpc>
            </a:pPr>
            <a:endParaRPr lang="en-US" sz="1548" dirty="0">
              <a:solidFill>
                <a:srgbClr val="000000"/>
              </a:solidFill>
              <a:latin typeface="Poppins"/>
              <a:ea typeface="Poppins"/>
              <a:cs typeface="Poppins"/>
              <a:sym typeface="Poppins"/>
            </a:endParaRPr>
          </a:p>
          <a:p>
            <a:pPr marL="334374" lvl="1" indent="-167187" algn="just">
              <a:lnSpc>
                <a:spcPts val="2168"/>
              </a:lnSpc>
              <a:buFont typeface="Arial"/>
              <a:buChar char="•"/>
            </a:pPr>
            <a:r>
              <a:rPr lang="en-US" sz="1548" dirty="0">
                <a:solidFill>
                  <a:srgbClr val="000000"/>
                </a:solidFill>
                <a:latin typeface="Poppins"/>
                <a:ea typeface="Poppins"/>
                <a:cs typeface="Poppins"/>
                <a:sym typeface="Poppins"/>
              </a:rPr>
              <a:t>The application integrates </a:t>
            </a:r>
            <a:r>
              <a:rPr lang="en-US" sz="1548" i="1" dirty="0">
                <a:solidFill>
                  <a:srgbClr val="A359A0"/>
                </a:solidFill>
                <a:latin typeface="Poppins Italics"/>
                <a:ea typeface="Poppins Italics"/>
                <a:cs typeface="Poppins Italics"/>
                <a:sym typeface="Poppins Italics"/>
              </a:rPr>
              <a:t>real-time </a:t>
            </a:r>
            <a:r>
              <a:rPr lang="en-US" sz="1548" dirty="0">
                <a:solidFill>
                  <a:srgbClr val="000000"/>
                </a:solidFill>
                <a:latin typeface="Poppins"/>
                <a:ea typeface="Poppins"/>
                <a:cs typeface="Poppins"/>
                <a:sym typeface="Poppins"/>
              </a:rPr>
              <a:t>data processing to deliver actionable insights on air quality.</a:t>
            </a:r>
          </a:p>
          <a:p>
            <a:pPr algn="just">
              <a:lnSpc>
                <a:spcPts val="2168"/>
              </a:lnSpc>
              <a:spcBef>
                <a:spcPct val="0"/>
              </a:spcBef>
            </a:pPr>
            <a:endParaRPr lang="en-US" sz="1548" dirty="0">
              <a:solidFill>
                <a:srgbClr val="000000"/>
              </a:solidFill>
              <a:latin typeface="Poppins"/>
              <a:ea typeface="Poppins"/>
              <a:cs typeface="Poppins"/>
              <a:sym typeface="Poppins"/>
            </a:endParaRPr>
          </a:p>
        </p:txBody>
      </p:sp>
      <p:sp>
        <p:nvSpPr>
          <p:cNvPr id="13" name="TextBox 13"/>
          <p:cNvSpPr txBox="1"/>
          <p:nvPr/>
        </p:nvSpPr>
        <p:spPr>
          <a:xfrm>
            <a:off x="670390" y="6533692"/>
            <a:ext cx="4769516" cy="2769235"/>
          </a:xfrm>
          <a:prstGeom prst="rect">
            <a:avLst/>
          </a:prstGeom>
        </p:spPr>
        <p:txBody>
          <a:bodyPr lIns="0" tIns="0" rIns="0" bIns="0" rtlCol="0" anchor="t">
            <a:spAutoFit/>
          </a:bodyPr>
          <a:lstStyle/>
          <a:p>
            <a:pPr marL="345439" lvl="1" indent="-172720" algn="just">
              <a:lnSpc>
                <a:spcPts val="2239"/>
              </a:lnSpc>
              <a:buFont typeface="Arial"/>
              <a:buChar char="•"/>
            </a:pPr>
            <a:r>
              <a:rPr lang="en-US" sz="1599" dirty="0">
                <a:solidFill>
                  <a:srgbClr val="000000"/>
                </a:solidFill>
                <a:latin typeface="Poppins"/>
                <a:ea typeface="Poppins"/>
                <a:cs typeface="Poppins"/>
                <a:sym typeface="Poppins"/>
              </a:rPr>
              <a:t>Provides immediate feedback on air quality, empowering users to make informed decisions regarding their health and environment.</a:t>
            </a:r>
          </a:p>
          <a:p>
            <a:pPr algn="just">
              <a:lnSpc>
                <a:spcPts val="2239"/>
              </a:lnSpc>
            </a:pPr>
            <a:endParaRPr lang="en-US" sz="1599" dirty="0">
              <a:solidFill>
                <a:srgbClr val="000000"/>
              </a:solidFill>
              <a:latin typeface="Poppins"/>
              <a:ea typeface="Poppins"/>
              <a:cs typeface="Poppins"/>
              <a:sym typeface="Poppins"/>
            </a:endParaRPr>
          </a:p>
          <a:p>
            <a:pPr marL="345439" lvl="1" indent="-172720" algn="just">
              <a:lnSpc>
                <a:spcPts val="2239"/>
              </a:lnSpc>
              <a:buFont typeface="Arial"/>
              <a:buChar char="•"/>
            </a:pPr>
            <a:r>
              <a:rPr lang="en-US" sz="1599" dirty="0">
                <a:solidFill>
                  <a:srgbClr val="000000"/>
                </a:solidFill>
                <a:latin typeface="Poppins"/>
                <a:ea typeface="Poppins"/>
                <a:cs typeface="Poppins"/>
                <a:sym typeface="Poppins"/>
              </a:rPr>
              <a:t>Includes a </a:t>
            </a:r>
            <a:r>
              <a:rPr lang="en-US" sz="1599" i="1" dirty="0">
                <a:solidFill>
                  <a:srgbClr val="A359A0"/>
                </a:solidFill>
                <a:latin typeface="Poppins Italics"/>
                <a:ea typeface="Poppins Italics"/>
                <a:cs typeface="Poppins Italics"/>
                <a:sym typeface="Poppins Italics"/>
              </a:rPr>
              <a:t>severity classification system</a:t>
            </a:r>
            <a:r>
              <a:rPr lang="en-US" sz="1599" dirty="0">
                <a:solidFill>
                  <a:srgbClr val="000000"/>
                </a:solidFill>
                <a:latin typeface="Poppins"/>
                <a:ea typeface="Poppins"/>
                <a:cs typeface="Poppins"/>
                <a:sym typeface="Poppins"/>
              </a:rPr>
              <a:t> that ranks air quality on a scale of 1 to 5, guiding users on necessary precautions.</a:t>
            </a:r>
          </a:p>
          <a:p>
            <a:pPr algn="just">
              <a:lnSpc>
                <a:spcPts val="2239"/>
              </a:lnSpc>
            </a:pPr>
            <a:r>
              <a:rPr lang="en-US" sz="1599" dirty="0">
                <a:solidFill>
                  <a:srgbClr val="000000"/>
                </a:solidFill>
                <a:latin typeface="Poppins"/>
                <a:ea typeface="Poppins"/>
                <a:cs typeface="Poppins"/>
                <a:sym typeface="Poppins"/>
              </a:rPr>
              <a:t>  </a:t>
            </a:r>
          </a:p>
          <a:p>
            <a:pPr algn="just">
              <a:lnSpc>
                <a:spcPts val="2239"/>
              </a:lnSpc>
              <a:spcBef>
                <a:spcPct val="0"/>
              </a:spcBef>
            </a:pPr>
            <a:endParaRPr lang="en-US" sz="1599" dirty="0">
              <a:solidFill>
                <a:srgbClr val="000000"/>
              </a:solidFill>
              <a:latin typeface="Poppins"/>
              <a:ea typeface="Poppins"/>
              <a:cs typeface="Poppins"/>
              <a:sym typeface="Poppins"/>
            </a:endParaRPr>
          </a:p>
        </p:txBody>
      </p:sp>
      <p:sp>
        <p:nvSpPr>
          <p:cNvPr id="14" name="TextBox 14"/>
          <p:cNvSpPr txBox="1"/>
          <p:nvPr/>
        </p:nvSpPr>
        <p:spPr>
          <a:xfrm>
            <a:off x="11725341" y="7688215"/>
            <a:ext cx="5444403" cy="1388110"/>
          </a:xfrm>
          <a:prstGeom prst="rect">
            <a:avLst/>
          </a:prstGeom>
        </p:spPr>
        <p:txBody>
          <a:bodyPr lIns="0" tIns="0" rIns="0" bIns="0" rtlCol="0" anchor="t">
            <a:spAutoFit/>
          </a:bodyPr>
          <a:lstStyle/>
          <a:p>
            <a:pPr algn="just">
              <a:lnSpc>
                <a:spcPts val="2239"/>
              </a:lnSpc>
            </a:pPr>
            <a:r>
              <a:rPr lang="en-US" sz="1599" dirty="0">
                <a:solidFill>
                  <a:srgbClr val="000000"/>
                </a:solidFill>
                <a:latin typeface="Poppins"/>
                <a:ea typeface="Poppins"/>
                <a:cs typeface="Poppins"/>
                <a:sym typeface="Poppins"/>
              </a:rPr>
              <a:t>Facilitates a platform for users to discuss air quality issues, with the capability to summarize discussions, allowing for efficient information dissemination and user engagement.</a:t>
            </a:r>
          </a:p>
          <a:p>
            <a:pPr algn="just">
              <a:lnSpc>
                <a:spcPts val="2239"/>
              </a:lnSpc>
              <a:spcBef>
                <a:spcPct val="0"/>
              </a:spcBef>
            </a:pPr>
            <a:endParaRPr lang="en-US" sz="1599" dirty="0">
              <a:solidFill>
                <a:srgbClr val="000000"/>
              </a:solidFill>
              <a:latin typeface="Poppins"/>
              <a:ea typeface="Poppins"/>
              <a:cs typeface="Poppins"/>
              <a:sym typeface="Poppins"/>
            </a:endParaRPr>
          </a:p>
        </p:txBody>
      </p:sp>
      <p:sp>
        <p:nvSpPr>
          <p:cNvPr id="15" name="TextBox 15"/>
          <p:cNvSpPr txBox="1"/>
          <p:nvPr/>
        </p:nvSpPr>
        <p:spPr>
          <a:xfrm>
            <a:off x="6993967" y="1094006"/>
            <a:ext cx="3680836" cy="2601594"/>
          </a:xfrm>
          <a:prstGeom prst="rect">
            <a:avLst/>
          </a:prstGeom>
        </p:spPr>
        <p:txBody>
          <a:bodyPr lIns="0" tIns="0" rIns="0" bIns="0" rtlCol="0" anchor="t">
            <a:spAutoFit/>
          </a:bodyPr>
          <a:lstStyle/>
          <a:p>
            <a:pPr algn="ctr">
              <a:lnSpc>
                <a:spcPts val="5180"/>
              </a:lnSpc>
              <a:spcBef>
                <a:spcPct val="0"/>
              </a:spcBef>
            </a:pPr>
            <a:r>
              <a:rPr lang="en-US" sz="3700" dirty="0">
                <a:solidFill>
                  <a:srgbClr val="F1F6E1"/>
                </a:solidFill>
                <a:latin typeface="League Spartan"/>
                <a:ea typeface="League Spartan"/>
                <a:cs typeface="League Spartan"/>
                <a:sym typeface="League Spartan"/>
              </a:rPr>
              <a:t>AI-DRIVEN AQI PREDICTOR AND HEALTH ADVISOR</a:t>
            </a:r>
          </a:p>
        </p:txBody>
      </p:sp>
      <p:sp>
        <p:nvSpPr>
          <p:cNvPr id="16" name="TextBox 16"/>
          <p:cNvSpPr txBox="1"/>
          <p:nvPr/>
        </p:nvSpPr>
        <p:spPr>
          <a:xfrm>
            <a:off x="670390" y="466725"/>
            <a:ext cx="4928805" cy="523875"/>
          </a:xfrm>
          <a:prstGeom prst="rect">
            <a:avLst/>
          </a:prstGeom>
        </p:spPr>
        <p:txBody>
          <a:bodyPr lIns="0" tIns="0" rIns="0" bIns="0" rtlCol="0" anchor="t">
            <a:spAutoFit/>
          </a:bodyPr>
          <a:lstStyle/>
          <a:p>
            <a:pPr algn="l">
              <a:lnSpc>
                <a:spcPts val="4200"/>
              </a:lnSpc>
              <a:spcBef>
                <a:spcPct val="0"/>
              </a:spcBef>
            </a:pPr>
            <a:r>
              <a:rPr lang="en-US" sz="3000" dirty="0">
                <a:solidFill>
                  <a:srgbClr val="49326B"/>
                </a:solidFill>
                <a:latin typeface="League Spartan"/>
                <a:ea typeface="League Spartan"/>
                <a:cs typeface="League Spartan"/>
                <a:sym typeface="League Spartan"/>
              </a:rPr>
              <a:t>SOLUTION DESCRIPTION</a:t>
            </a:r>
          </a:p>
        </p:txBody>
      </p:sp>
      <p:sp>
        <p:nvSpPr>
          <p:cNvPr id="17" name="TextBox 17"/>
          <p:cNvSpPr txBox="1"/>
          <p:nvPr/>
        </p:nvSpPr>
        <p:spPr>
          <a:xfrm>
            <a:off x="670390" y="3981383"/>
            <a:ext cx="4858938" cy="1590675"/>
          </a:xfrm>
          <a:prstGeom prst="rect">
            <a:avLst/>
          </a:prstGeom>
        </p:spPr>
        <p:txBody>
          <a:bodyPr lIns="0" tIns="0" rIns="0" bIns="0" rtlCol="0" anchor="t">
            <a:spAutoFit/>
          </a:bodyPr>
          <a:lstStyle/>
          <a:p>
            <a:pPr algn="l">
              <a:lnSpc>
                <a:spcPts val="4200"/>
              </a:lnSpc>
              <a:spcBef>
                <a:spcPct val="0"/>
              </a:spcBef>
            </a:pPr>
            <a:r>
              <a:rPr lang="en-US" sz="3000" dirty="0">
                <a:solidFill>
                  <a:srgbClr val="49326B"/>
                </a:solidFill>
                <a:latin typeface="League Spartan"/>
                <a:ea typeface="League Spartan"/>
                <a:cs typeface="League Spartan"/>
                <a:sym typeface="League Spartan"/>
              </a:rPr>
              <a:t>PROBLEM-SOLVING APPROACH AND CORE INNOVATION</a:t>
            </a:r>
          </a:p>
        </p:txBody>
      </p:sp>
      <p:sp>
        <p:nvSpPr>
          <p:cNvPr id="18" name="TextBox 18"/>
          <p:cNvSpPr txBox="1"/>
          <p:nvPr/>
        </p:nvSpPr>
        <p:spPr>
          <a:xfrm>
            <a:off x="670390" y="5861862"/>
            <a:ext cx="3461028" cy="509905"/>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Poppins Bold"/>
                <a:ea typeface="Poppins Bold"/>
                <a:cs typeface="Poppins Bold"/>
                <a:sym typeface="Poppins Bold"/>
              </a:rPr>
              <a:t>Real-Time Insights</a:t>
            </a:r>
          </a:p>
        </p:txBody>
      </p:sp>
      <p:sp>
        <p:nvSpPr>
          <p:cNvPr id="19" name="AutoShape 19"/>
          <p:cNvSpPr/>
          <p:nvPr/>
        </p:nvSpPr>
        <p:spPr>
          <a:xfrm>
            <a:off x="670390" y="5619683"/>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20" name="TextBox 20"/>
          <p:cNvSpPr txBox="1"/>
          <p:nvPr/>
        </p:nvSpPr>
        <p:spPr>
          <a:xfrm>
            <a:off x="11731239" y="447675"/>
            <a:ext cx="3250525" cy="509905"/>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Poppins Bold"/>
                <a:ea typeface="Poppins Bold"/>
                <a:cs typeface="Poppins Bold"/>
                <a:sym typeface="Poppins Bold"/>
              </a:rPr>
              <a:t>User Engagement</a:t>
            </a:r>
          </a:p>
        </p:txBody>
      </p:sp>
      <p:sp>
        <p:nvSpPr>
          <p:cNvPr id="21" name="TextBox 21"/>
          <p:cNvSpPr txBox="1"/>
          <p:nvPr/>
        </p:nvSpPr>
        <p:spPr>
          <a:xfrm>
            <a:off x="11731239" y="1036856"/>
            <a:ext cx="4977334" cy="835660"/>
          </a:xfrm>
          <a:prstGeom prst="rect">
            <a:avLst/>
          </a:prstGeom>
        </p:spPr>
        <p:txBody>
          <a:bodyPr lIns="0" tIns="0" rIns="0" bIns="0" rtlCol="0" anchor="t">
            <a:spAutoFit/>
          </a:bodyPr>
          <a:lstStyle/>
          <a:p>
            <a:pPr algn="just">
              <a:lnSpc>
                <a:spcPts val="2239"/>
              </a:lnSpc>
              <a:spcBef>
                <a:spcPct val="0"/>
              </a:spcBef>
            </a:pPr>
            <a:r>
              <a:rPr lang="en-US" sz="1599" dirty="0">
                <a:solidFill>
                  <a:srgbClr val="000000"/>
                </a:solidFill>
                <a:latin typeface="Poppins"/>
                <a:ea typeface="Poppins"/>
                <a:cs typeface="Poppins"/>
                <a:sym typeface="Poppins"/>
              </a:rPr>
              <a:t>Features an </a:t>
            </a:r>
            <a:r>
              <a:rPr lang="en-US" sz="1599" i="1" dirty="0">
                <a:solidFill>
                  <a:srgbClr val="9F60E2"/>
                </a:solidFill>
                <a:latin typeface="Poppins Italics"/>
                <a:ea typeface="Poppins Italics"/>
                <a:cs typeface="Poppins Italics"/>
                <a:sym typeface="Poppins Italics"/>
              </a:rPr>
              <a:t>email notification system </a:t>
            </a:r>
            <a:r>
              <a:rPr lang="en-US" sz="1599" dirty="0">
                <a:solidFill>
                  <a:srgbClr val="000000"/>
                </a:solidFill>
                <a:latin typeface="Poppins"/>
                <a:ea typeface="Poppins"/>
                <a:cs typeface="Poppins"/>
                <a:sym typeface="Poppins"/>
              </a:rPr>
              <a:t>to alert registered users about current air quality conditions, enhancing community awareness.</a:t>
            </a:r>
          </a:p>
        </p:txBody>
      </p:sp>
      <p:sp>
        <p:nvSpPr>
          <p:cNvPr id="22" name="TextBox 22"/>
          <p:cNvSpPr txBox="1"/>
          <p:nvPr/>
        </p:nvSpPr>
        <p:spPr>
          <a:xfrm>
            <a:off x="11731239" y="2705842"/>
            <a:ext cx="4858938" cy="1057275"/>
          </a:xfrm>
          <a:prstGeom prst="rect">
            <a:avLst/>
          </a:prstGeom>
        </p:spPr>
        <p:txBody>
          <a:bodyPr lIns="0" tIns="0" rIns="0" bIns="0" rtlCol="0" anchor="t">
            <a:spAutoFit/>
          </a:bodyPr>
          <a:lstStyle/>
          <a:p>
            <a:pPr algn="l">
              <a:lnSpc>
                <a:spcPts val="4200"/>
              </a:lnSpc>
              <a:spcBef>
                <a:spcPct val="0"/>
              </a:spcBef>
            </a:pPr>
            <a:r>
              <a:rPr lang="en-US" sz="3000" dirty="0">
                <a:solidFill>
                  <a:srgbClr val="49326B"/>
                </a:solidFill>
                <a:latin typeface="League Spartan"/>
                <a:ea typeface="League Spartan"/>
                <a:cs typeface="League Spartan"/>
                <a:sym typeface="League Spartan"/>
              </a:rPr>
              <a:t>LEVERAGING AI IN THE PROJECT</a:t>
            </a:r>
          </a:p>
        </p:txBody>
      </p:sp>
      <p:sp>
        <p:nvSpPr>
          <p:cNvPr id="23" name="AutoShape 23"/>
          <p:cNvSpPr/>
          <p:nvPr/>
        </p:nvSpPr>
        <p:spPr>
          <a:xfrm>
            <a:off x="11731239" y="3848842"/>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24" name="TextBox 24"/>
          <p:cNvSpPr txBox="1"/>
          <p:nvPr/>
        </p:nvSpPr>
        <p:spPr>
          <a:xfrm>
            <a:off x="11654915" y="4633595"/>
            <a:ext cx="3667006" cy="509905"/>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Poppins Bold"/>
                <a:ea typeface="Poppins Bold"/>
                <a:cs typeface="Poppins Bold"/>
                <a:sym typeface="Poppins Bold"/>
              </a:rPr>
              <a:t> Interactive Chatbot</a:t>
            </a:r>
          </a:p>
        </p:txBody>
      </p:sp>
      <p:sp>
        <p:nvSpPr>
          <p:cNvPr id="25" name="TextBox 25"/>
          <p:cNvSpPr txBox="1"/>
          <p:nvPr/>
        </p:nvSpPr>
        <p:spPr>
          <a:xfrm>
            <a:off x="11731239" y="5212257"/>
            <a:ext cx="5864948" cy="1111885"/>
          </a:xfrm>
          <a:prstGeom prst="rect">
            <a:avLst/>
          </a:prstGeom>
        </p:spPr>
        <p:txBody>
          <a:bodyPr lIns="0" tIns="0" rIns="0" bIns="0" rtlCol="0" anchor="t">
            <a:spAutoFit/>
          </a:bodyPr>
          <a:lstStyle/>
          <a:p>
            <a:pPr algn="just">
              <a:lnSpc>
                <a:spcPts val="2239"/>
              </a:lnSpc>
              <a:spcBef>
                <a:spcPct val="0"/>
              </a:spcBef>
            </a:pPr>
            <a:r>
              <a:rPr lang="en-US" sz="1599" dirty="0">
                <a:solidFill>
                  <a:srgbClr val="000000"/>
                </a:solidFill>
                <a:latin typeface="Poppins"/>
                <a:ea typeface="Poppins"/>
                <a:cs typeface="Poppins"/>
                <a:sym typeface="Poppins"/>
              </a:rPr>
              <a:t>An AI-powered chatbot responds to general queries about air quality and health, providing users with personalized support and information.</a:t>
            </a:r>
          </a:p>
          <a:p>
            <a:pPr algn="just">
              <a:lnSpc>
                <a:spcPts val="2239"/>
              </a:lnSpc>
              <a:spcBef>
                <a:spcPct val="0"/>
              </a:spcBef>
            </a:pPr>
            <a:r>
              <a:rPr lang="en-US" sz="1599" dirty="0">
                <a:solidFill>
                  <a:srgbClr val="000000"/>
                </a:solidFill>
                <a:latin typeface="Poppins"/>
                <a:ea typeface="Poppins"/>
                <a:cs typeface="Poppins"/>
                <a:sym typeface="Poppins"/>
              </a:rPr>
              <a:t> </a:t>
            </a:r>
          </a:p>
        </p:txBody>
      </p:sp>
      <p:sp>
        <p:nvSpPr>
          <p:cNvPr id="26" name="TextBox 26"/>
          <p:cNvSpPr txBox="1"/>
          <p:nvPr/>
        </p:nvSpPr>
        <p:spPr>
          <a:xfrm>
            <a:off x="11731239" y="6606810"/>
            <a:ext cx="5931513" cy="1005205"/>
          </a:xfrm>
          <a:prstGeom prst="rect">
            <a:avLst/>
          </a:prstGeom>
        </p:spPr>
        <p:txBody>
          <a:bodyPr lIns="0" tIns="0" rIns="0" bIns="0" rtlCol="0" anchor="t">
            <a:spAutoFit/>
          </a:bodyPr>
          <a:lstStyle/>
          <a:p>
            <a:pPr algn="l">
              <a:lnSpc>
                <a:spcPts val="3919"/>
              </a:lnSpc>
              <a:spcBef>
                <a:spcPct val="0"/>
              </a:spcBef>
            </a:pPr>
            <a:r>
              <a:rPr lang="en-US" sz="2799" b="1" dirty="0">
                <a:solidFill>
                  <a:srgbClr val="000000"/>
                </a:solidFill>
                <a:latin typeface="Poppins Bold"/>
                <a:ea typeface="Poppins Bold"/>
                <a:cs typeface="Poppins Bold"/>
                <a:sym typeface="Poppins Bold"/>
              </a:rPr>
              <a:t>Community Forum with Summarization: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txBody>
            <a:bodyPr/>
            <a:lstStyle/>
            <a:p>
              <a:endParaRPr lang="en-IN" dirty="0"/>
            </a:p>
          </p:txBody>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659"/>
                </a:lnSpc>
              </a:pPr>
              <a:endParaRPr dirty="0"/>
            </a:p>
          </p:txBody>
        </p:sp>
      </p:grpSp>
      <p:sp>
        <p:nvSpPr>
          <p:cNvPr id="5" name="TextBox 5"/>
          <p:cNvSpPr txBox="1"/>
          <p:nvPr/>
        </p:nvSpPr>
        <p:spPr>
          <a:xfrm>
            <a:off x="502404" y="461238"/>
            <a:ext cx="8115280" cy="705517"/>
          </a:xfrm>
          <a:prstGeom prst="rect">
            <a:avLst/>
          </a:prstGeom>
        </p:spPr>
        <p:txBody>
          <a:bodyPr lIns="0" tIns="0" rIns="0" bIns="0" rtlCol="0" anchor="t">
            <a:spAutoFit/>
          </a:bodyPr>
          <a:lstStyle/>
          <a:p>
            <a:pPr algn="l">
              <a:lnSpc>
                <a:spcPts val="5738"/>
              </a:lnSpc>
              <a:spcBef>
                <a:spcPct val="0"/>
              </a:spcBef>
            </a:pPr>
            <a:r>
              <a:rPr lang="en-US" sz="4098" dirty="0">
                <a:solidFill>
                  <a:srgbClr val="FFFFFF"/>
                </a:solidFill>
                <a:latin typeface="League Spartan"/>
                <a:ea typeface="League Spartan"/>
                <a:cs typeface="League Spartan"/>
                <a:sym typeface="League Spartan"/>
              </a:rPr>
              <a:t>TECHNICAL ARCHITECTURE</a:t>
            </a:r>
          </a:p>
        </p:txBody>
      </p:sp>
      <p:sp>
        <p:nvSpPr>
          <p:cNvPr id="6" name="AutoShape 6"/>
          <p:cNvSpPr/>
          <p:nvPr/>
        </p:nvSpPr>
        <p:spPr>
          <a:xfrm flipV="1">
            <a:off x="502404" y="1166755"/>
            <a:ext cx="4057640" cy="32721"/>
          </a:xfrm>
          <a:prstGeom prst="line">
            <a:avLst/>
          </a:prstGeom>
          <a:ln w="38100" cap="flat">
            <a:solidFill>
              <a:srgbClr val="FFFFFF"/>
            </a:solidFill>
            <a:prstDash val="solid"/>
            <a:headEnd type="none" w="sm" len="sm"/>
            <a:tailEnd type="none" w="sm" len="sm"/>
          </a:ln>
        </p:spPr>
        <p:txBody>
          <a:bodyPr/>
          <a:lstStyle/>
          <a:p>
            <a:endParaRPr lang="en-IN" dirty="0"/>
          </a:p>
        </p:txBody>
      </p:sp>
      <p:sp>
        <p:nvSpPr>
          <p:cNvPr id="7" name="Freeform 7"/>
          <p:cNvSpPr/>
          <p:nvPr/>
        </p:nvSpPr>
        <p:spPr>
          <a:xfrm>
            <a:off x="502404" y="1758802"/>
            <a:ext cx="1117631" cy="991290"/>
          </a:xfrm>
          <a:custGeom>
            <a:avLst/>
            <a:gdLst/>
            <a:ahLst/>
            <a:cxnLst/>
            <a:rect l="l" t="t" r="r" b="b"/>
            <a:pathLst>
              <a:path w="1117631" h="991290">
                <a:moveTo>
                  <a:pt x="0" y="0"/>
                </a:moveTo>
                <a:lnTo>
                  <a:pt x="1117631" y="0"/>
                </a:lnTo>
                <a:lnTo>
                  <a:pt x="1117631" y="991290"/>
                </a:lnTo>
                <a:lnTo>
                  <a:pt x="0" y="9912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8" name="Freeform 8"/>
          <p:cNvSpPr/>
          <p:nvPr/>
        </p:nvSpPr>
        <p:spPr>
          <a:xfrm>
            <a:off x="517262" y="4533195"/>
            <a:ext cx="1117674" cy="827079"/>
          </a:xfrm>
          <a:custGeom>
            <a:avLst/>
            <a:gdLst/>
            <a:ahLst/>
            <a:cxnLst/>
            <a:rect l="l" t="t" r="r" b="b"/>
            <a:pathLst>
              <a:path w="1117674" h="827079">
                <a:moveTo>
                  <a:pt x="0" y="0"/>
                </a:moveTo>
                <a:lnTo>
                  <a:pt x="1117675" y="0"/>
                </a:lnTo>
                <a:lnTo>
                  <a:pt x="1117675" y="827078"/>
                </a:lnTo>
                <a:lnTo>
                  <a:pt x="0" y="827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9" name="Freeform 9"/>
          <p:cNvSpPr/>
          <p:nvPr/>
        </p:nvSpPr>
        <p:spPr>
          <a:xfrm>
            <a:off x="502404" y="7620588"/>
            <a:ext cx="1132533" cy="988392"/>
          </a:xfrm>
          <a:custGeom>
            <a:avLst/>
            <a:gdLst/>
            <a:ahLst/>
            <a:cxnLst/>
            <a:rect l="l" t="t" r="r" b="b"/>
            <a:pathLst>
              <a:path w="1132533" h="988392">
                <a:moveTo>
                  <a:pt x="0" y="0"/>
                </a:moveTo>
                <a:lnTo>
                  <a:pt x="1132533" y="0"/>
                </a:lnTo>
                <a:lnTo>
                  <a:pt x="1132533" y="988392"/>
                </a:lnTo>
                <a:lnTo>
                  <a:pt x="0" y="9883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grpSp>
        <p:nvGrpSpPr>
          <p:cNvPr id="10" name="Group 10"/>
          <p:cNvGrpSpPr/>
          <p:nvPr/>
        </p:nvGrpSpPr>
        <p:grpSpPr>
          <a:xfrm>
            <a:off x="9796906" y="0"/>
            <a:ext cx="8491094" cy="10287000"/>
            <a:chOff x="0" y="0"/>
            <a:chExt cx="2236338" cy="2709333"/>
          </a:xfrm>
        </p:grpSpPr>
        <p:sp>
          <p:nvSpPr>
            <p:cNvPr id="11" name="Freeform 11"/>
            <p:cNvSpPr/>
            <p:nvPr/>
          </p:nvSpPr>
          <p:spPr>
            <a:xfrm>
              <a:off x="0" y="0"/>
              <a:ext cx="2236338" cy="2709333"/>
            </a:xfrm>
            <a:custGeom>
              <a:avLst/>
              <a:gdLst/>
              <a:ahLst/>
              <a:cxnLst/>
              <a:rect l="l" t="t" r="r" b="b"/>
              <a:pathLst>
                <a:path w="2236338" h="2709333">
                  <a:moveTo>
                    <a:pt x="0" y="0"/>
                  </a:moveTo>
                  <a:lnTo>
                    <a:pt x="2236338" y="0"/>
                  </a:lnTo>
                  <a:lnTo>
                    <a:pt x="2236338" y="2709333"/>
                  </a:lnTo>
                  <a:lnTo>
                    <a:pt x="0" y="2709333"/>
                  </a:lnTo>
                  <a:close/>
                </a:path>
              </a:pathLst>
            </a:custGeom>
            <a:solidFill>
              <a:srgbClr val="CB6CE6"/>
            </a:solidFill>
          </p:spPr>
          <p:txBody>
            <a:bodyPr/>
            <a:lstStyle/>
            <a:p>
              <a:endParaRPr lang="en-IN" dirty="0"/>
            </a:p>
          </p:txBody>
        </p:sp>
        <p:sp>
          <p:nvSpPr>
            <p:cNvPr id="12" name="TextBox 12"/>
            <p:cNvSpPr txBox="1"/>
            <p:nvPr/>
          </p:nvSpPr>
          <p:spPr>
            <a:xfrm>
              <a:off x="0" y="-47625"/>
              <a:ext cx="2236338" cy="2756958"/>
            </a:xfrm>
            <a:prstGeom prst="rect">
              <a:avLst/>
            </a:prstGeom>
          </p:spPr>
          <p:txBody>
            <a:bodyPr lIns="50800" tIns="50800" rIns="50800" bIns="50800" rtlCol="0" anchor="ctr"/>
            <a:lstStyle/>
            <a:p>
              <a:pPr algn="ctr">
                <a:lnSpc>
                  <a:spcPts val="2659"/>
                </a:lnSpc>
              </a:pPr>
              <a:endParaRPr dirty="0"/>
            </a:p>
          </p:txBody>
        </p:sp>
      </p:grpSp>
      <p:sp>
        <p:nvSpPr>
          <p:cNvPr id="13" name="TextBox 13"/>
          <p:cNvSpPr txBox="1"/>
          <p:nvPr/>
        </p:nvSpPr>
        <p:spPr>
          <a:xfrm>
            <a:off x="1781827" y="1982057"/>
            <a:ext cx="7051544" cy="6708807"/>
          </a:xfrm>
          <a:prstGeom prst="rect">
            <a:avLst/>
          </a:prstGeom>
        </p:spPr>
        <p:txBody>
          <a:bodyPr lIns="0" tIns="0" rIns="0" bIns="0" rtlCol="0" anchor="t">
            <a:spAutoFit/>
          </a:bodyPr>
          <a:lstStyle/>
          <a:p>
            <a:pPr algn="l">
              <a:lnSpc>
                <a:spcPts val="2448"/>
              </a:lnSpc>
            </a:pPr>
            <a:r>
              <a:rPr lang="en-US" sz="1748" b="1" dirty="0">
                <a:solidFill>
                  <a:srgbClr val="FFFFFF"/>
                </a:solidFill>
                <a:latin typeface="Poppins Bold"/>
                <a:ea typeface="Poppins Bold"/>
                <a:cs typeface="Poppins Bold"/>
                <a:sym typeface="Poppins Bold"/>
              </a:rPr>
              <a:t>General Python Libraries</a:t>
            </a:r>
          </a:p>
          <a:p>
            <a:pPr algn="l">
              <a:lnSpc>
                <a:spcPts val="2448"/>
              </a:lnSpc>
            </a:pPr>
            <a:endParaRPr lang="en-US" sz="1748" b="1" dirty="0">
              <a:solidFill>
                <a:srgbClr val="FFFFFF"/>
              </a:solidFill>
              <a:latin typeface="Poppins Bold"/>
              <a:ea typeface="Poppins Bold"/>
              <a:cs typeface="Poppins Bold"/>
              <a:sym typeface="Poppins Bold"/>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API Interaction:</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fetch API: Makes HTTP requests to fetch data (e.g., AQI data).</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requests: Sends HTTP requests to web APIs for real-time AQI data.</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json: Parses JSON data for handling API responses.</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Database &amp; Email:</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sqlite3: Interacts with SQLite databases for storing AQI and user data.</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smtplib: Sends emails via SMTP for AQI updates.</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email.mime: Formats and sends multipart emails (plain text and HTML).</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Data Handling:</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os: Interacts with the operating system (files, paths).</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re: Utilizes regular expressions for basic NLP tasks.</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collections.Counter: Counts hashable objects, useful for tallying pollutants or interactions.</a:t>
            </a:r>
          </a:p>
          <a:p>
            <a:pPr algn="l">
              <a:lnSpc>
                <a:spcPts val="2448"/>
              </a:lnSpc>
              <a:spcBef>
                <a:spcPct val="0"/>
              </a:spcBef>
            </a:pPr>
            <a:endParaRPr lang="en-US" sz="1748" dirty="0">
              <a:solidFill>
                <a:srgbClr val="FFFFFF"/>
              </a:solidFill>
              <a:latin typeface="Poppins"/>
              <a:ea typeface="Poppins"/>
              <a:cs typeface="Poppins"/>
              <a:sym typeface="Poppins"/>
            </a:endParaRPr>
          </a:p>
        </p:txBody>
      </p:sp>
      <p:sp>
        <p:nvSpPr>
          <p:cNvPr id="14" name="TextBox 14"/>
          <p:cNvSpPr txBox="1"/>
          <p:nvPr/>
        </p:nvSpPr>
        <p:spPr>
          <a:xfrm>
            <a:off x="10318206" y="530193"/>
            <a:ext cx="7051544" cy="9756807"/>
          </a:xfrm>
          <a:prstGeom prst="rect">
            <a:avLst/>
          </a:prstGeom>
        </p:spPr>
        <p:txBody>
          <a:bodyPr lIns="0" tIns="0" rIns="0" bIns="0" rtlCol="0" anchor="t">
            <a:spAutoFit/>
          </a:bodyPr>
          <a:lstStyle/>
          <a:p>
            <a:pPr algn="l">
              <a:lnSpc>
                <a:spcPts val="2448"/>
              </a:lnSpc>
            </a:pPr>
            <a:r>
              <a:rPr lang="en-US" sz="1748" b="1" dirty="0">
                <a:solidFill>
                  <a:srgbClr val="FFFFFF"/>
                </a:solidFill>
                <a:latin typeface="Poppins Bold"/>
                <a:ea typeface="Poppins Bold"/>
                <a:cs typeface="Poppins Bold"/>
                <a:sym typeface="Poppins Bold"/>
              </a:rPr>
              <a:t>Machine Learning Libraries</a:t>
            </a:r>
          </a:p>
          <a:p>
            <a:pPr algn="l">
              <a:lnSpc>
                <a:spcPts val="2448"/>
              </a:lnSpc>
            </a:pPr>
            <a:endParaRPr lang="en-US" sz="1748" b="1" dirty="0">
              <a:solidFill>
                <a:srgbClr val="FFFFFF"/>
              </a:solidFill>
              <a:latin typeface="Poppins Bold"/>
              <a:ea typeface="Poppins Bold"/>
              <a:cs typeface="Poppins Bold"/>
              <a:sym typeface="Poppins Bold"/>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Data Manipulation:</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numpy</a:t>
            </a:r>
            <a:r>
              <a:rPr lang="en-US" sz="1748" dirty="0">
                <a:solidFill>
                  <a:srgbClr val="FFFFFF"/>
                </a:solidFill>
                <a:latin typeface="Poppins"/>
                <a:ea typeface="Poppins"/>
                <a:cs typeface="Poppins"/>
                <a:sym typeface="Poppins"/>
              </a:rPr>
              <a:t>: Performs numerical computations and matrix operations.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pandas</a:t>
            </a:r>
            <a:r>
              <a:rPr lang="en-US" sz="1748" dirty="0">
                <a:solidFill>
                  <a:srgbClr val="FFFFFF"/>
                </a:solidFill>
                <a:latin typeface="Poppins"/>
                <a:ea typeface="Poppins"/>
                <a:cs typeface="Poppins"/>
                <a:sym typeface="Poppins"/>
              </a:rPr>
              <a:t>: Manages datasets (e.g., AQI data), cleaning, and organizing for analysis.</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Modeling &amp; Evaluation:</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scikit-learn</a:t>
            </a:r>
            <a:r>
              <a:rPr lang="en-US" sz="1748" dirty="0">
                <a:solidFill>
                  <a:srgbClr val="FFFFFF"/>
                </a:solidFill>
                <a:latin typeface="Poppins"/>
                <a:ea typeface="Poppins"/>
                <a:cs typeface="Poppins"/>
                <a:sym typeface="Poppins"/>
              </a:rPr>
              <a:t>:</a:t>
            </a:r>
          </a:p>
          <a:p>
            <a:pPr marL="1132657" lvl="3" indent="-283164" algn="l">
              <a:lnSpc>
                <a:spcPts val="2448"/>
              </a:lnSpc>
              <a:buFont typeface="Arial"/>
              <a:buChar char="￭"/>
            </a:pPr>
            <a:r>
              <a:rPr lang="en-US" sz="1748" b="1" dirty="0">
                <a:solidFill>
                  <a:srgbClr val="FFFFFF"/>
                </a:solidFill>
                <a:latin typeface="Poppins Bold"/>
                <a:ea typeface="Poppins Bold"/>
                <a:cs typeface="Poppins Bold"/>
                <a:sym typeface="Poppins Bold"/>
              </a:rPr>
              <a:t>train_test_split</a:t>
            </a:r>
            <a:r>
              <a:rPr lang="en-US" sz="1748" dirty="0">
                <a:solidFill>
                  <a:srgbClr val="FFFFFF"/>
                </a:solidFill>
                <a:latin typeface="Poppins"/>
                <a:ea typeface="Poppins"/>
                <a:cs typeface="Poppins"/>
                <a:sym typeface="Poppins"/>
              </a:rPr>
              <a:t>: Splits datasets into training/testing sets.</a:t>
            </a:r>
          </a:p>
          <a:p>
            <a:pPr marL="1132657" lvl="3" indent="-283164" algn="l">
              <a:lnSpc>
                <a:spcPts val="2448"/>
              </a:lnSpc>
              <a:buFont typeface="Arial"/>
              <a:buChar char="￭"/>
            </a:pPr>
            <a:r>
              <a:rPr lang="en-US" sz="1748" b="1" dirty="0">
                <a:solidFill>
                  <a:srgbClr val="FFFFFF"/>
                </a:solidFill>
                <a:latin typeface="Poppins Bold"/>
                <a:ea typeface="Poppins Bold"/>
                <a:cs typeface="Poppins Bold"/>
                <a:sym typeface="Poppins Bold"/>
              </a:rPr>
              <a:t>StandardScaler</a:t>
            </a:r>
            <a:r>
              <a:rPr lang="en-US" sz="1748" dirty="0">
                <a:solidFill>
                  <a:srgbClr val="FFFFFF"/>
                </a:solidFill>
                <a:latin typeface="Poppins"/>
                <a:ea typeface="Poppins"/>
                <a:cs typeface="Poppins"/>
                <a:sym typeface="Poppins"/>
              </a:rPr>
              <a:t>: Scales data for machine learning models.</a:t>
            </a:r>
          </a:p>
          <a:p>
            <a:pPr marL="1132657" lvl="3" indent="-283164" algn="l">
              <a:lnSpc>
                <a:spcPts val="2448"/>
              </a:lnSpc>
              <a:buFont typeface="Arial"/>
              <a:buChar char="￭"/>
            </a:pPr>
            <a:r>
              <a:rPr lang="en-US" sz="1748" b="1" dirty="0">
                <a:solidFill>
                  <a:srgbClr val="FFFFFF"/>
                </a:solidFill>
                <a:latin typeface="Poppins Bold"/>
                <a:ea typeface="Poppins Bold"/>
                <a:cs typeface="Poppins Bold"/>
                <a:sym typeface="Poppins Bold"/>
              </a:rPr>
              <a:t>mean_squared_error</a:t>
            </a:r>
            <a:r>
              <a:rPr lang="en-US" sz="1748" dirty="0">
                <a:solidFill>
                  <a:srgbClr val="FFFFFF"/>
                </a:solidFill>
                <a:latin typeface="Poppins"/>
                <a:ea typeface="Poppins"/>
                <a:cs typeface="Poppins"/>
                <a:sym typeface="Poppins"/>
              </a:rPr>
              <a:t>, </a:t>
            </a:r>
            <a:r>
              <a:rPr lang="en-US" sz="1748" b="1" dirty="0">
                <a:solidFill>
                  <a:srgbClr val="FFFFFF"/>
                </a:solidFill>
                <a:latin typeface="Poppins Bold"/>
                <a:ea typeface="Poppins Bold"/>
                <a:cs typeface="Poppins Bold"/>
                <a:sym typeface="Poppins Bold"/>
              </a:rPr>
              <a:t>r2_score</a:t>
            </a:r>
            <a:r>
              <a:rPr lang="en-US" sz="1748" dirty="0">
                <a:solidFill>
                  <a:srgbClr val="FFFFFF"/>
                </a:solidFill>
                <a:latin typeface="Poppins"/>
                <a:ea typeface="Poppins"/>
                <a:cs typeface="Poppins"/>
                <a:sym typeface="Poppins"/>
              </a:rPr>
              <a:t>: Metrics for evaluating regression models.</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Regression Models: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Linear Regression</a:t>
            </a:r>
            <a:r>
              <a:rPr lang="en-US" sz="1748" dirty="0">
                <a:solidFill>
                  <a:srgbClr val="FFFFFF"/>
                </a:solidFill>
                <a:latin typeface="Poppins"/>
                <a:ea typeface="Poppins"/>
                <a:cs typeface="Poppins"/>
                <a:sym typeface="Poppins"/>
              </a:rPr>
              <a:t>: Basic linear regression model.</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Decision Tree Regressor</a:t>
            </a:r>
            <a:r>
              <a:rPr lang="en-US" sz="1748" dirty="0">
                <a:solidFill>
                  <a:srgbClr val="FFFFFF"/>
                </a:solidFill>
                <a:latin typeface="Poppins"/>
                <a:ea typeface="Poppins"/>
                <a:cs typeface="Poppins"/>
                <a:sym typeface="Poppins"/>
              </a:rPr>
              <a:t>: Tree-based regression model.</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Random Forest Regressor</a:t>
            </a:r>
            <a:r>
              <a:rPr lang="en-US" sz="1748" dirty="0">
                <a:solidFill>
                  <a:srgbClr val="FFFFFF"/>
                </a:solidFill>
                <a:latin typeface="Poppins"/>
                <a:ea typeface="Poppins"/>
                <a:cs typeface="Poppins"/>
                <a:sym typeface="Poppins"/>
              </a:rPr>
              <a:t>: Ensemble model using multiple decision trees.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Gradient Boosting Regressor</a:t>
            </a:r>
            <a:r>
              <a:rPr lang="en-US" sz="1748" dirty="0">
                <a:solidFill>
                  <a:srgbClr val="FFFFFF"/>
                </a:solidFill>
                <a:latin typeface="Poppins"/>
                <a:ea typeface="Poppins"/>
                <a:cs typeface="Poppins"/>
                <a:sym typeface="Poppins"/>
              </a:rPr>
              <a:t>: Boosts decision trees for regression.</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SVR</a:t>
            </a:r>
            <a:r>
              <a:rPr lang="en-US" sz="1748" dirty="0">
                <a:solidFill>
                  <a:srgbClr val="FFFFFF"/>
                </a:solidFill>
                <a:latin typeface="Poppins"/>
                <a:ea typeface="Poppins"/>
                <a:cs typeface="Poppins"/>
                <a:sym typeface="Poppins"/>
              </a:rPr>
              <a:t>: Predicts AQI levels using support vector machines.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MLP Regressor</a:t>
            </a:r>
            <a:r>
              <a:rPr lang="en-US" sz="1748" dirty="0">
                <a:solidFill>
                  <a:srgbClr val="FFFFFF"/>
                </a:solidFill>
                <a:latin typeface="Poppins"/>
                <a:ea typeface="Poppins"/>
                <a:cs typeface="Poppins"/>
                <a:sym typeface="Poppins"/>
              </a:rPr>
              <a:t>: Neural network-based regressor for complex relationships.</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Model Persistence:</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joblib</a:t>
            </a:r>
            <a:r>
              <a:rPr lang="en-US" sz="1748" dirty="0">
                <a:solidFill>
                  <a:srgbClr val="FFFFFF"/>
                </a:solidFill>
                <a:latin typeface="Poppins"/>
                <a:ea typeface="Poppins"/>
                <a:cs typeface="Poppins"/>
                <a:sym typeface="Poppins"/>
              </a:rPr>
              <a:t>: Saves and loads trained machine learning models.</a:t>
            </a:r>
          </a:p>
          <a:p>
            <a:pPr algn="l">
              <a:lnSpc>
                <a:spcPts val="2448"/>
              </a:lnSpc>
              <a:spcBef>
                <a:spcPct val="0"/>
              </a:spcBef>
            </a:pPr>
            <a:endParaRPr lang="en-US" sz="1748" dirty="0">
              <a:solidFill>
                <a:srgbClr val="FFFFF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53328" y="-182528"/>
            <a:ext cx="19334470" cy="10467826"/>
            <a:chOff x="0" y="-47625"/>
            <a:chExt cx="2364305" cy="2756958"/>
          </a:xfrm>
        </p:grpSpPr>
        <p:sp>
          <p:nvSpPr>
            <p:cNvPr id="11" name="Freeform 11"/>
            <p:cNvSpPr/>
            <p:nvPr/>
          </p:nvSpPr>
          <p:spPr>
            <a:xfrm>
              <a:off x="239473" y="0"/>
              <a:ext cx="2124832" cy="2709333"/>
            </a:xfrm>
            <a:custGeom>
              <a:avLst/>
              <a:gdLst/>
              <a:ahLst/>
              <a:cxnLst/>
              <a:rect l="l" t="t" r="r" b="b"/>
              <a:pathLst>
                <a:path w="2236338" h="2709333">
                  <a:moveTo>
                    <a:pt x="0" y="0"/>
                  </a:moveTo>
                  <a:lnTo>
                    <a:pt x="2236338" y="0"/>
                  </a:lnTo>
                  <a:lnTo>
                    <a:pt x="2236338" y="2709333"/>
                  </a:lnTo>
                  <a:lnTo>
                    <a:pt x="0" y="2709333"/>
                  </a:lnTo>
                  <a:close/>
                </a:path>
              </a:pathLst>
            </a:custGeom>
            <a:solidFill>
              <a:srgbClr val="CB6CE6"/>
            </a:solidFill>
          </p:spPr>
          <p:txBody>
            <a:bodyPr/>
            <a:lstStyle/>
            <a:p>
              <a:endParaRPr lang="en-IN" dirty="0"/>
            </a:p>
          </p:txBody>
        </p:sp>
        <p:sp>
          <p:nvSpPr>
            <p:cNvPr id="12" name="TextBox 12"/>
            <p:cNvSpPr txBox="1"/>
            <p:nvPr/>
          </p:nvSpPr>
          <p:spPr>
            <a:xfrm>
              <a:off x="0" y="-47625"/>
              <a:ext cx="2236338" cy="2756958"/>
            </a:xfrm>
            <a:prstGeom prst="rect">
              <a:avLst/>
            </a:prstGeom>
          </p:spPr>
          <p:txBody>
            <a:bodyPr lIns="50800" tIns="50800" rIns="50800" bIns="50800" rtlCol="0" anchor="ctr"/>
            <a:lstStyle/>
            <a:p>
              <a:pPr algn="ctr">
                <a:lnSpc>
                  <a:spcPts val="2659"/>
                </a:lnSpc>
              </a:pPr>
              <a:endParaRPr dirty="0"/>
            </a:p>
          </p:txBody>
        </p:sp>
      </p:grpSp>
      <p:sp>
        <p:nvSpPr>
          <p:cNvPr id="5" name="TextBox 5"/>
          <p:cNvSpPr txBox="1"/>
          <p:nvPr/>
        </p:nvSpPr>
        <p:spPr>
          <a:xfrm>
            <a:off x="502404" y="461238"/>
            <a:ext cx="8115280" cy="705517"/>
          </a:xfrm>
          <a:prstGeom prst="rect">
            <a:avLst/>
          </a:prstGeom>
        </p:spPr>
        <p:txBody>
          <a:bodyPr lIns="0" tIns="0" rIns="0" bIns="0" rtlCol="0" anchor="t">
            <a:spAutoFit/>
          </a:bodyPr>
          <a:lstStyle/>
          <a:p>
            <a:pPr algn="l">
              <a:lnSpc>
                <a:spcPts val="5738"/>
              </a:lnSpc>
              <a:spcBef>
                <a:spcPct val="0"/>
              </a:spcBef>
            </a:pPr>
            <a:r>
              <a:rPr lang="en-US" sz="4098" dirty="0">
                <a:solidFill>
                  <a:schemeClr val="accent4">
                    <a:lumMod val="75000"/>
                  </a:schemeClr>
                </a:solidFill>
                <a:latin typeface="League Spartan"/>
                <a:ea typeface="League Spartan"/>
                <a:cs typeface="League Spartan"/>
                <a:sym typeface="League Spartan"/>
              </a:rPr>
              <a:t>TECH</a:t>
            </a:r>
            <a:r>
              <a:rPr lang="en-US" sz="4098" dirty="0">
                <a:solidFill>
                  <a:srgbClr val="FFFFFF"/>
                </a:solidFill>
                <a:latin typeface="League Spartan"/>
                <a:ea typeface="League Spartan"/>
                <a:cs typeface="League Spartan"/>
                <a:sym typeface="League Spartan"/>
              </a:rPr>
              <a:t>NICAL ARCHITECTURE</a:t>
            </a:r>
          </a:p>
        </p:txBody>
      </p:sp>
      <p:sp>
        <p:nvSpPr>
          <p:cNvPr id="6" name="AutoShape 6"/>
          <p:cNvSpPr/>
          <p:nvPr/>
        </p:nvSpPr>
        <p:spPr>
          <a:xfrm>
            <a:off x="502404" y="1187372"/>
            <a:ext cx="4069596" cy="8512"/>
          </a:xfrm>
          <a:prstGeom prst="line">
            <a:avLst/>
          </a:prstGeom>
          <a:ln w="38100" cap="flat">
            <a:solidFill>
              <a:srgbClr val="FFFFFF"/>
            </a:solidFill>
            <a:prstDash val="solid"/>
            <a:headEnd type="none" w="sm" len="sm"/>
            <a:tailEnd type="none" w="sm" len="sm"/>
          </a:ln>
        </p:spPr>
        <p:txBody>
          <a:bodyPr/>
          <a:lstStyle/>
          <a:p>
            <a:endParaRPr lang="en-IN" dirty="0"/>
          </a:p>
        </p:txBody>
      </p:sp>
      <p:sp>
        <p:nvSpPr>
          <p:cNvPr id="9" name="Freeform 9"/>
          <p:cNvSpPr/>
          <p:nvPr/>
        </p:nvSpPr>
        <p:spPr>
          <a:xfrm>
            <a:off x="502404" y="7620588"/>
            <a:ext cx="1132533" cy="988392"/>
          </a:xfrm>
          <a:custGeom>
            <a:avLst/>
            <a:gdLst/>
            <a:ahLst/>
            <a:cxnLst/>
            <a:rect l="l" t="t" r="r" b="b"/>
            <a:pathLst>
              <a:path w="1132533" h="988392">
                <a:moveTo>
                  <a:pt x="0" y="0"/>
                </a:moveTo>
                <a:lnTo>
                  <a:pt x="1132533" y="0"/>
                </a:lnTo>
                <a:lnTo>
                  <a:pt x="1132533" y="988392"/>
                </a:lnTo>
                <a:lnTo>
                  <a:pt x="0" y="988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4" name="TextBox 14"/>
          <p:cNvSpPr txBox="1"/>
          <p:nvPr/>
        </p:nvSpPr>
        <p:spPr>
          <a:xfrm>
            <a:off x="2621415" y="2750146"/>
            <a:ext cx="15149323" cy="4602478"/>
          </a:xfrm>
          <a:prstGeom prst="rect">
            <a:avLst/>
          </a:prstGeom>
        </p:spPr>
        <p:txBody>
          <a:bodyPr wrap="square" lIns="0" tIns="0" rIns="0" bIns="0" rtlCol="0" anchor="t">
            <a:spAutoFit/>
          </a:bodyPr>
          <a:lstStyle/>
          <a:p>
            <a:pPr algn="just">
              <a:lnSpc>
                <a:spcPts val="2448"/>
              </a:lnSpc>
            </a:pPr>
            <a:r>
              <a:rPr lang="en-US" dirty="0">
                <a:solidFill>
                  <a:srgbClr val="FFFFFF"/>
                </a:solidFill>
                <a:latin typeface="Poppins" panose="00000500000000000000" pitchFamily="2" charset="0"/>
                <a:ea typeface="Poppins Bold"/>
                <a:cs typeface="Poppins" panose="00000500000000000000" pitchFamily="2" charset="0"/>
                <a:sym typeface="Poppins Bold"/>
              </a:rPr>
              <a:t>Intel's Scikit-learn Extension</a:t>
            </a:r>
          </a:p>
          <a:p>
            <a:pPr algn="just">
              <a:lnSpc>
                <a:spcPts val="2448"/>
              </a:lnSpc>
            </a:pPr>
            <a:endParaRPr lang="en-US" dirty="0">
              <a:solidFill>
                <a:srgbClr val="FFFFFF"/>
              </a:solidFill>
              <a:latin typeface="Poppins" panose="00000500000000000000" pitchFamily="2" charset="0"/>
              <a:ea typeface="Poppins Bold"/>
              <a:cs typeface="Poppins" panose="00000500000000000000" pitchFamily="2" charset="0"/>
              <a:sym typeface="Poppins Bold"/>
            </a:endParaRPr>
          </a:p>
          <a:p>
            <a:pPr algn="just">
              <a:lnSpc>
                <a:spcPts val="2448"/>
              </a:lnSpc>
            </a:pPr>
            <a:r>
              <a:rPr lang="en-US" b="1" dirty="0">
                <a:solidFill>
                  <a:srgbClr val="FFFFFF"/>
                </a:solidFill>
                <a:latin typeface="Poppins" panose="00000500000000000000" pitchFamily="2" charset="0"/>
                <a:ea typeface="Poppins Bold"/>
                <a:cs typeface="Poppins" panose="00000500000000000000" pitchFamily="2" charset="0"/>
                <a:sym typeface="Poppins Bold"/>
              </a:rPr>
              <a:t>Optimization Libraries</a:t>
            </a:r>
            <a:r>
              <a:rPr lang="en-US" dirty="0">
                <a:solidFill>
                  <a:srgbClr val="FFFFFF"/>
                </a:solidFill>
                <a:latin typeface="Poppins" panose="00000500000000000000" pitchFamily="2" charset="0"/>
                <a:ea typeface="Poppins Bold"/>
                <a:cs typeface="Poppins" panose="00000500000000000000" pitchFamily="2" charset="0"/>
                <a:sym typeface="Poppins Bold"/>
              </a:rPr>
              <a:t>:</a:t>
            </a:r>
          </a:p>
          <a:p>
            <a:pPr marL="742950" lvl="1" indent="-285750" algn="just">
              <a:lnSpc>
                <a:spcPts val="2448"/>
              </a:lnSpc>
              <a:buFont typeface="Arial" panose="020B0604020202020204" pitchFamily="34" charset="0"/>
              <a:buChar char="•"/>
            </a:pPr>
            <a:r>
              <a:rPr lang="en-US" dirty="0">
                <a:solidFill>
                  <a:srgbClr val="FFFFFF"/>
                </a:solidFill>
                <a:latin typeface="Poppins" panose="00000500000000000000" pitchFamily="2" charset="0"/>
                <a:ea typeface="Poppins Bold"/>
                <a:cs typeface="Poppins" panose="00000500000000000000" pitchFamily="2" charset="0"/>
                <a:sym typeface="Poppins Bold"/>
              </a:rPr>
              <a:t>sklearnex: Intel Extension for Scikit-learn that accelerates machine learning workflows using optimized algorithms and Intel hardware.</a:t>
            </a:r>
          </a:p>
          <a:p>
            <a:pPr algn="just">
              <a:lnSpc>
                <a:spcPts val="2448"/>
              </a:lnSpc>
            </a:pPr>
            <a:endParaRPr lang="en-US" dirty="0">
              <a:solidFill>
                <a:srgbClr val="FFFFFF"/>
              </a:solidFill>
              <a:latin typeface="Poppins" panose="00000500000000000000" pitchFamily="2" charset="0"/>
              <a:ea typeface="Poppins Bold"/>
              <a:cs typeface="Poppins" panose="00000500000000000000" pitchFamily="2" charset="0"/>
              <a:sym typeface="Poppins Bold"/>
            </a:endParaRPr>
          </a:p>
          <a:p>
            <a:pPr algn="just">
              <a:lnSpc>
                <a:spcPts val="2448"/>
              </a:lnSpc>
            </a:pPr>
            <a:r>
              <a:rPr lang="en-US" b="1" dirty="0">
                <a:solidFill>
                  <a:srgbClr val="FFFFFF"/>
                </a:solidFill>
                <a:latin typeface="Poppins" panose="00000500000000000000" pitchFamily="2" charset="0"/>
                <a:ea typeface="Poppins Bold"/>
                <a:cs typeface="Poppins" panose="00000500000000000000" pitchFamily="2" charset="0"/>
                <a:sym typeface="Poppins Bold"/>
              </a:rPr>
              <a:t>Patching Scikit-learn</a:t>
            </a:r>
            <a:r>
              <a:rPr lang="en-US" dirty="0">
                <a:solidFill>
                  <a:srgbClr val="FFFFFF"/>
                </a:solidFill>
                <a:latin typeface="Poppins" panose="00000500000000000000" pitchFamily="2" charset="0"/>
                <a:ea typeface="Poppins Bold"/>
                <a:cs typeface="Poppins" panose="00000500000000000000" pitchFamily="2" charset="0"/>
                <a:sym typeface="Poppins Bold"/>
              </a:rPr>
              <a:t>:</a:t>
            </a:r>
          </a:p>
          <a:p>
            <a:pPr lvl="1" algn="just">
              <a:lnSpc>
                <a:spcPts val="2448"/>
              </a:lnSpc>
            </a:pPr>
            <a:r>
              <a:rPr lang="en-US" dirty="0">
                <a:solidFill>
                  <a:srgbClr val="FFFFFF"/>
                </a:solidFill>
                <a:latin typeface="Poppins" panose="00000500000000000000" pitchFamily="2" charset="0"/>
                <a:ea typeface="Poppins Bold"/>
                <a:cs typeface="Poppins" panose="00000500000000000000" pitchFamily="2" charset="0"/>
                <a:sym typeface="Poppins Bold"/>
              </a:rPr>
              <a:t>patch_sklearn(): </a:t>
            </a:r>
          </a:p>
          <a:p>
            <a:pPr marL="1200150" lvl="2" indent="-285750" algn="just">
              <a:lnSpc>
                <a:spcPts val="2448"/>
              </a:lnSpc>
              <a:buFont typeface="Arial" panose="020B0604020202020204" pitchFamily="34" charset="0"/>
              <a:buChar char="•"/>
            </a:pPr>
            <a:r>
              <a:rPr lang="en-US" dirty="0">
                <a:solidFill>
                  <a:srgbClr val="FFFFFF"/>
                </a:solidFill>
                <a:latin typeface="Poppins" panose="00000500000000000000" pitchFamily="2" charset="0"/>
                <a:ea typeface="Poppins Bold"/>
                <a:cs typeface="Poppins" panose="00000500000000000000" pitchFamily="2" charset="0"/>
                <a:sym typeface="Poppins Bold"/>
              </a:rPr>
              <a:t>Patches Scikit-learn to use Intel-optimized versions of its algorithms.</a:t>
            </a:r>
          </a:p>
          <a:p>
            <a:pPr marL="1200150" lvl="2" indent="-285750" algn="just">
              <a:lnSpc>
                <a:spcPts val="2448"/>
              </a:lnSpc>
              <a:buFont typeface="Arial" panose="020B0604020202020204" pitchFamily="34" charset="0"/>
              <a:buChar char="•"/>
            </a:pPr>
            <a:r>
              <a:rPr lang="en-US" dirty="0">
                <a:solidFill>
                  <a:srgbClr val="FFFFFF"/>
                </a:solidFill>
                <a:latin typeface="Poppins" panose="00000500000000000000" pitchFamily="2" charset="0"/>
                <a:ea typeface="Poppins Bold"/>
                <a:cs typeface="Poppins" panose="00000500000000000000" pitchFamily="2" charset="0"/>
                <a:sym typeface="Poppins Bold"/>
              </a:rPr>
              <a:t>Applied by importing and running `patch_sklearn(), speeding up training and inference without modifying existing code.</a:t>
            </a:r>
          </a:p>
          <a:p>
            <a:pPr algn="just">
              <a:lnSpc>
                <a:spcPts val="2448"/>
              </a:lnSpc>
            </a:pPr>
            <a:endParaRPr lang="en-US" dirty="0">
              <a:solidFill>
                <a:srgbClr val="FFFFFF"/>
              </a:solidFill>
              <a:latin typeface="Poppins" panose="00000500000000000000" pitchFamily="2" charset="0"/>
              <a:ea typeface="Poppins Bold"/>
              <a:cs typeface="Poppins" panose="00000500000000000000" pitchFamily="2" charset="0"/>
              <a:sym typeface="Poppins Bold"/>
            </a:endParaRPr>
          </a:p>
          <a:p>
            <a:pPr algn="just">
              <a:lnSpc>
                <a:spcPts val="2448"/>
              </a:lnSpc>
            </a:pPr>
            <a:r>
              <a:rPr lang="en-US" b="1" dirty="0">
                <a:solidFill>
                  <a:srgbClr val="FFFFFF"/>
                </a:solidFill>
                <a:latin typeface="Poppins" panose="00000500000000000000" pitchFamily="2" charset="0"/>
                <a:ea typeface="Poppins Bold"/>
                <a:cs typeface="Poppins" panose="00000500000000000000" pitchFamily="2" charset="0"/>
                <a:sym typeface="Poppins Bold"/>
              </a:rPr>
              <a:t>Optimized Linear Models</a:t>
            </a:r>
            <a:r>
              <a:rPr lang="en-US" dirty="0">
                <a:solidFill>
                  <a:srgbClr val="FFFFFF"/>
                </a:solidFill>
                <a:latin typeface="Poppins" panose="00000500000000000000" pitchFamily="2" charset="0"/>
                <a:ea typeface="Poppins Bold"/>
                <a:cs typeface="Poppins" panose="00000500000000000000" pitchFamily="2" charset="0"/>
                <a:sym typeface="Poppins Bold"/>
              </a:rPr>
              <a:t>:</a:t>
            </a:r>
          </a:p>
          <a:p>
            <a:pPr lvl="1" algn="just">
              <a:lnSpc>
                <a:spcPts val="2448"/>
              </a:lnSpc>
            </a:pPr>
            <a:r>
              <a:rPr lang="en-US" dirty="0">
                <a:solidFill>
                  <a:srgbClr val="FFFFFF"/>
                </a:solidFill>
                <a:latin typeface="Poppins" panose="00000500000000000000" pitchFamily="2" charset="0"/>
                <a:ea typeface="Poppins Bold"/>
                <a:cs typeface="Poppins" panose="00000500000000000000" pitchFamily="2" charset="0"/>
                <a:sym typeface="Poppins Bold"/>
              </a:rPr>
              <a:t>sklearnex.linear_model:</a:t>
            </a:r>
          </a:p>
          <a:p>
            <a:pPr marL="1200150" lvl="2" indent="-285750" algn="just">
              <a:lnSpc>
                <a:spcPts val="2448"/>
              </a:lnSpc>
              <a:buFont typeface="Arial" panose="020B0604020202020204" pitchFamily="34" charset="0"/>
              <a:buChar char="•"/>
            </a:pPr>
            <a:r>
              <a:rPr lang="en-US" dirty="0">
                <a:solidFill>
                  <a:srgbClr val="FFFFFF"/>
                </a:solidFill>
                <a:latin typeface="Poppins" panose="00000500000000000000" pitchFamily="2" charset="0"/>
                <a:ea typeface="Poppins Bold"/>
                <a:cs typeface="Poppins" panose="00000500000000000000" pitchFamily="2" charset="0"/>
                <a:sym typeface="Poppins Bold"/>
              </a:rPr>
              <a:t>Contains Intel-optimized versions of linear models, such as `LinearRegression`, `Ridge`, `Lasso`.</a:t>
            </a:r>
          </a:p>
          <a:p>
            <a:pPr marL="1200150" lvl="2" indent="-285750" algn="just">
              <a:lnSpc>
                <a:spcPts val="2448"/>
              </a:lnSpc>
              <a:buFont typeface="Arial" panose="020B0604020202020204" pitchFamily="34" charset="0"/>
              <a:buChar char="•"/>
            </a:pPr>
            <a:r>
              <a:rPr lang="en-US" dirty="0">
                <a:solidFill>
                  <a:srgbClr val="FFFFFF"/>
                </a:solidFill>
                <a:latin typeface="Poppins" panose="00000500000000000000" pitchFamily="2" charset="0"/>
                <a:ea typeface="Poppins Bold"/>
                <a:cs typeface="Poppins" panose="00000500000000000000" pitchFamily="2" charset="0"/>
                <a:sym typeface="Poppins Bold"/>
              </a:rPr>
              <a:t>Improves performance on Intel hardware for large datasets while maintaining the standard Scikit-learn interface.</a:t>
            </a:r>
            <a:endParaRPr lang="en-US" dirty="0">
              <a:solidFill>
                <a:srgbClr val="FFFFFF"/>
              </a:solidFill>
              <a:latin typeface="Poppins" panose="00000500000000000000" pitchFamily="2" charset="0"/>
              <a:ea typeface="Poppins"/>
              <a:cs typeface="Poppins" panose="00000500000000000000" pitchFamily="2" charset="0"/>
              <a:sym typeface="Poppins"/>
            </a:endParaRPr>
          </a:p>
        </p:txBody>
      </p:sp>
      <p:sp>
        <p:nvSpPr>
          <p:cNvPr id="7" name="Freeform 7"/>
          <p:cNvSpPr/>
          <p:nvPr/>
        </p:nvSpPr>
        <p:spPr>
          <a:xfrm>
            <a:off x="502404" y="1758802"/>
            <a:ext cx="1117631" cy="991290"/>
          </a:xfrm>
          <a:custGeom>
            <a:avLst/>
            <a:gdLst/>
            <a:ahLst/>
            <a:cxnLst/>
            <a:rect l="l" t="t" r="r" b="b"/>
            <a:pathLst>
              <a:path w="1117631" h="991290">
                <a:moveTo>
                  <a:pt x="0" y="0"/>
                </a:moveTo>
                <a:lnTo>
                  <a:pt x="1117631" y="0"/>
                </a:lnTo>
                <a:lnTo>
                  <a:pt x="1117631" y="991290"/>
                </a:lnTo>
                <a:lnTo>
                  <a:pt x="0" y="9912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8" name="Freeform 8"/>
          <p:cNvSpPr/>
          <p:nvPr/>
        </p:nvSpPr>
        <p:spPr>
          <a:xfrm>
            <a:off x="517262" y="4533195"/>
            <a:ext cx="1117674" cy="827079"/>
          </a:xfrm>
          <a:custGeom>
            <a:avLst/>
            <a:gdLst/>
            <a:ahLst/>
            <a:cxnLst/>
            <a:rect l="l" t="t" r="r" b="b"/>
            <a:pathLst>
              <a:path w="1117674" h="827079">
                <a:moveTo>
                  <a:pt x="0" y="0"/>
                </a:moveTo>
                <a:lnTo>
                  <a:pt x="1117675" y="0"/>
                </a:lnTo>
                <a:lnTo>
                  <a:pt x="1117675" y="827078"/>
                </a:lnTo>
                <a:lnTo>
                  <a:pt x="0" y="8270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7" name="AutoShape 6">
            <a:extLst>
              <a:ext uri="{FF2B5EF4-FFF2-40B4-BE49-F238E27FC236}">
                <a16:creationId xmlns:a16="http://schemas.microsoft.com/office/drawing/2014/main" id="{E5DC5152-7FC7-256A-3DED-257830E7AAF5}"/>
              </a:ext>
            </a:extLst>
          </p:cNvPr>
          <p:cNvSpPr/>
          <p:nvPr/>
        </p:nvSpPr>
        <p:spPr>
          <a:xfrm>
            <a:off x="654804" y="1187372"/>
            <a:ext cx="1250196" cy="0"/>
          </a:xfrm>
          <a:prstGeom prst="line">
            <a:avLst/>
          </a:prstGeom>
          <a:ln w="38100" cap="flat">
            <a:solidFill>
              <a:srgbClr val="7030A0"/>
            </a:solidFill>
            <a:prstDash val="solid"/>
            <a:headEnd type="none" w="sm" len="sm"/>
            <a:tailEnd type="none" w="sm" len="sm"/>
          </a:ln>
        </p:spPr>
        <p:txBody>
          <a:bodyPr/>
          <a:lstStyle/>
          <a:p>
            <a:endParaRPr lang="en-IN" dirty="0"/>
          </a:p>
        </p:txBody>
      </p:sp>
    </p:spTree>
    <p:extLst>
      <p:ext uri="{BB962C8B-B14F-4D97-AF65-F5344CB8AC3E}">
        <p14:creationId xmlns:p14="http://schemas.microsoft.com/office/powerpoint/2010/main" val="46890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78362" y="-35642"/>
            <a:ext cx="16538238" cy="10287000"/>
            <a:chOff x="0" y="0"/>
            <a:chExt cx="4179851" cy="2709333"/>
          </a:xfrm>
        </p:grpSpPr>
        <p:sp>
          <p:nvSpPr>
            <p:cNvPr id="3" name="Freeform 3"/>
            <p:cNvSpPr/>
            <p:nvPr/>
          </p:nvSpPr>
          <p:spPr>
            <a:xfrm>
              <a:off x="0" y="0"/>
              <a:ext cx="4179851" cy="2709333"/>
            </a:xfrm>
            <a:custGeom>
              <a:avLst/>
              <a:gdLst/>
              <a:ahLst/>
              <a:cxnLst/>
              <a:rect l="l" t="t" r="r" b="b"/>
              <a:pathLst>
                <a:path w="4179851" h="2709333">
                  <a:moveTo>
                    <a:pt x="0" y="0"/>
                  </a:moveTo>
                  <a:lnTo>
                    <a:pt x="4179851" y="0"/>
                  </a:lnTo>
                  <a:lnTo>
                    <a:pt x="4179851" y="2709333"/>
                  </a:lnTo>
                  <a:lnTo>
                    <a:pt x="0" y="2709333"/>
                  </a:lnTo>
                  <a:close/>
                </a:path>
              </a:pathLst>
            </a:custGeom>
            <a:solidFill>
              <a:srgbClr val="8C52FF"/>
            </a:solidFill>
          </p:spPr>
          <p:txBody>
            <a:bodyPr/>
            <a:lstStyle/>
            <a:p>
              <a:endParaRPr lang="en-IN" dirty="0"/>
            </a:p>
          </p:txBody>
        </p:sp>
        <p:sp>
          <p:nvSpPr>
            <p:cNvPr id="4" name="TextBox 4"/>
            <p:cNvSpPr txBox="1"/>
            <p:nvPr/>
          </p:nvSpPr>
          <p:spPr>
            <a:xfrm>
              <a:off x="0" y="-47625"/>
              <a:ext cx="4179851" cy="2756958"/>
            </a:xfrm>
            <a:prstGeom prst="rect">
              <a:avLst/>
            </a:prstGeom>
          </p:spPr>
          <p:txBody>
            <a:bodyPr lIns="50800" tIns="50800" rIns="50800" bIns="50800" rtlCol="0" anchor="ctr"/>
            <a:lstStyle/>
            <a:p>
              <a:pPr algn="ctr">
                <a:lnSpc>
                  <a:spcPts val="2659"/>
                </a:lnSpc>
              </a:pPr>
              <a:endParaRPr dirty="0"/>
            </a:p>
          </p:txBody>
        </p:sp>
      </p:grpSp>
      <p:sp>
        <p:nvSpPr>
          <p:cNvPr id="5" name="TextBox 5"/>
          <p:cNvSpPr txBox="1"/>
          <p:nvPr/>
        </p:nvSpPr>
        <p:spPr>
          <a:xfrm>
            <a:off x="502404" y="461238"/>
            <a:ext cx="8115280" cy="738238"/>
          </a:xfrm>
          <a:prstGeom prst="rect">
            <a:avLst/>
          </a:prstGeom>
        </p:spPr>
        <p:txBody>
          <a:bodyPr lIns="0" tIns="0" rIns="0" bIns="0" rtlCol="0" anchor="t">
            <a:spAutoFit/>
          </a:bodyPr>
          <a:lstStyle/>
          <a:p>
            <a:pPr algn="l">
              <a:lnSpc>
                <a:spcPts val="6018"/>
              </a:lnSpc>
              <a:spcBef>
                <a:spcPct val="0"/>
              </a:spcBef>
            </a:pPr>
            <a:r>
              <a:rPr lang="en-US" sz="4298" dirty="0">
                <a:solidFill>
                  <a:schemeClr val="tx2">
                    <a:lumMod val="75000"/>
                  </a:schemeClr>
                </a:solidFill>
                <a:latin typeface="League Spartan"/>
                <a:ea typeface="League Spartan"/>
                <a:cs typeface="League Spartan"/>
                <a:sym typeface="League Spartan"/>
              </a:rPr>
              <a:t>TECH</a:t>
            </a:r>
            <a:r>
              <a:rPr lang="en-US" sz="4298" dirty="0">
                <a:solidFill>
                  <a:srgbClr val="FFFFFF"/>
                </a:solidFill>
                <a:latin typeface="League Spartan"/>
                <a:ea typeface="League Spartan"/>
                <a:cs typeface="League Spartan"/>
                <a:sym typeface="League Spartan"/>
              </a:rPr>
              <a:t>NICAL ARCHITECTURE</a:t>
            </a:r>
          </a:p>
        </p:txBody>
      </p:sp>
      <p:sp>
        <p:nvSpPr>
          <p:cNvPr id="6" name="AutoShape 6"/>
          <p:cNvSpPr/>
          <p:nvPr/>
        </p:nvSpPr>
        <p:spPr>
          <a:xfrm flipV="1">
            <a:off x="502404" y="1199476"/>
            <a:ext cx="4057640" cy="0"/>
          </a:xfrm>
          <a:prstGeom prst="line">
            <a:avLst/>
          </a:prstGeom>
          <a:ln w="38100" cap="flat">
            <a:solidFill>
              <a:srgbClr val="FFFFFF"/>
            </a:solidFill>
            <a:prstDash val="solid"/>
            <a:headEnd type="none" w="sm" len="sm"/>
            <a:tailEnd type="none" w="sm" len="sm"/>
          </a:ln>
        </p:spPr>
        <p:txBody>
          <a:bodyPr/>
          <a:lstStyle/>
          <a:p>
            <a:endParaRPr lang="en-IN" dirty="0"/>
          </a:p>
        </p:txBody>
      </p:sp>
      <p:sp>
        <p:nvSpPr>
          <p:cNvPr id="7" name="Freeform 7"/>
          <p:cNvSpPr/>
          <p:nvPr/>
        </p:nvSpPr>
        <p:spPr>
          <a:xfrm>
            <a:off x="482569" y="1790700"/>
            <a:ext cx="1117631" cy="991290"/>
          </a:xfrm>
          <a:custGeom>
            <a:avLst/>
            <a:gdLst/>
            <a:ahLst/>
            <a:cxnLst/>
            <a:rect l="l" t="t" r="r" b="b"/>
            <a:pathLst>
              <a:path w="1117631" h="991290">
                <a:moveTo>
                  <a:pt x="0" y="0"/>
                </a:moveTo>
                <a:lnTo>
                  <a:pt x="1117631" y="0"/>
                </a:lnTo>
                <a:lnTo>
                  <a:pt x="1117631" y="991290"/>
                </a:lnTo>
                <a:lnTo>
                  <a:pt x="0" y="9912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8" name="Freeform 8"/>
          <p:cNvSpPr/>
          <p:nvPr/>
        </p:nvSpPr>
        <p:spPr>
          <a:xfrm>
            <a:off x="533400" y="4533555"/>
            <a:ext cx="1117674" cy="827079"/>
          </a:xfrm>
          <a:custGeom>
            <a:avLst/>
            <a:gdLst/>
            <a:ahLst/>
            <a:cxnLst/>
            <a:rect l="l" t="t" r="r" b="b"/>
            <a:pathLst>
              <a:path w="1117674" h="827079">
                <a:moveTo>
                  <a:pt x="0" y="0"/>
                </a:moveTo>
                <a:lnTo>
                  <a:pt x="1117674" y="0"/>
                </a:lnTo>
                <a:lnTo>
                  <a:pt x="1117674" y="827079"/>
                </a:lnTo>
                <a:lnTo>
                  <a:pt x="0" y="8270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9" name="Freeform 9"/>
          <p:cNvSpPr/>
          <p:nvPr/>
        </p:nvSpPr>
        <p:spPr>
          <a:xfrm>
            <a:off x="533443" y="7507908"/>
            <a:ext cx="1132533" cy="988392"/>
          </a:xfrm>
          <a:custGeom>
            <a:avLst/>
            <a:gdLst/>
            <a:ahLst/>
            <a:cxnLst/>
            <a:rect l="l" t="t" r="r" b="b"/>
            <a:pathLst>
              <a:path w="1132533" h="988392">
                <a:moveTo>
                  <a:pt x="0" y="0"/>
                </a:moveTo>
                <a:lnTo>
                  <a:pt x="1132532" y="0"/>
                </a:lnTo>
                <a:lnTo>
                  <a:pt x="1132532" y="988393"/>
                </a:lnTo>
                <a:lnTo>
                  <a:pt x="0" y="9883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0" name="TextBox 10"/>
          <p:cNvSpPr txBox="1"/>
          <p:nvPr/>
        </p:nvSpPr>
        <p:spPr>
          <a:xfrm>
            <a:off x="3024062" y="2527284"/>
            <a:ext cx="10564720" cy="5184807"/>
          </a:xfrm>
          <a:prstGeom prst="rect">
            <a:avLst/>
          </a:prstGeom>
        </p:spPr>
        <p:txBody>
          <a:bodyPr lIns="0" tIns="0" rIns="0" bIns="0" rtlCol="0" anchor="t">
            <a:spAutoFit/>
          </a:bodyPr>
          <a:lstStyle/>
          <a:p>
            <a:pPr algn="l">
              <a:lnSpc>
                <a:spcPts val="2448"/>
              </a:lnSpc>
            </a:pPr>
            <a:r>
              <a:rPr lang="en-US" sz="1748" b="1" dirty="0">
                <a:solidFill>
                  <a:srgbClr val="FFFFFF"/>
                </a:solidFill>
                <a:latin typeface="Poppins Bold"/>
                <a:ea typeface="Poppins Bold"/>
                <a:cs typeface="Poppins Bold"/>
                <a:sym typeface="Poppins Bold"/>
              </a:rPr>
              <a:t>NLP &amp; Transformers</a:t>
            </a:r>
          </a:p>
          <a:p>
            <a:pPr algn="l">
              <a:lnSpc>
                <a:spcPts val="2448"/>
              </a:lnSpc>
            </a:pPr>
            <a:endParaRPr lang="en-US" sz="1748" b="1" dirty="0">
              <a:solidFill>
                <a:srgbClr val="FFFFFF"/>
              </a:solidFill>
              <a:latin typeface="Poppins Bold"/>
              <a:ea typeface="Poppins Bold"/>
              <a:cs typeface="Poppins Bold"/>
              <a:sym typeface="Poppins Bold"/>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Transformers Library:</a:t>
            </a:r>
          </a:p>
          <a:p>
            <a:pPr marL="755105" lvl="2" indent="-251702" algn="l">
              <a:lnSpc>
                <a:spcPts val="2448"/>
              </a:lnSpc>
              <a:buFont typeface="Arial"/>
              <a:buChar char="⚬"/>
            </a:pPr>
            <a:r>
              <a:rPr lang="en-US" sz="1748" dirty="0">
                <a:solidFill>
                  <a:srgbClr val="FFFFFF"/>
                </a:solidFill>
                <a:latin typeface="Poppins"/>
                <a:ea typeface="Poppins"/>
                <a:cs typeface="Poppins"/>
                <a:sym typeface="Poppins"/>
              </a:rPr>
              <a:t>Provides powerful NLP models for text generation and summarization.</a:t>
            </a:r>
          </a:p>
          <a:p>
            <a:pPr algn="l">
              <a:lnSpc>
                <a:spcPts val="2448"/>
              </a:lnSpc>
            </a:pPr>
            <a:endParaRPr lang="en-US" sz="1748" dirty="0">
              <a:solidFill>
                <a:srgbClr val="FFFFFF"/>
              </a:solidFill>
              <a:latin typeface="Poppins"/>
              <a:ea typeface="Poppins"/>
              <a:cs typeface="Poppins"/>
              <a:sym typeface="Poppins"/>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Text Generation Models: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Falconsai/text_summarization</a:t>
            </a:r>
            <a:r>
              <a:rPr lang="en-US" sz="1748" dirty="0">
                <a:solidFill>
                  <a:srgbClr val="FFFFFF"/>
                </a:solidFill>
                <a:latin typeface="Poppins"/>
                <a:ea typeface="Poppins"/>
                <a:cs typeface="Poppins"/>
                <a:sym typeface="Poppins"/>
              </a:rPr>
              <a:t>: Summarizes comments or reports.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google/flan-t5-large:</a:t>
            </a:r>
            <a:r>
              <a:rPr lang="en-US" sz="1748" dirty="0">
                <a:solidFill>
                  <a:srgbClr val="FFFFFF"/>
                </a:solidFill>
                <a:latin typeface="Poppins"/>
                <a:ea typeface="Poppins"/>
                <a:cs typeface="Poppins"/>
                <a:sym typeface="Poppins"/>
              </a:rPr>
              <a:t> Used for summarization and generating chatbot responses.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gpt2</a:t>
            </a:r>
            <a:r>
              <a:rPr lang="en-US" sz="1748" dirty="0">
                <a:solidFill>
                  <a:srgbClr val="FFFFFF"/>
                </a:solidFill>
                <a:latin typeface="Poppins"/>
                <a:ea typeface="Poppins"/>
                <a:cs typeface="Poppins"/>
                <a:sym typeface="Poppins"/>
              </a:rPr>
              <a:t>: Generates real-time textual outputs.</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intel/distilgpt2-wikitext2</a:t>
            </a:r>
            <a:r>
              <a:rPr lang="en-US" sz="1748" dirty="0">
                <a:solidFill>
                  <a:srgbClr val="FFFFFF"/>
                </a:solidFill>
                <a:latin typeface="Poppins"/>
                <a:ea typeface="Poppins"/>
                <a:cs typeface="Poppins"/>
                <a:sym typeface="Poppins"/>
              </a:rPr>
              <a:t>: Efficient text generation.</a:t>
            </a:r>
          </a:p>
          <a:p>
            <a:pPr marL="755105" lvl="2" indent="-251702" algn="l">
              <a:lnSpc>
                <a:spcPts val="2448"/>
              </a:lnSpc>
              <a:buFont typeface="Arial"/>
              <a:buChar char="⚬"/>
            </a:pPr>
            <a:r>
              <a:rPr lang="en-US" sz="1748" b="1" dirty="0">
                <a:solidFill>
                  <a:srgbClr val="FFFFFF"/>
                </a:solidFill>
                <a:latin typeface="Poppins Bold"/>
                <a:ea typeface="Poppins Bold"/>
                <a:cs typeface="Poppins Bold"/>
                <a:sym typeface="Poppins Bold"/>
              </a:rPr>
              <a:t>Intel/neural-chat-7b-v3-3</a:t>
            </a:r>
            <a:r>
              <a:rPr lang="en-US" sz="1748" dirty="0">
                <a:solidFill>
                  <a:srgbClr val="FFFFFF"/>
                </a:solidFill>
                <a:latin typeface="Poppins"/>
                <a:ea typeface="Poppins"/>
                <a:cs typeface="Poppins"/>
                <a:sym typeface="Poppins"/>
              </a:rPr>
              <a:t>: Conversational model for chatbot interactions.</a:t>
            </a:r>
          </a:p>
          <a:p>
            <a:pPr algn="l">
              <a:lnSpc>
                <a:spcPts val="2448"/>
              </a:lnSpc>
            </a:pPr>
            <a:endParaRPr lang="en-US" sz="1748" dirty="0">
              <a:solidFill>
                <a:srgbClr val="FFFFFF"/>
              </a:solidFill>
              <a:latin typeface="Poppins"/>
              <a:ea typeface="Poppins"/>
              <a:cs typeface="Poppins"/>
              <a:sym typeface="Poppins"/>
            </a:endParaRPr>
          </a:p>
          <a:p>
            <a:pPr algn="l">
              <a:lnSpc>
                <a:spcPts val="2448"/>
              </a:lnSpc>
            </a:pPr>
            <a:r>
              <a:rPr lang="en-US" sz="1748" b="1" dirty="0">
                <a:solidFill>
                  <a:srgbClr val="FFFFFF"/>
                </a:solidFill>
                <a:latin typeface="Poppins Bold"/>
                <a:ea typeface="Poppins Bold"/>
                <a:cs typeface="Poppins Bold"/>
                <a:sym typeface="Poppins Bold"/>
              </a:rPr>
              <a:t>External APIs</a:t>
            </a:r>
          </a:p>
          <a:p>
            <a:pPr algn="l">
              <a:lnSpc>
                <a:spcPts val="2448"/>
              </a:lnSpc>
            </a:pPr>
            <a:endParaRPr lang="en-US" sz="1748" b="1" dirty="0">
              <a:solidFill>
                <a:srgbClr val="FFFFFF"/>
              </a:solidFill>
              <a:latin typeface="Poppins Bold"/>
              <a:ea typeface="Poppins Bold"/>
              <a:cs typeface="Poppins Bold"/>
              <a:sym typeface="Poppins Bold"/>
            </a:endParaRP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OpenWeatherMap</a:t>
            </a:r>
            <a:r>
              <a:rPr lang="en-US" sz="1748" dirty="0">
                <a:solidFill>
                  <a:srgbClr val="FFFFFF"/>
                </a:solidFill>
                <a:latin typeface="Poppins"/>
                <a:ea typeface="Poppins"/>
                <a:cs typeface="Poppins"/>
                <a:sym typeface="Poppins"/>
              </a:rPr>
              <a:t> </a:t>
            </a:r>
            <a:r>
              <a:rPr lang="en-US" sz="1748" i="1" dirty="0">
                <a:solidFill>
                  <a:srgbClr val="FFFFFF"/>
                </a:solidFill>
                <a:latin typeface="Poppins Italics"/>
                <a:ea typeface="Poppins Italics"/>
                <a:cs typeface="Poppins Italics"/>
                <a:sym typeface="Poppins Italics"/>
              </a:rPr>
              <a:t>API</a:t>
            </a:r>
            <a:r>
              <a:rPr lang="en-US" sz="1748" dirty="0">
                <a:solidFill>
                  <a:srgbClr val="FFFFFF"/>
                </a:solidFill>
                <a:latin typeface="Poppins"/>
                <a:ea typeface="Poppins"/>
                <a:cs typeface="Poppins"/>
                <a:sym typeface="Poppins"/>
              </a:rPr>
              <a:t>: Fetches real-time AQI and weather data.</a:t>
            </a:r>
          </a:p>
          <a:p>
            <a:pPr marL="377552" lvl="1" indent="-188776" algn="l">
              <a:lnSpc>
                <a:spcPts val="2448"/>
              </a:lnSpc>
              <a:buFont typeface="Arial"/>
              <a:buChar char="•"/>
            </a:pPr>
            <a:r>
              <a:rPr lang="en-US" sz="1748" i="1" dirty="0">
                <a:solidFill>
                  <a:srgbClr val="FFFFFF"/>
                </a:solidFill>
                <a:latin typeface="Poppins Italics"/>
                <a:ea typeface="Poppins Italics"/>
                <a:cs typeface="Poppins Italics"/>
                <a:sym typeface="Poppins Italics"/>
              </a:rPr>
              <a:t>llma3 API:</a:t>
            </a:r>
            <a:r>
              <a:rPr lang="en-US" sz="1748" dirty="0">
                <a:solidFill>
                  <a:srgbClr val="FFFFFF"/>
                </a:solidFill>
                <a:latin typeface="Poppins"/>
                <a:ea typeface="Poppins"/>
                <a:cs typeface="Poppins"/>
                <a:sym typeface="Poppins"/>
              </a:rPr>
              <a:t> Used for NLP tasks like summarization and conversational AI.</a:t>
            </a:r>
          </a:p>
          <a:p>
            <a:pPr algn="l">
              <a:lnSpc>
                <a:spcPts val="2448"/>
              </a:lnSpc>
              <a:spcBef>
                <a:spcPct val="0"/>
              </a:spcBef>
            </a:pPr>
            <a:endParaRPr lang="en-US" sz="1748" dirty="0">
              <a:solidFill>
                <a:srgbClr val="FFFFFF"/>
              </a:solidFill>
              <a:latin typeface="Poppins"/>
              <a:ea typeface="Poppins"/>
              <a:cs typeface="Poppins"/>
              <a:sym typeface="Poppins"/>
            </a:endParaRPr>
          </a:p>
        </p:txBody>
      </p:sp>
      <p:sp>
        <p:nvSpPr>
          <p:cNvPr id="11" name="AutoShape 6">
            <a:extLst>
              <a:ext uri="{FF2B5EF4-FFF2-40B4-BE49-F238E27FC236}">
                <a16:creationId xmlns:a16="http://schemas.microsoft.com/office/drawing/2014/main" id="{EBD433AB-169C-F2D3-45F5-F05D4B267733}"/>
              </a:ext>
            </a:extLst>
          </p:cNvPr>
          <p:cNvSpPr/>
          <p:nvPr/>
        </p:nvSpPr>
        <p:spPr>
          <a:xfrm>
            <a:off x="731004" y="1187372"/>
            <a:ext cx="1250196" cy="0"/>
          </a:xfrm>
          <a:prstGeom prst="line">
            <a:avLst/>
          </a:prstGeom>
          <a:ln w="38100" cap="flat">
            <a:solidFill>
              <a:schemeClr val="tx2">
                <a:lumMod val="50000"/>
              </a:schemeClr>
            </a:solidFill>
            <a:prstDash val="solid"/>
            <a:headEnd type="none" w="sm" len="sm"/>
            <a:tailEnd type="none" w="sm" len="sm"/>
          </a:ln>
        </p:spPr>
        <p:txBody>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sp>
        <p:nvSpPr>
          <p:cNvPr id="3" name="AutoShape 3"/>
          <p:cNvSpPr/>
          <p:nvPr/>
        </p:nvSpPr>
        <p:spPr>
          <a:xfrm flipV="1">
            <a:off x="454642" y="1047750"/>
            <a:ext cx="3774244" cy="1905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4" name="Freeform 4"/>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IN" dirty="0"/>
          </a:p>
        </p:txBody>
      </p:sp>
      <p:sp>
        <p:nvSpPr>
          <p:cNvPr id="5" name="TextBox 5"/>
          <p:cNvSpPr txBox="1"/>
          <p:nvPr/>
        </p:nvSpPr>
        <p:spPr>
          <a:xfrm>
            <a:off x="454642" y="466855"/>
            <a:ext cx="6297177" cy="1536097"/>
          </a:xfrm>
          <a:prstGeom prst="rect">
            <a:avLst/>
          </a:prstGeom>
        </p:spPr>
        <p:txBody>
          <a:bodyPr lIns="0" tIns="0" rIns="0" bIns="0" rtlCol="0" anchor="t">
            <a:spAutoFit/>
          </a:bodyPr>
          <a:lstStyle/>
          <a:p>
            <a:pPr algn="l">
              <a:lnSpc>
                <a:spcPts val="6158"/>
              </a:lnSpc>
              <a:spcBef>
                <a:spcPct val="0"/>
              </a:spcBef>
            </a:pPr>
            <a:r>
              <a:rPr lang="en-US" sz="4398" dirty="0">
                <a:solidFill>
                  <a:srgbClr val="593C8F"/>
                </a:solidFill>
                <a:latin typeface="League Spartan"/>
                <a:ea typeface="League Spartan"/>
                <a:cs typeface="League Spartan"/>
                <a:sym typeface="League Spartan"/>
              </a:rPr>
              <a:t>OUR APPLICATION FLOWCHART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grpSp>
        <p:nvGrpSpPr>
          <p:cNvPr id="3" name="Group 3"/>
          <p:cNvGrpSpPr/>
          <p:nvPr/>
        </p:nvGrpSpPr>
        <p:grpSpPr>
          <a:xfrm rot="5400000">
            <a:off x="8959850" y="-4000500"/>
            <a:ext cx="36830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txBody>
            <a:bodyPr/>
            <a:lstStyle/>
            <a:p>
              <a:endParaRPr lang="en-IN" dirty="0"/>
            </a:p>
          </p:txBody>
        </p:sp>
        <p:sp>
          <p:nvSpPr>
            <p:cNvPr id="5" name="TextBox 5"/>
            <p:cNvSpPr txBox="1"/>
            <p:nvPr/>
          </p:nvSpPr>
          <p:spPr>
            <a:xfrm>
              <a:off x="0" y="-47625"/>
              <a:ext cx="97001" cy="4864218"/>
            </a:xfrm>
            <a:prstGeom prst="rect">
              <a:avLst/>
            </a:prstGeom>
          </p:spPr>
          <p:txBody>
            <a:bodyPr lIns="50800" tIns="50800" rIns="50800" bIns="50800" rtlCol="0" anchor="ctr"/>
            <a:lstStyle/>
            <a:p>
              <a:pPr algn="ctr">
                <a:lnSpc>
                  <a:spcPts val="2659"/>
                </a:lnSpc>
              </a:pPr>
              <a:endParaRPr dirty="0"/>
            </a:p>
          </p:txBody>
        </p:sp>
      </p:grpSp>
      <p:sp>
        <p:nvSpPr>
          <p:cNvPr id="6" name="TextBox 6"/>
          <p:cNvSpPr txBox="1"/>
          <p:nvPr/>
        </p:nvSpPr>
        <p:spPr>
          <a:xfrm>
            <a:off x="934726" y="343394"/>
            <a:ext cx="5861483" cy="1384300"/>
          </a:xfrm>
          <a:prstGeom prst="rect">
            <a:avLst/>
          </a:prstGeom>
        </p:spPr>
        <p:txBody>
          <a:bodyPr lIns="0" tIns="0" rIns="0" bIns="0" rtlCol="0" anchor="t">
            <a:spAutoFit/>
          </a:bodyPr>
          <a:lstStyle/>
          <a:p>
            <a:pPr algn="l">
              <a:lnSpc>
                <a:spcPts val="5599"/>
              </a:lnSpc>
              <a:spcBef>
                <a:spcPct val="0"/>
              </a:spcBef>
            </a:pPr>
            <a:r>
              <a:rPr lang="en-US" sz="3999" dirty="0">
                <a:solidFill>
                  <a:srgbClr val="593C8F"/>
                </a:solidFill>
                <a:latin typeface="League Spartan"/>
                <a:ea typeface="League Spartan"/>
                <a:cs typeface="League Spartan"/>
                <a:sym typeface="League Spartan"/>
              </a:rPr>
              <a:t>FUTURE POTENTIAL AND SCALABILITY</a:t>
            </a:r>
          </a:p>
        </p:txBody>
      </p:sp>
      <p:sp>
        <p:nvSpPr>
          <p:cNvPr id="7" name="AutoShape 7"/>
          <p:cNvSpPr/>
          <p:nvPr/>
        </p:nvSpPr>
        <p:spPr>
          <a:xfrm>
            <a:off x="990600" y="1918181"/>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grpSp>
        <p:nvGrpSpPr>
          <p:cNvPr id="8" name="Group 8"/>
          <p:cNvGrpSpPr/>
          <p:nvPr/>
        </p:nvGrpSpPr>
        <p:grpSpPr>
          <a:xfrm>
            <a:off x="12240082" y="1030585"/>
            <a:ext cx="5720263" cy="3217608"/>
            <a:chOff x="0" y="0"/>
            <a:chExt cx="11289030" cy="6350000"/>
          </a:xfrm>
        </p:grpSpPr>
        <p:sp>
          <p:nvSpPr>
            <p:cNvPr id="9" name="Freeform 9"/>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l="-9035" r="-9035"/>
              </a:stretch>
            </a:blipFill>
            <a:ln w="38100" cap="sq">
              <a:solidFill>
                <a:srgbClr val="000000"/>
              </a:solidFill>
              <a:prstDash val="solid"/>
              <a:miter/>
            </a:ln>
          </p:spPr>
          <p:txBody>
            <a:bodyPr/>
            <a:lstStyle/>
            <a:p>
              <a:endParaRPr lang="en-IN" dirty="0"/>
            </a:p>
          </p:txBody>
        </p:sp>
      </p:grpSp>
      <p:grpSp>
        <p:nvGrpSpPr>
          <p:cNvPr id="10" name="Group 10"/>
          <p:cNvGrpSpPr/>
          <p:nvPr/>
        </p:nvGrpSpPr>
        <p:grpSpPr>
          <a:xfrm>
            <a:off x="284037" y="6192671"/>
            <a:ext cx="5593926" cy="3146544"/>
            <a:chOff x="0" y="0"/>
            <a:chExt cx="11289030" cy="6350000"/>
          </a:xfrm>
        </p:grpSpPr>
        <p:sp>
          <p:nvSpPr>
            <p:cNvPr id="11" name="Freeform 11"/>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l="-8810" r="-8810"/>
              </a:stretch>
            </a:blipFill>
            <a:ln w="38100" cap="sq">
              <a:solidFill>
                <a:srgbClr val="000000"/>
              </a:solidFill>
              <a:prstDash val="solid"/>
              <a:miter/>
            </a:ln>
          </p:spPr>
          <p:txBody>
            <a:bodyPr/>
            <a:lstStyle/>
            <a:p>
              <a:endParaRPr lang="en-IN" dirty="0"/>
            </a:p>
          </p:txBody>
        </p:sp>
      </p:grpSp>
      <p:sp>
        <p:nvSpPr>
          <p:cNvPr id="12" name="TextBox 12"/>
          <p:cNvSpPr txBox="1"/>
          <p:nvPr/>
        </p:nvSpPr>
        <p:spPr>
          <a:xfrm>
            <a:off x="8534667" y="5611583"/>
            <a:ext cx="8960406" cy="1384300"/>
          </a:xfrm>
          <a:prstGeom prst="rect">
            <a:avLst/>
          </a:prstGeom>
        </p:spPr>
        <p:txBody>
          <a:bodyPr lIns="0" tIns="0" rIns="0" bIns="0" rtlCol="0" anchor="t">
            <a:spAutoFit/>
          </a:bodyPr>
          <a:lstStyle/>
          <a:p>
            <a:pPr algn="r">
              <a:lnSpc>
                <a:spcPts val="5599"/>
              </a:lnSpc>
              <a:spcBef>
                <a:spcPct val="0"/>
              </a:spcBef>
            </a:pPr>
            <a:r>
              <a:rPr lang="en-US" sz="3999" dirty="0">
                <a:solidFill>
                  <a:srgbClr val="593C8F"/>
                </a:solidFill>
                <a:latin typeface="League Spartan"/>
                <a:ea typeface="League Spartan"/>
                <a:cs typeface="League Spartan"/>
                <a:sym typeface="League Spartan"/>
              </a:rPr>
              <a:t>POTENTIAL FOR REAL-WORLD DEPLOY</a:t>
            </a:r>
          </a:p>
        </p:txBody>
      </p:sp>
      <p:sp>
        <p:nvSpPr>
          <p:cNvPr id="13" name="AutoShape 13"/>
          <p:cNvSpPr/>
          <p:nvPr/>
        </p:nvSpPr>
        <p:spPr>
          <a:xfrm>
            <a:off x="14876332" y="7178795"/>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14" name="TextBox 14"/>
          <p:cNvSpPr txBox="1"/>
          <p:nvPr/>
        </p:nvSpPr>
        <p:spPr>
          <a:xfrm>
            <a:off x="934726" y="2061056"/>
            <a:ext cx="10399400" cy="2493010"/>
          </a:xfrm>
          <a:prstGeom prst="rect">
            <a:avLst/>
          </a:prstGeom>
        </p:spPr>
        <p:txBody>
          <a:bodyPr lIns="0" tIns="0" rIns="0" bIns="0" rtlCol="0" anchor="t">
            <a:spAutoFit/>
          </a:bodyPr>
          <a:lstStyle/>
          <a:p>
            <a:pPr marL="345439" lvl="1" indent="-172720" algn="just">
              <a:lnSpc>
                <a:spcPts val="2239"/>
              </a:lnSpc>
              <a:buFont typeface="Arial"/>
              <a:buChar char="•"/>
            </a:pPr>
            <a:r>
              <a:rPr lang="en-US" sz="1599" b="1" dirty="0">
                <a:solidFill>
                  <a:srgbClr val="BA5A87"/>
                </a:solidFill>
                <a:latin typeface="Poppins Semi-Bold"/>
                <a:ea typeface="Poppins Semi-Bold"/>
                <a:cs typeface="Poppins Semi-Bold"/>
                <a:sym typeface="Poppins Semi-Bold"/>
              </a:rPr>
              <a:t>Market Opportunity:</a:t>
            </a:r>
            <a:r>
              <a:rPr lang="en-US" sz="1599" dirty="0">
                <a:solidFill>
                  <a:srgbClr val="000000"/>
                </a:solidFill>
                <a:latin typeface="Poppins"/>
                <a:ea typeface="Poppins"/>
                <a:cs typeface="Poppins"/>
                <a:sym typeface="Poppins"/>
              </a:rPr>
              <a:t> Rising demand for air quality monitoring solutions in urban areas due to increasing environmental regulations. </a:t>
            </a:r>
          </a:p>
          <a:p>
            <a:pPr algn="just">
              <a:lnSpc>
                <a:spcPts val="2239"/>
              </a:lnSpc>
            </a:pPr>
            <a:endParaRPr lang="en-US" sz="1599" dirty="0">
              <a:solidFill>
                <a:srgbClr val="000000"/>
              </a:solidFill>
              <a:latin typeface="Poppins"/>
              <a:ea typeface="Poppins"/>
              <a:cs typeface="Poppins"/>
              <a:sym typeface="Poppins"/>
            </a:endParaRPr>
          </a:p>
          <a:p>
            <a:pPr marL="345439" lvl="1" indent="-172720" algn="just">
              <a:lnSpc>
                <a:spcPts val="2239"/>
              </a:lnSpc>
              <a:buFont typeface="Arial"/>
              <a:buChar char="•"/>
            </a:pPr>
            <a:r>
              <a:rPr lang="en-US" sz="1599" b="1" dirty="0">
                <a:solidFill>
                  <a:srgbClr val="A359A0"/>
                </a:solidFill>
                <a:latin typeface="Poppins Semi-Bold"/>
                <a:ea typeface="Poppins Semi-Bold"/>
                <a:cs typeface="Poppins Semi-Bold"/>
                <a:sym typeface="Poppins Semi-Bold"/>
              </a:rPr>
              <a:t>Geographic Expansion: </a:t>
            </a:r>
            <a:r>
              <a:rPr lang="en-US" sz="1599" dirty="0">
                <a:solidFill>
                  <a:srgbClr val="000000"/>
                </a:solidFill>
                <a:latin typeface="Poppins"/>
                <a:ea typeface="Poppins"/>
                <a:cs typeface="Poppins"/>
                <a:sym typeface="Poppins"/>
              </a:rPr>
              <a:t>Can easily scale beyond Delhi by integrating local datasets and APIs, adaptable for global deployment.</a:t>
            </a:r>
          </a:p>
          <a:p>
            <a:pPr algn="just">
              <a:lnSpc>
                <a:spcPts val="2239"/>
              </a:lnSpc>
            </a:pPr>
            <a:endParaRPr lang="en-US" sz="1599" dirty="0">
              <a:solidFill>
                <a:srgbClr val="000000"/>
              </a:solidFill>
              <a:latin typeface="Poppins"/>
              <a:ea typeface="Poppins"/>
              <a:cs typeface="Poppins"/>
              <a:sym typeface="Poppins"/>
            </a:endParaRPr>
          </a:p>
          <a:p>
            <a:pPr marL="345439" lvl="1" indent="-172720" algn="just">
              <a:lnSpc>
                <a:spcPts val="2239"/>
              </a:lnSpc>
              <a:buFont typeface="Arial"/>
              <a:buChar char="•"/>
            </a:pPr>
            <a:r>
              <a:rPr lang="en-US" sz="1599" b="1" dirty="0">
                <a:solidFill>
                  <a:srgbClr val="BA5A87"/>
                </a:solidFill>
                <a:latin typeface="Poppins Semi-Bold"/>
                <a:ea typeface="Poppins Semi-Bold"/>
                <a:cs typeface="Poppins Semi-Bold"/>
                <a:sym typeface="Poppins Semi-Bold"/>
              </a:rPr>
              <a:t>Real-Time Data Integration</a:t>
            </a:r>
            <a:r>
              <a:rPr lang="en-US" sz="1599" dirty="0">
                <a:solidFill>
                  <a:srgbClr val="000000"/>
                </a:solidFill>
                <a:latin typeface="Poppins"/>
                <a:ea typeface="Poppins"/>
                <a:cs typeface="Poppins"/>
                <a:sym typeface="Poppins"/>
              </a:rPr>
              <a:t>: Incorporates IoT-based air quality sensors for hyper-local AQI updates and insights.</a:t>
            </a:r>
          </a:p>
          <a:p>
            <a:pPr algn="just">
              <a:lnSpc>
                <a:spcPts val="2239"/>
              </a:lnSpc>
              <a:spcBef>
                <a:spcPct val="0"/>
              </a:spcBef>
            </a:pPr>
            <a:endParaRPr lang="en-US" sz="1599" dirty="0">
              <a:solidFill>
                <a:srgbClr val="000000"/>
              </a:solidFill>
              <a:latin typeface="Poppins"/>
              <a:ea typeface="Poppins"/>
              <a:cs typeface="Poppins"/>
              <a:sym typeface="Poppins"/>
            </a:endParaRPr>
          </a:p>
        </p:txBody>
      </p:sp>
      <p:sp>
        <p:nvSpPr>
          <p:cNvPr id="15" name="TextBox 15"/>
          <p:cNvSpPr txBox="1"/>
          <p:nvPr/>
        </p:nvSpPr>
        <p:spPr>
          <a:xfrm>
            <a:off x="6607036" y="7121645"/>
            <a:ext cx="10888037" cy="3814427"/>
          </a:xfrm>
          <a:prstGeom prst="rect">
            <a:avLst/>
          </a:prstGeom>
        </p:spPr>
        <p:txBody>
          <a:bodyPr lIns="0" tIns="0" rIns="0" bIns="0" rtlCol="0" anchor="t">
            <a:spAutoFit/>
          </a:bodyPr>
          <a:lstStyle/>
          <a:p>
            <a:pPr algn="l">
              <a:lnSpc>
                <a:spcPts val="2380"/>
              </a:lnSpc>
            </a:pPr>
            <a:endParaRPr dirty="0"/>
          </a:p>
          <a:p>
            <a:pPr marL="367181" lvl="1" indent="-183591" algn="l">
              <a:lnSpc>
                <a:spcPts val="2380"/>
              </a:lnSpc>
              <a:buFont typeface="Arial"/>
              <a:buChar char="•"/>
            </a:pPr>
            <a:r>
              <a:rPr lang="en-US" sz="1700" dirty="0">
                <a:solidFill>
                  <a:srgbClr val="000000"/>
                </a:solidFill>
                <a:latin typeface="Poppins"/>
                <a:ea typeface="Poppins"/>
                <a:cs typeface="Poppins"/>
                <a:sym typeface="Poppins"/>
              </a:rPr>
              <a:t>The system’s architecture can be designed for flexibility, allowing it to integrate with existing</a:t>
            </a:r>
            <a:r>
              <a:rPr lang="en-US" sz="1700" b="1" dirty="0">
                <a:solidFill>
                  <a:srgbClr val="BA5A87"/>
                </a:solidFill>
                <a:latin typeface="Poppins Semi-Bold"/>
                <a:ea typeface="Poppins Semi-Bold"/>
                <a:cs typeface="Poppins Semi-Bold"/>
                <a:sym typeface="Poppins Semi-Bold"/>
              </a:rPr>
              <a:t> air quality sensors</a:t>
            </a:r>
            <a:r>
              <a:rPr lang="en-US" sz="1700" dirty="0">
                <a:solidFill>
                  <a:srgbClr val="000000"/>
                </a:solidFill>
                <a:latin typeface="Poppins"/>
                <a:ea typeface="Poppins"/>
                <a:cs typeface="Poppins"/>
                <a:sym typeface="Poppins"/>
              </a:rPr>
              <a:t>, APIs, and </a:t>
            </a:r>
            <a:r>
              <a:rPr lang="en-US" sz="1700" b="1" dirty="0">
                <a:solidFill>
                  <a:srgbClr val="BA5A87"/>
                </a:solidFill>
                <a:latin typeface="Poppins Semi-Bold"/>
                <a:ea typeface="Poppins Semi-Bold"/>
                <a:cs typeface="Poppins Semi-Bold"/>
                <a:sym typeface="Poppins Semi-Bold"/>
              </a:rPr>
              <a:t>government portals</a:t>
            </a:r>
            <a:r>
              <a:rPr lang="en-US" sz="1700" dirty="0">
                <a:solidFill>
                  <a:srgbClr val="000000"/>
                </a:solidFill>
                <a:latin typeface="Poppins"/>
                <a:ea typeface="Poppins"/>
                <a:cs typeface="Poppins"/>
                <a:sym typeface="Poppins"/>
              </a:rPr>
              <a:t>. It can also be adapted for </a:t>
            </a:r>
            <a:r>
              <a:rPr lang="en-US" sz="1700" b="1" dirty="0">
                <a:solidFill>
                  <a:srgbClr val="BA5A87"/>
                </a:solidFill>
                <a:latin typeface="Poppins Semi-Bold"/>
                <a:ea typeface="Poppins Semi-Bold"/>
                <a:cs typeface="Poppins Semi-Bold"/>
                <a:sym typeface="Poppins Semi-Bold"/>
              </a:rPr>
              <a:t>mobile applications</a:t>
            </a:r>
            <a:r>
              <a:rPr lang="en-US" sz="1700" dirty="0">
                <a:solidFill>
                  <a:srgbClr val="000000"/>
                </a:solidFill>
                <a:latin typeface="Poppins"/>
                <a:ea typeface="Poppins"/>
                <a:cs typeface="Poppins"/>
                <a:sym typeface="Poppins"/>
              </a:rPr>
              <a:t>, further increasing its accessibility and user base.</a:t>
            </a:r>
          </a:p>
          <a:p>
            <a:pPr algn="just">
              <a:lnSpc>
                <a:spcPts val="2380"/>
              </a:lnSpc>
            </a:pPr>
            <a:endParaRPr lang="en-US" sz="1700" dirty="0">
              <a:solidFill>
                <a:srgbClr val="000000"/>
              </a:solidFill>
              <a:latin typeface="Poppins"/>
              <a:ea typeface="Poppins"/>
              <a:cs typeface="Poppins"/>
              <a:sym typeface="Poppins"/>
            </a:endParaRPr>
          </a:p>
          <a:p>
            <a:pPr marL="345592" lvl="1" indent="-172796" algn="l">
              <a:lnSpc>
                <a:spcPts val="2240"/>
              </a:lnSpc>
              <a:buFont typeface="Arial"/>
              <a:buChar char="•"/>
            </a:pPr>
            <a:r>
              <a:rPr lang="en-US" sz="1600" b="1" dirty="0">
                <a:solidFill>
                  <a:srgbClr val="BA5A87"/>
                </a:solidFill>
                <a:latin typeface="Poppins Semi-Bold"/>
                <a:ea typeface="Poppins Semi-Bold"/>
                <a:cs typeface="Poppins Semi-Bold"/>
                <a:sym typeface="Poppins Semi-Bold"/>
              </a:rPr>
              <a:t>Public Health</a:t>
            </a:r>
            <a:r>
              <a:rPr lang="en-US" sz="1600" b="1" dirty="0">
                <a:solidFill>
                  <a:srgbClr val="000000"/>
                </a:solidFill>
                <a:latin typeface="Poppins Semi-Bold"/>
                <a:ea typeface="Poppins Semi-Bold"/>
                <a:cs typeface="Poppins Semi-Bold"/>
                <a:sym typeface="Poppins Semi-Bold"/>
              </a:rPr>
              <a:t> </a:t>
            </a:r>
            <a:r>
              <a:rPr lang="en-US" sz="1600" dirty="0">
                <a:solidFill>
                  <a:srgbClr val="000000"/>
                </a:solidFill>
                <a:latin typeface="Poppins"/>
                <a:ea typeface="Poppins"/>
                <a:cs typeface="Poppins"/>
                <a:sym typeface="Poppins"/>
              </a:rPr>
              <a:t>Initiatives: Easily integrates with healthcare systems to issue alerts for at-risk populations (e.g., children, elderly, and those with respiratory conditions) during high AQI levels.</a:t>
            </a:r>
          </a:p>
          <a:p>
            <a:pPr algn="l">
              <a:lnSpc>
                <a:spcPts val="2380"/>
              </a:lnSpc>
            </a:pPr>
            <a:endParaRPr lang="en-US" sz="1600" dirty="0">
              <a:solidFill>
                <a:srgbClr val="000000"/>
              </a:solidFill>
              <a:latin typeface="Poppins"/>
              <a:ea typeface="Poppins"/>
              <a:cs typeface="Poppins"/>
              <a:sym typeface="Poppins"/>
            </a:endParaRPr>
          </a:p>
          <a:p>
            <a:pPr marL="367181" lvl="1" indent="-183591" algn="l">
              <a:lnSpc>
                <a:spcPts val="2380"/>
              </a:lnSpc>
              <a:buFont typeface="Arial"/>
              <a:buChar char="•"/>
            </a:pPr>
            <a:r>
              <a:rPr lang="en-US" sz="1700" b="1" dirty="0">
                <a:solidFill>
                  <a:srgbClr val="BA5A87"/>
                </a:solidFill>
                <a:latin typeface="Poppins Semi-Bold"/>
                <a:ea typeface="Poppins Semi-Bold"/>
                <a:cs typeface="Poppins Semi-Bold"/>
                <a:sym typeface="Poppins Semi-Bold"/>
              </a:rPr>
              <a:t>Public Transportation </a:t>
            </a:r>
            <a:r>
              <a:rPr lang="en-US" sz="1700" dirty="0">
                <a:solidFill>
                  <a:srgbClr val="000000"/>
                </a:solidFill>
                <a:latin typeface="Poppins"/>
                <a:ea typeface="Poppins"/>
                <a:cs typeface="Poppins"/>
                <a:sym typeface="Poppins"/>
              </a:rPr>
              <a:t>Systems: Integrates with local transportation to offer pollution-reducing tips, like suggesting public transport usage on high AQI days.</a:t>
            </a:r>
          </a:p>
          <a:p>
            <a:pPr algn="l">
              <a:lnSpc>
                <a:spcPts val="2380"/>
              </a:lnSpc>
            </a:pPr>
            <a:endParaRPr lang="en-US" sz="1700" dirty="0">
              <a:solidFill>
                <a:srgbClr val="000000"/>
              </a:solidFill>
              <a:latin typeface="Poppins"/>
              <a:ea typeface="Poppins"/>
              <a:cs typeface="Poppins"/>
              <a:sym typeface="Poppins"/>
            </a:endParaRPr>
          </a:p>
          <a:p>
            <a:pPr algn="l">
              <a:lnSpc>
                <a:spcPts val="2380"/>
              </a:lnSpc>
            </a:pPr>
            <a:endParaRPr lang="en-US" sz="1700" dirty="0">
              <a:solidFill>
                <a:srgbClr val="000000"/>
              </a:solidFill>
              <a:latin typeface="Poppins"/>
              <a:ea typeface="Poppins"/>
              <a:cs typeface="Poppins"/>
              <a:sym typeface="Poppins"/>
            </a:endParaRPr>
          </a:p>
          <a:p>
            <a:pPr algn="l">
              <a:lnSpc>
                <a:spcPts val="2380"/>
              </a:lnSpc>
              <a:spcBef>
                <a:spcPct val="0"/>
              </a:spcBef>
            </a:pPr>
            <a:endParaRPr lang="en-US" sz="1700" dirty="0">
              <a:solidFill>
                <a:srgbClr val="000000"/>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1588</Words>
  <Application>Microsoft Office PowerPoint</Application>
  <PresentationFormat>Custom</PresentationFormat>
  <Paragraphs>180</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Poppins Bold</vt:lpstr>
      <vt:lpstr>Lato Bold</vt:lpstr>
      <vt:lpstr>Arial</vt:lpstr>
      <vt:lpstr>Poppins Semi-Bold</vt:lpstr>
      <vt:lpstr>Poppins Italics</vt:lpstr>
      <vt:lpstr>Canva Sans Italics</vt:lpstr>
      <vt:lpstr>Poppins</vt:lpstr>
      <vt:lpstr>Calibri</vt:lpstr>
      <vt:lpstr>Canva Sans Bold</vt:lpstr>
      <vt:lpstr>League Spartan</vt:lpstr>
      <vt:lpstr>Lato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Webai AQI</dc:title>
  <dc:creator>lenovo</dc:creator>
  <cp:lastModifiedBy>Abhijeet Rajhans [CSE - 2022]</cp:lastModifiedBy>
  <cp:revision>6</cp:revision>
  <dcterms:created xsi:type="dcterms:W3CDTF">2006-08-16T00:00:00Z</dcterms:created>
  <dcterms:modified xsi:type="dcterms:W3CDTF">2024-10-06T07:52:50Z</dcterms:modified>
  <dc:identifier>DAGR4xUDT-I</dc:identifier>
</cp:coreProperties>
</file>