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72" r:id="rId3"/>
    <p:sldId id="260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5F2"/>
    <a:srgbClr val="9D25E7"/>
    <a:srgbClr val="1533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D248-8157-48A6-8A8F-D8B5EAE4132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08DF-BF46-40B4-B6E5-5ED7BC4A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https://pixabay.com/illustrations/technology-artificial-intelligence-3762547/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desig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DCB31C-F253-4BA9-B079-08A9E01D07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6E4-A118-4990-AD64-CF99F77F206C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8CAF8A-3B76-49B4-A1FB-EA1E24A8BE84}"/>
              </a:ext>
            </a:extLst>
          </p:cNvPr>
          <p:cNvSpPr/>
          <p:nvPr userDrawn="1"/>
        </p:nvSpPr>
        <p:spPr>
          <a:xfrm flipH="1" flipV="1">
            <a:off x="5361709" y="0"/>
            <a:ext cx="6830289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9CF1-C929-40D7-99F9-BACAAF665F9C}"/>
              </a:ext>
            </a:extLst>
          </p:cNvPr>
          <p:cNvSpPr/>
          <p:nvPr userDrawn="1"/>
        </p:nvSpPr>
        <p:spPr>
          <a:xfrm flipH="1" flipV="1">
            <a:off x="6359237" y="-9059"/>
            <a:ext cx="5832762" cy="6867059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  <a:gd name="connsiteX0" fmla="*/ 0 w 6007384"/>
              <a:gd name="connsiteY0" fmla="*/ 0 h 6890339"/>
              <a:gd name="connsiteX1" fmla="*/ 6007384 w 6007384"/>
              <a:gd name="connsiteY1" fmla="*/ 0 h 6890339"/>
              <a:gd name="connsiteX2" fmla="*/ 1653404 w 6007384"/>
              <a:gd name="connsiteY2" fmla="*/ 6890339 h 6890339"/>
              <a:gd name="connsiteX3" fmla="*/ 0 w 6007384"/>
              <a:gd name="connsiteY3" fmla="*/ 6869522 h 6890339"/>
              <a:gd name="connsiteX4" fmla="*/ 0 w 6007384"/>
              <a:gd name="connsiteY4" fmla="*/ 0 h 6890339"/>
              <a:gd name="connsiteX0" fmla="*/ 0 w 6007384"/>
              <a:gd name="connsiteY0" fmla="*/ 0 h 6878596"/>
              <a:gd name="connsiteX1" fmla="*/ 6007384 w 6007384"/>
              <a:gd name="connsiteY1" fmla="*/ 0 h 6878596"/>
              <a:gd name="connsiteX2" fmla="*/ 1593034 w 6007384"/>
              <a:gd name="connsiteY2" fmla="*/ 6878596 h 6878596"/>
              <a:gd name="connsiteX3" fmla="*/ 0 w 6007384"/>
              <a:gd name="connsiteY3" fmla="*/ 6869522 h 6878596"/>
              <a:gd name="connsiteX4" fmla="*/ 0 w 6007384"/>
              <a:gd name="connsiteY4" fmla="*/ 0 h 68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78596">
                <a:moveTo>
                  <a:pt x="0" y="0"/>
                </a:moveTo>
                <a:lnTo>
                  <a:pt x="6007384" y="0"/>
                </a:lnTo>
                <a:lnTo>
                  <a:pt x="1593034" y="6878596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3">
                  <a:alpha val="43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9C8CC6-1AC1-44A3-988C-B144318C3D82}"/>
              </a:ext>
            </a:extLst>
          </p:cNvPr>
          <p:cNvSpPr/>
          <p:nvPr userDrawn="1"/>
        </p:nvSpPr>
        <p:spPr>
          <a:xfrm>
            <a:off x="1" y="0"/>
            <a:ext cx="5009856" cy="6869723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94057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9723">
                <a:moveTo>
                  <a:pt x="0" y="0"/>
                </a:moveTo>
                <a:lnTo>
                  <a:pt x="4469529" y="0"/>
                </a:lnTo>
                <a:lnTo>
                  <a:pt x="940573" y="686972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974C44-EC02-4AFE-95F3-5D9784025798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B7A89D-B9E9-43FB-8D5A-4C99335CD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2956" y="1291416"/>
            <a:ext cx="4275168" cy="4275168"/>
          </a:xfrm>
          <a:custGeom>
            <a:avLst/>
            <a:gdLst>
              <a:gd name="connsiteX0" fmla="*/ 2137584 w 4275168"/>
              <a:gd name="connsiteY0" fmla="*/ 0 h 4275168"/>
              <a:gd name="connsiteX1" fmla="*/ 4275168 w 4275168"/>
              <a:gd name="connsiteY1" fmla="*/ 2137584 h 4275168"/>
              <a:gd name="connsiteX2" fmla="*/ 2137584 w 4275168"/>
              <a:gd name="connsiteY2" fmla="*/ 4275168 h 4275168"/>
              <a:gd name="connsiteX3" fmla="*/ 0 w 4275168"/>
              <a:gd name="connsiteY3" fmla="*/ 2137584 h 4275168"/>
              <a:gd name="connsiteX4" fmla="*/ 2137584 w 4275168"/>
              <a:gd name="connsiteY4" fmla="*/ 0 h 42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168" h="4275168">
                <a:moveTo>
                  <a:pt x="2137584" y="0"/>
                </a:moveTo>
                <a:cubicBezTo>
                  <a:pt x="3318139" y="0"/>
                  <a:pt x="4275168" y="957029"/>
                  <a:pt x="4275168" y="2137584"/>
                </a:cubicBezTo>
                <a:cubicBezTo>
                  <a:pt x="4275168" y="3318139"/>
                  <a:pt x="3318139" y="4275168"/>
                  <a:pt x="2137584" y="4275168"/>
                </a:cubicBezTo>
                <a:cubicBezTo>
                  <a:pt x="957029" y="4275168"/>
                  <a:pt x="0" y="3318139"/>
                  <a:pt x="0" y="2137584"/>
                </a:cubicBezTo>
                <a:cubicBezTo>
                  <a:pt x="0" y="957029"/>
                  <a:pt x="957029" y="0"/>
                  <a:pt x="2137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77E079EA-97FE-4171-805C-5039418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06186"/>
            <a:ext cx="5328752" cy="82867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6E2D0C6-DB54-4337-A8F3-DE6A60D8A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440722"/>
            <a:ext cx="5148786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2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895-D6F0-4EF9-9297-D478A06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EFA8-D7F7-4122-B3A9-5CCC75609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35D7-4E07-4DCB-A261-7FAE89C0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700B-E159-4943-A888-929005B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8FE52-6950-4662-A128-D2CC3236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B96B-0A97-4032-A113-135A75E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8B32-B839-49CE-AA3F-DD4EAE2C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19B3-99A0-46FE-8078-7993212E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B0A2E-137A-495B-A412-39184C5E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59D87-1D73-403A-9665-F3BBF0E9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F162D-84B1-4460-82E3-C79C682B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789FE-4FAD-4B33-86F0-D4ED0EC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235D-8B01-43FD-BE28-4A3F44CC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FBC8-7AB7-48DA-A9C2-00B5699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A32-9C41-4B09-A1E8-8AC4C82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D339-685F-4B5E-91CE-F38C86DD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8E3C-7494-4814-89CE-CFD7B8E0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2DB2F-4856-4A42-8558-423A554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F26B-4454-4F9D-BB00-6E519D5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5978-131F-4F58-B7B3-B3CD88E3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83F0-CAF5-4F9B-95F5-68D2EFA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AA2-5F7E-4565-ACF4-220CAF44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0016-98CF-44CB-AE0A-E01E4AAF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8040-E477-4BD0-9FBF-2F376161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DD12-E10C-4884-ADF1-01C7D3BC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21A0-FD64-4FF4-A7F2-186FCA5A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7F2A-4B12-4FBD-B901-3BE4E20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17CD-FAE0-4344-861E-782868D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E0047-4D61-4DBB-929F-C58F7F9B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63B4-39A4-4EA3-B87E-24BC086A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AE11-7FAE-4E0D-84F5-567F8547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4A8F-E32D-46C5-899E-77231038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9DE1-05B8-4249-85A7-23F7DD4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CF79-D8CD-447B-B902-3A1CF100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E2E6-561A-4033-9C83-320E20433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FC04-9435-45BF-87AA-2A7C057F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E9-F811-47A6-B7B6-4D26AB3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0DEF-EA12-44FC-AF82-CCB835F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621F-B5B2-496D-A9CB-5A4BF6099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1D1F1-6FF2-41F8-8414-F1438813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7AD-1905-47A2-8DA9-B67A1448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0D6-23D5-4218-8B5B-779A1FBA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6454-3082-4C47-8C18-09B4C26F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06F7C5-205D-4B09-99EC-25990A0FF673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AB18FD-3CE9-4D1F-B387-F4B0125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66" y="680486"/>
            <a:ext cx="4920915" cy="1202987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D8C8A-7A51-448F-9A56-F0C8345E55D5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3C2D0A-840D-432F-A65F-6FB5A42676E6}"/>
              </a:ext>
            </a:extLst>
          </p:cNvPr>
          <p:cNvSpPr/>
          <p:nvPr userDrawn="1"/>
        </p:nvSpPr>
        <p:spPr>
          <a:xfrm>
            <a:off x="274982" y="5266075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8C050B-94BF-4558-B99E-382BF59D37D7}"/>
              </a:ext>
            </a:extLst>
          </p:cNvPr>
          <p:cNvSpPr/>
          <p:nvPr userDrawn="1"/>
        </p:nvSpPr>
        <p:spPr>
          <a:xfrm rot="10800000">
            <a:off x="-2" y="-7938"/>
            <a:ext cx="3352799" cy="2903537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0C23D4-69F9-4E25-A7AB-9679809CCB83}"/>
              </a:ext>
            </a:extLst>
          </p:cNvPr>
          <p:cNvSpPr/>
          <p:nvPr userDrawn="1"/>
        </p:nvSpPr>
        <p:spPr>
          <a:xfrm>
            <a:off x="0" y="7938"/>
            <a:ext cx="3352797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7464B8-9035-4E5D-B08A-0745612E6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91" y="769938"/>
            <a:ext cx="5407025" cy="531018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5C4711-DD29-4F3D-8472-DC0059980922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7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anes.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69129-6C11-449A-905F-BB68011F20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E3576-183C-4D6D-9FDF-18E7ED96EE49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08262-A9C3-4AC5-90FB-44DDEE0A6530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1DCFE0-AC3C-4B5C-BC40-A65FCE643D66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5EF796-2B7E-4ED8-A13E-B760F7EE94A4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490C5B-799C-4870-8F2A-ED8792339579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24411-4F83-4AC0-ABB0-B816059366F6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41AD4-1EF7-4F22-B0A6-77956D4D0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526" y="693116"/>
            <a:ext cx="10246948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0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pa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4DE4-D059-4D21-B36C-9CFEDAC46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197B2-3267-4F22-8B60-FFF9A44F99C9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2B77-0B45-41E9-A3E6-CBC04575E8DA}"/>
              </a:ext>
            </a:extLst>
          </p:cNvPr>
          <p:cNvSpPr/>
          <p:nvPr userDrawn="1"/>
        </p:nvSpPr>
        <p:spPr>
          <a:xfrm>
            <a:off x="0" y="0"/>
            <a:ext cx="6133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B179F3-CD3F-4498-98D2-258A758F2EA7}"/>
              </a:ext>
            </a:extLst>
          </p:cNvPr>
          <p:cNvSpPr/>
          <p:nvPr userDrawn="1"/>
        </p:nvSpPr>
        <p:spPr>
          <a:xfrm rot="10800000">
            <a:off x="-2" y="-7938"/>
            <a:ext cx="613316" cy="922338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4C2B0-50CB-4841-AADB-ED7C2C8AF4B3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2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2, 3 column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A3FA44-1AAB-4550-A3C7-E91BCD52DB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80D0D6-7D17-4D0E-BC92-8F0CC59CD0C2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0DBAD6-B72C-4EBE-8955-D6CE8351930F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B742B5-C96B-4C9C-B46A-7B7EDBB772FD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6F6A67-DD12-4CE7-A262-D9C6D42D77EE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5775F7-533D-4EDE-9F83-C782068AB5AC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70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7327F9-C7D6-4BE8-85B4-BB94AA1264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AEFC7A-1B4A-42B5-8928-8344EE424DF4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2E05E9-2866-47FC-904B-5920AB994A09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BA70D1-B492-4BA9-9123-273B0316F403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DC80A3-D4D1-4567-96C9-86CEB7DC6087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92E03A-A099-4B2E-B9AA-C949ADDE647B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2432" y="4462869"/>
            <a:ext cx="4387132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90654A-7A0D-4D92-8740-2385C164C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736"/>
            <a:ext cx="12192000" cy="39430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3571-D06B-45BC-BA94-4E8DCA86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CE488-5F5D-4269-A46C-C4E28E14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F35F-18B6-437B-A822-9961A49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4E0-48BE-4292-8726-70B6F898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5AFD-816E-4ABC-9D1F-1983F693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3A40-0B23-4160-A935-9BCEA8F5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15F6-2423-4F36-849B-A3FC1CC6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3AF-FEFD-4D9B-86B9-68C5586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CA8C-6557-4D64-990F-263FFAAC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971A-F19E-4259-BDF1-1879BFB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EFA-E509-4BF0-8FDC-3C956837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2A64B-C105-4B83-B68D-C7CC90CA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462A-D833-4461-8CEA-10CCA02E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D8CA-713E-4722-874A-EAA6830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9509-5283-4A61-8CE7-9ABCB45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008F1-22DF-47A2-A4E8-C3DD401D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DF19-B51F-45F5-BC15-8FFF7EE0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7E6B-8D7D-45CB-BFDD-C2FCA572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DB1A-92AE-483F-9991-3AB3DD452D0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05A3-A6F2-4D93-BAD8-268CDF67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2A11-59AC-41D3-B878-D01AC141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7698-CC21-471F-83A1-4E782A575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01565-DCAF-40B6-993A-D8EEC492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55DB-2C14-4B82-8E67-E190CBF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0DCB-A855-49F9-B3A4-D17B3EDF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00C0-8DC3-46F5-AF3C-F540EB2A322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34C1-3C40-4B27-9100-398FB0D7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8E4B-5CE0-476B-9C0A-4FFEBD46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14FD6CE-A62D-4C2D-A8FB-B0ABBC4D7285}"/>
              </a:ext>
            </a:extLst>
          </p:cNvPr>
          <p:cNvSpPr/>
          <p:nvPr/>
        </p:nvSpPr>
        <p:spPr>
          <a:xfrm>
            <a:off x="6606587" y="3429000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E153-9A17-4066-AE57-C0C666D1D1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69527" y="3570"/>
            <a:ext cx="7926355" cy="1224368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s-US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Trend</a:t>
            </a:r>
            <a:r>
              <a:rPr lang="es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US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Reversal</a:t>
            </a:r>
            <a:r>
              <a:rPr lang="es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US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Indicator</a:t>
            </a:r>
            <a:r>
              <a:rPr lang="es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AF2D1-1653-50C8-D557-79B3695A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24" y="1494504"/>
            <a:ext cx="9497960" cy="5936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1C105B-AF65-15BA-FFFF-4EC8364B3EAC}"/>
              </a:ext>
            </a:extLst>
          </p:cNvPr>
          <p:cNvSpPr txBox="1"/>
          <p:nvPr/>
        </p:nvSpPr>
        <p:spPr>
          <a:xfrm rot="20005579">
            <a:off x="1887794" y="2871019"/>
            <a:ext cx="206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UPTREND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9E6DA-59CD-7304-31F0-83331A42A92F}"/>
              </a:ext>
            </a:extLst>
          </p:cNvPr>
          <p:cNvSpPr txBox="1"/>
          <p:nvPr/>
        </p:nvSpPr>
        <p:spPr>
          <a:xfrm rot="2615203" flipH="1">
            <a:off x="6585316" y="5101886"/>
            <a:ext cx="254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DOWNTREND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4789A-1955-D3D7-38DB-8B3F6A014BC2}"/>
              </a:ext>
            </a:extLst>
          </p:cNvPr>
          <p:cNvSpPr txBox="1"/>
          <p:nvPr/>
        </p:nvSpPr>
        <p:spPr>
          <a:xfrm>
            <a:off x="8020267" y="2041719"/>
            <a:ext cx="272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TREND REVERSAL</a:t>
            </a:r>
          </a:p>
        </p:txBody>
      </p:sp>
    </p:spTree>
    <p:extLst>
      <p:ext uri="{BB962C8B-B14F-4D97-AF65-F5344CB8AC3E}">
        <p14:creationId xmlns:p14="http://schemas.microsoft.com/office/powerpoint/2010/main" val="4117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F8E80FF1-148C-4522-8F36-565CD4714839}"/>
              </a:ext>
            </a:extLst>
          </p:cNvPr>
          <p:cNvSpPr/>
          <p:nvPr/>
        </p:nvSpPr>
        <p:spPr>
          <a:xfrm>
            <a:off x="4152800" y="3541604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6989-CF0F-4DB3-8857-14189F54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43" y="165427"/>
            <a:ext cx="10246948" cy="529397"/>
          </a:xfrm>
        </p:spPr>
        <p:txBody>
          <a:bodyPr/>
          <a:lstStyle/>
          <a:p>
            <a:r>
              <a:rPr lang="en-US" dirty="0"/>
              <a:t>PARAMETERS AT PLAY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61B8E3-1984-45CF-B7B8-7E0CB6775996}"/>
              </a:ext>
            </a:extLst>
          </p:cNvPr>
          <p:cNvSpPr/>
          <p:nvPr/>
        </p:nvSpPr>
        <p:spPr>
          <a:xfrm>
            <a:off x="4113144" y="1657904"/>
            <a:ext cx="3965713" cy="396571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F52A27-6D76-4238-8882-89BEF40A23CD}"/>
              </a:ext>
            </a:extLst>
          </p:cNvPr>
          <p:cNvSpPr/>
          <p:nvPr/>
        </p:nvSpPr>
        <p:spPr>
          <a:xfrm>
            <a:off x="4401378" y="1946138"/>
            <a:ext cx="3389244" cy="338924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E5AEC3-B31B-4D71-AF67-4CD959CFD2AA}"/>
              </a:ext>
            </a:extLst>
          </p:cNvPr>
          <p:cNvGrpSpPr/>
          <p:nvPr/>
        </p:nvGrpSpPr>
        <p:grpSpPr>
          <a:xfrm>
            <a:off x="4768670" y="2297319"/>
            <a:ext cx="2654660" cy="2686882"/>
            <a:chOff x="4943475" y="2471838"/>
            <a:chExt cx="2305050" cy="2333030"/>
          </a:xfrm>
        </p:grpSpPr>
        <p:sp>
          <p:nvSpPr>
            <p:cNvPr id="6" name="Line 699">
              <a:extLst>
                <a:ext uri="{FF2B5EF4-FFF2-40B4-BE49-F238E27FC236}">
                  <a16:creationId xmlns:a16="http://schemas.microsoft.com/office/drawing/2014/main" id="{95F569A3-7615-4726-95A8-1C3C1530D43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" name="Freeform 700">
              <a:extLst>
                <a:ext uri="{FF2B5EF4-FFF2-40B4-BE49-F238E27FC236}">
                  <a16:creationId xmlns:a16="http://schemas.microsoft.com/office/drawing/2014/main" id="{71F96065-CA13-4581-95B0-5CFA113EE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" name="Freeform 701">
              <a:extLst>
                <a:ext uri="{FF2B5EF4-FFF2-40B4-BE49-F238E27FC236}">
                  <a16:creationId xmlns:a16="http://schemas.microsoft.com/office/drawing/2014/main" id="{AA200BEF-22E4-448E-AE6C-557F0E1562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" name="Line 702">
              <a:extLst>
                <a:ext uri="{FF2B5EF4-FFF2-40B4-BE49-F238E27FC236}">
                  <a16:creationId xmlns:a16="http://schemas.microsoft.com/office/drawing/2014/main" id="{F7612957-9E63-44EF-9241-E159C8E15A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" name="Freeform 703">
              <a:extLst>
                <a:ext uri="{FF2B5EF4-FFF2-40B4-BE49-F238E27FC236}">
                  <a16:creationId xmlns:a16="http://schemas.microsoft.com/office/drawing/2014/main" id="{0197C6B3-99EB-4752-8CA8-529A66762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Line 704">
              <a:extLst>
                <a:ext uri="{FF2B5EF4-FFF2-40B4-BE49-F238E27FC236}">
                  <a16:creationId xmlns:a16="http://schemas.microsoft.com/office/drawing/2014/main" id="{521C057E-DDD5-4489-B784-34992F36A4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Freeform 705">
              <a:extLst>
                <a:ext uri="{FF2B5EF4-FFF2-40B4-BE49-F238E27FC236}">
                  <a16:creationId xmlns:a16="http://schemas.microsoft.com/office/drawing/2014/main" id="{81D4FF29-19AE-4D1A-A0E7-2E4D5D6FB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3" name="Freeform 706">
              <a:extLst>
                <a:ext uri="{FF2B5EF4-FFF2-40B4-BE49-F238E27FC236}">
                  <a16:creationId xmlns:a16="http://schemas.microsoft.com/office/drawing/2014/main" id="{1DCDD164-8B57-4E20-A87D-E5D806915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4" name="Freeform 707">
              <a:extLst>
                <a:ext uri="{FF2B5EF4-FFF2-40B4-BE49-F238E27FC236}">
                  <a16:creationId xmlns:a16="http://schemas.microsoft.com/office/drawing/2014/main" id="{7274F771-30D2-44F1-85D9-94EE3D6679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5" name="Freeform 708">
              <a:extLst>
                <a:ext uri="{FF2B5EF4-FFF2-40B4-BE49-F238E27FC236}">
                  <a16:creationId xmlns:a16="http://schemas.microsoft.com/office/drawing/2014/main" id="{A8AB8A06-C0C1-4278-88EA-FAE5A1E66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6" name="Freeform 709">
              <a:extLst>
                <a:ext uri="{FF2B5EF4-FFF2-40B4-BE49-F238E27FC236}">
                  <a16:creationId xmlns:a16="http://schemas.microsoft.com/office/drawing/2014/main" id="{F0EDCB9E-33A9-453D-98A8-00540BA32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7" name="Line 710">
              <a:extLst>
                <a:ext uri="{FF2B5EF4-FFF2-40B4-BE49-F238E27FC236}">
                  <a16:creationId xmlns:a16="http://schemas.microsoft.com/office/drawing/2014/main" id="{2DC069D2-6B4E-4DC8-8CCE-C5B149008C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Line 711">
              <a:extLst>
                <a:ext uri="{FF2B5EF4-FFF2-40B4-BE49-F238E27FC236}">
                  <a16:creationId xmlns:a16="http://schemas.microsoft.com/office/drawing/2014/main" id="{45BA6E1F-BA4E-4972-806A-5052347A03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9" name="Line 712">
              <a:extLst>
                <a:ext uri="{FF2B5EF4-FFF2-40B4-BE49-F238E27FC236}">
                  <a16:creationId xmlns:a16="http://schemas.microsoft.com/office/drawing/2014/main" id="{F81BA430-1E3F-46AE-A900-B7D9924357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Line 713">
              <a:extLst>
                <a:ext uri="{FF2B5EF4-FFF2-40B4-BE49-F238E27FC236}">
                  <a16:creationId xmlns:a16="http://schemas.microsoft.com/office/drawing/2014/main" id="{A7FD92AE-22CF-4F93-97F1-8AC273BF8D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14">
              <a:extLst>
                <a:ext uri="{FF2B5EF4-FFF2-40B4-BE49-F238E27FC236}">
                  <a16:creationId xmlns:a16="http://schemas.microsoft.com/office/drawing/2014/main" id="{3A3C5065-E24B-4304-9C44-B1D4C82682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Line 715">
              <a:extLst>
                <a:ext uri="{FF2B5EF4-FFF2-40B4-BE49-F238E27FC236}">
                  <a16:creationId xmlns:a16="http://schemas.microsoft.com/office/drawing/2014/main" id="{0F83E7C9-A12A-4A83-94AB-4F9677CFB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Freeform 716">
              <a:extLst>
                <a:ext uri="{FF2B5EF4-FFF2-40B4-BE49-F238E27FC236}">
                  <a16:creationId xmlns:a16="http://schemas.microsoft.com/office/drawing/2014/main" id="{47A9CA44-54CB-49C8-BF1B-B3D8050A44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Line 717">
              <a:extLst>
                <a:ext uri="{FF2B5EF4-FFF2-40B4-BE49-F238E27FC236}">
                  <a16:creationId xmlns:a16="http://schemas.microsoft.com/office/drawing/2014/main" id="{F8F5F269-4726-491E-9D49-1370B2CC06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Line 718">
              <a:extLst>
                <a:ext uri="{FF2B5EF4-FFF2-40B4-BE49-F238E27FC236}">
                  <a16:creationId xmlns:a16="http://schemas.microsoft.com/office/drawing/2014/main" id="{DF42E09B-C765-4702-BE1D-255351BE0A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Line 719">
              <a:extLst>
                <a:ext uri="{FF2B5EF4-FFF2-40B4-BE49-F238E27FC236}">
                  <a16:creationId xmlns:a16="http://schemas.microsoft.com/office/drawing/2014/main" id="{4A5C1E89-6AF5-4330-AA13-58C590ABD0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Line 720">
              <a:extLst>
                <a:ext uri="{FF2B5EF4-FFF2-40B4-BE49-F238E27FC236}">
                  <a16:creationId xmlns:a16="http://schemas.microsoft.com/office/drawing/2014/main" id="{C00F6FF5-63A1-485C-BC58-658D2F9CDF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Line 721">
              <a:extLst>
                <a:ext uri="{FF2B5EF4-FFF2-40B4-BE49-F238E27FC236}">
                  <a16:creationId xmlns:a16="http://schemas.microsoft.com/office/drawing/2014/main" id="{93667F12-15A4-4FE6-9C8C-86C12E8E38B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Freeform 722">
              <a:extLst>
                <a:ext uri="{FF2B5EF4-FFF2-40B4-BE49-F238E27FC236}">
                  <a16:creationId xmlns:a16="http://schemas.microsoft.com/office/drawing/2014/main" id="{96228365-1868-4C27-B24A-BC0EC5151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Freeform 723">
              <a:extLst>
                <a:ext uri="{FF2B5EF4-FFF2-40B4-BE49-F238E27FC236}">
                  <a16:creationId xmlns:a16="http://schemas.microsoft.com/office/drawing/2014/main" id="{1217443D-23AD-4B74-8D35-5ADA0B60A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24">
              <a:extLst>
                <a:ext uri="{FF2B5EF4-FFF2-40B4-BE49-F238E27FC236}">
                  <a16:creationId xmlns:a16="http://schemas.microsoft.com/office/drawing/2014/main" id="{AE1F9338-709E-40D2-8F80-4FE3DCB1E55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25">
              <a:extLst>
                <a:ext uri="{FF2B5EF4-FFF2-40B4-BE49-F238E27FC236}">
                  <a16:creationId xmlns:a16="http://schemas.microsoft.com/office/drawing/2014/main" id="{E621AC40-77BC-477B-B536-0F269F432A6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Freeform 726">
              <a:extLst>
                <a:ext uri="{FF2B5EF4-FFF2-40B4-BE49-F238E27FC236}">
                  <a16:creationId xmlns:a16="http://schemas.microsoft.com/office/drawing/2014/main" id="{E8EF968D-6F38-4857-9EA5-7A42FC74D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28">
              <a:extLst>
                <a:ext uri="{FF2B5EF4-FFF2-40B4-BE49-F238E27FC236}">
                  <a16:creationId xmlns:a16="http://schemas.microsoft.com/office/drawing/2014/main" id="{2E1C87F0-B89C-4859-85C1-E6785728242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29">
              <a:extLst>
                <a:ext uri="{FF2B5EF4-FFF2-40B4-BE49-F238E27FC236}">
                  <a16:creationId xmlns:a16="http://schemas.microsoft.com/office/drawing/2014/main" id="{65A9629A-537D-41E7-9564-F60B52891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Freeform 730">
              <a:extLst>
                <a:ext uri="{FF2B5EF4-FFF2-40B4-BE49-F238E27FC236}">
                  <a16:creationId xmlns:a16="http://schemas.microsoft.com/office/drawing/2014/main" id="{63B17298-702A-471A-8515-2118FC4DB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Freeform 731">
              <a:extLst>
                <a:ext uri="{FF2B5EF4-FFF2-40B4-BE49-F238E27FC236}">
                  <a16:creationId xmlns:a16="http://schemas.microsoft.com/office/drawing/2014/main" id="{4FB85E89-F80A-4F29-A2FC-DC3582BC9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32">
              <a:extLst>
                <a:ext uri="{FF2B5EF4-FFF2-40B4-BE49-F238E27FC236}">
                  <a16:creationId xmlns:a16="http://schemas.microsoft.com/office/drawing/2014/main" id="{4A29A267-0285-4D0B-A2F2-09982062B69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33">
              <a:extLst>
                <a:ext uri="{FF2B5EF4-FFF2-40B4-BE49-F238E27FC236}">
                  <a16:creationId xmlns:a16="http://schemas.microsoft.com/office/drawing/2014/main" id="{8F8D1C0A-F5F6-4DC6-83F7-E9F716B8A3A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4683214-3A9E-4B1C-AD0F-4B542B27E175}"/>
              </a:ext>
            </a:extLst>
          </p:cNvPr>
          <p:cNvSpPr txBox="1"/>
          <p:nvPr/>
        </p:nvSpPr>
        <p:spPr>
          <a:xfrm>
            <a:off x="274006" y="2350733"/>
            <a:ext cx="3666927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It’s a  momentum indicator that compares a security's closing price to a range of its prices over a given time period.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Compared to RSI, </a:t>
            </a:r>
            <a:r>
              <a:rPr lang="en-IN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stochastics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are more effective in sideways or choppy markets.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FE47DB-4824-4A66-AE11-25B50F01DCBF}"/>
              </a:ext>
            </a:extLst>
          </p:cNvPr>
          <p:cNvSpPr txBox="1"/>
          <p:nvPr/>
        </p:nvSpPr>
        <p:spPr>
          <a:xfrm>
            <a:off x="677058" y="1996672"/>
            <a:ext cx="286082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STOCHASTIC OSCILLATOR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E92F3E-3840-4E9C-BE5B-45AEEB3E0BD1}"/>
              </a:ext>
            </a:extLst>
          </p:cNvPr>
          <p:cNvSpPr txBox="1"/>
          <p:nvPr/>
        </p:nvSpPr>
        <p:spPr>
          <a:xfrm>
            <a:off x="274006" y="4984201"/>
            <a:ext cx="3629746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Candlestick pattern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 movement in prices shown graphically on a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candlestick chart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9C5C0-2656-46E3-A9C4-374F01A1F61A}"/>
              </a:ext>
            </a:extLst>
          </p:cNvPr>
          <p:cNvSpPr txBox="1"/>
          <p:nvPr/>
        </p:nvSpPr>
        <p:spPr>
          <a:xfrm>
            <a:off x="567239" y="4694921"/>
            <a:ext cx="269353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CANDLESTICK PATTERN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FDC1A3-F0C1-42B3-8611-3986017D0369}"/>
              </a:ext>
            </a:extLst>
          </p:cNvPr>
          <p:cNvSpPr txBox="1"/>
          <p:nvPr/>
        </p:nvSpPr>
        <p:spPr>
          <a:xfrm>
            <a:off x="8288249" y="2044598"/>
            <a:ext cx="3629745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Relative Strength Index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(RSI) is a momentum oscillator that measures the speed and change of price movements and Bollinger Bands or BB depicts two standard deviations above and below a simple moving average.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0C2CE-FBFD-40FB-9737-7F07F609581F}"/>
              </a:ext>
            </a:extLst>
          </p:cNvPr>
          <p:cNvSpPr txBox="1"/>
          <p:nvPr/>
        </p:nvSpPr>
        <p:spPr>
          <a:xfrm>
            <a:off x="7969882" y="4861090"/>
            <a:ext cx="4168876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exponential moving average (EMA) is 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type of moving average (MA) that places a greater weight and significance on the most recent data points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54DBFF-F0ED-443D-BD6B-7CFDB4A8434C}"/>
              </a:ext>
            </a:extLst>
          </p:cNvPr>
          <p:cNvSpPr txBox="1"/>
          <p:nvPr/>
        </p:nvSpPr>
        <p:spPr>
          <a:xfrm>
            <a:off x="8462209" y="4533544"/>
            <a:ext cx="343190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EXPONENTIAL MOVING AVERAGE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C6BD8A-38DD-B464-E3F4-66E172221356}"/>
              </a:ext>
            </a:extLst>
          </p:cNvPr>
          <p:cNvSpPr txBox="1"/>
          <p:nvPr/>
        </p:nvSpPr>
        <p:spPr>
          <a:xfrm>
            <a:off x="8442553" y="1663989"/>
            <a:ext cx="286082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RSI &amp; BB (Bollinger Bands)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6195D9-63D6-3883-45B1-8789B56A05E2}"/>
              </a:ext>
            </a:extLst>
          </p:cNvPr>
          <p:cNvSpPr txBox="1"/>
          <p:nvPr/>
        </p:nvSpPr>
        <p:spPr>
          <a:xfrm>
            <a:off x="1354257" y="717741"/>
            <a:ext cx="1095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Trend Reversal Indicator is built using these Technical parameters….</a:t>
            </a:r>
          </a:p>
        </p:txBody>
      </p:sp>
    </p:spTree>
    <p:extLst>
      <p:ext uri="{BB962C8B-B14F-4D97-AF65-F5344CB8AC3E}">
        <p14:creationId xmlns:p14="http://schemas.microsoft.com/office/powerpoint/2010/main" val="15673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A25-E1E8-4F96-8FBF-BFF61D7D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Months Back Test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B6A36C-64EE-4585-A339-DCC4DB56B8BD}"/>
              </a:ext>
            </a:extLst>
          </p:cNvPr>
          <p:cNvGrpSpPr/>
          <p:nvPr/>
        </p:nvGrpSpPr>
        <p:grpSpPr>
          <a:xfrm>
            <a:off x="754641" y="3717925"/>
            <a:ext cx="10682717" cy="107950"/>
            <a:chOff x="679450" y="3717925"/>
            <a:chExt cx="10682717" cy="1079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58BB368-DFE5-4129-BE67-776EBDC0E698}"/>
                </a:ext>
              </a:extLst>
            </p:cNvPr>
            <p:cNvCxnSpPr/>
            <p:nvPr/>
          </p:nvCxnSpPr>
          <p:spPr>
            <a:xfrm>
              <a:off x="787400" y="3771900"/>
              <a:ext cx="10477500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FC87BD-F46F-4459-A579-931A22B51D9C}"/>
                </a:ext>
              </a:extLst>
            </p:cNvPr>
            <p:cNvSpPr/>
            <p:nvPr/>
          </p:nvSpPr>
          <p:spPr>
            <a:xfrm>
              <a:off x="679450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3E4A85-8BD3-48D2-A1F4-0EAF7F5EB273}"/>
                </a:ext>
              </a:extLst>
            </p:cNvPr>
            <p:cNvSpPr/>
            <p:nvPr/>
          </p:nvSpPr>
          <p:spPr>
            <a:xfrm>
              <a:off x="11254217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7DA23-4EF5-49BE-817F-19A8A7078FAA}"/>
              </a:ext>
            </a:extLst>
          </p:cNvPr>
          <p:cNvCxnSpPr/>
          <p:nvPr/>
        </p:nvCxnSpPr>
        <p:spPr>
          <a:xfrm>
            <a:off x="24460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FCB6F-583A-4E85-A18B-367FE03D5EA6}"/>
              </a:ext>
            </a:extLst>
          </p:cNvPr>
          <p:cNvCxnSpPr/>
          <p:nvPr/>
        </p:nvCxnSpPr>
        <p:spPr>
          <a:xfrm>
            <a:off x="97612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4EA22-8AFB-4F4B-BC3C-52A7A424C077}"/>
              </a:ext>
            </a:extLst>
          </p:cNvPr>
          <p:cNvCxnSpPr/>
          <p:nvPr/>
        </p:nvCxnSpPr>
        <p:spPr>
          <a:xfrm>
            <a:off x="742950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F75DA-A2CA-455D-B39B-FD9251723FF1}"/>
              </a:ext>
            </a:extLst>
          </p:cNvPr>
          <p:cNvCxnSpPr/>
          <p:nvPr/>
        </p:nvCxnSpPr>
        <p:spPr>
          <a:xfrm>
            <a:off x="472059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82F85BC-0476-4394-A6D4-659762F9AE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079" y="2153660"/>
            <a:ext cx="885022" cy="885022"/>
          </a:xfrm>
          <a:prstGeom prst="rect">
            <a:avLst/>
          </a:prstGeom>
        </p:spPr>
      </p:pic>
      <p:pic>
        <p:nvPicPr>
          <p:cNvPr id="24" name="Graphic 23" descr="Rocket">
            <a:extLst>
              <a:ext uri="{FF2B5EF4-FFF2-40B4-BE49-F238E27FC236}">
                <a16:creationId xmlns:a16="http://schemas.microsoft.com/office/drawing/2014/main" id="{C7D7DE14-25AC-4D0B-A031-8E2911E567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638" y="4566054"/>
            <a:ext cx="885022" cy="885022"/>
          </a:xfrm>
          <a:prstGeom prst="rect">
            <a:avLst/>
          </a:prstGeom>
        </p:spPr>
      </p:pic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9F7C2BAB-FA9B-436C-BEFA-F566CB1170F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5432" y="2241479"/>
            <a:ext cx="776122" cy="776122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21C28E93-D68D-46FD-9BBA-EEEB720DB7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643" y="4526200"/>
            <a:ext cx="776122" cy="776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1C6919-4F67-445E-AEF0-C4F9818BDB8F}"/>
              </a:ext>
            </a:extLst>
          </p:cNvPr>
          <p:cNvSpPr txBox="1"/>
          <p:nvPr/>
        </p:nvSpPr>
        <p:spPr>
          <a:xfrm>
            <a:off x="1288587" y="2914025"/>
            <a:ext cx="241631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1:2 Risk to Reward Ratio was targeted  in Backtests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7C29C7-9628-4C49-A2E6-B5E2E7B05581}"/>
              </a:ext>
            </a:extLst>
          </p:cNvPr>
          <p:cNvSpPr txBox="1"/>
          <p:nvPr/>
        </p:nvSpPr>
        <p:spPr>
          <a:xfrm>
            <a:off x="1563595" y="2573213"/>
            <a:ext cx="186629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Risk to Reward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12368-AB5A-4CC4-94D4-C74A35500430}"/>
              </a:ext>
            </a:extLst>
          </p:cNvPr>
          <p:cNvSpPr txBox="1"/>
          <p:nvPr/>
        </p:nvSpPr>
        <p:spPr>
          <a:xfrm>
            <a:off x="6245551" y="2818495"/>
            <a:ext cx="2416305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Results of </a:t>
            </a:r>
            <a:r>
              <a:rPr lang="en-IN" sz="16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Backtest</a:t>
            </a: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were concluded after More than Thousand </a:t>
            </a:r>
            <a:r>
              <a:rPr lang="en-IN" sz="16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backtest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39C0B6-91D8-4FA2-AA5D-BD68EE9A4E83}"/>
              </a:ext>
            </a:extLst>
          </p:cNvPr>
          <p:cNvSpPr txBox="1"/>
          <p:nvPr/>
        </p:nvSpPr>
        <p:spPr>
          <a:xfrm>
            <a:off x="6414876" y="2484525"/>
            <a:ext cx="2077656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Substantial Data 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42972B-70A3-47A0-AB07-185E4D43F1BC}"/>
              </a:ext>
            </a:extLst>
          </p:cNvPr>
          <p:cNvSpPr txBox="1"/>
          <p:nvPr/>
        </p:nvSpPr>
        <p:spPr>
          <a:xfrm>
            <a:off x="3545586" y="4435977"/>
            <a:ext cx="2576773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Backtest</a:t>
            </a: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was done on BTC-USDT 15 min TF over a period of 10 months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FF80B-6490-49CA-96E7-4A61DC7D4E11}"/>
              </a:ext>
            </a:extLst>
          </p:cNvPr>
          <p:cNvSpPr txBox="1"/>
          <p:nvPr/>
        </p:nvSpPr>
        <p:spPr>
          <a:xfrm>
            <a:off x="4131274" y="4103939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Instrument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B56A8B-AB25-48FF-8D1F-696F00DB6647}"/>
              </a:ext>
            </a:extLst>
          </p:cNvPr>
          <p:cNvSpPr txBox="1"/>
          <p:nvPr/>
        </p:nvSpPr>
        <p:spPr>
          <a:xfrm>
            <a:off x="8546525" y="4526200"/>
            <a:ext cx="2576773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After Rigorous Backtests, Accuracy of Trend Reversal Indicator came out to be around 45-55%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DB5B-E548-4D58-BB7A-CFAF01E446C7}"/>
              </a:ext>
            </a:extLst>
          </p:cNvPr>
          <p:cNvSpPr txBox="1"/>
          <p:nvPr/>
        </p:nvSpPr>
        <p:spPr>
          <a:xfrm>
            <a:off x="9103078" y="4169475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0332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28EC-A0D5-44F3-8146-171F3E69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3178" y="348348"/>
            <a:ext cx="10246948" cy="529397"/>
          </a:xfrm>
        </p:spPr>
        <p:txBody>
          <a:bodyPr/>
          <a:lstStyle/>
          <a:p>
            <a:r>
              <a:rPr lang="en-US" dirty="0"/>
              <a:t>Trend Reversal Indicator</a:t>
            </a:r>
            <a:br>
              <a:rPr lang="en-US" dirty="0"/>
            </a:br>
            <a:r>
              <a:rPr lang="en-US" dirty="0"/>
              <a:t> In Action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15B1C58-CBFD-62EB-D6B7-BCB6907D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b="11970"/>
          <a:stretch/>
        </p:blipFill>
        <p:spPr>
          <a:xfrm>
            <a:off x="215161" y="1629833"/>
            <a:ext cx="6230089" cy="379941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9D71539-12FC-A14D-AE11-2A25439F2F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b="12194"/>
          <a:stretch/>
        </p:blipFill>
        <p:spPr>
          <a:xfrm>
            <a:off x="6720417" y="222249"/>
            <a:ext cx="5256422" cy="302683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75E8986-584D-0596-DE79-9CF2A623B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 b="11628"/>
          <a:stretch/>
        </p:blipFill>
        <p:spPr>
          <a:xfrm>
            <a:off x="6720417" y="3524250"/>
            <a:ext cx="527735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2F3-9E3A-4CF9-9560-7BD26E56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98" y="693116"/>
            <a:ext cx="6998804" cy="529397"/>
          </a:xfrm>
        </p:spPr>
        <p:txBody>
          <a:bodyPr/>
          <a:lstStyle/>
          <a:p>
            <a:r>
              <a:rPr lang="en-US" dirty="0"/>
              <a:t>Market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0C030F-6A07-46D8-B0DD-17ABF40D5985}"/>
              </a:ext>
            </a:extLst>
          </p:cNvPr>
          <p:cNvCxnSpPr/>
          <p:nvPr/>
        </p:nvCxnSpPr>
        <p:spPr>
          <a:xfrm>
            <a:off x="7885568" y="2268138"/>
            <a:ext cx="0" cy="3101697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6F0CE2-B514-4222-AE0D-EBD1C3FE9536}"/>
              </a:ext>
            </a:extLst>
          </p:cNvPr>
          <p:cNvSpPr/>
          <p:nvPr/>
        </p:nvSpPr>
        <p:spPr>
          <a:xfrm>
            <a:off x="7827396" y="2151794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995DCF-E478-49F1-922D-E9F6DD318BB3}"/>
              </a:ext>
            </a:extLst>
          </p:cNvPr>
          <p:cNvSpPr/>
          <p:nvPr/>
        </p:nvSpPr>
        <p:spPr>
          <a:xfrm>
            <a:off x="7827396" y="5371590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B8EEA-C03B-433C-9A28-4ED23B35DC76}"/>
              </a:ext>
            </a:extLst>
          </p:cNvPr>
          <p:cNvSpPr txBox="1"/>
          <p:nvPr/>
        </p:nvSpPr>
        <p:spPr>
          <a:xfrm>
            <a:off x="8122627" y="1770156"/>
            <a:ext cx="3361445" cy="40976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Explored and pinpointed different Market dynamics with help of varied instruments and Technical Indicators On Why It Sometimes Under performs (Below 40%) and Sometimes Outperforms (above 70%)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8448E3-B964-48A3-8296-733C60D28A70}"/>
              </a:ext>
            </a:extLst>
          </p:cNvPr>
          <p:cNvSpPr>
            <a:spLocks/>
          </p:cNvSpPr>
          <p:nvPr/>
        </p:nvSpPr>
        <p:spPr bwMode="auto">
          <a:xfrm flipV="1">
            <a:off x="600512" y="2151794"/>
            <a:ext cx="6841858" cy="3336140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657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E15B-DFFC-41E3-9AB3-4E2D6CCA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4" y="2836764"/>
            <a:ext cx="4926696" cy="799340"/>
          </a:xfrm>
        </p:spPr>
        <p:txBody>
          <a:bodyPr/>
          <a:lstStyle/>
          <a:p>
            <a:pPr algn="l"/>
            <a:r>
              <a:rPr lang="en-US" sz="4800" dirty="0"/>
              <a:t>THANK YOU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22C5D3-11C5-4036-9358-816395E2AFA9}"/>
              </a:ext>
            </a:extLst>
          </p:cNvPr>
          <p:cNvGrpSpPr/>
          <p:nvPr/>
        </p:nvGrpSpPr>
        <p:grpSpPr>
          <a:xfrm>
            <a:off x="7213356" y="1369028"/>
            <a:ext cx="3886688" cy="3933864"/>
            <a:chOff x="4943475" y="2471838"/>
            <a:chExt cx="2305050" cy="2333030"/>
          </a:xfrm>
        </p:grpSpPr>
        <p:sp>
          <p:nvSpPr>
            <p:cNvPr id="17" name="Line 699">
              <a:extLst>
                <a:ext uri="{FF2B5EF4-FFF2-40B4-BE49-F238E27FC236}">
                  <a16:creationId xmlns:a16="http://schemas.microsoft.com/office/drawing/2014/main" id="{1544933E-9096-437C-A55D-668833711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Freeform 700">
              <a:extLst>
                <a:ext uri="{FF2B5EF4-FFF2-40B4-BE49-F238E27FC236}">
                  <a16:creationId xmlns:a16="http://schemas.microsoft.com/office/drawing/2014/main" id="{5FFCB06D-3AC5-403A-9FEB-09154DD0F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Freeform 701">
              <a:extLst>
                <a:ext uri="{FF2B5EF4-FFF2-40B4-BE49-F238E27FC236}">
                  <a16:creationId xmlns:a16="http://schemas.microsoft.com/office/drawing/2014/main" id="{DC00EE8C-698E-4BDD-8C39-ECF5A18E5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02">
              <a:extLst>
                <a:ext uri="{FF2B5EF4-FFF2-40B4-BE49-F238E27FC236}">
                  <a16:creationId xmlns:a16="http://schemas.microsoft.com/office/drawing/2014/main" id="{F7EAC3E6-91BC-4992-AEF1-6CA13252D7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Freeform 703">
              <a:extLst>
                <a:ext uri="{FF2B5EF4-FFF2-40B4-BE49-F238E27FC236}">
                  <a16:creationId xmlns:a16="http://schemas.microsoft.com/office/drawing/2014/main" id="{DBB161A1-41AA-4B65-B964-9FB778152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Line 704">
              <a:extLst>
                <a:ext uri="{FF2B5EF4-FFF2-40B4-BE49-F238E27FC236}">
                  <a16:creationId xmlns:a16="http://schemas.microsoft.com/office/drawing/2014/main" id="{55280257-E3D7-4D53-8EE9-D3ADE79C3EF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Freeform 705">
              <a:extLst>
                <a:ext uri="{FF2B5EF4-FFF2-40B4-BE49-F238E27FC236}">
                  <a16:creationId xmlns:a16="http://schemas.microsoft.com/office/drawing/2014/main" id="{9D2F7658-2D1B-431D-B80C-2DA6BE2C3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Freeform 706">
              <a:extLst>
                <a:ext uri="{FF2B5EF4-FFF2-40B4-BE49-F238E27FC236}">
                  <a16:creationId xmlns:a16="http://schemas.microsoft.com/office/drawing/2014/main" id="{1DAD94E1-C582-4BEB-B399-FAD4798268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Freeform 707">
              <a:extLst>
                <a:ext uri="{FF2B5EF4-FFF2-40B4-BE49-F238E27FC236}">
                  <a16:creationId xmlns:a16="http://schemas.microsoft.com/office/drawing/2014/main" id="{1DD452CC-489F-4652-A186-1B831DC8E1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Freeform 708">
              <a:extLst>
                <a:ext uri="{FF2B5EF4-FFF2-40B4-BE49-F238E27FC236}">
                  <a16:creationId xmlns:a16="http://schemas.microsoft.com/office/drawing/2014/main" id="{0A827872-787A-4FE1-AC82-D1E41FECA7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Freeform 709">
              <a:extLst>
                <a:ext uri="{FF2B5EF4-FFF2-40B4-BE49-F238E27FC236}">
                  <a16:creationId xmlns:a16="http://schemas.microsoft.com/office/drawing/2014/main" id="{724D31A6-3CEF-4F15-8FB9-94287E7FB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Line 710">
              <a:extLst>
                <a:ext uri="{FF2B5EF4-FFF2-40B4-BE49-F238E27FC236}">
                  <a16:creationId xmlns:a16="http://schemas.microsoft.com/office/drawing/2014/main" id="{B7D7F68E-8CD0-4DEB-8F11-FFFFEBCF4BC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Line 711">
              <a:extLst>
                <a:ext uri="{FF2B5EF4-FFF2-40B4-BE49-F238E27FC236}">
                  <a16:creationId xmlns:a16="http://schemas.microsoft.com/office/drawing/2014/main" id="{172D331E-D26B-414B-BE0E-41AF53651A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12">
              <a:extLst>
                <a:ext uri="{FF2B5EF4-FFF2-40B4-BE49-F238E27FC236}">
                  <a16:creationId xmlns:a16="http://schemas.microsoft.com/office/drawing/2014/main" id="{F394D98F-90CC-4724-ADC7-EBA35EDD68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13">
              <a:extLst>
                <a:ext uri="{FF2B5EF4-FFF2-40B4-BE49-F238E27FC236}">
                  <a16:creationId xmlns:a16="http://schemas.microsoft.com/office/drawing/2014/main" id="{85B9ED79-7B81-4DCC-B656-A6563E1F8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Line 714">
              <a:extLst>
                <a:ext uri="{FF2B5EF4-FFF2-40B4-BE49-F238E27FC236}">
                  <a16:creationId xmlns:a16="http://schemas.microsoft.com/office/drawing/2014/main" id="{E4856CB2-C842-4B6E-BE73-206A6D0BF4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15">
              <a:extLst>
                <a:ext uri="{FF2B5EF4-FFF2-40B4-BE49-F238E27FC236}">
                  <a16:creationId xmlns:a16="http://schemas.microsoft.com/office/drawing/2014/main" id="{542DBAEB-8D3C-47CB-9A0A-1A4D571CC9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16">
              <a:extLst>
                <a:ext uri="{FF2B5EF4-FFF2-40B4-BE49-F238E27FC236}">
                  <a16:creationId xmlns:a16="http://schemas.microsoft.com/office/drawing/2014/main" id="{7C48CC6D-439C-48CB-81C6-CDC400860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Line 717">
              <a:extLst>
                <a:ext uri="{FF2B5EF4-FFF2-40B4-BE49-F238E27FC236}">
                  <a16:creationId xmlns:a16="http://schemas.microsoft.com/office/drawing/2014/main" id="{27BD0138-3851-4262-AA50-F48B769478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Line 718">
              <a:extLst>
                <a:ext uri="{FF2B5EF4-FFF2-40B4-BE49-F238E27FC236}">
                  <a16:creationId xmlns:a16="http://schemas.microsoft.com/office/drawing/2014/main" id="{CA6782E1-7DB0-4FDF-AABD-2D86FE207F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19">
              <a:extLst>
                <a:ext uri="{FF2B5EF4-FFF2-40B4-BE49-F238E27FC236}">
                  <a16:creationId xmlns:a16="http://schemas.microsoft.com/office/drawing/2014/main" id="{A9E83D2E-1A59-46E5-998E-8DDB0C1DDB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20">
              <a:extLst>
                <a:ext uri="{FF2B5EF4-FFF2-40B4-BE49-F238E27FC236}">
                  <a16:creationId xmlns:a16="http://schemas.microsoft.com/office/drawing/2014/main" id="{CDEEC03D-755B-4F09-B361-8566C12334D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0" name="Line 721">
              <a:extLst>
                <a:ext uri="{FF2B5EF4-FFF2-40B4-BE49-F238E27FC236}">
                  <a16:creationId xmlns:a16="http://schemas.microsoft.com/office/drawing/2014/main" id="{A74F757C-7355-43A8-AABE-AF13B8994C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1" name="Freeform 722">
              <a:extLst>
                <a:ext uri="{FF2B5EF4-FFF2-40B4-BE49-F238E27FC236}">
                  <a16:creationId xmlns:a16="http://schemas.microsoft.com/office/drawing/2014/main" id="{BD5E6971-2E36-49C2-A18C-E44ED56DD2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2" name="Freeform 723">
              <a:extLst>
                <a:ext uri="{FF2B5EF4-FFF2-40B4-BE49-F238E27FC236}">
                  <a16:creationId xmlns:a16="http://schemas.microsoft.com/office/drawing/2014/main" id="{7A3D9AA9-E1E2-4029-B899-4ECE5508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3" name="Line 724">
              <a:extLst>
                <a:ext uri="{FF2B5EF4-FFF2-40B4-BE49-F238E27FC236}">
                  <a16:creationId xmlns:a16="http://schemas.microsoft.com/office/drawing/2014/main" id="{B8B84BC1-ABFC-4494-B30D-A6EF1860233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4" name="Line 725">
              <a:extLst>
                <a:ext uri="{FF2B5EF4-FFF2-40B4-BE49-F238E27FC236}">
                  <a16:creationId xmlns:a16="http://schemas.microsoft.com/office/drawing/2014/main" id="{B682B383-105E-4EAD-BD86-FD4EB69759A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5" name="Freeform 726">
              <a:extLst>
                <a:ext uri="{FF2B5EF4-FFF2-40B4-BE49-F238E27FC236}">
                  <a16:creationId xmlns:a16="http://schemas.microsoft.com/office/drawing/2014/main" id="{D369B045-2992-4ACC-8101-A1A1EE67E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6" name="Line 728">
              <a:extLst>
                <a:ext uri="{FF2B5EF4-FFF2-40B4-BE49-F238E27FC236}">
                  <a16:creationId xmlns:a16="http://schemas.microsoft.com/office/drawing/2014/main" id="{9317A334-278A-48E8-B8D3-2293DF91600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7" name="Freeform 729">
              <a:extLst>
                <a:ext uri="{FF2B5EF4-FFF2-40B4-BE49-F238E27FC236}">
                  <a16:creationId xmlns:a16="http://schemas.microsoft.com/office/drawing/2014/main" id="{4EA0E68B-D8F2-42F6-8C14-301B06EF1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8" name="Freeform 730">
              <a:extLst>
                <a:ext uri="{FF2B5EF4-FFF2-40B4-BE49-F238E27FC236}">
                  <a16:creationId xmlns:a16="http://schemas.microsoft.com/office/drawing/2014/main" id="{B84FD183-8218-4A53-93E4-9E027E3395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9" name="Freeform 731">
              <a:extLst>
                <a:ext uri="{FF2B5EF4-FFF2-40B4-BE49-F238E27FC236}">
                  <a16:creationId xmlns:a16="http://schemas.microsoft.com/office/drawing/2014/main" id="{639288E0-5A07-4036-BF89-D8EAD749F5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0" name="Line 732">
              <a:extLst>
                <a:ext uri="{FF2B5EF4-FFF2-40B4-BE49-F238E27FC236}">
                  <a16:creationId xmlns:a16="http://schemas.microsoft.com/office/drawing/2014/main" id="{63103ABF-C65D-4BB4-AB53-2DBEECE7182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1" name="Line 733">
              <a:extLst>
                <a:ext uri="{FF2B5EF4-FFF2-40B4-BE49-F238E27FC236}">
                  <a16:creationId xmlns:a16="http://schemas.microsoft.com/office/drawing/2014/main" id="{6CFAB074-72B6-47B0-B216-B8885A289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45209D"/>
      </a:accent1>
      <a:accent2>
        <a:srgbClr val="45209D"/>
      </a:accent2>
      <a:accent3>
        <a:srgbClr val="34DFCB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7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254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PARAMETERS AT PLAY</vt:lpstr>
      <vt:lpstr>10 Months Back Test</vt:lpstr>
      <vt:lpstr>Trend Reversal Indicator  In Action</vt:lpstr>
      <vt:lpstr>Market Dynamics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Abhijeet Kumar</cp:lastModifiedBy>
  <cp:revision>83</cp:revision>
  <dcterms:created xsi:type="dcterms:W3CDTF">2021-04-27T17:20:29Z</dcterms:created>
  <dcterms:modified xsi:type="dcterms:W3CDTF">2022-09-24T15:12:18Z</dcterms:modified>
</cp:coreProperties>
</file>