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57" r:id="rId3"/>
    <p:sldId id="258" r:id="rId4"/>
    <p:sldId id="259" r:id="rId5"/>
    <p:sldId id="271" r:id="rId6"/>
    <p:sldId id="260" r:id="rId7"/>
    <p:sldId id="266" r:id="rId8"/>
    <p:sldId id="267" r:id="rId9"/>
    <p:sldId id="268" r:id="rId10"/>
    <p:sldId id="269" r:id="rId11"/>
    <p:sldId id="270" r:id="rId12"/>
    <p:sldId id="262" r:id="rId13"/>
    <p:sldId id="273" r:id="rId14"/>
    <p:sldId id="274" r:id="rId15"/>
    <p:sldId id="275" r:id="rId16"/>
    <p:sldId id="276" r:id="rId17"/>
    <p:sldId id="278" r:id="rId18"/>
    <p:sldId id="279" r:id="rId19"/>
    <p:sldId id="280" r:id="rId20"/>
    <p:sldId id="281" r:id="rId21"/>
    <p:sldId id="282" r:id="rId22"/>
    <p:sldId id="265" r:id="rId23"/>
    <p:sldId id="272" r:id="rId24"/>
    <p:sldId id="277"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86" d="100"/>
          <a:sy n="86" d="100"/>
        </p:scale>
        <p:origin x="55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2D4922-D373-4984-8175-98A85BA91A79}" type="datetimeFigureOut">
              <a:rPr lang="en-IN" smtClean="0"/>
              <a:t>24-08-2022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5B09CD-703F-4834-988E-ECDD9DA70CF6}" type="slidenum">
              <a:rPr lang="en-IN" smtClean="0"/>
              <a:t>‹#›</a:t>
            </a:fld>
            <a:endParaRPr lang="en-IN"/>
          </a:p>
        </p:txBody>
      </p:sp>
    </p:spTree>
    <p:extLst>
      <p:ext uri="{BB962C8B-B14F-4D97-AF65-F5344CB8AC3E}">
        <p14:creationId xmlns:p14="http://schemas.microsoft.com/office/powerpoint/2010/main" val="295161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611AFD-9916-48BA-BE00-CDCBF617FED6}" type="datetime1">
              <a:rPr lang="en-US" smtClean="0"/>
              <a:t>8/24/2022</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2B2A47-24C8-4614-95EA-3728879C44D8}" type="datetime1">
              <a:rPr lang="en-US" smtClean="0"/>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2BC73F-31FA-48EA-B728-8742C78E1A32}" type="datetime1">
              <a:rPr lang="en-US" smtClean="0"/>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BE561FEF-8AA4-4F30-AC14-1E37F388360B}" type="datetime1">
              <a:rPr lang="en-US" smtClean="0"/>
              <a:t>8/24/2022</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9A30DC-4BEF-4DD4-927E-E0F854903A97}" type="datetime1">
              <a:rPr lang="en-US" smtClean="0"/>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78C3A6-65F0-4C05-9215-C615AA9F0208}" type="datetime1">
              <a:rPr lang="en-US" smtClean="0"/>
              <a:t>8/24/2022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DD8D29-CCD0-481F-97B7-B8AD8EFC6979}" type="datetime1">
              <a:rPr lang="en-US" smtClean="0"/>
              <a:t>8/24/2022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F2A175-378E-40C2-8E05-B6008978E189}" type="datetime1">
              <a:rPr lang="en-US" smtClean="0"/>
              <a:t>8/24/2022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2E1B19-9183-4A07-BAA5-8066303E04DE}" type="datetime1">
              <a:rPr lang="en-US" smtClean="0"/>
              <a:t>8/24/2022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4C5B14-46A4-46A6-B01D-B864F4396E76}" type="datetime1">
              <a:rPr lang="en-US" smtClean="0"/>
              <a:t>8/24/2022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A2642D6D-A18D-4044-A4B1-1B83056C43E2}" type="datetime1">
              <a:rPr lang="en-US" smtClean="0"/>
              <a:t>8/24/2022</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183CBCC-91D9-4632-80C3-53CDAEAB8C0A}" type="datetime1">
              <a:rPr lang="en-US" smtClean="0"/>
              <a:t>8/24/2022</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61413-8D96-4326-8792-E936C6EE086D}"/>
              </a:ext>
            </a:extLst>
          </p:cNvPr>
          <p:cNvSpPr>
            <a:spLocks noGrp="1"/>
          </p:cNvSpPr>
          <p:nvPr>
            <p:ph type="ctrTitle"/>
          </p:nvPr>
        </p:nvSpPr>
        <p:spPr/>
        <p:txBody>
          <a:bodyPr>
            <a:normAutofit fontScale="90000"/>
          </a:bodyPr>
          <a:lstStyle/>
          <a:p>
            <a:r>
              <a:rPr lang="en-US" b="1" i="0" dirty="0">
                <a:solidFill>
                  <a:srgbClr val="000000"/>
                </a:solidFill>
                <a:effectLst/>
              </a:rPr>
              <a:t>Case Study on Loan Applications</a:t>
            </a:r>
            <a:br>
              <a:rPr lang="en-US" b="1" i="0" dirty="0">
                <a:solidFill>
                  <a:srgbClr val="000000"/>
                </a:solidFill>
                <a:effectLst/>
                <a:latin typeface="Helvetica Neue"/>
              </a:rPr>
            </a:br>
            <a:endParaRPr lang="en-IN" dirty="0"/>
          </a:p>
        </p:txBody>
      </p:sp>
      <p:sp>
        <p:nvSpPr>
          <p:cNvPr id="3" name="Subtitle 2">
            <a:extLst>
              <a:ext uri="{FF2B5EF4-FFF2-40B4-BE49-F238E27FC236}">
                <a16:creationId xmlns:a16="http://schemas.microsoft.com/office/drawing/2014/main" id="{4E943ACA-673A-44E2-9CFE-D02D5C8906A2}"/>
              </a:ext>
            </a:extLst>
          </p:cNvPr>
          <p:cNvSpPr>
            <a:spLocks noGrp="1"/>
          </p:cNvSpPr>
          <p:nvPr>
            <p:ph type="subTitle" idx="1"/>
          </p:nvPr>
        </p:nvSpPr>
        <p:spPr/>
        <p:txBody>
          <a:bodyPr/>
          <a:lstStyle/>
          <a:p>
            <a:r>
              <a:rPr lang="fi-FI" b="1" i="0" dirty="0">
                <a:solidFill>
                  <a:srgbClr val="000000"/>
                </a:solidFill>
                <a:effectLst/>
                <a:latin typeface="+mj-lt"/>
              </a:rPr>
              <a:t>By Abhijeet Srivastava and Gilla Saiteja</a:t>
            </a:r>
          </a:p>
        </p:txBody>
      </p:sp>
      <p:sp>
        <p:nvSpPr>
          <p:cNvPr id="5" name="Slide Number Placeholder 4">
            <a:extLst>
              <a:ext uri="{FF2B5EF4-FFF2-40B4-BE49-F238E27FC236}">
                <a16:creationId xmlns:a16="http://schemas.microsoft.com/office/drawing/2014/main" id="{7340EE4B-2EFB-4331-9853-6F1A032D0A3F}"/>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201739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15EF-167D-44C6-9576-1F13AEA73F48}"/>
              </a:ext>
            </a:extLst>
          </p:cNvPr>
          <p:cNvSpPr>
            <a:spLocks noGrp="1"/>
          </p:cNvSpPr>
          <p:nvPr>
            <p:ph type="title"/>
          </p:nvPr>
        </p:nvSpPr>
        <p:spPr>
          <a:xfrm>
            <a:off x="1130270" y="953325"/>
            <a:ext cx="9603275" cy="503578"/>
          </a:xfrm>
        </p:spPr>
        <p:txBody>
          <a:bodyPr>
            <a:normAutofit fontScale="90000"/>
          </a:bodyPr>
          <a:lstStyle/>
          <a:p>
            <a:r>
              <a:rPr lang="en-IN" dirty="0"/>
              <a:t>Univariate Analysis for Occupation Type </a:t>
            </a:r>
          </a:p>
        </p:txBody>
      </p:sp>
      <p:sp>
        <p:nvSpPr>
          <p:cNvPr id="4" name="Slide Number Placeholder 3">
            <a:extLst>
              <a:ext uri="{FF2B5EF4-FFF2-40B4-BE49-F238E27FC236}">
                <a16:creationId xmlns:a16="http://schemas.microsoft.com/office/drawing/2014/main" id="{618F1B9A-CD6A-473E-80EF-71984197DCAE}"/>
              </a:ext>
            </a:extLst>
          </p:cNvPr>
          <p:cNvSpPr>
            <a:spLocks noGrp="1"/>
          </p:cNvSpPr>
          <p:nvPr>
            <p:ph type="sldNum" sz="quarter" idx="12"/>
          </p:nvPr>
        </p:nvSpPr>
        <p:spPr/>
        <p:txBody>
          <a:bodyPr/>
          <a:lstStyle/>
          <a:p>
            <a:fld id="{6D22F896-40B5-4ADD-8801-0D06FADFA095}" type="slidenum">
              <a:rPr lang="en-US" smtClean="0"/>
              <a:t>10</a:t>
            </a:fld>
            <a:endParaRPr lang="en-US" dirty="0"/>
          </a:p>
        </p:txBody>
      </p:sp>
      <p:sp>
        <p:nvSpPr>
          <p:cNvPr id="9" name="TextBox 8">
            <a:extLst>
              <a:ext uri="{FF2B5EF4-FFF2-40B4-BE49-F238E27FC236}">
                <a16:creationId xmlns:a16="http://schemas.microsoft.com/office/drawing/2014/main" id="{AB48D7C2-7580-4768-89D7-470D5959B6D2}"/>
              </a:ext>
            </a:extLst>
          </p:cNvPr>
          <p:cNvSpPr txBox="1"/>
          <p:nvPr/>
        </p:nvSpPr>
        <p:spPr>
          <a:xfrm>
            <a:off x="8540319" y="1456903"/>
            <a:ext cx="3444536" cy="1754326"/>
          </a:xfrm>
          <a:prstGeom prst="rect">
            <a:avLst/>
          </a:prstGeom>
          <a:noFill/>
        </p:spPr>
        <p:txBody>
          <a:bodyPr wrap="square" rtlCol="0">
            <a:spAutoFit/>
          </a:bodyPr>
          <a:lstStyle/>
          <a:p>
            <a:r>
              <a:rPr lang="en-IN" dirty="0"/>
              <a:t>Insight:</a:t>
            </a:r>
          </a:p>
          <a:p>
            <a:pPr marL="285750" indent="-285750">
              <a:buFont typeface="Arial" panose="020B0604020202020204" pitchFamily="34" charset="0"/>
              <a:buChar char="•"/>
            </a:pPr>
            <a:r>
              <a:rPr lang="en-IN" dirty="0"/>
              <a:t>Ignoring the unknown category, Laborers are the highest occupation type with loans</a:t>
            </a:r>
          </a:p>
          <a:p>
            <a:endParaRPr lang="en-IN" dirty="0"/>
          </a:p>
        </p:txBody>
      </p:sp>
      <p:pic>
        <p:nvPicPr>
          <p:cNvPr id="5" name="Picture 4">
            <a:extLst>
              <a:ext uri="{FF2B5EF4-FFF2-40B4-BE49-F238E27FC236}">
                <a16:creationId xmlns:a16="http://schemas.microsoft.com/office/drawing/2014/main" id="{080BC6ED-FA87-4852-9441-98022723A88F}"/>
              </a:ext>
            </a:extLst>
          </p:cNvPr>
          <p:cNvPicPr>
            <a:picLocks noChangeAspect="1"/>
          </p:cNvPicPr>
          <p:nvPr/>
        </p:nvPicPr>
        <p:blipFill>
          <a:blip r:embed="rId2"/>
          <a:stretch>
            <a:fillRect/>
          </a:stretch>
        </p:blipFill>
        <p:spPr>
          <a:xfrm>
            <a:off x="1130270" y="1456902"/>
            <a:ext cx="6717590" cy="4635941"/>
          </a:xfrm>
          <a:prstGeom prst="rect">
            <a:avLst/>
          </a:prstGeom>
        </p:spPr>
      </p:pic>
    </p:spTree>
    <p:extLst>
      <p:ext uri="{BB962C8B-B14F-4D97-AF65-F5344CB8AC3E}">
        <p14:creationId xmlns:p14="http://schemas.microsoft.com/office/powerpoint/2010/main" val="821072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15EF-167D-44C6-9576-1F13AEA73F48}"/>
              </a:ext>
            </a:extLst>
          </p:cNvPr>
          <p:cNvSpPr>
            <a:spLocks noGrp="1"/>
          </p:cNvSpPr>
          <p:nvPr>
            <p:ph type="title"/>
          </p:nvPr>
        </p:nvSpPr>
        <p:spPr>
          <a:xfrm>
            <a:off x="1130270" y="953325"/>
            <a:ext cx="9603275" cy="503578"/>
          </a:xfrm>
        </p:spPr>
        <p:txBody>
          <a:bodyPr>
            <a:normAutofit fontScale="90000"/>
          </a:bodyPr>
          <a:lstStyle/>
          <a:p>
            <a:r>
              <a:rPr lang="en-IN" dirty="0"/>
              <a:t>Univariate Analysis for Region</a:t>
            </a:r>
          </a:p>
        </p:txBody>
      </p:sp>
      <p:sp>
        <p:nvSpPr>
          <p:cNvPr id="4" name="Slide Number Placeholder 3">
            <a:extLst>
              <a:ext uri="{FF2B5EF4-FFF2-40B4-BE49-F238E27FC236}">
                <a16:creationId xmlns:a16="http://schemas.microsoft.com/office/drawing/2014/main" id="{618F1B9A-CD6A-473E-80EF-71984197DCAE}"/>
              </a:ext>
            </a:extLst>
          </p:cNvPr>
          <p:cNvSpPr>
            <a:spLocks noGrp="1"/>
          </p:cNvSpPr>
          <p:nvPr>
            <p:ph type="sldNum" sz="quarter" idx="12"/>
          </p:nvPr>
        </p:nvSpPr>
        <p:spPr/>
        <p:txBody>
          <a:bodyPr/>
          <a:lstStyle/>
          <a:p>
            <a:fld id="{6D22F896-40B5-4ADD-8801-0D06FADFA095}" type="slidenum">
              <a:rPr lang="en-US" smtClean="0"/>
              <a:t>11</a:t>
            </a:fld>
            <a:endParaRPr lang="en-US" dirty="0"/>
          </a:p>
        </p:txBody>
      </p:sp>
      <p:sp>
        <p:nvSpPr>
          <p:cNvPr id="9" name="TextBox 8">
            <a:extLst>
              <a:ext uri="{FF2B5EF4-FFF2-40B4-BE49-F238E27FC236}">
                <a16:creationId xmlns:a16="http://schemas.microsoft.com/office/drawing/2014/main" id="{AB48D7C2-7580-4768-89D7-470D5959B6D2}"/>
              </a:ext>
            </a:extLst>
          </p:cNvPr>
          <p:cNvSpPr txBox="1"/>
          <p:nvPr/>
        </p:nvSpPr>
        <p:spPr>
          <a:xfrm>
            <a:off x="8540319" y="1456903"/>
            <a:ext cx="3444536" cy="2031325"/>
          </a:xfrm>
          <a:prstGeom prst="rect">
            <a:avLst/>
          </a:prstGeom>
          <a:noFill/>
        </p:spPr>
        <p:txBody>
          <a:bodyPr wrap="square" rtlCol="0">
            <a:spAutoFit/>
          </a:bodyPr>
          <a:lstStyle/>
          <a:p>
            <a:r>
              <a:rPr lang="en-IN" dirty="0"/>
              <a:t>Insight:</a:t>
            </a:r>
          </a:p>
          <a:p>
            <a:pPr marL="285750" indent="-285750">
              <a:buFont typeface="Arial" panose="020B0604020202020204" pitchFamily="34" charset="0"/>
              <a:buChar char="•"/>
            </a:pPr>
            <a:r>
              <a:rPr lang="en-IN" dirty="0"/>
              <a:t>Region 2 has the most applications </a:t>
            </a:r>
          </a:p>
          <a:p>
            <a:pPr marL="285750" indent="-285750">
              <a:buFont typeface="Arial" panose="020B0604020202020204" pitchFamily="34" charset="0"/>
              <a:buChar char="•"/>
            </a:pPr>
            <a:r>
              <a:rPr lang="en-IN" dirty="0"/>
              <a:t>Region 3 has more defaulters </a:t>
            </a:r>
          </a:p>
          <a:p>
            <a:pPr marL="285750" indent="-285750">
              <a:buFont typeface="Arial" panose="020B0604020202020204" pitchFamily="34" charset="0"/>
              <a:buChar char="•"/>
            </a:pPr>
            <a:r>
              <a:rPr lang="en-IN" dirty="0"/>
              <a:t>Region 1 has more </a:t>
            </a:r>
            <a:r>
              <a:rPr lang="en-IN" dirty="0" err="1"/>
              <a:t>repayers</a:t>
            </a:r>
            <a:r>
              <a:rPr lang="en-IN" dirty="0"/>
              <a:t> </a:t>
            </a:r>
          </a:p>
        </p:txBody>
      </p:sp>
      <p:pic>
        <p:nvPicPr>
          <p:cNvPr id="3074" name="Picture 2" descr="J4G5roSN4hMAAAAASUVORK5CYII= (910×225)">
            <a:extLst>
              <a:ext uri="{FF2B5EF4-FFF2-40B4-BE49-F238E27FC236}">
                <a16:creationId xmlns:a16="http://schemas.microsoft.com/office/drawing/2014/main" id="{EA9A0355-9D8D-441B-B73E-FBD202135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086" y="1456903"/>
            <a:ext cx="8256233" cy="20413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GBE4A9WeAAAAAElFTkSuQmCC (910×225)">
            <a:extLst>
              <a:ext uri="{FF2B5EF4-FFF2-40B4-BE49-F238E27FC236}">
                <a16:creationId xmlns:a16="http://schemas.microsoft.com/office/drawing/2014/main" id="{52035757-1EBE-4BED-96D5-56EBBE04C1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45" y="3658137"/>
            <a:ext cx="8333174" cy="206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330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15EF-167D-44C6-9576-1F13AEA73F48}"/>
              </a:ext>
            </a:extLst>
          </p:cNvPr>
          <p:cNvSpPr>
            <a:spLocks noGrp="1"/>
          </p:cNvSpPr>
          <p:nvPr>
            <p:ph type="title"/>
          </p:nvPr>
        </p:nvSpPr>
        <p:spPr/>
        <p:txBody>
          <a:bodyPr/>
          <a:lstStyle/>
          <a:p>
            <a:r>
              <a:rPr lang="en-IN" dirty="0"/>
              <a:t>Bivariate Analysis for Occupation vs Gender</a:t>
            </a:r>
            <a:br>
              <a:rPr lang="en-IN" dirty="0"/>
            </a:br>
            <a:endParaRPr lang="en-IN" dirty="0"/>
          </a:p>
        </p:txBody>
      </p:sp>
      <p:sp>
        <p:nvSpPr>
          <p:cNvPr id="4" name="Slide Number Placeholder 3">
            <a:extLst>
              <a:ext uri="{FF2B5EF4-FFF2-40B4-BE49-F238E27FC236}">
                <a16:creationId xmlns:a16="http://schemas.microsoft.com/office/drawing/2014/main" id="{618F1B9A-CD6A-473E-80EF-71984197DCAE}"/>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7170" name="Picture 2" descr="yBFmSJEmq+JGeJGncIuIgTTtG7WJmHv4b+UjSeNhiIUmSJFVssZAkSZIqFsiSJElSxQJZkiRJqlggS5IkSZVfieDNhUujbi4AAAAASUVORK5CYII= (712×712)">
            <a:extLst>
              <a:ext uri="{FF2B5EF4-FFF2-40B4-BE49-F238E27FC236}">
                <a16:creationId xmlns:a16="http://schemas.microsoft.com/office/drawing/2014/main" id="{FD2315D3-07CC-42A8-B0A9-03DF052DF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861" y="1570792"/>
            <a:ext cx="3716415" cy="371641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90913B54-5ED9-4E13-9158-83E7B27F7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9276" y="1570792"/>
            <a:ext cx="3716415" cy="371641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880B98A-0A61-4970-BFF6-D2E516E6C896}"/>
              </a:ext>
            </a:extLst>
          </p:cNvPr>
          <p:cNvSpPr txBox="1"/>
          <p:nvPr/>
        </p:nvSpPr>
        <p:spPr>
          <a:xfrm>
            <a:off x="1161422" y="1740949"/>
            <a:ext cx="1754973" cy="261610"/>
          </a:xfrm>
          <a:prstGeom prst="rect">
            <a:avLst/>
          </a:prstGeom>
          <a:noFill/>
        </p:spPr>
        <p:txBody>
          <a:bodyPr wrap="square" rtlCol="0">
            <a:spAutoFit/>
          </a:bodyPr>
          <a:lstStyle/>
          <a:p>
            <a:r>
              <a:rPr lang="en-IN" sz="1050" dirty="0"/>
              <a:t>Train_0</a:t>
            </a:r>
          </a:p>
        </p:txBody>
      </p:sp>
      <p:sp>
        <p:nvSpPr>
          <p:cNvPr id="10" name="TextBox 9">
            <a:extLst>
              <a:ext uri="{FF2B5EF4-FFF2-40B4-BE49-F238E27FC236}">
                <a16:creationId xmlns:a16="http://schemas.microsoft.com/office/drawing/2014/main" id="{6379D1DA-F80D-48AA-B881-92E72D598005}"/>
              </a:ext>
            </a:extLst>
          </p:cNvPr>
          <p:cNvSpPr txBox="1"/>
          <p:nvPr/>
        </p:nvSpPr>
        <p:spPr>
          <a:xfrm>
            <a:off x="5144456" y="1740949"/>
            <a:ext cx="1754973" cy="261610"/>
          </a:xfrm>
          <a:prstGeom prst="rect">
            <a:avLst/>
          </a:prstGeom>
          <a:noFill/>
        </p:spPr>
        <p:txBody>
          <a:bodyPr wrap="square" rtlCol="0">
            <a:spAutoFit/>
          </a:bodyPr>
          <a:lstStyle/>
          <a:p>
            <a:r>
              <a:rPr lang="en-IN" sz="1050" dirty="0"/>
              <a:t>Train_1</a:t>
            </a:r>
          </a:p>
        </p:txBody>
      </p:sp>
      <p:sp>
        <p:nvSpPr>
          <p:cNvPr id="8" name="TextBox 7">
            <a:extLst>
              <a:ext uri="{FF2B5EF4-FFF2-40B4-BE49-F238E27FC236}">
                <a16:creationId xmlns:a16="http://schemas.microsoft.com/office/drawing/2014/main" id="{F134749C-4E87-486D-BE44-7B9B57E34CBF}"/>
              </a:ext>
            </a:extLst>
          </p:cNvPr>
          <p:cNvSpPr txBox="1"/>
          <p:nvPr/>
        </p:nvSpPr>
        <p:spPr>
          <a:xfrm>
            <a:off x="8327254" y="1740949"/>
            <a:ext cx="3194852" cy="2031325"/>
          </a:xfrm>
          <a:prstGeom prst="rect">
            <a:avLst/>
          </a:prstGeom>
          <a:noFill/>
        </p:spPr>
        <p:txBody>
          <a:bodyPr wrap="square" rtlCol="0">
            <a:spAutoFit/>
          </a:bodyPr>
          <a:lstStyle/>
          <a:p>
            <a:r>
              <a:rPr lang="en-IN" dirty="0"/>
              <a:t>Insights:</a:t>
            </a:r>
          </a:p>
          <a:p>
            <a:pPr marL="285750" indent="-285750">
              <a:buFont typeface="Arial" panose="020B0604020202020204" pitchFamily="34" charset="0"/>
              <a:buChar char="•"/>
            </a:pPr>
            <a:r>
              <a:rPr lang="en-IN" dirty="0"/>
              <a:t>Male laborers have the highest loans and highest defaulters</a:t>
            </a:r>
          </a:p>
          <a:p>
            <a:pPr marL="285750" indent="-285750">
              <a:buFont typeface="Arial" panose="020B0604020202020204" pitchFamily="34" charset="0"/>
              <a:buChar char="•"/>
            </a:pPr>
            <a:r>
              <a:rPr lang="en-IN" dirty="0"/>
              <a:t>More skilled jobs have lower defaulters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440323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15EF-167D-44C6-9576-1F13AEA73F48}"/>
              </a:ext>
            </a:extLst>
          </p:cNvPr>
          <p:cNvSpPr>
            <a:spLocks noGrp="1"/>
          </p:cNvSpPr>
          <p:nvPr>
            <p:ph type="title"/>
          </p:nvPr>
        </p:nvSpPr>
        <p:spPr/>
        <p:txBody>
          <a:bodyPr/>
          <a:lstStyle/>
          <a:p>
            <a:r>
              <a:rPr lang="en-IN" dirty="0"/>
              <a:t>Bivariate Analysis for Organization vs Gender</a:t>
            </a:r>
            <a:br>
              <a:rPr lang="en-IN" dirty="0"/>
            </a:br>
            <a:endParaRPr lang="en-IN" dirty="0"/>
          </a:p>
        </p:txBody>
      </p:sp>
      <p:sp>
        <p:nvSpPr>
          <p:cNvPr id="4" name="Slide Number Placeholder 3">
            <a:extLst>
              <a:ext uri="{FF2B5EF4-FFF2-40B4-BE49-F238E27FC236}">
                <a16:creationId xmlns:a16="http://schemas.microsoft.com/office/drawing/2014/main" id="{618F1B9A-CD6A-473E-80EF-71984197DCAE}"/>
              </a:ext>
            </a:extLst>
          </p:cNvPr>
          <p:cNvSpPr>
            <a:spLocks noGrp="1"/>
          </p:cNvSpPr>
          <p:nvPr>
            <p:ph type="sldNum" sz="quarter" idx="12"/>
          </p:nvPr>
        </p:nvSpPr>
        <p:spPr/>
        <p:txBody>
          <a:bodyPr/>
          <a:lstStyle/>
          <a:p>
            <a:fld id="{6D22F896-40B5-4ADD-8801-0D06FADFA095}" type="slidenum">
              <a:rPr lang="en-US" smtClean="0"/>
              <a:t>13</a:t>
            </a:fld>
            <a:endParaRPr lang="en-US" dirty="0"/>
          </a:p>
        </p:txBody>
      </p:sp>
      <p:sp>
        <p:nvSpPr>
          <p:cNvPr id="8" name="TextBox 7">
            <a:extLst>
              <a:ext uri="{FF2B5EF4-FFF2-40B4-BE49-F238E27FC236}">
                <a16:creationId xmlns:a16="http://schemas.microsoft.com/office/drawing/2014/main" id="{F134749C-4E87-486D-BE44-7B9B57E34CBF}"/>
              </a:ext>
            </a:extLst>
          </p:cNvPr>
          <p:cNvSpPr txBox="1"/>
          <p:nvPr/>
        </p:nvSpPr>
        <p:spPr>
          <a:xfrm>
            <a:off x="8327254" y="1740949"/>
            <a:ext cx="3194852" cy="3570208"/>
          </a:xfrm>
          <a:prstGeom prst="rect">
            <a:avLst/>
          </a:prstGeom>
          <a:noFill/>
        </p:spPr>
        <p:txBody>
          <a:bodyPr wrap="square" rtlCol="0">
            <a:spAutoFit/>
          </a:bodyPr>
          <a:lstStyle/>
          <a:p>
            <a:r>
              <a:rPr lang="en-IN" dirty="0"/>
              <a:t>Insights:</a:t>
            </a:r>
          </a:p>
          <a:p>
            <a:pPr marL="285750" indent="-285750">
              <a:buFont typeface="Arial" panose="020B0604020202020204" pitchFamily="34" charset="0"/>
              <a:buChar char="•"/>
            </a:pPr>
            <a:r>
              <a:rPr lang="en-IN" sz="1600" dirty="0"/>
              <a:t>Females are better </a:t>
            </a:r>
            <a:r>
              <a:rPr lang="en-IN" sz="1600" dirty="0" err="1"/>
              <a:t>repayers</a:t>
            </a:r>
            <a:r>
              <a:rPr lang="en-IN" sz="1600" dirty="0"/>
              <a:t> than males</a:t>
            </a:r>
          </a:p>
          <a:p>
            <a:pPr marL="285750" indent="-285750">
              <a:buFont typeface="Arial" panose="020B0604020202020204" pitchFamily="34" charset="0"/>
              <a:buChar char="•"/>
            </a:pPr>
            <a:r>
              <a:rPr lang="en-US" sz="1600" dirty="0"/>
              <a:t>Loan applicants who applied for loans majorly belong to the organization type ‘Business entity Type 3’ , ‘Self employed’ , ‘Other’ , ‘Medicine’ and ‘Government’. </a:t>
            </a:r>
            <a:endParaRPr lang="en-IN" sz="1600" dirty="0"/>
          </a:p>
          <a:p>
            <a:pPr marL="285750" indent="-285750">
              <a:buFont typeface="Arial" panose="020B0604020202020204" pitchFamily="34" charset="0"/>
              <a:buChar char="•"/>
            </a:pPr>
            <a:r>
              <a:rPr lang="en-US" sz="1600" dirty="0"/>
              <a:t>Payment defaulters are the most in 'Business Entity Type 3', 'Self employed', 'other' categories.</a:t>
            </a:r>
            <a:endParaRPr lang="en-IN" sz="1600" dirty="0"/>
          </a:p>
        </p:txBody>
      </p:sp>
      <p:pic>
        <p:nvPicPr>
          <p:cNvPr id="8194" name="Picture 2">
            <a:extLst>
              <a:ext uri="{FF2B5EF4-FFF2-40B4-BE49-F238E27FC236}">
                <a16:creationId xmlns:a16="http://schemas.microsoft.com/office/drawing/2014/main" id="{C760BB48-0EEE-4F9E-92A6-556A4D4AC0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8" y="1400497"/>
            <a:ext cx="4254579" cy="425457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880B98A-0A61-4970-BFF6-D2E516E6C896}"/>
              </a:ext>
            </a:extLst>
          </p:cNvPr>
          <p:cNvSpPr txBox="1"/>
          <p:nvPr/>
        </p:nvSpPr>
        <p:spPr>
          <a:xfrm>
            <a:off x="1130270" y="1610144"/>
            <a:ext cx="1754973" cy="261610"/>
          </a:xfrm>
          <a:prstGeom prst="rect">
            <a:avLst/>
          </a:prstGeom>
          <a:noFill/>
        </p:spPr>
        <p:txBody>
          <a:bodyPr wrap="square" rtlCol="0">
            <a:spAutoFit/>
          </a:bodyPr>
          <a:lstStyle/>
          <a:p>
            <a:r>
              <a:rPr lang="en-IN" sz="1050" dirty="0"/>
              <a:t>Train_0</a:t>
            </a:r>
          </a:p>
        </p:txBody>
      </p:sp>
      <p:sp>
        <p:nvSpPr>
          <p:cNvPr id="10" name="TextBox 9">
            <a:extLst>
              <a:ext uri="{FF2B5EF4-FFF2-40B4-BE49-F238E27FC236}">
                <a16:creationId xmlns:a16="http://schemas.microsoft.com/office/drawing/2014/main" id="{6379D1DA-F80D-48AA-B881-92E72D598005}"/>
              </a:ext>
            </a:extLst>
          </p:cNvPr>
          <p:cNvSpPr txBox="1"/>
          <p:nvPr/>
        </p:nvSpPr>
        <p:spPr>
          <a:xfrm>
            <a:off x="5144456" y="1740949"/>
            <a:ext cx="1754973" cy="261610"/>
          </a:xfrm>
          <a:prstGeom prst="rect">
            <a:avLst/>
          </a:prstGeom>
          <a:noFill/>
        </p:spPr>
        <p:txBody>
          <a:bodyPr wrap="square" rtlCol="0">
            <a:spAutoFit/>
          </a:bodyPr>
          <a:lstStyle/>
          <a:p>
            <a:r>
              <a:rPr lang="en-IN" sz="1050" dirty="0"/>
              <a:t>Train_1</a:t>
            </a:r>
          </a:p>
        </p:txBody>
      </p:sp>
      <p:pic>
        <p:nvPicPr>
          <p:cNvPr id="8196" name="Picture 4">
            <a:extLst>
              <a:ext uri="{FF2B5EF4-FFF2-40B4-BE49-F238E27FC236}">
                <a16:creationId xmlns:a16="http://schemas.microsoft.com/office/drawing/2014/main" id="{C7814E17-CCE2-48AF-AA73-7100EF8985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6751" y="1400498"/>
            <a:ext cx="4254580" cy="4254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640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15EF-167D-44C6-9576-1F13AEA73F48}"/>
              </a:ext>
            </a:extLst>
          </p:cNvPr>
          <p:cNvSpPr>
            <a:spLocks noGrp="1"/>
          </p:cNvSpPr>
          <p:nvPr>
            <p:ph type="title"/>
          </p:nvPr>
        </p:nvSpPr>
        <p:spPr/>
        <p:txBody>
          <a:bodyPr/>
          <a:lstStyle/>
          <a:p>
            <a:r>
              <a:rPr lang="en-IN" dirty="0"/>
              <a:t>Bivariate Analysis for Education vs Gender</a:t>
            </a:r>
            <a:br>
              <a:rPr lang="en-IN" dirty="0"/>
            </a:br>
            <a:endParaRPr lang="en-IN" dirty="0"/>
          </a:p>
        </p:txBody>
      </p:sp>
      <p:sp>
        <p:nvSpPr>
          <p:cNvPr id="4" name="Slide Number Placeholder 3">
            <a:extLst>
              <a:ext uri="{FF2B5EF4-FFF2-40B4-BE49-F238E27FC236}">
                <a16:creationId xmlns:a16="http://schemas.microsoft.com/office/drawing/2014/main" id="{618F1B9A-CD6A-473E-80EF-71984197DCAE}"/>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8" name="TextBox 7">
            <a:extLst>
              <a:ext uri="{FF2B5EF4-FFF2-40B4-BE49-F238E27FC236}">
                <a16:creationId xmlns:a16="http://schemas.microsoft.com/office/drawing/2014/main" id="{F134749C-4E87-486D-BE44-7B9B57E34CBF}"/>
              </a:ext>
            </a:extLst>
          </p:cNvPr>
          <p:cNvSpPr txBox="1"/>
          <p:nvPr/>
        </p:nvSpPr>
        <p:spPr>
          <a:xfrm>
            <a:off x="8327254" y="1740949"/>
            <a:ext cx="3194852" cy="1846659"/>
          </a:xfrm>
          <a:prstGeom prst="rect">
            <a:avLst/>
          </a:prstGeom>
          <a:noFill/>
        </p:spPr>
        <p:txBody>
          <a:bodyPr wrap="square" rtlCol="0">
            <a:spAutoFit/>
          </a:bodyPr>
          <a:lstStyle/>
          <a:p>
            <a:r>
              <a:rPr lang="en-IN" dirty="0"/>
              <a:t>Insights:</a:t>
            </a:r>
          </a:p>
          <a:p>
            <a:pPr marL="285750" indent="-285750">
              <a:buFont typeface="Arial" panose="020B0604020202020204" pitchFamily="34" charset="0"/>
              <a:buChar char="•"/>
            </a:pPr>
            <a:r>
              <a:rPr lang="en-IN" sz="1600" dirty="0"/>
              <a:t>Females are better </a:t>
            </a:r>
            <a:r>
              <a:rPr lang="en-IN" sz="1600" dirty="0" err="1"/>
              <a:t>repayers</a:t>
            </a:r>
            <a:r>
              <a:rPr lang="en-IN" sz="1600" dirty="0"/>
              <a:t> than males </a:t>
            </a:r>
          </a:p>
          <a:p>
            <a:pPr marL="285750" indent="-285750">
              <a:buFont typeface="Arial" panose="020B0604020202020204" pitchFamily="34" charset="0"/>
              <a:buChar char="•"/>
            </a:pPr>
            <a:r>
              <a:rPr lang="en-US" sz="1600" dirty="0"/>
              <a:t>People with Secondary education apply for the loans the most in both genders.</a:t>
            </a:r>
            <a:endParaRPr lang="en-IN" sz="1600" dirty="0"/>
          </a:p>
        </p:txBody>
      </p:sp>
      <p:pic>
        <p:nvPicPr>
          <p:cNvPr id="9218" name="Picture 2">
            <a:extLst>
              <a:ext uri="{FF2B5EF4-FFF2-40B4-BE49-F238E27FC236}">
                <a16:creationId xmlns:a16="http://schemas.microsoft.com/office/drawing/2014/main" id="{15066AD0-8ADB-4E25-9520-279996DC1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01515"/>
            <a:ext cx="3864747" cy="38647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880B98A-0A61-4970-BFF6-D2E516E6C896}"/>
              </a:ext>
            </a:extLst>
          </p:cNvPr>
          <p:cNvSpPr txBox="1"/>
          <p:nvPr/>
        </p:nvSpPr>
        <p:spPr>
          <a:xfrm>
            <a:off x="1130270" y="1610144"/>
            <a:ext cx="1754973" cy="261610"/>
          </a:xfrm>
          <a:prstGeom prst="rect">
            <a:avLst/>
          </a:prstGeom>
          <a:noFill/>
        </p:spPr>
        <p:txBody>
          <a:bodyPr wrap="square" rtlCol="0">
            <a:spAutoFit/>
          </a:bodyPr>
          <a:lstStyle/>
          <a:p>
            <a:r>
              <a:rPr lang="en-IN" sz="1050" dirty="0"/>
              <a:t>Train_0</a:t>
            </a:r>
          </a:p>
        </p:txBody>
      </p:sp>
      <p:pic>
        <p:nvPicPr>
          <p:cNvPr id="9220" name="Picture 4">
            <a:extLst>
              <a:ext uri="{FF2B5EF4-FFF2-40B4-BE49-F238E27FC236}">
                <a16:creationId xmlns:a16="http://schemas.microsoft.com/office/drawing/2014/main" id="{2886FE70-A9E1-4C39-851A-0CFE069A30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8594" y="1401515"/>
            <a:ext cx="3864748" cy="38647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379D1DA-F80D-48AA-B881-92E72D598005}"/>
              </a:ext>
            </a:extLst>
          </p:cNvPr>
          <p:cNvSpPr txBox="1"/>
          <p:nvPr/>
        </p:nvSpPr>
        <p:spPr>
          <a:xfrm>
            <a:off x="5144456" y="1740949"/>
            <a:ext cx="1754973" cy="261610"/>
          </a:xfrm>
          <a:prstGeom prst="rect">
            <a:avLst/>
          </a:prstGeom>
          <a:noFill/>
        </p:spPr>
        <p:txBody>
          <a:bodyPr wrap="square" rtlCol="0">
            <a:spAutoFit/>
          </a:bodyPr>
          <a:lstStyle/>
          <a:p>
            <a:r>
              <a:rPr lang="en-IN" sz="1050" dirty="0"/>
              <a:t>Train_1</a:t>
            </a:r>
          </a:p>
        </p:txBody>
      </p:sp>
    </p:spTree>
    <p:extLst>
      <p:ext uri="{BB962C8B-B14F-4D97-AF65-F5344CB8AC3E}">
        <p14:creationId xmlns:p14="http://schemas.microsoft.com/office/powerpoint/2010/main" val="3717143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15EF-167D-44C6-9576-1F13AEA73F48}"/>
              </a:ext>
            </a:extLst>
          </p:cNvPr>
          <p:cNvSpPr>
            <a:spLocks noGrp="1"/>
          </p:cNvSpPr>
          <p:nvPr>
            <p:ph type="title"/>
          </p:nvPr>
        </p:nvSpPr>
        <p:spPr/>
        <p:txBody>
          <a:bodyPr>
            <a:noAutofit/>
          </a:bodyPr>
          <a:lstStyle/>
          <a:p>
            <a:r>
              <a:rPr lang="en-IN" sz="2400" dirty="0"/>
              <a:t>Bivariate Analysis Income vs education &amp; family status</a:t>
            </a:r>
            <a:br>
              <a:rPr lang="en-IN" sz="2400" dirty="0"/>
            </a:br>
            <a:endParaRPr lang="en-IN" sz="2400" dirty="0"/>
          </a:p>
        </p:txBody>
      </p:sp>
      <p:sp>
        <p:nvSpPr>
          <p:cNvPr id="4" name="Slide Number Placeholder 3">
            <a:extLst>
              <a:ext uri="{FF2B5EF4-FFF2-40B4-BE49-F238E27FC236}">
                <a16:creationId xmlns:a16="http://schemas.microsoft.com/office/drawing/2014/main" id="{618F1B9A-CD6A-473E-80EF-71984197DCAE}"/>
              </a:ext>
            </a:extLst>
          </p:cNvPr>
          <p:cNvSpPr>
            <a:spLocks noGrp="1"/>
          </p:cNvSpPr>
          <p:nvPr>
            <p:ph type="sldNum" sz="quarter" idx="12"/>
          </p:nvPr>
        </p:nvSpPr>
        <p:spPr/>
        <p:txBody>
          <a:bodyPr/>
          <a:lstStyle/>
          <a:p>
            <a:fld id="{6D22F896-40B5-4ADD-8801-0D06FADFA095}" type="slidenum">
              <a:rPr lang="en-US" smtClean="0"/>
              <a:t>15</a:t>
            </a:fld>
            <a:endParaRPr lang="en-US" dirty="0"/>
          </a:p>
        </p:txBody>
      </p:sp>
      <p:sp>
        <p:nvSpPr>
          <p:cNvPr id="8" name="TextBox 7">
            <a:extLst>
              <a:ext uri="{FF2B5EF4-FFF2-40B4-BE49-F238E27FC236}">
                <a16:creationId xmlns:a16="http://schemas.microsoft.com/office/drawing/2014/main" id="{F134749C-4E87-486D-BE44-7B9B57E34CBF}"/>
              </a:ext>
            </a:extLst>
          </p:cNvPr>
          <p:cNvSpPr txBox="1"/>
          <p:nvPr/>
        </p:nvSpPr>
        <p:spPr>
          <a:xfrm>
            <a:off x="665825" y="5215631"/>
            <a:ext cx="10063270" cy="861774"/>
          </a:xfrm>
          <a:prstGeom prst="rect">
            <a:avLst/>
          </a:prstGeom>
          <a:noFill/>
        </p:spPr>
        <p:txBody>
          <a:bodyPr wrap="square" rtlCol="0">
            <a:spAutoFit/>
          </a:bodyPr>
          <a:lstStyle/>
          <a:p>
            <a:r>
              <a:rPr lang="en-IN" dirty="0"/>
              <a:t>Insights:</a:t>
            </a:r>
          </a:p>
          <a:p>
            <a:pPr marL="285750" indent="-285750">
              <a:buFont typeface="Arial" panose="020B0604020202020204" pitchFamily="34" charset="0"/>
              <a:buChar char="•"/>
            </a:pPr>
            <a:r>
              <a:rPr lang="en-IN" sz="1600" dirty="0"/>
              <a:t>Academic degree has the highest income</a:t>
            </a:r>
          </a:p>
          <a:p>
            <a:pPr marL="285750" indent="-285750">
              <a:buFont typeface="Arial" panose="020B0604020202020204" pitchFamily="34" charset="0"/>
              <a:buChar char="•"/>
            </a:pPr>
            <a:r>
              <a:rPr lang="en-US" sz="1600" dirty="0"/>
              <a:t>Barring unknown family status, the income levels are comparable except for Widows</a:t>
            </a:r>
            <a:endParaRPr lang="en-IN" sz="1600" dirty="0"/>
          </a:p>
        </p:txBody>
      </p:sp>
      <p:pic>
        <p:nvPicPr>
          <p:cNvPr id="10242" name="Picture 2">
            <a:extLst>
              <a:ext uri="{FF2B5EF4-FFF2-40B4-BE49-F238E27FC236}">
                <a16:creationId xmlns:a16="http://schemas.microsoft.com/office/drawing/2014/main" id="{9F415D21-7940-4BEA-84E7-14832B4F1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48" y="1600243"/>
            <a:ext cx="5369878" cy="356656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FF1D41A5-ABC5-4957-B127-5259C95D37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5563" y="1613052"/>
            <a:ext cx="5163463" cy="3429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396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15EF-167D-44C6-9576-1F13AEA73F48}"/>
              </a:ext>
            </a:extLst>
          </p:cNvPr>
          <p:cNvSpPr>
            <a:spLocks noGrp="1"/>
          </p:cNvSpPr>
          <p:nvPr>
            <p:ph type="title"/>
          </p:nvPr>
        </p:nvSpPr>
        <p:spPr>
          <a:xfrm>
            <a:off x="1130270" y="953324"/>
            <a:ext cx="9603275" cy="535441"/>
          </a:xfrm>
        </p:spPr>
        <p:txBody>
          <a:bodyPr>
            <a:noAutofit/>
          </a:bodyPr>
          <a:lstStyle/>
          <a:p>
            <a:r>
              <a:rPr lang="en-IN" sz="2400" dirty="0"/>
              <a:t>Pair Plot for all AMT cols</a:t>
            </a:r>
            <a:br>
              <a:rPr lang="en-IN" sz="2400" dirty="0"/>
            </a:br>
            <a:endParaRPr lang="en-IN" sz="2400" dirty="0"/>
          </a:p>
        </p:txBody>
      </p:sp>
      <p:sp>
        <p:nvSpPr>
          <p:cNvPr id="4" name="Slide Number Placeholder 3">
            <a:extLst>
              <a:ext uri="{FF2B5EF4-FFF2-40B4-BE49-F238E27FC236}">
                <a16:creationId xmlns:a16="http://schemas.microsoft.com/office/drawing/2014/main" id="{618F1B9A-CD6A-473E-80EF-71984197DCAE}"/>
              </a:ext>
            </a:extLst>
          </p:cNvPr>
          <p:cNvSpPr>
            <a:spLocks noGrp="1"/>
          </p:cNvSpPr>
          <p:nvPr>
            <p:ph type="sldNum" sz="quarter" idx="12"/>
          </p:nvPr>
        </p:nvSpPr>
        <p:spPr/>
        <p:txBody>
          <a:bodyPr/>
          <a:lstStyle/>
          <a:p>
            <a:fld id="{6D22F896-40B5-4ADD-8801-0D06FADFA095}" type="slidenum">
              <a:rPr lang="en-US" smtClean="0"/>
              <a:t>16</a:t>
            </a:fld>
            <a:endParaRPr lang="en-US" dirty="0"/>
          </a:p>
        </p:txBody>
      </p:sp>
      <p:sp>
        <p:nvSpPr>
          <p:cNvPr id="8" name="TextBox 7">
            <a:extLst>
              <a:ext uri="{FF2B5EF4-FFF2-40B4-BE49-F238E27FC236}">
                <a16:creationId xmlns:a16="http://schemas.microsoft.com/office/drawing/2014/main" id="{F134749C-4E87-486D-BE44-7B9B57E34CBF}"/>
              </a:ext>
            </a:extLst>
          </p:cNvPr>
          <p:cNvSpPr txBox="1"/>
          <p:nvPr/>
        </p:nvSpPr>
        <p:spPr>
          <a:xfrm>
            <a:off x="525257" y="1612296"/>
            <a:ext cx="5245228" cy="3077766"/>
          </a:xfrm>
          <a:prstGeom prst="rect">
            <a:avLst/>
          </a:prstGeom>
          <a:noFill/>
        </p:spPr>
        <p:txBody>
          <a:bodyPr wrap="square" rtlCol="0">
            <a:spAutoFit/>
          </a:bodyPr>
          <a:lstStyle/>
          <a:p>
            <a:r>
              <a:rPr lang="en-US" sz="1600" dirty="0"/>
              <a:t>AMT_INCOME_TOTAL - Income of the client</a:t>
            </a:r>
          </a:p>
          <a:p>
            <a:r>
              <a:rPr lang="en-US" sz="1600" dirty="0"/>
              <a:t>AMT_CREDIT - Credit amount of the loan</a:t>
            </a:r>
          </a:p>
          <a:p>
            <a:r>
              <a:rPr lang="en-US" sz="1600" dirty="0"/>
              <a:t>AMT_ANNUITY - Loan annuity</a:t>
            </a:r>
          </a:p>
          <a:p>
            <a:r>
              <a:rPr lang="en-US" sz="1600" dirty="0"/>
              <a:t>AMT_GOODS_PRICE - For consumer loans it is the price of the goods for which the loan is given</a:t>
            </a:r>
            <a:endParaRPr lang="en-IN" sz="1600" dirty="0"/>
          </a:p>
          <a:p>
            <a:endParaRPr lang="en-IN" sz="1600" dirty="0"/>
          </a:p>
          <a:p>
            <a:r>
              <a:rPr lang="en-IN" sz="1600" dirty="0"/>
              <a:t>Insights:</a:t>
            </a:r>
          </a:p>
          <a:p>
            <a:pPr marL="285750" indent="-285750">
              <a:buFont typeface="Arial" panose="020B0604020202020204" pitchFamily="34" charset="0"/>
              <a:buChar char="•"/>
            </a:pPr>
            <a:r>
              <a:rPr lang="en-IN" sz="1600" dirty="0"/>
              <a:t>Strong Positive correlation between AMT_CREDIT and AMT_GOODS_PRICE</a:t>
            </a:r>
          </a:p>
          <a:p>
            <a:pPr marL="285750" indent="-285750">
              <a:buFont typeface="Arial" panose="020B0604020202020204" pitchFamily="34" charset="0"/>
              <a:buChar char="•"/>
            </a:pPr>
            <a:r>
              <a:rPr lang="en-IN" sz="1600" dirty="0"/>
              <a:t>Positive correlation between AMT_ANNUITY and AMT_CREDIT</a:t>
            </a:r>
          </a:p>
          <a:p>
            <a:pPr marL="285750" indent="-285750">
              <a:buFont typeface="Arial" panose="020B0604020202020204" pitchFamily="34" charset="0"/>
              <a:buChar char="•"/>
            </a:pPr>
            <a:endParaRPr lang="en-IN" dirty="0"/>
          </a:p>
        </p:txBody>
      </p:sp>
      <p:pic>
        <p:nvPicPr>
          <p:cNvPr id="11266" name="Picture 2">
            <a:extLst>
              <a:ext uri="{FF2B5EF4-FFF2-40B4-BE49-F238E27FC236}">
                <a16:creationId xmlns:a16="http://schemas.microsoft.com/office/drawing/2014/main" id="{13CDED9B-09AA-4E0D-BA31-3E9BFF93A6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1907" y="764518"/>
            <a:ext cx="5734836" cy="5328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711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0E70F-966D-4DC8-9411-096CFAEAF22C}"/>
              </a:ext>
            </a:extLst>
          </p:cNvPr>
          <p:cNvSpPr>
            <a:spLocks noGrp="1"/>
          </p:cNvSpPr>
          <p:nvPr>
            <p:ph type="title"/>
          </p:nvPr>
        </p:nvSpPr>
        <p:spPr/>
        <p:txBody>
          <a:bodyPr/>
          <a:lstStyle/>
          <a:p>
            <a:r>
              <a:rPr lang="en-IN" dirty="0"/>
              <a:t>Age vs Loan Repayment</a:t>
            </a:r>
          </a:p>
        </p:txBody>
      </p:sp>
      <p:sp>
        <p:nvSpPr>
          <p:cNvPr id="4" name="Slide Number Placeholder 3">
            <a:extLst>
              <a:ext uri="{FF2B5EF4-FFF2-40B4-BE49-F238E27FC236}">
                <a16:creationId xmlns:a16="http://schemas.microsoft.com/office/drawing/2014/main" id="{B847417B-AF3C-4856-940F-A8F2E566E2C3}"/>
              </a:ext>
            </a:extLst>
          </p:cNvPr>
          <p:cNvSpPr>
            <a:spLocks noGrp="1"/>
          </p:cNvSpPr>
          <p:nvPr>
            <p:ph type="sldNum" sz="quarter" idx="12"/>
          </p:nvPr>
        </p:nvSpPr>
        <p:spPr/>
        <p:txBody>
          <a:bodyPr/>
          <a:lstStyle/>
          <a:p>
            <a:fld id="{6D22F896-40B5-4ADD-8801-0D06FADFA095}" type="slidenum">
              <a:rPr lang="en-US" smtClean="0"/>
              <a:t>17</a:t>
            </a:fld>
            <a:endParaRPr lang="en-US" dirty="0"/>
          </a:p>
        </p:txBody>
      </p:sp>
      <p:pic>
        <p:nvPicPr>
          <p:cNvPr id="14338" name="Picture 2">
            <a:extLst>
              <a:ext uri="{FF2B5EF4-FFF2-40B4-BE49-F238E27FC236}">
                <a16:creationId xmlns:a16="http://schemas.microsoft.com/office/drawing/2014/main" id="{E4138E69-99A0-4A97-B487-98986EEA4F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322" y="953324"/>
            <a:ext cx="5250495" cy="49513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97F0733-D9FD-4249-8E5A-687EE12DEF5D}"/>
              </a:ext>
            </a:extLst>
          </p:cNvPr>
          <p:cNvSpPr txBox="1"/>
          <p:nvPr/>
        </p:nvSpPr>
        <p:spPr>
          <a:xfrm>
            <a:off x="1233996" y="1686757"/>
            <a:ext cx="3959441" cy="923330"/>
          </a:xfrm>
          <a:prstGeom prst="rect">
            <a:avLst/>
          </a:prstGeom>
          <a:noFill/>
        </p:spPr>
        <p:txBody>
          <a:bodyPr wrap="square" rtlCol="0">
            <a:spAutoFit/>
          </a:bodyPr>
          <a:lstStyle/>
          <a:p>
            <a:r>
              <a:rPr lang="en-IN" dirty="0"/>
              <a:t>Insights:</a:t>
            </a:r>
          </a:p>
          <a:p>
            <a:pPr marL="285750" indent="-285750">
              <a:buFont typeface="Arial" panose="020B0604020202020204" pitchFamily="34" charset="0"/>
              <a:buChar char="•"/>
            </a:pPr>
            <a:r>
              <a:rPr lang="en-IN" dirty="0"/>
              <a:t>Defaulters are younger than </a:t>
            </a:r>
            <a:r>
              <a:rPr lang="en-IN" dirty="0" err="1"/>
              <a:t>repayers</a:t>
            </a:r>
            <a:endParaRPr lang="en-IN" dirty="0"/>
          </a:p>
        </p:txBody>
      </p:sp>
    </p:spTree>
    <p:extLst>
      <p:ext uri="{BB962C8B-B14F-4D97-AF65-F5344CB8AC3E}">
        <p14:creationId xmlns:p14="http://schemas.microsoft.com/office/powerpoint/2010/main" val="227914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68B88-481D-453D-81F9-54F31031E7FE}"/>
              </a:ext>
            </a:extLst>
          </p:cNvPr>
          <p:cNvSpPr>
            <a:spLocks noGrp="1"/>
          </p:cNvSpPr>
          <p:nvPr>
            <p:ph type="title"/>
          </p:nvPr>
        </p:nvSpPr>
        <p:spPr/>
        <p:txBody>
          <a:bodyPr>
            <a:normAutofit/>
          </a:bodyPr>
          <a:lstStyle/>
          <a:p>
            <a:r>
              <a:rPr lang="en-IN" sz="2400" dirty="0"/>
              <a:t>Bivariate Analysis purpose of loan vs Status</a:t>
            </a:r>
          </a:p>
        </p:txBody>
      </p:sp>
      <p:pic>
        <p:nvPicPr>
          <p:cNvPr id="5" name="Content Placeholder 4">
            <a:extLst>
              <a:ext uri="{FF2B5EF4-FFF2-40B4-BE49-F238E27FC236}">
                <a16:creationId xmlns:a16="http://schemas.microsoft.com/office/drawing/2014/main" id="{0429795A-4BAA-49C5-80F1-629AEADC3119}"/>
              </a:ext>
            </a:extLst>
          </p:cNvPr>
          <p:cNvPicPr>
            <a:picLocks noGrp="1" noChangeAspect="1"/>
          </p:cNvPicPr>
          <p:nvPr>
            <p:ph idx="1"/>
          </p:nvPr>
        </p:nvPicPr>
        <p:blipFill>
          <a:blip r:embed="rId2"/>
          <a:stretch>
            <a:fillRect/>
          </a:stretch>
        </p:blipFill>
        <p:spPr>
          <a:xfrm>
            <a:off x="688518" y="1432965"/>
            <a:ext cx="5407482" cy="4554764"/>
          </a:xfrm>
          <a:prstGeom prst="rect">
            <a:avLst/>
          </a:prstGeom>
        </p:spPr>
      </p:pic>
      <p:sp>
        <p:nvSpPr>
          <p:cNvPr id="4" name="Slide Number Placeholder 3">
            <a:extLst>
              <a:ext uri="{FF2B5EF4-FFF2-40B4-BE49-F238E27FC236}">
                <a16:creationId xmlns:a16="http://schemas.microsoft.com/office/drawing/2014/main" id="{9A647F68-0F47-4C48-9A8E-9B44E8B399F0}"/>
              </a:ext>
            </a:extLst>
          </p:cNvPr>
          <p:cNvSpPr>
            <a:spLocks noGrp="1"/>
          </p:cNvSpPr>
          <p:nvPr>
            <p:ph type="sldNum" sz="quarter" idx="12"/>
          </p:nvPr>
        </p:nvSpPr>
        <p:spPr/>
        <p:txBody>
          <a:bodyPr/>
          <a:lstStyle/>
          <a:p>
            <a:fld id="{6D22F896-40B5-4ADD-8801-0D06FADFA095}" type="slidenum">
              <a:rPr lang="en-US" smtClean="0"/>
              <a:t>18</a:t>
            </a:fld>
            <a:endParaRPr lang="en-US" dirty="0"/>
          </a:p>
        </p:txBody>
      </p:sp>
      <p:sp>
        <p:nvSpPr>
          <p:cNvPr id="6" name="TextBox 5">
            <a:extLst>
              <a:ext uri="{FF2B5EF4-FFF2-40B4-BE49-F238E27FC236}">
                <a16:creationId xmlns:a16="http://schemas.microsoft.com/office/drawing/2014/main" id="{1CD34BEC-B856-43A0-98EE-9EBFD0DC0F7A}"/>
              </a:ext>
            </a:extLst>
          </p:cNvPr>
          <p:cNvSpPr txBox="1"/>
          <p:nvPr/>
        </p:nvSpPr>
        <p:spPr>
          <a:xfrm>
            <a:off x="7186905" y="1486818"/>
            <a:ext cx="3542190" cy="3108543"/>
          </a:xfrm>
          <a:prstGeom prst="rect">
            <a:avLst/>
          </a:prstGeom>
          <a:noFill/>
        </p:spPr>
        <p:txBody>
          <a:bodyPr wrap="square" rtlCol="0">
            <a:spAutoFit/>
          </a:bodyPr>
          <a:lstStyle/>
          <a:p>
            <a:r>
              <a:rPr lang="en-US" sz="1400" dirty="0"/>
              <a:t>Insights</a:t>
            </a:r>
          </a:p>
          <a:p>
            <a:pPr marL="285750" indent="-285750">
              <a:buFont typeface="Arial" panose="020B0604020202020204" pitchFamily="34" charset="0"/>
              <a:buChar char="•"/>
            </a:pPr>
            <a:r>
              <a:rPr lang="en-US" sz="1400" dirty="0"/>
              <a:t>Money to a third person, XAP , purchase of electronic equipment ,medicine,    every day expenses and education have higher loan acceptance.</a:t>
            </a:r>
          </a:p>
          <a:p>
            <a:pPr marL="285750" indent="-285750">
              <a:buFont typeface="Arial" panose="020B0604020202020204" pitchFamily="34" charset="0"/>
              <a:buChar char="•"/>
            </a:pPr>
            <a:r>
              <a:rPr lang="en-US" sz="1400" dirty="0"/>
              <a:t>37.5% of XNA purpose loans are cancelled.</a:t>
            </a:r>
          </a:p>
          <a:p>
            <a:pPr marL="285750" indent="-285750">
              <a:buFont typeface="Arial" panose="020B0604020202020204" pitchFamily="34" charset="0"/>
              <a:buChar char="•"/>
            </a:pPr>
            <a:r>
              <a:rPr lang="en-US" sz="1400" dirty="0"/>
              <a:t>Loan </a:t>
            </a:r>
            <a:r>
              <a:rPr lang="en-US" sz="1400" dirty="0" err="1"/>
              <a:t>puporses</a:t>
            </a:r>
            <a:r>
              <a:rPr lang="en-US" sz="1400" dirty="0"/>
              <a:t> like Hobby, Payment of other loans ,Refusal to name goal, Buying new home or car have higher rejections.</a:t>
            </a:r>
          </a:p>
          <a:p>
            <a:pPr marL="285750" indent="-285750">
              <a:buFont typeface="Arial" panose="020B0604020202020204" pitchFamily="34" charset="0"/>
              <a:buChar char="•"/>
            </a:pPr>
            <a:r>
              <a:rPr lang="en-US" sz="1400" dirty="0"/>
              <a:t>XAP has </a:t>
            </a:r>
            <a:r>
              <a:rPr lang="en-US" sz="1400" dirty="0" err="1"/>
              <a:t>has</a:t>
            </a:r>
            <a:r>
              <a:rPr lang="en-US" sz="1400" dirty="0"/>
              <a:t> highest unused percentage</a:t>
            </a:r>
            <a:endParaRPr lang="en-IN" sz="1400" dirty="0"/>
          </a:p>
        </p:txBody>
      </p:sp>
    </p:spTree>
    <p:extLst>
      <p:ext uri="{BB962C8B-B14F-4D97-AF65-F5344CB8AC3E}">
        <p14:creationId xmlns:p14="http://schemas.microsoft.com/office/powerpoint/2010/main" val="2820964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8D084-3AC1-4D25-9C3D-9158295A673E}"/>
              </a:ext>
            </a:extLst>
          </p:cNvPr>
          <p:cNvSpPr>
            <a:spLocks noGrp="1"/>
          </p:cNvSpPr>
          <p:nvPr>
            <p:ph type="title"/>
          </p:nvPr>
        </p:nvSpPr>
        <p:spPr/>
        <p:txBody>
          <a:bodyPr>
            <a:normAutofit/>
          </a:bodyPr>
          <a:lstStyle/>
          <a:p>
            <a:r>
              <a:rPr lang="en-IN" sz="2400" dirty="0"/>
              <a:t>Bivariate analysis: </a:t>
            </a:r>
            <a:r>
              <a:rPr lang="en-US" sz="2400" dirty="0"/>
              <a:t>Application status relative to decision made about previous application.</a:t>
            </a:r>
            <a:endParaRPr lang="en-IN" sz="2400" dirty="0"/>
          </a:p>
        </p:txBody>
      </p:sp>
      <p:sp>
        <p:nvSpPr>
          <p:cNvPr id="4" name="Slide Number Placeholder 3">
            <a:extLst>
              <a:ext uri="{FF2B5EF4-FFF2-40B4-BE49-F238E27FC236}">
                <a16:creationId xmlns:a16="http://schemas.microsoft.com/office/drawing/2014/main" id="{07A01230-16F8-485A-A5C4-2792013764D4}"/>
              </a:ext>
            </a:extLst>
          </p:cNvPr>
          <p:cNvSpPr>
            <a:spLocks noGrp="1"/>
          </p:cNvSpPr>
          <p:nvPr>
            <p:ph type="sldNum" sz="quarter" idx="12"/>
          </p:nvPr>
        </p:nvSpPr>
        <p:spPr/>
        <p:txBody>
          <a:bodyPr/>
          <a:lstStyle/>
          <a:p>
            <a:fld id="{6D22F896-40B5-4ADD-8801-0D06FADFA095}" type="slidenum">
              <a:rPr lang="en-US" smtClean="0"/>
              <a:t>19</a:t>
            </a:fld>
            <a:endParaRPr lang="en-US" dirty="0"/>
          </a:p>
        </p:txBody>
      </p:sp>
      <p:pic>
        <p:nvPicPr>
          <p:cNvPr id="15362" name="Picture 2">
            <a:extLst>
              <a:ext uri="{FF2B5EF4-FFF2-40B4-BE49-F238E27FC236}">
                <a16:creationId xmlns:a16="http://schemas.microsoft.com/office/drawing/2014/main" id="{A5E01A80-D6EC-48EC-9CCE-34EF85468F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4153" y="2145067"/>
            <a:ext cx="6550029" cy="34389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2A7F0CB-687D-4966-BD6D-5C4B2A71A466}"/>
              </a:ext>
            </a:extLst>
          </p:cNvPr>
          <p:cNvSpPr txBox="1"/>
          <p:nvPr/>
        </p:nvSpPr>
        <p:spPr>
          <a:xfrm>
            <a:off x="7705817" y="1917577"/>
            <a:ext cx="2663301" cy="3970318"/>
          </a:xfrm>
          <a:prstGeom prst="rect">
            <a:avLst/>
          </a:prstGeom>
          <a:noFill/>
        </p:spPr>
        <p:txBody>
          <a:bodyPr wrap="square" rtlCol="0">
            <a:spAutoFit/>
          </a:bodyPr>
          <a:lstStyle/>
          <a:p>
            <a:r>
              <a:rPr lang="en-US" dirty="0"/>
              <a:t>Insights:</a:t>
            </a:r>
          </a:p>
          <a:p>
            <a:pPr marL="285750" indent="-285750">
              <a:buFont typeface="Arial" panose="020B0604020202020204" pitchFamily="34" charset="0"/>
              <a:buChar char="•"/>
            </a:pPr>
            <a:r>
              <a:rPr lang="en-US" dirty="0"/>
              <a:t>It is observed that on average approved applications have higher number of decision days compared to cancelled, refused offer applications.</a:t>
            </a:r>
          </a:p>
          <a:p>
            <a:pPr marL="285750" indent="-285750">
              <a:buFont typeface="Arial" panose="020B0604020202020204" pitchFamily="34" charset="0"/>
              <a:buChar char="•"/>
            </a:pPr>
            <a:r>
              <a:rPr lang="en-US" dirty="0"/>
              <a:t>Cancelled applications have a significant number of outliers</a:t>
            </a:r>
            <a:endParaRPr lang="en-IN" dirty="0"/>
          </a:p>
        </p:txBody>
      </p:sp>
    </p:spTree>
    <p:extLst>
      <p:ext uri="{BB962C8B-B14F-4D97-AF65-F5344CB8AC3E}">
        <p14:creationId xmlns:p14="http://schemas.microsoft.com/office/powerpoint/2010/main" val="519124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1035-9E94-4A5E-A640-12454FC335DD}"/>
              </a:ext>
            </a:extLst>
          </p:cNvPr>
          <p:cNvSpPr>
            <a:spLocks noGrp="1"/>
          </p:cNvSpPr>
          <p:nvPr>
            <p:ph type="title"/>
          </p:nvPr>
        </p:nvSpPr>
        <p:spPr>
          <a:xfrm>
            <a:off x="1130270" y="953325"/>
            <a:ext cx="9603275" cy="503578"/>
          </a:xfrm>
        </p:spPr>
        <p:txBody>
          <a:bodyPr>
            <a:normAutofit fontScale="90000"/>
          </a:bodyPr>
          <a:lstStyle/>
          <a:p>
            <a:r>
              <a:rPr lang="en-IN" i="0" dirty="0">
                <a:solidFill>
                  <a:srgbClr val="000000"/>
                </a:solidFill>
                <a:effectLst/>
              </a:rPr>
              <a:t>Objectives</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51B3205D-3F31-4781-8BCF-874AFB655F59}"/>
              </a:ext>
            </a:extLst>
          </p:cNvPr>
          <p:cNvSpPr>
            <a:spLocks noGrp="1"/>
          </p:cNvSpPr>
          <p:nvPr>
            <p:ph idx="1"/>
          </p:nvPr>
        </p:nvSpPr>
        <p:spPr>
          <a:xfrm>
            <a:off x="966109" y="1322774"/>
            <a:ext cx="10259781" cy="5051394"/>
          </a:xfrm>
        </p:spPr>
        <p:txBody>
          <a:bodyPr>
            <a:normAutofit fontScale="92500" lnSpcReduction="10000"/>
          </a:bodyPr>
          <a:lstStyle/>
          <a:p>
            <a:r>
              <a:rPr lang="en-US" sz="1300" dirty="0"/>
              <a:t>The loan providing companies find it hard to give loans to the people due to their insufficient or non-existent credit history. Because of that, some consumers use it as their advantage by becoming a defaulter. Suppose you work for a consumer finance company which </a:t>
            </a:r>
            <a:r>
              <a:rPr lang="en-US" sz="1300" dirty="0" err="1"/>
              <a:t>specialises</a:t>
            </a:r>
            <a:r>
              <a:rPr lang="en-US" sz="1300" dirty="0"/>
              <a:t> in lending various types of loans to urban customers. You have to use EDA to </a:t>
            </a:r>
            <a:r>
              <a:rPr lang="en-US" sz="1300" dirty="0" err="1"/>
              <a:t>analyse</a:t>
            </a:r>
            <a:r>
              <a:rPr lang="en-US" sz="1300" dirty="0"/>
              <a:t> the patterns present in the data. This will ensure that the applicants capable of repaying the loan are not rejected.</a:t>
            </a:r>
          </a:p>
          <a:p>
            <a:r>
              <a:rPr lang="en-US" sz="1300" dirty="0"/>
              <a:t>When the company receives a loan application, the company has to decide for loan approval based on the applicant’s profile. Two types of risks are associated with the bank’s decision:</a:t>
            </a:r>
          </a:p>
          <a:p>
            <a:pPr lvl="1"/>
            <a:r>
              <a:rPr lang="en-US" sz="1100" dirty="0"/>
              <a:t>If the applicant is likely to repay the loan, then not approving the loan results in a loss of business to the company</a:t>
            </a:r>
          </a:p>
          <a:p>
            <a:pPr lvl="1"/>
            <a:r>
              <a:rPr lang="en-US" sz="1100" dirty="0"/>
              <a:t>If the applicant is not likely to repay the loan, i.e. he/she is likely to default, then approving the loan may lead to a financial loss for the company.</a:t>
            </a:r>
          </a:p>
          <a:p>
            <a:r>
              <a:rPr lang="en-US" sz="1300" dirty="0"/>
              <a:t>The data given below contains the information about the loan application at the time of applying for the loan. It contains two types of scenarios:</a:t>
            </a:r>
          </a:p>
          <a:p>
            <a:pPr lvl="1"/>
            <a:r>
              <a:rPr lang="en-US" sz="1100" dirty="0"/>
              <a:t>The client with payment difficulties: he/she had late payment more than X days on at least one of the first Y installments of the loan in our sample, (Target 1)</a:t>
            </a:r>
          </a:p>
          <a:p>
            <a:pPr lvl="1"/>
            <a:r>
              <a:rPr lang="en-US" sz="1100" dirty="0"/>
              <a:t>All other cases: All other cases when the payment is paid on time. (Target 0)</a:t>
            </a:r>
          </a:p>
          <a:p>
            <a:r>
              <a:rPr lang="en-US" sz="1300" dirty="0"/>
              <a:t>When a client applies for a loan, there are four types of decisions that could be taken by the client/company):</a:t>
            </a:r>
          </a:p>
          <a:p>
            <a:pPr lvl="1"/>
            <a:r>
              <a:rPr lang="en-US" sz="1100" dirty="0"/>
              <a:t>Approved: The Company has approved loan Application</a:t>
            </a:r>
          </a:p>
          <a:p>
            <a:pPr lvl="1"/>
            <a:r>
              <a:rPr lang="en-US" sz="1100" dirty="0"/>
              <a:t>Cancelled: The client cancelled the application sometime during approval. Either the client changed her/his mind about the loan or in some cases due to a higher risk of the client he received worse pricing which he did not want.</a:t>
            </a:r>
          </a:p>
          <a:p>
            <a:pPr lvl="1"/>
            <a:r>
              <a:rPr lang="en-US" sz="1100" dirty="0"/>
              <a:t>Refused: The company had rejected the loan (because the client does not meet their requirements etc.).</a:t>
            </a:r>
          </a:p>
          <a:p>
            <a:pPr lvl="1"/>
            <a:r>
              <a:rPr lang="en-US" sz="1100" dirty="0"/>
              <a:t>Unused offer: Loan has been cancelled by the client but on different stages of the process.</a:t>
            </a:r>
          </a:p>
          <a:p>
            <a:r>
              <a:rPr lang="en-US" sz="1300" dirty="0"/>
              <a:t>In this case study, we will use EDA to understand how consumer attributes and loan attributes influence the tendency of default.</a:t>
            </a:r>
          </a:p>
          <a:p>
            <a:pPr marL="0" indent="0">
              <a:buNone/>
            </a:pPr>
            <a:endParaRPr lang="en-US" sz="1200" dirty="0"/>
          </a:p>
          <a:p>
            <a:endParaRPr lang="en-US" sz="1200" dirty="0"/>
          </a:p>
          <a:p>
            <a:endParaRPr lang="en-IN" sz="1200" dirty="0"/>
          </a:p>
        </p:txBody>
      </p:sp>
      <p:sp>
        <p:nvSpPr>
          <p:cNvPr id="5" name="Slide Number Placeholder 4">
            <a:extLst>
              <a:ext uri="{FF2B5EF4-FFF2-40B4-BE49-F238E27FC236}">
                <a16:creationId xmlns:a16="http://schemas.microsoft.com/office/drawing/2014/main" id="{91ACBA5A-091B-4BEE-941D-E198A8FCB189}"/>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4176348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710F8-E92D-4A15-82CF-80EE5E9D25C8}"/>
              </a:ext>
            </a:extLst>
          </p:cNvPr>
          <p:cNvSpPr>
            <a:spLocks noGrp="1"/>
          </p:cNvSpPr>
          <p:nvPr>
            <p:ph type="title"/>
          </p:nvPr>
        </p:nvSpPr>
        <p:spPr/>
        <p:txBody>
          <a:bodyPr/>
          <a:lstStyle/>
          <a:p>
            <a:r>
              <a:rPr lang="en-US" dirty="0"/>
              <a:t>Bivariate Analysis Education vs Credit Amount</a:t>
            </a:r>
            <a:endParaRPr lang="en-IN" dirty="0"/>
          </a:p>
        </p:txBody>
      </p:sp>
      <p:sp>
        <p:nvSpPr>
          <p:cNvPr id="4" name="Slide Number Placeholder 3">
            <a:extLst>
              <a:ext uri="{FF2B5EF4-FFF2-40B4-BE49-F238E27FC236}">
                <a16:creationId xmlns:a16="http://schemas.microsoft.com/office/drawing/2014/main" id="{E19A48A2-907D-4FA7-B18D-06FB25048C50}"/>
              </a:ext>
            </a:extLst>
          </p:cNvPr>
          <p:cNvSpPr>
            <a:spLocks noGrp="1"/>
          </p:cNvSpPr>
          <p:nvPr>
            <p:ph type="sldNum" sz="quarter" idx="12"/>
          </p:nvPr>
        </p:nvSpPr>
        <p:spPr/>
        <p:txBody>
          <a:bodyPr/>
          <a:lstStyle/>
          <a:p>
            <a:fld id="{6D22F896-40B5-4ADD-8801-0D06FADFA095}" type="slidenum">
              <a:rPr lang="en-US" smtClean="0"/>
              <a:t>20</a:t>
            </a:fld>
            <a:endParaRPr lang="en-US" dirty="0"/>
          </a:p>
        </p:txBody>
      </p:sp>
      <p:pic>
        <p:nvPicPr>
          <p:cNvPr id="16386" name="Picture 2">
            <a:extLst>
              <a:ext uri="{FF2B5EF4-FFF2-40B4-BE49-F238E27FC236}">
                <a16:creationId xmlns:a16="http://schemas.microsoft.com/office/drawing/2014/main" id="{68DEBC34-56D2-4679-814D-D68DA5984F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6791" y="1477941"/>
            <a:ext cx="6486809" cy="464694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347B3E8-418E-4A61-85C2-CB064418DF0E}"/>
              </a:ext>
            </a:extLst>
          </p:cNvPr>
          <p:cNvSpPr txBox="1"/>
          <p:nvPr/>
        </p:nvSpPr>
        <p:spPr>
          <a:xfrm>
            <a:off x="7640320" y="1706880"/>
            <a:ext cx="3421410" cy="2954655"/>
          </a:xfrm>
          <a:prstGeom prst="rect">
            <a:avLst/>
          </a:prstGeom>
          <a:noFill/>
        </p:spPr>
        <p:txBody>
          <a:bodyPr wrap="square" rtlCol="0">
            <a:spAutoFit/>
          </a:bodyPr>
          <a:lstStyle/>
          <a:p>
            <a:r>
              <a:rPr lang="en-IN" dirty="0"/>
              <a:t>Insights: </a:t>
            </a:r>
          </a:p>
          <a:p>
            <a:pPr marL="285750" indent="-285750">
              <a:buFont typeface="Arial" panose="020B0604020202020204" pitchFamily="34" charset="0"/>
              <a:buChar char="•"/>
            </a:pPr>
            <a:r>
              <a:rPr lang="en-US" sz="1400" dirty="0"/>
              <a:t>From the above box plot we can conclude that Family status of 'civil marriage', 'marriage' and 'separated' of Academic degree education are having higher number of credits than others. </a:t>
            </a:r>
          </a:p>
          <a:p>
            <a:pPr marL="285750" indent="-285750">
              <a:buFont typeface="Arial" panose="020B0604020202020204" pitchFamily="34" charset="0"/>
              <a:buChar char="•"/>
            </a:pPr>
            <a:r>
              <a:rPr lang="en-US" sz="1400" dirty="0"/>
              <a:t>Also, higher education of family status of 'marriage', 'single' and 'civil marriage' are having more outliers. Civil marriage for Academic degree is having most of the credits in the third quartile.</a:t>
            </a:r>
            <a:endParaRPr lang="en-IN" sz="1400" dirty="0"/>
          </a:p>
        </p:txBody>
      </p:sp>
    </p:spTree>
    <p:extLst>
      <p:ext uri="{BB962C8B-B14F-4D97-AF65-F5344CB8AC3E}">
        <p14:creationId xmlns:p14="http://schemas.microsoft.com/office/powerpoint/2010/main" val="971430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710F8-E92D-4A15-82CF-80EE5E9D25C8}"/>
              </a:ext>
            </a:extLst>
          </p:cNvPr>
          <p:cNvSpPr>
            <a:spLocks noGrp="1"/>
          </p:cNvSpPr>
          <p:nvPr>
            <p:ph type="title"/>
          </p:nvPr>
        </p:nvSpPr>
        <p:spPr/>
        <p:txBody>
          <a:bodyPr/>
          <a:lstStyle/>
          <a:p>
            <a:r>
              <a:rPr lang="en-US" dirty="0"/>
              <a:t>Bivariate Analysis Income vs Education</a:t>
            </a:r>
            <a:endParaRPr lang="en-IN" dirty="0"/>
          </a:p>
        </p:txBody>
      </p:sp>
      <p:sp>
        <p:nvSpPr>
          <p:cNvPr id="4" name="Slide Number Placeholder 3">
            <a:extLst>
              <a:ext uri="{FF2B5EF4-FFF2-40B4-BE49-F238E27FC236}">
                <a16:creationId xmlns:a16="http://schemas.microsoft.com/office/drawing/2014/main" id="{E19A48A2-907D-4FA7-B18D-06FB25048C50}"/>
              </a:ext>
            </a:extLst>
          </p:cNvPr>
          <p:cNvSpPr>
            <a:spLocks noGrp="1"/>
          </p:cNvSpPr>
          <p:nvPr>
            <p:ph type="sldNum" sz="quarter" idx="12"/>
          </p:nvPr>
        </p:nvSpPr>
        <p:spPr/>
        <p:txBody>
          <a:bodyPr/>
          <a:lstStyle/>
          <a:p>
            <a:fld id="{6D22F896-40B5-4ADD-8801-0D06FADFA095}" type="slidenum">
              <a:rPr lang="en-US" smtClean="0"/>
              <a:t>21</a:t>
            </a:fld>
            <a:endParaRPr lang="en-US" dirty="0"/>
          </a:p>
        </p:txBody>
      </p:sp>
      <p:sp>
        <p:nvSpPr>
          <p:cNvPr id="5" name="TextBox 4">
            <a:extLst>
              <a:ext uri="{FF2B5EF4-FFF2-40B4-BE49-F238E27FC236}">
                <a16:creationId xmlns:a16="http://schemas.microsoft.com/office/drawing/2014/main" id="{5347B3E8-418E-4A61-85C2-CB064418DF0E}"/>
              </a:ext>
            </a:extLst>
          </p:cNvPr>
          <p:cNvSpPr txBox="1"/>
          <p:nvPr/>
        </p:nvSpPr>
        <p:spPr>
          <a:xfrm>
            <a:off x="7640320" y="1706880"/>
            <a:ext cx="3421410" cy="2739211"/>
          </a:xfrm>
          <a:prstGeom prst="rect">
            <a:avLst/>
          </a:prstGeom>
          <a:noFill/>
        </p:spPr>
        <p:txBody>
          <a:bodyPr wrap="square" rtlCol="0">
            <a:spAutoFit/>
          </a:bodyPr>
          <a:lstStyle/>
          <a:p>
            <a:r>
              <a:rPr lang="en-IN" dirty="0"/>
              <a:t>Insights: </a:t>
            </a:r>
          </a:p>
          <a:p>
            <a:pPr marL="285750" indent="-285750">
              <a:buFont typeface="Arial" panose="020B0604020202020204" pitchFamily="34" charset="0"/>
              <a:buChar char="•"/>
            </a:pPr>
            <a:r>
              <a:rPr lang="en-US" sz="1400" dirty="0"/>
              <a:t>From above boxplot for Education type 'Higher education' the income amount is mostly equal with family status, though there are many outliers. </a:t>
            </a:r>
          </a:p>
          <a:p>
            <a:pPr marL="285750" indent="-285750">
              <a:buFont typeface="Arial" panose="020B0604020202020204" pitchFamily="34" charset="0"/>
              <a:buChar char="•"/>
            </a:pPr>
            <a:r>
              <a:rPr lang="en-US" sz="1400" dirty="0"/>
              <a:t>Fewer outliers for Academic degree but the income amount is little higher that Higher education. </a:t>
            </a:r>
          </a:p>
          <a:p>
            <a:pPr marL="285750" indent="-285750">
              <a:buFont typeface="Arial" panose="020B0604020202020204" pitchFamily="34" charset="0"/>
              <a:buChar char="•"/>
            </a:pPr>
            <a:r>
              <a:rPr lang="en-US" sz="1400" dirty="0"/>
              <a:t>Lower secondary of civil marriage family status are have less income amount than others.</a:t>
            </a:r>
            <a:endParaRPr lang="en-IN" sz="1400" dirty="0"/>
          </a:p>
        </p:txBody>
      </p:sp>
      <p:pic>
        <p:nvPicPr>
          <p:cNvPr id="17410" name="Picture 2">
            <a:extLst>
              <a:ext uri="{FF2B5EF4-FFF2-40B4-BE49-F238E27FC236}">
                <a16:creationId xmlns:a16="http://schemas.microsoft.com/office/drawing/2014/main" id="{D849CE60-71BC-48A7-9559-0AA7E4C2D0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2085" y="1561379"/>
            <a:ext cx="6330235" cy="4534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245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15EF-167D-44C6-9576-1F13AEA73F48}"/>
              </a:ext>
            </a:extLst>
          </p:cNvPr>
          <p:cNvSpPr>
            <a:spLocks noGrp="1"/>
          </p:cNvSpPr>
          <p:nvPr>
            <p:ph type="title"/>
          </p:nvPr>
        </p:nvSpPr>
        <p:spPr/>
        <p:txBody>
          <a:bodyPr/>
          <a:lstStyle/>
          <a:p>
            <a:r>
              <a:rPr lang="en-IN" dirty="0"/>
              <a:t>Correlation analysis on train_0</a:t>
            </a:r>
          </a:p>
        </p:txBody>
      </p:sp>
      <p:sp>
        <p:nvSpPr>
          <p:cNvPr id="4" name="Slide Number Placeholder 3">
            <a:extLst>
              <a:ext uri="{FF2B5EF4-FFF2-40B4-BE49-F238E27FC236}">
                <a16:creationId xmlns:a16="http://schemas.microsoft.com/office/drawing/2014/main" id="{618F1B9A-CD6A-473E-80EF-71984197DCAE}"/>
              </a:ext>
            </a:extLst>
          </p:cNvPr>
          <p:cNvSpPr>
            <a:spLocks noGrp="1"/>
          </p:cNvSpPr>
          <p:nvPr>
            <p:ph type="sldNum" sz="quarter" idx="12"/>
          </p:nvPr>
        </p:nvSpPr>
        <p:spPr/>
        <p:txBody>
          <a:bodyPr/>
          <a:lstStyle/>
          <a:p>
            <a:fld id="{6D22F896-40B5-4ADD-8801-0D06FADFA095}" type="slidenum">
              <a:rPr lang="en-US" smtClean="0"/>
              <a:t>22</a:t>
            </a:fld>
            <a:endParaRPr lang="en-US" dirty="0"/>
          </a:p>
        </p:txBody>
      </p:sp>
      <p:pic>
        <p:nvPicPr>
          <p:cNvPr id="8" name="Picture 7">
            <a:extLst>
              <a:ext uri="{FF2B5EF4-FFF2-40B4-BE49-F238E27FC236}">
                <a16:creationId xmlns:a16="http://schemas.microsoft.com/office/drawing/2014/main" id="{97675AEF-E225-481D-B4B3-CA57387C68FB}"/>
              </a:ext>
            </a:extLst>
          </p:cNvPr>
          <p:cNvPicPr>
            <a:picLocks noChangeAspect="1"/>
          </p:cNvPicPr>
          <p:nvPr/>
        </p:nvPicPr>
        <p:blipFill>
          <a:blip r:embed="rId2"/>
          <a:stretch>
            <a:fillRect/>
          </a:stretch>
        </p:blipFill>
        <p:spPr>
          <a:xfrm>
            <a:off x="6306107" y="2138533"/>
            <a:ext cx="5121084" cy="1615580"/>
          </a:xfrm>
          <a:prstGeom prst="rect">
            <a:avLst/>
          </a:prstGeom>
        </p:spPr>
      </p:pic>
      <p:sp>
        <p:nvSpPr>
          <p:cNvPr id="9" name="TextBox 8">
            <a:extLst>
              <a:ext uri="{FF2B5EF4-FFF2-40B4-BE49-F238E27FC236}">
                <a16:creationId xmlns:a16="http://schemas.microsoft.com/office/drawing/2014/main" id="{4A70CEBD-D56B-4481-8662-A3796D78D164}"/>
              </a:ext>
            </a:extLst>
          </p:cNvPr>
          <p:cNvSpPr txBox="1"/>
          <p:nvPr/>
        </p:nvSpPr>
        <p:spPr>
          <a:xfrm>
            <a:off x="6306107" y="1660124"/>
            <a:ext cx="5012922" cy="369332"/>
          </a:xfrm>
          <a:prstGeom prst="rect">
            <a:avLst/>
          </a:prstGeom>
          <a:noFill/>
        </p:spPr>
        <p:txBody>
          <a:bodyPr wrap="square" rtlCol="0">
            <a:spAutoFit/>
          </a:bodyPr>
          <a:lstStyle/>
          <a:p>
            <a:r>
              <a:rPr lang="en-IN" dirty="0"/>
              <a:t>Top 10 correlations:</a:t>
            </a:r>
          </a:p>
        </p:txBody>
      </p:sp>
      <p:pic>
        <p:nvPicPr>
          <p:cNvPr id="1026" name="Picture 2">
            <a:extLst>
              <a:ext uri="{FF2B5EF4-FFF2-40B4-BE49-F238E27FC236}">
                <a16:creationId xmlns:a16="http://schemas.microsoft.com/office/drawing/2014/main" id="{61CD8F1D-59DC-41CA-99AA-FA64E11BC1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809" y="1480298"/>
            <a:ext cx="5121084" cy="4547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52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15EF-167D-44C6-9576-1F13AEA73F48}"/>
              </a:ext>
            </a:extLst>
          </p:cNvPr>
          <p:cNvSpPr>
            <a:spLocks noGrp="1"/>
          </p:cNvSpPr>
          <p:nvPr>
            <p:ph type="title"/>
          </p:nvPr>
        </p:nvSpPr>
        <p:spPr/>
        <p:txBody>
          <a:bodyPr/>
          <a:lstStyle/>
          <a:p>
            <a:r>
              <a:rPr lang="en-IN" dirty="0"/>
              <a:t>Correlation analysis on train_1</a:t>
            </a:r>
          </a:p>
        </p:txBody>
      </p:sp>
      <p:sp>
        <p:nvSpPr>
          <p:cNvPr id="4" name="Slide Number Placeholder 3">
            <a:extLst>
              <a:ext uri="{FF2B5EF4-FFF2-40B4-BE49-F238E27FC236}">
                <a16:creationId xmlns:a16="http://schemas.microsoft.com/office/drawing/2014/main" id="{618F1B9A-CD6A-473E-80EF-71984197DCAE}"/>
              </a:ext>
            </a:extLst>
          </p:cNvPr>
          <p:cNvSpPr>
            <a:spLocks noGrp="1"/>
          </p:cNvSpPr>
          <p:nvPr>
            <p:ph type="sldNum" sz="quarter" idx="12"/>
          </p:nvPr>
        </p:nvSpPr>
        <p:spPr/>
        <p:txBody>
          <a:bodyPr/>
          <a:lstStyle/>
          <a:p>
            <a:fld id="{6D22F896-40B5-4ADD-8801-0D06FADFA095}" type="slidenum">
              <a:rPr lang="en-US" smtClean="0"/>
              <a:t>23</a:t>
            </a:fld>
            <a:endParaRPr lang="en-US" dirty="0"/>
          </a:p>
        </p:txBody>
      </p:sp>
      <p:sp>
        <p:nvSpPr>
          <p:cNvPr id="9" name="TextBox 8">
            <a:extLst>
              <a:ext uri="{FF2B5EF4-FFF2-40B4-BE49-F238E27FC236}">
                <a16:creationId xmlns:a16="http://schemas.microsoft.com/office/drawing/2014/main" id="{4A70CEBD-D56B-4481-8662-A3796D78D164}"/>
              </a:ext>
            </a:extLst>
          </p:cNvPr>
          <p:cNvSpPr txBox="1"/>
          <p:nvPr/>
        </p:nvSpPr>
        <p:spPr>
          <a:xfrm>
            <a:off x="6306107" y="1660124"/>
            <a:ext cx="5012922" cy="369332"/>
          </a:xfrm>
          <a:prstGeom prst="rect">
            <a:avLst/>
          </a:prstGeom>
          <a:noFill/>
        </p:spPr>
        <p:txBody>
          <a:bodyPr wrap="square" rtlCol="0">
            <a:spAutoFit/>
          </a:bodyPr>
          <a:lstStyle/>
          <a:p>
            <a:r>
              <a:rPr lang="en-IN" dirty="0"/>
              <a:t>Top 10 correlations:</a:t>
            </a:r>
          </a:p>
        </p:txBody>
      </p:sp>
      <p:pic>
        <p:nvPicPr>
          <p:cNvPr id="5" name="Picture 4">
            <a:extLst>
              <a:ext uri="{FF2B5EF4-FFF2-40B4-BE49-F238E27FC236}">
                <a16:creationId xmlns:a16="http://schemas.microsoft.com/office/drawing/2014/main" id="{3C0D6F42-09E6-4710-89CB-45F9F1EFB657}"/>
              </a:ext>
            </a:extLst>
          </p:cNvPr>
          <p:cNvPicPr>
            <a:picLocks noChangeAspect="1"/>
          </p:cNvPicPr>
          <p:nvPr/>
        </p:nvPicPr>
        <p:blipFill>
          <a:blip r:embed="rId2"/>
          <a:stretch>
            <a:fillRect/>
          </a:stretch>
        </p:blipFill>
        <p:spPr>
          <a:xfrm>
            <a:off x="6313359" y="2176635"/>
            <a:ext cx="5075360" cy="1577477"/>
          </a:xfrm>
          <a:prstGeom prst="rect">
            <a:avLst/>
          </a:prstGeom>
        </p:spPr>
      </p:pic>
      <p:pic>
        <p:nvPicPr>
          <p:cNvPr id="2050" name="Picture 2">
            <a:extLst>
              <a:ext uri="{FF2B5EF4-FFF2-40B4-BE49-F238E27FC236}">
                <a16:creationId xmlns:a16="http://schemas.microsoft.com/office/drawing/2014/main" id="{DE243E9B-5F25-4069-973A-5A280196FC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767" y="1477941"/>
            <a:ext cx="5208233" cy="4625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255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2D2B8-E4D5-47B8-A8AD-9FB08FE6B5D1}"/>
              </a:ext>
            </a:extLst>
          </p:cNvPr>
          <p:cNvSpPr>
            <a:spLocks noGrp="1"/>
          </p:cNvSpPr>
          <p:nvPr>
            <p:ph type="title"/>
          </p:nvPr>
        </p:nvSpPr>
        <p:spPr/>
        <p:txBody>
          <a:bodyPr/>
          <a:lstStyle/>
          <a:p>
            <a:r>
              <a:rPr lang="en-IN" dirty="0"/>
              <a:t>Correlation after merging</a:t>
            </a:r>
          </a:p>
        </p:txBody>
      </p:sp>
      <p:sp>
        <p:nvSpPr>
          <p:cNvPr id="4" name="Slide Number Placeholder 3">
            <a:extLst>
              <a:ext uri="{FF2B5EF4-FFF2-40B4-BE49-F238E27FC236}">
                <a16:creationId xmlns:a16="http://schemas.microsoft.com/office/drawing/2014/main" id="{F98C4FFD-92F9-43D4-954D-E83ABF325A45}"/>
              </a:ext>
            </a:extLst>
          </p:cNvPr>
          <p:cNvSpPr>
            <a:spLocks noGrp="1"/>
          </p:cNvSpPr>
          <p:nvPr>
            <p:ph type="sldNum" sz="quarter" idx="12"/>
          </p:nvPr>
        </p:nvSpPr>
        <p:spPr/>
        <p:txBody>
          <a:bodyPr/>
          <a:lstStyle/>
          <a:p>
            <a:fld id="{6D22F896-40B5-4ADD-8801-0D06FADFA095}" type="slidenum">
              <a:rPr lang="en-US" smtClean="0"/>
              <a:t>24</a:t>
            </a:fld>
            <a:endParaRPr lang="en-US" dirty="0"/>
          </a:p>
        </p:txBody>
      </p:sp>
      <p:pic>
        <p:nvPicPr>
          <p:cNvPr id="13314" name="Picture 2">
            <a:extLst>
              <a:ext uri="{FF2B5EF4-FFF2-40B4-BE49-F238E27FC236}">
                <a16:creationId xmlns:a16="http://schemas.microsoft.com/office/drawing/2014/main" id="{A679F6B5-CD02-4753-BF68-E5FC701D3E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4767" y="1477941"/>
            <a:ext cx="4592957" cy="464315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24DFBA9-0BB5-4928-AF5D-EDBA45F0A5D1}"/>
              </a:ext>
            </a:extLst>
          </p:cNvPr>
          <p:cNvPicPr>
            <a:picLocks noChangeAspect="1"/>
          </p:cNvPicPr>
          <p:nvPr/>
        </p:nvPicPr>
        <p:blipFill>
          <a:blip r:embed="rId3"/>
          <a:stretch>
            <a:fillRect/>
          </a:stretch>
        </p:blipFill>
        <p:spPr>
          <a:xfrm>
            <a:off x="5621638" y="2002559"/>
            <a:ext cx="4701947" cy="1607959"/>
          </a:xfrm>
          <a:prstGeom prst="rect">
            <a:avLst/>
          </a:prstGeom>
        </p:spPr>
      </p:pic>
      <p:sp>
        <p:nvSpPr>
          <p:cNvPr id="7" name="TextBox 6">
            <a:extLst>
              <a:ext uri="{FF2B5EF4-FFF2-40B4-BE49-F238E27FC236}">
                <a16:creationId xmlns:a16="http://schemas.microsoft.com/office/drawing/2014/main" id="{87CC2A97-2D02-4247-B1AE-65474E5821D0}"/>
              </a:ext>
            </a:extLst>
          </p:cNvPr>
          <p:cNvSpPr txBox="1"/>
          <p:nvPr/>
        </p:nvSpPr>
        <p:spPr>
          <a:xfrm>
            <a:off x="5674661" y="1615736"/>
            <a:ext cx="4243415" cy="369332"/>
          </a:xfrm>
          <a:prstGeom prst="rect">
            <a:avLst/>
          </a:prstGeom>
          <a:noFill/>
        </p:spPr>
        <p:txBody>
          <a:bodyPr wrap="square" rtlCol="0">
            <a:spAutoFit/>
          </a:bodyPr>
          <a:lstStyle/>
          <a:p>
            <a:r>
              <a:rPr lang="en-IN" dirty="0"/>
              <a:t>Top 10 correlations</a:t>
            </a:r>
          </a:p>
        </p:txBody>
      </p:sp>
    </p:spTree>
    <p:extLst>
      <p:ext uri="{BB962C8B-B14F-4D97-AF65-F5344CB8AC3E}">
        <p14:creationId xmlns:p14="http://schemas.microsoft.com/office/powerpoint/2010/main" val="4001463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8EA27-437C-4F4A-810E-8C507A1E5152}"/>
              </a:ext>
            </a:extLst>
          </p:cNvPr>
          <p:cNvSpPr>
            <a:spLocks noGrp="1"/>
          </p:cNvSpPr>
          <p:nvPr>
            <p:ph type="title"/>
          </p:nvPr>
        </p:nvSpPr>
        <p:spPr>
          <a:xfrm>
            <a:off x="1130270" y="953325"/>
            <a:ext cx="8970075" cy="296636"/>
          </a:xfrm>
        </p:spPr>
        <p:txBody>
          <a:bodyPr>
            <a:normAutofit fontScale="90000"/>
          </a:bodyPr>
          <a:lstStyle/>
          <a:p>
            <a:r>
              <a:rPr lang="en-IN" dirty="0"/>
              <a:t>Conclusions:</a:t>
            </a:r>
          </a:p>
        </p:txBody>
      </p:sp>
      <p:sp>
        <p:nvSpPr>
          <p:cNvPr id="3" name="Content Placeholder 2">
            <a:extLst>
              <a:ext uri="{FF2B5EF4-FFF2-40B4-BE49-F238E27FC236}">
                <a16:creationId xmlns:a16="http://schemas.microsoft.com/office/drawing/2014/main" id="{1C200FFC-5B2B-48E3-80C4-E72477F5FAFA}"/>
              </a:ext>
            </a:extLst>
          </p:cNvPr>
          <p:cNvSpPr>
            <a:spLocks noGrp="1"/>
          </p:cNvSpPr>
          <p:nvPr>
            <p:ph idx="1"/>
          </p:nvPr>
        </p:nvSpPr>
        <p:spPr>
          <a:xfrm>
            <a:off x="1031846" y="1442906"/>
            <a:ext cx="10083567" cy="4362275"/>
          </a:xfrm>
        </p:spPr>
        <p:txBody>
          <a:bodyPr>
            <a:normAutofit fontScale="92500"/>
          </a:bodyPr>
          <a:lstStyle/>
          <a:p>
            <a:pPr marL="0" indent="0" algn="l">
              <a:buNone/>
            </a:pPr>
            <a:r>
              <a:rPr lang="en-US" sz="900" b="0" i="0" dirty="0">
                <a:solidFill>
                  <a:srgbClr val="000000"/>
                </a:solidFill>
                <a:effectLst/>
                <a:latin typeface="Helvetica Neue"/>
              </a:rPr>
              <a:t>Since, the company wants to understand the driving factors (or driver variables) behind loan default, i.e. the variables which are strong indicators of default. The following conclusions were observed:</a:t>
            </a:r>
          </a:p>
          <a:p>
            <a:pPr algn="l">
              <a:buFont typeface="+mj-lt"/>
              <a:buAutoNum type="arabicPeriod"/>
            </a:pPr>
            <a:r>
              <a:rPr lang="en-US" sz="900" b="0" i="0" dirty="0">
                <a:solidFill>
                  <a:srgbClr val="000000"/>
                </a:solidFill>
                <a:effectLst/>
                <a:latin typeface="Helvetica Neue"/>
              </a:rPr>
              <a:t>It is observed that people with higher levels of education apply for more loans and the default rate is very low, the company can should use this as a metric for risk of defaulting</a:t>
            </a:r>
          </a:p>
          <a:p>
            <a:pPr algn="l">
              <a:buFont typeface="+mj-lt"/>
              <a:buAutoNum type="arabicPeriod"/>
            </a:pPr>
            <a:r>
              <a:rPr lang="en-US" sz="900" b="0" i="0" dirty="0">
                <a:solidFill>
                  <a:srgbClr val="000000"/>
                </a:solidFill>
                <a:effectLst/>
                <a:latin typeface="Helvetica Neue"/>
              </a:rPr>
              <a:t>Females apply for loans more than Males and have a lower defaulting rate</a:t>
            </a:r>
          </a:p>
          <a:p>
            <a:pPr algn="l">
              <a:buFont typeface="+mj-lt"/>
              <a:buAutoNum type="arabicPeriod"/>
            </a:pPr>
            <a:r>
              <a:rPr lang="en-US" sz="900" b="0" i="0" dirty="0">
                <a:solidFill>
                  <a:srgbClr val="000000"/>
                </a:solidFill>
                <a:effectLst/>
                <a:latin typeface="Helvetica Neue"/>
              </a:rPr>
              <a:t>Owning a car has an inverse relationship with defaulting on loans whereas housing type of home has a direct relationship</a:t>
            </a:r>
          </a:p>
          <a:p>
            <a:pPr algn="l">
              <a:buFont typeface="+mj-lt"/>
              <a:buAutoNum type="arabicPeriod"/>
            </a:pPr>
            <a:r>
              <a:rPr lang="en-US" sz="900" b="0" i="0" dirty="0">
                <a:solidFill>
                  <a:srgbClr val="000000"/>
                </a:solidFill>
                <a:effectLst/>
                <a:latin typeface="Helvetica Neue"/>
              </a:rPr>
              <a:t>Region rating is a possible indicator of defaulting</a:t>
            </a:r>
          </a:p>
          <a:p>
            <a:pPr lvl="1"/>
            <a:r>
              <a:rPr lang="en-US" sz="800" b="0" i="0" dirty="0">
                <a:solidFill>
                  <a:srgbClr val="000000"/>
                </a:solidFill>
                <a:effectLst/>
                <a:latin typeface="Helvetica Neue"/>
              </a:rPr>
              <a:t>Region 2 has the most applications</a:t>
            </a:r>
          </a:p>
          <a:p>
            <a:pPr lvl="1"/>
            <a:r>
              <a:rPr lang="en-US" sz="800" b="0" i="0" dirty="0">
                <a:solidFill>
                  <a:srgbClr val="000000"/>
                </a:solidFill>
                <a:effectLst/>
                <a:latin typeface="Helvetica Neue"/>
              </a:rPr>
              <a:t>Region 3 has more defaulters</a:t>
            </a:r>
          </a:p>
          <a:p>
            <a:pPr lvl="1"/>
            <a:r>
              <a:rPr lang="en-US" sz="800" b="0" i="0" dirty="0">
                <a:solidFill>
                  <a:srgbClr val="000000"/>
                </a:solidFill>
                <a:effectLst/>
                <a:latin typeface="Helvetica Neue"/>
              </a:rPr>
              <a:t>Region 1 has more </a:t>
            </a:r>
            <a:r>
              <a:rPr lang="en-US" sz="800" b="0" i="0" dirty="0" err="1">
                <a:solidFill>
                  <a:srgbClr val="000000"/>
                </a:solidFill>
                <a:effectLst/>
                <a:latin typeface="Helvetica Neue"/>
              </a:rPr>
              <a:t>repayers</a:t>
            </a:r>
            <a:endParaRPr lang="en-US" sz="800" b="0" i="0" dirty="0">
              <a:solidFill>
                <a:srgbClr val="000000"/>
              </a:solidFill>
              <a:effectLst/>
              <a:latin typeface="Helvetica Neue"/>
            </a:endParaRPr>
          </a:p>
          <a:p>
            <a:pPr algn="l">
              <a:buFont typeface="+mj-lt"/>
              <a:buAutoNum type="arabicPeriod"/>
            </a:pPr>
            <a:r>
              <a:rPr lang="en-US" sz="900" b="0" i="0" dirty="0">
                <a:solidFill>
                  <a:srgbClr val="000000"/>
                </a:solidFill>
                <a:effectLst/>
                <a:latin typeface="Helvetica Neue"/>
              </a:rPr>
              <a:t>More skilled jobs have lower defaulters Managers are getting high salary and Laborers are getting neither high nor low, to satisfy their family needs more laborers are taking loans.</a:t>
            </a:r>
          </a:p>
          <a:p>
            <a:pPr algn="l">
              <a:buFont typeface="+mj-lt"/>
              <a:buAutoNum type="arabicPeriod"/>
            </a:pPr>
            <a:r>
              <a:rPr lang="en-US" sz="900" b="0" i="0" dirty="0">
                <a:solidFill>
                  <a:srgbClr val="000000"/>
                </a:solidFill>
                <a:effectLst/>
                <a:latin typeface="Helvetica Neue"/>
              </a:rPr>
              <a:t>Higher Income and Educational levels have lower loans/default rates</a:t>
            </a:r>
          </a:p>
          <a:p>
            <a:pPr algn="l">
              <a:buFont typeface="+mj-lt"/>
              <a:buAutoNum type="arabicPeriod"/>
            </a:pPr>
            <a:r>
              <a:rPr lang="en-US" sz="900" b="0" i="0" dirty="0">
                <a:solidFill>
                  <a:srgbClr val="000000"/>
                </a:solidFill>
                <a:effectLst/>
                <a:latin typeface="Helvetica Neue"/>
              </a:rPr>
              <a:t>Age is also a strong indicator of defaulting. Lower the age, higher the chances of </a:t>
            </a:r>
            <a:r>
              <a:rPr lang="en-US" sz="900" b="0" i="0" dirty="0" err="1">
                <a:solidFill>
                  <a:srgbClr val="000000"/>
                </a:solidFill>
                <a:effectLst/>
                <a:latin typeface="Helvetica Neue"/>
              </a:rPr>
              <a:t>deafaulting</a:t>
            </a:r>
            <a:endParaRPr lang="en-US" sz="900" b="0" i="0" dirty="0">
              <a:solidFill>
                <a:srgbClr val="000000"/>
              </a:solidFill>
              <a:effectLst/>
              <a:latin typeface="Helvetica Neue"/>
            </a:endParaRPr>
          </a:p>
          <a:p>
            <a:pPr algn="l">
              <a:buFont typeface="+mj-lt"/>
              <a:buAutoNum type="arabicPeriod"/>
            </a:pPr>
            <a:r>
              <a:rPr lang="en-US" sz="900" b="0" i="0" dirty="0">
                <a:solidFill>
                  <a:srgbClr val="000000"/>
                </a:solidFill>
                <a:effectLst/>
                <a:latin typeface="Helvetica Neue"/>
              </a:rPr>
              <a:t>Reason/Purpose for loan also shows a pattern: Education, medicine, </a:t>
            </a:r>
            <a:r>
              <a:rPr lang="en-US" sz="900" b="0" i="0" dirty="0" err="1">
                <a:solidFill>
                  <a:srgbClr val="000000"/>
                </a:solidFill>
                <a:effectLst/>
                <a:latin typeface="Helvetica Neue"/>
              </a:rPr>
              <a:t>equiment</a:t>
            </a:r>
            <a:r>
              <a:rPr lang="en-US" sz="900" b="0" i="0" dirty="0">
                <a:solidFill>
                  <a:srgbClr val="000000"/>
                </a:solidFill>
                <a:effectLst/>
                <a:latin typeface="Helvetica Neue"/>
              </a:rPr>
              <a:t> purchase have higher acceptance rates, whereas Hobby, Payment of other loans ,Refusal to name goal, Buying new home or car have higher rejections.</a:t>
            </a:r>
          </a:p>
          <a:p>
            <a:pPr algn="l">
              <a:buFont typeface="+mj-lt"/>
              <a:buAutoNum type="arabicPeriod"/>
            </a:pPr>
            <a:r>
              <a:rPr lang="en-US" sz="900" b="0" i="0" dirty="0">
                <a:solidFill>
                  <a:srgbClr val="000000"/>
                </a:solidFill>
                <a:effectLst/>
                <a:latin typeface="Helvetica Neue"/>
              </a:rPr>
              <a:t>Days taken to approve loan are higher than refusal, cancels relative to previous application</a:t>
            </a:r>
          </a:p>
          <a:p>
            <a:pPr algn="l">
              <a:buFont typeface="+mj-lt"/>
              <a:buAutoNum type="arabicPeriod"/>
            </a:pPr>
            <a:r>
              <a:rPr lang="en-US" sz="900" b="0" i="0" dirty="0">
                <a:solidFill>
                  <a:srgbClr val="000000"/>
                </a:solidFill>
                <a:effectLst/>
                <a:latin typeface="Helvetica Neue"/>
              </a:rPr>
              <a:t>There is a </a:t>
            </a:r>
            <a:r>
              <a:rPr lang="en-US" sz="900" b="0" i="0">
                <a:solidFill>
                  <a:srgbClr val="000000"/>
                </a:solidFill>
                <a:effectLst/>
                <a:latin typeface="Helvetica Neue"/>
              </a:rPr>
              <a:t>very strong correlation </a:t>
            </a:r>
            <a:r>
              <a:rPr lang="en-US" sz="900" b="0" i="0" dirty="0">
                <a:solidFill>
                  <a:srgbClr val="000000"/>
                </a:solidFill>
                <a:effectLst/>
                <a:latin typeface="Helvetica Neue"/>
              </a:rPr>
              <a:t>between</a:t>
            </a:r>
          </a:p>
          <a:p>
            <a:pPr lvl="1"/>
            <a:r>
              <a:rPr lang="en-US" sz="800" b="0" i="0" dirty="0" err="1">
                <a:solidFill>
                  <a:srgbClr val="000000"/>
                </a:solidFill>
                <a:effectLst/>
                <a:latin typeface="Helvetica Neue"/>
              </a:rPr>
              <a:t>Amt_credit</a:t>
            </a:r>
            <a:r>
              <a:rPr lang="en-US" sz="800" b="0" i="0" dirty="0">
                <a:solidFill>
                  <a:srgbClr val="000000"/>
                </a:solidFill>
                <a:effectLst/>
                <a:latin typeface="Helvetica Neue"/>
              </a:rPr>
              <a:t> vs </a:t>
            </a:r>
            <a:r>
              <a:rPr lang="en-US" sz="800" b="0" i="0" dirty="0" err="1">
                <a:solidFill>
                  <a:srgbClr val="000000"/>
                </a:solidFill>
                <a:effectLst/>
                <a:latin typeface="Helvetica Neue"/>
              </a:rPr>
              <a:t>Amt_Goods_Price</a:t>
            </a:r>
            <a:r>
              <a:rPr lang="en-US" sz="800" b="0" i="0" dirty="0">
                <a:solidFill>
                  <a:srgbClr val="000000"/>
                </a:solidFill>
                <a:effectLst/>
                <a:latin typeface="Helvetica Neue"/>
              </a:rPr>
              <a:t> 0.986397</a:t>
            </a:r>
          </a:p>
          <a:p>
            <a:pPr lvl="1"/>
            <a:r>
              <a:rPr lang="en-US" sz="800" b="0" i="0" dirty="0" err="1">
                <a:solidFill>
                  <a:srgbClr val="000000"/>
                </a:solidFill>
                <a:effectLst/>
                <a:latin typeface="Helvetica Neue"/>
              </a:rPr>
              <a:t>Amt_Application</a:t>
            </a:r>
            <a:r>
              <a:rPr lang="en-US" sz="800" b="0" i="0" dirty="0">
                <a:solidFill>
                  <a:srgbClr val="000000"/>
                </a:solidFill>
                <a:effectLst/>
                <a:latin typeface="Helvetica Neue"/>
              </a:rPr>
              <a:t> vs </a:t>
            </a:r>
            <a:r>
              <a:rPr lang="en-US" sz="800" b="0" i="0" dirty="0" err="1">
                <a:solidFill>
                  <a:srgbClr val="000000"/>
                </a:solidFill>
                <a:effectLst/>
                <a:latin typeface="Helvetica Neue"/>
              </a:rPr>
              <a:t>Amt_Goods_Price</a:t>
            </a:r>
            <a:r>
              <a:rPr lang="en-US" sz="800" b="0" i="0" dirty="0">
                <a:solidFill>
                  <a:srgbClr val="000000"/>
                </a:solidFill>
                <a:effectLst/>
                <a:latin typeface="Helvetica Neue"/>
              </a:rPr>
              <a:t> 0.999940</a:t>
            </a:r>
          </a:p>
          <a:p>
            <a:pPr marL="0" indent="0" algn="l">
              <a:buNone/>
            </a:pPr>
            <a:r>
              <a:rPr lang="en-US" sz="900" b="0" i="0" dirty="0">
                <a:solidFill>
                  <a:srgbClr val="000000"/>
                </a:solidFill>
                <a:effectLst/>
                <a:latin typeface="Helvetica Neue"/>
              </a:rPr>
              <a:t>The company can use the above mentioned variables to lower risk of defaulters and increase loan approvals to increase business!</a:t>
            </a:r>
          </a:p>
        </p:txBody>
      </p:sp>
      <p:sp>
        <p:nvSpPr>
          <p:cNvPr id="4" name="Slide Number Placeholder 3">
            <a:extLst>
              <a:ext uri="{FF2B5EF4-FFF2-40B4-BE49-F238E27FC236}">
                <a16:creationId xmlns:a16="http://schemas.microsoft.com/office/drawing/2014/main" id="{0B3FB965-B576-4C5B-8FDF-490FAB85F5E7}"/>
              </a:ext>
            </a:extLst>
          </p:cNvPr>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2818873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88E9-8595-4CA8-831F-DF436F253CC3}"/>
              </a:ext>
            </a:extLst>
          </p:cNvPr>
          <p:cNvSpPr>
            <a:spLocks noGrp="1"/>
          </p:cNvSpPr>
          <p:nvPr>
            <p:ph type="title"/>
          </p:nvPr>
        </p:nvSpPr>
        <p:spPr/>
        <p:txBody>
          <a:bodyPr/>
          <a:lstStyle/>
          <a:p>
            <a:r>
              <a:rPr lang="en-IN" dirty="0"/>
              <a:t>Approach used</a:t>
            </a:r>
          </a:p>
        </p:txBody>
      </p:sp>
      <p:sp>
        <p:nvSpPr>
          <p:cNvPr id="3" name="Content Placeholder 2">
            <a:extLst>
              <a:ext uri="{FF2B5EF4-FFF2-40B4-BE49-F238E27FC236}">
                <a16:creationId xmlns:a16="http://schemas.microsoft.com/office/drawing/2014/main" id="{CB1BBAC8-262D-40A8-9EA5-BD7B1D35FC7F}"/>
              </a:ext>
            </a:extLst>
          </p:cNvPr>
          <p:cNvSpPr>
            <a:spLocks noGrp="1"/>
          </p:cNvSpPr>
          <p:nvPr>
            <p:ph idx="1"/>
          </p:nvPr>
        </p:nvSpPr>
        <p:spPr>
          <a:xfrm>
            <a:off x="1130270" y="1571348"/>
            <a:ext cx="9603275" cy="3894997"/>
          </a:xfrm>
        </p:spPr>
        <p:txBody>
          <a:bodyPr>
            <a:normAutofit fontScale="70000" lnSpcReduction="20000"/>
          </a:bodyPr>
          <a:lstStyle/>
          <a:p>
            <a:r>
              <a:rPr lang="en-US" sz="2000" dirty="0"/>
              <a:t>This case study aims to identify patterns which indicate if a client has difficulty paying their installments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p>
          <a:p>
            <a:r>
              <a:rPr lang="en-US" sz="2000" dirty="0"/>
              <a:t>In other words, the company wants to understand the driving factors (or driver variables) behind loan default, i.e. the variables which are strong indicators of default. The company can utilize this knowledge for its portfolio and risk assessment.</a:t>
            </a:r>
          </a:p>
          <a:p>
            <a:r>
              <a:rPr lang="en-IN" dirty="0"/>
              <a:t>First, we explored and cleaned the data in both files </a:t>
            </a:r>
            <a:r>
              <a:rPr lang="en-IN" dirty="0" err="1"/>
              <a:t>application_data</a:t>
            </a:r>
            <a:r>
              <a:rPr lang="en-IN" dirty="0"/>
              <a:t> and </a:t>
            </a:r>
            <a:r>
              <a:rPr lang="en-IN" dirty="0" err="1"/>
              <a:t>previous_application</a:t>
            </a:r>
            <a:endParaRPr lang="en-IN" dirty="0"/>
          </a:p>
          <a:p>
            <a:r>
              <a:rPr lang="en-IN" dirty="0"/>
              <a:t>We decided to drop all columns with more than 40% data in both the files as replacing the missing values in those columns would have resulted in skewing the data</a:t>
            </a:r>
          </a:p>
          <a:p>
            <a:r>
              <a:rPr lang="en-IN" dirty="0"/>
              <a:t>For columns with less than 40% missing values the following approach was used:</a:t>
            </a:r>
          </a:p>
          <a:p>
            <a:pPr lvl="1"/>
            <a:r>
              <a:rPr lang="en-IN" dirty="0"/>
              <a:t>Categorical columns: adding a new category ‘Unknown’</a:t>
            </a:r>
          </a:p>
          <a:p>
            <a:pPr lvl="1"/>
            <a:r>
              <a:rPr lang="en-IN" dirty="0"/>
              <a:t>Numerical columns: based on the statistics, either median/mode</a:t>
            </a:r>
          </a:p>
          <a:p>
            <a:pPr lvl="1"/>
            <a:r>
              <a:rPr lang="en-IN" dirty="0"/>
              <a:t>For numerical columns with discrete values mode was used</a:t>
            </a:r>
          </a:p>
          <a:p>
            <a:endParaRPr lang="en-IN" dirty="0"/>
          </a:p>
        </p:txBody>
      </p:sp>
      <p:sp>
        <p:nvSpPr>
          <p:cNvPr id="4" name="Slide Number Placeholder 3">
            <a:extLst>
              <a:ext uri="{FF2B5EF4-FFF2-40B4-BE49-F238E27FC236}">
                <a16:creationId xmlns:a16="http://schemas.microsoft.com/office/drawing/2014/main" id="{4F78B36E-06CA-4F20-A560-3C918C249156}"/>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307251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F906-17FE-4652-8919-A7193F317738}"/>
              </a:ext>
            </a:extLst>
          </p:cNvPr>
          <p:cNvSpPr>
            <a:spLocks noGrp="1"/>
          </p:cNvSpPr>
          <p:nvPr>
            <p:ph type="title"/>
          </p:nvPr>
        </p:nvSpPr>
        <p:spPr/>
        <p:txBody>
          <a:bodyPr/>
          <a:lstStyle/>
          <a:p>
            <a:r>
              <a:rPr lang="en-IN" dirty="0"/>
              <a:t>Approach used continued</a:t>
            </a:r>
          </a:p>
        </p:txBody>
      </p:sp>
      <p:sp>
        <p:nvSpPr>
          <p:cNvPr id="3" name="Content Placeholder 2">
            <a:extLst>
              <a:ext uri="{FF2B5EF4-FFF2-40B4-BE49-F238E27FC236}">
                <a16:creationId xmlns:a16="http://schemas.microsoft.com/office/drawing/2014/main" id="{1B39ED6F-DFCB-4064-BE24-7CBC4DB218CC}"/>
              </a:ext>
            </a:extLst>
          </p:cNvPr>
          <p:cNvSpPr>
            <a:spLocks noGrp="1"/>
          </p:cNvSpPr>
          <p:nvPr>
            <p:ph idx="1"/>
          </p:nvPr>
        </p:nvSpPr>
        <p:spPr/>
        <p:txBody>
          <a:bodyPr>
            <a:normAutofit fontScale="62500" lnSpcReduction="20000"/>
          </a:bodyPr>
          <a:lstStyle/>
          <a:p>
            <a:r>
              <a:rPr lang="en-IN" dirty="0"/>
              <a:t>After cleaning the data, on analysing the Target column, we noticed a data imbalance with 8% in defaulters and 92% in </a:t>
            </a:r>
            <a:r>
              <a:rPr lang="en-IN" dirty="0" err="1"/>
              <a:t>repayers</a:t>
            </a:r>
            <a:r>
              <a:rPr lang="en-IN" dirty="0"/>
              <a:t> in the 3.1 lakh entries </a:t>
            </a:r>
          </a:p>
          <a:p>
            <a:r>
              <a:rPr lang="en-IN" dirty="0"/>
              <a:t>We split the </a:t>
            </a:r>
            <a:r>
              <a:rPr lang="en-IN" dirty="0" err="1"/>
              <a:t>application_data</a:t>
            </a:r>
            <a:r>
              <a:rPr lang="en-IN" dirty="0"/>
              <a:t> data frame by target and ran univariate and bivariate analyses to get some insight into the overall patterns and trends (more details in the following slides)</a:t>
            </a:r>
          </a:p>
          <a:p>
            <a:r>
              <a:rPr lang="en-IN" dirty="0"/>
              <a:t>We then used a correlation matrix to find the top 10 correlations for both Target 0 and 1</a:t>
            </a:r>
          </a:p>
          <a:p>
            <a:r>
              <a:rPr lang="en-IN" dirty="0"/>
              <a:t>After this we merged both the data frames using SK_CURR_ID to find patterns in accepting/rejecting loans based on </a:t>
            </a:r>
          </a:p>
          <a:p>
            <a:pPr lvl="1"/>
            <a:r>
              <a:rPr lang="en-IN" dirty="0"/>
              <a:t>Gender, Age, Marital status, education level, employment status, family status, credit score (add graph in </a:t>
            </a:r>
            <a:r>
              <a:rPr lang="en-IN" dirty="0" err="1"/>
              <a:t>ipynb</a:t>
            </a:r>
            <a:r>
              <a:rPr lang="en-IN" dirty="0"/>
              <a:t>)</a:t>
            </a:r>
          </a:p>
          <a:p>
            <a:pPr lvl="1"/>
            <a:r>
              <a:rPr lang="en-IN" dirty="0"/>
              <a:t>Owning a house/car</a:t>
            </a:r>
          </a:p>
          <a:p>
            <a:pPr lvl="1"/>
            <a:r>
              <a:rPr lang="en-IN" dirty="0"/>
              <a:t>Income of client vs credit amt of loan vs loan annuity vs price of goods for which loan is give</a:t>
            </a:r>
          </a:p>
          <a:p>
            <a:pPr lvl="1"/>
            <a:r>
              <a:rPr lang="en-IN" dirty="0"/>
              <a:t>Status of application based on reason for loan</a:t>
            </a:r>
          </a:p>
          <a:p>
            <a:pPr lvl="1"/>
            <a:r>
              <a:rPr lang="en-IN" dirty="0"/>
              <a:t>Days taken to process application</a:t>
            </a:r>
          </a:p>
          <a:p>
            <a:pPr lvl="1"/>
            <a:endParaRPr lang="en-IN" dirty="0"/>
          </a:p>
          <a:p>
            <a:endParaRPr lang="en-IN" dirty="0"/>
          </a:p>
        </p:txBody>
      </p:sp>
      <p:sp>
        <p:nvSpPr>
          <p:cNvPr id="4" name="Slide Number Placeholder 3">
            <a:extLst>
              <a:ext uri="{FF2B5EF4-FFF2-40B4-BE49-F238E27FC236}">
                <a16:creationId xmlns:a16="http://schemas.microsoft.com/office/drawing/2014/main" id="{3510A4C7-79E4-48F5-94EB-CFAFA92D7B31}"/>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895254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FC8D-E4FF-445F-8A9B-DE25905C959A}"/>
              </a:ext>
            </a:extLst>
          </p:cNvPr>
          <p:cNvSpPr>
            <a:spLocks noGrp="1"/>
          </p:cNvSpPr>
          <p:nvPr>
            <p:ph type="title"/>
          </p:nvPr>
        </p:nvSpPr>
        <p:spPr/>
        <p:txBody>
          <a:bodyPr/>
          <a:lstStyle/>
          <a:p>
            <a:r>
              <a:rPr lang="en-IN" dirty="0"/>
              <a:t>Univariate Analysis on </a:t>
            </a:r>
            <a:r>
              <a:rPr lang="en-IN" dirty="0" err="1"/>
              <a:t>application_data</a:t>
            </a:r>
            <a:endParaRPr lang="en-IN" dirty="0"/>
          </a:p>
        </p:txBody>
      </p:sp>
      <p:graphicFrame>
        <p:nvGraphicFramePr>
          <p:cNvPr id="5" name="Content Placeholder 4">
            <a:extLst>
              <a:ext uri="{FF2B5EF4-FFF2-40B4-BE49-F238E27FC236}">
                <a16:creationId xmlns:a16="http://schemas.microsoft.com/office/drawing/2014/main" id="{6D510A0B-B084-48F1-A0CB-8393DE529DD8}"/>
              </a:ext>
            </a:extLst>
          </p:cNvPr>
          <p:cNvGraphicFramePr>
            <a:graphicFrameLocks noGrp="1"/>
          </p:cNvGraphicFramePr>
          <p:nvPr>
            <p:ph idx="1"/>
            <p:extLst>
              <p:ext uri="{D42A27DB-BD31-4B8C-83A1-F6EECF244321}">
                <p14:modId xmlns:p14="http://schemas.microsoft.com/office/powerpoint/2010/main" val="3683708901"/>
              </p:ext>
            </p:extLst>
          </p:nvPr>
        </p:nvGraphicFramePr>
        <p:xfrm>
          <a:off x="1130269" y="1636799"/>
          <a:ext cx="2225489" cy="1195180"/>
        </p:xfrm>
        <a:graphic>
          <a:graphicData uri="http://schemas.openxmlformats.org/drawingml/2006/table">
            <a:tbl>
              <a:tblPr/>
              <a:tblGrid>
                <a:gridCol w="707440">
                  <a:extLst>
                    <a:ext uri="{9D8B030D-6E8A-4147-A177-3AD203B41FA5}">
                      <a16:colId xmlns:a16="http://schemas.microsoft.com/office/drawing/2014/main" val="1373627048"/>
                    </a:ext>
                  </a:extLst>
                </a:gridCol>
                <a:gridCol w="707440">
                  <a:extLst>
                    <a:ext uri="{9D8B030D-6E8A-4147-A177-3AD203B41FA5}">
                      <a16:colId xmlns:a16="http://schemas.microsoft.com/office/drawing/2014/main" val="3732833858"/>
                    </a:ext>
                  </a:extLst>
                </a:gridCol>
                <a:gridCol w="810609">
                  <a:extLst>
                    <a:ext uri="{9D8B030D-6E8A-4147-A177-3AD203B41FA5}">
                      <a16:colId xmlns:a16="http://schemas.microsoft.com/office/drawing/2014/main" val="3326008550"/>
                    </a:ext>
                  </a:extLst>
                </a:gridCol>
              </a:tblGrid>
              <a:tr h="298795">
                <a:tc>
                  <a:txBody>
                    <a:bodyPr/>
                    <a:lstStyle/>
                    <a:p>
                      <a:pPr algn="l" fontAlgn="b"/>
                      <a:r>
                        <a:rPr lang="en-IN" sz="1100" b="1" i="0" u="none" strike="noStrike" dirty="0">
                          <a:solidFill>
                            <a:srgbClr val="000000"/>
                          </a:solidFill>
                          <a:effectLst/>
                          <a:latin typeface="Calibri" panose="020F0502020204030204" pitchFamily="34" charset="0"/>
                        </a:rPr>
                        <a:t>Target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panose="020F0502020204030204" pitchFamily="34" charset="0"/>
                        </a:rPr>
                        <a:t>Count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panose="020F0502020204030204" pitchFamily="34" charset="0"/>
                        </a:rPr>
                        <a:t>Percentage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2799588"/>
                  </a:ext>
                </a:extLst>
              </a:tr>
              <a:tr h="298795">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282686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2753686"/>
                  </a:ext>
                </a:extLst>
              </a:tr>
              <a:tr h="298795">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24825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3659727"/>
                  </a:ext>
                </a:extLst>
              </a:tr>
              <a:tr h="298795">
                <a:tc>
                  <a:txBody>
                    <a:bodyPr/>
                    <a:lstStyle/>
                    <a:p>
                      <a:pPr algn="l" fontAlgn="b"/>
                      <a:r>
                        <a:rPr lang="en-IN" sz="1100" b="0" i="0" u="none" strike="noStrike">
                          <a:solidFill>
                            <a:srgbClr val="000000"/>
                          </a:solidFill>
                          <a:effectLst/>
                          <a:latin typeface="Calibri" panose="020F0502020204030204" pitchFamily="34" charset="0"/>
                        </a:rPr>
                        <a:t>Total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307511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7232196"/>
                  </a:ext>
                </a:extLst>
              </a:tr>
            </a:tbl>
          </a:graphicData>
        </a:graphic>
      </p:graphicFrame>
      <p:sp>
        <p:nvSpPr>
          <p:cNvPr id="4" name="Slide Number Placeholder 3">
            <a:extLst>
              <a:ext uri="{FF2B5EF4-FFF2-40B4-BE49-F238E27FC236}">
                <a16:creationId xmlns:a16="http://schemas.microsoft.com/office/drawing/2014/main" id="{DF01CF62-0CC8-4F35-9E9C-E451AEA7FA6C}"/>
              </a:ext>
            </a:extLst>
          </p:cNvPr>
          <p:cNvSpPr>
            <a:spLocks noGrp="1"/>
          </p:cNvSpPr>
          <p:nvPr>
            <p:ph type="sldNum" sz="quarter" idx="12"/>
          </p:nvPr>
        </p:nvSpPr>
        <p:spPr/>
        <p:txBody>
          <a:bodyPr/>
          <a:lstStyle/>
          <a:p>
            <a:fld id="{6D22F896-40B5-4ADD-8801-0D06FADFA095}" type="slidenum">
              <a:rPr lang="en-US" smtClean="0"/>
              <a:t>5</a:t>
            </a:fld>
            <a:endParaRPr lang="en-US" dirty="0"/>
          </a:p>
        </p:txBody>
      </p:sp>
      <p:pic>
        <p:nvPicPr>
          <p:cNvPr id="7" name="Picture 6">
            <a:extLst>
              <a:ext uri="{FF2B5EF4-FFF2-40B4-BE49-F238E27FC236}">
                <a16:creationId xmlns:a16="http://schemas.microsoft.com/office/drawing/2014/main" id="{7D7F400F-0E3A-442C-9AD9-868502A30D60}"/>
              </a:ext>
            </a:extLst>
          </p:cNvPr>
          <p:cNvPicPr>
            <a:picLocks noChangeAspect="1"/>
          </p:cNvPicPr>
          <p:nvPr/>
        </p:nvPicPr>
        <p:blipFill>
          <a:blip r:embed="rId2"/>
          <a:stretch>
            <a:fillRect/>
          </a:stretch>
        </p:blipFill>
        <p:spPr>
          <a:xfrm>
            <a:off x="3442770" y="1645677"/>
            <a:ext cx="4067740" cy="2448227"/>
          </a:xfrm>
          <a:prstGeom prst="rect">
            <a:avLst/>
          </a:prstGeom>
        </p:spPr>
      </p:pic>
      <p:sp>
        <p:nvSpPr>
          <p:cNvPr id="8" name="TextBox 7">
            <a:extLst>
              <a:ext uri="{FF2B5EF4-FFF2-40B4-BE49-F238E27FC236}">
                <a16:creationId xmlns:a16="http://schemas.microsoft.com/office/drawing/2014/main" id="{6677E34F-26C9-46B1-9A48-C9EEF832F933}"/>
              </a:ext>
            </a:extLst>
          </p:cNvPr>
          <p:cNvSpPr txBox="1"/>
          <p:nvPr/>
        </p:nvSpPr>
        <p:spPr>
          <a:xfrm>
            <a:off x="8327254" y="1636799"/>
            <a:ext cx="2672179" cy="1754326"/>
          </a:xfrm>
          <a:prstGeom prst="rect">
            <a:avLst/>
          </a:prstGeom>
          <a:noFill/>
        </p:spPr>
        <p:txBody>
          <a:bodyPr wrap="square" rtlCol="0">
            <a:spAutoFit/>
          </a:bodyPr>
          <a:lstStyle/>
          <a:p>
            <a:r>
              <a:rPr lang="en-IN" dirty="0"/>
              <a:t>Insights:</a:t>
            </a:r>
          </a:p>
          <a:p>
            <a:pPr marL="285750" indent="-285750">
              <a:buFont typeface="Arial" panose="020B0604020202020204" pitchFamily="34" charset="0"/>
              <a:buChar char="•"/>
            </a:pPr>
            <a:r>
              <a:rPr lang="en-IN" dirty="0"/>
              <a:t>Class imbalance </a:t>
            </a:r>
          </a:p>
          <a:p>
            <a:pPr marL="285750" indent="-285750">
              <a:buFont typeface="Arial" panose="020B0604020202020204" pitchFamily="34" charset="0"/>
              <a:buChar char="•"/>
            </a:pPr>
            <a:r>
              <a:rPr lang="en-IN" dirty="0"/>
              <a:t>DF was split up into train_0 and train_1 to get insights for correlation</a:t>
            </a:r>
          </a:p>
        </p:txBody>
      </p:sp>
    </p:spTree>
    <p:extLst>
      <p:ext uri="{BB962C8B-B14F-4D97-AF65-F5344CB8AC3E}">
        <p14:creationId xmlns:p14="http://schemas.microsoft.com/office/powerpoint/2010/main" val="322377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15EF-167D-44C6-9576-1F13AEA73F48}"/>
              </a:ext>
            </a:extLst>
          </p:cNvPr>
          <p:cNvSpPr>
            <a:spLocks noGrp="1"/>
          </p:cNvSpPr>
          <p:nvPr>
            <p:ph type="title"/>
          </p:nvPr>
        </p:nvSpPr>
        <p:spPr>
          <a:xfrm>
            <a:off x="1130270" y="953325"/>
            <a:ext cx="9603275" cy="503578"/>
          </a:xfrm>
        </p:spPr>
        <p:txBody>
          <a:bodyPr>
            <a:normAutofit fontScale="90000"/>
          </a:bodyPr>
          <a:lstStyle/>
          <a:p>
            <a:r>
              <a:rPr lang="en-IN" dirty="0"/>
              <a:t>Univariate Analysis for marital status</a:t>
            </a:r>
            <a:br>
              <a:rPr lang="en-IN" dirty="0"/>
            </a:br>
            <a:endParaRPr lang="en-IN" dirty="0"/>
          </a:p>
        </p:txBody>
      </p:sp>
      <p:sp>
        <p:nvSpPr>
          <p:cNvPr id="4" name="Slide Number Placeholder 3">
            <a:extLst>
              <a:ext uri="{FF2B5EF4-FFF2-40B4-BE49-F238E27FC236}">
                <a16:creationId xmlns:a16="http://schemas.microsoft.com/office/drawing/2014/main" id="{618F1B9A-CD6A-473E-80EF-71984197DCAE}"/>
              </a:ext>
            </a:extLst>
          </p:cNvPr>
          <p:cNvSpPr>
            <a:spLocks noGrp="1"/>
          </p:cNvSpPr>
          <p:nvPr>
            <p:ph type="sldNum" sz="quarter" idx="12"/>
          </p:nvPr>
        </p:nvSpPr>
        <p:spPr/>
        <p:txBody>
          <a:bodyPr/>
          <a:lstStyle/>
          <a:p>
            <a:fld id="{6D22F896-40B5-4ADD-8801-0D06FADFA095}" type="slidenum">
              <a:rPr lang="en-US" smtClean="0"/>
              <a:t>6</a:t>
            </a:fld>
            <a:endParaRPr lang="en-US" dirty="0"/>
          </a:p>
        </p:txBody>
      </p:sp>
      <p:pic>
        <p:nvPicPr>
          <p:cNvPr id="6" name="Picture 5">
            <a:extLst>
              <a:ext uri="{FF2B5EF4-FFF2-40B4-BE49-F238E27FC236}">
                <a16:creationId xmlns:a16="http://schemas.microsoft.com/office/drawing/2014/main" id="{B71BD08A-4312-4C8F-A495-08F8A9691B68}"/>
              </a:ext>
            </a:extLst>
          </p:cNvPr>
          <p:cNvPicPr>
            <a:picLocks noChangeAspect="1"/>
          </p:cNvPicPr>
          <p:nvPr/>
        </p:nvPicPr>
        <p:blipFill>
          <a:blip r:embed="rId2"/>
          <a:stretch>
            <a:fillRect/>
          </a:stretch>
        </p:blipFill>
        <p:spPr>
          <a:xfrm>
            <a:off x="1130270" y="1456903"/>
            <a:ext cx="6895586" cy="4643649"/>
          </a:xfrm>
          <a:prstGeom prst="rect">
            <a:avLst/>
          </a:prstGeom>
        </p:spPr>
      </p:pic>
      <p:sp>
        <p:nvSpPr>
          <p:cNvPr id="9" name="TextBox 8">
            <a:extLst>
              <a:ext uri="{FF2B5EF4-FFF2-40B4-BE49-F238E27FC236}">
                <a16:creationId xmlns:a16="http://schemas.microsoft.com/office/drawing/2014/main" id="{AB48D7C2-7580-4768-89D7-470D5959B6D2}"/>
              </a:ext>
            </a:extLst>
          </p:cNvPr>
          <p:cNvSpPr txBox="1"/>
          <p:nvPr/>
        </p:nvSpPr>
        <p:spPr>
          <a:xfrm>
            <a:off x="9277165" y="1456903"/>
            <a:ext cx="2707689" cy="1754326"/>
          </a:xfrm>
          <a:prstGeom prst="rect">
            <a:avLst/>
          </a:prstGeom>
          <a:noFill/>
        </p:spPr>
        <p:txBody>
          <a:bodyPr wrap="square" rtlCol="0">
            <a:spAutoFit/>
          </a:bodyPr>
          <a:lstStyle/>
          <a:p>
            <a:r>
              <a:rPr lang="en-IN" dirty="0"/>
              <a:t>Insight:</a:t>
            </a:r>
          </a:p>
          <a:p>
            <a:pPr marL="285750" indent="-285750">
              <a:buFont typeface="Arial" panose="020B0604020202020204" pitchFamily="34" charset="0"/>
              <a:buChar char="•"/>
            </a:pPr>
            <a:r>
              <a:rPr lang="en-IN" dirty="0"/>
              <a:t>Married people apply for more loans (64%) and have very few defaulters </a:t>
            </a:r>
          </a:p>
        </p:txBody>
      </p:sp>
    </p:spTree>
    <p:extLst>
      <p:ext uri="{BB962C8B-B14F-4D97-AF65-F5344CB8AC3E}">
        <p14:creationId xmlns:p14="http://schemas.microsoft.com/office/powerpoint/2010/main" val="14471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15EF-167D-44C6-9576-1F13AEA73F48}"/>
              </a:ext>
            </a:extLst>
          </p:cNvPr>
          <p:cNvSpPr>
            <a:spLocks noGrp="1"/>
          </p:cNvSpPr>
          <p:nvPr>
            <p:ph type="title"/>
          </p:nvPr>
        </p:nvSpPr>
        <p:spPr>
          <a:xfrm>
            <a:off x="1130270" y="953325"/>
            <a:ext cx="9603275" cy="503578"/>
          </a:xfrm>
        </p:spPr>
        <p:txBody>
          <a:bodyPr>
            <a:normAutofit fontScale="90000"/>
          </a:bodyPr>
          <a:lstStyle/>
          <a:p>
            <a:r>
              <a:rPr lang="en-IN" dirty="0"/>
              <a:t>Univariate Analysis for Gender</a:t>
            </a:r>
          </a:p>
        </p:txBody>
      </p:sp>
      <p:sp>
        <p:nvSpPr>
          <p:cNvPr id="4" name="Slide Number Placeholder 3">
            <a:extLst>
              <a:ext uri="{FF2B5EF4-FFF2-40B4-BE49-F238E27FC236}">
                <a16:creationId xmlns:a16="http://schemas.microsoft.com/office/drawing/2014/main" id="{618F1B9A-CD6A-473E-80EF-71984197DCAE}"/>
              </a:ext>
            </a:extLst>
          </p:cNvPr>
          <p:cNvSpPr>
            <a:spLocks noGrp="1"/>
          </p:cNvSpPr>
          <p:nvPr>
            <p:ph type="sldNum" sz="quarter" idx="12"/>
          </p:nvPr>
        </p:nvSpPr>
        <p:spPr/>
        <p:txBody>
          <a:bodyPr/>
          <a:lstStyle/>
          <a:p>
            <a:fld id="{6D22F896-40B5-4ADD-8801-0D06FADFA095}" type="slidenum">
              <a:rPr lang="en-US" smtClean="0"/>
              <a:t>7</a:t>
            </a:fld>
            <a:endParaRPr lang="en-US" dirty="0"/>
          </a:p>
        </p:txBody>
      </p:sp>
      <p:sp>
        <p:nvSpPr>
          <p:cNvPr id="9" name="TextBox 8">
            <a:extLst>
              <a:ext uri="{FF2B5EF4-FFF2-40B4-BE49-F238E27FC236}">
                <a16:creationId xmlns:a16="http://schemas.microsoft.com/office/drawing/2014/main" id="{AB48D7C2-7580-4768-89D7-470D5959B6D2}"/>
              </a:ext>
            </a:extLst>
          </p:cNvPr>
          <p:cNvSpPr txBox="1"/>
          <p:nvPr/>
        </p:nvSpPr>
        <p:spPr>
          <a:xfrm>
            <a:off x="9277165" y="1456903"/>
            <a:ext cx="2707689" cy="1477328"/>
          </a:xfrm>
          <a:prstGeom prst="rect">
            <a:avLst/>
          </a:prstGeom>
          <a:noFill/>
        </p:spPr>
        <p:txBody>
          <a:bodyPr wrap="square" rtlCol="0">
            <a:spAutoFit/>
          </a:bodyPr>
          <a:lstStyle/>
          <a:p>
            <a:r>
              <a:rPr lang="en-IN" dirty="0"/>
              <a:t>Insight:</a:t>
            </a:r>
          </a:p>
          <a:p>
            <a:pPr marL="285750" indent="-285750">
              <a:buFont typeface="Arial" panose="020B0604020202020204" pitchFamily="34" charset="0"/>
              <a:buChar char="•"/>
            </a:pPr>
            <a:r>
              <a:rPr lang="en-IN" dirty="0"/>
              <a:t>Females apply for more loans than males and default less than males</a:t>
            </a:r>
          </a:p>
        </p:txBody>
      </p:sp>
      <p:pic>
        <p:nvPicPr>
          <p:cNvPr id="5" name="Picture 4">
            <a:extLst>
              <a:ext uri="{FF2B5EF4-FFF2-40B4-BE49-F238E27FC236}">
                <a16:creationId xmlns:a16="http://schemas.microsoft.com/office/drawing/2014/main" id="{F7FFD21B-1BE5-45DA-8146-198700A8A0DC}"/>
              </a:ext>
            </a:extLst>
          </p:cNvPr>
          <p:cNvPicPr>
            <a:picLocks noChangeAspect="1"/>
          </p:cNvPicPr>
          <p:nvPr/>
        </p:nvPicPr>
        <p:blipFill>
          <a:blip r:embed="rId2"/>
          <a:stretch>
            <a:fillRect/>
          </a:stretch>
        </p:blipFill>
        <p:spPr>
          <a:xfrm>
            <a:off x="1189995" y="1456904"/>
            <a:ext cx="6835861" cy="4516460"/>
          </a:xfrm>
          <a:prstGeom prst="rect">
            <a:avLst/>
          </a:prstGeom>
        </p:spPr>
      </p:pic>
    </p:spTree>
    <p:extLst>
      <p:ext uri="{BB962C8B-B14F-4D97-AF65-F5344CB8AC3E}">
        <p14:creationId xmlns:p14="http://schemas.microsoft.com/office/powerpoint/2010/main" val="3793903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15EF-167D-44C6-9576-1F13AEA73F48}"/>
              </a:ext>
            </a:extLst>
          </p:cNvPr>
          <p:cNvSpPr>
            <a:spLocks noGrp="1"/>
          </p:cNvSpPr>
          <p:nvPr>
            <p:ph type="title"/>
          </p:nvPr>
        </p:nvSpPr>
        <p:spPr>
          <a:xfrm>
            <a:off x="1130270" y="953325"/>
            <a:ext cx="9603275" cy="503578"/>
          </a:xfrm>
        </p:spPr>
        <p:txBody>
          <a:bodyPr>
            <a:normAutofit fontScale="90000"/>
          </a:bodyPr>
          <a:lstStyle/>
          <a:p>
            <a:r>
              <a:rPr lang="en-IN" dirty="0"/>
              <a:t>Univariate Analysis for owning car and housing</a:t>
            </a:r>
          </a:p>
        </p:txBody>
      </p:sp>
      <p:sp>
        <p:nvSpPr>
          <p:cNvPr id="4" name="Slide Number Placeholder 3">
            <a:extLst>
              <a:ext uri="{FF2B5EF4-FFF2-40B4-BE49-F238E27FC236}">
                <a16:creationId xmlns:a16="http://schemas.microsoft.com/office/drawing/2014/main" id="{618F1B9A-CD6A-473E-80EF-71984197DCAE}"/>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9" name="TextBox 8">
            <a:extLst>
              <a:ext uri="{FF2B5EF4-FFF2-40B4-BE49-F238E27FC236}">
                <a16:creationId xmlns:a16="http://schemas.microsoft.com/office/drawing/2014/main" id="{AB48D7C2-7580-4768-89D7-470D5959B6D2}"/>
              </a:ext>
            </a:extLst>
          </p:cNvPr>
          <p:cNvSpPr txBox="1"/>
          <p:nvPr/>
        </p:nvSpPr>
        <p:spPr>
          <a:xfrm>
            <a:off x="9277165" y="1456903"/>
            <a:ext cx="2707689" cy="3970318"/>
          </a:xfrm>
          <a:prstGeom prst="rect">
            <a:avLst/>
          </a:prstGeom>
          <a:noFill/>
        </p:spPr>
        <p:txBody>
          <a:bodyPr wrap="square" rtlCol="0">
            <a:spAutoFit/>
          </a:bodyPr>
          <a:lstStyle/>
          <a:p>
            <a:r>
              <a:rPr lang="en-IN" dirty="0"/>
              <a:t>Insight:</a:t>
            </a:r>
          </a:p>
          <a:p>
            <a:pPr marL="285750" indent="-285750">
              <a:buFont typeface="Arial" panose="020B0604020202020204" pitchFamily="34" charset="0"/>
              <a:buChar char="•"/>
            </a:pPr>
            <a:r>
              <a:rPr lang="en-IN" dirty="0"/>
              <a:t>34% defaulters own a car, 66% don’t. Maybe the 66% apply for loans for cars</a:t>
            </a:r>
          </a:p>
          <a:p>
            <a:pPr marL="285750" indent="-285750">
              <a:buFont typeface="Arial" panose="020B0604020202020204" pitchFamily="34" charset="0"/>
              <a:buChar char="•"/>
            </a:pPr>
            <a:r>
              <a:rPr lang="en-IN" dirty="0"/>
              <a:t>89% of </a:t>
            </a:r>
            <a:r>
              <a:rPr lang="en-IN" dirty="0" err="1"/>
              <a:t>repayers</a:t>
            </a:r>
            <a:r>
              <a:rPr lang="en-IN" dirty="0"/>
              <a:t> live in a house or apartment, implying that house owners are not risky in terms of repaying loans</a:t>
            </a:r>
          </a:p>
          <a:p>
            <a:pPr marL="285750" indent="-285750">
              <a:buFont typeface="Arial" panose="020B0604020202020204" pitchFamily="34" charset="0"/>
              <a:buChar char="•"/>
            </a:pPr>
            <a:endParaRPr lang="en-IN" dirty="0"/>
          </a:p>
        </p:txBody>
      </p:sp>
      <p:pic>
        <p:nvPicPr>
          <p:cNvPr id="6" name="Picture 5">
            <a:extLst>
              <a:ext uri="{FF2B5EF4-FFF2-40B4-BE49-F238E27FC236}">
                <a16:creationId xmlns:a16="http://schemas.microsoft.com/office/drawing/2014/main" id="{E5B71D88-B467-4519-AF3C-073B8FEF4B61}"/>
              </a:ext>
            </a:extLst>
          </p:cNvPr>
          <p:cNvPicPr>
            <a:picLocks noChangeAspect="1"/>
          </p:cNvPicPr>
          <p:nvPr/>
        </p:nvPicPr>
        <p:blipFill>
          <a:blip r:embed="rId2"/>
          <a:stretch>
            <a:fillRect/>
          </a:stretch>
        </p:blipFill>
        <p:spPr>
          <a:xfrm>
            <a:off x="563196" y="1456903"/>
            <a:ext cx="3398672" cy="2786623"/>
          </a:xfrm>
          <a:prstGeom prst="rect">
            <a:avLst/>
          </a:prstGeom>
        </p:spPr>
      </p:pic>
      <p:pic>
        <p:nvPicPr>
          <p:cNvPr id="11" name="Picture 10">
            <a:extLst>
              <a:ext uri="{FF2B5EF4-FFF2-40B4-BE49-F238E27FC236}">
                <a16:creationId xmlns:a16="http://schemas.microsoft.com/office/drawing/2014/main" id="{06A157B2-4170-4792-A956-FB5CA5D0094E}"/>
              </a:ext>
            </a:extLst>
          </p:cNvPr>
          <p:cNvPicPr>
            <a:picLocks noChangeAspect="1"/>
          </p:cNvPicPr>
          <p:nvPr/>
        </p:nvPicPr>
        <p:blipFill>
          <a:blip r:embed="rId3"/>
          <a:stretch>
            <a:fillRect/>
          </a:stretch>
        </p:blipFill>
        <p:spPr>
          <a:xfrm>
            <a:off x="4114386" y="1456903"/>
            <a:ext cx="4877223" cy="3414056"/>
          </a:xfrm>
          <a:prstGeom prst="rect">
            <a:avLst/>
          </a:prstGeom>
        </p:spPr>
      </p:pic>
      <p:pic>
        <p:nvPicPr>
          <p:cNvPr id="13" name="Picture 12">
            <a:extLst>
              <a:ext uri="{FF2B5EF4-FFF2-40B4-BE49-F238E27FC236}">
                <a16:creationId xmlns:a16="http://schemas.microsoft.com/office/drawing/2014/main" id="{BB7F97BE-E8BD-4B4F-8CA9-905A0E8C3B0A}"/>
              </a:ext>
            </a:extLst>
          </p:cNvPr>
          <p:cNvPicPr>
            <a:picLocks noChangeAspect="1"/>
          </p:cNvPicPr>
          <p:nvPr/>
        </p:nvPicPr>
        <p:blipFill>
          <a:blip r:embed="rId4"/>
          <a:stretch>
            <a:fillRect/>
          </a:stretch>
        </p:blipFill>
        <p:spPr>
          <a:xfrm>
            <a:off x="5273400" y="4885018"/>
            <a:ext cx="2781541" cy="205758"/>
          </a:xfrm>
          <a:prstGeom prst="rect">
            <a:avLst/>
          </a:prstGeom>
        </p:spPr>
      </p:pic>
    </p:spTree>
    <p:extLst>
      <p:ext uri="{BB962C8B-B14F-4D97-AF65-F5344CB8AC3E}">
        <p14:creationId xmlns:p14="http://schemas.microsoft.com/office/powerpoint/2010/main" val="2975582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15EF-167D-44C6-9576-1F13AEA73F48}"/>
              </a:ext>
            </a:extLst>
          </p:cNvPr>
          <p:cNvSpPr>
            <a:spLocks noGrp="1"/>
          </p:cNvSpPr>
          <p:nvPr>
            <p:ph type="title"/>
          </p:nvPr>
        </p:nvSpPr>
        <p:spPr>
          <a:xfrm>
            <a:off x="1130270" y="953325"/>
            <a:ext cx="9603275" cy="503578"/>
          </a:xfrm>
        </p:spPr>
        <p:txBody>
          <a:bodyPr>
            <a:normAutofit fontScale="90000"/>
          </a:bodyPr>
          <a:lstStyle/>
          <a:p>
            <a:r>
              <a:rPr lang="en-IN" dirty="0"/>
              <a:t>Univariate Analysis for education level</a:t>
            </a:r>
          </a:p>
        </p:txBody>
      </p:sp>
      <p:sp>
        <p:nvSpPr>
          <p:cNvPr id="4" name="Slide Number Placeholder 3">
            <a:extLst>
              <a:ext uri="{FF2B5EF4-FFF2-40B4-BE49-F238E27FC236}">
                <a16:creationId xmlns:a16="http://schemas.microsoft.com/office/drawing/2014/main" id="{618F1B9A-CD6A-473E-80EF-71984197DCAE}"/>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9" name="TextBox 8">
            <a:extLst>
              <a:ext uri="{FF2B5EF4-FFF2-40B4-BE49-F238E27FC236}">
                <a16:creationId xmlns:a16="http://schemas.microsoft.com/office/drawing/2014/main" id="{AB48D7C2-7580-4768-89D7-470D5959B6D2}"/>
              </a:ext>
            </a:extLst>
          </p:cNvPr>
          <p:cNvSpPr txBox="1"/>
          <p:nvPr/>
        </p:nvSpPr>
        <p:spPr>
          <a:xfrm>
            <a:off x="9277165" y="1456903"/>
            <a:ext cx="2707689" cy="3693319"/>
          </a:xfrm>
          <a:prstGeom prst="rect">
            <a:avLst/>
          </a:prstGeom>
          <a:noFill/>
        </p:spPr>
        <p:txBody>
          <a:bodyPr wrap="square" rtlCol="0">
            <a:spAutoFit/>
          </a:bodyPr>
          <a:lstStyle/>
          <a:p>
            <a:r>
              <a:rPr lang="en-IN" dirty="0"/>
              <a:t>Insight:</a:t>
            </a:r>
          </a:p>
          <a:p>
            <a:pPr marL="285750" indent="-285750">
              <a:buFont typeface="Arial" panose="020B0604020202020204" pitchFamily="34" charset="0"/>
              <a:buChar char="•"/>
            </a:pPr>
            <a:r>
              <a:rPr lang="en-US" dirty="0"/>
              <a:t>People who's highest education level is Secondary education have applied more loans and have relatively lower defaulters. </a:t>
            </a:r>
          </a:p>
          <a:p>
            <a:pPr marL="285750" indent="-285750">
              <a:buFont typeface="Arial" panose="020B0604020202020204" pitchFamily="34" charset="0"/>
              <a:buChar char="•"/>
            </a:pPr>
            <a:r>
              <a:rPr lang="en-US" dirty="0"/>
              <a:t>Graphs also show that higher the education level, lower the defaulting rate</a:t>
            </a:r>
            <a:endParaRPr lang="en-IN" dirty="0"/>
          </a:p>
        </p:txBody>
      </p:sp>
      <p:pic>
        <p:nvPicPr>
          <p:cNvPr id="1026" name="Picture 2">
            <a:extLst>
              <a:ext uri="{FF2B5EF4-FFF2-40B4-BE49-F238E27FC236}">
                <a16:creationId xmlns:a16="http://schemas.microsoft.com/office/drawing/2014/main" id="{8900FD97-F689-4B1E-8A46-86DDEEA47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639" y="1465183"/>
            <a:ext cx="6871316" cy="460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4173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774</TotalTime>
  <Words>1887</Words>
  <Application>Microsoft Office PowerPoint</Application>
  <PresentationFormat>Widescreen</PresentationFormat>
  <Paragraphs>177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Century Gothic</vt:lpstr>
      <vt:lpstr>Helvetica Neue</vt:lpstr>
      <vt:lpstr>Gallery</vt:lpstr>
      <vt:lpstr>Case Study on Loan Applications </vt:lpstr>
      <vt:lpstr>Objectives </vt:lpstr>
      <vt:lpstr>Approach used</vt:lpstr>
      <vt:lpstr>Approach used continued</vt:lpstr>
      <vt:lpstr>Univariate Analysis on application_data</vt:lpstr>
      <vt:lpstr>Univariate Analysis for marital status </vt:lpstr>
      <vt:lpstr>Univariate Analysis for Gender</vt:lpstr>
      <vt:lpstr>Univariate Analysis for owning car and housing</vt:lpstr>
      <vt:lpstr>Univariate Analysis for education level</vt:lpstr>
      <vt:lpstr>Univariate Analysis for Occupation Type </vt:lpstr>
      <vt:lpstr>Univariate Analysis for Region</vt:lpstr>
      <vt:lpstr>Bivariate Analysis for Occupation vs Gender </vt:lpstr>
      <vt:lpstr>Bivariate Analysis for Organization vs Gender </vt:lpstr>
      <vt:lpstr>Bivariate Analysis for Education vs Gender </vt:lpstr>
      <vt:lpstr>Bivariate Analysis Income vs education &amp; family status </vt:lpstr>
      <vt:lpstr>Pair Plot for all AMT cols </vt:lpstr>
      <vt:lpstr>Age vs Loan Repayment</vt:lpstr>
      <vt:lpstr>Bivariate Analysis purpose of loan vs Status</vt:lpstr>
      <vt:lpstr>Bivariate analysis: Application status relative to decision made about previous application.</vt:lpstr>
      <vt:lpstr>Bivariate Analysis Education vs Credit Amount</vt:lpstr>
      <vt:lpstr>Bivariate Analysis Income vs Education</vt:lpstr>
      <vt:lpstr>Correlation analysis on train_0</vt:lpstr>
      <vt:lpstr>Correlation analysis on train_1</vt:lpstr>
      <vt:lpstr>Correlation after merging</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on Loan Applications </dc:title>
  <dc:creator>Abhijeet</dc:creator>
  <cp:lastModifiedBy>Abhijeet</cp:lastModifiedBy>
  <cp:revision>26</cp:revision>
  <dcterms:created xsi:type="dcterms:W3CDTF">2021-08-31T04:20:37Z</dcterms:created>
  <dcterms:modified xsi:type="dcterms:W3CDTF">2022-08-24T10:44:49Z</dcterms:modified>
</cp:coreProperties>
</file>