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3" r:id="rId2"/>
  </p:sldMasterIdLst>
  <p:notesMasterIdLst>
    <p:notesMasterId r:id="rId25"/>
  </p:notesMasterIdLst>
  <p:handoutMasterIdLst>
    <p:handoutMasterId r:id="rId26"/>
  </p:handoutMasterIdLst>
  <p:sldIdLst>
    <p:sldId id="275" r:id="rId3"/>
    <p:sldId id="258" r:id="rId4"/>
    <p:sldId id="467" r:id="rId5"/>
    <p:sldId id="468" r:id="rId6"/>
    <p:sldId id="475" r:id="rId7"/>
    <p:sldId id="470" r:id="rId8"/>
    <p:sldId id="471" r:id="rId9"/>
    <p:sldId id="472" r:id="rId10"/>
    <p:sldId id="458" r:id="rId11"/>
    <p:sldId id="404" r:id="rId12"/>
    <p:sldId id="465" r:id="rId13"/>
    <p:sldId id="440" r:id="rId14"/>
    <p:sldId id="459" r:id="rId15"/>
    <p:sldId id="478" r:id="rId16"/>
    <p:sldId id="466" r:id="rId17"/>
    <p:sldId id="477" r:id="rId18"/>
    <p:sldId id="476" r:id="rId19"/>
    <p:sldId id="296" r:id="rId20"/>
    <p:sldId id="461" r:id="rId21"/>
    <p:sldId id="462" r:id="rId22"/>
    <p:sldId id="463" r:id="rId23"/>
    <p:sldId id="464"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4D1"/>
    <a:srgbClr val="209873"/>
    <a:srgbClr val="9E8A52"/>
    <a:srgbClr val="EAFAF5"/>
    <a:srgbClr val="FCF2E8"/>
    <a:srgbClr val="EDF6E6"/>
    <a:srgbClr val="F9FCFD"/>
    <a:srgbClr val="6DB33F"/>
    <a:srgbClr val="F0F8FA"/>
    <a:srgbClr val="E5F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93537" autoAdjust="0"/>
  </p:normalViewPr>
  <p:slideViewPr>
    <p:cSldViewPr snapToGrid="0">
      <p:cViewPr varScale="1">
        <p:scale>
          <a:sx n="87" d="100"/>
          <a:sy n="87" d="100"/>
        </p:scale>
        <p:origin x="894" y="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8/4/2017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8/4/2017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400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200917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13</a:t>
            </a:fld>
            <a:endParaRPr lang="en-US" dirty="0"/>
          </a:p>
        </p:txBody>
      </p:sp>
    </p:spTree>
    <p:extLst>
      <p:ext uri="{BB962C8B-B14F-4D97-AF65-F5344CB8AC3E}">
        <p14:creationId xmlns:p14="http://schemas.microsoft.com/office/powerpoint/2010/main" val="110408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schemeClr val="tx2"/>
                </a:solidFill>
              </a:rPr>
              <a:t>Improving Business outcomes</a:t>
            </a:r>
            <a:r>
              <a:rPr lang="en-US" sz="1200" dirty="0" smtClean="0">
                <a:solidFill>
                  <a:schemeClr val="tx2"/>
                </a:solidFill>
              </a:rPr>
              <a:t> through proprietary and mature processes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prstClr val="black"/>
              </a:solidFill>
              <a:latin typeface="+mn-lt"/>
              <a:ea typeface="Segoe UI" panose="020B0502040204020203" pitchFamily="34" charset="0"/>
              <a:cs typeface="Segoe UI" panose="020B0502040204020203" pitchFamily="34" charset="0"/>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141414"/>
                </a:solidFill>
              </a:rPr>
              <a:t>More than 1000 projects executed, </a:t>
            </a:r>
            <a:r>
              <a:rPr lang="en-US" sz="2000" b="1" dirty="0" smtClean="0">
                <a:solidFill>
                  <a:srgbClr val="72CDF4">
                    <a:lumMod val="75000"/>
                  </a:srgbClr>
                </a:solidFill>
              </a:rPr>
              <a:t>with over 300 SOS projects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1" dirty="0" smtClean="0">
                <a:solidFill>
                  <a:srgbClr val="AD2939"/>
                </a:solidFill>
              </a:rPr>
              <a:t>24+ accounts, </a:t>
            </a:r>
            <a:r>
              <a:rPr lang="en-US" sz="2000" dirty="0" smtClean="0">
                <a:solidFill>
                  <a:srgbClr val="141414"/>
                </a:solidFill>
              </a:rPr>
              <a:t>where PACE is the door opener for the account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1" dirty="0" smtClean="0">
                <a:solidFill>
                  <a:srgbClr val="00B050"/>
                </a:solidFill>
              </a:rPr>
              <a:t>1300</a:t>
            </a:r>
            <a:r>
              <a:rPr lang="en-US" sz="1800" dirty="0" smtClean="0">
                <a:solidFill>
                  <a:srgbClr val="141414"/>
                </a:solidFill>
              </a:rPr>
              <a:t> </a:t>
            </a:r>
            <a:r>
              <a:rPr lang="en-US" sz="2000" dirty="0" smtClean="0">
                <a:solidFill>
                  <a:srgbClr val="141414"/>
                </a:solidFill>
              </a:rPr>
              <a:t>person years of overall experience</a:t>
            </a:r>
          </a:p>
          <a:p>
            <a:endParaRPr lang="en-US" sz="2000" dirty="0" smtClean="0">
              <a:solidFill>
                <a:srgbClr val="141414"/>
              </a:solidFill>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altLang="ja-JP" sz="1050" b="1" i="1" kern="0" dirty="0" smtClean="0">
                <a:solidFill>
                  <a:srgbClr val="FF0000"/>
                </a:solidFill>
                <a:latin typeface="Arial" panose="020B0604020202020204" pitchFamily="34" charset="0"/>
                <a:ea typeface="Verdana" pitchFamily="34" charset="0"/>
                <a:cs typeface="Arial" panose="020B0604020202020204" pitchFamily="34" charset="0"/>
                <a:sym typeface="Verdana"/>
              </a:rPr>
              <a:t>NA+UK: 93%, CE: 3.5%, and APAC: 3.5%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b="1" dirty="0" smtClean="0">
              <a:solidFill>
                <a:srgbClr val="72CDF4">
                  <a:lumMod val="75000"/>
                </a:srgbClr>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prstClr val="black"/>
              </a:solidFill>
              <a:latin typeface="+mn-lt"/>
              <a:ea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19</a:t>
            </a:fld>
            <a:endParaRPr lang="en-US" dirty="0"/>
          </a:p>
        </p:txBody>
      </p:sp>
    </p:spTree>
    <p:extLst>
      <p:ext uri="{BB962C8B-B14F-4D97-AF65-F5344CB8AC3E}">
        <p14:creationId xmlns:p14="http://schemas.microsoft.com/office/powerpoint/2010/main" val="978611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0" dirty="0" smtClean="0">
                <a:solidFill>
                  <a:prstClr val="white"/>
                </a:solidFill>
                <a:ea typeface="ＭＳ Ｐゴシック" charset="-128"/>
                <a:cs typeface="Calibri" panose="020F0502020204030204" pitchFamily="34" charset="0"/>
              </a:rPr>
              <a:t>Cognizant took over data center maintenance and migrated the applications into cognizant owned environment as part of maintenance and support</a:t>
            </a:r>
          </a:p>
          <a:p>
            <a:endParaRPr lang="en-GB" dirty="0"/>
          </a:p>
        </p:txBody>
      </p:sp>
      <p:sp>
        <p:nvSpPr>
          <p:cNvPr id="4" name="Slide Number Placeholder 3"/>
          <p:cNvSpPr>
            <a:spLocks noGrp="1"/>
          </p:cNvSpPr>
          <p:nvPr>
            <p:ph type="sldNum" sz="quarter" idx="10"/>
          </p:nvPr>
        </p:nvSpPr>
        <p:spPr/>
        <p:txBody>
          <a:bodyPr/>
          <a:lstStyle/>
          <a:p>
            <a:fld id="{B02D6E04-3A2F-4B48-A297-666578EDF1B3}" type="slidenum">
              <a:rPr lang="en-US" smtClean="0"/>
              <a:t>21</a:t>
            </a:fld>
            <a:endParaRPr lang="en-US" dirty="0"/>
          </a:p>
        </p:txBody>
      </p:sp>
    </p:spTree>
    <p:extLst>
      <p:ext uri="{BB962C8B-B14F-4D97-AF65-F5344CB8AC3E}">
        <p14:creationId xmlns:p14="http://schemas.microsoft.com/office/powerpoint/2010/main" val="4049421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Whit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rcRect t="14635" b="6070"/>
          <a:stretch/>
        </p:blipFill>
        <p:spPr>
          <a:xfrm>
            <a:off x="0" y="0"/>
            <a:ext cx="8648700" cy="5143500"/>
          </a:xfrm>
          <a:prstGeom prst="rect">
            <a:avLst/>
          </a:prstGeom>
        </p:spPr>
      </p:pic>
      <p:sp>
        <p:nvSpPr>
          <p:cNvPr id="9" name="Rectangle 8"/>
          <p:cNvSpPr/>
          <p:nvPr userDrawn="1"/>
        </p:nvSpPr>
        <p:spPr>
          <a:xfrm>
            <a:off x="0" y="1937657"/>
            <a:ext cx="9144000" cy="1825302"/>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userDrawn="1"/>
        </p:nvSpPr>
        <p:spPr>
          <a:xfrm>
            <a:off x="419101" y="4694466"/>
            <a:ext cx="1923143" cy="230832"/>
          </a:xfrm>
          <a:prstGeom prst="rect">
            <a:avLst/>
          </a:prstGeom>
          <a:noFill/>
        </p:spPr>
        <p:txBody>
          <a:bodyPr wrap="square" rtlCol="0">
            <a:spAutoFit/>
          </a:bodyPr>
          <a:lstStyle/>
          <a:p>
            <a:r>
              <a:rPr lang="en-US" sz="900" dirty="0">
                <a:solidFill>
                  <a:schemeClr val="bg1"/>
                </a:solidFill>
                <a:latin typeface="Arial"/>
                <a:cs typeface="Arial"/>
              </a:rPr>
              <a:t>© </a:t>
            </a:r>
            <a:r>
              <a:rPr lang="en-US" sz="900" dirty="0" smtClean="0">
                <a:solidFill>
                  <a:schemeClr val="bg1"/>
                </a:solidFill>
                <a:latin typeface="Arial"/>
                <a:cs typeface="Arial"/>
              </a:rPr>
              <a:t>2017 </a:t>
            </a:r>
            <a:r>
              <a:rPr lang="en-US" sz="900" dirty="0">
                <a:solidFill>
                  <a:schemeClr val="bg1"/>
                </a:solidFill>
                <a:latin typeface="Arial"/>
                <a:cs typeface="Arial"/>
              </a:rPr>
              <a:t>Cognizant </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25588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a:t>Speaker Name / Title</a:t>
            </a:r>
          </a:p>
        </p:txBody>
      </p:sp>
      <p:sp>
        <p:nvSpPr>
          <p:cNvPr id="5" name="TextBox 4"/>
          <p:cNvSpPr txBox="1"/>
          <p:nvPr userDrawn="1"/>
        </p:nvSpPr>
        <p:spPr>
          <a:xfrm>
            <a:off x="1079500" y="-13081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1291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81"/>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Text</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8" name="Picture Placeholder 7"/>
          <p:cNvSpPr>
            <a:spLocks noGrp="1"/>
          </p:cNvSpPr>
          <p:nvPr>
            <p:ph type="pic" sz="quarter" idx="13"/>
          </p:nvPr>
        </p:nvSpPr>
        <p:spPr>
          <a:xfrm>
            <a:off x="407994" y="1989279"/>
            <a:ext cx="4072571" cy="2510339"/>
          </a:xfrm>
          <a:prstGeom prst="rect">
            <a:avLst/>
          </a:prstGeom>
        </p:spPr>
        <p:txBody>
          <a:bodyPr anchor="ctr">
            <a:normAutofit/>
          </a:bodyPr>
          <a:lstStyle>
            <a:lvl1pPr marL="0" indent="0" algn="ctr">
              <a:buNone/>
              <a:defRPr/>
            </a:lvl1pPr>
          </a:lstStyle>
          <a:p>
            <a:r>
              <a:rPr lang="en-US" dirty="0" smtClean="0"/>
              <a:t>Click icon to add picture</a:t>
            </a:r>
            <a:endParaRPr lang="en-US" dirty="0"/>
          </a:p>
        </p:txBody>
      </p:sp>
      <p:sp>
        <p:nvSpPr>
          <p:cNvPr id="14" name="Text Placeholder 13"/>
          <p:cNvSpPr>
            <a:spLocks noGrp="1"/>
          </p:cNvSpPr>
          <p:nvPr>
            <p:ph type="body" sz="quarter" idx="14" hasCustomPrompt="1"/>
          </p:nvPr>
        </p:nvSpPr>
        <p:spPr>
          <a:xfrm>
            <a:off x="4845064" y="1990117"/>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smtClean="0"/>
              <a:t>Supporting text</a:t>
            </a:r>
            <a:endParaRPr lang="en-US" dirty="0"/>
          </a:p>
        </p:txBody>
      </p:sp>
      <p:sp>
        <p:nvSpPr>
          <p:cNvPr id="15" name="Title 14"/>
          <p:cNvSpPr>
            <a:spLocks noGrp="1"/>
          </p:cNvSpPr>
          <p:nvPr>
            <p:ph type="title" hasCustomPrompt="1"/>
          </p:nvPr>
        </p:nvSpPr>
        <p:spPr>
          <a:xfrm>
            <a:off x="304369" y="247696"/>
            <a:ext cx="8464987" cy="455444"/>
          </a:xfrm>
        </p:spPr>
        <p:txBody>
          <a:bodyPr>
            <a:normAutofit/>
          </a:bodyPr>
          <a:lstStyle/>
          <a:p>
            <a:r>
              <a:rPr lang="en-US" dirty="0" smtClean="0"/>
              <a:t>Header</a:t>
            </a:r>
            <a:endParaRPr lang="en-US" dirty="0"/>
          </a:p>
        </p:txBody>
      </p:sp>
      <p:cxnSp>
        <p:nvCxnSpPr>
          <p:cNvPr id="16" name="Straight Connector 15"/>
          <p:cNvCxnSpPr/>
          <p:nvPr userDrawn="1"/>
        </p:nvCxnSpPr>
        <p:spPr>
          <a:xfrm>
            <a:off x="408219"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19436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9" name="Content Placeholder 2"/>
          <p:cNvSpPr>
            <a:spLocks noGrp="1"/>
          </p:cNvSpPr>
          <p:nvPr>
            <p:ph idx="1" hasCustomPrompt="1"/>
          </p:nvPr>
        </p:nvSpPr>
        <p:spPr>
          <a:xfrm>
            <a:off x="314859" y="996032"/>
            <a:ext cx="4160817" cy="3301728"/>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4697612" y="1014900"/>
            <a:ext cx="4446391" cy="3479023"/>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9"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9"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56618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9" name="Content Placeholder 2"/>
          <p:cNvSpPr>
            <a:spLocks noGrp="1"/>
          </p:cNvSpPr>
          <p:nvPr>
            <p:ph idx="1" hasCustomPrompt="1"/>
          </p:nvPr>
        </p:nvSpPr>
        <p:spPr>
          <a:xfrm>
            <a:off x="4697609" y="990847"/>
            <a:ext cx="3975294" cy="3318923"/>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9"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9"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203792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304369" y="247696"/>
            <a:ext cx="8471337" cy="455444"/>
          </a:xfrm>
        </p:spPr>
        <p:txBody>
          <a:bodyPr/>
          <a:lstStyle/>
          <a:p>
            <a:r>
              <a:rPr lang="en-US" dirty="0" smtClean="0"/>
              <a:t>Header</a:t>
            </a:r>
            <a:endParaRPr lang="en-US" dirty="0"/>
          </a:p>
        </p:txBody>
      </p:sp>
      <p:sp>
        <p:nvSpPr>
          <p:cNvPr id="5" name="Text Placeholder 4"/>
          <p:cNvSpPr>
            <a:spLocks noGrp="1"/>
          </p:cNvSpPr>
          <p:nvPr>
            <p:ph type="body" sz="quarter" idx="13"/>
          </p:nvPr>
        </p:nvSpPr>
        <p:spPr>
          <a:xfrm>
            <a:off x="325354" y="1002387"/>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chemeClr val="accent2"/>
              </a:buClr>
              <a:buFont typeface="Arial"/>
              <a:buChar char="•"/>
              <a:defRPr sz="1800">
                <a:solidFill>
                  <a:srgbClr val="141414"/>
                </a:solidFill>
              </a:defRPr>
            </a:lvl2pPr>
            <a:lvl3pPr marL="287338" indent="-166688">
              <a:buClr>
                <a:schemeClr val="accent2"/>
              </a:buClr>
              <a:buFont typeface="Arial"/>
              <a:buChar char="•"/>
              <a:defRPr sz="1600">
                <a:solidFill>
                  <a:srgbClr val="141414"/>
                </a:solidFill>
              </a:defRPr>
            </a:lvl3pPr>
            <a:lvl4pPr marL="393700" indent="-176213">
              <a:buClr>
                <a:schemeClr val="accent2"/>
              </a:buClr>
              <a:buFont typeface="Arial"/>
              <a:buChar char="•"/>
              <a:defRPr sz="1400">
                <a:solidFill>
                  <a:srgbClr val="141414"/>
                </a:solidFill>
              </a:defRPr>
            </a:lvl4pPr>
            <a:lvl5pPr marL="512763" indent="-176213">
              <a:buClr>
                <a:schemeClr val="accent2"/>
              </a:buClr>
              <a:buFont typeface="Arial"/>
              <a:buChar char="•"/>
              <a:defRPr sz="14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9"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12" y="1024932"/>
            <a:ext cx="4446391" cy="3475343"/>
          </a:xfrm>
          <a:prstGeom prst="rect">
            <a:avLst/>
          </a:prstGeom>
        </p:spPr>
        <p:txBody>
          <a:bodyPr vert="horz" anchor="ctr"/>
          <a:lstStyle>
            <a:lvl1pPr marL="0" indent="0" algn="ctr">
              <a:buNone/>
              <a:defRPr>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38315150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cxnSp>
        <p:nvCxnSpPr>
          <p:cNvPr id="5" name="Straight Connector 4"/>
          <p:cNvCxnSpPr/>
          <p:nvPr userDrawn="1"/>
        </p:nvCxnSpPr>
        <p:spPr>
          <a:xfrm>
            <a:off x="408219"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50"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4"/>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585964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t="1" b="6735"/>
          <a:stretch/>
        </p:blipFill>
        <p:spPr>
          <a:xfrm>
            <a:off x="0" y="1"/>
            <a:ext cx="9160968" cy="4715922"/>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0" y="-50304"/>
            <a:ext cx="9144000" cy="4778804"/>
          </a:xfrm>
          <a:prstGeom prst="rect">
            <a:avLst/>
          </a:prstGeom>
        </p:spPr>
      </p:pic>
      <p:sp>
        <p:nvSpPr>
          <p:cNvPr id="8" name="Rectangle 7"/>
          <p:cNvSpPr/>
          <p:nvPr userDrawn="1"/>
        </p:nvSpPr>
        <p:spPr>
          <a:xfrm>
            <a:off x="800100" y="689205"/>
            <a:ext cx="7594600" cy="3765094"/>
          </a:xfrm>
          <a:prstGeom prst="rect">
            <a:avLst/>
          </a:prstGeom>
          <a:solidFill>
            <a:sysClr val="window" lastClr="FFFFFF">
              <a:alpha val="84000"/>
            </a:sysClr>
          </a:solidFill>
          <a:ln w="9525" cap="flat" cmpd="sng" algn="ctr">
            <a:noFill/>
            <a:prstDash val="solid"/>
          </a:ln>
          <a:effectLst/>
        </p:spPr>
        <p:txBody>
          <a:bodyPr rtlCol="0" anchor="ctr"/>
          <a:lstStyle/>
          <a:p>
            <a:pPr algn="ctr" defTabSz="914400">
              <a:defRPr/>
            </a:pPr>
            <a:endParaRPr lang="en-US" kern="0" dirty="0">
              <a:solidFill>
                <a:sysClr val="window" lastClr="FFFFFF"/>
              </a:solidFill>
              <a:latin typeface="Calibri"/>
            </a:endParaRPr>
          </a:p>
        </p:txBody>
      </p:sp>
      <p:cxnSp>
        <p:nvCxnSpPr>
          <p:cNvPr id="9" name="Straight Connector 8"/>
          <p:cNvCxnSpPr/>
          <p:nvPr userDrawn="1"/>
        </p:nvCxnSpPr>
        <p:spPr>
          <a:xfrm>
            <a:off x="1162961" y="923925"/>
            <a:ext cx="6850743" cy="0"/>
          </a:xfrm>
          <a:prstGeom prst="line">
            <a:avLst/>
          </a:prstGeom>
          <a:ln w="3175"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181100" y="1131795"/>
            <a:ext cx="6845300" cy="3019462"/>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smtClean="0"/>
              <a:t>Short and Impactful message</a:t>
            </a:r>
            <a:endParaRPr lang="en-US" dirty="0"/>
          </a:p>
        </p:txBody>
      </p:sp>
    </p:spTree>
    <p:extLst>
      <p:ext uri="{BB962C8B-B14F-4D97-AF65-F5344CB8AC3E}">
        <p14:creationId xmlns:p14="http://schemas.microsoft.com/office/powerpoint/2010/main" val="187778077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cxnSp>
        <p:nvCxnSpPr>
          <p:cNvPr id="9" name="Straight Connector 8"/>
          <p:cNvCxnSpPr/>
          <p:nvPr userDrawn="1"/>
        </p:nvCxnSpPr>
        <p:spPr>
          <a:xfrm>
            <a:off x="408219"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3"/>
            <a:ext cx="9144000" cy="4715923"/>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
        <p:nvSpPr>
          <p:cNvPr id="2" name="TextBox 1"/>
          <p:cNvSpPr txBox="1"/>
          <p:nvPr userDrawn="1"/>
        </p:nvSpPr>
        <p:spPr>
          <a:xfrm>
            <a:off x="-346344" y="-199442"/>
            <a:ext cx="184731" cy="369332"/>
          </a:xfrm>
          <a:prstGeom prst="rect">
            <a:avLst/>
          </a:prstGeom>
          <a:noFill/>
          <a:ln w="6350" cmpd="sng">
            <a:solidFill>
              <a:schemeClr val="tx1"/>
            </a:solidFill>
          </a:ln>
        </p:spPr>
        <p:txBody>
          <a:bodyPr wrap="none" rtlCol="0">
            <a:spAutoFit/>
          </a:bodyPr>
          <a:lstStyle/>
          <a:p>
            <a:endParaRPr lang="en-US" dirty="0">
              <a:solidFill>
                <a:prstClr val="black"/>
              </a:solidFill>
            </a:endParaRPr>
          </a:p>
        </p:txBody>
      </p:sp>
    </p:spTree>
    <p:extLst>
      <p:ext uri="{BB962C8B-B14F-4D97-AF65-F5344CB8AC3E}">
        <p14:creationId xmlns:p14="http://schemas.microsoft.com/office/powerpoint/2010/main" val="26698159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304369" y="247696"/>
            <a:ext cx="8471337" cy="455444"/>
          </a:xfrm>
        </p:spPr>
        <p:txBody>
          <a:bodyPr/>
          <a:lstStyle/>
          <a:p>
            <a:r>
              <a:rPr lang="en-US" dirty="0" smtClean="0"/>
              <a:t>Header</a:t>
            </a:r>
            <a:endParaRPr lang="en-US" dirty="0"/>
          </a:p>
        </p:txBody>
      </p:sp>
      <p:cxnSp>
        <p:nvCxnSpPr>
          <p:cNvPr id="9" name="Straight Connector 8"/>
          <p:cNvCxnSpPr/>
          <p:nvPr userDrawn="1"/>
        </p:nvCxnSpPr>
        <p:spPr>
          <a:xfrm>
            <a:off x="408219"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Tree>
    <p:extLst>
      <p:ext uri="{BB962C8B-B14F-4D97-AF65-F5344CB8AC3E}">
        <p14:creationId xmlns:p14="http://schemas.microsoft.com/office/powerpoint/2010/main" val="208808539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4572003" y="397636"/>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smtClean="0"/>
              <a:t>Text here</a:t>
            </a:r>
            <a:endParaRPr lang="en-US" dirty="0"/>
          </a:p>
        </p:txBody>
      </p:sp>
      <p:sp>
        <p:nvSpPr>
          <p:cNvPr id="4" name="Media Placeholder 3"/>
          <p:cNvSpPr>
            <a:spLocks noGrp="1"/>
          </p:cNvSpPr>
          <p:nvPr>
            <p:ph type="media" sz="quarter" idx="13" hasCustomPrompt="1"/>
          </p:nvPr>
        </p:nvSpPr>
        <p:spPr>
          <a:xfrm>
            <a:off x="0" y="8"/>
            <a:ext cx="4364038" cy="4690771"/>
          </a:xfrm>
          <a:prstGeom prst="rect">
            <a:avLst/>
          </a:prstGeom>
        </p:spPr>
        <p:txBody>
          <a:bodyPr vert="horz" anchor="ctr"/>
          <a:lstStyle>
            <a:lvl1pPr marL="0" indent="0" algn="ctr">
              <a:buNone/>
              <a:defRPr sz="2800" baseline="0">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90055580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4" name="Picture 3" descr="16x9-01.png"/>
          <p:cNvPicPr>
            <a:picLocks noChangeAspect="1"/>
          </p:cNvPicPr>
          <p:nvPr userDrawn="1"/>
        </p:nvPicPr>
        <p:blipFill rotWithShape="1">
          <a:blip r:embed="rId2">
            <a:extLst>
              <a:ext uri="{28A0092B-C50C-407E-A947-70E740481C1C}">
                <a14:useLocalDpi xmlns:a14="http://schemas.microsoft.com/office/drawing/2010/main" val="0"/>
              </a:ext>
            </a:extLst>
          </a:blip>
          <a:srcRect b="3811"/>
          <a:stretch/>
        </p:blipFill>
        <p:spPr>
          <a:xfrm>
            <a:off x="2" y="190500"/>
            <a:ext cx="9154183" cy="4953001"/>
          </a:xfrm>
          <a:prstGeom prst="rect">
            <a:avLst/>
          </a:prstGeom>
        </p:spPr>
      </p:pic>
      <p:sp>
        <p:nvSpPr>
          <p:cNvPr id="2" name="Title 1"/>
          <p:cNvSpPr>
            <a:spLocks noGrp="1"/>
          </p:cNvSpPr>
          <p:nvPr>
            <p:ph type="title" hasCustomPrompt="1"/>
          </p:nvPr>
        </p:nvSpPr>
        <p:spPr>
          <a:xfrm>
            <a:off x="5407298" y="2964933"/>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9" y="3563719"/>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337328"/>
            <a:ext cx="2258154" cy="684559"/>
          </a:xfrm>
          <a:prstGeom prst="rect">
            <a:avLst/>
          </a:prstGeom>
        </p:spPr>
      </p:pic>
    </p:spTree>
    <p:extLst>
      <p:ext uri="{BB962C8B-B14F-4D97-AF65-F5344CB8AC3E}">
        <p14:creationId xmlns:p14="http://schemas.microsoft.com/office/powerpoint/2010/main" val="28380768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2" y="247696"/>
            <a:ext cx="8464987" cy="455444"/>
          </a:xfrm>
        </p:spPr>
        <p:txBody>
          <a:bodyPr/>
          <a:lstStyle>
            <a:lvl1pPr>
              <a:defRPr>
                <a:solidFill>
                  <a:srgbClr val="0099CC"/>
                </a:solidFill>
              </a:defRPr>
            </a:lvl1pPr>
          </a:lstStyle>
          <a:p>
            <a:r>
              <a:rPr lang="en-US" dirty="0"/>
              <a:t>Header</a:t>
            </a:r>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5" name="Picture 14" descr="16x9-01.png"/>
          <p:cNvPicPr>
            <a:picLocks noChangeAspect="1"/>
          </p:cNvPicPr>
          <p:nvPr userDrawn="1"/>
        </p:nvPicPr>
        <p:blipFill rotWithShape="1">
          <a:blip r:embed="rId2">
            <a:extLst>
              <a:ext uri="{28A0092B-C50C-407E-A947-70E740481C1C}">
                <a14:useLocalDpi xmlns:a14="http://schemas.microsoft.com/office/drawing/2010/main" val="0"/>
              </a:ext>
            </a:extLst>
          </a:blip>
          <a:srcRect t="54550" r="71988"/>
          <a:stretch/>
        </p:blipFill>
        <p:spPr>
          <a:xfrm>
            <a:off x="3" y="2808875"/>
            <a:ext cx="2564309" cy="2340351"/>
          </a:xfrm>
          <a:prstGeom prst="rect">
            <a:avLst/>
          </a:prstGeom>
        </p:spPr>
      </p:pic>
      <p:sp>
        <p:nvSpPr>
          <p:cNvPr id="2" name="Title 1"/>
          <p:cNvSpPr>
            <a:spLocks noGrp="1"/>
          </p:cNvSpPr>
          <p:nvPr>
            <p:ph type="title" hasCustomPrompt="1"/>
          </p:nvPr>
        </p:nvSpPr>
        <p:spPr>
          <a:xfrm>
            <a:off x="5407298" y="29522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9" y="35510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286528"/>
            <a:ext cx="2258154" cy="684559"/>
          </a:xfrm>
          <a:prstGeom prst="rect">
            <a:avLst/>
          </a:prstGeom>
        </p:spPr>
      </p:pic>
      <p:pic>
        <p:nvPicPr>
          <p:cNvPr id="16" name="Picture 15"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1925" t="45648" b="3453"/>
          <a:stretch/>
        </p:blipFill>
        <p:spPr>
          <a:xfrm>
            <a:off x="2922501" y="2522601"/>
            <a:ext cx="6231685" cy="2620900"/>
          </a:xfrm>
          <a:prstGeom prst="rect">
            <a:avLst/>
          </a:prstGeom>
        </p:spPr>
      </p:pic>
      <p:pic>
        <p:nvPicPr>
          <p:cNvPr id="17" name="Picture 16"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6750" t="10230" b="53878"/>
          <a:stretch/>
        </p:blipFill>
        <p:spPr>
          <a:xfrm>
            <a:off x="3364541" y="698868"/>
            <a:ext cx="5790047" cy="1848160"/>
          </a:xfrm>
          <a:prstGeom prst="rect">
            <a:avLst/>
          </a:prstGeom>
        </p:spPr>
      </p:pic>
    </p:spTree>
    <p:extLst>
      <p:ext uri="{BB962C8B-B14F-4D97-AF65-F5344CB8AC3E}">
        <p14:creationId xmlns:p14="http://schemas.microsoft.com/office/powerpoint/2010/main" val="318238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base">
              <a:spcBef>
                <a:spcPct val="0"/>
              </a:spcBef>
              <a:spcAft>
                <a:spcPct val="0"/>
              </a:spcAft>
              <a:defRPr/>
            </a:pPr>
            <a:endParaRPr lang="en-US" sz="2400" b="1" dirty="0">
              <a:solidFill>
                <a:srgbClr val="000000"/>
              </a:solidFill>
            </a:endParaRPr>
          </a:p>
        </p:txBody>
      </p:sp>
      <p:sp>
        <p:nvSpPr>
          <p:cNvPr id="3" name="Rectangle 2"/>
          <p:cNvSpPr>
            <a:spLocks noChangeArrowheads="1"/>
          </p:cNvSpPr>
          <p:nvPr userDrawn="1"/>
        </p:nvSpPr>
        <p:spPr bwMode="auto">
          <a:xfrm>
            <a:off x="0" y="4171950"/>
            <a:ext cx="9144000" cy="97155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base">
              <a:spcBef>
                <a:spcPct val="0"/>
              </a:spcBef>
              <a:spcAft>
                <a:spcPct val="0"/>
              </a:spcAft>
              <a:defRPr/>
            </a:pPr>
            <a:endParaRPr lang="en-US" sz="2400" b="1" dirty="0">
              <a:solidFill>
                <a:srgbClr val="000000"/>
              </a:solidFill>
            </a:endParaRPr>
          </a:p>
        </p:txBody>
      </p:sp>
      <p:sp>
        <p:nvSpPr>
          <p:cNvPr id="4" name="Rectangle 33"/>
          <p:cNvSpPr>
            <a:spLocks noChangeArrowheads="1"/>
          </p:cNvSpPr>
          <p:nvPr/>
        </p:nvSpPr>
        <p:spPr bwMode="auto">
          <a:xfrm>
            <a:off x="228600" y="4686300"/>
            <a:ext cx="5181600" cy="171450"/>
          </a:xfrm>
          <a:prstGeom prst="rect">
            <a:avLst/>
          </a:prstGeom>
          <a:noFill/>
          <a:ln w="9525">
            <a:noFill/>
            <a:miter lim="800000"/>
            <a:headEnd/>
            <a:tailEnd/>
          </a:ln>
          <a:effectLst/>
        </p:spPr>
        <p:txBody>
          <a:bodyPr/>
          <a:lstStyle/>
          <a:p>
            <a:pPr defTabSz="914400" eaLnBrk="0" fontAlgn="base" hangingPunct="0">
              <a:lnSpc>
                <a:spcPct val="190000"/>
              </a:lnSpc>
              <a:spcBef>
                <a:spcPct val="0"/>
              </a:spcBef>
              <a:spcAft>
                <a:spcPct val="0"/>
              </a:spcAft>
              <a:defRPr/>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smtClean="0">
                <a:solidFill>
                  <a:srgbClr val="000000"/>
                </a:solidFill>
                <a:ea typeface="ＭＳ Ｐゴシック" pitchFamily="34" charset="-128"/>
              </a:rPr>
              <a:t>©2012,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pic>
        <p:nvPicPr>
          <p:cNvPr id="5" name="CG_logoReflect_RGB.png" descr="/Users/jason_feuilly/Desktop/CG_logoReflect_RGB.png"/>
          <p:cNvPicPr>
            <a:picLocks noChangeAspect="1"/>
          </p:cNvPicPr>
          <p:nvPr userDrawn="1"/>
        </p:nvPicPr>
        <p:blipFill>
          <a:blip r:embed="rId2"/>
          <a:srcRect/>
          <a:stretch>
            <a:fillRect/>
          </a:stretch>
        </p:blipFill>
        <p:spPr bwMode="auto">
          <a:xfrm>
            <a:off x="7104068" y="4602957"/>
            <a:ext cx="1963737" cy="540544"/>
          </a:xfrm>
          <a:prstGeom prst="rect">
            <a:avLst/>
          </a:prstGeom>
          <a:noFill/>
          <a:ln w="9525">
            <a:noFill/>
            <a:miter lim="800000"/>
            <a:headEnd/>
            <a:tailEnd/>
          </a:ln>
        </p:spPr>
      </p:pic>
      <p:sp>
        <p:nvSpPr>
          <p:cNvPr id="6" name="Round Same Side Corner Rectangle 5"/>
          <p:cNvSpPr/>
          <p:nvPr userDrawn="1"/>
        </p:nvSpPr>
        <p:spPr bwMode="auto">
          <a:xfrm rot="5400000">
            <a:off x="2809875" y="-1209675"/>
            <a:ext cx="177165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defTabSz="914400" eaLnBrk="0" fontAlgn="base" hangingPunct="0">
              <a:spcBef>
                <a:spcPct val="0"/>
              </a:spcBef>
              <a:spcAft>
                <a:spcPct val="0"/>
              </a:spcAft>
              <a:defRPr/>
            </a:pPr>
            <a:endParaRPr lang="en-US" sz="2400" b="1" dirty="0">
              <a:solidFill>
                <a:srgbClr val="000000"/>
              </a:solidFill>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a:srcRect r="53333"/>
          <a:stretch>
            <a:fillRect/>
          </a:stretch>
        </p:blipFill>
        <p:spPr bwMode="auto">
          <a:xfrm>
            <a:off x="8882068" y="1485902"/>
            <a:ext cx="261937" cy="1933575"/>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4743450"/>
            <a:ext cx="457200" cy="342900"/>
          </a:xfrm>
        </p:spPr>
        <p:txBody>
          <a:bodyPr/>
          <a:lstStyle>
            <a:lvl1pPr>
              <a:defRPr sz="1200">
                <a:solidFill>
                  <a:srgbClr val="6DB23F"/>
                </a:solidFill>
              </a:defRPr>
            </a:lvl1pPr>
          </a:lstStyle>
          <a:p>
            <a:pPr>
              <a:defRPr/>
            </a:pPr>
            <a:fld id="{B737A544-6820-49A1-A956-039419E35507}" type="slidenum">
              <a:rPr lang="en-US"/>
              <a:pPr>
                <a:defRPr/>
              </a:pPr>
              <a:t>‹#›</a:t>
            </a:fld>
            <a:endParaRPr lang="en-US" dirty="0"/>
          </a:p>
        </p:txBody>
      </p:sp>
    </p:spTree>
    <p:extLst>
      <p:ext uri="{BB962C8B-B14F-4D97-AF65-F5344CB8AC3E}">
        <p14:creationId xmlns:p14="http://schemas.microsoft.com/office/powerpoint/2010/main" val="316829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base">
              <a:spcBef>
                <a:spcPct val="0"/>
              </a:spcBef>
              <a:spcAft>
                <a:spcPct val="0"/>
              </a:spcAft>
              <a:defRPr/>
            </a:pPr>
            <a:endParaRPr lang="en-US" sz="2400" b="1" dirty="0">
              <a:solidFill>
                <a:srgbClr val="000000"/>
              </a:solidFill>
            </a:endParaRPr>
          </a:p>
        </p:txBody>
      </p:sp>
      <p:sp>
        <p:nvSpPr>
          <p:cNvPr id="3" name="Rectangle 2"/>
          <p:cNvSpPr>
            <a:spLocks noChangeArrowheads="1"/>
          </p:cNvSpPr>
          <p:nvPr userDrawn="1"/>
        </p:nvSpPr>
        <p:spPr bwMode="auto">
          <a:xfrm>
            <a:off x="0" y="4171950"/>
            <a:ext cx="9144000" cy="97155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base">
              <a:spcBef>
                <a:spcPct val="0"/>
              </a:spcBef>
              <a:spcAft>
                <a:spcPct val="0"/>
              </a:spcAft>
              <a:defRPr/>
            </a:pPr>
            <a:endParaRPr lang="en-US" sz="2400" b="1" dirty="0">
              <a:solidFill>
                <a:srgbClr val="000000"/>
              </a:solidFill>
            </a:endParaRPr>
          </a:p>
        </p:txBody>
      </p:sp>
      <p:sp>
        <p:nvSpPr>
          <p:cNvPr id="4" name="Rectangle 33"/>
          <p:cNvSpPr>
            <a:spLocks noChangeArrowheads="1"/>
          </p:cNvSpPr>
          <p:nvPr/>
        </p:nvSpPr>
        <p:spPr bwMode="auto">
          <a:xfrm>
            <a:off x="228600" y="4686300"/>
            <a:ext cx="5181600" cy="171450"/>
          </a:xfrm>
          <a:prstGeom prst="rect">
            <a:avLst/>
          </a:prstGeom>
          <a:noFill/>
          <a:ln w="9525">
            <a:noFill/>
            <a:miter lim="800000"/>
            <a:headEnd/>
            <a:tailEnd/>
          </a:ln>
          <a:effectLst/>
        </p:spPr>
        <p:txBody>
          <a:bodyPr/>
          <a:lstStyle/>
          <a:p>
            <a:pPr defTabSz="914400" eaLnBrk="0" fontAlgn="base" hangingPunct="0">
              <a:lnSpc>
                <a:spcPct val="190000"/>
              </a:lnSpc>
              <a:spcBef>
                <a:spcPct val="0"/>
              </a:spcBef>
              <a:spcAft>
                <a:spcPct val="0"/>
              </a:spcAft>
              <a:defRPr/>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2014,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pic>
        <p:nvPicPr>
          <p:cNvPr id="5" name="CG_logoReflect_RGB.png" descr="/Users/jason_feuilly/Desktop/CG_logoReflect_RGB.png"/>
          <p:cNvPicPr>
            <a:picLocks noChangeAspect="1"/>
          </p:cNvPicPr>
          <p:nvPr userDrawn="1"/>
        </p:nvPicPr>
        <p:blipFill>
          <a:blip r:embed="rId2"/>
          <a:srcRect/>
          <a:stretch>
            <a:fillRect/>
          </a:stretch>
        </p:blipFill>
        <p:spPr bwMode="auto">
          <a:xfrm>
            <a:off x="7104064" y="4602957"/>
            <a:ext cx="1963737" cy="540544"/>
          </a:xfrm>
          <a:prstGeom prst="rect">
            <a:avLst/>
          </a:prstGeom>
          <a:noFill/>
          <a:ln w="9525">
            <a:noFill/>
            <a:miter lim="800000"/>
            <a:headEnd/>
            <a:tailEnd/>
          </a:ln>
        </p:spPr>
      </p:pic>
      <p:sp>
        <p:nvSpPr>
          <p:cNvPr id="6" name="Round Same Side Corner Rectangle 5"/>
          <p:cNvSpPr/>
          <p:nvPr userDrawn="1"/>
        </p:nvSpPr>
        <p:spPr bwMode="auto">
          <a:xfrm rot="5400000">
            <a:off x="2809875" y="-1209675"/>
            <a:ext cx="177165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defTabSz="914400" eaLnBrk="0" fontAlgn="base" hangingPunct="0">
              <a:spcBef>
                <a:spcPct val="0"/>
              </a:spcBef>
              <a:spcAft>
                <a:spcPct val="0"/>
              </a:spcAft>
              <a:defRPr/>
            </a:pPr>
            <a:endParaRPr lang="en-US" sz="2400" b="1" dirty="0">
              <a:solidFill>
                <a:srgbClr val="000000"/>
              </a:solidFill>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a:srcRect r="53333"/>
          <a:stretch>
            <a:fillRect/>
          </a:stretch>
        </p:blipFill>
        <p:spPr bwMode="auto">
          <a:xfrm>
            <a:off x="8882064" y="1485900"/>
            <a:ext cx="261937" cy="1933575"/>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4743450"/>
            <a:ext cx="457200" cy="342900"/>
          </a:xfrm>
        </p:spPr>
        <p:txBody>
          <a:bodyPr/>
          <a:lstStyle>
            <a:lvl1pPr>
              <a:defRPr sz="1200">
                <a:solidFill>
                  <a:srgbClr val="6DB23F"/>
                </a:solidFill>
              </a:defRPr>
            </a:lvl1pPr>
          </a:lstStyle>
          <a:p>
            <a:pPr>
              <a:defRPr/>
            </a:pPr>
            <a:fld id="{B737A544-6820-49A1-A956-039419E35507}" type="slidenum">
              <a:rPr lang="en-US"/>
              <a:pPr>
                <a:defRPr/>
              </a:pPr>
              <a:t>‹#›</a:t>
            </a:fld>
            <a:endParaRPr lang="en-US" dirty="0"/>
          </a:p>
        </p:txBody>
      </p:sp>
    </p:spTree>
    <p:extLst>
      <p:ext uri="{BB962C8B-B14F-4D97-AF65-F5344CB8AC3E}">
        <p14:creationId xmlns:p14="http://schemas.microsoft.com/office/powerpoint/2010/main" val="39392985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base">
              <a:spcBef>
                <a:spcPct val="0"/>
              </a:spcBef>
              <a:spcAft>
                <a:spcPct val="0"/>
              </a:spcAft>
              <a:defRPr/>
            </a:pPr>
            <a:endParaRPr lang="en-US" sz="2400" b="1" dirty="0">
              <a:solidFill>
                <a:srgbClr val="000000"/>
              </a:solidFill>
            </a:endParaRPr>
          </a:p>
        </p:txBody>
      </p:sp>
      <p:sp>
        <p:nvSpPr>
          <p:cNvPr id="3" name="Rectangle 2"/>
          <p:cNvSpPr>
            <a:spLocks noChangeArrowheads="1"/>
          </p:cNvSpPr>
          <p:nvPr userDrawn="1"/>
        </p:nvSpPr>
        <p:spPr bwMode="auto">
          <a:xfrm>
            <a:off x="0" y="4171950"/>
            <a:ext cx="9144000" cy="97155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base">
              <a:spcBef>
                <a:spcPct val="0"/>
              </a:spcBef>
              <a:spcAft>
                <a:spcPct val="0"/>
              </a:spcAft>
              <a:defRPr/>
            </a:pPr>
            <a:endParaRPr lang="en-US" sz="2400" b="1" dirty="0">
              <a:solidFill>
                <a:srgbClr val="000000"/>
              </a:solidFill>
            </a:endParaRPr>
          </a:p>
        </p:txBody>
      </p:sp>
      <p:sp>
        <p:nvSpPr>
          <p:cNvPr id="4" name="Rectangle 33"/>
          <p:cNvSpPr>
            <a:spLocks noChangeArrowheads="1"/>
          </p:cNvSpPr>
          <p:nvPr/>
        </p:nvSpPr>
        <p:spPr bwMode="auto">
          <a:xfrm>
            <a:off x="228600" y="4686300"/>
            <a:ext cx="51816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defTabSz="914400" fontAlgn="base">
              <a:lnSpc>
                <a:spcPct val="190000"/>
              </a:lnSpc>
              <a:spcBef>
                <a:spcPct val="0"/>
              </a:spcBef>
              <a:spcAft>
                <a:spcPct val="0"/>
              </a:spcAft>
              <a:defRPr/>
            </a:pPr>
            <a:r>
              <a:rPr lang="en-US" altLang="en-US" sz="900" dirty="0" smtClean="0">
                <a:solidFill>
                  <a:srgbClr val="000000"/>
                </a:solidFill>
                <a:latin typeface="Verdana" pitchFamily="34" charset="0"/>
              </a:rPr>
              <a:t>      </a:t>
            </a:r>
            <a:r>
              <a:rPr lang="en-US" altLang="en-US" sz="800" dirty="0" smtClean="0">
                <a:solidFill>
                  <a:srgbClr val="000000"/>
                </a:solidFill>
                <a:latin typeface="Verdana" pitchFamily="34" charset="0"/>
              </a:rPr>
              <a:t>|  </a:t>
            </a:r>
            <a:r>
              <a:rPr lang="en-US" altLang="en-US" sz="800" b="0" dirty="0" smtClean="0">
                <a:solidFill>
                  <a:srgbClr val="000000"/>
                </a:solidFill>
                <a:latin typeface="Verdana" pitchFamily="34" charset="0"/>
              </a:rPr>
              <a:t>©2013, Cognizant 		</a:t>
            </a:r>
            <a:endParaRPr lang="en-US" altLang="en-US" sz="900" b="0" dirty="0" smtClean="0">
              <a:solidFill>
                <a:srgbClr val="000000"/>
              </a:solidFill>
              <a:latin typeface="Verdana" pitchFamily="34" charset="0"/>
            </a:endParaRPr>
          </a:p>
        </p:txBody>
      </p:sp>
      <p:pic>
        <p:nvPicPr>
          <p:cNvPr id="5" name="CG_logoReflect_RGB.png" descr="/Users/jason_feuilly/Desktop/CG_logoReflect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04064" y="4602957"/>
            <a:ext cx="1963737" cy="54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 Same Side Corner Rectangle 5"/>
          <p:cNvSpPr/>
          <p:nvPr userDrawn="1"/>
        </p:nvSpPr>
        <p:spPr bwMode="auto">
          <a:xfrm rot="5400000">
            <a:off x="2809875" y="-1209675"/>
            <a:ext cx="177165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defTabSz="914400" eaLnBrk="0" fontAlgn="base" hangingPunct="0">
              <a:spcBef>
                <a:spcPct val="0"/>
              </a:spcBef>
              <a:spcAft>
                <a:spcPct val="0"/>
              </a:spcAft>
              <a:defRPr/>
            </a:pPr>
            <a:endParaRPr lang="en-US" sz="2400" b="1" dirty="0">
              <a:solidFill>
                <a:srgbClr val="000000"/>
              </a:solidFill>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a:extLst>
              <a:ext uri="{28A0092B-C50C-407E-A947-70E740481C1C}">
                <a14:useLocalDpi xmlns:a14="http://schemas.microsoft.com/office/drawing/2010/main" val="0"/>
              </a:ext>
            </a:extLst>
          </a:blip>
          <a:srcRect r="53333"/>
          <a:stretch>
            <a:fillRect/>
          </a:stretch>
        </p:blipFill>
        <p:spPr bwMode="auto">
          <a:xfrm>
            <a:off x="8882064" y="1485900"/>
            <a:ext cx="261937"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2"/>
          <p:cNvSpPr>
            <a:spLocks noGrp="1" noChangeArrowheads="1"/>
          </p:cNvSpPr>
          <p:nvPr>
            <p:ph type="sldNum" sz="quarter" idx="10"/>
          </p:nvPr>
        </p:nvSpPr>
        <p:spPr>
          <a:xfrm>
            <a:off x="76200" y="4743450"/>
            <a:ext cx="457200" cy="342900"/>
          </a:xfrm>
        </p:spPr>
        <p:txBody>
          <a:bodyPr/>
          <a:lstStyle>
            <a:lvl1pPr>
              <a:defRPr sz="1200">
                <a:solidFill>
                  <a:srgbClr val="6DB23F"/>
                </a:solidFill>
              </a:defRPr>
            </a:lvl1pPr>
          </a:lstStyle>
          <a:p>
            <a:pPr>
              <a:defRPr/>
            </a:pPr>
            <a:fld id="{EA9C2372-C495-46F5-90FE-8BF3ED13B5BA}" type="slidenum">
              <a:rPr lang="en-US" altLang="en-US"/>
              <a:pPr>
                <a:defRPr/>
              </a:pPr>
              <a:t>‹#›</a:t>
            </a:fld>
            <a:endParaRPr lang="en-US" altLang="en-US" dirty="0"/>
          </a:p>
        </p:txBody>
      </p:sp>
    </p:spTree>
    <p:extLst>
      <p:ext uri="{BB962C8B-B14F-4D97-AF65-F5344CB8AC3E}">
        <p14:creationId xmlns:p14="http://schemas.microsoft.com/office/powerpoint/2010/main" val="172007753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base">
              <a:spcBef>
                <a:spcPct val="0"/>
              </a:spcBef>
              <a:spcAft>
                <a:spcPct val="0"/>
              </a:spcAft>
              <a:defRPr/>
            </a:pPr>
            <a:endParaRPr lang="en-US" sz="2400" b="1" dirty="0">
              <a:solidFill>
                <a:srgbClr val="000000"/>
              </a:solidFill>
            </a:endParaRPr>
          </a:p>
        </p:txBody>
      </p:sp>
      <p:sp>
        <p:nvSpPr>
          <p:cNvPr id="3" name="Rectangle 2"/>
          <p:cNvSpPr>
            <a:spLocks noChangeArrowheads="1"/>
          </p:cNvSpPr>
          <p:nvPr userDrawn="1"/>
        </p:nvSpPr>
        <p:spPr bwMode="auto">
          <a:xfrm>
            <a:off x="0" y="4171950"/>
            <a:ext cx="9144000" cy="97155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base">
              <a:spcBef>
                <a:spcPct val="0"/>
              </a:spcBef>
              <a:spcAft>
                <a:spcPct val="0"/>
              </a:spcAft>
              <a:defRPr/>
            </a:pPr>
            <a:endParaRPr lang="en-US" sz="2400" b="1" dirty="0">
              <a:solidFill>
                <a:srgbClr val="000000"/>
              </a:solidFill>
            </a:endParaRPr>
          </a:p>
        </p:txBody>
      </p:sp>
      <p:sp>
        <p:nvSpPr>
          <p:cNvPr id="4" name="Rectangle 33"/>
          <p:cNvSpPr>
            <a:spLocks noChangeArrowheads="1"/>
          </p:cNvSpPr>
          <p:nvPr/>
        </p:nvSpPr>
        <p:spPr bwMode="auto">
          <a:xfrm>
            <a:off x="228600" y="4686300"/>
            <a:ext cx="51816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defTabSz="914400" fontAlgn="base">
              <a:lnSpc>
                <a:spcPct val="190000"/>
              </a:lnSpc>
              <a:spcBef>
                <a:spcPct val="0"/>
              </a:spcBef>
              <a:spcAft>
                <a:spcPct val="0"/>
              </a:spcAft>
              <a:defRPr/>
            </a:pPr>
            <a:r>
              <a:rPr lang="en-US" altLang="en-US" sz="900" dirty="0" smtClean="0">
                <a:solidFill>
                  <a:srgbClr val="000000"/>
                </a:solidFill>
                <a:latin typeface="Verdana" pitchFamily="34" charset="0"/>
              </a:rPr>
              <a:t>      </a:t>
            </a:r>
            <a:r>
              <a:rPr lang="en-US" altLang="en-US" sz="800" dirty="0" smtClean="0">
                <a:solidFill>
                  <a:srgbClr val="000000"/>
                </a:solidFill>
                <a:latin typeface="Verdana" pitchFamily="34" charset="0"/>
              </a:rPr>
              <a:t>|  </a:t>
            </a:r>
            <a:r>
              <a:rPr lang="en-US" altLang="en-US" sz="800" b="0" dirty="0" smtClean="0">
                <a:solidFill>
                  <a:srgbClr val="000000"/>
                </a:solidFill>
                <a:latin typeface="Verdana" pitchFamily="34" charset="0"/>
              </a:rPr>
              <a:t>©2013, Cognizant 		</a:t>
            </a:r>
            <a:endParaRPr lang="en-US" altLang="en-US" sz="900" b="0" dirty="0" smtClean="0">
              <a:solidFill>
                <a:srgbClr val="000000"/>
              </a:solidFill>
              <a:latin typeface="Verdana" pitchFamily="34" charset="0"/>
            </a:endParaRPr>
          </a:p>
        </p:txBody>
      </p:sp>
      <p:pic>
        <p:nvPicPr>
          <p:cNvPr id="5" name="CG_logoReflect_RGB.png" descr="/Users/jason_feuilly/Desktop/CG_logoReflect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04064" y="4602957"/>
            <a:ext cx="1963737" cy="54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 Same Side Corner Rectangle 5"/>
          <p:cNvSpPr/>
          <p:nvPr userDrawn="1"/>
        </p:nvSpPr>
        <p:spPr bwMode="auto">
          <a:xfrm rot="5400000">
            <a:off x="2809875" y="-1209675"/>
            <a:ext cx="177165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defTabSz="914400" eaLnBrk="0" fontAlgn="base" hangingPunct="0">
              <a:spcBef>
                <a:spcPct val="0"/>
              </a:spcBef>
              <a:spcAft>
                <a:spcPct val="0"/>
              </a:spcAft>
              <a:defRPr/>
            </a:pPr>
            <a:endParaRPr lang="en-US" sz="2400" b="1" dirty="0">
              <a:solidFill>
                <a:srgbClr val="000000"/>
              </a:solidFill>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a:extLst>
              <a:ext uri="{28A0092B-C50C-407E-A947-70E740481C1C}">
                <a14:useLocalDpi xmlns:a14="http://schemas.microsoft.com/office/drawing/2010/main" val="0"/>
              </a:ext>
            </a:extLst>
          </a:blip>
          <a:srcRect r="53333"/>
          <a:stretch>
            <a:fillRect/>
          </a:stretch>
        </p:blipFill>
        <p:spPr bwMode="auto">
          <a:xfrm>
            <a:off x="8882064" y="1485900"/>
            <a:ext cx="261937"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2"/>
          <p:cNvSpPr>
            <a:spLocks noGrp="1" noChangeArrowheads="1"/>
          </p:cNvSpPr>
          <p:nvPr>
            <p:ph type="sldNum" sz="quarter" idx="10"/>
          </p:nvPr>
        </p:nvSpPr>
        <p:spPr>
          <a:xfrm>
            <a:off x="76200" y="4743450"/>
            <a:ext cx="457200" cy="342900"/>
          </a:xfrm>
        </p:spPr>
        <p:txBody>
          <a:bodyPr/>
          <a:lstStyle>
            <a:lvl1pPr>
              <a:defRPr sz="1200">
                <a:solidFill>
                  <a:srgbClr val="6DB23F"/>
                </a:solidFill>
              </a:defRPr>
            </a:lvl1pPr>
          </a:lstStyle>
          <a:p>
            <a:pPr>
              <a:defRPr/>
            </a:pPr>
            <a:fld id="{EA9C2372-C495-46F5-90FE-8BF3ED13B5BA}" type="slidenum">
              <a:rPr lang="en-US" altLang="en-US"/>
              <a:pPr>
                <a:defRPr/>
              </a:pPr>
              <a:t>‹#›</a:t>
            </a:fld>
            <a:endParaRPr lang="en-US" altLang="en-US" dirty="0"/>
          </a:p>
        </p:txBody>
      </p:sp>
    </p:spTree>
    <p:extLst>
      <p:ext uri="{BB962C8B-B14F-4D97-AF65-F5344CB8AC3E}">
        <p14:creationId xmlns:p14="http://schemas.microsoft.com/office/powerpoint/2010/main" val="66362903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00150"/>
            <a:ext cx="8839200" cy="3429000"/>
          </a:xfrm>
          <a:prstGeom prst="rect">
            <a:avLst/>
          </a:prstGeom>
        </p:spPr>
        <p:txBody>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2"/>
          <p:cNvSpPr>
            <a:spLocks noGrp="1" noChangeArrowheads="1"/>
          </p:cNvSpPr>
          <p:nvPr>
            <p:ph type="title"/>
          </p:nvPr>
        </p:nvSpPr>
        <p:spPr bwMode="auto">
          <a:xfrm>
            <a:off x="95250" y="46402"/>
            <a:ext cx="7296150" cy="467948"/>
          </a:xfrm>
          <a:prstGeom prst="rect">
            <a:avLst/>
          </a:prstGeom>
          <a:noFill/>
          <a:ln w="9525">
            <a:noFill/>
            <a:miter lim="800000"/>
            <a:headEnd/>
            <a:tailEnd/>
          </a:ln>
        </p:spPr>
        <p:txBody>
          <a:bodyPr/>
          <a:lstStyle>
            <a:lvl1pPr>
              <a:defRPr>
                <a:latin typeface="Calibri" pitchFamily="34" charset="0"/>
                <a:cs typeface="Calibri" pitchFamily="34" charset="0"/>
              </a:defRPr>
            </a:lvl1pPr>
          </a:lstStyle>
          <a:p>
            <a:pPr lvl="0"/>
            <a:r>
              <a:rPr lang="en-US" dirty="0" smtClean="0"/>
              <a:t>Click to edit Master title style</a:t>
            </a:r>
          </a:p>
        </p:txBody>
      </p:sp>
      <p:sp>
        <p:nvSpPr>
          <p:cNvPr id="4" name="Rectangle 4"/>
          <p:cNvSpPr>
            <a:spLocks noGrp="1" noChangeArrowheads="1"/>
          </p:cNvSpPr>
          <p:nvPr>
            <p:ph type="sldNum" sz="quarter" idx="10"/>
          </p:nvPr>
        </p:nvSpPr>
        <p:spPr>
          <a:ln/>
        </p:spPr>
        <p:txBody>
          <a:bodyPr/>
          <a:lstStyle>
            <a:lvl1pPr>
              <a:defRPr/>
            </a:lvl1pPr>
          </a:lstStyle>
          <a:p>
            <a:fld id="{1172316B-3637-4940-9666-365EECE2BF89}"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77954749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4286250"/>
            <a:ext cx="9144000" cy="85725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base">
              <a:spcBef>
                <a:spcPct val="0"/>
              </a:spcBef>
              <a:spcAft>
                <a:spcPct val="0"/>
              </a:spcAft>
            </a:pPr>
            <a:endParaRPr lang="en-US" sz="1400" dirty="0">
              <a:solidFill>
                <a:srgbClr val="000000"/>
              </a:solidFill>
              <a:cs typeface="Arial" pitchFamily="34" charset="0"/>
            </a:endParaRPr>
          </a:p>
        </p:txBody>
      </p:sp>
      <p:sp>
        <p:nvSpPr>
          <p:cNvPr id="4" name="Rectangle 3"/>
          <p:cNvSpPr>
            <a:spLocks noChangeArrowheads="1"/>
          </p:cNvSpPr>
          <p:nvPr userDrawn="1"/>
        </p:nvSpPr>
        <p:spPr bwMode="auto">
          <a:xfrm>
            <a:off x="0" y="4286250"/>
            <a:ext cx="9144000" cy="85725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base">
              <a:spcBef>
                <a:spcPct val="0"/>
              </a:spcBef>
              <a:spcAft>
                <a:spcPct val="0"/>
              </a:spcAft>
            </a:pPr>
            <a:endParaRPr lang="en-US" sz="1400" dirty="0">
              <a:solidFill>
                <a:srgbClr val="000000"/>
              </a:solidFill>
              <a:cs typeface="Arial" pitchFamily="34" charset="0"/>
            </a:endParaRPr>
          </a:p>
        </p:txBody>
      </p:sp>
      <p:sp>
        <p:nvSpPr>
          <p:cNvPr id="5" name="Rectangle 33"/>
          <p:cNvSpPr>
            <a:spLocks noChangeArrowheads="1"/>
          </p:cNvSpPr>
          <p:nvPr/>
        </p:nvSpPr>
        <p:spPr bwMode="auto">
          <a:xfrm>
            <a:off x="228600" y="4743450"/>
            <a:ext cx="5181600" cy="171450"/>
          </a:xfrm>
          <a:prstGeom prst="rect">
            <a:avLst/>
          </a:prstGeom>
          <a:noFill/>
          <a:ln w="9525">
            <a:noFill/>
            <a:miter lim="800000"/>
            <a:headEnd/>
            <a:tailEnd/>
          </a:ln>
        </p:spPr>
        <p:txBody>
          <a:bodyPr/>
          <a:lstStyle/>
          <a:p>
            <a:pPr defTabSz="914400" eaLnBrk="0" fontAlgn="base" hangingPunct="0">
              <a:lnSpc>
                <a:spcPct val="190000"/>
              </a:lnSpc>
              <a:spcBef>
                <a:spcPct val="0"/>
              </a:spcBef>
              <a:spcAft>
                <a:spcPct val="0"/>
              </a:spcAft>
            </a:pPr>
            <a:r>
              <a:rPr lang="en-US" sz="900" dirty="0">
                <a:solidFill>
                  <a:srgbClr val="000000"/>
                </a:solidFill>
                <a:ea typeface="ＭＳ Ｐゴシック" pitchFamily="34" charset="-128"/>
                <a:cs typeface="Arial" pitchFamily="34" charset="0"/>
              </a:rPr>
              <a:t>      </a:t>
            </a:r>
            <a:r>
              <a:rPr lang="en-US" sz="800" dirty="0">
                <a:solidFill>
                  <a:srgbClr val="000000"/>
                </a:solidFill>
                <a:ea typeface="ＭＳ Ｐゴシック" pitchFamily="34" charset="-128"/>
                <a:cs typeface="Arial" pitchFamily="34" charset="0"/>
              </a:rPr>
              <a:t>|  © </a:t>
            </a:r>
            <a:r>
              <a:rPr lang="en-US" sz="800" dirty="0" smtClean="0">
                <a:solidFill>
                  <a:srgbClr val="000000"/>
                </a:solidFill>
                <a:ea typeface="ＭＳ Ｐゴシック" pitchFamily="34" charset="-128"/>
                <a:cs typeface="Arial" pitchFamily="34" charset="0"/>
              </a:rPr>
              <a:t>2013, </a:t>
            </a:r>
            <a:r>
              <a:rPr lang="en-US" sz="800" dirty="0">
                <a:solidFill>
                  <a:srgbClr val="000000"/>
                </a:solidFill>
                <a:ea typeface="ＭＳ Ｐゴシック" pitchFamily="34" charset="-128"/>
                <a:cs typeface="Arial" pitchFamily="34" charset="0"/>
              </a:rPr>
              <a:t>Cognizant 		</a:t>
            </a:r>
            <a:endParaRPr lang="en-US" sz="900" dirty="0">
              <a:solidFill>
                <a:srgbClr val="000000"/>
              </a:solidFill>
              <a:ea typeface="ＭＳ Ｐゴシック" pitchFamily="34" charset="-128"/>
              <a:cs typeface="Arial" pitchFamily="34" charset="0"/>
            </a:endParaRPr>
          </a:p>
        </p:txBody>
      </p:sp>
      <p:pic>
        <p:nvPicPr>
          <p:cNvPr id="6" name="CG_logoReflect_RGB.png" descr="/Users/jason_feuilly/Desktop/CG_logoReflect_RGB.png"/>
          <p:cNvPicPr>
            <a:picLocks noChangeAspect="1"/>
          </p:cNvPicPr>
          <p:nvPr/>
        </p:nvPicPr>
        <p:blipFill>
          <a:blip r:embed="rId2" cstate="print"/>
          <a:srcRect/>
          <a:stretch>
            <a:fillRect/>
          </a:stretch>
        </p:blipFill>
        <p:spPr bwMode="auto">
          <a:xfrm>
            <a:off x="7145160" y="4660107"/>
            <a:ext cx="1963737" cy="540544"/>
          </a:xfrm>
          <a:prstGeom prst="rect">
            <a:avLst/>
          </a:prstGeom>
          <a:noFill/>
          <a:ln w="9525">
            <a:noFill/>
            <a:miter lim="800000"/>
            <a:headEnd/>
            <a:tailEnd/>
          </a:ln>
        </p:spPr>
      </p:pic>
      <p:sp>
        <p:nvSpPr>
          <p:cNvPr id="9" name="Rectangle 42"/>
          <p:cNvSpPr>
            <a:spLocks noGrp="1" noChangeArrowheads="1"/>
          </p:cNvSpPr>
          <p:nvPr>
            <p:ph type="sldNum" sz="quarter" idx="10"/>
          </p:nvPr>
        </p:nvSpPr>
        <p:spPr>
          <a:xfrm>
            <a:off x="76200" y="4805094"/>
            <a:ext cx="457200" cy="342900"/>
          </a:xfrm>
        </p:spPr>
        <p:txBody>
          <a:bodyPr/>
          <a:lstStyle>
            <a:lvl1pPr>
              <a:defRPr sz="1200">
                <a:solidFill>
                  <a:srgbClr val="6DB23F"/>
                </a:solidFill>
              </a:defRPr>
            </a:lvl1pPr>
          </a:lstStyle>
          <a:p>
            <a:fld id="{34DD02B9-D0FC-42BE-92D9-497B160474B9}" type="slidenum">
              <a:rPr lang="en-US"/>
              <a:pPr/>
              <a:t>‹#›</a:t>
            </a:fld>
            <a:endParaRPr lang="en-US" dirty="0"/>
          </a:p>
        </p:txBody>
      </p:sp>
      <p:sp>
        <p:nvSpPr>
          <p:cNvPr id="10" name="Rectangle 2"/>
          <p:cNvSpPr>
            <a:spLocks noGrp="1" noChangeArrowheads="1"/>
          </p:cNvSpPr>
          <p:nvPr>
            <p:ph type="title"/>
          </p:nvPr>
        </p:nvSpPr>
        <p:spPr bwMode="auto">
          <a:xfrm>
            <a:off x="95250" y="46402"/>
            <a:ext cx="7296150" cy="467948"/>
          </a:xfrm>
          <a:prstGeom prst="rect">
            <a:avLst/>
          </a:prstGeom>
          <a:noFill/>
          <a:ln w="9525">
            <a:noFill/>
            <a:miter lim="800000"/>
            <a:headEnd/>
            <a:tailEnd/>
          </a:ln>
        </p:spPr>
        <p:txBody>
          <a:bodyPr/>
          <a:lstStyle>
            <a:lvl1pPr>
              <a:defRPr>
                <a:latin typeface="Calibri" pitchFamily="34" charset="0"/>
                <a:cs typeface="Calibri" pitchFamily="34" charset="0"/>
              </a:defRPr>
            </a:lvl1pPr>
          </a:lstStyle>
          <a:p>
            <a:pPr lvl="0"/>
            <a:r>
              <a:rPr lang="en-US" dirty="0" smtClean="0"/>
              <a:t>Click to edit Master title style</a:t>
            </a:r>
          </a:p>
        </p:txBody>
      </p:sp>
    </p:spTree>
    <p:extLst>
      <p:ext uri="{BB962C8B-B14F-4D97-AF65-F5344CB8AC3E}">
        <p14:creationId xmlns:p14="http://schemas.microsoft.com/office/powerpoint/2010/main" val="312016664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pic>
        <p:nvPicPr>
          <p:cNvPr id="5" name="Picture 2" descr="S:\Clients and Prospective Clients Folders\Cognizant\Cognizant Community US 2011\PPTs\PPT_Template_background.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6" name="Rectangle 33"/>
          <p:cNvSpPr>
            <a:spLocks noChangeArrowheads="1"/>
          </p:cNvSpPr>
          <p:nvPr/>
        </p:nvSpPr>
        <p:spPr bwMode="auto">
          <a:xfrm>
            <a:off x="1143000" y="4686300"/>
            <a:ext cx="5181600" cy="171450"/>
          </a:xfrm>
          <a:prstGeom prst="rect">
            <a:avLst/>
          </a:prstGeom>
          <a:noFill/>
          <a:ln w="9525">
            <a:noFill/>
            <a:miter lim="800000"/>
            <a:headEnd/>
            <a:tailEnd/>
          </a:ln>
          <a:effectLst/>
        </p:spPr>
        <p:txBody>
          <a:bodyPr/>
          <a:lstStyle/>
          <a:p>
            <a:pPr defTabSz="914400" eaLnBrk="0" fontAlgn="base" hangingPunct="0">
              <a:lnSpc>
                <a:spcPct val="190000"/>
              </a:lnSpc>
              <a:spcBef>
                <a:spcPct val="0"/>
              </a:spcBef>
              <a:spcAft>
                <a:spcPct val="0"/>
              </a:spcAft>
              <a:defRPr/>
            </a:pPr>
            <a:r>
              <a:rPr lang="en-US" sz="900" b="1" dirty="0">
                <a:solidFill>
                  <a:srgbClr val="000000"/>
                </a:solidFill>
                <a:ea typeface="ＭＳ Ｐゴシック" charset="-128"/>
              </a:rPr>
              <a:t>      </a:t>
            </a:r>
            <a:r>
              <a:rPr lang="en-US" sz="800" b="1" dirty="0">
                <a:solidFill>
                  <a:srgbClr val="55B738"/>
                </a:solidFill>
                <a:ea typeface="ＭＳ Ｐゴシック" charset="-128"/>
              </a:rPr>
              <a:t>|  </a:t>
            </a:r>
            <a:r>
              <a:rPr lang="en-US" sz="800" dirty="0">
                <a:solidFill>
                  <a:srgbClr val="000000"/>
                </a:solidFill>
                <a:ea typeface="ＭＳ Ｐゴシック" charset="-128"/>
              </a:rPr>
              <a:t>©</a:t>
            </a:r>
            <a:r>
              <a:rPr lang="en-US" sz="800" dirty="0" smtClean="0">
                <a:solidFill>
                  <a:srgbClr val="000000"/>
                </a:solidFill>
                <a:ea typeface="ＭＳ Ｐゴシック" charset="-128"/>
              </a:rPr>
              <a:t>2013, </a:t>
            </a:r>
            <a:r>
              <a:rPr lang="en-US" sz="800" dirty="0">
                <a:solidFill>
                  <a:srgbClr val="000000"/>
                </a:solidFill>
                <a:ea typeface="ＭＳ Ｐゴシック" charset="-128"/>
              </a:rPr>
              <a:t>Cognizant 		</a:t>
            </a:r>
            <a:endParaRPr lang="en-US" sz="900" dirty="0">
              <a:solidFill>
                <a:srgbClr val="000000"/>
              </a:solidFill>
              <a:ea typeface="ＭＳ Ｐゴシック" charset="-128"/>
            </a:endParaRPr>
          </a:p>
        </p:txBody>
      </p:sp>
      <p:pic>
        <p:nvPicPr>
          <p:cNvPr id="7" name="CG_logoReflect_RGB.png" descr="/Users/jason_feuilly/Desktop/CG_logoReflect_RGB.png"/>
          <p:cNvPicPr>
            <a:picLocks noChangeAspect="1"/>
          </p:cNvPicPr>
          <p:nvPr userDrawn="1"/>
        </p:nvPicPr>
        <p:blipFill>
          <a:blip r:embed="rId3"/>
          <a:srcRect/>
          <a:stretch>
            <a:fillRect/>
          </a:stretch>
        </p:blipFill>
        <p:spPr bwMode="auto">
          <a:xfrm>
            <a:off x="7104064" y="4514850"/>
            <a:ext cx="1963737" cy="540544"/>
          </a:xfrm>
          <a:prstGeom prst="rect">
            <a:avLst/>
          </a:prstGeom>
          <a:noFill/>
          <a:ln w="9525">
            <a:noFill/>
            <a:miter lim="800000"/>
            <a:headEnd/>
            <a:tailEnd/>
          </a:ln>
        </p:spPr>
      </p:pic>
      <p:sp>
        <p:nvSpPr>
          <p:cNvPr id="2" name="Title 1"/>
          <p:cNvSpPr>
            <a:spLocks noGrp="1"/>
          </p:cNvSpPr>
          <p:nvPr>
            <p:ph type="title"/>
          </p:nvPr>
        </p:nvSpPr>
        <p:spPr>
          <a:xfrm>
            <a:off x="152400" y="171450"/>
            <a:ext cx="7620000" cy="510090"/>
          </a:xfrm>
        </p:spPr>
        <p:txBody>
          <a:bodyPr/>
          <a:lstStyle>
            <a:lvl1pPr>
              <a:defRPr sz="3000"/>
            </a:lvl1pPr>
          </a:lstStyle>
          <a:p>
            <a:r>
              <a:rPr lang="en-US" dirty="0" smtClean="0"/>
              <a:t>Click to edit Master title style</a:t>
            </a:r>
            <a:endParaRPr lang="en-US" dirty="0"/>
          </a:p>
        </p:txBody>
      </p:sp>
      <p:sp>
        <p:nvSpPr>
          <p:cNvPr id="11" name="Rectangle 3"/>
          <p:cNvSpPr>
            <a:spLocks noGrp="1" noChangeArrowheads="1"/>
          </p:cNvSpPr>
          <p:nvPr>
            <p:ph idx="1"/>
          </p:nvPr>
        </p:nvSpPr>
        <p:spPr bwMode="auto">
          <a:xfrm>
            <a:off x="152400" y="843558"/>
            <a:ext cx="4131568" cy="3618402"/>
          </a:xfrm>
          <a:prstGeom prst="rect">
            <a:avLst/>
          </a:prstGeom>
          <a:noFill/>
          <a:ln w="9525">
            <a:noFill/>
            <a:miter lim="800000"/>
            <a:headEnd/>
            <a:tailEnd/>
          </a:ln>
        </p:spPr>
        <p:txBody>
          <a:bodyPr/>
          <a:lstStyle>
            <a:lvl1pPr>
              <a:defRPr sz="2400">
                <a:solidFill>
                  <a:schemeClr val="tx1"/>
                </a:solidFill>
              </a:defRPr>
            </a:lvl1pPr>
            <a:lvl2pPr>
              <a:buClr>
                <a:srgbClr val="55B738"/>
              </a:buClr>
              <a:buSzPct val="90000"/>
              <a:buFont typeface="Arial"/>
              <a:buChar char="•"/>
              <a:defRPr sz="2400"/>
            </a:lvl2pPr>
            <a:lvl3pPr>
              <a:buClr>
                <a:schemeClr val="bg2"/>
              </a:buClr>
              <a:buSzPct val="90000"/>
              <a:buFont typeface="Arial"/>
              <a:buChar char="•"/>
              <a:defRPr sz="2000"/>
            </a:lvl3pPr>
            <a:lvl4pPr>
              <a:buClr>
                <a:schemeClr val="bg2"/>
              </a:buClr>
              <a:buSzPct val="90000"/>
              <a:buFont typeface="Arial"/>
              <a:buChar char="•"/>
              <a:defRPr sz="1800"/>
            </a:lvl4pPr>
            <a:lvl5pPr>
              <a:buClr>
                <a:schemeClr val="bg2"/>
              </a:buClr>
              <a:buSzPct val="90000"/>
              <a:buFont typeface="Arial"/>
              <a:buChar char="•"/>
              <a:defRPr sz="1800"/>
            </a:lvl5pPr>
            <a:lvl6pPr>
              <a:buClr>
                <a:srgbClr val="55B738"/>
              </a:buClr>
              <a:buSzPct val="90000"/>
              <a:buFont typeface="Arial"/>
              <a:buChar char="•"/>
              <a:defRPr b="0" baseline="0">
                <a:solidFill>
                  <a:schemeClr val="tx1"/>
                </a:solidFill>
              </a:defRPr>
            </a:lvl6pPr>
            <a:lvl7pPr>
              <a:buClr>
                <a:schemeClr val="bg2"/>
              </a:buClr>
              <a:buSzPct val="90000"/>
              <a:buFont typeface="Arial"/>
              <a:buChar char="•"/>
              <a:defRPr sz="2000" b="0">
                <a:solidFill>
                  <a:schemeClr val="tx1"/>
                </a:solidFill>
              </a:defRPr>
            </a:lvl7pPr>
            <a:lvl8pPr>
              <a:buClr>
                <a:schemeClr val="bg2"/>
              </a:buClr>
              <a:buSzPct val="90000"/>
              <a:buFont typeface="Arial"/>
              <a:buChar char="•"/>
              <a:defRPr sz="1800" b="0" baseline="0">
                <a:solidFill>
                  <a:schemeClr val="tx1"/>
                </a:solidFill>
              </a:defRPr>
            </a:lvl8pPr>
            <a:lvl9pPr>
              <a:buClr>
                <a:schemeClr val="bg2"/>
              </a:buClr>
              <a:buSzPct val="90000"/>
              <a:buFont typeface="Arial"/>
              <a:buChar char="•"/>
              <a:defRPr sz="1800" b="0" baseline="0">
                <a:solidFill>
                  <a:schemeClr val="tx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noProof="0" dirty="0"/>
          </a:p>
        </p:txBody>
      </p:sp>
      <p:sp>
        <p:nvSpPr>
          <p:cNvPr id="8" name="Rectangle 3"/>
          <p:cNvSpPr>
            <a:spLocks noGrp="1" noChangeArrowheads="1"/>
          </p:cNvSpPr>
          <p:nvPr>
            <p:ph idx="11"/>
          </p:nvPr>
        </p:nvSpPr>
        <p:spPr bwMode="auto">
          <a:xfrm>
            <a:off x="4499992" y="843558"/>
            <a:ext cx="4131568" cy="3618402"/>
          </a:xfrm>
          <a:prstGeom prst="rect">
            <a:avLst/>
          </a:prstGeom>
          <a:noFill/>
          <a:ln w="9525">
            <a:noFill/>
            <a:miter lim="800000"/>
            <a:headEnd/>
            <a:tailEnd/>
          </a:ln>
        </p:spPr>
        <p:txBody>
          <a:bodyPr/>
          <a:lstStyle>
            <a:lvl1pPr>
              <a:defRPr sz="2400">
                <a:solidFill>
                  <a:schemeClr val="tx1"/>
                </a:solidFill>
              </a:defRPr>
            </a:lvl1pPr>
            <a:lvl2pPr>
              <a:buClr>
                <a:srgbClr val="55B738"/>
              </a:buClr>
              <a:buSzPct val="90000"/>
              <a:buFont typeface="Arial"/>
              <a:buChar char="•"/>
              <a:defRPr sz="2400"/>
            </a:lvl2pPr>
            <a:lvl3pPr>
              <a:buClr>
                <a:schemeClr val="bg2"/>
              </a:buClr>
              <a:buSzPct val="90000"/>
              <a:buFont typeface="Arial"/>
              <a:buChar char="•"/>
              <a:defRPr sz="2000"/>
            </a:lvl3pPr>
            <a:lvl4pPr>
              <a:buClr>
                <a:schemeClr val="bg2"/>
              </a:buClr>
              <a:buSzPct val="90000"/>
              <a:buFont typeface="Arial"/>
              <a:buChar char="•"/>
              <a:defRPr sz="1800"/>
            </a:lvl4pPr>
            <a:lvl5pPr>
              <a:buClr>
                <a:schemeClr val="bg2"/>
              </a:buClr>
              <a:buSzPct val="90000"/>
              <a:buFont typeface="Arial"/>
              <a:buChar char="•"/>
              <a:defRPr sz="1800"/>
            </a:lvl5pPr>
            <a:lvl6pPr>
              <a:buClr>
                <a:srgbClr val="55B738"/>
              </a:buClr>
              <a:buSzPct val="90000"/>
              <a:buFont typeface="Arial"/>
              <a:buChar char="•"/>
              <a:defRPr b="0" baseline="0">
                <a:solidFill>
                  <a:schemeClr val="tx1"/>
                </a:solidFill>
              </a:defRPr>
            </a:lvl6pPr>
            <a:lvl7pPr>
              <a:buClr>
                <a:schemeClr val="bg2"/>
              </a:buClr>
              <a:buSzPct val="90000"/>
              <a:buFont typeface="Arial"/>
              <a:buChar char="•"/>
              <a:defRPr sz="2000" b="0">
                <a:solidFill>
                  <a:schemeClr val="tx1"/>
                </a:solidFill>
              </a:defRPr>
            </a:lvl7pPr>
            <a:lvl8pPr>
              <a:buClr>
                <a:schemeClr val="bg2"/>
              </a:buClr>
              <a:buSzPct val="90000"/>
              <a:buFont typeface="Arial"/>
              <a:buChar char="•"/>
              <a:defRPr sz="1800" b="0" baseline="0">
                <a:solidFill>
                  <a:schemeClr val="tx1"/>
                </a:solidFill>
              </a:defRPr>
            </a:lvl8pPr>
            <a:lvl9pPr>
              <a:buClr>
                <a:schemeClr val="bg2"/>
              </a:buClr>
              <a:buSzPct val="90000"/>
              <a:buFont typeface="Arial"/>
              <a:buChar char="•"/>
              <a:defRPr sz="1800" b="0" baseline="0">
                <a:solidFill>
                  <a:schemeClr val="tx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noProof="0" dirty="0"/>
          </a:p>
        </p:txBody>
      </p:sp>
      <p:sp>
        <p:nvSpPr>
          <p:cNvPr id="9" name="Rectangle 42"/>
          <p:cNvSpPr>
            <a:spLocks noGrp="1" noChangeArrowheads="1"/>
          </p:cNvSpPr>
          <p:nvPr>
            <p:ph type="sldNum" sz="quarter" idx="12"/>
          </p:nvPr>
        </p:nvSpPr>
        <p:spPr>
          <a:xfrm>
            <a:off x="990600" y="4743450"/>
            <a:ext cx="457200" cy="342900"/>
          </a:xfrm>
        </p:spPr>
        <p:txBody>
          <a:bodyPr/>
          <a:lstStyle>
            <a:lvl1pPr>
              <a:defRPr sz="1200">
                <a:solidFill>
                  <a:schemeClr val="tx1"/>
                </a:solidFill>
              </a:defRPr>
            </a:lvl1pPr>
          </a:lstStyle>
          <a:p>
            <a:pPr>
              <a:defRPr/>
            </a:pPr>
            <a:fld id="{533F68E4-06B3-45BC-A7E8-0A0187B4C56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33415780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pic>
        <p:nvPicPr>
          <p:cNvPr id="3" name="Picture 8" descr="Macintosh HD:Users:jasonfeuilly:Desktop:new_ppt_1.26:ppt_footer_secondarypage.jpg"/>
          <p:cNvPicPr>
            <a:picLocks noChangeAspect="1" noChangeArrowheads="1"/>
          </p:cNvPicPr>
          <p:nvPr userDrawn="1"/>
        </p:nvPicPr>
        <p:blipFill>
          <a:blip r:embed="rId2"/>
          <a:srcRect/>
          <a:stretch>
            <a:fillRect/>
          </a:stretch>
        </p:blipFill>
        <p:spPr bwMode="auto">
          <a:xfrm>
            <a:off x="0" y="4768468"/>
            <a:ext cx="9144000" cy="375032"/>
          </a:xfrm>
          <a:prstGeom prst="rect">
            <a:avLst/>
          </a:prstGeom>
          <a:noFill/>
          <a:ln w="9525">
            <a:noFill/>
            <a:miter lim="800000"/>
            <a:headEnd/>
            <a:tailEnd/>
          </a:ln>
        </p:spPr>
      </p:pic>
      <p:sp>
        <p:nvSpPr>
          <p:cNvPr id="4" name="Rectangle 33"/>
          <p:cNvSpPr>
            <a:spLocks noChangeArrowheads="1"/>
          </p:cNvSpPr>
          <p:nvPr userDrawn="1"/>
        </p:nvSpPr>
        <p:spPr bwMode="auto">
          <a:xfrm>
            <a:off x="152400" y="4929204"/>
            <a:ext cx="5181600" cy="171450"/>
          </a:xfrm>
          <a:prstGeom prst="rect">
            <a:avLst/>
          </a:prstGeom>
          <a:noFill/>
          <a:ln w="9525">
            <a:noFill/>
            <a:miter lim="800000"/>
            <a:headEnd/>
            <a:tailEnd/>
          </a:ln>
          <a:effectLst/>
        </p:spPr>
        <p:txBody>
          <a:bodyPr/>
          <a:lstStyle/>
          <a:p>
            <a:pPr defTabSz="914400" eaLnBrk="0" fontAlgn="base" hangingPunct="0">
              <a:lnSpc>
                <a:spcPct val="190000"/>
              </a:lnSpc>
              <a:spcBef>
                <a:spcPct val="0"/>
              </a:spcBef>
              <a:spcAft>
                <a:spcPct val="0"/>
              </a:spcAft>
              <a:defRPr/>
            </a:pPr>
            <a:r>
              <a:rPr lang="en-US" sz="900" dirty="0">
                <a:solidFill>
                  <a:srgbClr val="000000"/>
                </a:solidFill>
                <a:ea typeface="ＭＳ Ｐゴシック" charset="-128"/>
                <a:cs typeface="ＭＳ Ｐゴシック" charset="-128"/>
              </a:rPr>
              <a:t>      </a:t>
            </a:r>
            <a:r>
              <a:rPr lang="en-US" sz="800" dirty="0">
                <a:solidFill>
                  <a:srgbClr val="FFFFFF"/>
                </a:solidFill>
                <a:ea typeface="ＭＳ Ｐゴシック" charset="-128"/>
                <a:cs typeface="ＭＳ Ｐゴシック" charset="-128"/>
              </a:rPr>
              <a:t>|  ©</a:t>
            </a:r>
            <a:r>
              <a:rPr lang="en-US" sz="800" dirty="0" smtClean="0">
                <a:solidFill>
                  <a:srgbClr val="FFFFFF"/>
                </a:solidFill>
                <a:ea typeface="ＭＳ Ｐゴシック" charset="-128"/>
                <a:cs typeface="ＭＳ Ｐゴシック" charset="-128"/>
              </a:rPr>
              <a:t>2013, </a:t>
            </a:r>
            <a:r>
              <a:rPr lang="en-US" sz="800" dirty="0">
                <a:solidFill>
                  <a:srgbClr val="FFFFFF"/>
                </a:solidFill>
                <a:ea typeface="ＭＳ Ｐゴシック" charset="-128"/>
                <a:cs typeface="ＭＳ Ｐゴシック" charset="-128"/>
              </a:rPr>
              <a:t>Cognizant Technology Solutions		Confidential</a:t>
            </a:r>
            <a:endParaRPr lang="en-US" sz="900" dirty="0">
              <a:solidFill>
                <a:srgbClr val="FFFFFF"/>
              </a:solidFill>
              <a:ea typeface="ＭＳ Ｐゴシック" charset="-128"/>
              <a:cs typeface="ＭＳ Ｐゴシック" charset="-128"/>
            </a:endParaRPr>
          </a:p>
        </p:txBody>
      </p:sp>
      <p:sp>
        <p:nvSpPr>
          <p:cNvPr id="2" name="Title 1"/>
          <p:cNvSpPr>
            <a:spLocks noGrp="1"/>
          </p:cNvSpPr>
          <p:nvPr>
            <p:ph type="title"/>
          </p:nvPr>
        </p:nvSpPr>
        <p:spPr>
          <a:xfrm>
            <a:off x="152400" y="342900"/>
            <a:ext cx="8740080" cy="446652"/>
          </a:xfrm>
        </p:spPr>
        <p:txBody>
          <a:bodyPr/>
          <a:lstStyle/>
          <a:p>
            <a:r>
              <a:rPr lang="en-US"/>
              <a:t>Click to edit Master title style</a:t>
            </a:r>
          </a:p>
        </p:txBody>
      </p:sp>
      <p:sp>
        <p:nvSpPr>
          <p:cNvPr id="7" name="Rectangle 42"/>
          <p:cNvSpPr>
            <a:spLocks noGrp="1" noChangeArrowheads="1"/>
          </p:cNvSpPr>
          <p:nvPr>
            <p:ph type="sldNum" sz="quarter" idx="10"/>
          </p:nvPr>
        </p:nvSpPr>
        <p:spPr>
          <a:xfrm>
            <a:off x="-1476404" y="4972050"/>
            <a:ext cx="1905000" cy="342900"/>
          </a:xfrm>
        </p:spPr>
        <p:txBody>
          <a:bodyPr/>
          <a:lstStyle>
            <a:lvl1pPr>
              <a:defRPr/>
            </a:lvl1pPr>
          </a:lstStyle>
          <a:p>
            <a:pPr>
              <a:defRPr/>
            </a:pPr>
            <a:fld id="{61CC481C-C9EE-444B-8F4E-9EA7BA525FAC}" type="slidenum">
              <a:rPr lang="en-US">
                <a:solidFill>
                  <a:prstClr val="black"/>
                </a:solidFill>
              </a:rPr>
              <a:pPr>
                <a:defRPr/>
              </a:pPr>
              <a:t>‹#›</a:t>
            </a:fld>
            <a:endParaRPr lang="en-US" dirty="0">
              <a:solidFill>
                <a:srgbClr val="000000"/>
              </a:solidFill>
            </a:endParaRPr>
          </a:p>
        </p:txBody>
      </p:sp>
      <p:sp>
        <p:nvSpPr>
          <p:cNvPr id="10" name="Rectangle 8"/>
          <p:cNvSpPr>
            <a:spLocks noChangeArrowheads="1"/>
          </p:cNvSpPr>
          <p:nvPr userDrawn="1"/>
        </p:nvSpPr>
        <p:spPr bwMode="auto">
          <a:xfrm>
            <a:off x="0" y="-5953"/>
            <a:ext cx="9144000" cy="285751"/>
          </a:xfrm>
          <a:prstGeom prst="rect">
            <a:avLst/>
          </a:prstGeom>
          <a:solidFill>
            <a:srgbClr val="0070C0">
              <a:alpha val="90000"/>
            </a:srgbClr>
          </a:solidFill>
          <a:ln w="9525">
            <a:noFill/>
            <a:miter lim="800000"/>
            <a:headEnd/>
            <a:tailEnd/>
          </a:ln>
        </p:spPr>
        <p:txBody>
          <a:bodyPr wrap="none" anchor="ctr"/>
          <a:lstStyle/>
          <a:p>
            <a:pPr algn="r" defTabSz="914400">
              <a:defRPr/>
            </a:pPr>
            <a:endParaRPr lang="en-US" b="1" kern="0" dirty="0">
              <a:solidFill>
                <a:prstClr val="white"/>
              </a:solidFill>
              <a:ea typeface="ＭＳ Ｐゴシック" pitchFamily="34" charset="-128"/>
              <a:cs typeface="ＭＳ Ｐゴシック" charset="-128"/>
            </a:endParaRPr>
          </a:p>
        </p:txBody>
      </p:sp>
      <p:sp>
        <p:nvSpPr>
          <p:cNvPr id="8" name="Content Placeholder 2"/>
          <p:cNvSpPr>
            <a:spLocks noGrp="1"/>
          </p:cNvSpPr>
          <p:nvPr>
            <p:ph idx="1"/>
          </p:nvPr>
        </p:nvSpPr>
        <p:spPr>
          <a:xfrm>
            <a:off x="179512" y="897564"/>
            <a:ext cx="8712968" cy="3726414"/>
          </a:xfrm>
          <a:prstGeom prst="rect">
            <a:avLst/>
          </a:prstGeom>
        </p:spPr>
        <p:txBody>
          <a:bodyPr/>
          <a:lstStyle>
            <a:lvl1pPr>
              <a:buFont typeface="Wingdings" pitchFamily="2" charset="2"/>
              <a:buChar char="§"/>
              <a:defRPr lang="en-US" sz="2600" dirty="0" smtClean="0">
                <a:solidFill>
                  <a:schemeClr val="tx1"/>
                </a:solidFill>
                <a:latin typeface="Arial" charset="0"/>
                <a:ea typeface="ＭＳ Ｐゴシック" charset="-128"/>
                <a:cs typeface="ＭＳ Ｐゴシック" charset="-128"/>
              </a:defRPr>
            </a:lvl1pPr>
            <a:lvl2pPr>
              <a:buFont typeface="Wingdings" pitchFamily="2" charset="2"/>
              <a:buChar char="q"/>
              <a:defRPr sz="2200"/>
            </a:lvl2pPr>
            <a:lvl3pPr>
              <a:buFont typeface="Wingdings" pitchFamily="2" charset="2"/>
              <a:buChar char="v"/>
              <a:defRPr sz="1800"/>
            </a:lvl3pPr>
          </a:lstStyle>
          <a:p>
            <a:pPr lvl="0"/>
            <a:r>
              <a:rPr lang="en-US" dirty="0" smtClean="0"/>
              <a:t>Click to edit Master text styles</a:t>
            </a:r>
          </a:p>
          <a:p>
            <a:pPr marL="742950" lvl="1" indent="-342900" algn="l" rtl="0" eaLnBrk="0" fontAlgn="base" hangingPunct="0">
              <a:spcBef>
                <a:spcPct val="20000"/>
              </a:spcBef>
              <a:spcAft>
                <a:spcPct val="0"/>
              </a:spcAft>
              <a:buClr>
                <a:srgbClr val="6DB33F"/>
              </a:buClr>
              <a:buFont typeface="Wingdings" pitchFamily="2" charset="2"/>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79035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16x9-01.png"/>
          <p:cNvPicPr>
            <a:picLocks noChangeAspect="1"/>
          </p:cNvPicPr>
          <p:nvPr userDrawn="1"/>
        </p:nvPicPr>
        <p:blipFill rotWithShape="1">
          <a:blip r:embed="rId2">
            <a:extLst>
              <a:ext uri="{28A0092B-C50C-407E-A947-70E740481C1C}">
                <a14:useLocalDpi xmlns:a14="http://schemas.microsoft.com/office/drawing/2010/main" val="0"/>
              </a:ext>
            </a:extLst>
          </a:blip>
          <a:srcRect t="54550" r="71988"/>
          <a:stretch/>
        </p:blipFill>
        <p:spPr>
          <a:xfrm>
            <a:off x="0" y="2808875"/>
            <a:ext cx="2564309" cy="2340351"/>
          </a:xfrm>
          <a:prstGeom prst="rect">
            <a:avLst/>
          </a:prstGeom>
        </p:spPr>
      </p:pic>
      <p:sp>
        <p:nvSpPr>
          <p:cNvPr id="2" name="Title 1"/>
          <p:cNvSpPr>
            <a:spLocks noGrp="1"/>
          </p:cNvSpPr>
          <p:nvPr>
            <p:ph type="title" hasCustomPrompt="1"/>
          </p:nvPr>
        </p:nvSpPr>
        <p:spPr>
          <a:xfrm>
            <a:off x="5407282" y="2952232"/>
            <a:ext cx="3137247" cy="455444"/>
          </a:xfrm>
        </p:spPr>
        <p:txBody>
          <a:bodyPr>
            <a:normAutofit/>
          </a:bodyPr>
          <a:lstStyle>
            <a:lvl1pPr>
              <a:defRPr sz="36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5410066" y="35510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286520"/>
            <a:ext cx="2258154" cy="684559"/>
          </a:xfrm>
          <a:prstGeom prst="rect">
            <a:avLst/>
          </a:prstGeom>
        </p:spPr>
      </p:pic>
      <p:pic>
        <p:nvPicPr>
          <p:cNvPr id="16" name="Picture 15"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1925" t="45648" b="3453"/>
          <a:stretch/>
        </p:blipFill>
        <p:spPr>
          <a:xfrm>
            <a:off x="2922498" y="2522601"/>
            <a:ext cx="6231685" cy="2620900"/>
          </a:xfrm>
          <a:prstGeom prst="rect">
            <a:avLst/>
          </a:prstGeom>
        </p:spPr>
      </p:pic>
      <p:pic>
        <p:nvPicPr>
          <p:cNvPr id="17" name="Picture 16"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6750" t="10230" b="53878"/>
          <a:stretch/>
        </p:blipFill>
        <p:spPr>
          <a:xfrm>
            <a:off x="3364537" y="698867"/>
            <a:ext cx="5790047" cy="1848160"/>
          </a:xfrm>
          <a:prstGeom prst="rect">
            <a:avLst/>
          </a:prstGeom>
        </p:spPr>
      </p:pic>
    </p:spTree>
    <p:extLst>
      <p:ext uri="{BB962C8B-B14F-4D97-AF65-F5344CB8AC3E}">
        <p14:creationId xmlns:p14="http://schemas.microsoft.com/office/powerpoint/2010/main" val="33427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lide - Whit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3" name="Picture 2"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rcRect t="14635" b="6070"/>
          <a:stretch/>
        </p:blipFill>
        <p:spPr>
          <a:xfrm>
            <a:off x="0" y="0"/>
            <a:ext cx="8648700" cy="5143500"/>
          </a:xfrm>
          <a:prstGeom prst="rect">
            <a:avLst/>
          </a:prstGeom>
        </p:spPr>
      </p:pic>
      <p:sp>
        <p:nvSpPr>
          <p:cNvPr id="9" name="Rectangle 8"/>
          <p:cNvSpPr/>
          <p:nvPr userDrawn="1"/>
        </p:nvSpPr>
        <p:spPr>
          <a:xfrm>
            <a:off x="0" y="1937657"/>
            <a:ext cx="9144000" cy="1825302"/>
          </a:xfrm>
          <a:prstGeom prst="rect">
            <a:avLst/>
          </a:prstGeom>
          <a:solidFill>
            <a:schemeClr val="tx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solidFill>
                <a:prstClr val="white"/>
              </a:solidFill>
            </a:endParaRPr>
          </a:p>
        </p:txBody>
      </p:sp>
      <p:sp>
        <p:nvSpPr>
          <p:cNvPr id="11" name="TextBox 10"/>
          <p:cNvSpPr txBox="1"/>
          <p:nvPr userDrawn="1"/>
        </p:nvSpPr>
        <p:spPr>
          <a:xfrm>
            <a:off x="419105" y="4694466"/>
            <a:ext cx="1923143" cy="230832"/>
          </a:xfrm>
          <a:prstGeom prst="rect">
            <a:avLst/>
          </a:prstGeom>
          <a:noFill/>
        </p:spPr>
        <p:txBody>
          <a:bodyPr wrap="square" rtlCol="0">
            <a:spAutoFit/>
          </a:bodyPr>
          <a:lstStyle/>
          <a:p>
            <a:r>
              <a:rPr lang="en-US" sz="900" dirty="0" smtClean="0">
                <a:solidFill>
                  <a:prstClr val="white"/>
                </a:solidFill>
                <a:cs typeface="Arial"/>
              </a:rPr>
              <a:t>© 2016 Cognizant </a:t>
            </a:r>
            <a:endParaRPr lang="en-US" sz="900" dirty="0">
              <a:solidFill>
                <a:prstClr val="white"/>
              </a:solidFill>
              <a:cs typeface="Arial"/>
            </a:endParaRP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8"/>
            <a:ext cx="2258154" cy="684559"/>
          </a:xfrm>
          <a:prstGeom prst="rect">
            <a:avLst/>
          </a:prstGeom>
        </p:spPr>
      </p:pic>
      <p:sp>
        <p:nvSpPr>
          <p:cNvPr id="12" name="Text Placeholder 12"/>
          <p:cNvSpPr>
            <a:spLocks noGrp="1"/>
          </p:cNvSpPr>
          <p:nvPr>
            <p:ph type="body" sz="quarter" idx="13" hasCustomPrompt="1"/>
          </p:nvPr>
        </p:nvSpPr>
        <p:spPr>
          <a:xfrm>
            <a:off x="419105" y="2123036"/>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5" y="2558818"/>
            <a:ext cx="8284633" cy="584775"/>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5" y="31489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
        <p:nvSpPr>
          <p:cNvPr id="5" name="TextBox 4"/>
          <p:cNvSpPr txBox="1"/>
          <p:nvPr userDrawn="1"/>
        </p:nvSpPr>
        <p:spPr>
          <a:xfrm>
            <a:off x="1079511" y="-1308101"/>
            <a:ext cx="184731" cy="369332"/>
          </a:xfrm>
          <a:prstGeom prst="rect">
            <a:avLst/>
          </a:prstGeom>
          <a:noFill/>
        </p:spPr>
        <p:txBody>
          <a:bodyPr wrap="none" rtlCol="0">
            <a:spAutoFit/>
          </a:bodyPr>
          <a:lstStyle/>
          <a:p>
            <a:endParaRPr lang="en-US" dirty="0">
              <a:solidFill>
                <a:prstClr val="black"/>
              </a:solidFill>
            </a:endParaRPr>
          </a:p>
        </p:txBody>
      </p:sp>
    </p:spTree>
    <p:extLst>
      <p:ext uri="{BB962C8B-B14F-4D97-AF65-F5344CB8AC3E}">
        <p14:creationId xmlns:p14="http://schemas.microsoft.com/office/powerpoint/2010/main" val="31076590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Slide - Dark">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5" name="Picture 14" descr="PATH_perspect2.png"/>
          <p:cNvPicPr>
            <a:picLocks noChangeAspect="1"/>
          </p:cNvPicPr>
          <p:nvPr userDrawn="1"/>
        </p:nvPicPr>
        <p:blipFill rotWithShape="1">
          <a:blip r:embed="rId2">
            <a:extLst>
              <a:ext uri="{28A0092B-C50C-407E-A947-70E740481C1C}">
                <a14:useLocalDpi xmlns:a14="http://schemas.microsoft.com/office/drawing/2010/main" val="0"/>
              </a:ext>
            </a:extLst>
          </a:blip>
          <a:srcRect t="14677" b="6067"/>
          <a:stretch/>
        </p:blipFill>
        <p:spPr>
          <a:xfrm>
            <a:off x="3" y="0"/>
            <a:ext cx="8652933" cy="5143500"/>
          </a:xfrm>
          <a:prstGeom prst="rect">
            <a:avLst/>
          </a:prstGeom>
        </p:spPr>
      </p:pic>
      <p:sp>
        <p:nvSpPr>
          <p:cNvPr id="11" name="TextBox 10"/>
          <p:cNvSpPr txBox="1"/>
          <p:nvPr userDrawn="1"/>
        </p:nvSpPr>
        <p:spPr>
          <a:xfrm>
            <a:off x="419105" y="4694466"/>
            <a:ext cx="1923143" cy="230832"/>
          </a:xfrm>
          <a:prstGeom prst="rect">
            <a:avLst/>
          </a:prstGeom>
          <a:noFill/>
        </p:spPr>
        <p:txBody>
          <a:bodyPr wrap="square" rtlCol="0">
            <a:normAutofit/>
          </a:bodyPr>
          <a:lstStyle/>
          <a:p>
            <a:r>
              <a:rPr lang="en-US" sz="900" dirty="0" smtClean="0">
                <a:solidFill>
                  <a:prstClr val="white"/>
                </a:solidFill>
                <a:cs typeface="Arial"/>
              </a:rPr>
              <a:t>© 2016 Cognizant </a:t>
            </a:r>
            <a:endParaRPr lang="en-US" sz="900" dirty="0">
              <a:solidFill>
                <a:prstClr val="white"/>
              </a:solidFill>
              <a:cs typeface="Arial"/>
            </a:endParaRPr>
          </a:p>
        </p:txBody>
      </p:sp>
      <p:pic>
        <p:nvPicPr>
          <p:cNvPr id="14" name="Picture 13" descr="Cognizant_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7435" y="334564"/>
            <a:ext cx="2262248" cy="685800"/>
          </a:xfrm>
          <a:prstGeom prst="rect">
            <a:avLst/>
          </a:prstGeom>
        </p:spPr>
      </p:pic>
      <p:sp>
        <p:nvSpPr>
          <p:cNvPr id="17" name="Rectangle 16"/>
          <p:cNvSpPr/>
          <p:nvPr userDrawn="1"/>
        </p:nvSpPr>
        <p:spPr>
          <a:xfrm>
            <a:off x="0" y="1930400"/>
            <a:ext cx="9144000" cy="1832559"/>
          </a:xfrm>
          <a:prstGeom prst="rect">
            <a:avLst/>
          </a:prstGeom>
          <a:solidFill>
            <a:schemeClr val="bg1">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solidFill>
                <a:prstClr val="white"/>
              </a:solidFill>
            </a:endParaRPr>
          </a:p>
        </p:txBody>
      </p:sp>
      <p:sp>
        <p:nvSpPr>
          <p:cNvPr id="9" name="Text Placeholder 12"/>
          <p:cNvSpPr>
            <a:spLocks noGrp="1"/>
          </p:cNvSpPr>
          <p:nvPr>
            <p:ph type="body" sz="quarter" idx="13" hasCustomPrompt="1"/>
          </p:nvPr>
        </p:nvSpPr>
        <p:spPr>
          <a:xfrm>
            <a:off x="419105" y="2123036"/>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2" name="Text Placeholder 14"/>
          <p:cNvSpPr>
            <a:spLocks noGrp="1"/>
          </p:cNvSpPr>
          <p:nvPr>
            <p:ph type="body" sz="quarter" idx="14" hasCustomPrompt="1"/>
          </p:nvPr>
        </p:nvSpPr>
        <p:spPr>
          <a:xfrm>
            <a:off x="419105" y="2558818"/>
            <a:ext cx="8284633" cy="584775"/>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3" name="Text Placeholder 12"/>
          <p:cNvSpPr>
            <a:spLocks noGrp="1"/>
          </p:cNvSpPr>
          <p:nvPr>
            <p:ph type="body" sz="quarter" idx="15" hasCustomPrompt="1"/>
          </p:nvPr>
        </p:nvSpPr>
        <p:spPr>
          <a:xfrm>
            <a:off x="419105" y="3148948"/>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3096956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sp>
        <p:nvSpPr>
          <p:cNvPr id="20" name="Rectangle 19"/>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1" name="Picture 20"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rcRect t="14635" b="6070"/>
          <a:stretch/>
        </p:blipFill>
        <p:spPr>
          <a:xfrm>
            <a:off x="0" y="0"/>
            <a:ext cx="8648700" cy="5143500"/>
          </a:xfrm>
          <a:prstGeom prst="rect">
            <a:avLst/>
          </a:prstGeom>
        </p:spPr>
      </p:pic>
      <p:sp>
        <p:nvSpPr>
          <p:cNvPr id="22" name="TextBox 21"/>
          <p:cNvSpPr txBox="1"/>
          <p:nvPr userDrawn="1"/>
        </p:nvSpPr>
        <p:spPr>
          <a:xfrm>
            <a:off x="419105" y="4694466"/>
            <a:ext cx="1923143" cy="230832"/>
          </a:xfrm>
          <a:prstGeom prst="rect">
            <a:avLst/>
          </a:prstGeom>
          <a:noFill/>
        </p:spPr>
        <p:txBody>
          <a:bodyPr wrap="square" rtlCol="0">
            <a:spAutoFit/>
          </a:bodyPr>
          <a:lstStyle/>
          <a:p>
            <a:r>
              <a:rPr lang="en-US" sz="900" dirty="0" smtClean="0">
                <a:solidFill>
                  <a:prstClr val="white"/>
                </a:solidFill>
                <a:cs typeface="Arial"/>
              </a:rPr>
              <a:t>© 2016 Cognizant </a:t>
            </a:r>
            <a:endParaRPr lang="en-US" sz="900" dirty="0">
              <a:solidFill>
                <a:prstClr val="white"/>
              </a:solidFill>
              <a:cs typeface="Arial"/>
            </a:endParaRPr>
          </a:p>
        </p:txBody>
      </p:sp>
      <p:pic>
        <p:nvPicPr>
          <p:cNvPr id="23" name="Picture 22"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8"/>
            <a:ext cx="2258154" cy="684559"/>
          </a:xfrm>
          <a:prstGeom prst="rect">
            <a:avLst/>
          </a:prstGeom>
        </p:spPr>
      </p:pic>
      <p:sp>
        <p:nvSpPr>
          <p:cNvPr id="9" name="Rectangle 8"/>
          <p:cNvSpPr/>
          <p:nvPr userDrawn="1"/>
        </p:nvSpPr>
        <p:spPr>
          <a:xfrm>
            <a:off x="0" y="1778000"/>
            <a:ext cx="9144000" cy="1984959"/>
          </a:xfrm>
          <a:prstGeom prst="rect">
            <a:avLst/>
          </a:prstGeom>
          <a:solidFill>
            <a:schemeClr val="tx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solidFill>
                <a:prstClr val="white"/>
              </a:solidFill>
            </a:endParaRPr>
          </a:p>
        </p:txBody>
      </p:sp>
      <p:sp>
        <p:nvSpPr>
          <p:cNvPr id="13" name="Text Placeholder 12"/>
          <p:cNvSpPr>
            <a:spLocks noGrp="1"/>
          </p:cNvSpPr>
          <p:nvPr>
            <p:ph type="body" sz="quarter" idx="13" hasCustomPrompt="1"/>
          </p:nvPr>
        </p:nvSpPr>
        <p:spPr>
          <a:xfrm>
            <a:off x="419105" y="1778009"/>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5" name="Text Placeholder 14"/>
          <p:cNvSpPr>
            <a:spLocks noGrp="1"/>
          </p:cNvSpPr>
          <p:nvPr>
            <p:ph type="body" sz="quarter" idx="14" hasCustomPrompt="1"/>
          </p:nvPr>
        </p:nvSpPr>
        <p:spPr>
          <a:xfrm>
            <a:off x="419105" y="2220132"/>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6" name="Text Placeholder 12"/>
          <p:cNvSpPr>
            <a:spLocks noGrp="1"/>
          </p:cNvSpPr>
          <p:nvPr>
            <p:ph type="body" sz="quarter" idx="15" hasCustomPrompt="1"/>
          </p:nvPr>
        </p:nvSpPr>
        <p:spPr>
          <a:xfrm>
            <a:off x="419105" y="3301357"/>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7567107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3" name="Picture 12" descr="PATH_perspect2.png"/>
          <p:cNvPicPr>
            <a:picLocks noChangeAspect="1"/>
          </p:cNvPicPr>
          <p:nvPr userDrawn="1"/>
        </p:nvPicPr>
        <p:blipFill rotWithShape="1">
          <a:blip r:embed="rId2">
            <a:extLst>
              <a:ext uri="{28A0092B-C50C-407E-A947-70E740481C1C}">
                <a14:useLocalDpi xmlns:a14="http://schemas.microsoft.com/office/drawing/2010/main" val="0"/>
              </a:ext>
            </a:extLst>
          </a:blip>
          <a:srcRect t="14677" b="6067"/>
          <a:stretch/>
        </p:blipFill>
        <p:spPr>
          <a:xfrm>
            <a:off x="3" y="0"/>
            <a:ext cx="8652933" cy="5143500"/>
          </a:xfrm>
          <a:prstGeom prst="rect">
            <a:avLst/>
          </a:prstGeom>
        </p:spPr>
      </p:pic>
      <p:sp>
        <p:nvSpPr>
          <p:cNvPr id="19" name="TextBox 18"/>
          <p:cNvSpPr txBox="1"/>
          <p:nvPr userDrawn="1"/>
        </p:nvSpPr>
        <p:spPr>
          <a:xfrm>
            <a:off x="419105" y="4694466"/>
            <a:ext cx="1923143" cy="230832"/>
          </a:xfrm>
          <a:prstGeom prst="rect">
            <a:avLst/>
          </a:prstGeom>
          <a:noFill/>
        </p:spPr>
        <p:txBody>
          <a:bodyPr wrap="square" rtlCol="0">
            <a:normAutofit/>
          </a:bodyPr>
          <a:lstStyle/>
          <a:p>
            <a:r>
              <a:rPr lang="en-US" sz="900" dirty="0" smtClean="0">
                <a:solidFill>
                  <a:prstClr val="white"/>
                </a:solidFill>
                <a:cs typeface="Arial"/>
              </a:rPr>
              <a:t>© 2016 Cognizant </a:t>
            </a:r>
            <a:endParaRPr lang="en-US" sz="900" dirty="0">
              <a:solidFill>
                <a:prstClr val="white"/>
              </a:solidFill>
              <a:cs typeface="Arial"/>
            </a:endParaRPr>
          </a:p>
        </p:txBody>
      </p:sp>
      <p:pic>
        <p:nvPicPr>
          <p:cNvPr id="20" name="Picture 19" descr="Cognizant_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7435" y="334564"/>
            <a:ext cx="2262248" cy="685800"/>
          </a:xfrm>
          <a:prstGeom prst="rect">
            <a:avLst/>
          </a:prstGeom>
        </p:spPr>
      </p:pic>
      <p:sp>
        <p:nvSpPr>
          <p:cNvPr id="17" name="Rectangle 16"/>
          <p:cNvSpPr/>
          <p:nvPr userDrawn="1"/>
        </p:nvSpPr>
        <p:spPr>
          <a:xfrm>
            <a:off x="0" y="1769535"/>
            <a:ext cx="9144000" cy="1993427"/>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solidFill>
                <a:prstClr val="white"/>
              </a:solidFill>
            </a:endParaRPr>
          </a:p>
        </p:txBody>
      </p:sp>
      <p:sp>
        <p:nvSpPr>
          <p:cNvPr id="15" name="Text Placeholder 12"/>
          <p:cNvSpPr>
            <a:spLocks noGrp="1"/>
          </p:cNvSpPr>
          <p:nvPr>
            <p:ph type="body" sz="quarter" idx="13" hasCustomPrompt="1"/>
          </p:nvPr>
        </p:nvSpPr>
        <p:spPr>
          <a:xfrm>
            <a:off x="419105" y="1778009"/>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6" name="Text Placeholder 14"/>
          <p:cNvSpPr>
            <a:spLocks noGrp="1"/>
          </p:cNvSpPr>
          <p:nvPr>
            <p:ph type="body" sz="quarter" idx="14" hasCustomPrompt="1"/>
          </p:nvPr>
        </p:nvSpPr>
        <p:spPr>
          <a:xfrm>
            <a:off x="419105" y="2220132"/>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8" name="Text Placeholder 12"/>
          <p:cNvSpPr>
            <a:spLocks noGrp="1"/>
          </p:cNvSpPr>
          <p:nvPr>
            <p:ph type="body" sz="quarter" idx="15" hasCustomPrompt="1"/>
          </p:nvPr>
        </p:nvSpPr>
        <p:spPr>
          <a:xfrm>
            <a:off x="419105" y="3301357"/>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18002487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304364" y="115493"/>
            <a:ext cx="8464987" cy="325181"/>
          </a:xfrm>
        </p:spPr>
        <p:txBody>
          <a:bodyPr>
            <a:noAutofit/>
          </a:bodyPr>
          <a:lstStyle>
            <a:lvl1pPr>
              <a:defRPr sz="2000">
                <a:solidFill>
                  <a:srgbClr val="0099CC"/>
                </a:solidFill>
              </a:defRPr>
            </a:lvl1pPr>
          </a:lstStyle>
          <a:p>
            <a:r>
              <a:rPr lang="en-US" dirty="0" smtClean="0"/>
              <a:t>Header</a:t>
            </a:r>
            <a:endParaRPr lang="en-US" dirty="0"/>
          </a:p>
        </p:txBody>
      </p:sp>
      <p:cxnSp>
        <p:nvCxnSpPr>
          <p:cNvPr id="9" name="Straight Connector 8"/>
          <p:cNvCxnSpPr/>
          <p:nvPr userDrawn="1"/>
        </p:nvCxnSpPr>
        <p:spPr>
          <a:xfrm>
            <a:off x="408219" y="491516"/>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84204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304369" y="247696"/>
            <a:ext cx="8464987" cy="455444"/>
          </a:xfrm>
        </p:spPr>
        <p:txBody>
          <a:bodyPr>
            <a:normAutofit/>
          </a:bodyPr>
          <a:lstStyle/>
          <a:p>
            <a:r>
              <a:rPr lang="en-US" dirty="0" smtClean="0"/>
              <a:t>Header</a:t>
            </a:r>
            <a:endParaRPr lang="en-US" dirty="0"/>
          </a:p>
        </p:txBody>
      </p:sp>
      <p:sp>
        <p:nvSpPr>
          <p:cNvPr id="5" name="Text Placeholder 4"/>
          <p:cNvSpPr>
            <a:spLocks noGrp="1"/>
          </p:cNvSpPr>
          <p:nvPr>
            <p:ph type="body" sz="quarter" idx="13"/>
          </p:nvPr>
        </p:nvSpPr>
        <p:spPr>
          <a:xfrm>
            <a:off x="314858" y="994486"/>
            <a:ext cx="8460842" cy="3280567"/>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9"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47497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theme" Target="../theme/theme2.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 lastClr="FFFFFF"/>
                </a:solidFill>
                <a:effectLst/>
                <a:uLnTx/>
                <a:uFillTx/>
                <a:latin typeface="+mn-lt"/>
                <a:cs typeface="Arial"/>
              </a:rPr>
              <a:t>© </a:t>
            </a:r>
            <a:r>
              <a:rPr kumimoji="0" lang="en-US" sz="900" b="0" i="0" u="none" strike="noStrike" kern="0" cap="none" spc="0" normalizeH="0" baseline="0" noProof="0" dirty="0" smtClean="0">
                <a:ln>
                  <a:noFill/>
                </a:ln>
                <a:solidFill>
                  <a:sysClr val="window" lastClr="FFFFFF"/>
                </a:solidFill>
                <a:effectLst/>
                <a:uLnTx/>
                <a:uFillTx/>
                <a:latin typeface="+mn-lt"/>
                <a:cs typeface="Arial"/>
              </a:rPr>
              <a:t>2017 </a:t>
            </a:r>
            <a:r>
              <a:rPr kumimoji="0" lang="en-US" sz="900" b="0" i="0" u="none" strike="noStrike" kern="0" cap="none" spc="0" normalizeH="0" baseline="0" noProof="0" dirty="0">
                <a:ln>
                  <a:noFill/>
                </a:ln>
                <a:solidFill>
                  <a:sysClr val="window" lastClr="FFFFFF"/>
                </a:solidFill>
                <a:effectLst/>
                <a:uLnTx/>
                <a:uFillTx/>
                <a:latin typeface="+mn-lt"/>
                <a:cs typeface="Arial"/>
              </a:rPr>
              <a:t>Cognizant </a:t>
            </a: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6" y="4728848"/>
            <a:ext cx="539195" cy="375771"/>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3" y="247696"/>
            <a:ext cx="8382437" cy="455444"/>
          </a:xfrm>
          <a:prstGeom prst="rect">
            <a:avLst/>
          </a:prstGeom>
        </p:spPr>
        <p:txBody>
          <a:bodyPr vert="horz" lIns="91440" tIns="45720" rIns="91440" bIns="45720" rtlCol="0" anchor="t">
            <a:normAutofit/>
          </a:bodyPr>
          <a:lstStyle/>
          <a:p>
            <a:r>
              <a:rPr lang="en-US" dirty="0"/>
              <a:t>Header text</a:t>
            </a:r>
          </a:p>
        </p:txBody>
      </p:sp>
      <p:pic>
        <p:nvPicPr>
          <p:cNvPr id="8" name="Picture 7" descr="Cognizant_LOGO_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5510" y="4781162"/>
            <a:ext cx="941338" cy="285367"/>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72" r:id="rId3"/>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56"/>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914400">
              <a:defRPr/>
            </a:pPr>
            <a:endParaRPr lang="en-US" kern="0" dirty="0">
              <a:solidFill>
                <a:sysClr val="window" lastClr="FFFFFF"/>
              </a:solidFill>
              <a:latin typeface="Calibri"/>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defTabSz="914400">
              <a:defRPr/>
            </a:pPr>
            <a:r>
              <a:rPr lang="en-US" sz="900" kern="0" dirty="0" smtClean="0">
                <a:solidFill>
                  <a:sysClr val="window" lastClr="FFFFFF"/>
                </a:solidFill>
                <a:cs typeface="Arial"/>
              </a:rPr>
              <a:t>© 2016 Cognizant </a:t>
            </a:r>
            <a:endParaRPr lang="en-US" sz="900" kern="0" dirty="0">
              <a:solidFill>
                <a:sysClr val="window" lastClr="FFFFFF"/>
              </a:solidFill>
              <a:cs typeface="Arial"/>
            </a:endParaRPr>
          </a:p>
        </p:txBody>
      </p:sp>
      <p:cxnSp>
        <p:nvCxnSpPr>
          <p:cNvPr id="30" name="Straight Connector 29"/>
          <p:cNvCxnSpPr/>
          <p:nvPr/>
        </p:nvCxnSpPr>
        <p:spPr>
          <a:xfrm>
            <a:off x="616874" y="4823179"/>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9" y="4728848"/>
            <a:ext cx="539195" cy="375771"/>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solidFill>
                  <a:prstClr val="white"/>
                </a:solidFill>
              </a:rPr>
              <a:pPr/>
              <a:t>‹#›</a:t>
            </a:fld>
            <a:endParaRPr lang="en-US" dirty="0">
              <a:solidFill>
                <a:prstClr val="white"/>
              </a:solidFill>
            </a:endParaRPr>
          </a:p>
        </p:txBody>
      </p:sp>
      <p:sp>
        <p:nvSpPr>
          <p:cNvPr id="33" name="Title Placeholder 32"/>
          <p:cNvSpPr>
            <a:spLocks noGrp="1"/>
          </p:cNvSpPr>
          <p:nvPr>
            <p:ph type="title"/>
          </p:nvPr>
        </p:nvSpPr>
        <p:spPr>
          <a:xfrm>
            <a:off x="304365" y="247696"/>
            <a:ext cx="8382437" cy="455444"/>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8" name="Picture 7" descr="Cognizant_LOGO_white.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825510" y="4781170"/>
            <a:ext cx="941338" cy="285367"/>
          </a:xfrm>
          <a:prstGeom prst="rect">
            <a:avLst/>
          </a:prstGeom>
        </p:spPr>
      </p:pic>
    </p:spTree>
    <p:extLst>
      <p:ext uri="{BB962C8B-B14F-4D97-AF65-F5344CB8AC3E}">
        <p14:creationId xmlns:p14="http://schemas.microsoft.com/office/powerpoint/2010/main" val="42770375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png"/><Relationship Id="rId2" Type="http://schemas.openxmlformats.org/officeDocument/2006/relationships/notesSlide" Target="../notesSlides/notesSlide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2.wmf"/><Relationship Id="rId11" Type="http://schemas.openxmlformats.org/officeDocument/2006/relationships/image" Target="../media/image27.png"/><Relationship Id="rId5" Type="http://schemas.openxmlformats.org/officeDocument/2006/relationships/image" Target="../media/image21.wmf"/><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wmf"/><Relationship Id="rId9" Type="http://schemas.openxmlformats.org/officeDocument/2006/relationships/image" Target="../media/image25.png"/><Relationship Id="rId1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2138710"/>
            <a:ext cx="8941980" cy="1177245"/>
          </a:xfrm>
        </p:spPr>
        <p:txBody>
          <a:bodyPr/>
          <a:lstStyle/>
          <a:p>
            <a:pPr algn="ctr">
              <a:spcBef>
                <a:spcPts val="300"/>
              </a:spcBef>
            </a:pPr>
            <a:r>
              <a:rPr lang="en-US" sz="4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Credit Suisse - IMF</a:t>
            </a:r>
          </a:p>
          <a:p>
            <a:pPr algn="ctr">
              <a:spcBef>
                <a:spcPts val="300"/>
              </a:spcBef>
            </a:pPr>
            <a:r>
              <a:rPr lang="en-US" sz="2800" dirty="0" smtClean="0">
                <a:latin typeface="Segoe UI" panose="020B0502040204020203" pitchFamily="34" charset="0"/>
                <a:ea typeface="Segoe UI" panose="020B0502040204020203" pitchFamily="34" charset="0"/>
                <a:cs typeface="Segoe UI" panose="020B0502040204020203" pitchFamily="34" charset="0"/>
              </a:rPr>
              <a:t>Performance, Scalability and Capacity Assessment</a:t>
            </a:r>
            <a:endParaRPr lang="en-US" sz="2800" dirty="0">
              <a:latin typeface="Segoe UI" panose="020B0502040204020203" pitchFamily="34" charset="0"/>
              <a:ea typeface="Segoe UI" panose="020B0502040204020203" pitchFamily="34" charset="0"/>
              <a:cs typeface="Segoe UI" panose="020B0502040204020203" pitchFamily="34" charset="0"/>
            </a:endParaRPr>
          </a:p>
        </p:txBody>
      </p:sp>
      <p:sp>
        <p:nvSpPr>
          <p:cNvPr id="5" name="Text Placeholder 1"/>
          <p:cNvSpPr>
            <a:spLocks noGrp="1"/>
          </p:cNvSpPr>
          <p:nvPr>
            <p:ph type="body" sz="quarter" idx="13"/>
          </p:nvPr>
        </p:nvSpPr>
        <p:spPr>
          <a:xfrm>
            <a:off x="7806220" y="3420382"/>
            <a:ext cx="1029555" cy="298863"/>
          </a:xfrm>
        </p:spPr>
        <p:txBody>
          <a:bodyPr>
            <a:normAutofit fontScale="92500" lnSpcReduction="10000"/>
          </a:bodyPr>
          <a:lstStyle/>
          <a:p>
            <a:r>
              <a:rPr lang="en-US" sz="1600" dirty="0" smtClean="0">
                <a:latin typeface="Segoe UI" panose="020B0502040204020203" pitchFamily="34" charset="0"/>
                <a:ea typeface="Segoe UI" panose="020B0502040204020203" pitchFamily="34" charset="0"/>
                <a:cs typeface="Segoe UI" panose="020B0502040204020203" pitchFamily="34" charset="0"/>
              </a:rPr>
              <a:t>Aug 2017</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55017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361" y="139427"/>
            <a:ext cx="8464987" cy="455444"/>
          </a:xfrm>
        </p:spPr>
        <p:txBody>
          <a:bodyPr>
            <a:noAutofit/>
          </a:bodyPr>
          <a:lstStyle/>
          <a:p>
            <a:r>
              <a:rPr lang="en-US" sz="2200" dirty="0" smtClean="0"/>
              <a:t>Assumptions</a:t>
            </a:r>
            <a:endParaRPr lang="en-US" sz="2200" dirty="0"/>
          </a:p>
        </p:txBody>
      </p:sp>
      <p:sp>
        <p:nvSpPr>
          <p:cNvPr id="372" name="Slide Number Placeholder 1"/>
          <p:cNvSpPr>
            <a:spLocks noGrp="1"/>
          </p:cNvSpPr>
          <p:nvPr>
            <p:ph type="sldNum" sz="quarter" idx="12"/>
          </p:nvPr>
        </p:nvSpPr>
        <p:spPr>
          <a:xfrm>
            <a:off x="39646" y="4728848"/>
            <a:ext cx="539195" cy="375771"/>
          </a:xfrm>
        </p:spPr>
        <p:txBody>
          <a:bodyPr/>
          <a:lstStyle/>
          <a:p>
            <a:fld id="{B32AB80A-78BA-6B42-BA0D-B44ACF890F5A}" type="slidenum">
              <a:rPr lang="en-US" smtClean="0"/>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620252"/>
              </p:ext>
            </p:extLst>
          </p:nvPr>
        </p:nvGraphicFramePr>
        <p:xfrm>
          <a:off x="304361" y="594871"/>
          <a:ext cx="8464987" cy="4023856"/>
        </p:xfrm>
        <a:graphic>
          <a:graphicData uri="http://schemas.openxmlformats.org/drawingml/2006/table">
            <a:tbl>
              <a:tblPr firstRow="1" bandRow="1">
                <a:tableStyleId>{5C22544A-7EE6-4342-B048-85BDC9FD1C3A}</a:tableStyleId>
              </a:tblPr>
              <a:tblGrid>
                <a:gridCol w="1529752">
                  <a:extLst>
                    <a:ext uri="{9D8B030D-6E8A-4147-A177-3AD203B41FA5}">
                      <a16:colId xmlns="" xmlns:a16="http://schemas.microsoft.com/office/drawing/2014/main" val="20000"/>
                    </a:ext>
                  </a:extLst>
                </a:gridCol>
                <a:gridCol w="6935235">
                  <a:extLst>
                    <a:ext uri="{9D8B030D-6E8A-4147-A177-3AD203B41FA5}">
                      <a16:colId xmlns="" xmlns:a16="http://schemas.microsoft.com/office/drawing/2014/main" val="20001"/>
                    </a:ext>
                  </a:extLst>
                </a:gridCol>
              </a:tblGrid>
              <a:tr h="401657">
                <a:tc>
                  <a:txBody>
                    <a:bodyP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Category</a:t>
                      </a:r>
                    </a:p>
                  </a:txBody>
                  <a:tcPr marT="60960" marB="60960">
                    <a:solidFill>
                      <a:schemeClr val="accent4"/>
                    </a:solidFill>
                  </a:tcP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Key Assumptions</a:t>
                      </a:r>
                      <a:endParaRPr lang="en-US" sz="1200" dirty="0">
                        <a:latin typeface="Segoe UI" panose="020B0502040204020203" pitchFamily="34" charset="0"/>
                        <a:ea typeface="Segoe UI" panose="020B0502040204020203" pitchFamily="34" charset="0"/>
                        <a:cs typeface="Segoe UI" panose="020B0502040204020203" pitchFamily="34" charset="0"/>
                      </a:endParaRPr>
                    </a:p>
                  </a:txBody>
                  <a:tcPr marT="60960" marB="60960">
                    <a:solidFill>
                      <a:schemeClr val="accent2"/>
                    </a:solidFill>
                  </a:tcPr>
                </a:tc>
                <a:extLst>
                  <a:ext uri="{0D108BD9-81ED-4DB2-BD59-A6C34878D82A}">
                    <a16:rowId xmlns="" xmlns:a16="http://schemas.microsoft.com/office/drawing/2014/main" val="10000"/>
                  </a:ext>
                </a:extLst>
              </a:tr>
              <a:tr h="562312">
                <a:tc>
                  <a:txBody>
                    <a:bodyPr/>
                    <a:lstStyle/>
                    <a:p>
                      <a:pPr algn="l"/>
                      <a:r>
                        <a:rPr lang="en-US" sz="110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rPr>
                        <a:t>Effort Estimate &amp; Project Schedule</a:t>
                      </a:r>
                    </a:p>
                  </a:txBody>
                  <a:tcPr marT="45717" marB="45717" anchor="ctr">
                    <a:solidFill>
                      <a:srgbClr val="F0F8FA"/>
                    </a:solidFill>
                  </a:tcPr>
                </a:tc>
                <a:tc>
                  <a:txBody>
                    <a:bodyPr/>
                    <a:lstStyle/>
                    <a:p>
                      <a:pPr marL="177800" indent="-177800">
                        <a:spcBef>
                          <a:spcPts val="600"/>
                        </a:spcBef>
                        <a:buFont typeface="Arial" pitchFamily="34" charset="0"/>
                        <a:buChar char="•"/>
                        <a:defRPr/>
                      </a:pPr>
                      <a:r>
                        <a:rPr lang="en-US" sz="1100" dirty="0">
                          <a:solidFill>
                            <a:schemeClr val="tx2"/>
                          </a:solidFill>
                          <a:latin typeface="Segoe UI" panose="020B0502040204020203" pitchFamily="34" charset="0"/>
                          <a:ea typeface="Segoe UI" panose="020B0502040204020203" pitchFamily="34" charset="0"/>
                          <a:cs typeface="Segoe UI" panose="020B0502040204020203" pitchFamily="34" charset="0"/>
                        </a:rPr>
                        <a:t>Effort estimate is based on the current understanding of the requirements. </a:t>
                      </a:r>
                      <a:r>
                        <a:rPr lang="en-US" sz="1100" kern="0" dirty="0">
                          <a:solidFill>
                            <a:schemeClr val="tx2"/>
                          </a:solidFill>
                          <a:latin typeface="Segoe UI" panose="020B0502040204020203" pitchFamily="34" charset="0"/>
                          <a:ea typeface="Segoe UI" panose="020B0502040204020203" pitchFamily="34" charset="0"/>
                          <a:cs typeface="Segoe UI" panose="020B0502040204020203" pitchFamily="34" charset="0"/>
                        </a:rPr>
                        <a:t>Any extension or change in scope will be accommodated through a CR process agreed up on by both Cognizant and </a:t>
                      </a:r>
                      <a:r>
                        <a:rPr lang="en-US" sz="110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Credit Suisse</a:t>
                      </a:r>
                    </a:p>
                    <a:p>
                      <a:pPr marL="177800" indent="-177800">
                        <a:spcBef>
                          <a:spcPts val="600"/>
                        </a:spcBef>
                        <a:buFont typeface="Arial" pitchFamily="34" charset="0"/>
                        <a:buChar char="•"/>
                        <a:defRPr/>
                      </a:pPr>
                      <a:r>
                        <a:rPr lang="en-US" sz="110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Estimated</a:t>
                      </a:r>
                      <a:r>
                        <a:rPr lang="en-US" sz="1100" kern="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Efforts will be validated during planning phase of engagement</a:t>
                      </a:r>
                    </a:p>
                    <a:p>
                      <a:pPr marL="177800" indent="-177800">
                        <a:spcBef>
                          <a:spcPts val="600"/>
                        </a:spcBef>
                        <a:buFont typeface="Arial" pitchFamily="34" charset="0"/>
                        <a:buChar char="•"/>
                        <a:defRPr/>
                      </a:pPr>
                      <a:r>
                        <a:rPr lang="en-US" sz="1100" kern="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Currently top 3 historical issues are considered for production metrics assessments</a:t>
                      </a:r>
                      <a:endParaRPr lang="en-US" sz="1100" kern="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EDF6E6"/>
                    </a:solidFill>
                  </a:tcPr>
                </a:tc>
                <a:extLst>
                  <a:ext uri="{0D108BD9-81ED-4DB2-BD59-A6C34878D82A}">
                    <a16:rowId xmlns="" xmlns:a16="http://schemas.microsoft.com/office/drawing/2014/main" val="10001"/>
                  </a:ext>
                </a:extLst>
              </a:tr>
              <a:tr h="799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Infrastructure</a:t>
                      </a:r>
                      <a:endParaRPr lang="en-US" sz="110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F0F8FA"/>
                    </a:solidFill>
                  </a:tcPr>
                </a:tc>
                <a:tc>
                  <a:txBody>
                    <a:bodyPr/>
                    <a:lstStyle/>
                    <a:p>
                      <a:pPr marL="171450" marR="0" lvl="0" indent="-171450" algn="l" defTabSz="457200" rtl="0" eaLnBrk="1" fontAlgn="auto" latinLnBrk="0" hangingPunct="1">
                        <a:lnSpc>
                          <a:spcPct val="100000"/>
                        </a:lnSpc>
                        <a:spcBef>
                          <a:spcPts val="0"/>
                        </a:spcBef>
                        <a:spcAft>
                          <a:spcPts val="0"/>
                        </a:spcAft>
                        <a:buClr>
                          <a:schemeClr val="accent2"/>
                        </a:buClr>
                        <a:buSzTx/>
                        <a:buFont typeface="Arial" panose="020B0604020202020204" pitchFamily="34" charset="0"/>
                        <a:buChar char="•"/>
                        <a:tabLst/>
                        <a:defRPr/>
                      </a:pPr>
                      <a:r>
                        <a:rPr lang="en-US" sz="110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CS will provide desktop/laptop, LAN ID to access network and required licenses to tools</a:t>
                      </a:r>
                    </a:p>
                    <a:p>
                      <a:pPr marL="171450" marR="0" lvl="0" indent="-171450" algn="l" defTabSz="457200" rtl="0" eaLnBrk="1" latinLnBrk="0" hangingPunct="1">
                        <a:lnSpc>
                          <a:spcPct val="100000"/>
                        </a:lnSpc>
                        <a:spcBef>
                          <a:spcPts val="0"/>
                        </a:spcBef>
                        <a:spcAft>
                          <a:spcPts val="0"/>
                        </a:spcAft>
                        <a:buClr>
                          <a:schemeClr val="accent2"/>
                        </a:buClr>
                        <a:buFont typeface="Arial" panose="020B0604020202020204" pitchFamily="34" charset="0"/>
                        <a:buChar char="•"/>
                      </a:pPr>
                      <a:r>
                        <a:rPr lang="en-US" sz="1100" kern="1200" dirty="0" smtClean="0">
                          <a:solidFill>
                            <a:schemeClr val="tx2">
                              <a:lumMod val="90000"/>
                              <a:lumOff val="10000"/>
                            </a:schemeClr>
                          </a:solidFill>
                          <a:latin typeface="+mn-lt"/>
                          <a:ea typeface=""/>
                          <a:cs typeface=""/>
                        </a:rPr>
                        <a:t>CS will set up all the required access before starting of the discovery phase.</a:t>
                      </a:r>
                    </a:p>
                    <a:p>
                      <a:pPr marL="177800" marR="0" indent="-177800" algn="l" defTabSz="457200" rtl="0" eaLnBrk="1" fontAlgn="auto" latinLnBrk="0" hangingPunct="1">
                        <a:lnSpc>
                          <a:spcPct val="100000"/>
                        </a:lnSpc>
                        <a:spcBef>
                          <a:spcPts val="100"/>
                        </a:spcBef>
                        <a:spcAft>
                          <a:spcPts val="0"/>
                        </a:spcAft>
                        <a:buClrTx/>
                        <a:buSzTx/>
                        <a:buFont typeface="Arial" pitchFamily="34" charset="0"/>
                        <a:buChar char="•"/>
                        <a:tabLst/>
                        <a:defRPr/>
                      </a:pPr>
                      <a:r>
                        <a:rPr lang="en-US" sz="11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CS will provide necessary approvals to use any Cognizant proprietary tools</a:t>
                      </a:r>
                    </a:p>
                  </a:txBody>
                  <a:tcPr marT="45717" marB="45717" anchor="ctr">
                    <a:solidFill>
                      <a:srgbClr val="EDF6E6"/>
                    </a:solidFill>
                  </a:tcPr>
                </a:tc>
                <a:extLst>
                  <a:ext uri="{0D108BD9-81ED-4DB2-BD59-A6C34878D82A}">
                    <a16:rowId xmlns="" xmlns:a16="http://schemas.microsoft.com/office/drawing/2014/main" val="10002"/>
                  </a:ext>
                </a:extLst>
              </a:tr>
              <a:tr h="7832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Support &amp; </a:t>
                      </a:r>
                      <a:endParaRPr lang="en-US" sz="110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rPr>
                        <a:t>Availability of </a:t>
                      </a:r>
                      <a:r>
                        <a:rPr lang="en-US" sz="110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CS </a:t>
                      </a:r>
                      <a:r>
                        <a:rPr lang="en-US" sz="1100" b="0"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resources</a:t>
                      </a:r>
                      <a:endParaRPr lang="en-US" sz="110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F0F8FA"/>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CS will ensure following key stakeholders available during</a:t>
                      </a:r>
                      <a:r>
                        <a:rPr lang="en-US" sz="11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the assessment – Single Point of Contact (PM), Business Analyst, Enterprise &amp; Application Architects, Development Lead, QA Performance Test Leads, Infrastructure Support</a:t>
                      </a:r>
                      <a:endParaRPr lang="en-US" sz="11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EDF6E6"/>
                    </a:solidFill>
                  </a:tcPr>
                </a:tc>
                <a:extLst>
                  <a:ext uri="{0D108BD9-81ED-4DB2-BD59-A6C34878D82A}">
                    <a16:rowId xmlns="" xmlns:a16="http://schemas.microsoft.com/office/drawing/2014/main" val="10005"/>
                  </a:ext>
                </a:extLst>
              </a:tr>
              <a:tr h="3414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Business Analyst</a:t>
                      </a:r>
                      <a:endParaRPr lang="en-US" sz="110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F0F8FA"/>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Non-Functional requirements and critical</a:t>
                      </a:r>
                      <a:r>
                        <a:rPr lang="en-US" sz="11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transaction details will be provided</a:t>
                      </a:r>
                      <a:endParaRPr lang="en-US" sz="11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EDF6E6"/>
                    </a:solidFill>
                  </a:tcPr>
                </a:tc>
              </a:tr>
              <a:tr h="7832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Enterprise &amp;</a:t>
                      </a:r>
                      <a:r>
                        <a:rPr lang="en-US" sz="1100" b="0" baseline="0"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 Application Architects</a:t>
                      </a:r>
                      <a:endParaRPr lang="en-US" sz="110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F0F8FA"/>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End-End deployment architecture &amp; design details and known architecture risks/limitations will be given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Non-Functional</a:t>
                      </a:r>
                      <a:r>
                        <a:rPr lang="en-US" sz="11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requirements for peak load conditions will be provided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Critical components in the deployment and configuration details will be provided</a:t>
                      </a:r>
                      <a:endParaRPr lang="en-US" sz="11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EDF6E6"/>
                    </a:solidFill>
                  </a:tcPr>
                </a:tc>
              </a:tr>
            </a:tbl>
          </a:graphicData>
        </a:graphic>
      </p:graphicFrame>
    </p:spTree>
    <p:extLst>
      <p:ext uri="{BB962C8B-B14F-4D97-AF65-F5344CB8AC3E}">
        <p14:creationId xmlns:p14="http://schemas.microsoft.com/office/powerpoint/2010/main" val="3747943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200" dirty="0" smtClean="0"/>
              <a:t>Dependency with Credit Suisse</a:t>
            </a:r>
            <a:endParaRPr lang="en-US" sz="2200" dirty="0"/>
          </a:p>
        </p:txBody>
      </p:sp>
      <p:sp>
        <p:nvSpPr>
          <p:cNvPr id="372" name="Slide Number Placeholder 1"/>
          <p:cNvSpPr>
            <a:spLocks noGrp="1"/>
          </p:cNvSpPr>
          <p:nvPr>
            <p:ph type="sldNum" sz="quarter" idx="12"/>
          </p:nvPr>
        </p:nvSpPr>
        <p:spPr>
          <a:xfrm>
            <a:off x="39646" y="4728848"/>
            <a:ext cx="539195" cy="375771"/>
          </a:xfrm>
        </p:spPr>
        <p:txBody>
          <a:bodyPr/>
          <a:lstStyle/>
          <a:p>
            <a:fld id="{B32AB80A-78BA-6B42-BA0D-B44ACF890F5A}" type="slidenum">
              <a:rPr lang="en-US" smtClean="0"/>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26627549"/>
              </p:ext>
            </p:extLst>
          </p:nvPr>
        </p:nvGraphicFramePr>
        <p:xfrm>
          <a:off x="304362" y="723958"/>
          <a:ext cx="8464987" cy="3593822"/>
        </p:xfrm>
        <a:graphic>
          <a:graphicData uri="http://schemas.openxmlformats.org/drawingml/2006/table">
            <a:tbl>
              <a:tblPr firstRow="1" bandRow="1">
                <a:tableStyleId>{5C22544A-7EE6-4342-B048-85BDC9FD1C3A}</a:tableStyleId>
              </a:tblPr>
              <a:tblGrid>
                <a:gridCol w="1529752">
                  <a:extLst>
                    <a:ext uri="{9D8B030D-6E8A-4147-A177-3AD203B41FA5}">
                      <a16:colId xmlns="" xmlns:a16="http://schemas.microsoft.com/office/drawing/2014/main" val="20000"/>
                    </a:ext>
                  </a:extLst>
                </a:gridCol>
                <a:gridCol w="6935235">
                  <a:extLst>
                    <a:ext uri="{9D8B030D-6E8A-4147-A177-3AD203B41FA5}">
                      <a16:colId xmlns="" xmlns:a16="http://schemas.microsoft.com/office/drawing/2014/main" val="20001"/>
                    </a:ext>
                  </a:extLst>
                </a:gridCol>
              </a:tblGrid>
              <a:tr h="348999">
                <a:tc>
                  <a:txBody>
                    <a:bodyP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Category</a:t>
                      </a:r>
                    </a:p>
                  </a:txBody>
                  <a:tcPr marT="60960" marB="60960">
                    <a:solidFill>
                      <a:schemeClr val="accent4"/>
                    </a:solidFill>
                  </a:tcP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Key Assumptions</a:t>
                      </a:r>
                      <a:endParaRPr lang="en-US" sz="1200" dirty="0">
                        <a:latin typeface="Segoe UI" panose="020B0502040204020203" pitchFamily="34" charset="0"/>
                        <a:ea typeface="Segoe UI" panose="020B0502040204020203" pitchFamily="34" charset="0"/>
                        <a:cs typeface="Segoe UI" panose="020B0502040204020203" pitchFamily="34" charset="0"/>
                      </a:endParaRPr>
                    </a:p>
                  </a:txBody>
                  <a:tcPr marT="60960" marB="60960">
                    <a:solidFill>
                      <a:schemeClr val="accent2"/>
                    </a:solidFill>
                  </a:tcPr>
                </a:tc>
                <a:extLst>
                  <a:ext uri="{0D108BD9-81ED-4DB2-BD59-A6C34878D82A}">
                    <a16:rowId xmlns="" xmlns:a16="http://schemas.microsoft.com/office/drawing/2014/main" val="10000"/>
                  </a:ext>
                </a:extLst>
              </a:tr>
              <a:tr h="8724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Environment</a:t>
                      </a:r>
                      <a:endParaRPr lang="en-US" sz="110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F0F8FA"/>
                    </a:solidFill>
                  </a:tcPr>
                </a:tc>
                <a:tc>
                  <a:txBody>
                    <a:bodyPr/>
                    <a:lstStyle/>
                    <a:p>
                      <a:pPr marL="171450" indent="-171450">
                        <a:buFont typeface="Arial" panose="020B0604020202020204" pitchFamily="34" charset="0"/>
                        <a:buChar char="•"/>
                      </a:pPr>
                      <a:r>
                        <a:rPr lang="en-US" sz="110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CS will provide a “Prod-like” environment for issues replication. The environment can be a horizontally scaled down version of Prod.</a:t>
                      </a:r>
                    </a:p>
                    <a:p>
                      <a:pPr marL="171450" indent="-171450">
                        <a:buFont typeface="Arial" panose="020B0604020202020204" pitchFamily="34" charset="0"/>
                        <a:buChar char="•"/>
                      </a:pPr>
                      <a:r>
                        <a:rPr lang="en-US" sz="110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During the exercise of replication of Performance issues, the environment should be available exclusively for the activity.</a:t>
                      </a:r>
                    </a:p>
                  </a:txBody>
                  <a:tcPr marT="45717" marB="45717" anchor="ctr">
                    <a:solidFill>
                      <a:srgbClr val="EDF6E6"/>
                    </a:solidFill>
                  </a:tcPr>
                </a:tc>
                <a:extLst>
                  <a:ext uri="{0D108BD9-81ED-4DB2-BD59-A6C34878D82A}">
                    <a16:rowId xmlns="" xmlns:a16="http://schemas.microsoft.com/office/drawing/2014/main" val="10001"/>
                  </a:ext>
                </a:extLst>
              </a:tr>
              <a:tr h="1285473">
                <a:tc>
                  <a:txBody>
                    <a:bodyPr/>
                    <a:lstStyle/>
                    <a:p>
                      <a:pPr marL="0" marR="0" lvl="0" indent="0" algn="l" defTabSz="457200" rtl="0" eaLnBrk="1" fontAlgn="auto" latinLnBrk="0" hangingPunct="1">
                        <a:lnSpc>
                          <a:spcPct val="100000"/>
                        </a:lnSpc>
                        <a:spcBef>
                          <a:spcPts val="0"/>
                        </a:spcBef>
                        <a:spcAft>
                          <a:spcPts val="0"/>
                        </a:spcAft>
                        <a:buClrTx/>
                        <a:buSzTx/>
                        <a:buFont typeface="Symbol"/>
                        <a:buNone/>
                        <a:tabLst/>
                        <a:defRPr/>
                      </a:pPr>
                      <a:r>
                        <a:rPr lang="en-US" sz="1100" dirty="0" smtClean="0">
                          <a:solidFill>
                            <a:schemeClr val="tx2">
                              <a:lumMod val="90000"/>
                              <a:lumOff val="10000"/>
                            </a:schemeClr>
                          </a:solidFill>
                          <a:latin typeface="+mn-lt"/>
                        </a:rPr>
                        <a:t>Tools</a:t>
                      </a:r>
                    </a:p>
                  </a:txBody>
                  <a:tcPr marT="45717" marB="45717" anchor="ctr">
                    <a:solidFill>
                      <a:srgbClr val="F0F8FA"/>
                    </a:solidFill>
                  </a:tcPr>
                </a:tc>
                <a:tc>
                  <a:txBody>
                    <a:bodyPr/>
                    <a:lstStyle/>
                    <a:p>
                      <a:pPr marL="177800" marR="0" lvl="0" indent="-177800" algn="l" defTabSz="457200" rtl="0" eaLnBrk="1" fontAlgn="auto" latinLnBrk="0" hangingPunct="1">
                        <a:lnSpc>
                          <a:spcPct val="100000"/>
                        </a:lnSpc>
                        <a:spcBef>
                          <a:spcPts val="100"/>
                        </a:spcBef>
                        <a:spcAft>
                          <a:spcPts val="0"/>
                        </a:spcAft>
                        <a:buClrTx/>
                        <a:buSzTx/>
                        <a:buFont typeface="Arial" pitchFamily="34" charset="0"/>
                        <a:buChar char="•"/>
                        <a:tabLst/>
                        <a:defRPr/>
                      </a:pPr>
                      <a:r>
                        <a:rPr lang="en-US" sz="110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CS will provide access to SPLUNK and other monitoring instrumentation available. Wherever instrumentation is not setup already, access to execute native Linux commands should be provided.</a:t>
                      </a:r>
                    </a:p>
                    <a:p>
                      <a:pPr marL="177800" marR="0" lvl="0" indent="-177800" algn="l" defTabSz="457200" rtl="0" eaLnBrk="1" fontAlgn="auto" latinLnBrk="0" hangingPunct="1">
                        <a:lnSpc>
                          <a:spcPct val="100000"/>
                        </a:lnSpc>
                        <a:spcBef>
                          <a:spcPts val="100"/>
                        </a:spcBef>
                        <a:spcAft>
                          <a:spcPts val="0"/>
                        </a:spcAft>
                        <a:buClrTx/>
                        <a:buSzTx/>
                        <a:buFont typeface="Arial" pitchFamily="34" charset="0"/>
                        <a:buChar char="•"/>
                        <a:tabLst/>
                        <a:defRPr/>
                      </a:pPr>
                      <a:endParaRPr lang="en-US" sz="110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7800" marR="0" lvl="0" indent="-177800" algn="l" defTabSz="457200" rtl="0" eaLnBrk="1" fontAlgn="auto" latinLnBrk="0" hangingPunct="1">
                        <a:lnSpc>
                          <a:spcPct val="100000"/>
                        </a:lnSpc>
                        <a:spcBef>
                          <a:spcPts val="100"/>
                        </a:spcBef>
                        <a:spcAft>
                          <a:spcPts val="0"/>
                        </a:spcAft>
                        <a:buClrTx/>
                        <a:buSzTx/>
                        <a:buFont typeface="Arial" pitchFamily="34" charset="0"/>
                        <a:buChar char="•"/>
                        <a:tabLst/>
                        <a:defRPr/>
                      </a:pPr>
                      <a:r>
                        <a:rPr lang="en-US" sz="110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CS will provide Cognizant consultants necessary access and permission to the production and test areas of applications to monitor and measure performance related information.   If required, necessary access privileges (VPN, Login user Ids to the Remote Desktop) will be provided to configure monitoring tools. </a:t>
                      </a:r>
                    </a:p>
                  </a:txBody>
                  <a:tcPr marT="45717" marB="45717" anchor="ctr">
                    <a:solidFill>
                      <a:srgbClr val="EDF6E6"/>
                    </a:solidFill>
                  </a:tcPr>
                </a:tc>
              </a:tr>
              <a:tr h="492505">
                <a:tc>
                  <a:txBody>
                    <a:bodyPr/>
                    <a:lstStyle/>
                    <a:p>
                      <a:pPr marL="0" marR="0" lvl="0" indent="0" algn="l" defTabSz="457200" rtl="0" eaLnBrk="1" fontAlgn="auto" latinLnBrk="0" hangingPunct="1">
                        <a:lnSpc>
                          <a:spcPct val="100000"/>
                        </a:lnSpc>
                        <a:spcBef>
                          <a:spcPts val="0"/>
                        </a:spcBef>
                        <a:spcAft>
                          <a:spcPts val="0"/>
                        </a:spcAft>
                        <a:buClrTx/>
                        <a:buSzTx/>
                        <a:buFont typeface="Symbol"/>
                        <a:buNone/>
                        <a:tabLst/>
                        <a:defRPr/>
                      </a:pPr>
                      <a:r>
                        <a:rPr lang="en-US" sz="1100" dirty="0" smtClean="0">
                          <a:solidFill>
                            <a:schemeClr val="tx2">
                              <a:lumMod val="90000"/>
                              <a:lumOff val="10000"/>
                            </a:schemeClr>
                          </a:solidFill>
                          <a:latin typeface="+mn-lt"/>
                        </a:rPr>
                        <a:t>Documents</a:t>
                      </a:r>
                    </a:p>
                  </a:txBody>
                  <a:tcPr marT="45717" marB="45717" anchor="ctr">
                    <a:solidFill>
                      <a:srgbClr val="F0F8FA"/>
                    </a:solidFill>
                  </a:tcPr>
                </a:tc>
                <a:tc>
                  <a:txBody>
                    <a:bodyPr/>
                    <a:lstStyle/>
                    <a:p>
                      <a:pPr marL="177800" marR="0" indent="-177800" algn="l" defTabSz="457200" rtl="0" eaLnBrk="1" fontAlgn="auto" latinLnBrk="0" hangingPunct="1">
                        <a:lnSpc>
                          <a:spcPct val="100000"/>
                        </a:lnSpc>
                        <a:spcBef>
                          <a:spcPts val="100"/>
                        </a:spcBef>
                        <a:spcAft>
                          <a:spcPts val="0"/>
                        </a:spcAft>
                        <a:buClrTx/>
                        <a:buSzTx/>
                        <a:buFont typeface="Arial" pitchFamily="34" charset="0"/>
                        <a:buChar char="•"/>
                        <a:tabLst/>
                        <a:defRPr/>
                      </a:pPr>
                      <a:r>
                        <a:rPr lang="en-US" sz="110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CS </a:t>
                      </a:r>
                      <a:r>
                        <a:rPr lang="en-US" sz="11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will </a:t>
                      </a:r>
                      <a:r>
                        <a:rPr lang="en-US" sz="1100" kern="1200" dirty="0">
                          <a:solidFill>
                            <a:schemeClr val="tx2"/>
                          </a:solidFill>
                          <a:latin typeface="Segoe UI" panose="020B0502040204020203" pitchFamily="34" charset="0"/>
                          <a:ea typeface="Segoe UI" panose="020B0502040204020203" pitchFamily="34" charset="0"/>
                          <a:cs typeface="Segoe UI" panose="020B0502040204020203" pitchFamily="34" charset="0"/>
                        </a:rPr>
                        <a:t>provide </a:t>
                      </a:r>
                      <a:r>
                        <a:rPr lang="en-US" sz="11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necessary </a:t>
                      </a:r>
                      <a:r>
                        <a:rPr lang="en-US" sz="1100" kern="1200" dirty="0">
                          <a:solidFill>
                            <a:schemeClr val="tx2"/>
                          </a:solidFill>
                          <a:latin typeface="Segoe UI" panose="020B0502040204020203" pitchFamily="34" charset="0"/>
                          <a:ea typeface="Segoe UI" panose="020B0502040204020203" pitchFamily="34" charset="0"/>
                          <a:cs typeface="Segoe UI" panose="020B0502040204020203" pitchFamily="34" charset="0"/>
                        </a:rPr>
                        <a:t>access </a:t>
                      </a:r>
                      <a:r>
                        <a:rPr lang="en-US" sz="11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to applications Deployment Architecture, HLD/LLD Document databases/data, documents, reports and environments</a:t>
                      </a:r>
                    </a:p>
                  </a:txBody>
                  <a:tcPr marT="45717" marB="45717" anchor="ctr">
                    <a:solidFill>
                      <a:srgbClr val="EDF6E6"/>
                    </a:solidFill>
                  </a:tcPr>
                </a:tc>
                <a:extLst>
                  <a:ext uri="{0D108BD9-81ED-4DB2-BD59-A6C34878D82A}">
                    <a16:rowId xmlns="" xmlns:a16="http://schemas.microsoft.com/office/drawing/2014/main" val="10002"/>
                  </a:ext>
                </a:extLst>
              </a:tr>
              <a:tr h="573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Performance Results and Test Data</a:t>
                      </a:r>
                      <a:endParaRPr lang="en-US" sz="1100" b="0"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F0F8FA"/>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CS will provide the required Dump of SQL Queries and the test data within for any load simulation that may be required for Oracle Coherence.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tx2">
                              <a:lumMod val="90000"/>
                              <a:lumOff val="10000"/>
                            </a:schemeClr>
                          </a:solidFill>
                          <a:latin typeface="+mn-lt"/>
                          <a:ea typeface=""/>
                          <a:cs typeface=""/>
                        </a:rPr>
                        <a:t>Credit Suisse to share historical/logs data about performance,</a:t>
                      </a:r>
                      <a:r>
                        <a:rPr lang="en-US" sz="1100" kern="1200" baseline="0" dirty="0" smtClean="0">
                          <a:solidFill>
                            <a:schemeClr val="tx2">
                              <a:lumMod val="90000"/>
                              <a:lumOff val="10000"/>
                            </a:schemeClr>
                          </a:solidFill>
                          <a:latin typeface="+mn-lt"/>
                          <a:ea typeface=""/>
                          <a:cs typeface=""/>
                        </a:rPr>
                        <a:t> </a:t>
                      </a:r>
                      <a:r>
                        <a:rPr lang="en-US" sz="1100" kern="1200" dirty="0" smtClean="0">
                          <a:solidFill>
                            <a:schemeClr val="tx2">
                              <a:lumMod val="90000"/>
                              <a:lumOff val="10000"/>
                            </a:schemeClr>
                          </a:solidFill>
                          <a:latin typeface="+mn-lt"/>
                          <a:ea typeface=""/>
                          <a:cs typeface=""/>
                        </a:rPr>
                        <a:t>profiling  etc. during</a:t>
                      </a:r>
                      <a:r>
                        <a:rPr lang="en-US" sz="1100" kern="1200" baseline="0" dirty="0" smtClean="0">
                          <a:solidFill>
                            <a:schemeClr val="tx2">
                              <a:lumMod val="90000"/>
                              <a:lumOff val="10000"/>
                            </a:schemeClr>
                          </a:solidFill>
                          <a:latin typeface="+mn-lt"/>
                          <a:ea typeface=""/>
                          <a:cs typeface=""/>
                        </a:rPr>
                        <a:t> the </a:t>
                      </a:r>
                      <a:r>
                        <a:rPr lang="en-US" sz="1100" kern="1200" dirty="0" smtClean="0">
                          <a:solidFill>
                            <a:schemeClr val="tx2">
                              <a:lumMod val="90000"/>
                              <a:lumOff val="10000"/>
                            </a:schemeClr>
                          </a:solidFill>
                          <a:latin typeface="+mn-lt"/>
                          <a:ea typeface=""/>
                          <a:cs typeface=""/>
                        </a:rPr>
                        <a:t>Analysis</a:t>
                      </a:r>
                      <a:r>
                        <a:rPr lang="en-US" sz="1100" kern="1200" baseline="0" dirty="0" smtClean="0">
                          <a:solidFill>
                            <a:schemeClr val="tx2">
                              <a:lumMod val="90000"/>
                              <a:lumOff val="10000"/>
                            </a:schemeClr>
                          </a:solidFill>
                          <a:latin typeface="+mn-lt"/>
                          <a:ea typeface=""/>
                          <a:cs typeface=""/>
                        </a:rPr>
                        <a:t> phase</a:t>
                      </a:r>
                      <a:r>
                        <a:rPr lang="en-US" sz="1100" kern="1200" dirty="0" smtClean="0">
                          <a:solidFill>
                            <a:schemeClr val="tx2">
                              <a:lumMod val="90000"/>
                              <a:lumOff val="10000"/>
                            </a:schemeClr>
                          </a:solidFill>
                          <a:latin typeface="+mn-lt"/>
                          <a:ea typeface=""/>
                          <a:cs typeface=""/>
                        </a:rPr>
                        <a:t>.</a:t>
                      </a:r>
                    </a:p>
                  </a:txBody>
                  <a:tcPr marT="45717" marB="45717" anchor="ctr">
                    <a:solidFill>
                      <a:srgbClr val="EDF6E6"/>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217646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8006"/>
            <a:ext cx="8464987" cy="455444"/>
          </a:xfrm>
        </p:spPr>
        <p:txBody>
          <a:bodyPr>
            <a:noAutofit/>
          </a:bodyPr>
          <a:lstStyle/>
          <a:p>
            <a:r>
              <a:rPr lang="en-US" sz="1800" dirty="0"/>
              <a:t>Support Requirements</a:t>
            </a:r>
          </a:p>
        </p:txBody>
      </p:sp>
      <p:sp>
        <p:nvSpPr>
          <p:cNvPr id="372" name="Slide Number Placeholder 1"/>
          <p:cNvSpPr>
            <a:spLocks noGrp="1"/>
          </p:cNvSpPr>
          <p:nvPr>
            <p:ph type="sldNum" sz="quarter" idx="12"/>
          </p:nvPr>
        </p:nvSpPr>
        <p:spPr>
          <a:xfrm>
            <a:off x="39646" y="4728848"/>
            <a:ext cx="539195" cy="375771"/>
          </a:xfrm>
        </p:spPr>
        <p:txBody>
          <a:bodyPr/>
          <a:lstStyle/>
          <a:p>
            <a:fld id="{B32AB80A-78BA-6B42-BA0D-B44ACF890F5A}" type="slidenum">
              <a:rPr lang="en-US" smtClean="0"/>
              <a:t>12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257690894"/>
              </p:ext>
            </p:extLst>
          </p:nvPr>
        </p:nvGraphicFramePr>
        <p:xfrm>
          <a:off x="159099" y="483858"/>
          <a:ext cx="8870601" cy="3911887"/>
        </p:xfrm>
        <a:graphic>
          <a:graphicData uri="http://schemas.openxmlformats.org/drawingml/2006/table">
            <a:tbl>
              <a:tblPr>
                <a:tableStyleId>{5C22544A-7EE6-4342-B048-85BDC9FD1C3A}</a:tableStyleId>
              </a:tblPr>
              <a:tblGrid>
                <a:gridCol w="1298688">
                  <a:extLst>
                    <a:ext uri="{9D8B030D-6E8A-4147-A177-3AD203B41FA5}">
                      <a16:colId xmlns="" xmlns:a16="http://schemas.microsoft.com/office/drawing/2014/main" val="20000"/>
                    </a:ext>
                  </a:extLst>
                </a:gridCol>
                <a:gridCol w="1264010">
                  <a:extLst>
                    <a:ext uri="{9D8B030D-6E8A-4147-A177-3AD203B41FA5}">
                      <a16:colId xmlns="" xmlns:a16="http://schemas.microsoft.com/office/drawing/2014/main" val="20001"/>
                    </a:ext>
                  </a:extLst>
                </a:gridCol>
                <a:gridCol w="1284648">
                  <a:extLst>
                    <a:ext uri="{9D8B030D-6E8A-4147-A177-3AD203B41FA5}">
                      <a16:colId xmlns="" xmlns:a16="http://schemas.microsoft.com/office/drawing/2014/main" val="20002"/>
                    </a:ext>
                  </a:extLst>
                </a:gridCol>
                <a:gridCol w="837946">
                  <a:extLst>
                    <a:ext uri="{9D8B030D-6E8A-4147-A177-3AD203B41FA5}">
                      <a16:colId xmlns="" xmlns:a16="http://schemas.microsoft.com/office/drawing/2014/main" val="20003"/>
                    </a:ext>
                  </a:extLst>
                </a:gridCol>
                <a:gridCol w="4185309">
                  <a:extLst>
                    <a:ext uri="{9D8B030D-6E8A-4147-A177-3AD203B41FA5}">
                      <a16:colId xmlns="" xmlns:a16="http://schemas.microsoft.com/office/drawing/2014/main" val="20004"/>
                    </a:ext>
                  </a:extLst>
                </a:gridCol>
              </a:tblGrid>
              <a:tr h="384407">
                <a:tc>
                  <a:txBody>
                    <a:bodyPr/>
                    <a:lstStyle>
                      <a:defPPr>
                        <a:defRPr lang="en-US"/>
                      </a:defPPr>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0" marR="0" algn="ctr">
                        <a:spcBef>
                          <a:spcPts val="0"/>
                        </a:spcBef>
                        <a:spcAft>
                          <a:spcPts val="0"/>
                        </a:spcAft>
                      </a:pPr>
                      <a:r>
                        <a:rPr lang="en-US" sz="800" b="1" dirty="0">
                          <a:solidFill>
                            <a:schemeClr val="bg2"/>
                          </a:solidFill>
                          <a:latin typeface="Segoe UI" panose="020B0502040204020203" pitchFamily="34" charset="0"/>
                          <a:ea typeface="Segoe UI" panose="020B0502040204020203" pitchFamily="34" charset="0"/>
                          <a:cs typeface="Segoe UI" panose="020B0502040204020203" pitchFamily="34" charset="0"/>
                        </a:rPr>
                        <a:t>Stakeholders</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accent4"/>
                    </a:solidFill>
                  </a:tcPr>
                </a:tc>
                <a:tc>
                  <a:txBody>
                    <a:bodyPr/>
                    <a:lstStyle>
                      <a:defPPr>
                        <a:defRPr lang="en-US"/>
                      </a:defPPr>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0" marR="0" algn="ctr">
                        <a:spcBef>
                          <a:spcPts val="0"/>
                        </a:spcBef>
                        <a:spcAft>
                          <a:spcPts val="0"/>
                        </a:spcAft>
                      </a:pPr>
                      <a:r>
                        <a:rPr lang="en-US" sz="800" b="1" dirty="0">
                          <a:solidFill>
                            <a:schemeClr val="bg2"/>
                          </a:solidFill>
                          <a:latin typeface="Segoe UI" panose="020B0502040204020203" pitchFamily="34" charset="0"/>
                          <a:ea typeface="Segoe UI" panose="020B0502040204020203" pitchFamily="34" charset="0"/>
                          <a:cs typeface="Segoe UI" panose="020B0502040204020203" pitchFamily="34" charset="0"/>
                        </a:rPr>
                        <a:t>Activity</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accent2"/>
                    </a:solidFill>
                  </a:tcPr>
                </a:tc>
                <a:tc>
                  <a:txBody>
                    <a:bodyPr/>
                    <a:lstStyle>
                      <a:defPPr>
                        <a:defRPr lang="en-US"/>
                      </a:defPPr>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0" marR="0" algn="ctr">
                        <a:spcBef>
                          <a:spcPts val="0"/>
                        </a:spcBef>
                        <a:spcAft>
                          <a:spcPts val="0"/>
                        </a:spcAft>
                      </a:pPr>
                      <a:r>
                        <a:rPr lang="en-US" sz="800" b="1" dirty="0">
                          <a:solidFill>
                            <a:schemeClr val="bg2"/>
                          </a:solidFill>
                          <a:latin typeface="Segoe UI" panose="020B0502040204020203" pitchFamily="34" charset="0"/>
                          <a:ea typeface="Segoe UI" panose="020B0502040204020203" pitchFamily="34" charset="0"/>
                          <a:cs typeface="Segoe UI" panose="020B0502040204020203" pitchFamily="34" charset="0"/>
                        </a:rPr>
                        <a:t>Mode of </a:t>
                      </a:r>
                      <a:endParaRPr lang="en-US" sz="800" b="1" dirty="0" smtClean="0">
                        <a:solidFill>
                          <a:schemeClr val="bg2"/>
                        </a:solidFill>
                        <a:latin typeface="Segoe UI" panose="020B0502040204020203" pitchFamily="34" charset="0"/>
                        <a:ea typeface="Segoe UI" panose="020B0502040204020203" pitchFamily="34" charset="0"/>
                        <a:cs typeface="Segoe UI" panose="020B0502040204020203" pitchFamily="34" charset="0"/>
                      </a:endParaRPr>
                    </a:p>
                    <a:p>
                      <a:pPr marL="0" marR="0" algn="ctr">
                        <a:spcBef>
                          <a:spcPts val="0"/>
                        </a:spcBef>
                        <a:spcAft>
                          <a:spcPts val="0"/>
                        </a:spcAft>
                      </a:pPr>
                      <a:r>
                        <a:rPr lang="en-US" sz="800" b="1" dirty="0" smtClean="0">
                          <a:solidFill>
                            <a:schemeClr val="bg2"/>
                          </a:solidFill>
                          <a:latin typeface="Segoe UI" panose="020B0502040204020203" pitchFamily="34" charset="0"/>
                          <a:ea typeface="Segoe UI" panose="020B0502040204020203" pitchFamily="34" charset="0"/>
                          <a:cs typeface="Segoe UI" panose="020B0502040204020203" pitchFamily="34" charset="0"/>
                        </a:rPr>
                        <a:t>Communication</a:t>
                      </a:r>
                      <a:endParaRPr lang="en-US" sz="800" b="1" dirty="0">
                        <a:solidFill>
                          <a:schemeClr val="bg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209873"/>
                    </a:solidFill>
                  </a:tcPr>
                </a:tc>
                <a:tc>
                  <a:txBody>
                    <a:bodyPr/>
                    <a:lstStyle>
                      <a:defPPr>
                        <a:defRPr lang="en-US"/>
                      </a:defPPr>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0" marR="0" algn="ctr">
                        <a:spcBef>
                          <a:spcPts val="0"/>
                        </a:spcBef>
                        <a:spcAft>
                          <a:spcPts val="0"/>
                        </a:spcAft>
                      </a:pPr>
                      <a:r>
                        <a:rPr lang="en-US" sz="800" b="1" dirty="0" smtClean="0">
                          <a:solidFill>
                            <a:schemeClr val="bg2"/>
                          </a:solidFill>
                          <a:latin typeface="Segoe UI" panose="020B0502040204020203" pitchFamily="34" charset="0"/>
                          <a:ea typeface="Segoe UI" panose="020B0502040204020203" pitchFamily="34" charset="0"/>
                          <a:cs typeface="Segoe UI" panose="020B0502040204020203" pitchFamily="34" charset="0"/>
                        </a:rPr>
                        <a:t>Total Duration </a:t>
                      </a:r>
                      <a:r>
                        <a:rPr lang="en-US" sz="800" b="1" dirty="0">
                          <a:solidFill>
                            <a:schemeClr val="bg2"/>
                          </a:solidFill>
                          <a:latin typeface="Segoe UI" panose="020B0502040204020203" pitchFamily="34" charset="0"/>
                          <a:ea typeface="Segoe UI" panose="020B0502040204020203" pitchFamily="34" charset="0"/>
                          <a:cs typeface="Segoe UI" panose="020B0502040204020203" pitchFamily="34" charset="0"/>
                        </a:rPr>
                        <a:t>in </a:t>
                      </a:r>
                      <a:r>
                        <a:rPr lang="en-US" sz="800" b="1" dirty="0" smtClean="0">
                          <a:solidFill>
                            <a:schemeClr val="bg2"/>
                          </a:solidFill>
                          <a:latin typeface="Segoe UI" panose="020B0502040204020203" pitchFamily="34" charset="0"/>
                          <a:ea typeface="Segoe UI" panose="020B0502040204020203" pitchFamily="34" charset="0"/>
                          <a:cs typeface="Segoe UI" panose="020B0502040204020203" pitchFamily="34" charset="0"/>
                        </a:rPr>
                        <a:t>hours</a:t>
                      </a:r>
                      <a:endParaRPr lang="en-US" sz="800" b="1" dirty="0">
                        <a:solidFill>
                          <a:schemeClr val="bg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accent6"/>
                    </a:solidFill>
                  </a:tcPr>
                </a:tc>
                <a:tc>
                  <a:txBody>
                    <a:bodyPr/>
                    <a:lstStyle>
                      <a:defPPr>
                        <a:defRPr lang="en-US"/>
                      </a:defPPr>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0" marR="0" algn="ctr">
                        <a:spcBef>
                          <a:spcPts val="0"/>
                        </a:spcBef>
                        <a:spcAft>
                          <a:spcPts val="0"/>
                        </a:spcAft>
                      </a:pPr>
                      <a:r>
                        <a:rPr lang="en-US" sz="800" b="1" dirty="0">
                          <a:solidFill>
                            <a:schemeClr val="bg2"/>
                          </a:solidFill>
                          <a:latin typeface="Segoe UI" panose="020B0502040204020203" pitchFamily="34" charset="0"/>
                          <a:ea typeface="Segoe UI" panose="020B0502040204020203" pitchFamily="34" charset="0"/>
                          <a:cs typeface="Segoe UI" panose="020B0502040204020203" pitchFamily="34" charset="0"/>
                        </a:rPr>
                        <a:t>What is Expected</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tx1"/>
                    </a:solidFill>
                  </a:tcPr>
                </a:tc>
                <a:extLst>
                  <a:ext uri="{0D108BD9-81ED-4DB2-BD59-A6C34878D82A}">
                    <a16:rowId xmlns="" xmlns:a16="http://schemas.microsoft.com/office/drawing/2014/main" val="10000"/>
                  </a:ext>
                </a:extLst>
              </a:tr>
              <a:tr h="384689">
                <a:tc rowSpan="2">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Senior Management</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9FCFD"/>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Project Kickoff Meeting</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DF6E6"/>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Meeting</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AFAF5"/>
                    </a:solidFill>
                  </a:tcPr>
                </a:tc>
                <a:tc>
                  <a:txBody>
                    <a:bodyPr/>
                    <a:lstStyle/>
                    <a:p>
                      <a:pPr marL="0" marR="0" algn="ctr">
                        <a:spcBef>
                          <a:spcPts val="0"/>
                        </a:spcBef>
                        <a:spcAft>
                          <a:spcPts val="0"/>
                        </a:spcAf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8</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CF2E8"/>
                    </a:solidFill>
                  </a:tcPr>
                </a:tc>
                <a:tc>
                  <a:txBody>
                    <a:bodyPr/>
                    <a:lstStyle/>
                    <a:p>
                      <a:pPr marL="231775" marR="0" lvl="1" indent="-122238" algn="l" defTabSz="457200" rtl="0" eaLnBrk="1" latinLnBrk="0" hangingPunct="1">
                        <a:spcBef>
                          <a:spcPts val="0"/>
                        </a:spcBef>
                        <a:spcAft>
                          <a:spcPts val="0"/>
                        </a:spcAft>
                        <a:buSzPts val="800"/>
                        <a:buFont typeface="Symbol"/>
                        <a:buChar char=""/>
                        <a:tabLst>
                          <a:tab pos="228600" algn="l"/>
                        </a:tabLst>
                      </a:pPr>
                      <a:r>
                        <a:rPr lang="en-US" sz="900" kern="1200" dirty="0">
                          <a:solidFill>
                            <a:schemeClr val="tx2"/>
                          </a:solidFill>
                          <a:latin typeface="Segoe UI" panose="020B0502040204020203" pitchFamily="34" charset="0"/>
                          <a:ea typeface="Segoe UI" panose="020B0502040204020203" pitchFamily="34" charset="0"/>
                          <a:cs typeface="Segoe UI" panose="020B0502040204020203" pitchFamily="34" charset="0"/>
                        </a:rPr>
                        <a:t>Define objectives, scope, set </a:t>
                      </a: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expectations</a:t>
                      </a:r>
                      <a:endParaRPr lang="en-US" sz="9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bg2">
                        <a:lumMod val="95000"/>
                      </a:schemeClr>
                    </a:solidFill>
                  </a:tcPr>
                </a:tc>
                <a:extLst>
                  <a:ext uri="{0D108BD9-81ED-4DB2-BD59-A6C34878D82A}">
                    <a16:rowId xmlns="" xmlns:a16="http://schemas.microsoft.com/office/drawing/2014/main" val="10005"/>
                  </a:ext>
                </a:extLst>
              </a:tr>
              <a:tr h="221481">
                <a:tc vMerge="1">
                  <a:txBody>
                    <a:bodyPr/>
                    <a:lstStyle/>
                    <a:p>
                      <a:endParaRPr lang="en-US"/>
                    </a:p>
                  </a:txBody>
                  <a:tcP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9FCFD"/>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Final Presentation</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DF6E6"/>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Meeting/ Discussions</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AFAF5"/>
                    </a:solidFill>
                  </a:tcPr>
                </a:tc>
                <a:tc>
                  <a:txBody>
                    <a:bodyPr/>
                    <a:lstStyle/>
                    <a:p>
                      <a:pPr marL="0" marR="0" algn="ctr">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2</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CF2E8"/>
                    </a:solidFill>
                  </a:tcPr>
                </a:tc>
                <a:tc>
                  <a:txBody>
                    <a:bodyPr/>
                    <a:lstStyle/>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Feedback on the recommendation</a:t>
                      </a:r>
                    </a:p>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Future course of action</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bg2">
                        <a:lumMod val="95000"/>
                      </a:schemeClr>
                    </a:solidFill>
                  </a:tcPr>
                </a:tc>
              </a:tr>
              <a:tr h="384689">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Application Coordinator</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9FCFD"/>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Coordination</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DF6E6"/>
                    </a:solidFill>
                  </a:tcPr>
                </a:tc>
                <a:tc>
                  <a:txBody>
                    <a:bodyPr/>
                    <a:lstStyle/>
                    <a:p>
                      <a:pPr marL="0" marR="0">
                        <a:spcBef>
                          <a:spcPts val="0"/>
                        </a:spcBef>
                        <a:spcAft>
                          <a:spcPts val="0"/>
                        </a:spcAf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Meeting / </a:t>
                      </a: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Discussion</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AFAF5"/>
                    </a:solidFill>
                  </a:tcPr>
                </a:tc>
                <a:tc>
                  <a:txBody>
                    <a:bodyPr/>
                    <a:lstStyle/>
                    <a:p>
                      <a:pPr marL="0" marR="0" algn="ctr">
                        <a:spcBef>
                          <a:spcPts val="0"/>
                        </a:spcBef>
                        <a:spcAft>
                          <a:spcPts val="0"/>
                        </a:spcAf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(1</a:t>
                      </a:r>
                      <a:r>
                        <a:rPr lang="en-US" sz="9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or </a:t>
                      </a: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2 hours </a:t>
                      </a: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per day)</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CF2E8"/>
                    </a:solidFill>
                  </a:tcPr>
                </a:tc>
                <a:tc>
                  <a:txBody>
                    <a:bodyPr/>
                    <a:lstStyle/>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Coordinate with Cognizant Team</a:t>
                      </a:r>
                    </a:p>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Issue Resolution</a:t>
                      </a:r>
                    </a:p>
                    <a:p>
                      <a:pPr marL="231775" marR="0" lvl="1" indent="-122238">
                        <a:spcBef>
                          <a:spcPts val="0"/>
                        </a:spcBef>
                        <a:spcAft>
                          <a:spcPts val="0"/>
                        </a:spcAft>
                        <a:buSzPts val="800"/>
                        <a:buFont typeface="Symbol"/>
                        <a:buChar char=""/>
                        <a:tabLst>
                          <a:tab pos="228600" algn="l"/>
                        </a:tabLs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Organize </a:t>
                      </a: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meetings / discussion with other team(s</a:t>
                      </a: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bg2">
                        <a:lumMod val="95000"/>
                      </a:schemeClr>
                    </a:solidFill>
                  </a:tcPr>
                </a:tc>
              </a:tr>
              <a:tr h="384689">
                <a:tc rowSpan="3">
                  <a:txBody>
                    <a:bodyPr/>
                    <a:lstStyle/>
                    <a:p>
                      <a:pPr marL="0" marR="0">
                        <a:spcBef>
                          <a:spcPts val="0"/>
                        </a:spcBef>
                        <a:spcAft>
                          <a:spcPts val="0"/>
                        </a:spcAf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Application</a:t>
                      </a:r>
                      <a:r>
                        <a:rPr lang="en-US" sz="9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&amp; </a:t>
                      </a: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Business SMEs</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9FCFD"/>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Project Kickoff Meeting</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DF6E6"/>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Meeting</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AFAF5"/>
                    </a:solidFill>
                  </a:tcPr>
                </a:tc>
                <a:tc>
                  <a:txBody>
                    <a:bodyPr/>
                    <a:lstStyle/>
                    <a:p>
                      <a:pPr marL="0" marR="0" algn="ctr">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1</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CF2E8"/>
                    </a:solidFill>
                  </a:tcPr>
                </a:tc>
                <a:tc>
                  <a:txBody>
                    <a:bodyPr/>
                    <a:lstStyle/>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Define objectives, scope, set expectations </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bg2">
                        <a:lumMod val="95000"/>
                      </a:schemeClr>
                    </a:solidFill>
                  </a:tcPr>
                </a:tc>
              </a:tr>
              <a:tr h="384689">
                <a:tc vMerge="1">
                  <a:txBody>
                    <a:bodyPr/>
                    <a:lstStyle/>
                    <a:p>
                      <a:endParaRPr lang="en-US"/>
                    </a:p>
                  </a:txBody>
                  <a:tcP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9FCFD"/>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Business analysis</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DF6E6"/>
                    </a:solidFill>
                  </a:tcPr>
                </a:tc>
                <a:tc>
                  <a:txBody>
                    <a:bodyPr/>
                    <a:lstStyle/>
                    <a:p>
                      <a:pPr marL="0" marR="0">
                        <a:spcBef>
                          <a:spcPts val="0"/>
                        </a:spcBef>
                        <a:spcAft>
                          <a:spcPts val="0"/>
                        </a:spcAf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Discussions / Meeting</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AFAF5"/>
                    </a:solidFill>
                  </a:tcPr>
                </a:tc>
                <a:tc>
                  <a:txBody>
                    <a:bodyPr/>
                    <a:lstStyle/>
                    <a:p>
                      <a:pPr marL="0" marR="0" algn="ctr">
                        <a:spcBef>
                          <a:spcPts val="0"/>
                        </a:spcBef>
                        <a:spcAft>
                          <a:spcPts val="0"/>
                        </a:spcAft>
                      </a:pPr>
                      <a:r>
                        <a:rPr lang="en-US" sz="9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6 (per week)</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CF2E8"/>
                    </a:solidFill>
                  </a:tcPr>
                </a:tc>
                <a:tc>
                  <a:txBody>
                    <a:bodyPr/>
                    <a:lstStyle/>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Provide business </a:t>
                      </a: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drivers, Performance</a:t>
                      </a: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 Scalability and </a:t>
                      </a: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Availability</a:t>
                      </a:r>
                      <a:r>
                        <a:rPr lang="en-US" sz="9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SLAs</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Details about business growth plan</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bg2">
                        <a:lumMod val="95000"/>
                      </a:schemeClr>
                    </a:solidFill>
                  </a:tcPr>
                </a:tc>
              </a:tr>
              <a:tr h="242038">
                <a:tc vMerge="1">
                  <a:txBody>
                    <a:bodyPr/>
                    <a:lstStyle/>
                    <a:p>
                      <a:endParaRPr lang="en-US"/>
                    </a:p>
                  </a:txBody>
                  <a:tcP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9FCFD"/>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Final Presentation</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DF6E6"/>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Meeting</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AFAF5"/>
                    </a:solidFill>
                  </a:tcPr>
                </a:tc>
                <a:tc>
                  <a:txBody>
                    <a:bodyPr/>
                    <a:lstStyle/>
                    <a:p>
                      <a:pPr marL="0" marR="0" algn="ctr">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2</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CF2E8"/>
                    </a:solidFill>
                  </a:tcPr>
                </a:tc>
                <a:tc>
                  <a:txBody>
                    <a:bodyPr/>
                    <a:lstStyle/>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Feedback on the recommendation</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bg2">
                        <a:lumMod val="95000"/>
                      </a:schemeClr>
                    </a:solidFill>
                  </a:tcPr>
                </a:tc>
              </a:tr>
              <a:tr h="464796">
                <a:tc rowSpan="2">
                  <a:txBody>
                    <a:bodyPr/>
                    <a:lstStyle/>
                    <a:p>
                      <a:pPr marL="0" marR="0">
                        <a:spcBef>
                          <a:spcPts val="0"/>
                        </a:spcBef>
                        <a:spcAft>
                          <a:spcPts val="0"/>
                        </a:spcAft>
                        <a:tabLst>
                          <a:tab pos="2743200" algn="ctr"/>
                          <a:tab pos="5486400" algn="r"/>
                          <a:tab pos="4572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System / </a:t>
                      </a:r>
                      <a:endPar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0" marR="0">
                        <a:spcBef>
                          <a:spcPts val="0"/>
                        </a:spcBef>
                        <a:spcAft>
                          <a:spcPts val="0"/>
                        </a:spcAft>
                        <a:tabLst>
                          <a:tab pos="2743200" algn="ctr"/>
                          <a:tab pos="5486400" algn="r"/>
                          <a:tab pos="457200" algn="l"/>
                        </a:tabLs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Operations </a:t>
                      </a: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group</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9FCFD"/>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System Study</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DF6E6"/>
                    </a:solidFill>
                  </a:tcPr>
                </a:tc>
                <a:tc>
                  <a:txBody>
                    <a:bodyPr/>
                    <a:lstStyle/>
                    <a:p>
                      <a:pPr marL="0" marR="0">
                        <a:spcBef>
                          <a:spcPts val="0"/>
                        </a:spcBef>
                        <a:spcAft>
                          <a:spcPts val="0"/>
                        </a:spcAf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Discussion / Document</a:t>
                      </a:r>
                    </a:p>
                    <a:p>
                      <a:pPr marL="0" marR="0">
                        <a:spcBef>
                          <a:spcPts val="0"/>
                        </a:spcBef>
                        <a:spcAft>
                          <a:spcPts val="0"/>
                        </a:spcAf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 email</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AFAF5"/>
                    </a:solidFill>
                  </a:tcPr>
                </a:tc>
                <a:tc>
                  <a:txBody>
                    <a:bodyPr/>
                    <a:lstStyle/>
                    <a:p>
                      <a:pPr marL="0" marR="0" algn="ctr">
                        <a:spcBef>
                          <a:spcPts val="0"/>
                        </a:spcBef>
                        <a:spcAft>
                          <a:spcPts val="0"/>
                        </a:spcAf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16</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CF2E8"/>
                    </a:solidFill>
                  </a:tcPr>
                </a:tc>
                <a:tc>
                  <a:txBody>
                    <a:bodyPr/>
                    <a:lstStyle/>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Provide details of application Hardware, Software, Network, etc.</a:t>
                      </a:r>
                    </a:p>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Provide catalog of each server (software, version, patches</a:t>
                      </a: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configuration </a:t>
                      </a: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etc.)</a:t>
                      </a:r>
                    </a:p>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Details about maintenance schedule, backup, down time, etc.</a:t>
                      </a:r>
                    </a:p>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Provide performance logs, utilization </a:t>
                      </a: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details, server logs etc.</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bg2">
                        <a:lumMod val="95000"/>
                      </a:schemeClr>
                    </a:solidFill>
                  </a:tcPr>
                </a:tc>
                <a:extLst>
                  <a:ext uri="{0D108BD9-81ED-4DB2-BD59-A6C34878D82A}">
                    <a16:rowId xmlns="" xmlns:a16="http://schemas.microsoft.com/office/drawing/2014/main" val="10007"/>
                  </a:ext>
                </a:extLst>
              </a:tr>
              <a:tr h="34097">
                <a:tc vMerge="1">
                  <a:txBody>
                    <a:bodyPr/>
                    <a:lstStyle/>
                    <a:p>
                      <a:endParaRPr lang="en-US"/>
                    </a:p>
                  </a:txBody>
                  <a:tcP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9FCFD"/>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System Administration</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DF6E6"/>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Hands-on</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AFAF5"/>
                    </a:solidFill>
                  </a:tcPr>
                </a:tc>
                <a:tc>
                  <a:txBody>
                    <a:bodyPr/>
                    <a:lstStyle/>
                    <a:p>
                      <a:pPr marL="0" marR="0" algn="ctr">
                        <a:spcBef>
                          <a:spcPts val="0"/>
                        </a:spcBef>
                        <a:spcAft>
                          <a:spcPts val="0"/>
                        </a:spcAf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8</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CF2E8"/>
                    </a:solidFill>
                  </a:tcPr>
                </a:tc>
                <a:tc>
                  <a:txBody>
                    <a:bodyPr/>
                    <a:lstStyle/>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Provide access rights to the environments</a:t>
                      </a:r>
                    </a:p>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Enabling system logs </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bg2">
                        <a:lumMod val="95000"/>
                      </a:schemeClr>
                    </a:solidFill>
                  </a:tcPr>
                </a:tc>
                <a:extLst>
                  <a:ext uri="{0D108BD9-81ED-4DB2-BD59-A6C34878D82A}">
                    <a16:rowId xmlns="" xmlns:a16="http://schemas.microsoft.com/office/drawing/2014/main" val="10009"/>
                  </a:ext>
                </a:extLst>
              </a:tr>
              <a:tr h="328745">
                <a:tc rowSpan="2">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Development team, Architect, </a:t>
                      </a: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DBA team</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9FCFD"/>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System study</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DF6E6"/>
                    </a:solidFill>
                  </a:tcPr>
                </a:tc>
                <a:tc>
                  <a:txBody>
                    <a:bodyPr/>
                    <a:lstStyle/>
                    <a:p>
                      <a:pPr marL="0" marR="0">
                        <a:spcBef>
                          <a:spcPts val="0"/>
                        </a:spcBef>
                        <a:spcAft>
                          <a:spcPts val="0"/>
                        </a:spcAf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Discussion / Document </a:t>
                      </a:r>
                    </a:p>
                    <a:p>
                      <a:pPr marL="0" marR="0">
                        <a:spcBef>
                          <a:spcPts val="0"/>
                        </a:spcBef>
                        <a:spcAft>
                          <a:spcPts val="0"/>
                        </a:spcAf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email</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AFAF5"/>
                    </a:solidFill>
                  </a:tcPr>
                </a:tc>
                <a:tc>
                  <a:txBody>
                    <a:bodyPr/>
                    <a:lstStyle/>
                    <a:p>
                      <a:pPr marL="0" marR="0" algn="ctr">
                        <a:spcBef>
                          <a:spcPts val="0"/>
                        </a:spcBef>
                        <a:spcAft>
                          <a:spcPts val="0"/>
                        </a:spcAf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1-2 hour</a:t>
                      </a:r>
                      <a:r>
                        <a:rPr lang="en-US" sz="9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/day</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CF2E8"/>
                    </a:solidFill>
                  </a:tcPr>
                </a:tc>
                <a:tc>
                  <a:txBody>
                    <a:bodyPr/>
                    <a:lstStyle/>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Help in understanding the application architecture, design</a:t>
                      </a:r>
                    </a:p>
                    <a:p>
                      <a:pPr marL="231775" marR="0" lvl="1" indent="-122238">
                        <a:spcBef>
                          <a:spcPts val="0"/>
                        </a:spcBef>
                        <a:spcAft>
                          <a:spcPts val="0"/>
                        </a:spcAft>
                        <a:buSzPts val="800"/>
                        <a:buFont typeface="Symbol"/>
                        <a:buChar char=""/>
                        <a:tabLst>
                          <a:tab pos="228600" algn="l"/>
                        </a:tabLs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Provide the architecture, design and deployment documentation</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bg2">
                        <a:lumMod val="95000"/>
                      </a:schemeClr>
                    </a:solidFill>
                  </a:tcPr>
                </a:tc>
                <a:extLst>
                  <a:ext uri="{0D108BD9-81ED-4DB2-BD59-A6C34878D82A}">
                    <a16:rowId xmlns="" xmlns:a16="http://schemas.microsoft.com/office/drawing/2014/main" val="10011"/>
                  </a:ext>
                </a:extLst>
              </a:tr>
              <a:tr h="293870">
                <a:tc vMerge="1">
                  <a:txBody>
                    <a:bodyPr/>
                    <a:lstStyle/>
                    <a:p>
                      <a:endParaRPr lang="en-US"/>
                    </a:p>
                  </a:txBody>
                  <a:tcP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9FCFD"/>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Status meeting</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DF6E6"/>
                    </a:solidFill>
                  </a:tcPr>
                </a:tc>
                <a:tc>
                  <a:txBody>
                    <a:bodyPr/>
                    <a:lstStyle/>
                    <a:p>
                      <a:pPr marL="0" marR="0">
                        <a:spcBef>
                          <a:spcPts val="0"/>
                        </a:spcBef>
                        <a:spcAft>
                          <a:spcPts val="0"/>
                        </a:spcAft>
                      </a:pPr>
                      <a:r>
                        <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rPr>
                        <a:t>Meeting</a:t>
                      </a: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EAFAF5"/>
                    </a:solidFill>
                  </a:tcPr>
                </a:tc>
                <a:tc>
                  <a:txBody>
                    <a:bodyPr/>
                    <a:lstStyle/>
                    <a:p>
                      <a:pPr marL="0" marR="0" algn="ctr">
                        <a:spcBef>
                          <a:spcPts val="0"/>
                        </a:spcBef>
                        <a:spcAft>
                          <a:spcPts val="0"/>
                        </a:spcAf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2 (Every Week)</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rgbClr val="FCF2E8"/>
                    </a:solidFill>
                  </a:tcPr>
                </a:tc>
                <a:tc>
                  <a:txBody>
                    <a:bodyPr/>
                    <a:lstStyle/>
                    <a:p>
                      <a:pPr marL="231775" marR="0" lvl="1" indent="-122238">
                        <a:spcBef>
                          <a:spcPts val="0"/>
                        </a:spcBef>
                        <a:spcAft>
                          <a:spcPts val="0"/>
                        </a:spcAft>
                        <a:buSzPts val="800"/>
                        <a:buFont typeface="Symbol"/>
                        <a:buChar char=""/>
                        <a:tabLst>
                          <a:tab pos="228600" algn="l"/>
                        </a:tabLst>
                      </a:pP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Provide any details required during the course of the engagement</a:t>
                      </a:r>
                      <a:r>
                        <a:rPr lang="en-US" sz="9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t>
                      </a:r>
                      <a:r>
                        <a:rPr lang="en-US" sz="9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and feedback</a:t>
                      </a:r>
                      <a:endParaRPr lang="en-US" sz="9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28755" marR="28755" marT="0" marB="0" anchor="ctr">
                    <a:lnL w="12700" cap="flat" cmpd="sng" algn="ctr">
                      <a:solidFill>
                        <a:schemeClr val="tx2">
                          <a:lumMod val="25000"/>
                          <a:lumOff val="75000"/>
                        </a:schemeClr>
                      </a:solidFill>
                      <a:prstDash val="solid"/>
                      <a:round/>
                      <a:headEnd type="none" w="med" len="med"/>
                      <a:tailEnd type="none" w="med" len="med"/>
                    </a:lnL>
                    <a:lnR w="12700" cap="flat" cmpd="sng" algn="ctr">
                      <a:solidFill>
                        <a:schemeClr val="tx2">
                          <a:lumMod val="25000"/>
                          <a:lumOff val="75000"/>
                        </a:schemeClr>
                      </a:solidFill>
                      <a:prstDash val="solid"/>
                      <a:round/>
                      <a:headEnd type="none" w="med" len="med"/>
                      <a:tailEnd type="none" w="med" len="med"/>
                    </a:lnR>
                    <a:lnT w="12700" cap="flat" cmpd="sng" algn="ctr">
                      <a:solidFill>
                        <a:schemeClr val="tx2">
                          <a:lumMod val="25000"/>
                          <a:lumOff val="75000"/>
                        </a:schemeClr>
                      </a:solidFill>
                      <a:prstDash val="solid"/>
                      <a:round/>
                      <a:headEnd type="none" w="med" len="med"/>
                      <a:tailEnd type="none" w="med" len="med"/>
                    </a:lnT>
                    <a:lnB w="12700" cap="flat" cmpd="sng" algn="ctr">
                      <a:solidFill>
                        <a:schemeClr val="tx2">
                          <a:lumMod val="25000"/>
                          <a:lumOff val="75000"/>
                        </a:schemeClr>
                      </a:solidFill>
                      <a:prstDash val="solid"/>
                      <a:round/>
                      <a:headEnd type="none" w="med" len="med"/>
                      <a:tailEnd type="none" w="med" len="med"/>
                    </a:lnB>
                    <a:solidFill>
                      <a:schemeClr val="bg2">
                        <a:lumMod val="95000"/>
                      </a:schemeClr>
                    </a:solidFill>
                  </a:tcPr>
                </a:tc>
              </a:tr>
            </a:tbl>
          </a:graphicData>
        </a:graphic>
      </p:graphicFrame>
      <p:sp>
        <p:nvSpPr>
          <p:cNvPr id="2" name="TextBox 1"/>
          <p:cNvSpPr txBox="1"/>
          <p:nvPr/>
        </p:nvSpPr>
        <p:spPr>
          <a:xfrm>
            <a:off x="39646" y="4395745"/>
            <a:ext cx="8990054" cy="246221"/>
          </a:xfrm>
          <a:prstGeom prst="rect">
            <a:avLst/>
          </a:prstGeom>
          <a:noFill/>
        </p:spPr>
        <p:txBody>
          <a:bodyPr wrap="square" rtlCol="0">
            <a:spAutoFit/>
          </a:bodyPr>
          <a:lstStyle/>
          <a:p>
            <a:r>
              <a:rPr lang="en-US" sz="10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Support hours requested are indicative for planning purpose and any additional meeting will be scheduled with prior notification</a:t>
            </a:r>
            <a:endParaRPr lang="en-US" sz="10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2909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7337" y="248911"/>
            <a:ext cx="8464987" cy="455444"/>
          </a:xfrm>
        </p:spPr>
        <p:txBody>
          <a:bodyPr>
            <a:noAutofit/>
          </a:bodyPr>
          <a:lstStyle/>
          <a:p>
            <a:r>
              <a:rPr lang="en-US" sz="2000" dirty="0"/>
              <a:t>Timeline &amp; Resources</a:t>
            </a:r>
          </a:p>
        </p:txBody>
      </p:sp>
      <p:sp>
        <p:nvSpPr>
          <p:cNvPr id="372" name="Slide Number Placeholder 1"/>
          <p:cNvSpPr>
            <a:spLocks noGrp="1"/>
          </p:cNvSpPr>
          <p:nvPr>
            <p:ph type="sldNum" sz="quarter" idx="12"/>
          </p:nvPr>
        </p:nvSpPr>
        <p:spPr>
          <a:xfrm>
            <a:off x="39646" y="4728848"/>
            <a:ext cx="539195" cy="375771"/>
          </a:xfrm>
        </p:spPr>
        <p:txBody>
          <a:bodyPr/>
          <a:lstStyle/>
          <a:p>
            <a:fld id="{B32AB80A-78BA-6B42-BA0D-B44ACF890F5A}" type="slidenum">
              <a:rPr lang="en-US" smtClean="0"/>
              <a:t>13</a:t>
            </a:fld>
            <a:endParaRPr lang="en-US" dirty="0"/>
          </a:p>
        </p:txBody>
      </p:sp>
      <p:graphicFrame>
        <p:nvGraphicFramePr>
          <p:cNvPr id="12" name="Table 11"/>
          <p:cNvGraphicFramePr>
            <a:graphicFrameLocks noGrp="1" noChangeAspect="1"/>
          </p:cNvGraphicFramePr>
          <p:nvPr>
            <p:extLst>
              <p:ext uri="{D42A27DB-BD31-4B8C-83A1-F6EECF244321}">
                <p14:modId xmlns:p14="http://schemas.microsoft.com/office/powerpoint/2010/main" val="322363483"/>
              </p:ext>
            </p:extLst>
          </p:nvPr>
        </p:nvGraphicFramePr>
        <p:xfrm>
          <a:off x="399494" y="574297"/>
          <a:ext cx="8292577" cy="2747685"/>
        </p:xfrm>
        <a:graphic>
          <a:graphicData uri="http://schemas.openxmlformats.org/drawingml/2006/table">
            <a:tbl>
              <a:tblPr/>
              <a:tblGrid>
                <a:gridCol w="1953688"/>
                <a:gridCol w="508000"/>
                <a:gridCol w="508000"/>
                <a:gridCol w="508000"/>
                <a:gridCol w="508000"/>
                <a:gridCol w="508000"/>
                <a:gridCol w="508000"/>
                <a:gridCol w="508000"/>
                <a:gridCol w="508000"/>
                <a:gridCol w="508000"/>
                <a:gridCol w="588963"/>
                <a:gridCol w="588963"/>
                <a:gridCol w="588963"/>
              </a:tblGrid>
              <a:tr h="367480">
                <a:tc>
                  <a:txBody>
                    <a:bodyPr/>
                    <a:lstStyle/>
                    <a:p>
                      <a:pPr algn="ctr" fontAlgn="ctr"/>
                      <a:r>
                        <a:rPr lang="en-US" sz="1100" b="1" i="0" u="none" strike="noStrike" dirty="0">
                          <a:solidFill>
                            <a:srgbClr val="FFFFFF"/>
                          </a:solidFill>
                          <a:effectLst/>
                          <a:latin typeface="Segoe UI" panose="020B0502040204020203" pitchFamily="34" charset="0"/>
                          <a:ea typeface="Segoe UI" panose="020B0502040204020203" pitchFamily="34" charset="0"/>
                          <a:cs typeface="Segoe UI" panose="020B0502040204020203" pitchFamily="34" charset="0"/>
                        </a:rPr>
                        <a:t>Phases</a:t>
                      </a: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Week</a:t>
                      </a:r>
                    </a:p>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 1</a:t>
                      </a:r>
                      <a:endParaRPr lang="en-US" sz="1100" b="1" i="0" u="none" strike="noStrike" dirty="0">
                        <a:solidFill>
                          <a:srgbClr val="FFFFFF"/>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Week </a:t>
                      </a:r>
                    </a:p>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2</a:t>
                      </a:r>
                      <a:endParaRPr lang="en-US" sz="1100" b="1" i="0" u="none" strike="noStrike" dirty="0">
                        <a:solidFill>
                          <a:srgbClr val="FFFFFF"/>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Week</a:t>
                      </a:r>
                    </a:p>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3</a:t>
                      </a:r>
                      <a:endParaRPr lang="en-US" sz="1100" b="1" i="0" u="none" strike="noStrike" dirty="0">
                        <a:solidFill>
                          <a:srgbClr val="FFFFFF"/>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Week</a:t>
                      </a:r>
                    </a:p>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4</a:t>
                      </a:r>
                      <a:endParaRPr lang="en-US" sz="1100" b="1" i="0" u="none" strike="noStrike" dirty="0">
                        <a:solidFill>
                          <a:srgbClr val="FFFFFF"/>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Week</a:t>
                      </a:r>
                    </a:p>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5</a:t>
                      </a:r>
                      <a:endParaRPr lang="en-US" sz="1100" b="1" i="0" u="none" strike="noStrike" dirty="0">
                        <a:solidFill>
                          <a:srgbClr val="FFFFFF"/>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Week</a:t>
                      </a:r>
                    </a:p>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6</a:t>
                      </a:r>
                      <a:endParaRPr lang="en-US" sz="1100" b="1" i="0" u="none" strike="noStrike" dirty="0">
                        <a:solidFill>
                          <a:srgbClr val="FFFFFF"/>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Week</a:t>
                      </a:r>
                    </a:p>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7</a:t>
                      </a:r>
                      <a:endParaRPr lang="en-US" sz="1100" b="1" i="0" u="none" strike="noStrike" dirty="0">
                        <a:solidFill>
                          <a:srgbClr val="FFFFFF"/>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Week</a:t>
                      </a:r>
                    </a:p>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8</a:t>
                      </a:r>
                      <a:endParaRPr lang="en-US" sz="1100" b="1" i="0" u="none" strike="noStrike" dirty="0">
                        <a:solidFill>
                          <a:srgbClr val="FFFFFF"/>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Week</a:t>
                      </a:r>
                    </a:p>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9</a:t>
                      </a:r>
                      <a:endParaRPr lang="en-US" sz="1100" b="1" i="0" u="none" strike="noStrike" dirty="0">
                        <a:solidFill>
                          <a:srgbClr val="FFFFFF"/>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Week</a:t>
                      </a:r>
                    </a:p>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10</a:t>
                      </a:r>
                      <a:endParaRPr lang="en-US" sz="1100" b="1" i="0" u="none" strike="noStrike" dirty="0">
                        <a:solidFill>
                          <a:srgbClr val="FFFFFF"/>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Week</a:t>
                      </a:r>
                    </a:p>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11</a:t>
                      </a:r>
                      <a:endParaRPr lang="en-US" sz="1100" b="1" i="0" u="none" strike="noStrike" dirty="0">
                        <a:solidFill>
                          <a:srgbClr val="FFFFFF"/>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Week</a:t>
                      </a:r>
                    </a:p>
                    <a:p>
                      <a:pPr algn="ctr" fontAlgn="ctr"/>
                      <a:r>
                        <a:rPr lang="en-US" sz="1100" b="1" i="0" u="none" strike="noStrike" dirty="0" smtClean="0">
                          <a:solidFill>
                            <a:srgbClr val="FFFFFF"/>
                          </a:solidFill>
                          <a:effectLst/>
                          <a:latin typeface="Segoe UI" panose="020B0502040204020203" pitchFamily="34" charset="0"/>
                          <a:ea typeface="Segoe UI" panose="020B0502040204020203" pitchFamily="34" charset="0"/>
                          <a:cs typeface="Segoe UI" panose="020B0502040204020203" pitchFamily="34" charset="0"/>
                        </a:rPr>
                        <a:t>12</a:t>
                      </a:r>
                      <a:endParaRPr lang="en-US" sz="1100" b="1" i="0" u="none" strike="noStrike" dirty="0">
                        <a:solidFill>
                          <a:srgbClr val="FFFFFF"/>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r>
              <a:tr h="200197">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Planning &amp; Gathering</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accent6"/>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00197">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Execution &amp; Measurement (Iterative)</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7030A0"/>
                    </a:solidFill>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7030A0"/>
                    </a:solidFill>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7030A0"/>
                    </a:solidFill>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7030A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7030A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7030A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7030A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7030A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7030A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7030A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7030A0"/>
                    </a:solidFill>
                  </a:tcPr>
                </a:tc>
              </a:tr>
              <a:tr h="200197">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Analysis (Iterative)</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0070C0"/>
                    </a:solidFill>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0070C0"/>
                    </a:solidFill>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0070C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0070C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0070C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0070C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0070C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0070C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0070C0"/>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0070C0"/>
                    </a:solidFill>
                  </a:tcPr>
                </a:tc>
              </a:tr>
              <a:tr h="200197">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Testing</a:t>
                      </a:r>
                      <a:r>
                        <a:rPr lang="en-US" sz="1100" b="0"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&amp; </a:t>
                      </a:r>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Capacity Assessment</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bg2"/>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tx1">
                        <a:lumMod val="60000"/>
                        <a:lumOff val="40000"/>
                      </a:schemeClr>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tx1">
                        <a:lumMod val="60000"/>
                        <a:lumOff val="40000"/>
                      </a:schemeClr>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tx1">
                        <a:lumMod val="60000"/>
                        <a:lumOff val="40000"/>
                      </a:schemeClr>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tx1">
                        <a:lumMod val="60000"/>
                        <a:lumOff val="40000"/>
                      </a:schemeClr>
                    </a:solidFill>
                  </a:tcPr>
                </a:tc>
              </a:tr>
              <a:tr h="200197">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Recommend</a:t>
                      </a:r>
                      <a:r>
                        <a:rPr lang="en-US" sz="1100" b="0"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&amp; Report</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bg2"/>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bg2"/>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accent2"/>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accent2"/>
                    </a:solidFill>
                  </a:tcPr>
                </a:tc>
                <a:tc>
                  <a:txBody>
                    <a:bodyPr/>
                    <a:lstStyle/>
                    <a:p>
                      <a:pPr algn="l"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chemeClr val="accent2"/>
                    </a:solidFill>
                  </a:tcPr>
                </a:tc>
              </a:tr>
              <a:tr h="200197">
                <a:tc gridSpan="6">
                  <a:txBody>
                    <a:bodyPr/>
                    <a:lstStyle/>
                    <a:p>
                      <a:pPr algn="ctr"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C4BD9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C4BD97"/>
                    </a:solidFill>
                  </a:tcPr>
                </a:tc>
                <a:tc>
                  <a:txBody>
                    <a:bodyPr/>
                    <a:lstStyle/>
                    <a:p>
                      <a:pPr algn="ctr"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C4BD97"/>
                    </a:solidFill>
                  </a:tcPr>
                </a:tc>
                <a:tc>
                  <a:txBody>
                    <a:bodyPr/>
                    <a:lstStyle/>
                    <a:p>
                      <a:pPr algn="ctr"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C4BD97"/>
                    </a:solidFill>
                  </a:tcPr>
                </a:tc>
                <a:tc>
                  <a:txBody>
                    <a:bodyPr/>
                    <a:lstStyle/>
                    <a:p>
                      <a:pPr algn="ctr"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C4BD97"/>
                    </a:solidFill>
                  </a:tcPr>
                </a:tc>
                <a:tc>
                  <a:txBody>
                    <a:bodyPr/>
                    <a:lstStyle/>
                    <a:p>
                      <a:pPr algn="ctr"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C4BD97"/>
                    </a:solidFill>
                  </a:tcPr>
                </a:tc>
                <a:tc>
                  <a:txBody>
                    <a:bodyPr/>
                    <a:lstStyle/>
                    <a:p>
                      <a:pPr algn="ctr"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C4BD97"/>
                    </a:solidFill>
                  </a:tcPr>
                </a:tc>
                <a:tc>
                  <a:txBody>
                    <a:bodyPr/>
                    <a:lstStyle/>
                    <a:p>
                      <a:pPr algn="ctr" fontAlgn="b"/>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C4BD97"/>
                    </a:solidFill>
                  </a:tcPr>
                </a:tc>
              </a:tr>
              <a:tr h="200197">
                <a:tc>
                  <a:txBody>
                    <a:bodyPr/>
                    <a:lstStyle/>
                    <a:p>
                      <a:pPr marL="0" algn="l"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Offshore</a:t>
                      </a:r>
                      <a:r>
                        <a:rPr lang="en-US" sz="1100" b="0" i="0" u="none" strike="noStrike" kern="1200"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 Lead Performance Architect (P &amp; S)</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00197">
                <a:tc>
                  <a:txBody>
                    <a:bodyPr/>
                    <a:lstStyle/>
                    <a:p>
                      <a:pPr marL="0" algn="l" defTabSz="457200" rtl="0" eaLnBrk="1" fontAlgn="ctr" latinLnBrk="0" hangingPunct="1"/>
                      <a:r>
                        <a:rPr lang="nl-NL"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Offshore - </a:t>
                      </a:r>
                      <a:r>
                        <a:rPr lang="en-US" sz="1100" b="0" i="0" u="none" strike="noStrike" kern="1200"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Performance Architect (P &amp; S)</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0019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Offshore - Performance Test and Capacity Engineer</a:t>
                      </a:r>
                    </a:p>
                  </a:txBody>
                  <a:tcPr marL="9525" marR="9525" marT="9525"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r>
                        <a:rPr lang="en-US" sz="1100" b="0" i="0" u="none" strike="noStrike" kern="120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algn="ctr" defTabSz="457200" rtl="0" eaLnBrk="1" fontAlgn="ctr" latinLnBrk="0" hangingPunct="1"/>
                      <a:endParaRPr lang="en-US" sz="11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bl>
          </a:graphicData>
        </a:graphic>
      </p:graphicFrame>
      <p:sp>
        <p:nvSpPr>
          <p:cNvPr id="2" name="Rectangle 1"/>
          <p:cNvSpPr/>
          <p:nvPr/>
        </p:nvSpPr>
        <p:spPr>
          <a:xfrm>
            <a:off x="298226" y="3344015"/>
            <a:ext cx="8473081" cy="1316973"/>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Estimates:</a:t>
            </a:r>
          </a:p>
          <a:p>
            <a:endParaRPr lang="en-GB" sz="11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r>
              <a:rPr lang="en-GB" sz="11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Cognizant </a:t>
            </a:r>
            <a:r>
              <a:rPr lang="en-GB" sz="1100" dirty="0">
                <a:solidFill>
                  <a:schemeClr val="tx2"/>
                </a:solidFill>
                <a:latin typeface="Segoe UI" panose="020B0502040204020203" pitchFamily="34" charset="0"/>
                <a:ea typeface="Segoe UI" panose="020B0502040204020203" pitchFamily="34" charset="0"/>
                <a:cs typeface="Segoe UI" panose="020B0502040204020203" pitchFamily="34" charset="0"/>
              </a:rPr>
              <a:t>proposes </a:t>
            </a:r>
            <a:r>
              <a:rPr lang="en-GB" sz="11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Fixed Cost of </a:t>
            </a:r>
            <a:r>
              <a:rPr lang="en-GB" sz="1100"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t>
            </a:r>
            <a:r>
              <a:rPr lang="en-GB" sz="1100"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46308 </a:t>
            </a:r>
            <a:r>
              <a:rPr lang="en-GB" sz="11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for above schedule with Managed services.</a:t>
            </a:r>
          </a:p>
          <a:p>
            <a:endParaRPr lang="en-GB" sz="11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r>
              <a:rPr lang="en-GB" sz="1100" dirty="0">
                <a:solidFill>
                  <a:schemeClr val="tx2"/>
                </a:solidFill>
                <a:latin typeface="Segoe UI" panose="020B0502040204020203" pitchFamily="34" charset="0"/>
                <a:ea typeface="Segoe UI" panose="020B0502040204020203" pitchFamily="34" charset="0"/>
                <a:cs typeface="Segoe UI" panose="020B0502040204020203" pitchFamily="34" charset="0"/>
              </a:rPr>
              <a:t>Any changes in scope or delays beyond control of Cognizant would impact the overall costs.  Based on the impact of the changes, additional charges may apply.  This would be discussed with </a:t>
            </a:r>
            <a:r>
              <a:rPr lang="en-GB" sz="11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Credit Suisse and </a:t>
            </a:r>
            <a:r>
              <a:rPr lang="en-GB" sz="1100" dirty="0">
                <a:solidFill>
                  <a:schemeClr val="tx2"/>
                </a:solidFill>
                <a:latin typeface="Segoe UI" panose="020B0502040204020203" pitchFamily="34" charset="0"/>
                <a:ea typeface="Segoe UI" panose="020B0502040204020203" pitchFamily="34" charset="0"/>
                <a:cs typeface="Segoe UI" panose="020B0502040204020203" pitchFamily="34" charset="0"/>
              </a:rPr>
              <a:t>actioned appropriately through a CR</a:t>
            </a:r>
            <a:r>
              <a:rPr lang="en-GB" sz="11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t>
            </a:r>
            <a:endParaRPr lang="en-US" sz="11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40769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200" dirty="0"/>
              <a:t>Roles and Responsibilities</a:t>
            </a:r>
          </a:p>
        </p:txBody>
      </p:sp>
      <p:sp>
        <p:nvSpPr>
          <p:cNvPr id="372" name="Slide Number Placeholder 1"/>
          <p:cNvSpPr>
            <a:spLocks noGrp="1"/>
          </p:cNvSpPr>
          <p:nvPr>
            <p:ph type="sldNum" sz="quarter" idx="12"/>
          </p:nvPr>
        </p:nvSpPr>
        <p:spPr>
          <a:xfrm>
            <a:off x="39647" y="4728848"/>
            <a:ext cx="539195" cy="375771"/>
          </a:xfrm>
        </p:spPr>
        <p:txBody>
          <a:bodyPr/>
          <a:lstStyle/>
          <a:p>
            <a:fld id="{B32AB80A-78BA-6B42-BA0D-B44ACF890F5A}" type="slidenum">
              <a:rPr lang="en-US" smtClean="0">
                <a:solidFill>
                  <a:prstClr val="white"/>
                </a:solidFill>
              </a:rPr>
              <a:pPr/>
              <a:t>14</a:t>
            </a:fld>
            <a:endParaRPr lang="en-US" dirty="0">
              <a:solidFill>
                <a:prstClr val="white"/>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66597776"/>
              </p:ext>
            </p:extLst>
          </p:nvPr>
        </p:nvGraphicFramePr>
        <p:xfrm>
          <a:off x="309244" y="703140"/>
          <a:ext cx="8412023" cy="3463266"/>
        </p:xfrm>
        <a:graphic>
          <a:graphicData uri="http://schemas.openxmlformats.org/drawingml/2006/table">
            <a:tbl>
              <a:tblPr firstRow="1" bandRow="1">
                <a:tableStyleId>{5C22544A-7EE6-4342-B048-85BDC9FD1C3A}</a:tableStyleId>
              </a:tblPr>
              <a:tblGrid>
                <a:gridCol w="1543491">
                  <a:extLst>
                    <a:ext uri="{9D8B030D-6E8A-4147-A177-3AD203B41FA5}">
                      <a16:colId xmlns="" xmlns:a16="http://schemas.microsoft.com/office/drawing/2014/main" val="20000"/>
                    </a:ext>
                  </a:extLst>
                </a:gridCol>
                <a:gridCol w="6868532">
                  <a:extLst>
                    <a:ext uri="{9D8B030D-6E8A-4147-A177-3AD203B41FA5}">
                      <a16:colId xmlns="" xmlns:a16="http://schemas.microsoft.com/office/drawing/2014/main" val="20001"/>
                    </a:ext>
                  </a:extLst>
                </a:gridCol>
              </a:tblGrid>
              <a:tr h="308604">
                <a:tc>
                  <a:txBody>
                    <a:bodyPr/>
                    <a:lstStyle/>
                    <a:p>
                      <a:pPr algn="ctr">
                        <a:spcBef>
                          <a:spcPts val="0"/>
                        </a:spcBef>
                      </a:pPr>
                      <a:r>
                        <a:rPr lang="en-US" sz="1400" dirty="0">
                          <a:solidFill>
                            <a:schemeClr val="bg1"/>
                          </a:solidFill>
                          <a:latin typeface="Segoe UI" panose="020B0502040204020203" pitchFamily="34" charset="0"/>
                          <a:ea typeface="Segoe UI" panose="020B0502040204020203" pitchFamily="34" charset="0"/>
                          <a:cs typeface="Segoe UI" panose="020B0502040204020203" pitchFamily="34" charset="0"/>
                        </a:rPr>
                        <a:t>Role</a:t>
                      </a:r>
                    </a:p>
                  </a:txBody>
                  <a:tcPr marT="45717" marB="45717" anchor="ctr">
                    <a:solidFill>
                      <a:schemeClr val="accent4"/>
                    </a:solidFill>
                  </a:tcPr>
                </a:tc>
                <a:tc>
                  <a:txBody>
                    <a:bodyPr/>
                    <a:lstStyle/>
                    <a:p>
                      <a:pPr algn="ctr">
                        <a:spcBef>
                          <a:spcPts val="0"/>
                        </a:spcBef>
                      </a:pPr>
                      <a:r>
                        <a:rPr lang="en-US" sz="1400" dirty="0">
                          <a:solidFill>
                            <a:schemeClr val="bg1"/>
                          </a:solidFill>
                          <a:latin typeface="Segoe UI" panose="020B0502040204020203" pitchFamily="34" charset="0"/>
                          <a:ea typeface="Segoe UI" panose="020B0502040204020203" pitchFamily="34" charset="0"/>
                          <a:cs typeface="Segoe UI" panose="020B0502040204020203" pitchFamily="34" charset="0"/>
                        </a:rPr>
                        <a:t>Responsibility</a:t>
                      </a:r>
                    </a:p>
                  </a:txBody>
                  <a:tcPr marT="45717" marB="45717" anchor="ctr">
                    <a:solidFill>
                      <a:schemeClr val="accent2"/>
                    </a:solidFill>
                  </a:tcPr>
                </a:tc>
                <a:extLst>
                  <a:ext uri="{0D108BD9-81ED-4DB2-BD59-A6C34878D82A}">
                    <a16:rowId xmlns="" xmlns:a16="http://schemas.microsoft.com/office/drawing/2014/main" val="10000"/>
                  </a:ext>
                </a:extLst>
              </a:tr>
              <a:tr h="1051554">
                <a:tc>
                  <a:txBody>
                    <a:bodyPr/>
                    <a:lstStyle/>
                    <a:p>
                      <a:pPr algn="ctr">
                        <a:spcBef>
                          <a:spcPts val="0"/>
                        </a:spcBef>
                      </a:pPr>
                      <a:r>
                        <a:rPr lang="en-US" sz="900" b="1"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Lead Performance Architect</a:t>
                      </a:r>
                      <a:endParaRPr lang="en-US" sz="900" b="1"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EAFAF5"/>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Drive the workshops and meetings with the stakeholders</a:t>
                      </a: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Responsible to identify the use cases [critical transactions]</a:t>
                      </a: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Present the Performance and Scalability recommendations to the stakeholders and solicit relevant buy-in</a:t>
                      </a: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Understand the release</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changes,</a:t>
                      </a: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critical</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transactions &amp; processing schedules, non-functional requirements(NFR)/SLA</a:t>
                      </a:r>
                      <a:endPar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Understand overall deployment architecture and monitoring set</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up</a:t>
                      </a:r>
                      <a:endPar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Conduct NFR elicitation/review meetings</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with Business Analyst, Enterprise &amp; Application Architects</a:t>
                      </a: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Conduct Root Cause Analysis</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of Historical Issues</a:t>
                      </a:r>
                    </a:p>
                  </a:txBody>
                  <a:tcPr marT="45717" marB="45717" anchor="ctr">
                    <a:solidFill>
                      <a:schemeClr val="bg1">
                        <a:lumMod val="95000"/>
                      </a:schemeClr>
                    </a:solidFill>
                  </a:tcPr>
                </a:tc>
                <a:extLst>
                  <a:ext uri="{0D108BD9-81ED-4DB2-BD59-A6C34878D82A}">
                    <a16:rowId xmlns="" xmlns:a16="http://schemas.microsoft.com/office/drawing/2014/main" val="10001"/>
                  </a:ext>
                </a:extLst>
              </a:tr>
              <a:tr h="914394">
                <a:tc>
                  <a:txBody>
                    <a:bodyPr/>
                    <a:lstStyle/>
                    <a:p>
                      <a:pPr algn="ctr">
                        <a:spcBef>
                          <a:spcPts val="0"/>
                        </a:spcBef>
                      </a:pPr>
                      <a:r>
                        <a:rPr lang="en-US" sz="900" b="1"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Performance and Scalability Architect</a:t>
                      </a:r>
                      <a:endParaRPr lang="en-US" sz="900" b="1" dirty="0">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rgbClr val="EAFAF5"/>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Understand Functional Landscape </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Business drivers </a:t>
                      </a: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Deep Dive</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in production issues and Log Analysis using SPLUNK</a:t>
                      </a:r>
                      <a:endPar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Gather &amp; assess existing</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performance test results for the given performance NFRs &amp; any hotspots in configurations</a:t>
                      </a:r>
                      <a:endPar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Assess</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the open performance defects/risks and planned mitigations</a:t>
                      </a: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Conduct Root Cause Analysis</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of Historical Issues</a:t>
                      </a:r>
                    </a:p>
                  </a:txBody>
                  <a:tcPr marT="45717" marB="45717" anchor="ctr">
                    <a:solidFill>
                      <a:schemeClr val="bg1">
                        <a:lumMod val="95000"/>
                      </a:schemeClr>
                    </a:solidFill>
                  </a:tcPr>
                </a:tc>
                <a:extLst>
                  <a:ext uri="{0D108BD9-81ED-4DB2-BD59-A6C34878D82A}">
                    <a16:rowId xmlns="" xmlns:a16="http://schemas.microsoft.com/office/drawing/2014/main" val="10002"/>
                  </a:ext>
                </a:extLst>
              </a:tr>
              <a:tr h="118871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solidFill>
                          <a:effectLst/>
                          <a:latin typeface="Segoe UI" panose="020B0502040204020203" pitchFamily="34" charset="0"/>
                          <a:ea typeface="Segoe UI" panose="020B0502040204020203" pitchFamily="34" charset="0"/>
                          <a:cs typeface="Segoe UI" panose="020B0502040204020203" pitchFamily="34" charset="0"/>
                        </a:rPr>
                        <a:t>Performance Test and Capacity Engineer</a:t>
                      </a:r>
                    </a:p>
                  </a:txBody>
                  <a:tcPr marT="45717" marB="45717" anchor="ctr">
                    <a:solidFill>
                      <a:srgbClr val="EAFAF5"/>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Understand the critical</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transactions &amp; processing schedules, non-functional requirements(NFR)/SLA</a:t>
                      </a:r>
                      <a:endPar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Assess </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performance test strategy and environments</a:t>
                      </a:r>
                      <a:endPar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Assess key non-functional tests executed including performance testing, failover tests</a:t>
                      </a: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Device the load test</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simulation suite.</a:t>
                      </a:r>
                      <a:endPar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Assess</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the open performance defects/risks and planned mitigations</a:t>
                      </a: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Execute</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Performance Test and collect Performance Test result analysis</a:t>
                      </a:r>
                      <a:endPar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Conduct</a:t>
                      </a: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correlation with Test results and analyze to identification of Root causes</a:t>
                      </a:r>
                    </a:p>
                    <a:p>
                      <a:pPr marL="171450" marR="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Perform Capacity analysis and provide recommendations</a:t>
                      </a:r>
                      <a:endParaRPr lang="en-US" sz="9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T="45717" marB="45717" anchor="ctr">
                    <a:solidFill>
                      <a:schemeClr val="bg1">
                        <a:lumMod val="95000"/>
                      </a:schemeClr>
                    </a:solidFill>
                  </a:tcPr>
                </a:tc>
              </a:tr>
            </a:tbl>
          </a:graphicData>
        </a:graphic>
      </p:graphicFrame>
    </p:spTree>
    <p:extLst>
      <p:ext uri="{BB962C8B-B14F-4D97-AF65-F5344CB8AC3E}">
        <p14:creationId xmlns:p14="http://schemas.microsoft.com/office/powerpoint/2010/main" val="3405488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15</a:t>
            </a:fld>
            <a:endParaRPr lang="en-US">
              <a:solidFill>
                <a:prstClr val="white"/>
              </a:solidFill>
            </a:endParaRPr>
          </a:p>
        </p:txBody>
      </p:sp>
      <p:sp>
        <p:nvSpPr>
          <p:cNvPr id="3" name="Title 2"/>
          <p:cNvSpPr>
            <a:spLocks noGrp="1"/>
          </p:cNvSpPr>
          <p:nvPr>
            <p:ph type="title"/>
          </p:nvPr>
        </p:nvSpPr>
        <p:spPr>
          <a:xfrm>
            <a:off x="205211" y="247696"/>
            <a:ext cx="8464987" cy="455444"/>
          </a:xfrm>
        </p:spPr>
        <p:txBody>
          <a:bodyPr>
            <a:normAutofit/>
          </a:bodyPr>
          <a:lstStyle/>
          <a:p>
            <a:r>
              <a:rPr lang="en-US" sz="2100" dirty="0"/>
              <a:t>Sajeesh Nair – Performance </a:t>
            </a:r>
            <a:r>
              <a:rPr lang="en-US" sz="2100" b="1" dirty="0">
                <a:latin typeface="Calibri" panose="020F0502020204030204" pitchFamily="34" charset="0"/>
              </a:rPr>
              <a:t>and </a:t>
            </a:r>
            <a:r>
              <a:rPr lang="en-US" sz="2100" dirty="0"/>
              <a:t>Scalability </a:t>
            </a:r>
            <a:r>
              <a:rPr lang="en-US" sz="2100" dirty="0" smtClean="0"/>
              <a:t>Architect</a:t>
            </a:r>
            <a:endParaRPr lang="en-GB" sz="2100" dirty="0"/>
          </a:p>
        </p:txBody>
      </p:sp>
      <p:graphicFrame>
        <p:nvGraphicFramePr>
          <p:cNvPr id="8" name="Group 29"/>
          <p:cNvGraphicFramePr>
            <a:graphicFrameLocks noGrp="1"/>
          </p:cNvGraphicFramePr>
          <p:nvPr>
            <p:custDataLst>
              <p:tags r:id="rId1"/>
            </p:custDataLst>
            <p:extLst>
              <p:ext uri="{D42A27DB-BD31-4B8C-83A1-F6EECF244321}">
                <p14:modId xmlns:p14="http://schemas.microsoft.com/office/powerpoint/2010/main" val="3715135488"/>
              </p:ext>
            </p:extLst>
          </p:nvPr>
        </p:nvGraphicFramePr>
        <p:xfrm>
          <a:off x="0" y="703140"/>
          <a:ext cx="9121879" cy="3936525"/>
        </p:xfrm>
        <a:graphic>
          <a:graphicData uri="http://schemas.openxmlformats.org/drawingml/2006/table">
            <a:tbl>
              <a:tblPr/>
              <a:tblGrid>
                <a:gridCol w="2927209"/>
                <a:gridCol w="2247464"/>
                <a:gridCol w="3947206"/>
              </a:tblGrid>
              <a:tr h="0">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1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Overview</a:t>
                      </a:r>
                    </a:p>
                  </a:txBody>
                  <a:tcPr marL="34295" marR="34295" marT="34278" marB="34278"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188B4"/>
                    </a:solidFill>
                  </a:tcPr>
                </a:tc>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GB" sz="11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Expertise</a:t>
                      </a:r>
                    </a:p>
                  </a:txBody>
                  <a:tcPr marL="34295" marR="34295" marT="34278" marB="34278"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188B4"/>
                    </a:solidFill>
                  </a:tcPr>
                </a:tc>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GB" sz="11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History of Key Assignments</a:t>
                      </a:r>
                    </a:p>
                  </a:txBody>
                  <a:tcPr marL="34295" marR="34295" marT="34278" marB="34278"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188B4"/>
                    </a:solidFill>
                  </a:tcPr>
                </a:tc>
              </a:tr>
              <a:tr h="3700329">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171450" marR="0" lvl="0" indent="-171450" algn="l" defTabSz="914400" rtl="0" eaLnBrk="0" fontAlgn="base" latinLnBrk="0" hangingPunct="0">
                        <a:lnSpc>
                          <a:spcPct val="100000"/>
                        </a:lnSpc>
                        <a:spcBef>
                          <a:spcPct val="20000"/>
                        </a:spcBef>
                        <a:spcAft>
                          <a:spcPct val="0"/>
                        </a:spcAft>
                        <a:buClr>
                          <a:schemeClr val="tx1"/>
                        </a:buClr>
                        <a:buSzTx/>
                        <a:buFont typeface="Wingdings" pitchFamily="2" charset="2"/>
                        <a:buChar char="§"/>
                        <a:tabLst>
                          <a:tab pos="1028700" algn="l"/>
                        </a:tabLst>
                      </a:pPr>
                      <a:endParaRPr kumimoji="0" lang="en-US" sz="900" b="0"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171450" marR="0" lvl="0" indent="-171450" algn="l" defTabSz="914400" rtl="0" eaLnBrk="0" fontAlgn="base" latinLnBrk="0" hangingPunct="0">
                        <a:lnSpc>
                          <a:spcPct val="100000"/>
                        </a:lnSpc>
                        <a:spcBef>
                          <a:spcPct val="0"/>
                        </a:spcBef>
                        <a:spcAft>
                          <a:spcPct val="0"/>
                        </a:spcAft>
                        <a:buClr>
                          <a:schemeClr val="tx1"/>
                        </a:buClr>
                        <a:buSzTx/>
                        <a:buFont typeface="Wingdings" pitchFamily="2" charset="2"/>
                        <a:buNone/>
                        <a:tabLst>
                          <a:tab pos="1028700" algn="l"/>
                        </a:tabLst>
                      </a:pPr>
                      <a:r>
                        <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					</a:t>
                      </a:r>
                    </a:p>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tab pos="1085850" algn="l"/>
                        </a:tabLst>
                        <a:defRPr/>
                      </a:pPr>
                      <a:r>
                        <a:rPr lang="en-US" sz="900" b="1" dirty="0" smtClean="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rPr>
                        <a:t>Sajeesh Nair</a:t>
                      </a:r>
                    </a:p>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tab pos="1085850" algn="l"/>
                        </a:tabLst>
                        <a:defRPr/>
                      </a:pPr>
                      <a:r>
                        <a:rPr lang="en-US" sz="900" b="1" dirty="0" smtClean="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rPr>
                        <a:t>Performance </a:t>
                      </a:r>
                      <a:r>
                        <a:rPr lang="en-US" sz="900" b="1" baseline="0" dirty="0" smtClean="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rPr>
                        <a:t>Architect</a:t>
                      </a:r>
                    </a:p>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tab pos="1085850" algn="l"/>
                        </a:tabLst>
                        <a:defRPr/>
                      </a:pPr>
                      <a:endParaRPr lang="en-US" sz="900" b="1" baseline="0" dirty="0" smtClean="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tab pos="1085850" algn="l"/>
                        </a:tabLst>
                        <a:defRPr/>
                      </a:pPr>
                      <a:endParaRPr lang="en-US" sz="900" b="1" dirty="0" smtClean="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endParaRPr>
                    </a:p>
                    <a:p>
                      <a:pPr marL="171450" marR="0" lvl="0" indent="-171450" algn="l" defTabSz="914400" rtl="0" eaLnBrk="0" fontAlgn="base" latinLnBrk="0" hangingPunct="0">
                        <a:lnSpc>
                          <a:spcPct val="100000"/>
                        </a:lnSpc>
                        <a:spcBef>
                          <a:spcPct val="0"/>
                        </a:spcBef>
                        <a:spcAft>
                          <a:spcPct val="0"/>
                        </a:spcAft>
                        <a:buClr>
                          <a:schemeClr val="tx1"/>
                        </a:buClr>
                        <a:buSzTx/>
                        <a:buFont typeface="Wingdings" pitchFamily="2" charset="2"/>
                        <a:buNone/>
                        <a:tabLst>
                          <a:tab pos="1028700" algn="l"/>
                        </a:tabLst>
                      </a:pPr>
                      <a:endPar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171450" marR="0" lvl="0" indent="-171450" algn="l" defTabSz="914400" rtl="0" eaLnBrk="0" fontAlgn="base" latinLnBrk="0" hangingPunct="0">
                        <a:lnSpc>
                          <a:spcPct val="100000"/>
                        </a:lnSpc>
                        <a:spcBef>
                          <a:spcPct val="0"/>
                        </a:spcBef>
                        <a:spcAft>
                          <a:spcPct val="0"/>
                        </a:spcAft>
                        <a:buClr>
                          <a:schemeClr val="tx1"/>
                        </a:buClr>
                        <a:buSzTx/>
                        <a:buFont typeface="Wingdings" pitchFamily="2" charset="2"/>
                        <a:buNone/>
                        <a:tabLst>
                          <a:tab pos="1028700" algn="l"/>
                        </a:tabLst>
                      </a:pPr>
                      <a:r>
                        <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Executive Summary</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12+ years of IT experience in Performance Engineering, Design, Development, Performance optimization, Scalability</a:t>
                      </a: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and</a:t>
                      </a: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Capacity planning </a:t>
                      </a: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of</a:t>
                      </a: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large enterprise applications.</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Specialized in Mobile and Web Applications performance monitoring, analysis and tuning. </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Good knowledge in monitoring resource utilization and dynamic profiling of various environments across Enterprise wide applications and Optimized  Resource utilization and application code to achieve high performance and scalability</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Experience in In-Memory DB, </a:t>
                      </a:r>
                      <a:r>
                        <a:rPr lang="en-US" sz="900" b="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WebServices</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54007" marR="35105" marT="35088" marB="35088"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Performance Engineering</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Capacity assessment</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Complex</a:t>
                      </a: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Web </a:t>
                      </a: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applications performance monitoring, analysis and tuning</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Scalability and health assessment of applications across various platform</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Profiling Tools</a:t>
                      </a: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JProfiler</a:t>
                      </a: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dotTrace</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SQL</a:t>
                      </a: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Profiler</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Monitoring/Measuring Tools</a:t>
                      </a: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OS Native Tools </a:t>
                      </a: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Dynatrace</a:t>
                      </a: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t>
                      </a:r>
                      <a:r>
                        <a:rPr lang="en-US" sz="900" b="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AppDynamics</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Splunk</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Mobile Native</a:t>
                      </a:r>
                    </a:p>
                    <a:p>
                      <a:pPr marL="0" marR="0" lvl="0" indent="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None/>
                        <a:tabLst/>
                      </a:pPr>
                      <a:endPar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None/>
                        <a:tabLst/>
                      </a:pPr>
                      <a:r>
                        <a:rPr kumimoji="0" lang="en-US" sz="900" b="1"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Education</a:t>
                      </a:r>
                    </a:p>
                    <a:p>
                      <a:pPr marL="179388" marR="0" lvl="0" indent="-179388"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defRPr/>
                      </a:pPr>
                      <a:r>
                        <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Bachelor of Engineering in Information Technology</a:t>
                      </a:r>
                      <a:endParaRPr kumimoji="0" lang="en-US" sz="900" b="0"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L="54007" marR="35105" marT="35088" marB="35088"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231775" marR="0" indent="-231775" algn="just" defTabSz="914400" rtl="0" eaLnBrk="1" fontAlgn="auto" latinLnBrk="0" hangingPunct="1">
                        <a:lnSpc>
                          <a:spcPct val="150000"/>
                        </a:lnSpc>
                        <a:spcBef>
                          <a:spcPts val="300"/>
                        </a:spcBef>
                        <a:spcAft>
                          <a:spcPts val="300"/>
                        </a:spcAft>
                        <a:buClrTx/>
                        <a:buSzTx/>
                        <a:buFont typeface="Wingdings" pitchFamily="2" charset="2"/>
                        <a:buChar char="§"/>
                        <a:tabLst>
                          <a:tab pos="1022350" algn="l"/>
                        </a:tabLst>
                        <a:defRPr/>
                      </a:pPr>
                      <a:r>
                        <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Leading Bank in</a:t>
                      </a:r>
                      <a:r>
                        <a:rPr lang="en-US" sz="9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Europe/Netherlands -  Performance, scalability and stability analysis of CIO sponsored critical application. End to End performance analysis in SOS mode to improve response times by 5x.</a:t>
                      </a:r>
                      <a:endPar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231775" marR="0" indent="-231775" algn="just" defTabSz="914400" rtl="0" eaLnBrk="1" fontAlgn="auto" latinLnBrk="0" hangingPunct="1">
                        <a:lnSpc>
                          <a:spcPct val="150000"/>
                        </a:lnSpc>
                        <a:spcBef>
                          <a:spcPts val="300"/>
                        </a:spcBef>
                        <a:spcAft>
                          <a:spcPts val="300"/>
                        </a:spcAft>
                        <a:buClrTx/>
                        <a:buSzTx/>
                        <a:buFont typeface="Wingdings" pitchFamily="2" charset="2"/>
                        <a:buChar char="§"/>
                        <a:tabLst>
                          <a:tab pos="1022350" algn="l"/>
                        </a:tabLst>
                        <a:defRPr/>
                      </a:pPr>
                      <a:r>
                        <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Life Science Collaboration Platform Product</a:t>
                      </a:r>
                      <a:r>
                        <a:rPr lang="en-US" sz="9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Development -  Performance Engineering of a Life Science Product, to provide tuning recommendations, at Architecture/Design, Code, Configuration levels. Provide End to End Performance Strategy from NFRs to Go Live.</a:t>
                      </a:r>
                    </a:p>
                    <a:p>
                      <a:pPr marL="231775" marR="0" indent="-231775" algn="just" defTabSz="914400" rtl="0" eaLnBrk="1" fontAlgn="auto" latinLnBrk="0" hangingPunct="1">
                        <a:lnSpc>
                          <a:spcPct val="150000"/>
                        </a:lnSpc>
                        <a:spcBef>
                          <a:spcPts val="300"/>
                        </a:spcBef>
                        <a:spcAft>
                          <a:spcPts val="300"/>
                        </a:spcAft>
                        <a:buClrTx/>
                        <a:buSzTx/>
                        <a:buFont typeface="Wingdings" pitchFamily="2" charset="2"/>
                        <a:buChar char="§"/>
                        <a:tabLst>
                          <a:tab pos="1022350" algn="l"/>
                        </a:tabLst>
                        <a:defRPr/>
                      </a:pPr>
                      <a:r>
                        <a:rPr lang="en-US" sz="9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Leading Insurance Provide in US – Setup and lead Performance Engineering COE for the Digital Marketing organization. Ensure Performance and Availability for various products, provide solution/architecture recommendations, performance validation strategies, driving issues troubleshooting etc.</a:t>
                      </a:r>
                      <a:endPar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54007" marR="35105" marT="35088" marB="35088"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948108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16</a:t>
            </a:fld>
            <a:endParaRPr lang="en-US" dirty="0">
              <a:solidFill>
                <a:prstClr val="white"/>
              </a:solidFill>
            </a:endParaRPr>
          </a:p>
        </p:txBody>
      </p:sp>
      <p:graphicFrame>
        <p:nvGraphicFramePr>
          <p:cNvPr id="8" name="Group 29"/>
          <p:cNvGraphicFramePr>
            <a:graphicFrameLocks noGrp="1"/>
          </p:cNvGraphicFramePr>
          <p:nvPr>
            <p:custDataLst>
              <p:tags r:id="rId1"/>
            </p:custDataLst>
            <p:extLst>
              <p:ext uri="{D42A27DB-BD31-4B8C-83A1-F6EECF244321}">
                <p14:modId xmlns:p14="http://schemas.microsoft.com/office/powerpoint/2010/main" val="1553984288"/>
              </p:ext>
            </p:extLst>
          </p:nvPr>
        </p:nvGraphicFramePr>
        <p:xfrm>
          <a:off x="39646" y="573510"/>
          <a:ext cx="8955634" cy="4155338"/>
        </p:xfrm>
        <a:graphic>
          <a:graphicData uri="http://schemas.openxmlformats.org/drawingml/2006/table">
            <a:tbl>
              <a:tblPr/>
              <a:tblGrid>
                <a:gridCol w="2578141"/>
                <a:gridCol w="1915512"/>
                <a:gridCol w="4461981"/>
              </a:tblGrid>
              <a:tr h="217250">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Overview</a:t>
                      </a:r>
                    </a:p>
                  </a:txBody>
                  <a:tcPr marL="34295" marR="34295" marT="34278" marB="3427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188B4"/>
                    </a:solidFill>
                  </a:tcPr>
                </a:tc>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GB"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Expertise</a:t>
                      </a:r>
                    </a:p>
                  </a:txBody>
                  <a:tcPr marL="34295" marR="34295" marT="34278" marB="3427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188B4"/>
                    </a:solidFill>
                  </a:tcPr>
                </a:tc>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GB"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Examples of Recent Projects</a:t>
                      </a:r>
                      <a:endPar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L="34295" marR="34295" marT="34278" marB="3427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188B4"/>
                    </a:solidFill>
                  </a:tcPr>
                </a:tc>
              </a:tr>
              <a:tr h="3820151">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171450" marR="0" lvl="0" indent="-171450" algn="l" defTabSz="914400" rtl="0" eaLnBrk="0" fontAlgn="base" latinLnBrk="0" hangingPunct="0">
                        <a:lnSpc>
                          <a:spcPct val="100000"/>
                        </a:lnSpc>
                        <a:spcBef>
                          <a:spcPct val="20000"/>
                        </a:spcBef>
                        <a:spcAft>
                          <a:spcPct val="0"/>
                        </a:spcAft>
                        <a:buClr>
                          <a:schemeClr val="tx1"/>
                        </a:buClr>
                        <a:buSzTx/>
                        <a:buFont typeface="Wingdings" pitchFamily="2" charset="2"/>
                        <a:buChar char="§"/>
                        <a:tabLst>
                          <a:tab pos="1028700" algn="l"/>
                        </a:tabLst>
                      </a:pPr>
                      <a:endParaRPr kumimoji="0" lang="en-US" sz="900" b="0"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171450" marR="0" lvl="0" indent="-171450" algn="l" defTabSz="914400" rtl="0" eaLnBrk="0" fontAlgn="base" latinLnBrk="0" hangingPunct="0">
                        <a:lnSpc>
                          <a:spcPct val="100000"/>
                        </a:lnSpc>
                        <a:spcBef>
                          <a:spcPct val="0"/>
                        </a:spcBef>
                        <a:spcAft>
                          <a:spcPct val="0"/>
                        </a:spcAft>
                        <a:buClr>
                          <a:schemeClr val="tx1"/>
                        </a:buClr>
                        <a:buSzTx/>
                        <a:buFont typeface="Wingdings" pitchFamily="2" charset="2"/>
                        <a:buNone/>
                        <a:tabLst>
                          <a:tab pos="1028700" algn="l"/>
                        </a:tabLst>
                      </a:pPr>
                      <a:r>
                        <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		</a:t>
                      </a:r>
                      <a:endParaRPr lang="en-US" sz="1400" b="1" kern="1200" dirty="0" smtClean="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tab pos="1085850" algn="l"/>
                        </a:tabLst>
                        <a:defRPr/>
                      </a:pPr>
                      <a:r>
                        <a:rPr lang="en-US" sz="1200" b="1" kern="1200" dirty="0" smtClean="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rPr>
                        <a:t>Kalyan Dhokte</a:t>
                      </a:r>
                    </a:p>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tab pos="1085850" algn="l"/>
                        </a:tabLst>
                        <a:defRPr/>
                      </a:pPr>
                      <a:r>
                        <a:rPr lang="en-US" sz="1200" b="1" kern="1200" dirty="0" smtClean="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rPr>
                        <a:t>Principle Architect – Performance Engineering</a:t>
                      </a:r>
                    </a:p>
                    <a:p>
                      <a:pPr marL="171450" marR="0" lvl="0" indent="-171450" algn="l" defTabSz="914400" rtl="0" eaLnBrk="0" fontAlgn="base" latinLnBrk="0" hangingPunct="0">
                        <a:lnSpc>
                          <a:spcPct val="100000"/>
                        </a:lnSpc>
                        <a:spcBef>
                          <a:spcPct val="0"/>
                        </a:spcBef>
                        <a:spcAft>
                          <a:spcPct val="0"/>
                        </a:spcAft>
                        <a:buClr>
                          <a:schemeClr val="tx1"/>
                        </a:buClr>
                        <a:buSzTx/>
                        <a:buFont typeface="Wingdings" pitchFamily="2" charset="2"/>
                        <a:buNone/>
                        <a:tabLst>
                          <a:tab pos="1028700" algn="l"/>
                        </a:tabLst>
                      </a:pPr>
                      <a:endPar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171450" marR="0" lvl="0" indent="-171450" algn="l" defTabSz="914400" rtl="0" eaLnBrk="0" fontAlgn="base" latinLnBrk="0" hangingPunct="0">
                        <a:lnSpc>
                          <a:spcPct val="100000"/>
                        </a:lnSpc>
                        <a:spcBef>
                          <a:spcPct val="0"/>
                        </a:spcBef>
                        <a:spcAft>
                          <a:spcPct val="0"/>
                        </a:spcAft>
                        <a:buClr>
                          <a:schemeClr val="tx1"/>
                        </a:buClr>
                        <a:buSzTx/>
                        <a:buFont typeface="Wingdings" pitchFamily="2" charset="2"/>
                        <a:buNone/>
                        <a:tabLst>
                          <a:tab pos="1028700" algn="l"/>
                        </a:tabLst>
                      </a:pPr>
                      <a:r>
                        <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Executive Summary</a:t>
                      </a:r>
                    </a:p>
                    <a:p>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19+ years of experience in in IT consulting Performance and resiliency engineering Capacity Planning and Data</a:t>
                      </a: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center Transformations</a:t>
                      </a: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endPar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171450" marR="0" lvl="0" indent="-171450" algn="l" defTabSz="914400" rtl="0" eaLnBrk="0" fontAlgn="base" latinLnBrk="0" hangingPunct="0">
                        <a:lnSpc>
                          <a:spcPct val="100000"/>
                        </a:lnSpc>
                        <a:spcBef>
                          <a:spcPct val="0"/>
                        </a:spcBef>
                        <a:spcAft>
                          <a:spcPct val="0"/>
                        </a:spcAft>
                        <a:buClr>
                          <a:schemeClr val="tx1"/>
                        </a:buClr>
                        <a:buSzTx/>
                        <a:buFont typeface="Wingdings" pitchFamily="2" charset="2"/>
                        <a:buNone/>
                        <a:tabLst>
                          <a:tab pos="1028700" algn="l"/>
                        </a:tabLst>
                      </a:pPr>
                      <a:r>
                        <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Prior Experience</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Worked as Senior Solution and Performance Architect and in Advisory Role for various Banking, Manufacturing and Telecom Customers</a:t>
                      </a:r>
                      <a:endParaRPr lang="en-US" sz="1800" b="0" i="0" u="none" strike="noStrike"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Executed more than Twenty Five IT consulting assignments in Enterprise application assessment, IT Architecture, Performance Engineering, Testing, Tuning and benchmarking of the Enterprise systems, Databases, Capacity Planning and Hardware Sizing </a:t>
                      </a:r>
                    </a:p>
                    <a:p>
                      <a:pPr marL="171450" indent="-171450">
                        <a:buFont typeface="Arial" panose="020B0604020202020204" pitchFamily="34" charset="0"/>
                        <a:buChar cha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Experience in Java ,.NET</a:t>
                      </a: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Oracle Technology Stack</a:t>
                      </a:r>
                    </a:p>
                    <a:p>
                      <a:pPr marL="171450" indent="-171450">
                        <a:buFont typeface="Arial" panose="020B0604020202020204" pitchFamily="34" charset="0"/>
                        <a:buChar cha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Oracle Coherence and Web services using Spring boot, Node JS and REST APIs</a:t>
                      </a:r>
                    </a:p>
                  </a:txBody>
                  <a:tcPr marL="54007" marR="35105" marT="35088" marB="3508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171450" indent="-171450">
                        <a:buFont typeface="Arial" panose="020B0604020202020204" pitchFamily="34" charset="0"/>
                        <a:buChar char="•"/>
                      </a:pPr>
                      <a:r>
                        <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High Availability </a:t>
                      </a:r>
                    </a:p>
                    <a:p>
                      <a:pPr marL="171450" indent="-171450">
                        <a:buFont typeface="Arial" panose="020B0604020202020204" pitchFamily="34" charset="0"/>
                        <a:buChar char="•"/>
                      </a:pPr>
                      <a:r>
                        <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Resiliency Engineering</a:t>
                      </a:r>
                    </a:p>
                    <a:p>
                      <a:pPr marL="171450" marR="0" indent="-1714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Performance Engineering </a:t>
                      </a:r>
                    </a:p>
                    <a:p>
                      <a:pPr marL="171450" indent="-171450">
                        <a:buFont typeface="Arial" panose="020B0604020202020204" pitchFamily="34" charset="0"/>
                        <a:buChar char="•"/>
                      </a:pPr>
                      <a:r>
                        <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Application Scalability Assessment </a:t>
                      </a:r>
                    </a:p>
                    <a:p>
                      <a:pPr marL="171450" marR="0" indent="-1714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Performance Tuning and Benchmarking  </a:t>
                      </a:r>
                    </a:p>
                    <a:p>
                      <a:pPr marL="171450" indent="-171450">
                        <a:buFont typeface="Arial" panose="020B0604020202020204" pitchFamily="34" charset="0"/>
                        <a:buChar char="•"/>
                      </a:pPr>
                      <a:r>
                        <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Capacity Planning</a:t>
                      </a:r>
                    </a:p>
                    <a:p>
                      <a:pPr marL="171450" indent="-171450">
                        <a:buFont typeface="Arial" panose="020B0604020202020204" pitchFamily="34" charset="0"/>
                        <a:buChar char="•"/>
                      </a:pPr>
                      <a:r>
                        <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Business continuity</a:t>
                      </a:r>
                    </a:p>
                    <a:p>
                      <a:pPr marL="171450" indent="-171450">
                        <a:buFont typeface="Arial" panose="020B0604020202020204" pitchFamily="34" charset="0"/>
                        <a:buChar char="•"/>
                      </a:pPr>
                      <a:r>
                        <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NFR Risk assessment</a:t>
                      </a:r>
                    </a:p>
                    <a:p>
                      <a:pPr marL="179388" marR="0" lvl="0" indent="-179388" algn="l" defTabSz="9144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179388" marR="0" lvl="0" indent="-179388" algn="l" defTabSz="9144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L="54007" marR="35105" marT="35088" marB="3508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231775" marR="0" indent="-231775" algn="just" defTabSz="914400" rtl="0" eaLnBrk="1" fontAlgn="auto" latinLnBrk="0" hangingPunct="1">
                        <a:lnSpc>
                          <a:spcPct val="120000"/>
                        </a:lnSpc>
                        <a:spcBef>
                          <a:spcPts val="0"/>
                        </a:spcBef>
                        <a:spcAft>
                          <a:spcPts val="0"/>
                        </a:spcAft>
                        <a:buClrTx/>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Enterprise architecture review</a:t>
                      </a: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t>
                      </a: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application performance assessment,</a:t>
                      </a: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t>
                      </a: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hardware sizing, and for banking customers. </a:t>
                      </a:r>
                    </a:p>
                    <a:p>
                      <a:pPr marL="231775" marR="0" lvl="0" indent="-231775" algn="just" defTabSz="914400" rtl="0" eaLnBrk="1" fontAlgn="auto" latinLnBrk="0" hangingPunct="1">
                        <a:lnSpc>
                          <a:spcPct val="120000"/>
                        </a:lnSpc>
                        <a:spcBef>
                          <a:spcPts val="0"/>
                        </a:spcBef>
                        <a:spcAft>
                          <a:spcPts val="0"/>
                        </a:spcAft>
                        <a:buClrTx/>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End to end Performance and High Availability consulting, tuning &amp; benchmarking of the enterprise systems assignments for leading European Banking Customer</a:t>
                      </a:r>
                    </a:p>
                    <a:p>
                      <a:pPr marL="231775" marR="0" indent="-231775" algn="just" defTabSz="914400" rtl="0" eaLnBrk="1" fontAlgn="auto" latinLnBrk="0" hangingPunct="1">
                        <a:lnSpc>
                          <a:spcPct val="120000"/>
                        </a:lnSpc>
                        <a:spcBef>
                          <a:spcPts val="0"/>
                        </a:spcBef>
                        <a:spcAft>
                          <a:spcPts val="0"/>
                        </a:spcAft>
                        <a:buClrTx/>
                        <a:buSzTx/>
                        <a:buFont typeface="Wingdings" pitchFamily="2" charset="2"/>
                        <a:buChar char="§"/>
                        <a:tabLst>
                          <a:tab pos="1022350" algn="l"/>
                        </a:tabLst>
                        <a:defRPr/>
                      </a:pPr>
                      <a:r>
                        <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NFR Consulting</a:t>
                      </a:r>
                      <a:r>
                        <a:rPr lang="en-US" sz="9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R</a:t>
                      </a:r>
                      <a:r>
                        <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isk assessment</a:t>
                      </a:r>
                      <a:r>
                        <a:rPr lang="en-US" sz="9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and </a:t>
                      </a:r>
                      <a:r>
                        <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Remediation</a:t>
                      </a:r>
                    </a:p>
                    <a:p>
                      <a:pPr marL="231775" marR="0" indent="-231775" algn="just" defTabSz="914400" rtl="0" eaLnBrk="1" fontAlgn="auto" latinLnBrk="0" hangingPunct="1">
                        <a:lnSpc>
                          <a:spcPct val="120000"/>
                        </a:lnSpc>
                        <a:spcBef>
                          <a:spcPts val="0"/>
                        </a:spcBef>
                        <a:spcAft>
                          <a:spcPts val="0"/>
                        </a:spcAft>
                        <a:buClrTx/>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Architecting and Blueprinting of Performance Engineering Solutions</a:t>
                      </a:r>
                    </a:p>
                    <a:p>
                      <a:pPr marL="231775" marR="0" lvl="0" indent="-231775" algn="just" defTabSz="914400" rtl="0" eaLnBrk="1" fontAlgn="auto" latinLnBrk="0" hangingPunct="1">
                        <a:lnSpc>
                          <a:spcPct val="120000"/>
                        </a:lnSpc>
                        <a:spcBef>
                          <a:spcPts val="0"/>
                        </a:spcBef>
                        <a:spcAft>
                          <a:spcPts val="0"/>
                        </a:spcAft>
                        <a:buClrTx/>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Managed Performance Centre of Excellence for Banking and Manufacturing Customers</a:t>
                      </a:r>
                    </a:p>
                    <a:p>
                      <a:pPr marL="231775" marR="0" lvl="0" indent="-231775" algn="just" defTabSz="914400" rtl="0" eaLnBrk="1" fontAlgn="auto" latinLnBrk="0" hangingPunct="1">
                        <a:lnSpc>
                          <a:spcPct val="120000"/>
                        </a:lnSpc>
                        <a:spcBef>
                          <a:spcPts val="0"/>
                        </a:spcBef>
                        <a:spcAft>
                          <a:spcPts val="0"/>
                        </a:spcAft>
                        <a:buClrTx/>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High Availability and Resiliency assessment for Databases, Web Servers, Middleware, Storage, Networks and provide remediation strategies with consultative solutions and delivery support</a:t>
                      </a:r>
                    </a:p>
                    <a:p>
                      <a:pPr marL="231775" marR="0" lvl="0" indent="-231775" algn="just" defTabSz="914400" rtl="0" eaLnBrk="1" fontAlgn="auto" latinLnBrk="0" hangingPunct="1">
                        <a:lnSpc>
                          <a:spcPct val="120000"/>
                        </a:lnSpc>
                        <a:spcBef>
                          <a:spcPts val="0"/>
                        </a:spcBef>
                        <a:spcAft>
                          <a:spcPts val="0"/>
                        </a:spcAft>
                        <a:buClrTx/>
                        <a:buSzTx/>
                        <a:buFont typeface="Wingdings" pitchFamily="2" charset="2"/>
                        <a:buChar char="§"/>
                        <a:tabLst>
                          <a:tab pos="1022350" algn="l"/>
                        </a:tabLst>
                        <a:defRPr/>
                      </a:pP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231775" marR="0" lvl="0" indent="-231775" algn="just" defTabSz="914400" rtl="0" eaLnBrk="1" fontAlgn="auto" latinLnBrk="0" hangingPunct="1">
                        <a:lnSpc>
                          <a:spcPct val="120000"/>
                        </a:lnSpc>
                        <a:spcBef>
                          <a:spcPts val="0"/>
                        </a:spcBef>
                        <a:spcAft>
                          <a:spcPts val="0"/>
                        </a:spcAft>
                        <a:buClrTx/>
                        <a:buSzTx/>
                        <a:buFont typeface="Wingdings" pitchFamily="2" charset="2"/>
                        <a:buChar char="§"/>
                        <a:tabLst>
                          <a:tab pos="1022350" algn="l"/>
                        </a:tabLst>
                        <a:defRPr/>
                      </a:pPr>
                      <a:endPar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54007" marR="35105" marT="35088" marB="3508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3" name="Title 2"/>
          <p:cNvSpPr>
            <a:spLocks noGrp="1"/>
          </p:cNvSpPr>
          <p:nvPr>
            <p:ph type="title"/>
          </p:nvPr>
        </p:nvSpPr>
        <p:spPr>
          <a:xfrm>
            <a:off x="284969" y="197739"/>
            <a:ext cx="8464987" cy="455444"/>
          </a:xfrm>
        </p:spPr>
        <p:txBody>
          <a:bodyPr/>
          <a:lstStyle/>
          <a:p>
            <a:r>
              <a:rPr lang="en-US" sz="2100" b="1" dirty="0" smtClean="0">
                <a:latin typeface="Calibri" panose="020F0502020204030204" pitchFamily="34" charset="0"/>
              </a:rPr>
              <a:t>Kalyan Dhokte – Lead Performance and Scalability Architect</a:t>
            </a:r>
            <a:endParaRPr lang="en-GB" dirty="0"/>
          </a:p>
        </p:txBody>
      </p:sp>
    </p:spTree>
    <p:extLst>
      <p:ext uri="{BB962C8B-B14F-4D97-AF65-F5344CB8AC3E}">
        <p14:creationId xmlns:p14="http://schemas.microsoft.com/office/powerpoint/2010/main" val="1247986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17</a:t>
            </a:fld>
            <a:endParaRPr lang="en-US">
              <a:solidFill>
                <a:prstClr val="white"/>
              </a:solidFill>
            </a:endParaRPr>
          </a:p>
        </p:txBody>
      </p:sp>
      <p:sp>
        <p:nvSpPr>
          <p:cNvPr id="3" name="Title 2"/>
          <p:cNvSpPr>
            <a:spLocks noGrp="1"/>
          </p:cNvSpPr>
          <p:nvPr>
            <p:ph type="title"/>
          </p:nvPr>
        </p:nvSpPr>
        <p:spPr>
          <a:xfrm>
            <a:off x="39646" y="-82810"/>
            <a:ext cx="8464987" cy="455444"/>
          </a:xfrm>
        </p:spPr>
        <p:txBody>
          <a:bodyPr>
            <a:normAutofit/>
          </a:bodyPr>
          <a:lstStyle/>
          <a:p>
            <a:r>
              <a:rPr lang="en-US" sz="2100" dirty="0"/>
              <a:t>Gaurav Arya – Performance T</a:t>
            </a:r>
            <a:r>
              <a:rPr lang="en-US" sz="2100" dirty="0" smtClean="0"/>
              <a:t>est Architect</a:t>
            </a:r>
            <a:endParaRPr lang="en-GB" dirty="0"/>
          </a:p>
        </p:txBody>
      </p:sp>
      <p:graphicFrame>
        <p:nvGraphicFramePr>
          <p:cNvPr id="8" name="Group 29"/>
          <p:cNvGraphicFramePr>
            <a:graphicFrameLocks noGrp="1"/>
          </p:cNvGraphicFramePr>
          <p:nvPr>
            <p:custDataLst>
              <p:tags r:id="rId1"/>
            </p:custDataLst>
            <p:extLst>
              <p:ext uri="{D42A27DB-BD31-4B8C-83A1-F6EECF244321}">
                <p14:modId xmlns:p14="http://schemas.microsoft.com/office/powerpoint/2010/main" val="152005165"/>
              </p:ext>
            </p:extLst>
          </p:nvPr>
        </p:nvGraphicFramePr>
        <p:xfrm>
          <a:off x="145914" y="372634"/>
          <a:ext cx="8891083" cy="4267460"/>
        </p:xfrm>
        <a:graphic>
          <a:graphicData uri="http://schemas.openxmlformats.org/drawingml/2006/table">
            <a:tbl>
              <a:tblPr/>
              <a:tblGrid>
                <a:gridCol w="2853147"/>
                <a:gridCol w="1906950"/>
                <a:gridCol w="4130986"/>
              </a:tblGrid>
              <a:tr h="246037">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9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Overview</a:t>
                      </a:r>
                    </a:p>
                  </a:txBody>
                  <a:tcPr marL="34295" marR="34295" marT="34278" marB="34278"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188B4"/>
                    </a:solidFill>
                  </a:tcPr>
                </a:tc>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GB" sz="9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Expertise</a:t>
                      </a:r>
                    </a:p>
                  </a:txBody>
                  <a:tcPr marL="34295" marR="34295" marT="34278" marB="34278"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188B4"/>
                    </a:solidFill>
                  </a:tcPr>
                </a:tc>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GB" sz="9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History of Key Assignments</a:t>
                      </a:r>
                    </a:p>
                  </a:txBody>
                  <a:tcPr marL="34295" marR="34295" marT="34278" marB="34278"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3188B4"/>
                    </a:solidFill>
                  </a:tcPr>
                </a:tc>
              </a:tr>
              <a:tr h="4021423">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171450" marR="0" lvl="0" indent="-171450" algn="l" defTabSz="914400" rtl="0" eaLnBrk="0" fontAlgn="base" latinLnBrk="0" hangingPunct="0">
                        <a:lnSpc>
                          <a:spcPct val="100000"/>
                        </a:lnSpc>
                        <a:spcBef>
                          <a:spcPct val="20000"/>
                        </a:spcBef>
                        <a:spcAft>
                          <a:spcPct val="0"/>
                        </a:spcAft>
                        <a:buClr>
                          <a:schemeClr val="tx1"/>
                        </a:buClr>
                        <a:buSzTx/>
                        <a:buFont typeface="Wingdings" pitchFamily="2" charset="2"/>
                        <a:buChar char="§"/>
                        <a:tabLst>
                          <a:tab pos="1028700" algn="l"/>
                        </a:tabLst>
                      </a:pPr>
                      <a:endParaRPr kumimoji="0" lang="en-US" sz="900" b="0"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171450" marR="0" lvl="0" indent="-171450" algn="l" defTabSz="914400" rtl="0" eaLnBrk="0" fontAlgn="base" latinLnBrk="0" hangingPunct="0">
                        <a:lnSpc>
                          <a:spcPct val="100000"/>
                        </a:lnSpc>
                        <a:spcBef>
                          <a:spcPct val="0"/>
                        </a:spcBef>
                        <a:spcAft>
                          <a:spcPct val="0"/>
                        </a:spcAft>
                        <a:buClr>
                          <a:schemeClr val="tx1"/>
                        </a:buClr>
                        <a:buSzTx/>
                        <a:buFont typeface="Wingdings" pitchFamily="2" charset="2"/>
                        <a:buNone/>
                        <a:tabLst>
                          <a:tab pos="1028700" algn="l"/>
                        </a:tabLst>
                      </a:pPr>
                      <a:r>
                        <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		</a:t>
                      </a:r>
                    </a:p>
                    <a:p>
                      <a:pPr marL="171450" marR="0" lvl="0" indent="-171450" algn="l" defTabSz="914400" rtl="0" eaLnBrk="0" fontAlgn="base" latinLnBrk="0" hangingPunct="0">
                        <a:lnSpc>
                          <a:spcPct val="100000"/>
                        </a:lnSpc>
                        <a:spcBef>
                          <a:spcPct val="0"/>
                        </a:spcBef>
                        <a:spcAft>
                          <a:spcPct val="0"/>
                        </a:spcAft>
                        <a:buClr>
                          <a:schemeClr val="tx1"/>
                        </a:buClr>
                        <a:buSzTx/>
                        <a:buFont typeface="Wingdings" pitchFamily="2" charset="2"/>
                        <a:buNone/>
                        <a:tabLst>
                          <a:tab pos="1028700" algn="l"/>
                        </a:tabLst>
                      </a:pPr>
                      <a:r>
                        <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				</a:t>
                      </a:r>
                    </a:p>
                    <a:p>
                      <a:pPr marL="171450" marR="0" lvl="0" indent="-171450" algn="l" defTabSz="914400" rtl="0" eaLnBrk="0" fontAlgn="base" latinLnBrk="0" hangingPunct="0">
                        <a:lnSpc>
                          <a:spcPct val="100000"/>
                        </a:lnSpc>
                        <a:spcBef>
                          <a:spcPct val="0"/>
                        </a:spcBef>
                        <a:spcAft>
                          <a:spcPct val="0"/>
                        </a:spcAft>
                        <a:buClr>
                          <a:schemeClr val="tx1"/>
                        </a:buClr>
                        <a:buSzTx/>
                        <a:buFont typeface="Wingdings" pitchFamily="2" charset="2"/>
                        <a:buNone/>
                        <a:tabLst>
                          <a:tab pos="1028700" algn="l"/>
                        </a:tabLst>
                      </a:pPr>
                      <a:endPar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tab pos="1085850" algn="l"/>
                        </a:tabLst>
                        <a:defRPr/>
                      </a:pPr>
                      <a:r>
                        <a:rPr lang="en-US" sz="900" b="1" dirty="0" smtClean="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rPr>
                        <a:t>Gaurav Arya</a:t>
                      </a:r>
                    </a:p>
                    <a:p>
                      <a:pPr marL="0" marR="0" lvl="0" indent="0" algn="ctr" defTabSz="914400" rtl="0" eaLnBrk="0" fontAlgn="base" latinLnBrk="0" hangingPunct="0">
                        <a:lnSpc>
                          <a:spcPct val="100000"/>
                        </a:lnSpc>
                        <a:spcBef>
                          <a:spcPct val="0"/>
                        </a:spcBef>
                        <a:spcAft>
                          <a:spcPct val="0"/>
                        </a:spcAft>
                        <a:buClr>
                          <a:schemeClr val="tx1"/>
                        </a:buClr>
                        <a:buSzTx/>
                        <a:buFont typeface="Wingdings" pitchFamily="2" charset="2"/>
                        <a:buNone/>
                        <a:tabLst>
                          <a:tab pos="1085850" algn="l"/>
                        </a:tabLst>
                        <a:defRPr/>
                      </a:pPr>
                      <a:r>
                        <a:rPr lang="en-US" sz="900" b="1" dirty="0" smtClean="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rPr>
                        <a:t>Performance Engineering</a:t>
                      </a:r>
                      <a:r>
                        <a:rPr lang="en-US" sz="900" b="1" baseline="0" dirty="0" smtClean="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rPr>
                        <a:t> Architect</a:t>
                      </a:r>
                      <a:endParaRPr lang="en-US" sz="900" b="1" dirty="0" smtClean="0">
                        <a:solidFill>
                          <a:schemeClr val="accent3">
                            <a:lumMod val="50000"/>
                          </a:schemeClr>
                        </a:solidFill>
                        <a:latin typeface="Segoe UI" panose="020B0502040204020203" pitchFamily="34" charset="0"/>
                        <a:ea typeface="Segoe UI" panose="020B0502040204020203" pitchFamily="34" charset="0"/>
                        <a:cs typeface="Segoe UI" panose="020B0502040204020203" pitchFamily="34" charset="0"/>
                      </a:endParaRPr>
                    </a:p>
                    <a:p>
                      <a:pPr marL="171450" marR="0" lvl="0" indent="-171450" algn="l" defTabSz="914400" rtl="0" eaLnBrk="0" fontAlgn="base" latinLnBrk="0" hangingPunct="0">
                        <a:lnSpc>
                          <a:spcPct val="100000"/>
                        </a:lnSpc>
                        <a:spcBef>
                          <a:spcPct val="0"/>
                        </a:spcBef>
                        <a:spcAft>
                          <a:spcPct val="0"/>
                        </a:spcAft>
                        <a:buClr>
                          <a:schemeClr val="tx1"/>
                        </a:buClr>
                        <a:buSzTx/>
                        <a:buFont typeface="Wingdings" pitchFamily="2" charset="2"/>
                        <a:buNone/>
                        <a:tabLst>
                          <a:tab pos="1028700" algn="l"/>
                        </a:tabLst>
                      </a:pPr>
                      <a:endPar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171450" marR="0" lvl="0" indent="-171450" algn="l" defTabSz="914400" rtl="0" eaLnBrk="0" fontAlgn="base" latinLnBrk="0" hangingPunct="0">
                        <a:lnSpc>
                          <a:spcPct val="100000"/>
                        </a:lnSpc>
                        <a:spcBef>
                          <a:spcPct val="0"/>
                        </a:spcBef>
                        <a:spcAft>
                          <a:spcPct val="0"/>
                        </a:spcAft>
                        <a:buClr>
                          <a:schemeClr val="tx1"/>
                        </a:buClr>
                        <a:buSzTx/>
                        <a:buFont typeface="Wingdings" pitchFamily="2" charset="2"/>
                        <a:buNone/>
                        <a:tabLst>
                          <a:tab pos="1028700" algn="l"/>
                        </a:tabLst>
                      </a:pPr>
                      <a:endPar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171450" marR="0" lvl="0" indent="-171450" algn="l" defTabSz="914400" rtl="0" eaLnBrk="0" fontAlgn="base" latinLnBrk="0" hangingPunct="0">
                        <a:lnSpc>
                          <a:spcPct val="100000"/>
                        </a:lnSpc>
                        <a:spcBef>
                          <a:spcPct val="0"/>
                        </a:spcBef>
                        <a:spcAft>
                          <a:spcPct val="0"/>
                        </a:spcAft>
                        <a:buClr>
                          <a:schemeClr val="tx1"/>
                        </a:buClr>
                        <a:buSzTx/>
                        <a:buFont typeface="Wingdings" pitchFamily="2" charset="2"/>
                        <a:buNone/>
                        <a:tabLst>
                          <a:tab pos="1028700" algn="l"/>
                        </a:tabLst>
                      </a:pPr>
                      <a:r>
                        <a:rPr kumimoji="0" lang="en-US" sz="900" b="1"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Executive Summary</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11+ years of IT experience in Performance Engineering, Performance Testing</a:t>
                      </a: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and </a:t>
                      </a: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Capacity planning </a:t>
                      </a: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of</a:t>
                      </a: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large scale OLTP applications.</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Experience in Java, Oracle and REST API Web services</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Specialized in Web based Applications performance testing. monitoring, analysis and tuning. </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Vast</a:t>
                      </a: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experience in performance testing and engineering initiatives of extremely large scale application (millions transactions per day ) with large data volumes (~100 TB).</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54007" marR="35105" marT="35088" marB="35088"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Performance engineering</a:t>
                      </a: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t>
                      </a: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and Performance Testing</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Capacity assessment and capacity planning</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Application</a:t>
                      </a: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code review.</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Production Issue analysis.</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Scalability and health assessment of applications across various platform</a:t>
                      </a: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Profiling Tools</a:t>
                      </a: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Jprobe</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NewRelic</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Yslow</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Pagespeed</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231775" marR="0" lvl="0"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Monitoring/Measuring Tools</a:t>
                      </a: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OS Native Tools </a:t>
                      </a: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Dynatrace</a:t>
                      </a:r>
                      <a:r>
                        <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t>
                      </a:r>
                      <a:r>
                        <a:rPr lang="en-US" sz="900" b="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NewRelic</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841360" marR="0" lvl="1" indent="-231775" algn="l" defTabSz="914400" rtl="0" eaLnBrk="1" fontAlgn="base" latinLnBrk="0" hangingPunct="1">
                        <a:lnSpc>
                          <a:spcPct val="120000"/>
                        </a:lnSpc>
                        <a:spcBef>
                          <a:spcPct val="0"/>
                        </a:spcBef>
                        <a:spcAft>
                          <a:spcPct val="0"/>
                        </a:spcAft>
                        <a:buClr>
                          <a:srgbClr val="156393"/>
                        </a:buClr>
                        <a:buSzTx/>
                        <a:buFont typeface="Wingdings" pitchFamily="2" charset="2"/>
                        <a:buChar char="§"/>
                        <a:tabLst>
                          <a:tab pos="1022350" algn="l"/>
                        </a:tabLst>
                        <a:defRPr/>
                      </a:pPr>
                      <a:r>
                        <a:rPr lang="en-US" sz="900" b="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Sitescope</a:t>
                      </a:r>
                      <a:endParaRPr lang="en-US" sz="900" b="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9388" marR="0" lvl="0" indent="-179388" algn="l" defTabSz="9144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900" b="0"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p>
                      <a:pPr marL="179388" marR="0" lvl="0" indent="-179388"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900" b="1"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Certifications</a:t>
                      </a:r>
                    </a:p>
                    <a:p>
                      <a:pPr marL="179388" marR="0" lvl="0" indent="-179388"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pPr>
                      <a:r>
                        <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Sun Certified Java Professional</a:t>
                      </a:r>
                    </a:p>
                    <a:p>
                      <a:pPr marL="0" marR="0" lvl="0" indent="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None/>
                        <a:tabLst/>
                      </a:pPr>
                      <a:r>
                        <a:rPr kumimoji="0" lang="en-US" sz="900" b="1"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Education</a:t>
                      </a:r>
                    </a:p>
                    <a:p>
                      <a:pPr marL="179388" marR="0" lvl="0" indent="-179388"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defRPr/>
                      </a:pPr>
                      <a:r>
                        <a:rPr kumimoji="0" lang="en-US" sz="9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rPr>
                        <a:t>Bachelor of Engineering in Electronics &amp; Communication</a:t>
                      </a:r>
                      <a:endParaRPr kumimoji="0" lang="en-US" sz="900" b="0"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endParaRPr>
                    </a:p>
                  </a:txBody>
                  <a:tcPr marL="54007" marR="35105" marT="35088" marB="35088"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c>
                  <a:txBody>
                    <a:bodyPr/>
                    <a:lstStyle>
                      <a:lvl1pPr marL="0" algn="l" defTabSz="609585" rtl="0" eaLnBrk="1" latinLnBrk="0" hangingPunct="1">
                        <a:defRPr sz="2400" kern="1200">
                          <a:solidFill>
                            <a:schemeClr val="tx1"/>
                          </a:solidFill>
                          <a:latin typeface="Arial"/>
                        </a:defRPr>
                      </a:lvl1pPr>
                      <a:lvl2pPr marL="609585" algn="l" defTabSz="609585" rtl="0" eaLnBrk="1" latinLnBrk="0" hangingPunct="1">
                        <a:defRPr sz="2400" kern="1200">
                          <a:solidFill>
                            <a:schemeClr val="tx1"/>
                          </a:solidFill>
                          <a:latin typeface="Arial"/>
                        </a:defRPr>
                      </a:lvl2pPr>
                      <a:lvl3pPr marL="1219170" algn="l" defTabSz="609585" rtl="0" eaLnBrk="1" latinLnBrk="0" hangingPunct="1">
                        <a:defRPr sz="2400" kern="1200">
                          <a:solidFill>
                            <a:schemeClr val="tx1"/>
                          </a:solidFill>
                          <a:latin typeface="Arial"/>
                        </a:defRPr>
                      </a:lvl3pPr>
                      <a:lvl4pPr marL="1828754" algn="l" defTabSz="609585" rtl="0" eaLnBrk="1" latinLnBrk="0" hangingPunct="1">
                        <a:defRPr sz="2400" kern="1200">
                          <a:solidFill>
                            <a:schemeClr val="tx1"/>
                          </a:solidFill>
                          <a:latin typeface="Arial"/>
                        </a:defRPr>
                      </a:lvl4pPr>
                      <a:lvl5pPr marL="2438339" algn="l" defTabSz="609585" rtl="0" eaLnBrk="1" latinLnBrk="0" hangingPunct="1">
                        <a:defRPr sz="2400" kern="1200">
                          <a:solidFill>
                            <a:schemeClr val="tx1"/>
                          </a:solidFill>
                          <a:latin typeface="Arial"/>
                        </a:defRPr>
                      </a:lvl5pPr>
                      <a:lvl6pPr marL="3047924" algn="l" defTabSz="609585" rtl="0" eaLnBrk="1" latinLnBrk="0" hangingPunct="1">
                        <a:defRPr sz="2400" kern="1200">
                          <a:solidFill>
                            <a:schemeClr val="tx1"/>
                          </a:solidFill>
                          <a:latin typeface="Arial"/>
                        </a:defRPr>
                      </a:lvl6pPr>
                      <a:lvl7pPr marL="3657509" algn="l" defTabSz="609585" rtl="0" eaLnBrk="1" latinLnBrk="0" hangingPunct="1">
                        <a:defRPr sz="2400" kern="1200">
                          <a:solidFill>
                            <a:schemeClr val="tx1"/>
                          </a:solidFill>
                          <a:latin typeface="Arial"/>
                        </a:defRPr>
                      </a:lvl7pPr>
                      <a:lvl8pPr marL="4267093" algn="l" defTabSz="609585" rtl="0" eaLnBrk="1" latinLnBrk="0" hangingPunct="1">
                        <a:defRPr sz="2400" kern="1200">
                          <a:solidFill>
                            <a:schemeClr val="tx1"/>
                          </a:solidFill>
                          <a:latin typeface="Arial"/>
                        </a:defRPr>
                      </a:lvl8pPr>
                      <a:lvl9pPr marL="4876678" algn="l" defTabSz="609585" rtl="0" eaLnBrk="1" latinLnBrk="0" hangingPunct="1">
                        <a:defRPr sz="2400" kern="1200">
                          <a:solidFill>
                            <a:schemeClr val="tx1"/>
                          </a:solidFill>
                          <a:latin typeface="Arial"/>
                        </a:defRPr>
                      </a:lvl9pPr>
                    </a:lstStyle>
                    <a:p>
                      <a:pPr marL="231775" marR="0" indent="-231775" algn="just" defTabSz="914400" rtl="0" eaLnBrk="1" fontAlgn="auto" latinLnBrk="0" hangingPunct="1">
                        <a:lnSpc>
                          <a:spcPct val="200000"/>
                        </a:lnSpc>
                        <a:spcBef>
                          <a:spcPts val="300"/>
                        </a:spcBef>
                        <a:spcAft>
                          <a:spcPts val="300"/>
                        </a:spcAft>
                        <a:buClrTx/>
                        <a:buSzTx/>
                        <a:buFont typeface="Wingdings" pitchFamily="2" charset="2"/>
                        <a:buChar char="§"/>
                        <a:tabLst>
                          <a:tab pos="1022350" algn="l"/>
                        </a:tabLst>
                        <a:defRPr/>
                      </a:pPr>
                      <a:r>
                        <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Fortune seven company based out of Woonsocket, RI– Identify potential causes</a:t>
                      </a:r>
                      <a:r>
                        <a:rPr lang="en-US" sz="9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that impacts couple of business critical application‘s stability and provide roadmap to improve resiliency of the applications in the portfolio</a:t>
                      </a:r>
                      <a:endPar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231775" marR="0" indent="-231775" algn="just" defTabSz="914400" rtl="0" eaLnBrk="1" fontAlgn="auto" latinLnBrk="0" hangingPunct="1">
                        <a:lnSpc>
                          <a:spcPct val="200000"/>
                        </a:lnSpc>
                        <a:spcBef>
                          <a:spcPts val="300"/>
                        </a:spcBef>
                        <a:spcAft>
                          <a:spcPts val="300"/>
                        </a:spcAft>
                        <a:buClrTx/>
                        <a:buSzTx/>
                        <a:buFont typeface="Wingdings" pitchFamily="2" charset="2"/>
                        <a:buChar char="§"/>
                        <a:tabLst>
                          <a:tab pos="1022350" algn="l"/>
                        </a:tabLst>
                        <a:defRPr/>
                      </a:pPr>
                      <a:r>
                        <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Large insurance</a:t>
                      </a:r>
                      <a:r>
                        <a:rPr lang="en-US" sz="9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service </a:t>
                      </a:r>
                      <a:r>
                        <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provider based out of Boston, MA– Production issue analysis. Root</a:t>
                      </a:r>
                      <a:r>
                        <a:rPr lang="en-US" sz="9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cause analysis of production performance issues provided recommendation to resolve performance issues.</a:t>
                      </a:r>
                      <a:endPar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231775" marR="0" indent="-231775" algn="just" defTabSz="914400" rtl="0" eaLnBrk="1" fontAlgn="auto" latinLnBrk="0" hangingPunct="1">
                        <a:lnSpc>
                          <a:spcPct val="200000"/>
                        </a:lnSpc>
                        <a:spcBef>
                          <a:spcPts val="300"/>
                        </a:spcBef>
                        <a:spcAft>
                          <a:spcPts val="300"/>
                        </a:spcAft>
                        <a:buClrTx/>
                        <a:buSzTx/>
                        <a:buFont typeface="Wingdings" pitchFamily="2" charset="2"/>
                        <a:buChar char="§"/>
                        <a:tabLst>
                          <a:tab pos="1022350" algn="l"/>
                        </a:tabLst>
                        <a:defRPr/>
                      </a:pPr>
                      <a:r>
                        <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Product based company</a:t>
                      </a:r>
                      <a:r>
                        <a:rPr lang="en-US" sz="9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based out of NJ</a:t>
                      </a:r>
                      <a:r>
                        <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USA – Align Performance Testing</a:t>
                      </a:r>
                      <a:r>
                        <a:rPr lang="en-US" sz="9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and </a:t>
                      </a:r>
                      <a:r>
                        <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Engineering methodology along with their Product Development Life Cycle (PDLC) to certify their applications for Performance.</a:t>
                      </a:r>
                    </a:p>
                    <a:p>
                      <a:pPr marL="231775" marR="0" indent="-231775" algn="just" defTabSz="914400" rtl="0" eaLnBrk="1" fontAlgn="auto" latinLnBrk="0" hangingPunct="1">
                        <a:lnSpc>
                          <a:spcPct val="120000"/>
                        </a:lnSpc>
                        <a:spcBef>
                          <a:spcPts val="0"/>
                        </a:spcBef>
                        <a:spcAft>
                          <a:spcPts val="0"/>
                        </a:spcAft>
                        <a:buClrTx/>
                        <a:buSzTx/>
                        <a:buFont typeface="Wingdings" pitchFamily="2" charset="2"/>
                        <a:buChar char="§"/>
                        <a:tabLst>
                          <a:tab pos="1022350" algn="l"/>
                        </a:tabLst>
                        <a:defRPr/>
                      </a:pPr>
                      <a:endPar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0" marR="0" indent="0" algn="just" defTabSz="914400" rtl="0" eaLnBrk="1" fontAlgn="auto" latinLnBrk="0" hangingPunct="1">
                        <a:lnSpc>
                          <a:spcPct val="120000"/>
                        </a:lnSpc>
                        <a:spcBef>
                          <a:spcPts val="0"/>
                        </a:spcBef>
                        <a:spcAft>
                          <a:spcPts val="0"/>
                        </a:spcAft>
                        <a:buClrTx/>
                        <a:buSzTx/>
                        <a:buFont typeface="Wingdings" pitchFamily="2" charset="2"/>
                        <a:buNone/>
                        <a:tabLst>
                          <a:tab pos="1022350" algn="l"/>
                        </a:tabLst>
                        <a:defRPr/>
                      </a:pPr>
                      <a:endParaRPr lang="en-US" sz="900" b="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54007" marR="35105" marT="35088" marB="35088"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2335658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3582" y="2926832"/>
            <a:ext cx="2174618" cy="455444"/>
          </a:xfrm>
        </p:spPr>
        <p:txBody>
          <a:bodyPr>
            <a:noAutofit/>
          </a:bodyPr>
          <a:lstStyle/>
          <a:p>
            <a:r>
              <a:rPr lang="en-US" sz="2800" dirty="0" smtClean="0"/>
              <a:t>Thank You</a:t>
            </a:r>
            <a:endParaRPr lang="en-US" sz="4400" b="1" dirty="0"/>
          </a:p>
        </p:txBody>
      </p:sp>
      <p:sp>
        <p:nvSpPr>
          <p:cNvPr id="2" name="Slide Number Placeholder 1"/>
          <p:cNvSpPr>
            <a:spLocks noGrp="1"/>
          </p:cNvSpPr>
          <p:nvPr>
            <p:ph type="sldNum" sz="quarter" idx="4294967295"/>
          </p:nvPr>
        </p:nvSpPr>
        <p:spPr>
          <a:xfrm>
            <a:off x="0" y="4729163"/>
            <a:ext cx="539750" cy="376237"/>
          </a:xfrm>
        </p:spPr>
        <p:txBody>
          <a:bodyPr/>
          <a:lstStyle/>
          <a:p>
            <a:fld id="{B32AB80A-78BA-6B42-BA0D-B44ACF890F5A}" type="slidenum">
              <a:rPr lang="en-US" smtClean="0"/>
              <a:t>18</a:t>
            </a:fld>
            <a:endParaRPr lang="en-US" dirty="0"/>
          </a:p>
        </p:txBody>
      </p:sp>
    </p:spTree>
    <p:extLst>
      <p:ext uri="{BB962C8B-B14F-4D97-AF65-F5344CB8AC3E}">
        <p14:creationId xmlns:p14="http://schemas.microsoft.com/office/powerpoint/2010/main" val="3452984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19</a:t>
            </a:fld>
            <a:endParaRPr lang="en-US" dirty="0">
              <a:solidFill>
                <a:prstClr val="white"/>
              </a:solidFill>
            </a:endParaRPr>
          </a:p>
        </p:txBody>
      </p:sp>
      <p:sp>
        <p:nvSpPr>
          <p:cNvPr id="4" name="Rectangle 3"/>
          <p:cNvSpPr/>
          <p:nvPr/>
        </p:nvSpPr>
        <p:spPr bwMode="auto">
          <a:xfrm>
            <a:off x="155744" y="2610434"/>
            <a:ext cx="8873957" cy="1223585"/>
          </a:xfrm>
          <a:prstGeom prst="rect">
            <a:avLst/>
          </a:prstGeom>
          <a:solidFill>
            <a:schemeClr val="bg1">
              <a:lumMod val="95000"/>
            </a:schemeClr>
          </a:solidFill>
          <a:ln w="9525">
            <a:noFill/>
            <a:round/>
            <a:headEnd/>
            <a:tailEnd/>
          </a:ln>
          <a:effectLst/>
        </p:spPr>
        <p:txBody>
          <a:bodyPr vert="horz" wrap="square" lIns="68580" tIns="34290" rIns="68580" bIns="34290" numCol="1" rtlCol="0" anchor="t" anchorCtr="0" compatLnSpc="1">
            <a:prstTxWarp prst="textNoShape">
              <a:avLst/>
            </a:prstTxWarp>
          </a:bodyPr>
          <a:lstStyle/>
          <a:p>
            <a:pPr defTabSz="684133"/>
            <a:endParaRPr lang="en-US" sz="1350" kern="0" dirty="0">
              <a:solidFill>
                <a:sysClr val="windowText" lastClr="000000"/>
              </a:solidFill>
              <a:latin typeface="Arial Narrow" pitchFamily="34" charset="0"/>
              <a:ea typeface="ＭＳ Ｐゴシック" pitchFamily="34" charset="-128"/>
            </a:endParaRPr>
          </a:p>
        </p:txBody>
      </p:sp>
      <p:sp>
        <p:nvSpPr>
          <p:cNvPr id="5" name="Rectangle 4"/>
          <p:cNvSpPr/>
          <p:nvPr/>
        </p:nvSpPr>
        <p:spPr bwMode="auto">
          <a:xfrm>
            <a:off x="4928888" y="1766232"/>
            <a:ext cx="4100549" cy="794756"/>
          </a:xfrm>
          <a:prstGeom prst="rect">
            <a:avLst/>
          </a:prstGeom>
          <a:noFill/>
          <a:ln w="9525">
            <a:solidFill>
              <a:srgbClr val="88C04D"/>
            </a:solidFill>
            <a:prstDash val="sysDash"/>
            <a:round/>
            <a:headEnd/>
            <a:tailEnd/>
          </a:ln>
          <a:effectLst/>
        </p:spPr>
        <p:txBody>
          <a:bodyPr vert="horz" wrap="square" lIns="68580" tIns="34290" rIns="68580" bIns="34290" numCol="1" rtlCol="0" anchor="t" anchorCtr="0" compatLnSpc="1">
            <a:prstTxWarp prst="textNoShape">
              <a:avLst/>
            </a:prstTxWarp>
          </a:bodyPr>
          <a:lstStyle/>
          <a:p>
            <a:pPr algn="ctr" defTabSz="684133"/>
            <a:endParaRPr lang="en-US" sz="1350" kern="0" dirty="0">
              <a:solidFill>
                <a:sysClr val="windowText" lastClr="000000"/>
              </a:solidFill>
              <a:latin typeface="Arial Narrow" pitchFamily="34" charset="0"/>
              <a:ea typeface="ＭＳ Ｐゴシック" pitchFamily="34" charset="-128"/>
            </a:endParaRPr>
          </a:p>
        </p:txBody>
      </p:sp>
      <p:sp>
        <p:nvSpPr>
          <p:cNvPr id="6" name="Rectangle 5"/>
          <p:cNvSpPr/>
          <p:nvPr/>
        </p:nvSpPr>
        <p:spPr>
          <a:xfrm>
            <a:off x="2686526" y="285592"/>
            <a:ext cx="6082823" cy="415498"/>
          </a:xfrm>
          <a:prstGeom prst="rect">
            <a:avLst/>
          </a:prstGeom>
        </p:spPr>
        <p:txBody>
          <a:bodyPr wrap="square">
            <a:spAutoFit/>
          </a:bodyPr>
          <a:lstStyle/>
          <a:p>
            <a:pPr eaLnBrk="0" hangingPunct="0"/>
            <a:r>
              <a:rPr lang="en-US" sz="1050" i="1" dirty="0" smtClean="0">
                <a:solidFill>
                  <a:srgbClr val="141414"/>
                </a:solidFill>
                <a:latin typeface="+mj-lt"/>
              </a:rPr>
              <a:t>Delivers </a:t>
            </a:r>
            <a:r>
              <a:rPr lang="en-US" sz="1050" i="1" dirty="0">
                <a:solidFill>
                  <a:schemeClr val="accent3">
                    <a:lumMod val="75000"/>
                  </a:schemeClr>
                </a:solidFill>
                <a:latin typeface="+mj-lt"/>
              </a:rPr>
              <a:t>innovative services </a:t>
            </a:r>
            <a:r>
              <a:rPr lang="en-US" sz="1050" i="1" dirty="0">
                <a:solidFill>
                  <a:schemeClr val="tx2"/>
                </a:solidFill>
                <a:latin typeface="+mj-lt"/>
              </a:rPr>
              <a:t>in managing Non-Functional </a:t>
            </a:r>
            <a:r>
              <a:rPr lang="en-US" sz="1050" i="1" dirty="0" smtClean="0">
                <a:solidFill>
                  <a:schemeClr val="tx2"/>
                </a:solidFill>
                <a:latin typeface="+mj-lt"/>
              </a:rPr>
              <a:t>Requirements(NFR’s) </a:t>
            </a:r>
            <a:r>
              <a:rPr lang="en-US" sz="1050" i="1" dirty="0">
                <a:solidFill>
                  <a:schemeClr val="tx2"/>
                </a:solidFill>
                <a:latin typeface="+mj-lt"/>
              </a:rPr>
              <a:t>that </a:t>
            </a:r>
            <a:r>
              <a:rPr lang="en-US" sz="1050" i="1" dirty="0" smtClean="0">
                <a:solidFill>
                  <a:srgbClr val="141414"/>
                </a:solidFill>
                <a:latin typeface="+mj-lt"/>
              </a:rPr>
              <a:t>help </a:t>
            </a:r>
            <a:r>
              <a:rPr lang="en-US" sz="1050" i="1" dirty="0">
                <a:solidFill>
                  <a:srgbClr val="141414"/>
                </a:solidFill>
                <a:latin typeface="+mj-lt"/>
              </a:rPr>
              <a:t>customers drive </a:t>
            </a:r>
            <a:r>
              <a:rPr lang="en-US" sz="1050" i="1" dirty="0">
                <a:solidFill>
                  <a:schemeClr val="accent3">
                    <a:lumMod val="75000"/>
                  </a:schemeClr>
                </a:solidFill>
                <a:latin typeface="+mj-lt"/>
              </a:rPr>
              <a:t>better value for their businesses</a:t>
            </a:r>
          </a:p>
        </p:txBody>
      </p:sp>
      <p:sp>
        <p:nvSpPr>
          <p:cNvPr id="7" name="Rectangle 6"/>
          <p:cNvSpPr/>
          <p:nvPr/>
        </p:nvSpPr>
        <p:spPr bwMode="auto">
          <a:xfrm>
            <a:off x="301274" y="3865995"/>
            <a:ext cx="4300362" cy="820979"/>
          </a:xfrm>
          <a:prstGeom prst="rect">
            <a:avLst/>
          </a:prstGeom>
          <a:solidFill>
            <a:schemeClr val="bg1"/>
          </a:solidFill>
          <a:ln w="9525">
            <a:solidFill>
              <a:schemeClr val="bg1">
                <a:lumMod val="85000"/>
              </a:schemeClr>
            </a:solidFill>
            <a:round/>
            <a:headEnd/>
            <a:tailEnd/>
          </a:ln>
          <a:effectLst/>
        </p:spPr>
        <p:txBody>
          <a:bodyPr vert="horz" wrap="square" lIns="68580" tIns="34290" rIns="68580" bIns="34290" numCol="1" rtlCol="0" anchor="t" anchorCtr="0" compatLnSpc="1">
            <a:prstTxWarp prst="textNoShape">
              <a:avLst/>
            </a:prstTxWarp>
          </a:bodyPr>
          <a:lstStyle/>
          <a:p>
            <a:pPr algn="ctr" defTabSz="684133"/>
            <a:endParaRPr lang="en-GB" sz="1200" kern="0" dirty="0">
              <a:solidFill>
                <a:sysClr val="windowText" lastClr="000000"/>
              </a:solidFill>
              <a:latin typeface="Arial" panose="020B0604020202020204" pitchFamily="34" charset="0"/>
              <a:ea typeface="ＭＳ Ｐゴシック" pitchFamily="34" charset="-128"/>
              <a:cs typeface="Arial" panose="020B0604020202020204" pitchFamily="34" charset="0"/>
            </a:endParaRPr>
          </a:p>
        </p:txBody>
      </p:sp>
      <p:sp>
        <p:nvSpPr>
          <p:cNvPr id="8" name="Rectangle 7"/>
          <p:cNvSpPr/>
          <p:nvPr/>
        </p:nvSpPr>
        <p:spPr bwMode="auto">
          <a:xfrm>
            <a:off x="117372" y="3865995"/>
            <a:ext cx="953794" cy="813386"/>
          </a:xfrm>
          <a:prstGeom prst="rect">
            <a:avLst/>
          </a:prstGeom>
          <a:solidFill>
            <a:srgbClr val="04A2DC"/>
          </a:solidFill>
          <a:ln w="3175" cap="flat" cmpd="sng" algn="ctr">
            <a:noFill/>
            <a:prstDash val="solid"/>
            <a:round/>
            <a:headEnd type="none" w="med" len="med"/>
            <a:tailEnd type="none" w="med" len="med"/>
          </a:ln>
          <a:effectLst/>
        </p:spPr>
        <p:txBody>
          <a:bodyPr anchor="ctr"/>
          <a:lstStyle/>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r>
              <a:rPr lang="en-GB" sz="788" b="1" dirty="0">
                <a:solidFill>
                  <a:srgbClr val="FFFFFF"/>
                </a:solidFill>
                <a:latin typeface="Arial" panose="020B0604020202020204" pitchFamily="34" charset="0"/>
                <a:ea typeface="ＭＳ Ｐゴシック" pitchFamily="34" charset="-128"/>
                <a:cs typeface="Arial" panose="020B0604020202020204" pitchFamily="34" charset="0"/>
              </a:rPr>
              <a:t>GLOBAL </a:t>
            </a:r>
            <a:r>
              <a:rPr lang="en-GB" sz="788" b="1" dirty="0" smtClean="0">
                <a:solidFill>
                  <a:srgbClr val="FFFFFF"/>
                </a:solidFill>
                <a:latin typeface="Arial" panose="020B0604020202020204" pitchFamily="34" charset="0"/>
                <a:ea typeface="ＭＳ Ｐゴシック" pitchFamily="34" charset="-128"/>
                <a:cs typeface="Arial" panose="020B0604020202020204" pitchFamily="34" charset="0"/>
              </a:rPr>
              <a:t>OPERATIONS</a:t>
            </a:r>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p:txBody>
      </p:sp>
      <p:sp>
        <p:nvSpPr>
          <p:cNvPr id="9" name="Rectangle 8"/>
          <p:cNvSpPr/>
          <p:nvPr/>
        </p:nvSpPr>
        <p:spPr bwMode="auto">
          <a:xfrm>
            <a:off x="4869586" y="3872579"/>
            <a:ext cx="4160114" cy="814395"/>
          </a:xfrm>
          <a:prstGeom prst="rect">
            <a:avLst/>
          </a:prstGeom>
          <a:solidFill>
            <a:schemeClr val="bg1"/>
          </a:solidFill>
          <a:ln w="9525">
            <a:solidFill>
              <a:schemeClr val="bg1">
                <a:lumMod val="85000"/>
              </a:schemeClr>
            </a:solidFill>
            <a:round/>
            <a:headEnd/>
            <a:tailEnd/>
          </a:ln>
          <a:effectLst/>
        </p:spPr>
        <p:txBody>
          <a:bodyPr vert="horz" wrap="square" lIns="68580" tIns="34290" rIns="68580" bIns="34290" numCol="1" rtlCol="0" anchor="t" anchorCtr="0" compatLnSpc="1">
            <a:prstTxWarp prst="textNoShape">
              <a:avLst/>
            </a:prstTxWarp>
          </a:bodyPr>
          <a:lstStyle/>
          <a:p>
            <a:pPr algn="ctr" defTabSz="684133"/>
            <a:endParaRPr lang="en-GB" sz="1200" kern="0" dirty="0">
              <a:solidFill>
                <a:sysClr val="windowText" lastClr="000000"/>
              </a:solidFill>
              <a:latin typeface="Arial" panose="020B0604020202020204" pitchFamily="34" charset="0"/>
              <a:ea typeface="ＭＳ Ｐゴシック" pitchFamily="34" charset="-128"/>
              <a:cs typeface="Arial" panose="020B0604020202020204" pitchFamily="34" charset="0"/>
            </a:endParaRPr>
          </a:p>
        </p:txBody>
      </p:sp>
      <p:sp>
        <p:nvSpPr>
          <p:cNvPr id="10" name="Rectangle 9"/>
          <p:cNvSpPr/>
          <p:nvPr/>
        </p:nvSpPr>
        <p:spPr bwMode="auto">
          <a:xfrm>
            <a:off x="4684751" y="3873587"/>
            <a:ext cx="964679" cy="813386"/>
          </a:xfrm>
          <a:prstGeom prst="rect">
            <a:avLst/>
          </a:prstGeom>
          <a:solidFill>
            <a:srgbClr val="04A2DC"/>
          </a:solidFill>
          <a:ln w="3175" cap="flat" cmpd="sng" algn="ctr">
            <a:noFill/>
            <a:prstDash val="solid"/>
            <a:round/>
            <a:headEnd type="none" w="med" len="med"/>
            <a:tailEnd type="none" w="med" len="med"/>
          </a:ln>
          <a:effectLst/>
        </p:spPr>
        <p:txBody>
          <a:bodyPr anchor="ctr"/>
          <a:lstStyle/>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r>
              <a:rPr lang="en-GB" sz="788" b="1" dirty="0" smtClean="0">
                <a:solidFill>
                  <a:srgbClr val="FFFFFF"/>
                </a:solidFill>
                <a:latin typeface="Arial" panose="020B0604020202020204" pitchFamily="34" charset="0"/>
                <a:ea typeface="ＭＳ Ｐゴシック" pitchFamily="34" charset="-128"/>
                <a:cs typeface="Arial" panose="020B0604020202020204" pitchFamily="34" charset="0"/>
              </a:rPr>
              <a:t>SERVICE </a:t>
            </a:r>
            <a:r>
              <a:rPr lang="en-GB" sz="788" b="1" dirty="0">
                <a:solidFill>
                  <a:srgbClr val="FFFFFF"/>
                </a:solidFill>
                <a:latin typeface="Arial" panose="020B0604020202020204" pitchFamily="34" charset="0"/>
                <a:ea typeface="ＭＳ Ｐゴシック" pitchFamily="34" charset="-128"/>
                <a:cs typeface="Arial" panose="020B0604020202020204" pitchFamily="34" charset="0"/>
              </a:rPr>
              <a:t>C</a:t>
            </a:r>
            <a:r>
              <a:rPr lang="en-GB" sz="788" b="1" dirty="0" smtClean="0">
                <a:solidFill>
                  <a:srgbClr val="FFFFFF"/>
                </a:solidFill>
                <a:latin typeface="Arial" panose="020B0604020202020204" pitchFamily="34" charset="0"/>
                <a:ea typeface="ＭＳ Ｐゴシック" pitchFamily="34" charset="-128"/>
                <a:cs typeface="Arial" panose="020B0604020202020204" pitchFamily="34" charset="0"/>
              </a:rPr>
              <a:t>ATALOGUE</a:t>
            </a:r>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p:txBody>
      </p:sp>
      <p:grpSp>
        <p:nvGrpSpPr>
          <p:cNvPr id="11" name="Group 10"/>
          <p:cNvGrpSpPr/>
          <p:nvPr/>
        </p:nvGrpSpPr>
        <p:grpSpPr>
          <a:xfrm>
            <a:off x="2978252" y="3895915"/>
            <a:ext cx="1414885" cy="766848"/>
            <a:chOff x="10455002" y="3856298"/>
            <a:chExt cx="6624736" cy="3055217"/>
          </a:xfrm>
        </p:grpSpPr>
        <p:grpSp>
          <p:nvGrpSpPr>
            <p:cNvPr id="12" name="Group 22"/>
            <p:cNvGrpSpPr>
              <a:grpSpLocks/>
            </p:cNvGrpSpPr>
            <p:nvPr/>
          </p:nvGrpSpPr>
          <p:grpSpPr bwMode="auto">
            <a:xfrm>
              <a:off x="10455002" y="3856298"/>
              <a:ext cx="6624736" cy="3055217"/>
              <a:chOff x="510" y="874"/>
              <a:chExt cx="4140" cy="2012"/>
            </a:xfrm>
            <a:solidFill>
              <a:schemeClr val="bg1">
                <a:lumMod val="85000"/>
              </a:schemeClr>
            </a:solidFill>
          </p:grpSpPr>
          <p:sp>
            <p:nvSpPr>
              <p:cNvPr id="87" name="Freeform 23"/>
              <p:cNvSpPr>
                <a:spLocks noChangeAspect="1"/>
              </p:cNvSpPr>
              <p:nvPr/>
            </p:nvSpPr>
            <p:spPr bwMode="auto">
              <a:xfrm>
                <a:off x="1584" y="2462"/>
                <a:ext cx="95" cy="393"/>
              </a:xfrm>
              <a:custGeom>
                <a:avLst/>
                <a:gdLst>
                  <a:gd name="T0" fmla="*/ 1248979 w 73"/>
                  <a:gd name="T1" fmla="*/ 0 h 401"/>
                  <a:gd name="T2" fmla="*/ 1248979 w 73"/>
                  <a:gd name="T3" fmla="*/ 24 h 401"/>
                  <a:gd name="T4" fmla="*/ 1599402 w 73"/>
                  <a:gd name="T5" fmla="*/ 25 h 401"/>
                  <a:gd name="T6" fmla="*/ 1248979 w 73"/>
                  <a:gd name="T7" fmla="*/ 26 h 401"/>
                  <a:gd name="T8" fmla="*/ 1248979 w 73"/>
                  <a:gd name="T9" fmla="*/ 47 h 401"/>
                  <a:gd name="T10" fmla="*/ 1061639 w 73"/>
                  <a:gd name="T11" fmla="*/ 71 h 401"/>
                  <a:gd name="T12" fmla="*/ 895289 w 73"/>
                  <a:gd name="T13" fmla="*/ 86 h 401"/>
                  <a:gd name="T14" fmla="*/ 895289 w 73"/>
                  <a:gd name="T15" fmla="*/ 98 h 401"/>
                  <a:gd name="T16" fmla="*/ 725697 w 73"/>
                  <a:gd name="T17" fmla="*/ 116 h 401"/>
                  <a:gd name="T18" fmla="*/ 725697 w 73"/>
                  <a:gd name="T19" fmla="*/ 130 h 401"/>
                  <a:gd name="T20" fmla="*/ 895289 w 73"/>
                  <a:gd name="T21" fmla="*/ 130 h 401"/>
                  <a:gd name="T22" fmla="*/ 725697 w 73"/>
                  <a:gd name="T23" fmla="*/ 142 h 401"/>
                  <a:gd name="T24" fmla="*/ 528642 w 73"/>
                  <a:gd name="T25" fmla="*/ 154 h 401"/>
                  <a:gd name="T26" fmla="*/ 358871 w 73"/>
                  <a:gd name="T27" fmla="*/ 167 h 401"/>
                  <a:gd name="T28" fmla="*/ 528642 w 73"/>
                  <a:gd name="T29" fmla="*/ 167 h 401"/>
                  <a:gd name="T30" fmla="*/ 725697 w 73"/>
                  <a:gd name="T31" fmla="*/ 173 h 401"/>
                  <a:gd name="T32" fmla="*/ 1248979 w 73"/>
                  <a:gd name="T33" fmla="*/ 173 h 401"/>
                  <a:gd name="T34" fmla="*/ 1248979 w 73"/>
                  <a:gd name="T35" fmla="*/ 177 h 401"/>
                  <a:gd name="T36" fmla="*/ 895289 w 73"/>
                  <a:gd name="T37" fmla="*/ 185 h 401"/>
                  <a:gd name="T38" fmla="*/ 725697 w 73"/>
                  <a:gd name="T39" fmla="*/ 185 h 401"/>
                  <a:gd name="T40" fmla="*/ 895289 w 73"/>
                  <a:gd name="T41" fmla="*/ 181 h 401"/>
                  <a:gd name="T42" fmla="*/ 358871 w 73"/>
                  <a:gd name="T43" fmla="*/ 181 h 401"/>
                  <a:gd name="T44" fmla="*/ 358871 w 73"/>
                  <a:gd name="T45" fmla="*/ 177 h 401"/>
                  <a:gd name="T46" fmla="*/ 172379 w 73"/>
                  <a:gd name="T47" fmla="*/ 177 h 401"/>
                  <a:gd name="T48" fmla="*/ 0 w 73"/>
                  <a:gd name="T49" fmla="*/ 173 h 401"/>
                  <a:gd name="T50" fmla="*/ 172379 w 73"/>
                  <a:gd name="T51" fmla="*/ 167 h 401"/>
                  <a:gd name="T52" fmla="*/ 0 w 73"/>
                  <a:gd name="T53" fmla="*/ 173 h 401"/>
                  <a:gd name="T54" fmla="*/ 172379 w 73"/>
                  <a:gd name="T55" fmla="*/ 167 h 401"/>
                  <a:gd name="T56" fmla="*/ 0 w 73"/>
                  <a:gd name="T57" fmla="*/ 164 h 401"/>
                  <a:gd name="T58" fmla="*/ 0 w 73"/>
                  <a:gd name="T59" fmla="*/ 161 h 401"/>
                  <a:gd name="T60" fmla="*/ 0 w 73"/>
                  <a:gd name="T61" fmla="*/ 150 h 401"/>
                  <a:gd name="T62" fmla="*/ 358871 w 73"/>
                  <a:gd name="T63" fmla="*/ 146 h 401"/>
                  <a:gd name="T64" fmla="*/ 0 w 73"/>
                  <a:gd name="T65" fmla="*/ 142 h 401"/>
                  <a:gd name="T66" fmla="*/ 172379 w 73"/>
                  <a:gd name="T67" fmla="*/ 138 h 401"/>
                  <a:gd name="T68" fmla="*/ 358871 w 73"/>
                  <a:gd name="T69" fmla="*/ 126 h 401"/>
                  <a:gd name="T70" fmla="*/ 528642 w 73"/>
                  <a:gd name="T71" fmla="*/ 116 h 401"/>
                  <a:gd name="T72" fmla="*/ 358871 w 73"/>
                  <a:gd name="T73" fmla="*/ 116 h 401"/>
                  <a:gd name="T74" fmla="*/ 358871 w 73"/>
                  <a:gd name="T75" fmla="*/ 106 h 401"/>
                  <a:gd name="T76" fmla="*/ 358871 w 73"/>
                  <a:gd name="T77" fmla="*/ 94 h 401"/>
                  <a:gd name="T78" fmla="*/ 895289 w 73"/>
                  <a:gd name="T79" fmla="*/ 68 h 401"/>
                  <a:gd name="T80" fmla="*/ 895289 w 73"/>
                  <a:gd name="T81" fmla="*/ 55 h 401"/>
                  <a:gd name="T82" fmla="*/ 895289 w 73"/>
                  <a:gd name="T83" fmla="*/ 39 h 401"/>
                  <a:gd name="T84" fmla="*/ 1061639 w 73"/>
                  <a:gd name="T85" fmla="*/ 25 h 4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3"/>
                  <a:gd name="T130" fmla="*/ 0 h 401"/>
                  <a:gd name="T131" fmla="*/ 73 w 73"/>
                  <a:gd name="T132" fmla="*/ 401 h 4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3" h="401">
                    <a:moveTo>
                      <a:pt x="40" y="0"/>
                    </a:moveTo>
                    <a:lnTo>
                      <a:pt x="56" y="0"/>
                    </a:lnTo>
                    <a:lnTo>
                      <a:pt x="56" y="16"/>
                    </a:lnTo>
                    <a:lnTo>
                      <a:pt x="56" y="24"/>
                    </a:lnTo>
                    <a:lnTo>
                      <a:pt x="64" y="48"/>
                    </a:lnTo>
                    <a:lnTo>
                      <a:pt x="72" y="48"/>
                    </a:lnTo>
                    <a:lnTo>
                      <a:pt x="72" y="56"/>
                    </a:lnTo>
                    <a:lnTo>
                      <a:pt x="56" y="64"/>
                    </a:lnTo>
                    <a:lnTo>
                      <a:pt x="64" y="80"/>
                    </a:lnTo>
                    <a:lnTo>
                      <a:pt x="56" y="96"/>
                    </a:lnTo>
                    <a:lnTo>
                      <a:pt x="40" y="136"/>
                    </a:lnTo>
                    <a:lnTo>
                      <a:pt x="48" y="152"/>
                    </a:lnTo>
                    <a:lnTo>
                      <a:pt x="40" y="168"/>
                    </a:lnTo>
                    <a:lnTo>
                      <a:pt x="40" y="184"/>
                    </a:lnTo>
                    <a:lnTo>
                      <a:pt x="40" y="192"/>
                    </a:lnTo>
                    <a:lnTo>
                      <a:pt x="40" y="208"/>
                    </a:lnTo>
                    <a:lnTo>
                      <a:pt x="32" y="224"/>
                    </a:lnTo>
                    <a:lnTo>
                      <a:pt x="32" y="248"/>
                    </a:lnTo>
                    <a:lnTo>
                      <a:pt x="32" y="256"/>
                    </a:lnTo>
                    <a:lnTo>
                      <a:pt x="32" y="280"/>
                    </a:lnTo>
                    <a:lnTo>
                      <a:pt x="40" y="280"/>
                    </a:lnTo>
                    <a:lnTo>
                      <a:pt x="32" y="304"/>
                    </a:lnTo>
                    <a:lnTo>
                      <a:pt x="24" y="320"/>
                    </a:lnTo>
                    <a:lnTo>
                      <a:pt x="24" y="328"/>
                    </a:lnTo>
                    <a:lnTo>
                      <a:pt x="16" y="344"/>
                    </a:lnTo>
                    <a:lnTo>
                      <a:pt x="16" y="360"/>
                    </a:lnTo>
                    <a:lnTo>
                      <a:pt x="24" y="360"/>
                    </a:lnTo>
                    <a:lnTo>
                      <a:pt x="24" y="376"/>
                    </a:lnTo>
                    <a:lnTo>
                      <a:pt x="32" y="376"/>
                    </a:lnTo>
                    <a:lnTo>
                      <a:pt x="48" y="376"/>
                    </a:lnTo>
                    <a:lnTo>
                      <a:pt x="56" y="376"/>
                    </a:lnTo>
                    <a:lnTo>
                      <a:pt x="56" y="384"/>
                    </a:lnTo>
                    <a:lnTo>
                      <a:pt x="40" y="392"/>
                    </a:lnTo>
                    <a:lnTo>
                      <a:pt x="40" y="400"/>
                    </a:lnTo>
                    <a:lnTo>
                      <a:pt x="32" y="400"/>
                    </a:lnTo>
                    <a:lnTo>
                      <a:pt x="40" y="400"/>
                    </a:lnTo>
                    <a:lnTo>
                      <a:pt x="40" y="392"/>
                    </a:lnTo>
                    <a:lnTo>
                      <a:pt x="24" y="400"/>
                    </a:lnTo>
                    <a:lnTo>
                      <a:pt x="16" y="392"/>
                    </a:lnTo>
                    <a:lnTo>
                      <a:pt x="16" y="384"/>
                    </a:lnTo>
                    <a:lnTo>
                      <a:pt x="8" y="376"/>
                    </a:lnTo>
                    <a:lnTo>
                      <a:pt x="8" y="384"/>
                    </a:lnTo>
                    <a:lnTo>
                      <a:pt x="0" y="376"/>
                    </a:lnTo>
                    <a:lnTo>
                      <a:pt x="8" y="368"/>
                    </a:lnTo>
                    <a:lnTo>
                      <a:pt x="8" y="360"/>
                    </a:lnTo>
                    <a:lnTo>
                      <a:pt x="8" y="368"/>
                    </a:lnTo>
                    <a:lnTo>
                      <a:pt x="0" y="376"/>
                    </a:lnTo>
                    <a:lnTo>
                      <a:pt x="8" y="368"/>
                    </a:lnTo>
                    <a:lnTo>
                      <a:pt x="8" y="360"/>
                    </a:lnTo>
                    <a:lnTo>
                      <a:pt x="8" y="352"/>
                    </a:lnTo>
                    <a:lnTo>
                      <a:pt x="0" y="352"/>
                    </a:lnTo>
                    <a:lnTo>
                      <a:pt x="0" y="344"/>
                    </a:lnTo>
                    <a:lnTo>
                      <a:pt x="0" y="320"/>
                    </a:lnTo>
                    <a:lnTo>
                      <a:pt x="8" y="328"/>
                    </a:lnTo>
                    <a:lnTo>
                      <a:pt x="16" y="312"/>
                    </a:lnTo>
                    <a:lnTo>
                      <a:pt x="0" y="304"/>
                    </a:lnTo>
                    <a:lnTo>
                      <a:pt x="0" y="296"/>
                    </a:lnTo>
                    <a:lnTo>
                      <a:pt x="8" y="296"/>
                    </a:lnTo>
                    <a:lnTo>
                      <a:pt x="8" y="280"/>
                    </a:lnTo>
                    <a:lnTo>
                      <a:pt x="16" y="272"/>
                    </a:lnTo>
                    <a:lnTo>
                      <a:pt x="16" y="280"/>
                    </a:lnTo>
                    <a:lnTo>
                      <a:pt x="24" y="248"/>
                    </a:lnTo>
                    <a:lnTo>
                      <a:pt x="16" y="248"/>
                    </a:lnTo>
                    <a:lnTo>
                      <a:pt x="16" y="240"/>
                    </a:lnTo>
                    <a:lnTo>
                      <a:pt x="16" y="224"/>
                    </a:lnTo>
                    <a:lnTo>
                      <a:pt x="16" y="216"/>
                    </a:lnTo>
                    <a:lnTo>
                      <a:pt x="16" y="200"/>
                    </a:lnTo>
                    <a:lnTo>
                      <a:pt x="16" y="192"/>
                    </a:lnTo>
                    <a:lnTo>
                      <a:pt x="40" y="144"/>
                    </a:lnTo>
                    <a:lnTo>
                      <a:pt x="32" y="128"/>
                    </a:lnTo>
                    <a:lnTo>
                      <a:pt x="40" y="112"/>
                    </a:lnTo>
                    <a:lnTo>
                      <a:pt x="40" y="104"/>
                    </a:lnTo>
                    <a:lnTo>
                      <a:pt x="40" y="80"/>
                    </a:lnTo>
                    <a:lnTo>
                      <a:pt x="40" y="48"/>
                    </a:lnTo>
                    <a:lnTo>
                      <a:pt x="48" y="32"/>
                    </a:lnTo>
                    <a:lnTo>
                      <a:pt x="4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88" name="Freeform 24"/>
              <p:cNvSpPr>
                <a:spLocks noChangeAspect="1"/>
              </p:cNvSpPr>
              <p:nvPr/>
            </p:nvSpPr>
            <p:spPr bwMode="auto">
              <a:xfrm>
                <a:off x="1605" y="2839"/>
                <a:ext cx="53" cy="47"/>
              </a:xfrm>
              <a:custGeom>
                <a:avLst/>
                <a:gdLst>
                  <a:gd name="T0" fmla="*/ 692919 w 41"/>
                  <a:gd name="T1" fmla="*/ 12 h 49"/>
                  <a:gd name="T2" fmla="*/ 692919 w 41"/>
                  <a:gd name="T3" fmla="*/ 0 h 49"/>
                  <a:gd name="T4" fmla="*/ 550449 w 41"/>
                  <a:gd name="T5" fmla="*/ 8 h 49"/>
                  <a:gd name="T6" fmla="*/ 550449 w 41"/>
                  <a:gd name="T7" fmla="*/ 12 h 49"/>
                  <a:gd name="T8" fmla="*/ 550449 w 41"/>
                  <a:gd name="T9" fmla="*/ 12 h 49"/>
                  <a:gd name="T10" fmla="*/ 414666 w 41"/>
                  <a:gd name="T11" fmla="*/ 12 h 49"/>
                  <a:gd name="T12" fmla="*/ 414666 w 41"/>
                  <a:gd name="T13" fmla="*/ 12 h 49"/>
                  <a:gd name="T14" fmla="*/ 0 w 41"/>
                  <a:gd name="T15" fmla="*/ 12 h 49"/>
                  <a:gd name="T16" fmla="*/ 0 w 41"/>
                  <a:gd name="T17" fmla="*/ 12 h 49"/>
                  <a:gd name="T18" fmla="*/ 0 w 41"/>
                  <a:gd name="T19" fmla="*/ 12 h 49"/>
                  <a:gd name="T20" fmla="*/ 135624 w 41"/>
                  <a:gd name="T21" fmla="*/ 12 h 49"/>
                  <a:gd name="T22" fmla="*/ 135624 w 41"/>
                  <a:gd name="T23" fmla="*/ 12 h 49"/>
                  <a:gd name="T24" fmla="*/ 276557 w 41"/>
                  <a:gd name="T25" fmla="*/ 12 h 49"/>
                  <a:gd name="T26" fmla="*/ 276557 w 41"/>
                  <a:gd name="T27" fmla="*/ 12 h 49"/>
                  <a:gd name="T28" fmla="*/ 414666 w 41"/>
                  <a:gd name="T29" fmla="*/ 12 h 49"/>
                  <a:gd name="T30" fmla="*/ 550449 w 41"/>
                  <a:gd name="T31" fmla="*/ 12 h 49"/>
                  <a:gd name="T32" fmla="*/ 692919 w 41"/>
                  <a:gd name="T33" fmla="*/ 12 h 49"/>
                  <a:gd name="T34" fmla="*/ 692919 w 41"/>
                  <a:gd name="T35" fmla="*/ 12 h 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9"/>
                  <a:gd name="T56" fmla="*/ 41 w 41"/>
                  <a:gd name="T57" fmla="*/ 49 h 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9">
                    <a:moveTo>
                      <a:pt x="40" y="32"/>
                    </a:moveTo>
                    <a:lnTo>
                      <a:pt x="40" y="0"/>
                    </a:lnTo>
                    <a:lnTo>
                      <a:pt x="32" y="8"/>
                    </a:lnTo>
                    <a:lnTo>
                      <a:pt x="32" y="16"/>
                    </a:lnTo>
                    <a:lnTo>
                      <a:pt x="24" y="24"/>
                    </a:lnTo>
                    <a:lnTo>
                      <a:pt x="0" y="16"/>
                    </a:lnTo>
                    <a:lnTo>
                      <a:pt x="0" y="24"/>
                    </a:lnTo>
                    <a:lnTo>
                      <a:pt x="8" y="24"/>
                    </a:lnTo>
                    <a:lnTo>
                      <a:pt x="8" y="32"/>
                    </a:lnTo>
                    <a:lnTo>
                      <a:pt x="16" y="32"/>
                    </a:lnTo>
                    <a:lnTo>
                      <a:pt x="24" y="40"/>
                    </a:lnTo>
                    <a:lnTo>
                      <a:pt x="32" y="40"/>
                    </a:lnTo>
                    <a:lnTo>
                      <a:pt x="40" y="48"/>
                    </a:lnTo>
                    <a:lnTo>
                      <a:pt x="40" y="3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89" name="Freeform 25"/>
              <p:cNvSpPr>
                <a:spLocks noChangeAspect="1"/>
              </p:cNvSpPr>
              <p:nvPr/>
            </p:nvSpPr>
            <p:spPr bwMode="auto">
              <a:xfrm>
                <a:off x="1656" y="2839"/>
                <a:ext cx="55" cy="47"/>
              </a:xfrm>
              <a:custGeom>
                <a:avLst/>
                <a:gdLst>
                  <a:gd name="T0" fmla="*/ 0 w 41"/>
                  <a:gd name="T1" fmla="*/ 12 h 49"/>
                  <a:gd name="T2" fmla="*/ 0 w 41"/>
                  <a:gd name="T3" fmla="*/ 0 h 49"/>
                  <a:gd name="T4" fmla="*/ 576684 w 41"/>
                  <a:gd name="T5" fmla="*/ 12 h 49"/>
                  <a:gd name="T6" fmla="*/ 1706367 w 41"/>
                  <a:gd name="T7" fmla="*/ 12 h 49"/>
                  <a:gd name="T8" fmla="*/ 2818971 w 41"/>
                  <a:gd name="T9" fmla="*/ 12 h 49"/>
                  <a:gd name="T10" fmla="*/ 2289029 w 41"/>
                  <a:gd name="T11" fmla="*/ 12 h 49"/>
                  <a:gd name="T12" fmla="*/ 1101125 w 41"/>
                  <a:gd name="T13" fmla="*/ 12 h 49"/>
                  <a:gd name="T14" fmla="*/ 576684 w 41"/>
                  <a:gd name="T15" fmla="*/ 12 h 49"/>
                  <a:gd name="T16" fmla="*/ 0 w 41"/>
                  <a:gd name="T17" fmla="*/ 12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49"/>
                  <a:gd name="T29" fmla="*/ 41 w 41"/>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49">
                    <a:moveTo>
                      <a:pt x="0" y="32"/>
                    </a:moveTo>
                    <a:lnTo>
                      <a:pt x="0" y="0"/>
                    </a:lnTo>
                    <a:lnTo>
                      <a:pt x="8" y="16"/>
                    </a:lnTo>
                    <a:lnTo>
                      <a:pt x="24" y="32"/>
                    </a:lnTo>
                    <a:lnTo>
                      <a:pt x="40" y="32"/>
                    </a:lnTo>
                    <a:lnTo>
                      <a:pt x="32" y="40"/>
                    </a:lnTo>
                    <a:lnTo>
                      <a:pt x="16" y="48"/>
                    </a:lnTo>
                    <a:lnTo>
                      <a:pt x="8" y="48"/>
                    </a:lnTo>
                    <a:lnTo>
                      <a:pt x="0" y="3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90" name="Freeform 26"/>
              <p:cNvSpPr>
                <a:spLocks noChangeAspect="1"/>
              </p:cNvSpPr>
              <p:nvPr/>
            </p:nvSpPr>
            <p:spPr bwMode="auto">
              <a:xfrm>
                <a:off x="2606" y="2180"/>
                <a:ext cx="32" cy="18"/>
              </a:xfrm>
              <a:custGeom>
                <a:avLst/>
                <a:gdLst>
                  <a:gd name="T0" fmla="*/ 0 w 25"/>
                  <a:gd name="T1" fmla="*/ 8 h 17"/>
                  <a:gd name="T2" fmla="*/ 97608 w 25"/>
                  <a:gd name="T3" fmla="*/ 130 h 17"/>
                  <a:gd name="T4" fmla="*/ 186743 w 25"/>
                  <a:gd name="T5" fmla="*/ 8 h 17"/>
                  <a:gd name="T6" fmla="*/ 286154 w 25"/>
                  <a:gd name="T7" fmla="*/ 8 h 17"/>
                  <a:gd name="T8" fmla="*/ 97608 w 25"/>
                  <a:gd name="T9" fmla="*/ 8 h 17"/>
                  <a:gd name="T10" fmla="*/ 0 w 25"/>
                  <a:gd name="T11" fmla="*/ 0 h 17"/>
                  <a:gd name="T12" fmla="*/ 0 w 25"/>
                  <a:gd name="T13" fmla="*/ 8 h 17"/>
                  <a:gd name="T14" fmla="*/ 0 60000 65536"/>
                  <a:gd name="T15" fmla="*/ 0 60000 65536"/>
                  <a:gd name="T16" fmla="*/ 0 60000 65536"/>
                  <a:gd name="T17" fmla="*/ 0 60000 65536"/>
                  <a:gd name="T18" fmla="*/ 0 60000 65536"/>
                  <a:gd name="T19" fmla="*/ 0 60000 65536"/>
                  <a:gd name="T20" fmla="*/ 0 60000 65536"/>
                  <a:gd name="T21" fmla="*/ 0 w 25"/>
                  <a:gd name="T22" fmla="*/ 0 h 17"/>
                  <a:gd name="T23" fmla="*/ 25 w 25"/>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7">
                    <a:moveTo>
                      <a:pt x="0" y="8"/>
                    </a:moveTo>
                    <a:lnTo>
                      <a:pt x="8" y="16"/>
                    </a:lnTo>
                    <a:lnTo>
                      <a:pt x="16" y="8"/>
                    </a:lnTo>
                    <a:lnTo>
                      <a:pt x="24" y="8"/>
                    </a:lnTo>
                    <a:lnTo>
                      <a:pt x="8" y="8"/>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91" name="Freeform 27"/>
              <p:cNvSpPr>
                <a:spLocks noChangeAspect="1"/>
              </p:cNvSpPr>
              <p:nvPr/>
            </p:nvSpPr>
            <p:spPr bwMode="auto">
              <a:xfrm>
                <a:off x="2814" y="2298"/>
                <a:ext cx="44" cy="33"/>
              </a:xfrm>
              <a:custGeom>
                <a:avLst/>
                <a:gdLst>
                  <a:gd name="T0" fmla="*/ 0 w 33"/>
                  <a:gd name="T1" fmla="*/ 24 h 33"/>
                  <a:gd name="T2" fmla="*/ 474660 w 33"/>
                  <a:gd name="T3" fmla="*/ 32 h 33"/>
                  <a:gd name="T4" fmla="*/ 474660 w 33"/>
                  <a:gd name="T5" fmla="*/ 24 h 33"/>
                  <a:gd name="T6" fmla="*/ 870068 w 33"/>
                  <a:gd name="T7" fmla="*/ 32 h 33"/>
                  <a:gd name="T8" fmla="*/ 1345109 w 33"/>
                  <a:gd name="T9" fmla="*/ 24 h 33"/>
                  <a:gd name="T10" fmla="*/ 870068 w 33"/>
                  <a:gd name="T11" fmla="*/ 24 h 33"/>
                  <a:gd name="T12" fmla="*/ 1793479 w 33"/>
                  <a:gd name="T13" fmla="*/ 8 h 33"/>
                  <a:gd name="T14" fmla="*/ 1345109 w 33"/>
                  <a:gd name="T15" fmla="*/ 8 h 33"/>
                  <a:gd name="T16" fmla="*/ 870068 w 33"/>
                  <a:gd name="T17" fmla="*/ 0 h 33"/>
                  <a:gd name="T18" fmla="*/ 474660 w 33"/>
                  <a:gd name="T19" fmla="*/ 8 h 33"/>
                  <a:gd name="T20" fmla="*/ 0 w 33"/>
                  <a:gd name="T21" fmla="*/ 24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3"/>
                  <a:gd name="T35" fmla="*/ 33 w 33"/>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3">
                    <a:moveTo>
                      <a:pt x="0" y="24"/>
                    </a:moveTo>
                    <a:lnTo>
                      <a:pt x="8" y="32"/>
                    </a:lnTo>
                    <a:lnTo>
                      <a:pt x="8" y="24"/>
                    </a:lnTo>
                    <a:lnTo>
                      <a:pt x="16" y="32"/>
                    </a:lnTo>
                    <a:lnTo>
                      <a:pt x="24" y="24"/>
                    </a:lnTo>
                    <a:lnTo>
                      <a:pt x="16" y="24"/>
                    </a:lnTo>
                    <a:lnTo>
                      <a:pt x="32" y="8"/>
                    </a:lnTo>
                    <a:lnTo>
                      <a:pt x="24" y="8"/>
                    </a:lnTo>
                    <a:lnTo>
                      <a:pt x="16" y="0"/>
                    </a:lnTo>
                    <a:lnTo>
                      <a:pt x="8" y="8"/>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92" name="Freeform 28"/>
              <p:cNvSpPr>
                <a:spLocks noChangeAspect="1"/>
              </p:cNvSpPr>
              <p:nvPr/>
            </p:nvSpPr>
            <p:spPr bwMode="auto">
              <a:xfrm>
                <a:off x="2845" y="2392"/>
                <a:ext cx="13" cy="40"/>
              </a:xfrm>
              <a:custGeom>
                <a:avLst/>
                <a:gdLst>
                  <a:gd name="T0" fmla="*/ 0 w 9"/>
                  <a:gd name="T1" fmla="*/ 16 h 41"/>
                  <a:gd name="T2" fmla="*/ 9613256 w 9"/>
                  <a:gd name="T3" fmla="*/ 20 h 41"/>
                  <a:gd name="T4" fmla="*/ 9613256 w 9"/>
                  <a:gd name="T5" fmla="*/ 20 h 41"/>
                  <a:gd name="T6" fmla="*/ 9613256 w 9"/>
                  <a:gd name="T7" fmla="*/ 0 h 41"/>
                  <a:gd name="T8" fmla="*/ 0 w 9"/>
                  <a:gd name="T9" fmla="*/ 0 h 41"/>
                  <a:gd name="T10" fmla="*/ 9613256 w 9"/>
                  <a:gd name="T11" fmla="*/ 16 h 41"/>
                  <a:gd name="T12" fmla="*/ 0 w 9"/>
                  <a:gd name="T13" fmla="*/ 16 h 41"/>
                  <a:gd name="T14" fmla="*/ 0 60000 65536"/>
                  <a:gd name="T15" fmla="*/ 0 60000 65536"/>
                  <a:gd name="T16" fmla="*/ 0 60000 65536"/>
                  <a:gd name="T17" fmla="*/ 0 60000 65536"/>
                  <a:gd name="T18" fmla="*/ 0 60000 65536"/>
                  <a:gd name="T19" fmla="*/ 0 60000 65536"/>
                  <a:gd name="T20" fmla="*/ 0 60000 65536"/>
                  <a:gd name="T21" fmla="*/ 0 w 9"/>
                  <a:gd name="T22" fmla="*/ 0 h 41"/>
                  <a:gd name="T23" fmla="*/ 9 w 9"/>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41">
                    <a:moveTo>
                      <a:pt x="0" y="16"/>
                    </a:moveTo>
                    <a:lnTo>
                      <a:pt x="8" y="32"/>
                    </a:lnTo>
                    <a:lnTo>
                      <a:pt x="8" y="40"/>
                    </a:lnTo>
                    <a:lnTo>
                      <a:pt x="8" y="0"/>
                    </a:lnTo>
                    <a:lnTo>
                      <a:pt x="0" y="0"/>
                    </a:lnTo>
                    <a:lnTo>
                      <a:pt x="8" y="16"/>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93" name="Freeform 29"/>
              <p:cNvSpPr>
                <a:spLocks noChangeAspect="1"/>
              </p:cNvSpPr>
              <p:nvPr/>
            </p:nvSpPr>
            <p:spPr bwMode="auto">
              <a:xfrm>
                <a:off x="2783" y="2338"/>
                <a:ext cx="33" cy="48"/>
              </a:xfrm>
              <a:custGeom>
                <a:avLst/>
                <a:gdLst>
                  <a:gd name="T0" fmla="*/ 324207 w 25"/>
                  <a:gd name="T1" fmla="*/ 16 h 49"/>
                  <a:gd name="T2" fmla="*/ 621108 w 25"/>
                  <a:gd name="T3" fmla="*/ 24 h 49"/>
                  <a:gd name="T4" fmla="*/ 621108 w 25"/>
                  <a:gd name="T5" fmla="*/ 24 h 49"/>
                  <a:gd name="T6" fmla="*/ 920965 w 25"/>
                  <a:gd name="T7" fmla="*/ 24 h 49"/>
                  <a:gd name="T8" fmla="*/ 621108 w 25"/>
                  <a:gd name="T9" fmla="*/ 24 h 49"/>
                  <a:gd name="T10" fmla="*/ 324207 w 25"/>
                  <a:gd name="T11" fmla="*/ 24 h 49"/>
                  <a:gd name="T12" fmla="*/ 621108 w 25"/>
                  <a:gd name="T13" fmla="*/ 16 h 49"/>
                  <a:gd name="T14" fmla="*/ 324207 w 25"/>
                  <a:gd name="T15" fmla="*/ 0 h 49"/>
                  <a:gd name="T16" fmla="*/ 0 w 25"/>
                  <a:gd name="T17" fmla="*/ 0 h 49"/>
                  <a:gd name="T18" fmla="*/ 324207 w 25"/>
                  <a:gd name="T19" fmla="*/ 16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49"/>
                  <a:gd name="T32" fmla="*/ 25 w 25"/>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49">
                    <a:moveTo>
                      <a:pt x="8" y="16"/>
                    </a:moveTo>
                    <a:lnTo>
                      <a:pt x="16" y="32"/>
                    </a:lnTo>
                    <a:lnTo>
                      <a:pt x="16" y="40"/>
                    </a:lnTo>
                    <a:lnTo>
                      <a:pt x="24" y="48"/>
                    </a:lnTo>
                    <a:lnTo>
                      <a:pt x="16" y="32"/>
                    </a:lnTo>
                    <a:lnTo>
                      <a:pt x="8" y="24"/>
                    </a:lnTo>
                    <a:lnTo>
                      <a:pt x="16" y="16"/>
                    </a:lnTo>
                    <a:lnTo>
                      <a:pt x="8" y="0"/>
                    </a:lnTo>
                    <a:lnTo>
                      <a:pt x="0" y="0"/>
                    </a:lnTo>
                    <a:lnTo>
                      <a:pt x="8"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94" name="Freeform 30"/>
              <p:cNvSpPr>
                <a:spLocks noChangeAspect="1"/>
              </p:cNvSpPr>
              <p:nvPr/>
            </p:nvSpPr>
            <p:spPr bwMode="auto">
              <a:xfrm>
                <a:off x="1656" y="2197"/>
                <a:ext cx="2" cy="8"/>
              </a:xfrm>
              <a:custGeom>
                <a:avLst/>
                <a:gdLst>
                  <a:gd name="T0" fmla="*/ 0 w 1"/>
                  <a:gd name="T1" fmla="*/ 0 h 9"/>
                  <a:gd name="T2" fmla="*/ 0 w 1"/>
                  <a:gd name="T3" fmla="*/ 4 h 9"/>
                  <a:gd name="T4" fmla="*/ 0 60000 65536"/>
                  <a:gd name="T5" fmla="*/ 0 60000 65536"/>
                  <a:gd name="T6" fmla="*/ 0 w 1"/>
                  <a:gd name="T7" fmla="*/ 0 h 9"/>
                  <a:gd name="T8" fmla="*/ 1 w 1"/>
                  <a:gd name="T9" fmla="*/ 9 h 9"/>
                </a:gdLst>
                <a:ahLst/>
                <a:cxnLst>
                  <a:cxn ang="T4">
                    <a:pos x="T0" y="T1"/>
                  </a:cxn>
                  <a:cxn ang="T5">
                    <a:pos x="T2" y="T3"/>
                  </a:cxn>
                </a:cxnLst>
                <a:rect l="T6" t="T7" r="T8" b="T9"/>
                <a:pathLst>
                  <a:path w="1" h="9">
                    <a:moveTo>
                      <a:pt x="0" y="0"/>
                    </a:moveTo>
                    <a:lnTo>
                      <a:pt x="0" y="8"/>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95" name="Freeform 31"/>
              <p:cNvSpPr>
                <a:spLocks noChangeAspect="1"/>
              </p:cNvSpPr>
              <p:nvPr/>
            </p:nvSpPr>
            <p:spPr bwMode="auto">
              <a:xfrm>
                <a:off x="1542" y="2063"/>
                <a:ext cx="23" cy="9"/>
              </a:xfrm>
              <a:custGeom>
                <a:avLst/>
                <a:gdLst>
                  <a:gd name="T0" fmla="*/ 0 w 17"/>
                  <a:gd name="T1" fmla="*/ 0 h 9"/>
                  <a:gd name="T2" fmla="*/ 1594625 w 17"/>
                  <a:gd name="T3" fmla="*/ 8 h 9"/>
                  <a:gd name="T4" fmla="*/ 0 60000 65536"/>
                  <a:gd name="T5" fmla="*/ 0 60000 65536"/>
                  <a:gd name="T6" fmla="*/ 0 w 17"/>
                  <a:gd name="T7" fmla="*/ 0 h 9"/>
                  <a:gd name="T8" fmla="*/ 17 w 17"/>
                  <a:gd name="T9" fmla="*/ 9 h 9"/>
                </a:gdLst>
                <a:ahLst/>
                <a:cxnLst>
                  <a:cxn ang="T4">
                    <a:pos x="T0" y="T1"/>
                  </a:cxn>
                  <a:cxn ang="T5">
                    <a:pos x="T2" y="T3"/>
                  </a:cxn>
                </a:cxnLst>
                <a:rect l="T6" t="T7" r="T8" b="T9"/>
                <a:pathLst>
                  <a:path w="17" h="9">
                    <a:moveTo>
                      <a:pt x="0" y="0"/>
                    </a:moveTo>
                    <a:lnTo>
                      <a:pt x="16" y="8"/>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96" name="Freeform 32"/>
              <p:cNvSpPr>
                <a:spLocks noChangeAspect="1"/>
              </p:cNvSpPr>
              <p:nvPr/>
            </p:nvSpPr>
            <p:spPr bwMode="auto">
              <a:xfrm>
                <a:off x="1564" y="2063"/>
                <a:ext cx="1" cy="17"/>
              </a:xfrm>
              <a:custGeom>
                <a:avLst/>
                <a:gdLst>
                  <a:gd name="T0" fmla="*/ 0 w 1"/>
                  <a:gd name="T1" fmla="*/ 0 h 17"/>
                  <a:gd name="T2" fmla="*/ 0 w 1"/>
                  <a:gd name="T3" fmla="*/ 8 h 17"/>
                  <a:gd name="T4" fmla="*/ 0 w 1"/>
                  <a:gd name="T5" fmla="*/ 16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8"/>
                    </a:lnTo>
                    <a:lnTo>
                      <a:pt x="0" y="16"/>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97" name="Freeform 33"/>
              <p:cNvSpPr>
                <a:spLocks noChangeAspect="1"/>
              </p:cNvSpPr>
              <p:nvPr/>
            </p:nvSpPr>
            <p:spPr bwMode="auto">
              <a:xfrm>
                <a:off x="1564" y="2079"/>
                <a:ext cx="10" cy="9"/>
              </a:xfrm>
              <a:custGeom>
                <a:avLst/>
                <a:gdLst>
                  <a:gd name="T0" fmla="*/ 0 w 9"/>
                  <a:gd name="T1" fmla="*/ 0 h 9"/>
                  <a:gd name="T2" fmla="*/ 422 w 9"/>
                  <a:gd name="T3" fmla="*/ 0 h 9"/>
                  <a:gd name="T4" fmla="*/ 422 w 9"/>
                  <a:gd name="T5" fmla="*/ 8 h 9"/>
                  <a:gd name="T6" fmla="*/ 0 60000 65536"/>
                  <a:gd name="T7" fmla="*/ 0 60000 65536"/>
                  <a:gd name="T8" fmla="*/ 0 60000 65536"/>
                  <a:gd name="T9" fmla="*/ 0 w 9"/>
                  <a:gd name="T10" fmla="*/ 0 h 9"/>
                  <a:gd name="T11" fmla="*/ 9 w 9"/>
                  <a:gd name="T12" fmla="*/ 9 h 9"/>
                </a:gdLst>
                <a:ahLst/>
                <a:cxnLst>
                  <a:cxn ang="T6">
                    <a:pos x="T0" y="T1"/>
                  </a:cxn>
                  <a:cxn ang="T7">
                    <a:pos x="T2" y="T3"/>
                  </a:cxn>
                  <a:cxn ang="T8">
                    <a:pos x="T4" y="T5"/>
                  </a:cxn>
                </a:cxnLst>
                <a:rect l="T9" t="T10" r="T11" b="T12"/>
                <a:pathLst>
                  <a:path w="9" h="9">
                    <a:moveTo>
                      <a:pt x="0" y="0"/>
                    </a:moveTo>
                    <a:lnTo>
                      <a:pt x="8" y="0"/>
                    </a:lnTo>
                    <a:lnTo>
                      <a:pt x="8" y="8"/>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98" name="Freeform 34"/>
              <p:cNvSpPr>
                <a:spLocks noChangeAspect="1"/>
              </p:cNvSpPr>
              <p:nvPr/>
            </p:nvSpPr>
            <p:spPr bwMode="auto">
              <a:xfrm>
                <a:off x="1584" y="2103"/>
                <a:ext cx="1" cy="1"/>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99" name="Freeform 35"/>
              <p:cNvSpPr>
                <a:spLocks noChangeAspect="1"/>
              </p:cNvSpPr>
              <p:nvPr/>
            </p:nvSpPr>
            <p:spPr bwMode="auto">
              <a:xfrm>
                <a:off x="1594" y="2103"/>
                <a:ext cx="12" cy="8"/>
              </a:xfrm>
              <a:custGeom>
                <a:avLst/>
                <a:gdLst>
                  <a:gd name="T0" fmla="*/ 0 w 9"/>
                  <a:gd name="T1" fmla="*/ 0 h 9"/>
                  <a:gd name="T2" fmla="*/ 474660 w 9"/>
                  <a:gd name="T3" fmla="*/ 4 h 9"/>
                  <a:gd name="T4" fmla="*/ 0 w 9"/>
                  <a:gd name="T5" fmla="*/ 4 h 9"/>
                  <a:gd name="T6" fmla="*/ 0 60000 65536"/>
                  <a:gd name="T7" fmla="*/ 0 60000 65536"/>
                  <a:gd name="T8" fmla="*/ 0 60000 65536"/>
                  <a:gd name="T9" fmla="*/ 0 w 9"/>
                  <a:gd name="T10" fmla="*/ 0 h 9"/>
                  <a:gd name="T11" fmla="*/ 9 w 9"/>
                  <a:gd name="T12" fmla="*/ 9 h 9"/>
                </a:gdLst>
                <a:ahLst/>
                <a:cxnLst>
                  <a:cxn ang="T6">
                    <a:pos x="T0" y="T1"/>
                  </a:cxn>
                  <a:cxn ang="T7">
                    <a:pos x="T2" y="T3"/>
                  </a:cxn>
                  <a:cxn ang="T8">
                    <a:pos x="T4" y="T5"/>
                  </a:cxn>
                </a:cxnLst>
                <a:rect l="T9" t="T10" r="T11" b="T12"/>
                <a:pathLst>
                  <a:path w="9" h="9">
                    <a:moveTo>
                      <a:pt x="0" y="0"/>
                    </a:moveTo>
                    <a:lnTo>
                      <a:pt x="8" y="8"/>
                    </a:lnTo>
                    <a:lnTo>
                      <a:pt x="0" y="8"/>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00" name="Freeform 36"/>
              <p:cNvSpPr>
                <a:spLocks noChangeAspect="1"/>
              </p:cNvSpPr>
              <p:nvPr/>
            </p:nvSpPr>
            <p:spPr bwMode="auto">
              <a:xfrm>
                <a:off x="1606" y="2111"/>
                <a:ext cx="10" cy="0"/>
              </a:xfrm>
              <a:custGeom>
                <a:avLst/>
                <a:gdLst>
                  <a:gd name="T0" fmla="*/ 0 w 9"/>
                  <a:gd name="T1" fmla="*/ 0 h 1"/>
                  <a:gd name="T2" fmla="*/ 422 w 9"/>
                  <a:gd name="T3" fmla="*/ 0 h 1"/>
                  <a:gd name="T4" fmla="*/ 0 60000 65536"/>
                  <a:gd name="T5" fmla="*/ 0 60000 65536"/>
                  <a:gd name="T6" fmla="*/ 0 w 9"/>
                  <a:gd name="T7" fmla="*/ 0 h 1"/>
                  <a:gd name="T8" fmla="*/ 9 w 9"/>
                  <a:gd name="T9" fmla="*/ 0 h 1"/>
                </a:gdLst>
                <a:ahLst/>
                <a:cxnLst>
                  <a:cxn ang="T4">
                    <a:pos x="T0" y="T1"/>
                  </a:cxn>
                  <a:cxn ang="T5">
                    <a:pos x="T2" y="T3"/>
                  </a:cxn>
                </a:cxnLst>
                <a:rect l="T6" t="T7" r="T8" b="T9"/>
                <a:pathLst>
                  <a:path w="9" h="1">
                    <a:moveTo>
                      <a:pt x="0" y="0"/>
                    </a:moveTo>
                    <a:lnTo>
                      <a:pt x="8"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01" name="Freeform 37"/>
              <p:cNvSpPr>
                <a:spLocks noChangeAspect="1"/>
              </p:cNvSpPr>
              <p:nvPr/>
            </p:nvSpPr>
            <p:spPr bwMode="auto">
              <a:xfrm>
                <a:off x="1614" y="2118"/>
                <a:ext cx="24" cy="1"/>
              </a:xfrm>
              <a:custGeom>
                <a:avLst/>
                <a:gdLst>
                  <a:gd name="T0" fmla="*/ 0 w 17"/>
                  <a:gd name="T1" fmla="*/ 0 h 1"/>
                  <a:gd name="T2" fmla="*/ 3948785 w 17"/>
                  <a:gd name="T3" fmla="*/ 0 h 1"/>
                  <a:gd name="T4" fmla="*/ 7870242 w 17"/>
                  <a:gd name="T5" fmla="*/ 0 h 1"/>
                  <a:gd name="T6" fmla="*/ 0 60000 65536"/>
                  <a:gd name="T7" fmla="*/ 0 60000 65536"/>
                  <a:gd name="T8" fmla="*/ 0 60000 65536"/>
                  <a:gd name="T9" fmla="*/ 0 w 17"/>
                  <a:gd name="T10" fmla="*/ 0 h 1"/>
                  <a:gd name="T11" fmla="*/ 17 w 17"/>
                  <a:gd name="T12" fmla="*/ 1 h 1"/>
                </a:gdLst>
                <a:ahLst/>
                <a:cxnLst>
                  <a:cxn ang="T6">
                    <a:pos x="T0" y="T1"/>
                  </a:cxn>
                  <a:cxn ang="T7">
                    <a:pos x="T2" y="T3"/>
                  </a:cxn>
                  <a:cxn ang="T8">
                    <a:pos x="T4" y="T5"/>
                  </a:cxn>
                </a:cxnLst>
                <a:rect l="T9" t="T10" r="T11" b="T12"/>
                <a:pathLst>
                  <a:path w="17" h="1">
                    <a:moveTo>
                      <a:pt x="0" y="0"/>
                    </a:moveTo>
                    <a:lnTo>
                      <a:pt x="8" y="0"/>
                    </a:lnTo>
                    <a:lnTo>
                      <a:pt x="16"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02" name="Freeform 38"/>
              <p:cNvSpPr>
                <a:spLocks noChangeAspect="1"/>
              </p:cNvSpPr>
              <p:nvPr/>
            </p:nvSpPr>
            <p:spPr bwMode="auto">
              <a:xfrm>
                <a:off x="1510" y="2087"/>
                <a:ext cx="2" cy="1"/>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03" name="Freeform 39"/>
              <p:cNvSpPr>
                <a:spLocks noChangeAspect="1"/>
              </p:cNvSpPr>
              <p:nvPr/>
            </p:nvSpPr>
            <p:spPr bwMode="auto">
              <a:xfrm>
                <a:off x="3522" y="2189"/>
                <a:ext cx="2" cy="16"/>
              </a:xfrm>
              <a:custGeom>
                <a:avLst/>
                <a:gdLst>
                  <a:gd name="T0" fmla="*/ 0 w 1"/>
                  <a:gd name="T1" fmla="*/ 0 h 17"/>
                  <a:gd name="T2" fmla="*/ 0 w 1"/>
                  <a:gd name="T3" fmla="*/ 8 h 17"/>
                  <a:gd name="T4" fmla="*/ 0 60000 65536"/>
                  <a:gd name="T5" fmla="*/ 0 60000 65536"/>
                  <a:gd name="T6" fmla="*/ 0 w 1"/>
                  <a:gd name="T7" fmla="*/ 0 h 17"/>
                  <a:gd name="T8" fmla="*/ 1 w 1"/>
                  <a:gd name="T9" fmla="*/ 17 h 17"/>
                </a:gdLst>
                <a:ahLst/>
                <a:cxnLst>
                  <a:cxn ang="T4">
                    <a:pos x="T0" y="T1"/>
                  </a:cxn>
                  <a:cxn ang="T5">
                    <a:pos x="T2" y="T3"/>
                  </a:cxn>
                </a:cxnLst>
                <a:rect l="T6" t="T7" r="T8" b="T9"/>
                <a:pathLst>
                  <a:path w="1" h="17">
                    <a:moveTo>
                      <a:pt x="0" y="0"/>
                    </a:moveTo>
                    <a:lnTo>
                      <a:pt x="0" y="16"/>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04" name="Freeform 40"/>
              <p:cNvSpPr>
                <a:spLocks noChangeAspect="1"/>
              </p:cNvSpPr>
              <p:nvPr/>
            </p:nvSpPr>
            <p:spPr bwMode="auto">
              <a:xfrm>
                <a:off x="3564" y="2282"/>
                <a:ext cx="2" cy="1"/>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05" name="Freeform 41"/>
              <p:cNvSpPr>
                <a:spLocks noChangeAspect="1"/>
              </p:cNvSpPr>
              <p:nvPr/>
            </p:nvSpPr>
            <p:spPr bwMode="auto">
              <a:xfrm>
                <a:off x="3929" y="2063"/>
                <a:ext cx="1" cy="9"/>
              </a:xfrm>
              <a:custGeom>
                <a:avLst/>
                <a:gdLst>
                  <a:gd name="T0" fmla="*/ 0 w 1"/>
                  <a:gd name="T1" fmla="*/ 8 h 9"/>
                  <a:gd name="T2" fmla="*/ 0 w 1"/>
                  <a:gd name="T3" fmla="*/ 0 h 9"/>
                  <a:gd name="T4" fmla="*/ 0 60000 65536"/>
                  <a:gd name="T5" fmla="*/ 0 60000 65536"/>
                  <a:gd name="T6" fmla="*/ 0 w 1"/>
                  <a:gd name="T7" fmla="*/ 0 h 9"/>
                  <a:gd name="T8" fmla="*/ 1 w 1"/>
                  <a:gd name="T9" fmla="*/ 9 h 9"/>
                </a:gdLst>
                <a:ahLst/>
                <a:cxnLst>
                  <a:cxn ang="T4">
                    <a:pos x="T0" y="T1"/>
                  </a:cxn>
                  <a:cxn ang="T5">
                    <a:pos x="T2" y="T3"/>
                  </a:cxn>
                </a:cxnLst>
                <a:rect l="T6" t="T7" r="T8" b="T9"/>
                <a:pathLst>
                  <a:path w="1" h="9">
                    <a:moveTo>
                      <a:pt x="0" y="8"/>
                    </a:moveTo>
                    <a:lnTo>
                      <a:pt x="0"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06" name="Freeform 42"/>
              <p:cNvSpPr>
                <a:spLocks noChangeAspect="1"/>
              </p:cNvSpPr>
              <p:nvPr/>
            </p:nvSpPr>
            <p:spPr bwMode="auto">
              <a:xfrm>
                <a:off x="3950" y="2048"/>
                <a:ext cx="0" cy="8"/>
              </a:xfrm>
              <a:custGeom>
                <a:avLst/>
                <a:gdLst>
                  <a:gd name="T0" fmla="*/ 0 w 1"/>
                  <a:gd name="T1" fmla="*/ 4 h 9"/>
                  <a:gd name="T2" fmla="*/ 0 w 1"/>
                  <a:gd name="T3" fmla="*/ 0 h 9"/>
                  <a:gd name="T4" fmla="*/ 0 60000 65536"/>
                  <a:gd name="T5" fmla="*/ 0 60000 65536"/>
                  <a:gd name="T6" fmla="*/ 0 w 1"/>
                  <a:gd name="T7" fmla="*/ 0 h 9"/>
                  <a:gd name="T8" fmla="*/ 0 w 1"/>
                  <a:gd name="T9" fmla="*/ 9 h 9"/>
                </a:gdLst>
                <a:ahLst/>
                <a:cxnLst>
                  <a:cxn ang="T4">
                    <a:pos x="T0" y="T1"/>
                  </a:cxn>
                  <a:cxn ang="T5">
                    <a:pos x="T2" y="T3"/>
                  </a:cxn>
                </a:cxnLst>
                <a:rect l="T6" t="T7" r="T8" b="T9"/>
                <a:pathLst>
                  <a:path w="1" h="9">
                    <a:moveTo>
                      <a:pt x="0" y="8"/>
                    </a:moveTo>
                    <a:lnTo>
                      <a:pt x="0"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07" name="Freeform 43"/>
              <p:cNvSpPr>
                <a:spLocks noChangeAspect="1"/>
              </p:cNvSpPr>
              <p:nvPr/>
            </p:nvSpPr>
            <p:spPr bwMode="auto">
              <a:xfrm>
                <a:off x="4129" y="1876"/>
                <a:ext cx="9" cy="8"/>
              </a:xfrm>
              <a:custGeom>
                <a:avLst/>
                <a:gdLst>
                  <a:gd name="T0" fmla="*/ 0 w 9"/>
                  <a:gd name="T1" fmla="*/ 4 h 9"/>
                  <a:gd name="T2" fmla="*/ 8 w 9"/>
                  <a:gd name="T3" fmla="*/ 0 h 9"/>
                  <a:gd name="T4" fmla="*/ 0 60000 65536"/>
                  <a:gd name="T5" fmla="*/ 0 60000 65536"/>
                  <a:gd name="T6" fmla="*/ 0 w 9"/>
                  <a:gd name="T7" fmla="*/ 0 h 9"/>
                  <a:gd name="T8" fmla="*/ 9 w 9"/>
                  <a:gd name="T9" fmla="*/ 9 h 9"/>
                </a:gdLst>
                <a:ahLst/>
                <a:cxnLst>
                  <a:cxn ang="T4">
                    <a:pos x="T0" y="T1"/>
                  </a:cxn>
                  <a:cxn ang="T5">
                    <a:pos x="T2" y="T3"/>
                  </a:cxn>
                </a:cxnLst>
                <a:rect l="T6" t="T7" r="T8" b="T9"/>
                <a:pathLst>
                  <a:path w="9" h="9">
                    <a:moveTo>
                      <a:pt x="0" y="8"/>
                    </a:moveTo>
                    <a:lnTo>
                      <a:pt x="8"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08" name="Freeform 44"/>
              <p:cNvSpPr>
                <a:spLocks noChangeAspect="1"/>
              </p:cNvSpPr>
              <p:nvPr/>
            </p:nvSpPr>
            <p:spPr bwMode="auto">
              <a:xfrm>
                <a:off x="4169" y="1860"/>
                <a:ext cx="22" cy="1"/>
              </a:xfrm>
              <a:custGeom>
                <a:avLst/>
                <a:gdLst>
                  <a:gd name="T0" fmla="*/ 0 w 17"/>
                  <a:gd name="T1" fmla="*/ 0 h 1"/>
                  <a:gd name="T2" fmla="*/ 287827 w 17"/>
                  <a:gd name="T3" fmla="*/ 0 h 1"/>
                  <a:gd name="T4" fmla="*/ 0 60000 65536"/>
                  <a:gd name="T5" fmla="*/ 0 60000 65536"/>
                  <a:gd name="T6" fmla="*/ 0 w 17"/>
                  <a:gd name="T7" fmla="*/ 0 h 1"/>
                  <a:gd name="T8" fmla="*/ 17 w 17"/>
                  <a:gd name="T9" fmla="*/ 1 h 1"/>
                </a:gdLst>
                <a:ahLst/>
                <a:cxnLst>
                  <a:cxn ang="T4">
                    <a:pos x="T0" y="T1"/>
                  </a:cxn>
                  <a:cxn ang="T5">
                    <a:pos x="T2" y="T3"/>
                  </a:cxn>
                </a:cxnLst>
                <a:rect l="T6" t="T7" r="T8" b="T9"/>
                <a:pathLst>
                  <a:path w="17" h="1">
                    <a:moveTo>
                      <a:pt x="0" y="0"/>
                    </a:moveTo>
                    <a:lnTo>
                      <a:pt x="16"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09" name="Freeform 45"/>
              <p:cNvSpPr>
                <a:spLocks noChangeAspect="1"/>
              </p:cNvSpPr>
              <p:nvPr/>
            </p:nvSpPr>
            <p:spPr bwMode="auto">
              <a:xfrm>
                <a:off x="4200" y="1844"/>
                <a:ext cx="12" cy="1"/>
              </a:xfrm>
              <a:custGeom>
                <a:avLst/>
                <a:gdLst>
                  <a:gd name="T0" fmla="*/ 0 w 9"/>
                  <a:gd name="T1" fmla="*/ 0 h 1"/>
                  <a:gd name="T2" fmla="*/ 474660 w 9"/>
                  <a:gd name="T3" fmla="*/ 0 h 1"/>
                  <a:gd name="T4" fmla="*/ 0 60000 65536"/>
                  <a:gd name="T5" fmla="*/ 0 60000 65536"/>
                  <a:gd name="T6" fmla="*/ 0 w 9"/>
                  <a:gd name="T7" fmla="*/ 0 h 1"/>
                  <a:gd name="T8" fmla="*/ 9 w 9"/>
                  <a:gd name="T9" fmla="*/ 1 h 1"/>
                </a:gdLst>
                <a:ahLst/>
                <a:cxnLst>
                  <a:cxn ang="T4">
                    <a:pos x="T0" y="T1"/>
                  </a:cxn>
                  <a:cxn ang="T5">
                    <a:pos x="T2" y="T3"/>
                  </a:cxn>
                </a:cxnLst>
                <a:rect l="T6" t="T7" r="T8" b="T9"/>
                <a:pathLst>
                  <a:path w="9" h="1">
                    <a:moveTo>
                      <a:pt x="0" y="0"/>
                    </a:moveTo>
                    <a:lnTo>
                      <a:pt x="8"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10" name="Freeform 46"/>
              <p:cNvSpPr>
                <a:spLocks noChangeAspect="1"/>
              </p:cNvSpPr>
              <p:nvPr/>
            </p:nvSpPr>
            <p:spPr bwMode="auto">
              <a:xfrm>
                <a:off x="2418" y="1672"/>
                <a:ext cx="1" cy="10"/>
              </a:xfrm>
              <a:custGeom>
                <a:avLst/>
                <a:gdLst>
                  <a:gd name="T0" fmla="*/ 0 w 1"/>
                  <a:gd name="T1" fmla="*/ 0 h 9"/>
                  <a:gd name="T2" fmla="*/ 0 w 1"/>
                  <a:gd name="T3" fmla="*/ 422 h 9"/>
                  <a:gd name="T4" fmla="*/ 0 60000 65536"/>
                  <a:gd name="T5" fmla="*/ 0 60000 65536"/>
                  <a:gd name="T6" fmla="*/ 0 w 1"/>
                  <a:gd name="T7" fmla="*/ 0 h 9"/>
                  <a:gd name="T8" fmla="*/ 1 w 1"/>
                  <a:gd name="T9" fmla="*/ 9 h 9"/>
                </a:gdLst>
                <a:ahLst/>
                <a:cxnLst>
                  <a:cxn ang="T4">
                    <a:pos x="T0" y="T1"/>
                  </a:cxn>
                  <a:cxn ang="T5">
                    <a:pos x="T2" y="T3"/>
                  </a:cxn>
                </a:cxnLst>
                <a:rect l="T6" t="T7" r="T8" b="T9"/>
                <a:pathLst>
                  <a:path w="1" h="9">
                    <a:moveTo>
                      <a:pt x="0" y="0"/>
                    </a:moveTo>
                    <a:lnTo>
                      <a:pt x="0" y="8"/>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11" name="Freeform 47"/>
              <p:cNvSpPr>
                <a:spLocks noChangeAspect="1"/>
              </p:cNvSpPr>
              <p:nvPr/>
            </p:nvSpPr>
            <p:spPr bwMode="auto">
              <a:xfrm>
                <a:off x="3961" y="2369"/>
                <a:ext cx="11" cy="9"/>
              </a:xfrm>
              <a:custGeom>
                <a:avLst/>
                <a:gdLst>
                  <a:gd name="T0" fmla="*/ 0 w 9"/>
                  <a:gd name="T1" fmla="*/ 8 h 9"/>
                  <a:gd name="T2" fmla="*/ 16457 w 9"/>
                  <a:gd name="T3" fmla="*/ 0 h 9"/>
                  <a:gd name="T4" fmla="*/ 0 60000 65536"/>
                  <a:gd name="T5" fmla="*/ 0 60000 65536"/>
                  <a:gd name="T6" fmla="*/ 0 w 9"/>
                  <a:gd name="T7" fmla="*/ 0 h 9"/>
                  <a:gd name="T8" fmla="*/ 9 w 9"/>
                  <a:gd name="T9" fmla="*/ 9 h 9"/>
                </a:gdLst>
                <a:ahLst/>
                <a:cxnLst>
                  <a:cxn ang="T4">
                    <a:pos x="T0" y="T1"/>
                  </a:cxn>
                  <a:cxn ang="T5">
                    <a:pos x="T2" y="T3"/>
                  </a:cxn>
                </a:cxnLst>
                <a:rect l="T6" t="T7" r="T8" b="T9"/>
                <a:pathLst>
                  <a:path w="9" h="9">
                    <a:moveTo>
                      <a:pt x="0" y="8"/>
                    </a:moveTo>
                    <a:lnTo>
                      <a:pt x="8"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12" name="Freeform 48"/>
              <p:cNvSpPr>
                <a:spLocks noChangeAspect="1"/>
              </p:cNvSpPr>
              <p:nvPr/>
            </p:nvSpPr>
            <p:spPr bwMode="auto">
              <a:xfrm>
                <a:off x="3752" y="2369"/>
                <a:ext cx="11" cy="1"/>
              </a:xfrm>
              <a:custGeom>
                <a:avLst/>
                <a:gdLst>
                  <a:gd name="T0" fmla="*/ 0 w 9"/>
                  <a:gd name="T1" fmla="*/ 0 h 1"/>
                  <a:gd name="T2" fmla="*/ 16457 w 9"/>
                  <a:gd name="T3" fmla="*/ 0 h 1"/>
                  <a:gd name="T4" fmla="*/ 0 60000 65536"/>
                  <a:gd name="T5" fmla="*/ 0 60000 65536"/>
                  <a:gd name="T6" fmla="*/ 0 w 9"/>
                  <a:gd name="T7" fmla="*/ 0 h 1"/>
                  <a:gd name="T8" fmla="*/ 9 w 9"/>
                  <a:gd name="T9" fmla="*/ 1 h 1"/>
                </a:gdLst>
                <a:ahLst/>
                <a:cxnLst>
                  <a:cxn ang="T4">
                    <a:pos x="T0" y="T1"/>
                  </a:cxn>
                  <a:cxn ang="T5">
                    <a:pos x="T2" y="T3"/>
                  </a:cxn>
                </a:cxnLst>
                <a:rect l="T6" t="T7" r="T8" b="T9"/>
                <a:pathLst>
                  <a:path w="9" h="1">
                    <a:moveTo>
                      <a:pt x="0" y="0"/>
                    </a:moveTo>
                    <a:lnTo>
                      <a:pt x="8"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13" name="Freeform 49"/>
              <p:cNvSpPr>
                <a:spLocks noChangeAspect="1"/>
              </p:cNvSpPr>
              <p:nvPr/>
            </p:nvSpPr>
            <p:spPr bwMode="auto">
              <a:xfrm>
                <a:off x="3887" y="2322"/>
                <a:ext cx="13" cy="1"/>
              </a:xfrm>
              <a:custGeom>
                <a:avLst/>
                <a:gdLst>
                  <a:gd name="T0" fmla="*/ 0 w 9"/>
                  <a:gd name="T1" fmla="*/ 0 h 1"/>
                  <a:gd name="T2" fmla="*/ 9613256 w 9"/>
                  <a:gd name="T3" fmla="*/ 0 h 1"/>
                  <a:gd name="T4" fmla="*/ 0 60000 65536"/>
                  <a:gd name="T5" fmla="*/ 0 60000 65536"/>
                  <a:gd name="T6" fmla="*/ 0 w 9"/>
                  <a:gd name="T7" fmla="*/ 0 h 1"/>
                  <a:gd name="T8" fmla="*/ 9 w 9"/>
                  <a:gd name="T9" fmla="*/ 1 h 1"/>
                </a:gdLst>
                <a:ahLst/>
                <a:cxnLst>
                  <a:cxn ang="T4">
                    <a:pos x="T0" y="T1"/>
                  </a:cxn>
                  <a:cxn ang="T5">
                    <a:pos x="T2" y="T3"/>
                  </a:cxn>
                </a:cxnLst>
                <a:rect l="T6" t="T7" r="T8" b="T9"/>
                <a:pathLst>
                  <a:path w="9" h="1">
                    <a:moveTo>
                      <a:pt x="0" y="0"/>
                    </a:moveTo>
                    <a:lnTo>
                      <a:pt x="8"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14" name="Freeform 50"/>
              <p:cNvSpPr>
                <a:spLocks noChangeAspect="1"/>
              </p:cNvSpPr>
              <p:nvPr/>
            </p:nvSpPr>
            <p:spPr bwMode="auto">
              <a:xfrm>
                <a:off x="3950" y="2306"/>
                <a:ext cx="22" cy="1"/>
              </a:xfrm>
              <a:custGeom>
                <a:avLst/>
                <a:gdLst>
                  <a:gd name="T0" fmla="*/ 0 w 17"/>
                  <a:gd name="T1" fmla="*/ 0 h 1"/>
                  <a:gd name="T2" fmla="*/ 287827 w 17"/>
                  <a:gd name="T3" fmla="*/ 0 h 1"/>
                  <a:gd name="T4" fmla="*/ 0 60000 65536"/>
                  <a:gd name="T5" fmla="*/ 0 60000 65536"/>
                  <a:gd name="T6" fmla="*/ 0 w 17"/>
                  <a:gd name="T7" fmla="*/ 0 h 1"/>
                  <a:gd name="T8" fmla="*/ 17 w 17"/>
                  <a:gd name="T9" fmla="*/ 1 h 1"/>
                </a:gdLst>
                <a:ahLst/>
                <a:cxnLst>
                  <a:cxn ang="T4">
                    <a:pos x="T0" y="T1"/>
                  </a:cxn>
                  <a:cxn ang="T5">
                    <a:pos x="T2" y="T3"/>
                  </a:cxn>
                </a:cxnLst>
                <a:rect l="T6" t="T7" r="T8" b="T9"/>
                <a:pathLst>
                  <a:path w="17" h="1">
                    <a:moveTo>
                      <a:pt x="0" y="0"/>
                    </a:moveTo>
                    <a:lnTo>
                      <a:pt x="16"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15" name="Freeform 51"/>
              <p:cNvSpPr>
                <a:spLocks noChangeAspect="1"/>
              </p:cNvSpPr>
              <p:nvPr/>
            </p:nvSpPr>
            <p:spPr bwMode="auto">
              <a:xfrm>
                <a:off x="4149" y="2322"/>
                <a:ext cx="1" cy="1"/>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16" name="Freeform 52"/>
              <p:cNvSpPr>
                <a:spLocks noChangeAspect="1"/>
              </p:cNvSpPr>
              <p:nvPr/>
            </p:nvSpPr>
            <p:spPr bwMode="auto">
              <a:xfrm>
                <a:off x="4253" y="2361"/>
                <a:ext cx="21" cy="9"/>
              </a:xfrm>
              <a:custGeom>
                <a:avLst/>
                <a:gdLst>
                  <a:gd name="T0" fmla="*/ 0 w 17"/>
                  <a:gd name="T1" fmla="*/ 0 h 9"/>
                  <a:gd name="T2" fmla="*/ 50593 w 17"/>
                  <a:gd name="T3" fmla="*/ 8 h 9"/>
                  <a:gd name="T4" fmla="*/ 0 60000 65536"/>
                  <a:gd name="T5" fmla="*/ 0 60000 65536"/>
                  <a:gd name="T6" fmla="*/ 0 w 17"/>
                  <a:gd name="T7" fmla="*/ 0 h 9"/>
                  <a:gd name="T8" fmla="*/ 17 w 17"/>
                  <a:gd name="T9" fmla="*/ 9 h 9"/>
                </a:gdLst>
                <a:ahLst/>
                <a:cxnLst>
                  <a:cxn ang="T4">
                    <a:pos x="T0" y="T1"/>
                  </a:cxn>
                  <a:cxn ang="T5">
                    <a:pos x="T2" y="T3"/>
                  </a:cxn>
                </a:cxnLst>
                <a:rect l="T6" t="T7" r="T8" b="T9"/>
                <a:pathLst>
                  <a:path w="17" h="9">
                    <a:moveTo>
                      <a:pt x="0" y="0"/>
                    </a:moveTo>
                    <a:lnTo>
                      <a:pt x="16" y="8"/>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17" name="Freeform 53"/>
              <p:cNvSpPr>
                <a:spLocks noChangeAspect="1"/>
              </p:cNvSpPr>
              <p:nvPr/>
            </p:nvSpPr>
            <p:spPr bwMode="auto">
              <a:xfrm>
                <a:off x="4274" y="2376"/>
                <a:ext cx="0" cy="2"/>
              </a:xfrm>
              <a:custGeom>
                <a:avLst/>
                <a:gdLst>
                  <a:gd name="T0" fmla="*/ 0 w 1"/>
                  <a:gd name="T1" fmla="*/ 0 h 1"/>
                  <a:gd name="T2" fmla="*/ 0 w 1"/>
                  <a:gd name="T3" fmla="*/ 0 h 1"/>
                  <a:gd name="T4" fmla="*/ 0 60000 65536"/>
                  <a:gd name="T5" fmla="*/ 0 60000 65536"/>
                  <a:gd name="T6" fmla="*/ 0 w 1"/>
                  <a:gd name="T7" fmla="*/ 0 h 1"/>
                  <a:gd name="T8" fmla="*/ 0 w 1"/>
                  <a:gd name="T9" fmla="*/ 1 h 1"/>
                </a:gdLst>
                <a:ahLst/>
                <a:cxnLst>
                  <a:cxn ang="T4">
                    <a:pos x="T0" y="T1"/>
                  </a:cxn>
                  <a:cxn ang="T5">
                    <a:pos x="T2" y="T3"/>
                  </a:cxn>
                </a:cxnLst>
                <a:rect l="T6" t="T7" r="T8" b="T9"/>
                <a:pathLst>
                  <a:path w="1" h="1">
                    <a:moveTo>
                      <a:pt x="0" y="0"/>
                    </a:move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18" name="Freeform 54"/>
              <p:cNvSpPr>
                <a:spLocks noChangeAspect="1"/>
              </p:cNvSpPr>
              <p:nvPr/>
            </p:nvSpPr>
            <p:spPr bwMode="auto">
              <a:xfrm>
                <a:off x="4283" y="2376"/>
                <a:ext cx="13" cy="2"/>
              </a:xfrm>
              <a:custGeom>
                <a:avLst/>
                <a:gdLst>
                  <a:gd name="T0" fmla="*/ 0 w 9"/>
                  <a:gd name="T1" fmla="*/ 0 h 1"/>
                  <a:gd name="T2" fmla="*/ 9613256 w 9"/>
                  <a:gd name="T3" fmla="*/ 0 h 1"/>
                  <a:gd name="T4" fmla="*/ 0 60000 65536"/>
                  <a:gd name="T5" fmla="*/ 0 60000 65536"/>
                  <a:gd name="T6" fmla="*/ 0 w 9"/>
                  <a:gd name="T7" fmla="*/ 0 h 1"/>
                  <a:gd name="T8" fmla="*/ 9 w 9"/>
                  <a:gd name="T9" fmla="*/ 1 h 1"/>
                </a:gdLst>
                <a:ahLst/>
                <a:cxnLst>
                  <a:cxn ang="T4">
                    <a:pos x="T0" y="T1"/>
                  </a:cxn>
                  <a:cxn ang="T5">
                    <a:pos x="T2" y="T3"/>
                  </a:cxn>
                </a:cxnLst>
                <a:rect l="T6" t="T7" r="T8" b="T9"/>
                <a:pathLst>
                  <a:path w="9" h="1">
                    <a:moveTo>
                      <a:pt x="0" y="0"/>
                    </a:moveTo>
                    <a:lnTo>
                      <a:pt x="8"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19" name="Freeform 55"/>
              <p:cNvSpPr>
                <a:spLocks noChangeAspect="1"/>
              </p:cNvSpPr>
              <p:nvPr/>
            </p:nvSpPr>
            <p:spPr bwMode="auto">
              <a:xfrm>
                <a:off x="4304" y="2376"/>
                <a:ext cx="12" cy="17"/>
              </a:xfrm>
              <a:custGeom>
                <a:avLst/>
                <a:gdLst>
                  <a:gd name="T0" fmla="*/ 0 w 9"/>
                  <a:gd name="T1" fmla="*/ 0 h 17"/>
                  <a:gd name="T2" fmla="*/ 474660 w 9"/>
                  <a:gd name="T3" fmla="*/ 16 h 17"/>
                  <a:gd name="T4" fmla="*/ 0 60000 65536"/>
                  <a:gd name="T5" fmla="*/ 0 60000 65536"/>
                  <a:gd name="T6" fmla="*/ 0 w 9"/>
                  <a:gd name="T7" fmla="*/ 0 h 17"/>
                  <a:gd name="T8" fmla="*/ 9 w 9"/>
                  <a:gd name="T9" fmla="*/ 17 h 17"/>
                </a:gdLst>
                <a:ahLst/>
                <a:cxnLst>
                  <a:cxn ang="T4">
                    <a:pos x="T0" y="T1"/>
                  </a:cxn>
                  <a:cxn ang="T5">
                    <a:pos x="T2" y="T3"/>
                  </a:cxn>
                </a:cxnLst>
                <a:rect l="T6" t="T7" r="T8" b="T9"/>
                <a:pathLst>
                  <a:path w="9" h="17">
                    <a:moveTo>
                      <a:pt x="0" y="0"/>
                    </a:moveTo>
                    <a:lnTo>
                      <a:pt x="8" y="16"/>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20" name="Freeform 56"/>
              <p:cNvSpPr>
                <a:spLocks noChangeAspect="1"/>
              </p:cNvSpPr>
              <p:nvPr/>
            </p:nvSpPr>
            <p:spPr bwMode="auto">
              <a:xfrm>
                <a:off x="4315" y="2392"/>
                <a:ext cx="11" cy="9"/>
              </a:xfrm>
              <a:custGeom>
                <a:avLst/>
                <a:gdLst>
                  <a:gd name="T0" fmla="*/ 0 w 9"/>
                  <a:gd name="T1" fmla="*/ 0 h 9"/>
                  <a:gd name="T2" fmla="*/ 16457 w 9"/>
                  <a:gd name="T3" fmla="*/ 8 h 9"/>
                  <a:gd name="T4" fmla="*/ 0 60000 65536"/>
                  <a:gd name="T5" fmla="*/ 0 60000 65536"/>
                  <a:gd name="T6" fmla="*/ 0 w 9"/>
                  <a:gd name="T7" fmla="*/ 0 h 9"/>
                  <a:gd name="T8" fmla="*/ 9 w 9"/>
                  <a:gd name="T9" fmla="*/ 9 h 9"/>
                </a:gdLst>
                <a:ahLst/>
                <a:cxnLst>
                  <a:cxn ang="T4">
                    <a:pos x="T0" y="T1"/>
                  </a:cxn>
                  <a:cxn ang="T5">
                    <a:pos x="T2" y="T3"/>
                  </a:cxn>
                </a:cxnLst>
                <a:rect l="T6" t="T7" r="T8" b="T9"/>
                <a:pathLst>
                  <a:path w="9" h="9">
                    <a:moveTo>
                      <a:pt x="0" y="0"/>
                    </a:moveTo>
                    <a:lnTo>
                      <a:pt x="8" y="8"/>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21" name="Freeform 57"/>
              <p:cNvSpPr>
                <a:spLocks noChangeAspect="1"/>
              </p:cNvSpPr>
              <p:nvPr/>
            </p:nvSpPr>
            <p:spPr bwMode="auto">
              <a:xfrm>
                <a:off x="1584" y="2087"/>
                <a:ext cx="1" cy="9"/>
              </a:xfrm>
              <a:custGeom>
                <a:avLst/>
                <a:gdLst>
                  <a:gd name="T0" fmla="*/ 0 w 1"/>
                  <a:gd name="T1" fmla="*/ 0 h 9"/>
                  <a:gd name="T2" fmla="*/ 0 w 1"/>
                  <a:gd name="T3" fmla="*/ 8 h 9"/>
                  <a:gd name="T4" fmla="*/ 0 60000 65536"/>
                  <a:gd name="T5" fmla="*/ 0 60000 65536"/>
                  <a:gd name="T6" fmla="*/ 0 w 1"/>
                  <a:gd name="T7" fmla="*/ 0 h 9"/>
                  <a:gd name="T8" fmla="*/ 1 w 1"/>
                  <a:gd name="T9" fmla="*/ 9 h 9"/>
                </a:gdLst>
                <a:ahLst/>
                <a:cxnLst>
                  <a:cxn ang="T4">
                    <a:pos x="T0" y="T1"/>
                  </a:cxn>
                  <a:cxn ang="T5">
                    <a:pos x="T2" y="T3"/>
                  </a:cxn>
                </a:cxnLst>
                <a:rect l="T6" t="T7" r="T8" b="T9"/>
                <a:pathLst>
                  <a:path w="1" h="9">
                    <a:moveTo>
                      <a:pt x="0" y="0"/>
                    </a:moveTo>
                    <a:lnTo>
                      <a:pt x="0" y="8"/>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22" name="Freeform 58"/>
              <p:cNvSpPr>
                <a:spLocks noChangeAspect="1"/>
              </p:cNvSpPr>
              <p:nvPr/>
            </p:nvSpPr>
            <p:spPr bwMode="auto">
              <a:xfrm>
                <a:off x="2752" y="1945"/>
                <a:ext cx="2" cy="9"/>
              </a:xfrm>
              <a:custGeom>
                <a:avLst/>
                <a:gdLst>
                  <a:gd name="T0" fmla="*/ 0 w 1"/>
                  <a:gd name="T1" fmla="*/ 0 h 9"/>
                  <a:gd name="T2" fmla="*/ 0 w 1"/>
                  <a:gd name="T3" fmla="*/ 8 h 9"/>
                  <a:gd name="T4" fmla="*/ 0 60000 65536"/>
                  <a:gd name="T5" fmla="*/ 0 60000 65536"/>
                  <a:gd name="T6" fmla="*/ 0 w 1"/>
                  <a:gd name="T7" fmla="*/ 0 h 9"/>
                  <a:gd name="T8" fmla="*/ 1 w 1"/>
                  <a:gd name="T9" fmla="*/ 9 h 9"/>
                </a:gdLst>
                <a:ahLst/>
                <a:cxnLst>
                  <a:cxn ang="T4">
                    <a:pos x="T0" y="T1"/>
                  </a:cxn>
                  <a:cxn ang="T5">
                    <a:pos x="T2" y="T3"/>
                  </a:cxn>
                </a:cxnLst>
                <a:rect l="T6" t="T7" r="T8" b="T9"/>
                <a:pathLst>
                  <a:path w="1" h="9">
                    <a:moveTo>
                      <a:pt x="0" y="0"/>
                    </a:moveTo>
                    <a:lnTo>
                      <a:pt x="0" y="8"/>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23" name="Freeform 59"/>
              <p:cNvSpPr>
                <a:spLocks noChangeAspect="1"/>
              </p:cNvSpPr>
              <p:nvPr/>
            </p:nvSpPr>
            <p:spPr bwMode="auto">
              <a:xfrm>
                <a:off x="1584" y="1978"/>
                <a:ext cx="1" cy="8"/>
              </a:xfrm>
              <a:custGeom>
                <a:avLst/>
                <a:gdLst>
                  <a:gd name="T0" fmla="*/ 0 w 1"/>
                  <a:gd name="T1" fmla="*/ 4 h 9"/>
                  <a:gd name="T2" fmla="*/ 0 w 1"/>
                  <a:gd name="T3" fmla="*/ 0 h 9"/>
                  <a:gd name="T4" fmla="*/ 0 60000 65536"/>
                  <a:gd name="T5" fmla="*/ 0 60000 65536"/>
                  <a:gd name="T6" fmla="*/ 0 w 1"/>
                  <a:gd name="T7" fmla="*/ 0 h 9"/>
                  <a:gd name="T8" fmla="*/ 1 w 1"/>
                  <a:gd name="T9" fmla="*/ 9 h 9"/>
                </a:gdLst>
                <a:ahLst/>
                <a:cxnLst>
                  <a:cxn ang="T4">
                    <a:pos x="T0" y="T1"/>
                  </a:cxn>
                  <a:cxn ang="T5">
                    <a:pos x="T2" y="T3"/>
                  </a:cxn>
                </a:cxnLst>
                <a:rect l="T6" t="T7" r="T8" b="T9"/>
                <a:pathLst>
                  <a:path w="1" h="9">
                    <a:moveTo>
                      <a:pt x="0" y="8"/>
                    </a:moveTo>
                    <a:lnTo>
                      <a:pt x="0"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24" name="Freeform 60"/>
              <p:cNvSpPr>
                <a:spLocks noChangeAspect="1"/>
              </p:cNvSpPr>
              <p:nvPr/>
            </p:nvSpPr>
            <p:spPr bwMode="auto">
              <a:xfrm>
                <a:off x="1010" y="1516"/>
                <a:ext cx="85" cy="55"/>
              </a:xfrm>
              <a:custGeom>
                <a:avLst/>
                <a:gdLst>
                  <a:gd name="T0" fmla="*/ 0 w 65"/>
                  <a:gd name="T1" fmla="*/ 14 h 57"/>
                  <a:gd name="T2" fmla="*/ 653867 w 65"/>
                  <a:gd name="T3" fmla="*/ 14 h 57"/>
                  <a:gd name="T4" fmla="*/ 1063541 w 65"/>
                  <a:gd name="T5" fmla="*/ 14 h 57"/>
                  <a:gd name="T6" fmla="*/ 653867 w 65"/>
                  <a:gd name="T7" fmla="*/ 14 h 57"/>
                  <a:gd name="T8" fmla="*/ 417083 w 65"/>
                  <a:gd name="T9" fmla="*/ 14 h 57"/>
                  <a:gd name="T10" fmla="*/ 653867 w 65"/>
                  <a:gd name="T11" fmla="*/ 14 h 57"/>
                  <a:gd name="T12" fmla="*/ 863132 w 65"/>
                  <a:gd name="T13" fmla="*/ 14 h 57"/>
                  <a:gd name="T14" fmla="*/ 1063541 w 65"/>
                  <a:gd name="T15" fmla="*/ 14 h 57"/>
                  <a:gd name="T16" fmla="*/ 1063541 w 65"/>
                  <a:gd name="T17" fmla="*/ 14 h 57"/>
                  <a:gd name="T18" fmla="*/ 1063541 w 65"/>
                  <a:gd name="T19" fmla="*/ 14 h 57"/>
                  <a:gd name="T20" fmla="*/ 1280286 w 65"/>
                  <a:gd name="T21" fmla="*/ 14 h 57"/>
                  <a:gd name="T22" fmla="*/ 1280286 w 65"/>
                  <a:gd name="T23" fmla="*/ 14 h 57"/>
                  <a:gd name="T24" fmla="*/ 1723695 w 65"/>
                  <a:gd name="T25" fmla="*/ 14 h 57"/>
                  <a:gd name="T26" fmla="*/ 1723695 w 65"/>
                  <a:gd name="T27" fmla="*/ 14 h 57"/>
                  <a:gd name="T28" fmla="*/ 1063541 w 65"/>
                  <a:gd name="T29" fmla="*/ 14 h 57"/>
                  <a:gd name="T30" fmla="*/ 1479751 w 65"/>
                  <a:gd name="T31" fmla="*/ 8 h 57"/>
                  <a:gd name="T32" fmla="*/ 1280286 w 65"/>
                  <a:gd name="T33" fmla="*/ 0 h 57"/>
                  <a:gd name="T34" fmla="*/ 0 w 65"/>
                  <a:gd name="T35" fmla="*/ 14 h 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57"/>
                  <a:gd name="T56" fmla="*/ 65 w 65"/>
                  <a:gd name="T57" fmla="*/ 57 h 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57">
                    <a:moveTo>
                      <a:pt x="0" y="24"/>
                    </a:moveTo>
                    <a:lnTo>
                      <a:pt x="24" y="16"/>
                    </a:lnTo>
                    <a:lnTo>
                      <a:pt x="40" y="24"/>
                    </a:lnTo>
                    <a:lnTo>
                      <a:pt x="24" y="32"/>
                    </a:lnTo>
                    <a:lnTo>
                      <a:pt x="16" y="48"/>
                    </a:lnTo>
                    <a:lnTo>
                      <a:pt x="24" y="48"/>
                    </a:lnTo>
                    <a:lnTo>
                      <a:pt x="32" y="40"/>
                    </a:lnTo>
                    <a:lnTo>
                      <a:pt x="40" y="32"/>
                    </a:lnTo>
                    <a:lnTo>
                      <a:pt x="40" y="40"/>
                    </a:lnTo>
                    <a:lnTo>
                      <a:pt x="40" y="56"/>
                    </a:lnTo>
                    <a:lnTo>
                      <a:pt x="48" y="40"/>
                    </a:lnTo>
                    <a:lnTo>
                      <a:pt x="48" y="32"/>
                    </a:lnTo>
                    <a:lnTo>
                      <a:pt x="64" y="32"/>
                    </a:lnTo>
                    <a:lnTo>
                      <a:pt x="64" y="16"/>
                    </a:lnTo>
                    <a:lnTo>
                      <a:pt x="40" y="16"/>
                    </a:lnTo>
                    <a:lnTo>
                      <a:pt x="56" y="8"/>
                    </a:lnTo>
                    <a:lnTo>
                      <a:pt x="48" y="0"/>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25" name="Freeform 61"/>
              <p:cNvSpPr>
                <a:spLocks noChangeAspect="1"/>
              </p:cNvSpPr>
              <p:nvPr/>
            </p:nvSpPr>
            <p:spPr bwMode="auto">
              <a:xfrm>
                <a:off x="1104" y="1601"/>
                <a:ext cx="95" cy="41"/>
              </a:xfrm>
              <a:custGeom>
                <a:avLst/>
                <a:gdLst>
                  <a:gd name="T0" fmla="*/ 0 w 73"/>
                  <a:gd name="T1" fmla="*/ 40 h 41"/>
                  <a:gd name="T2" fmla="*/ 172379 w 73"/>
                  <a:gd name="T3" fmla="*/ 40 h 41"/>
                  <a:gd name="T4" fmla="*/ 725697 w 73"/>
                  <a:gd name="T5" fmla="*/ 40 h 41"/>
                  <a:gd name="T6" fmla="*/ 725697 w 73"/>
                  <a:gd name="T7" fmla="*/ 32 h 41"/>
                  <a:gd name="T8" fmla="*/ 1061639 w 73"/>
                  <a:gd name="T9" fmla="*/ 24 h 41"/>
                  <a:gd name="T10" fmla="*/ 1061639 w 73"/>
                  <a:gd name="T11" fmla="*/ 24 h 41"/>
                  <a:gd name="T12" fmla="*/ 1418044 w 73"/>
                  <a:gd name="T13" fmla="*/ 8 h 41"/>
                  <a:gd name="T14" fmla="*/ 1599402 w 73"/>
                  <a:gd name="T15" fmla="*/ 8 h 41"/>
                  <a:gd name="T16" fmla="*/ 1248979 w 73"/>
                  <a:gd name="T17" fmla="*/ 0 h 41"/>
                  <a:gd name="T18" fmla="*/ 1061639 w 73"/>
                  <a:gd name="T19" fmla="*/ 8 h 41"/>
                  <a:gd name="T20" fmla="*/ 895289 w 73"/>
                  <a:gd name="T21" fmla="*/ 24 h 41"/>
                  <a:gd name="T22" fmla="*/ 725697 w 73"/>
                  <a:gd name="T23" fmla="*/ 24 h 41"/>
                  <a:gd name="T24" fmla="*/ 528642 w 73"/>
                  <a:gd name="T25" fmla="*/ 8 h 41"/>
                  <a:gd name="T26" fmla="*/ 358871 w 73"/>
                  <a:gd name="T27" fmla="*/ 8 h 41"/>
                  <a:gd name="T28" fmla="*/ 528642 w 73"/>
                  <a:gd name="T29" fmla="*/ 24 h 41"/>
                  <a:gd name="T30" fmla="*/ 358871 w 73"/>
                  <a:gd name="T31" fmla="*/ 24 h 41"/>
                  <a:gd name="T32" fmla="*/ 172379 w 73"/>
                  <a:gd name="T33" fmla="*/ 40 h 41"/>
                  <a:gd name="T34" fmla="*/ 0 w 73"/>
                  <a:gd name="T35" fmla="*/ 40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41"/>
                  <a:gd name="T56" fmla="*/ 73 w 73"/>
                  <a:gd name="T57" fmla="*/ 41 h 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41">
                    <a:moveTo>
                      <a:pt x="0" y="40"/>
                    </a:moveTo>
                    <a:lnTo>
                      <a:pt x="8" y="40"/>
                    </a:lnTo>
                    <a:lnTo>
                      <a:pt x="32" y="40"/>
                    </a:lnTo>
                    <a:lnTo>
                      <a:pt x="32" y="32"/>
                    </a:lnTo>
                    <a:lnTo>
                      <a:pt x="48" y="24"/>
                    </a:lnTo>
                    <a:lnTo>
                      <a:pt x="64" y="8"/>
                    </a:lnTo>
                    <a:lnTo>
                      <a:pt x="72" y="8"/>
                    </a:lnTo>
                    <a:lnTo>
                      <a:pt x="56" y="0"/>
                    </a:lnTo>
                    <a:lnTo>
                      <a:pt x="48" y="8"/>
                    </a:lnTo>
                    <a:lnTo>
                      <a:pt x="40" y="24"/>
                    </a:lnTo>
                    <a:lnTo>
                      <a:pt x="32" y="24"/>
                    </a:lnTo>
                    <a:lnTo>
                      <a:pt x="24" y="8"/>
                    </a:lnTo>
                    <a:lnTo>
                      <a:pt x="16" y="8"/>
                    </a:lnTo>
                    <a:lnTo>
                      <a:pt x="24" y="24"/>
                    </a:lnTo>
                    <a:lnTo>
                      <a:pt x="16" y="24"/>
                    </a:lnTo>
                    <a:lnTo>
                      <a:pt x="8" y="40"/>
                    </a:lnTo>
                    <a:lnTo>
                      <a:pt x="0" y="4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26" name="Freeform 62"/>
              <p:cNvSpPr>
                <a:spLocks noChangeAspect="1"/>
              </p:cNvSpPr>
              <p:nvPr/>
            </p:nvSpPr>
            <p:spPr bwMode="auto">
              <a:xfrm>
                <a:off x="1168" y="1656"/>
                <a:ext cx="52" cy="26"/>
              </a:xfrm>
              <a:custGeom>
                <a:avLst/>
                <a:gdLst>
                  <a:gd name="T0" fmla="*/ 0 w 41"/>
                  <a:gd name="T1" fmla="*/ 100 h 25"/>
                  <a:gd name="T2" fmla="*/ 65327 w 41"/>
                  <a:gd name="T3" fmla="*/ 100 h 25"/>
                  <a:gd name="T4" fmla="*/ 133276 w 41"/>
                  <a:gd name="T5" fmla="*/ 100 h 25"/>
                  <a:gd name="T6" fmla="*/ 335160 w 41"/>
                  <a:gd name="T7" fmla="*/ 73 h 25"/>
                  <a:gd name="T8" fmla="*/ 133276 w 41"/>
                  <a:gd name="T9" fmla="*/ 0 h 25"/>
                  <a:gd name="T10" fmla="*/ 0 w 41"/>
                  <a:gd name="T11" fmla="*/ 100 h 25"/>
                  <a:gd name="T12" fmla="*/ 0 60000 65536"/>
                  <a:gd name="T13" fmla="*/ 0 60000 65536"/>
                  <a:gd name="T14" fmla="*/ 0 60000 65536"/>
                  <a:gd name="T15" fmla="*/ 0 60000 65536"/>
                  <a:gd name="T16" fmla="*/ 0 60000 65536"/>
                  <a:gd name="T17" fmla="*/ 0 60000 65536"/>
                  <a:gd name="T18" fmla="*/ 0 w 41"/>
                  <a:gd name="T19" fmla="*/ 0 h 25"/>
                  <a:gd name="T20" fmla="*/ 41 w 41"/>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1" h="25">
                    <a:moveTo>
                      <a:pt x="0" y="24"/>
                    </a:moveTo>
                    <a:lnTo>
                      <a:pt x="8" y="24"/>
                    </a:lnTo>
                    <a:lnTo>
                      <a:pt x="16" y="24"/>
                    </a:lnTo>
                    <a:lnTo>
                      <a:pt x="40" y="16"/>
                    </a:lnTo>
                    <a:lnTo>
                      <a:pt x="16" y="0"/>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27" name="Freeform 63"/>
              <p:cNvSpPr>
                <a:spLocks noChangeAspect="1"/>
              </p:cNvSpPr>
              <p:nvPr/>
            </p:nvSpPr>
            <p:spPr bwMode="auto">
              <a:xfrm>
                <a:off x="1272" y="1688"/>
                <a:ext cx="10" cy="24"/>
              </a:xfrm>
              <a:custGeom>
                <a:avLst/>
                <a:gdLst>
                  <a:gd name="T0" fmla="*/ 0 w 9"/>
                  <a:gd name="T1" fmla="*/ 12 h 25"/>
                  <a:gd name="T2" fmla="*/ 0 w 9"/>
                  <a:gd name="T3" fmla="*/ 12 h 25"/>
                  <a:gd name="T4" fmla="*/ 0 w 9"/>
                  <a:gd name="T5" fmla="*/ 8 h 25"/>
                  <a:gd name="T6" fmla="*/ 422 w 9"/>
                  <a:gd name="T7" fmla="*/ 8 h 25"/>
                  <a:gd name="T8" fmla="*/ 0 w 9"/>
                  <a:gd name="T9" fmla="*/ 0 h 25"/>
                  <a:gd name="T10" fmla="*/ 0 w 9"/>
                  <a:gd name="T11" fmla="*/ 8 h 25"/>
                  <a:gd name="T12" fmla="*/ 0 w 9"/>
                  <a:gd name="T13" fmla="*/ 12 h 25"/>
                  <a:gd name="T14" fmla="*/ 0 w 9"/>
                  <a:gd name="T15" fmla="*/ 12 h 25"/>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25"/>
                  <a:gd name="T26" fmla="*/ 9 w 9"/>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25">
                    <a:moveTo>
                      <a:pt x="0" y="24"/>
                    </a:moveTo>
                    <a:lnTo>
                      <a:pt x="0" y="24"/>
                    </a:lnTo>
                    <a:lnTo>
                      <a:pt x="0" y="8"/>
                    </a:lnTo>
                    <a:lnTo>
                      <a:pt x="8" y="8"/>
                    </a:lnTo>
                    <a:lnTo>
                      <a:pt x="0" y="0"/>
                    </a:lnTo>
                    <a:lnTo>
                      <a:pt x="0" y="8"/>
                    </a:lnTo>
                    <a:lnTo>
                      <a:pt x="0" y="16"/>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28" name="Freeform 64"/>
              <p:cNvSpPr>
                <a:spLocks noChangeAspect="1"/>
              </p:cNvSpPr>
              <p:nvPr/>
            </p:nvSpPr>
            <p:spPr bwMode="auto">
              <a:xfrm>
                <a:off x="1314" y="1751"/>
                <a:ext cx="32" cy="55"/>
              </a:xfrm>
              <a:custGeom>
                <a:avLst/>
                <a:gdLst>
                  <a:gd name="T0" fmla="*/ 0 w 25"/>
                  <a:gd name="T1" fmla="*/ 8 h 57"/>
                  <a:gd name="T2" fmla="*/ 97608 w 25"/>
                  <a:gd name="T3" fmla="*/ 14 h 57"/>
                  <a:gd name="T4" fmla="*/ 97608 w 25"/>
                  <a:gd name="T5" fmla="*/ 14 h 57"/>
                  <a:gd name="T6" fmla="*/ 186743 w 25"/>
                  <a:gd name="T7" fmla="*/ 14 h 57"/>
                  <a:gd name="T8" fmla="*/ 186743 w 25"/>
                  <a:gd name="T9" fmla="*/ 14 h 57"/>
                  <a:gd name="T10" fmla="*/ 286154 w 25"/>
                  <a:gd name="T11" fmla="*/ 14 h 57"/>
                  <a:gd name="T12" fmla="*/ 186743 w 25"/>
                  <a:gd name="T13" fmla="*/ 14 h 57"/>
                  <a:gd name="T14" fmla="*/ 286154 w 25"/>
                  <a:gd name="T15" fmla="*/ 14 h 57"/>
                  <a:gd name="T16" fmla="*/ 286154 w 25"/>
                  <a:gd name="T17" fmla="*/ 14 h 57"/>
                  <a:gd name="T18" fmla="*/ 97608 w 25"/>
                  <a:gd name="T19" fmla="*/ 8 h 57"/>
                  <a:gd name="T20" fmla="*/ 0 w 25"/>
                  <a:gd name="T21" fmla="*/ 0 h 57"/>
                  <a:gd name="T22" fmla="*/ 0 w 25"/>
                  <a:gd name="T23" fmla="*/ 8 h 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57"/>
                  <a:gd name="T38" fmla="*/ 25 w 25"/>
                  <a:gd name="T39" fmla="*/ 57 h 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57">
                    <a:moveTo>
                      <a:pt x="0" y="8"/>
                    </a:moveTo>
                    <a:lnTo>
                      <a:pt x="8" y="24"/>
                    </a:lnTo>
                    <a:lnTo>
                      <a:pt x="8" y="32"/>
                    </a:lnTo>
                    <a:lnTo>
                      <a:pt x="16" y="32"/>
                    </a:lnTo>
                    <a:lnTo>
                      <a:pt x="16" y="40"/>
                    </a:lnTo>
                    <a:lnTo>
                      <a:pt x="24" y="40"/>
                    </a:lnTo>
                    <a:lnTo>
                      <a:pt x="16" y="56"/>
                    </a:lnTo>
                    <a:lnTo>
                      <a:pt x="24" y="56"/>
                    </a:lnTo>
                    <a:lnTo>
                      <a:pt x="24" y="40"/>
                    </a:lnTo>
                    <a:lnTo>
                      <a:pt x="8" y="8"/>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29" name="Freeform 65"/>
              <p:cNvSpPr>
                <a:spLocks noChangeAspect="1"/>
              </p:cNvSpPr>
              <p:nvPr/>
            </p:nvSpPr>
            <p:spPr bwMode="auto">
              <a:xfrm>
                <a:off x="1292" y="1766"/>
                <a:ext cx="32" cy="40"/>
              </a:xfrm>
              <a:custGeom>
                <a:avLst/>
                <a:gdLst>
                  <a:gd name="T0" fmla="*/ 0 w 25"/>
                  <a:gd name="T1" fmla="*/ 0 h 41"/>
                  <a:gd name="T2" fmla="*/ 0 w 25"/>
                  <a:gd name="T3" fmla="*/ 0 h 41"/>
                  <a:gd name="T4" fmla="*/ 0 w 25"/>
                  <a:gd name="T5" fmla="*/ 0 h 41"/>
                  <a:gd name="T6" fmla="*/ 97608 w 25"/>
                  <a:gd name="T7" fmla="*/ 0 h 41"/>
                  <a:gd name="T8" fmla="*/ 0 w 25"/>
                  <a:gd name="T9" fmla="*/ 16 h 41"/>
                  <a:gd name="T10" fmla="*/ 186743 w 25"/>
                  <a:gd name="T11" fmla="*/ 20 h 41"/>
                  <a:gd name="T12" fmla="*/ 186743 w 25"/>
                  <a:gd name="T13" fmla="*/ 20 h 41"/>
                  <a:gd name="T14" fmla="*/ 286154 w 25"/>
                  <a:gd name="T15" fmla="*/ 20 h 41"/>
                  <a:gd name="T16" fmla="*/ 186743 w 25"/>
                  <a:gd name="T17" fmla="*/ 20 h 41"/>
                  <a:gd name="T18" fmla="*/ 186743 w 25"/>
                  <a:gd name="T19" fmla="*/ 20 h 41"/>
                  <a:gd name="T20" fmla="*/ 97608 w 25"/>
                  <a:gd name="T21" fmla="*/ 20 h 41"/>
                  <a:gd name="T22" fmla="*/ 97608 w 25"/>
                  <a:gd name="T23" fmla="*/ 0 h 41"/>
                  <a:gd name="T24" fmla="*/ 0 w 25"/>
                  <a:gd name="T25" fmla="*/ 0 h 41"/>
                  <a:gd name="T26" fmla="*/ 0 w 25"/>
                  <a:gd name="T27" fmla="*/ 0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
                  <a:gd name="T43" fmla="*/ 0 h 41"/>
                  <a:gd name="T44" fmla="*/ 25 w 25"/>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 h="41">
                    <a:moveTo>
                      <a:pt x="0" y="0"/>
                    </a:moveTo>
                    <a:lnTo>
                      <a:pt x="0" y="0"/>
                    </a:lnTo>
                    <a:lnTo>
                      <a:pt x="8" y="0"/>
                    </a:lnTo>
                    <a:lnTo>
                      <a:pt x="0" y="16"/>
                    </a:lnTo>
                    <a:lnTo>
                      <a:pt x="16" y="24"/>
                    </a:lnTo>
                    <a:lnTo>
                      <a:pt x="16" y="40"/>
                    </a:lnTo>
                    <a:lnTo>
                      <a:pt x="24" y="40"/>
                    </a:lnTo>
                    <a:lnTo>
                      <a:pt x="16" y="24"/>
                    </a:lnTo>
                    <a:lnTo>
                      <a:pt x="8" y="24"/>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30" name="Freeform 66"/>
              <p:cNvSpPr>
                <a:spLocks noChangeAspect="1"/>
              </p:cNvSpPr>
              <p:nvPr/>
            </p:nvSpPr>
            <p:spPr bwMode="auto">
              <a:xfrm>
                <a:off x="3127" y="1852"/>
                <a:ext cx="43" cy="40"/>
              </a:xfrm>
              <a:custGeom>
                <a:avLst/>
                <a:gdLst>
                  <a:gd name="T0" fmla="*/ 0 w 33"/>
                  <a:gd name="T1" fmla="*/ 20 h 41"/>
                  <a:gd name="T2" fmla="*/ 0 w 33"/>
                  <a:gd name="T3" fmla="*/ 20 h 41"/>
                  <a:gd name="T4" fmla="*/ 372618 w 33"/>
                  <a:gd name="T5" fmla="*/ 20 h 41"/>
                  <a:gd name="T6" fmla="*/ 372618 w 33"/>
                  <a:gd name="T7" fmla="*/ 20 h 41"/>
                  <a:gd name="T8" fmla="*/ 554682 w 33"/>
                  <a:gd name="T9" fmla="*/ 20 h 41"/>
                  <a:gd name="T10" fmla="*/ 554682 w 33"/>
                  <a:gd name="T11" fmla="*/ 20 h 41"/>
                  <a:gd name="T12" fmla="*/ 759426 w 33"/>
                  <a:gd name="T13" fmla="*/ 20 h 41"/>
                  <a:gd name="T14" fmla="*/ 554682 w 33"/>
                  <a:gd name="T15" fmla="*/ 8 h 41"/>
                  <a:gd name="T16" fmla="*/ 759426 w 33"/>
                  <a:gd name="T17" fmla="*/ 0 h 41"/>
                  <a:gd name="T18" fmla="*/ 372618 w 33"/>
                  <a:gd name="T19" fmla="*/ 0 h 41"/>
                  <a:gd name="T20" fmla="*/ 372618 w 33"/>
                  <a:gd name="T21" fmla="*/ 8 h 41"/>
                  <a:gd name="T22" fmla="*/ 184159 w 33"/>
                  <a:gd name="T23" fmla="*/ 8 h 41"/>
                  <a:gd name="T24" fmla="*/ 0 w 33"/>
                  <a:gd name="T25" fmla="*/ 8 h 41"/>
                  <a:gd name="T26" fmla="*/ 0 w 33"/>
                  <a:gd name="T27" fmla="*/ 20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41"/>
                  <a:gd name="T44" fmla="*/ 33 w 33"/>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41">
                    <a:moveTo>
                      <a:pt x="0" y="24"/>
                    </a:moveTo>
                    <a:lnTo>
                      <a:pt x="0" y="40"/>
                    </a:lnTo>
                    <a:lnTo>
                      <a:pt x="16" y="40"/>
                    </a:lnTo>
                    <a:lnTo>
                      <a:pt x="24" y="24"/>
                    </a:lnTo>
                    <a:lnTo>
                      <a:pt x="32" y="24"/>
                    </a:lnTo>
                    <a:lnTo>
                      <a:pt x="24" y="8"/>
                    </a:lnTo>
                    <a:lnTo>
                      <a:pt x="32" y="0"/>
                    </a:lnTo>
                    <a:lnTo>
                      <a:pt x="16" y="0"/>
                    </a:lnTo>
                    <a:lnTo>
                      <a:pt x="16" y="8"/>
                    </a:lnTo>
                    <a:lnTo>
                      <a:pt x="8" y="8"/>
                    </a:lnTo>
                    <a:lnTo>
                      <a:pt x="0" y="8"/>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31" name="Freeform 67"/>
              <p:cNvSpPr>
                <a:spLocks noChangeAspect="1"/>
              </p:cNvSpPr>
              <p:nvPr/>
            </p:nvSpPr>
            <p:spPr bwMode="auto">
              <a:xfrm>
                <a:off x="2772" y="1844"/>
                <a:ext cx="158" cy="71"/>
              </a:xfrm>
              <a:custGeom>
                <a:avLst/>
                <a:gdLst>
                  <a:gd name="T0" fmla="*/ 2019325 w 121"/>
                  <a:gd name="T1" fmla="*/ 18 h 73"/>
                  <a:gd name="T2" fmla="*/ 1827966 w 121"/>
                  <a:gd name="T3" fmla="*/ 18 h 73"/>
                  <a:gd name="T4" fmla="*/ 1635180 w 121"/>
                  <a:gd name="T5" fmla="*/ 16 h 73"/>
                  <a:gd name="T6" fmla="*/ 2223324 w 121"/>
                  <a:gd name="T7" fmla="*/ 0 h 73"/>
                  <a:gd name="T8" fmla="*/ 2418408 w 121"/>
                  <a:gd name="T9" fmla="*/ 0 h 73"/>
                  <a:gd name="T10" fmla="*/ 2636805 w 121"/>
                  <a:gd name="T11" fmla="*/ 0 h 73"/>
                  <a:gd name="T12" fmla="*/ 2223324 w 121"/>
                  <a:gd name="T13" fmla="*/ 8 h 73"/>
                  <a:gd name="T14" fmla="*/ 2418408 w 121"/>
                  <a:gd name="T15" fmla="*/ 16 h 73"/>
                  <a:gd name="T16" fmla="*/ 2019325 w 121"/>
                  <a:gd name="T17" fmla="*/ 18 h 73"/>
                  <a:gd name="T18" fmla="*/ 2019325 w 121"/>
                  <a:gd name="T19" fmla="*/ 18 h 73"/>
                  <a:gd name="T20" fmla="*/ 2019325 w 121"/>
                  <a:gd name="T21" fmla="*/ 18 h 73"/>
                  <a:gd name="T22" fmla="*/ 3050357 w 121"/>
                  <a:gd name="T23" fmla="*/ 18 h 73"/>
                  <a:gd name="T24" fmla="*/ 3050357 w 121"/>
                  <a:gd name="T25" fmla="*/ 21 h 73"/>
                  <a:gd name="T26" fmla="*/ 3050357 w 121"/>
                  <a:gd name="T27" fmla="*/ 25 h 73"/>
                  <a:gd name="T28" fmla="*/ 2636805 w 121"/>
                  <a:gd name="T29" fmla="*/ 25 h 73"/>
                  <a:gd name="T30" fmla="*/ 2019325 w 121"/>
                  <a:gd name="T31" fmla="*/ 25 h 73"/>
                  <a:gd name="T32" fmla="*/ 1635180 w 121"/>
                  <a:gd name="T33" fmla="*/ 21 h 73"/>
                  <a:gd name="T34" fmla="*/ 1217002 w 121"/>
                  <a:gd name="T35" fmla="*/ 21 h 73"/>
                  <a:gd name="T36" fmla="*/ 821019 w 121"/>
                  <a:gd name="T37" fmla="*/ 25 h 73"/>
                  <a:gd name="T38" fmla="*/ 589853 w 121"/>
                  <a:gd name="T39" fmla="*/ 25 h 73"/>
                  <a:gd name="T40" fmla="*/ 195039 w 121"/>
                  <a:gd name="T41" fmla="*/ 25 h 73"/>
                  <a:gd name="T42" fmla="*/ 195039 w 121"/>
                  <a:gd name="T43" fmla="*/ 21 h 73"/>
                  <a:gd name="T44" fmla="*/ 0 w 121"/>
                  <a:gd name="T45" fmla="*/ 18 h 73"/>
                  <a:gd name="T46" fmla="*/ 195039 w 121"/>
                  <a:gd name="T47" fmla="*/ 18 h 73"/>
                  <a:gd name="T48" fmla="*/ 195039 w 121"/>
                  <a:gd name="T49" fmla="*/ 18 h 73"/>
                  <a:gd name="T50" fmla="*/ 195039 w 121"/>
                  <a:gd name="T51" fmla="*/ 18 h 73"/>
                  <a:gd name="T52" fmla="*/ 195039 w 121"/>
                  <a:gd name="T53" fmla="*/ 18 h 73"/>
                  <a:gd name="T54" fmla="*/ 398096 w 121"/>
                  <a:gd name="T55" fmla="*/ 18 h 73"/>
                  <a:gd name="T56" fmla="*/ 398096 w 121"/>
                  <a:gd name="T57" fmla="*/ 18 h 73"/>
                  <a:gd name="T58" fmla="*/ 398096 w 121"/>
                  <a:gd name="T59" fmla="*/ 16 h 73"/>
                  <a:gd name="T60" fmla="*/ 589853 w 121"/>
                  <a:gd name="T61" fmla="*/ 16 h 73"/>
                  <a:gd name="T62" fmla="*/ 589853 w 121"/>
                  <a:gd name="T63" fmla="*/ 8 h 73"/>
                  <a:gd name="T64" fmla="*/ 1005743 w 121"/>
                  <a:gd name="T65" fmla="*/ 8 h 73"/>
                  <a:gd name="T66" fmla="*/ 1005743 w 121"/>
                  <a:gd name="T67" fmla="*/ 16 h 73"/>
                  <a:gd name="T68" fmla="*/ 1416500 w 121"/>
                  <a:gd name="T69" fmla="*/ 16 h 73"/>
                  <a:gd name="T70" fmla="*/ 1005743 w 121"/>
                  <a:gd name="T71" fmla="*/ 18 h 73"/>
                  <a:gd name="T72" fmla="*/ 1217002 w 121"/>
                  <a:gd name="T73" fmla="*/ 18 h 73"/>
                  <a:gd name="T74" fmla="*/ 1217002 w 121"/>
                  <a:gd name="T75" fmla="*/ 18 h 73"/>
                  <a:gd name="T76" fmla="*/ 1416500 w 121"/>
                  <a:gd name="T77" fmla="*/ 18 h 73"/>
                  <a:gd name="T78" fmla="*/ 1827966 w 121"/>
                  <a:gd name="T79" fmla="*/ 18 h 73"/>
                  <a:gd name="T80" fmla="*/ 2019325 w 121"/>
                  <a:gd name="T81" fmla="*/ 18 h 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1"/>
                  <a:gd name="T124" fmla="*/ 0 h 73"/>
                  <a:gd name="T125" fmla="*/ 121 w 121"/>
                  <a:gd name="T126" fmla="*/ 73 h 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1" h="73">
                    <a:moveTo>
                      <a:pt x="80" y="24"/>
                    </a:moveTo>
                    <a:lnTo>
                      <a:pt x="72" y="24"/>
                    </a:lnTo>
                    <a:lnTo>
                      <a:pt x="64" y="16"/>
                    </a:lnTo>
                    <a:lnTo>
                      <a:pt x="88" y="0"/>
                    </a:lnTo>
                    <a:lnTo>
                      <a:pt x="96" y="0"/>
                    </a:lnTo>
                    <a:lnTo>
                      <a:pt x="104" y="0"/>
                    </a:lnTo>
                    <a:lnTo>
                      <a:pt x="88" y="8"/>
                    </a:lnTo>
                    <a:lnTo>
                      <a:pt x="96" y="16"/>
                    </a:lnTo>
                    <a:lnTo>
                      <a:pt x="80" y="24"/>
                    </a:lnTo>
                    <a:lnTo>
                      <a:pt x="120" y="56"/>
                    </a:lnTo>
                    <a:lnTo>
                      <a:pt x="120" y="64"/>
                    </a:lnTo>
                    <a:lnTo>
                      <a:pt x="120" y="72"/>
                    </a:lnTo>
                    <a:lnTo>
                      <a:pt x="104" y="72"/>
                    </a:lnTo>
                    <a:lnTo>
                      <a:pt x="80" y="72"/>
                    </a:lnTo>
                    <a:lnTo>
                      <a:pt x="64" y="64"/>
                    </a:lnTo>
                    <a:lnTo>
                      <a:pt x="48" y="64"/>
                    </a:lnTo>
                    <a:lnTo>
                      <a:pt x="32" y="72"/>
                    </a:lnTo>
                    <a:lnTo>
                      <a:pt x="24" y="72"/>
                    </a:lnTo>
                    <a:lnTo>
                      <a:pt x="8" y="72"/>
                    </a:lnTo>
                    <a:lnTo>
                      <a:pt x="8" y="64"/>
                    </a:lnTo>
                    <a:lnTo>
                      <a:pt x="0" y="56"/>
                    </a:lnTo>
                    <a:lnTo>
                      <a:pt x="8" y="48"/>
                    </a:lnTo>
                    <a:lnTo>
                      <a:pt x="8" y="40"/>
                    </a:lnTo>
                    <a:lnTo>
                      <a:pt x="8" y="32"/>
                    </a:lnTo>
                    <a:lnTo>
                      <a:pt x="16" y="32"/>
                    </a:lnTo>
                    <a:lnTo>
                      <a:pt x="16" y="24"/>
                    </a:lnTo>
                    <a:lnTo>
                      <a:pt x="16" y="16"/>
                    </a:lnTo>
                    <a:lnTo>
                      <a:pt x="24" y="16"/>
                    </a:lnTo>
                    <a:lnTo>
                      <a:pt x="24" y="8"/>
                    </a:lnTo>
                    <a:lnTo>
                      <a:pt x="40" y="8"/>
                    </a:lnTo>
                    <a:lnTo>
                      <a:pt x="40" y="16"/>
                    </a:lnTo>
                    <a:lnTo>
                      <a:pt x="56" y="16"/>
                    </a:lnTo>
                    <a:lnTo>
                      <a:pt x="40" y="24"/>
                    </a:lnTo>
                    <a:lnTo>
                      <a:pt x="48" y="32"/>
                    </a:lnTo>
                    <a:lnTo>
                      <a:pt x="56" y="32"/>
                    </a:lnTo>
                    <a:lnTo>
                      <a:pt x="72" y="24"/>
                    </a:lnTo>
                    <a:lnTo>
                      <a:pt x="8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32" name="Freeform 68"/>
              <p:cNvSpPr>
                <a:spLocks noChangeAspect="1"/>
              </p:cNvSpPr>
              <p:nvPr/>
            </p:nvSpPr>
            <p:spPr bwMode="auto">
              <a:xfrm>
                <a:off x="3294" y="1852"/>
                <a:ext cx="74" cy="25"/>
              </a:xfrm>
              <a:custGeom>
                <a:avLst/>
                <a:gdLst>
                  <a:gd name="T0" fmla="*/ 0 w 57"/>
                  <a:gd name="T1" fmla="*/ 8 h 25"/>
                  <a:gd name="T2" fmla="*/ 160741 w 57"/>
                  <a:gd name="T3" fmla="*/ 24 h 25"/>
                  <a:gd name="T4" fmla="*/ 318709 w 57"/>
                  <a:gd name="T5" fmla="*/ 8 h 25"/>
                  <a:gd name="T6" fmla="*/ 318709 w 57"/>
                  <a:gd name="T7" fmla="*/ 0 h 25"/>
                  <a:gd name="T8" fmla="*/ 811825 w 57"/>
                  <a:gd name="T9" fmla="*/ 0 h 25"/>
                  <a:gd name="T10" fmla="*/ 962617 w 57"/>
                  <a:gd name="T11" fmla="*/ 8 h 25"/>
                  <a:gd name="T12" fmla="*/ 1148142 w 57"/>
                  <a:gd name="T13" fmla="*/ 0 h 25"/>
                  <a:gd name="T14" fmla="*/ 811825 w 57"/>
                  <a:gd name="T15" fmla="*/ 0 h 25"/>
                  <a:gd name="T16" fmla="*/ 318709 w 57"/>
                  <a:gd name="T17" fmla="*/ 0 h 25"/>
                  <a:gd name="T18" fmla="*/ 160741 w 57"/>
                  <a:gd name="T19" fmla="*/ 8 h 25"/>
                  <a:gd name="T20" fmla="*/ 0 w 57"/>
                  <a:gd name="T21" fmla="*/ 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25"/>
                  <a:gd name="T35" fmla="*/ 57 w 57"/>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25">
                    <a:moveTo>
                      <a:pt x="0" y="8"/>
                    </a:moveTo>
                    <a:lnTo>
                      <a:pt x="8" y="24"/>
                    </a:lnTo>
                    <a:lnTo>
                      <a:pt x="16" y="8"/>
                    </a:lnTo>
                    <a:lnTo>
                      <a:pt x="16" y="0"/>
                    </a:lnTo>
                    <a:lnTo>
                      <a:pt x="40" y="0"/>
                    </a:lnTo>
                    <a:lnTo>
                      <a:pt x="48" y="8"/>
                    </a:lnTo>
                    <a:lnTo>
                      <a:pt x="56" y="0"/>
                    </a:lnTo>
                    <a:lnTo>
                      <a:pt x="40" y="0"/>
                    </a:lnTo>
                    <a:lnTo>
                      <a:pt x="16" y="0"/>
                    </a:lnTo>
                    <a:lnTo>
                      <a:pt x="8" y="8"/>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33" name="Freeform 69"/>
              <p:cNvSpPr>
                <a:spLocks noChangeAspect="1"/>
              </p:cNvSpPr>
              <p:nvPr/>
            </p:nvSpPr>
            <p:spPr bwMode="auto">
              <a:xfrm>
                <a:off x="3648" y="1727"/>
                <a:ext cx="74" cy="64"/>
              </a:xfrm>
              <a:custGeom>
                <a:avLst/>
                <a:gdLst>
                  <a:gd name="T0" fmla="*/ 0 w 57"/>
                  <a:gd name="T1" fmla="*/ 32 h 65"/>
                  <a:gd name="T2" fmla="*/ 160741 w 57"/>
                  <a:gd name="T3" fmla="*/ 32 h 65"/>
                  <a:gd name="T4" fmla="*/ 481669 w 57"/>
                  <a:gd name="T5" fmla="*/ 32 h 65"/>
                  <a:gd name="T6" fmla="*/ 481669 w 57"/>
                  <a:gd name="T7" fmla="*/ 32 h 65"/>
                  <a:gd name="T8" fmla="*/ 811825 w 57"/>
                  <a:gd name="T9" fmla="*/ 32 h 65"/>
                  <a:gd name="T10" fmla="*/ 962617 w 57"/>
                  <a:gd name="T11" fmla="*/ 24 h 65"/>
                  <a:gd name="T12" fmla="*/ 1148142 w 57"/>
                  <a:gd name="T13" fmla="*/ 0 h 65"/>
                  <a:gd name="T14" fmla="*/ 962617 w 57"/>
                  <a:gd name="T15" fmla="*/ 0 h 65"/>
                  <a:gd name="T16" fmla="*/ 811825 w 57"/>
                  <a:gd name="T17" fmla="*/ 24 h 65"/>
                  <a:gd name="T18" fmla="*/ 318709 w 57"/>
                  <a:gd name="T19" fmla="*/ 32 h 65"/>
                  <a:gd name="T20" fmla="*/ 0 w 57"/>
                  <a:gd name="T21" fmla="*/ 32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65"/>
                  <a:gd name="T35" fmla="*/ 57 w 57"/>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65">
                    <a:moveTo>
                      <a:pt x="0" y="64"/>
                    </a:moveTo>
                    <a:lnTo>
                      <a:pt x="8" y="64"/>
                    </a:lnTo>
                    <a:lnTo>
                      <a:pt x="24" y="64"/>
                    </a:lnTo>
                    <a:lnTo>
                      <a:pt x="24" y="56"/>
                    </a:lnTo>
                    <a:lnTo>
                      <a:pt x="40" y="40"/>
                    </a:lnTo>
                    <a:lnTo>
                      <a:pt x="48" y="24"/>
                    </a:lnTo>
                    <a:lnTo>
                      <a:pt x="56" y="0"/>
                    </a:lnTo>
                    <a:lnTo>
                      <a:pt x="48" y="0"/>
                    </a:lnTo>
                    <a:lnTo>
                      <a:pt x="40" y="24"/>
                    </a:lnTo>
                    <a:lnTo>
                      <a:pt x="16" y="56"/>
                    </a:lnTo>
                    <a:lnTo>
                      <a:pt x="0" y="6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34" name="Freeform 70"/>
              <p:cNvSpPr>
                <a:spLocks noChangeAspect="1"/>
              </p:cNvSpPr>
              <p:nvPr/>
            </p:nvSpPr>
            <p:spPr bwMode="auto">
              <a:xfrm>
                <a:off x="2803" y="1625"/>
                <a:ext cx="22" cy="32"/>
              </a:xfrm>
              <a:custGeom>
                <a:avLst/>
                <a:gdLst>
                  <a:gd name="T0" fmla="*/ 0 w 17"/>
                  <a:gd name="T1" fmla="*/ 16 h 33"/>
                  <a:gd name="T2" fmla="*/ 0 w 17"/>
                  <a:gd name="T3" fmla="*/ 16 h 33"/>
                  <a:gd name="T4" fmla="*/ 139181 w 17"/>
                  <a:gd name="T5" fmla="*/ 16 h 33"/>
                  <a:gd name="T6" fmla="*/ 287827 w 17"/>
                  <a:gd name="T7" fmla="*/ 16 h 33"/>
                  <a:gd name="T8" fmla="*/ 287827 w 17"/>
                  <a:gd name="T9" fmla="*/ 16 h 33"/>
                  <a:gd name="T10" fmla="*/ 287827 w 17"/>
                  <a:gd name="T11" fmla="*/ 16 h 33"/>
                  <a:gd name="T12" fmla="*/ 139181 w 17"/>
                  <a:gd name="T13" fmla="*/ 0 h 33"/>
                  <a:gd name="T14" fmla="*/ 0 w 17"/>
                  <a:gd name="T15" fmla="*/ 0 h 33"/>
                  <a:gd name="T16" fmla="*/ 0 w 17"/>
                  <a:gd name="T17" fmla="*/ 16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33"/>
                  <a:gd name="T29" fmla="*/ 17 w 1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33">
                    <a:moveTo>
                      <a:pt x="0" y="16"/>
                    </a:moveTo>
                    <a:lnTo>
                      <a:pt x="0" y="16"/>
                    </a:lnTo>
                    <a:lnTo>
                      <a:pt x="8" y="32"/>
                    </a:lnTo>
                    <a:lnTo>
                      <a:pt x="16" y="32"/>
                    </a:lnTo>
                    <a:lnTo>
                      <a:pt x="16" y="16"/>
                    </a:lnTo>
                    <a:lnTo>
                      <a:pt x="8" y="0"/>
                    </a:lnTo>
                    <a:lnTo>
                      <a:pt x="0" y="0"/>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35" name="Freeform 71"/>
              <p:cNvSpPr>
                <a:spLocks noChangeAspect="1"/>
              </p:cNvSpPr>
              <p:nvPr/>
            </p:nvSpPr>
            <p:spPr bwMode="auto">
              <a:xfrm>
                <a:off x="2856" y="1601"/>
                <a:ext cx="22" cy="41"/>
              </a:xfrm>
              <a:custGeom>
                <a:avLst/>
                <a:gdLst>
                  <a:gd name="T0" fmla="*/ 0 w 17"/>
                  <a:gd name="T1" fmla="*/ 24 h 41"/>
                  <a:gd name="T2" fmla="*/ 139181 w 17"/>
                  <a:gd name="T3" fmla="*/ 32 h 41"/>
                  <a:gd name="T4" fmla="*/ 139181 w 17"/>
                  <a:gd name="T5" fmla="*/ 40 h 41"/>
                  <a:gd name="T6" fmla="*/ 287827 w 17"/>
                  <a:gd name="T7" fmla="*/ 40 h 41"/>
                  <a:gd name="T8" fmla="*/ 139181 w 17"/>
                  <a:gd name="T9" fmla="*/ 24 h 41"/>
                  <a:gd name="T10" fmla="*/ 139181 w 17"/>
                  <a:gd name="T11" fmla="*/ 8 h 41"/>
                  <a:gd name="T12" fmla="*/ 0 w 17"/>
                  <a:gd name="T13" fmla="*/ 8 h 41"/>
                  <a:gd name="T14" fmla="*/ 0 w 17"/>
                  <a:gd name="T15" fmla="*/ 0 h 41"/>
                  <a:gd name="T16" fmla="*/ 0 w 17"/>
                  <a:gd name="T17" fmla="*/ 8 h 41"/>
                  <a:gd name="T18" fmla="*/ 0 w 17"/>
                  <a:gd name="T19" fmla="*/ 16 h 41"/>
                  <a:gd name="T20" fmla="*/ 0 w 17"/>
                  <a:gd name="T21" fmla="*/ 16 h 41"/>
                  <a:gd name="T22" fmla="*/ 0 w 17"/>
                  <a:gd name="T23" fmla="*/ 24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41"/>
                  <a:gd name="T38" fmla="*/ 17 w 1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41">
                    <a:moveTo>
                      <a:pt x="0" y="24"/>
                    </a:moveTo>
                    <a:lnTo>
                      <a:pt x="8" y="32"/>
                    </a:lnTo>
                    <a:lnTo>
                      <a:pt x="8" y="40"/>
                    </a:lnTo>
                    <a:lnTo>
                      <a:pt x="16" y="40"/>
                    </a:lnTo>
                    <a:lnTo>
                      <a:pt x="8" y="24"/>
                    </a:lnTo>
                    <a:lnTo>
                      <a:pt x="8" y="8"/>
                    </a:lnTo>
                    <a:lnTo>
                      <a:pt x="0" y="8"/>
                    </a:lnTo>
                    <a:lnTo>
                      <a:pt x="0" y="0"/>
                    </a:lnTo>
                    <a:lnTo>
                      <a:pt x="0" y="8"/>
                    </a:lnTo>
                    <a:lnTo>
                      <a:pt x="0" y="16"/>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36" name="Freeform 72"/>
              <p:cNvSpPr>
                <a:spLocks noChangeAspect="1"/>
              </p:cNvSpPr>
              <p:nvPr/>
            </p:nvSpPr>
            <p:spPr bwMode="auto">
              <a:xfrm>
                <a:off x="1438" y="1860"/>
                <a:ext cx="96" cy="55"/>
              </a:xfrm>
              <a:custGeom>
                <a:avLst/>
                <a:gdLst>
                  <a:gd name="T0" fmla="*/ 1338658 w 73"/>
                  <a:gd name="T1" fmla="*/ 0 h 57"/>
                  <a:gd name="T2" fmla="*/ 1338658 w 73"/>
                  <a:gd name="T3" fmla="*/ 0 h 57"/>
                  <a:gd name="T4" fmla="*/ 267447 w 73"/>
                  <a:gd name="T5" fmla="*/ 0 h 57"/>
                  <a:gd name="T6" fmla="*/ 0 w 73"/>
                  <a:gd name="T7" fmla="*/ 14 h 57"/>
                  <a:gd name="T8" fmla="*/ 267447 w 73"/>
                  <a:gd name="T9" fmla="*/ 14 h 57"/>
                  <a:gd name="T10" fmla="*/ 0 w 73"/>
                  <a:gd name="T11" fmla="*/ 14 h 57"/>
                  <a:gd name="T12" fmla="*/ 0 w 73"/>
                  <a:gd name="T13" fmla="*/ 14 h 57"/>
                  <a:gd name="T14" fmla="*/ 0 w 73"/>
                  <a:gd name="T15" fmla="*/ 14 h 57"/>
                  <a:gd name="T16" fmla="*/ 267447 w 73"/>
                  <a:gd name="T17" fmla="*/ 14 h 57"/>
                  <a:gd name="T18" fmla="*/ 537647 w 73"/>
                  <a:gd name="T19" fmla="*/ 14 h 57"/>
                  <a:gd name="T20" fmla="*/ 537647 w 73"/>
                  <a:gd name="T21" fmla="*/ 14 h 57"/>
                  <a:gd name="T22" fmla="*/ 537647 w 73"/>
                  <a:gd name="T23" fmla="*/ 14 h 57"/>
                  <a:gd name="T24" fmla="*/ 799892 w 73"/>
                  <a:gd name="T25" fmla="*/ 8 h 57"/>
                  <a:gd name="T26" fmla="*/ 799892 w 73"/>
                  <a:gd name="T27" fmla="*/ 0 h 57"/>
                  <a:gd name="T28" fmla="*/ 1338658 w 73"/>
                  <a:gd name="T29" fmla="*/ 8 h 57"/>
                  <a:gd name="T30" fmla="*/ 1338658 w 73"/>
                  <a:gd name="T31" fmla="*/ 14 h 57"/>
                  <a:gd name="T32" fmla="*/ 1338658 w 73"/>
                  <a:gd name="T33" fmla="*/ 14 h 57"/>
                  <a:gd name="T34" fmla="*/ 1582611 w 73"/>
                  <a:gd name="T35" fmla="*/ 14 h 57"/>
                  <a:gd name="T36" fmla="*/ 1582611 w 73"/>
                  <a:gd name="T37" fmla="*/ 14 h 57"/>
                  <a:gd name="T38" fmla="*/ 1866886 w 73"/>
                  <a:gd name="T39" fmla="*/ 14 h 57"/>
                  <a:gd name="T40" fmla="*/ 1866886 w 73"/>
                  <a:gd name="T41" fmla="*/ 8 h 57"/>
                  <a:gd name="T42" fmla="*/ 2392352 w 73"/>
                  <a:gd name="T43" fmla="*/ 14 h 57"/>
                  <a:gd name="T44" fmla="*/ 2392352 w 73"/>
                  <a:gd name="T45" fmla="*/ 14 h 57"/>
                  <a:gd name="T46" fmla="*/ 2114654 w 73"/>
                  <a:gd name="T47" fmla="*/ 0 h 57"/>
                  <a:gd name="T48" fmla="*/ 1338658 w 73"/>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3"/>
                  <a:gd name="T76" fmla="*/ 0 h 57"/>
                  <a:gd name="T77" fmla="*/ 73 w 7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3" h="57">
                    <a:moveTo>
                      <a:pt x="40" y="0"/>
                    </a:moveTo>
                    <a:lnTo>
                      <a:pt x="40" y="0"/>
                    </a:lnTo>
                    <a:lnTo>
                      <a:pt x="8" y="0"/>
                    </a:lnTo>
                    <a:lnTo>
                      <a:pt x="0" y="16"/>
                    </a:lnTo>
                    <a:lnTo>
                      <a:pt x="8" y="16"/>
                    </a:lnTo>
                    <a:lnTo>
                      <a:pt x="0" y="40"/>
                    </a:lnTo>
                    <a:lnTo>
                      <a:pt x="0" y="48"/>
                    </a:lnTo>
                    <a:lnTo>
                      <a:pt x="0" y="56"/>
                    </a:lnTo>
                    <a:lnTo>
                      <a:pt x="8" y="56"/>
                    </a:lnTo>
                    <a:lnTo>
                      <a:pt x="16" y="48"/>
                    </a:lnTo>
                    <a:lnTo>
                      <a:pt x="16" y="24"/>
                    </a:lnTo>
                    <a:lnTo>
                      <a:pt x="16" y="16"/>
                    </a:lnTo>
                    <a:lnTo>
                      <a:pt x="24" y="8"/>
                    </a:lnTo>
                    <a:lnTo>
                      <a:pt x="24" y="0"/>
                    </a:lnTo>
                    <a:lnTo>
                      <a:pt x="40" y="8"/>
                    </a:lnTo>
                    <a:lnTo>
                      <a:pt x="40" y="16"/>
                    </a:lnTo>
                    <a:lnTo>
                      <a:pt x="40" y="32"/>
                    </a:lnTo>
                    <a:lnTo>
                      <a:pt x="48" y="24"/>
                    </a:lnTo>
                    <a:lnTo>
                      <a:pt x="48" y="40"/>
                    </a:lnTo>
                    <a:lnTo>
                      <a:pt x="56" y="32"/>
                    </a:lnTo>
                    <a:lnTo>
                      <a:pt x="56" y="8"/>
                    </a:lnTo>
                    <a:lnTo>
                      <a:pt x="72" y="16"/>
                    </a:lnTo>
                    <a:lnTo>
                      <a:pt x="64" y="0"/>
                    </a:lnTo>
                    <a:lnTo>
                      <a:pt x="4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37" name="Freeform 73"/>
              <p:cNvSpPr>
                <a:spLocks noChangeAspect="1"/>
              </p:cNvSpPr>
              <p:nvPr/>
            </p:nvSpPr>
            <p:spPr bwMode="auto">
              <a:xfrm>
                <a:off x="1386" y="1821"/>
                <a:ext cx="95" cy="32"/>
              </a:xfrm>
              <a:custGeom>
                <a:avLst/>
                <a:gdLst>
                  <a:gd name="T0" fmla="*/ 1599402 w 73"/>
                  <a:gd name="T1" fmla="*/ 16 h 33"/>
                  <a:gd name="T2" fmla="*/ 1418044 w 73"/>
                  <a:gd name="T3" fmla="*/ 16 h 33"/>
                  <a:gd name="T4" fmla="*/ 1061639 w 73"/>
                  <a:gd name="T5" fmla="*/ 16 h 33"/>
                  <a:gd name="T6" fmla="*/ 895289 w 73"/>
                  <a:gd name="T7" fmla="*/ 16 h 33"/>
                  <a:gd name="T8" fmla="*/ 895289 w 73"/>
                  <a:gd name="T9" fmla="*/ 16 h 33"/>
                  <a:gd name="T10" fmla="*/ 895289 w 73"/>
                  <a:gd name="T11" fmla="*/ 16 h 33"/>
                  <a:gd name="T12" fmla="*/ 528642 w 73"/>
                  <a:gd name="T13" fmla="*/ 16 h 33"/>
                  <a:gd name="T14" fmla="*/ 358871 w 73"/>
                  <a:gd name="T15" fmla="*/ 16 h 33"/>
                  <a:gd name="T16" fmla="*/ 0 w 73"/>
                  <a:gd name="T17" fmla="*/ 16 h 33"/>
                  <a:gd name="T18" fmla="*/ 528642 w 73"/>
                  <a:gd name="T19" fmla="*/ 16 h 33"/>
                  <a:gd name="T20" fmla="*/ 895289 w 73"/>
                  <a:gd name="T21" fmla="*/ 0 h 33"/>
                  <a:gd name="T22" fmla="*/ 1248979 w 73"/>
                  <a:gd name="T23" fmla="*/ 0 h 33"/>
                  <a:gd name="T24" fmla="*/ 1248979 w 73"/>
                  <a:gd name="T25" fmla="*/ 16 h 33"/>
                  <a:gd name="T26" fmla="*/ 1418044 w 73"/>
                  <a:gd name="T27" fmla="*/ 16 h 33"/>
                  <a:gd name="T28" fmla="*/ 1599402 w 73"/>
                  <a:gd name="T29" fmla="*/ 16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33"/>
                  <a:gd name="T47" fmla="*/ 73 w 73"/>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33">
                    <a:moveTo>
                      <a:pt x="72" y="32"/>
                    </a:moveTo>
                    <a:lnTo>
                      <a:pt x="64" y="32"/>
                    </a:lnTo>
                    <a:lnTo>
                      <a:pt x="48" y="32"/>
                    </a:lnTo>
                    <a:lnTo>
                      <a:pt x="40" y="24"/>
                    </a:lnTo>
                    <a:lnTo>
                      <a:pt x="40" y="32"/>
                    </a:lnTo>
                    <a:lnTo>
                      <a:pt x="40" y="24"/>
                    </a:lnTo>
                    <a:lnTo>
                      <a:pt x="24" y="32"/>
                    </a:lnTo>
                    <a:lnTo>
                      <a:pt x="16" y="24"/>
                    </a:lnTo>
                    <a:lnTo>
                      <a:pt x="0" y="32"/>
                    </a:lnTo>
                    <a:lnTo>
                      <a:pt x="24" y="16"/>
                    </a:lnTo>
                    <a:lnTo>
                      <a:pt x="40" y="0"/>
                    </a:lnTo>
                    <a:lnTo>
                      <a:pt x="56" y="0"/>
                    </a:lnTo>
                    <a:lnTo>
                      <a:pt x="56" y="16"/>
                    </a:lnTo>
                    <a:lnTo>
                      <a:pt x="64" y="16"/>
                    </a:lnTo>
                    <a:lnTo>
                      <a:pt x="72" y="3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38" name="Freeform 74"/>
              <p:cNvSpPr>
                <a:spLocks noChangeAspect="1"/>
              </p:cNvSpPr>
              <p:nvPr/>
            </p:nvSpPr>
            <p:spPr bwMode="auto">
              <a:xfrm>
                <a:off x="1490" y="1900"/>
                <a:ext cx="53" cy="15"/>
              </a:xfrm>
              <a:custGeom>
                <a:avLst/>
                <a:gdLst>
                  <a:gd name="T0" fmla="*/ 0 w 41"/>
                  <a:gd name="T1" fmla="*/ 4 h 17"/>
                  <a:gd name="T2" fmla="*/ 276557 w 41"/>
                  <a:gd name="T3" fmla="*/ 4 h 17"/>
                  <a:gd name="T4" fmla="*/ 276557 w 41"/>
                  <a:gd name="T5" fmla="*/ 0 h 17"/>
                  <a:gd name="T6" fmla="*/ 692919 w 41"/>
                  <a:gd name="T7" fmla="*/ 0 h 17"/>
                  <a:gd name="T8" fmla="*/ 276557 w 41"/>
                  <a:gd name="T9" fmla="*/ 4 h 17"/>
                  <a:gd name="T10" fmla="*/ 135624 w 41"/>
                  <a:gd name="T11" fmla="*/ 4 h 17"/>
                  <a:gd name="T12" fmla="*/ 0 w 41"/>
                  <a:gd name="T13" fmla="*/ 4 h 17"/>
                  <a:gd name="T14" fmla="*/ 0 60000 65536"/>
                  <a:gd name="T15" fmla="*/ 0 60000 65536"/>
                  <a:gd name="T16" fmla="*/ 0 60000 65536"/>
                  <a:gd name="T17" fmla="*/ 0 60000 65536"/>
                  <a:gd name="T18" fmla="*/ 0 60000 65536"/>
                  <a:gd name="T19" fmla="*/ 0 60000 65536"/>
                  <a:gd name="T20" fmla="*/ 0 60000 65536"/>
                  <a:gd name="T21" fmla="*/ 0 w 41"/>
                  <a:gd name="T22" fmla="*/ 0 h 17"/>
                  <a:gd name="T23" fmla="*/ 41 w 4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17">
                    <a:moveTo>
                      <a:pt x="0" y="16"/>
                    </a:moveTo>
                    <a:lnTo>
                      <a:pt x="16" y="8"/>
                    </a:lnTo>
                    <a:lnTo>
                      <a:pt x="16" y="0"/>
                    </a:lnTo>
                    <a:lnTo>
                      <a:pt x="40" y="0"/>
                    </a:lnTo>
                    <a:lnTo>
                      <a:pt x="16" y="16"/>
                    </a:lnTo>
                    <a:lnTo>
                      <a:pt x="8" y="16"/>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39" name="Freeform 75"/>
              <p:cNvSpPr>
                <a:spLocks noChangeAspect="1"/>
              </p:cNvSpPr>
              <p:nvPr/>
            </p:nvSpPr>
            <p:spPr bwMode="auto">
              <a:xfrm>
                <a:off x="1542" y="1876"/>
                <a:ext cx="32" cy="16"/>
              </a:xfrm>
              <a:custGeom>
                <a:avLst/>
                <a:gdLst>
                  <a:gd name="T0" fmla="*/ 0 w 25"/>
                  <a:gd name="T1" fmla="*/ 8 h 17"/>
                  <a:gd name="T2" fmla="*/ 0 w 25"/>
                  <a:gd name="T3" fmla="*/ 8 h 17"/>
                  <a:gd name="T4" fmla="*/ 186743 w 25"/>
                  <a:gd name="T5" fmla="*/ 8 h 17"/>
                  <a:gd name="T6" fmla="*/ 286154 w 25"/>
                  <a:gd name="T7" fmla="*/ 0 h 17"/>
                  <a:gd name="T8" fmla="*/ 286154 w 25"/>
                  <a:gd name="T9" fmla="*/ 8 h 17"/>
                  <a:gd name="T10" fmla="*/ 0 w 25"/>
                  <a:gd name="T11" fmla="*/ 8 h 17"/>
                  <a:gd name="T12" fmla="*/ 0 60000 65536"/>
                  <a:gd name="T13" fmla="*/ 0 60000 65536"/>
                  <a:gd name="T14" fmla="*/ 0 60000 65536"/>
                  <a:gd name="T15" fmla="*/ 0 60000 65536"/>
                  <a:gd name="T16" fmla="*/ 0 60000 65536"/>
                  <a:gd name="T17" fmla="*/ 0 60000 65536"/>
                  <a:gd name="T18" fmla="*/ 0 w 25"/>
                  <a:gd name="T19" fmla="*/ 0 h 17"/>
                  <a:gd name="T20" fmla="*/ 25 w 25"/>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5" h="17">
                    <a:moveTo>
                      <a:pt x="0" y="16"/>
                    </a:moveTo>
                    <a:lnTo>
                      <a:pt x="0" y="8"/>
                    </a:lnTo>
                    <a:lnTo>
                      <a:pt x="16" y="8"/>
                    </a:lnTo>
                    <a:lnTo>
                      <a:pt x="24" y="0"/>
                    </a:lnTo>
                    <a:lnTo>
                      <a:pt x="24" y="16"/>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40" name="Freeform 76"/>
              <p:cNvSpPr>
                <a:spLocks noChangeAspect="1"/>
              </p:cNvSpPr>
              <p:nvPr/>
            </p:nvSpPr>
            <p:spPr bwMode="auto">
              <a:xfrm>
                <a:off x="2648" y="1813"/>
                <a:ext cx="64" cy="24"/>
              </a:xfrm>
              <a:custGeom>
                <a:avLst/>
                <a:gdLst>
                  <a:gd name="T0" fmla="*/ 1229790 w 49"/>
                  <a:gd name="T1" fmla="*/ 8 h 25"/>
                  <a:gd name="T2" fmla="*/ 1026231 w 49"/>
                  <a:gd name="T3" fmla="*/ 0 h 25"/>
                  <a:gd name="T4" fmla="*/ 601558 w 49"/>
                  <a:gd name="T5" fmla="*/ 8 h 25"/>
                  <a:gd name="T6" fmla="*/ 601558 w 49"/>
                  <a:gd name="T7" fmla="*/ 0 h 25"/>
                  <a:gd name="T8" fmla="*/ 400994 w 49"/>
                  <a:gd name="T9" fmla="*/ 0 h 25"/>
                  <a:gd name="T10" fmla="*/ 0 w 49"/>
                  <a:gd name="T11" fmla="*/ 8 h 25"/>
                  <a:gd name="T12" fmla="*/ 0 w 49"/>
                  <a:gd name="T13" fmla="*/ 12 h 25"/>
                  <a:gd name="T14" fmla="*/ 196296 w 49"/>
                  <a:gd name="T15" fmla="*/ 12 h 25"/>
                  <a:gd name="T16" fmla="*/ 827056 w 49"/>
                  <a:gd name="T17" fmla="*/ 8 h 25"/>
                  <a:gd name="T18" fmla="*/ 1229790 w 49"/>
                  <a:gd name="T19" fmla="*/ 12 h 25"/>
                  <a:gd name="T20" fmla="*/ 1229790 w 49"/>
                  <a:gd name="T21" fmla="*/ 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25"/>
                  <a:gd name="T35" fmla="*/ 49 w 49"/>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25">
                    <a:moveTo>
                      <a:pt x="48" y="8"/>
                    </a:moveTo>
                    <a:lnTo>
                      <a:pt x="40" y="0"/>
                    </a:lnTo>
                    <a:lnTo>
                      <a:pt x="24" y="8"/>
                    </a:lnTo>
                    <a:lnTo>
                      <a:pt x="24" y="0"/>
                    </a:lnTo>
                    <a:lnTo>
                      <a:pt x="16" y="0"/>
                    </a:lnTo>
                    <a:lnTo>
                      <a:pt x="0" y="8"/>
                    </a:lnTo>
                    <a:lnTo>
                      <a:pt x="0" y="24"/>
                    </a:lnTo>
                    <a:lnTo>
                      <a:pt x="8" y="24"/>
                    </a:lnTo>
                    <a:lnTo>
                      <a:pt x="32" y="8"/>
                    </a:lnTo>
                    <a:lnTo>
                      <a:pt x="48" y="16"/>
                    </a:lnTo>
                    <a:lnTo>
                      <a:pt x="48"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41" name="Freeform 77"/>
              <p:cNvSpPr>
                <a:spLocks noChangeAspect="1"/>
              </p:cNvSpPr>
              <p:nvPr/>
            </p:nvSpPr>
            <p:spPr bwMode="auto">
              <a:xfrm>
                <a:off x="2763" y="1202"/>
                <a:ext cx="1887" cy="713"/>
              </a:xfrm>
              <a:custGeom>
                <a:avLst/>
                <a:gdLst>
                  <a:gd name="T0" fmla="*/ 16260368 w 1449"/>
                  <a:gd name="T1" fmla="*/ 65 h 729"/>
                  <a:gd name="T2" fmla="*/ 16079744 w 1449"/>
                  <a:gd name="T3" fmla="*/ 22 h 729"/>
                  <a:gd name="T4" fmla="*/ 14977305 w 1449"/>
                  <a:gd name="T5" fmla="*/ 22 h 729"/>
                  <a:gd name="T6" fmla="*/ 10779634 w 1449"/>
                  <a:gd name="T7" fmla="*/ 65 h 729"/>
                  <a:gd name="T8" fmla="*/ 10221277 w 1449"/>
                  <a:gd name="T9" fmla="*/ 79 h 729"/>
                  <a:gd name="T10" fmla="*/ 9681210 w 1449"/>
                  <a:gd name="T11" fmla="*/ 104 h 729"/>
                  <a:gd name="T12" fmla="*/ 8937208 w 1449"/>
                  <a:gd name="T13" fmla="*/ 145 h 729"/>
                  <a:gd name="T14" fmla="*/ 9321921 w 1449"/>
                  <a:gd name="T15" fmla="*/ 75 h 729"/>
                  <a:gd name="T16" fmla="*/ 8031067 w 1449"/>
                  <a:gd name="T17" fmla="*/ 112 h 729"/>
                  <a:gd name="T18" fmla="*/ 6943804 w 1449"/>
                  <a:gd name="T19" fmla="*/ 121 h 729"/>
                  <a:gd name="T20" fmla="*/ 5496654 w 1449"/>
                  <a:gd name="T21" fmla="*/ 121 h 729"/>
                  <a:gd name="T22" fmla="*/ 3837007 w 1449"/>
                  <a:gd name="T23" fmla="*/ 124 h 729"/>
                  <a:gd name="T24" fmla="*/ 3107333 w 1449"/>
                  <a:gd name="T25" fmla="*/ 145 h 729"/>
                  <a:gd name="T26" fmla="*/ 2018994 w 1449"/>
                  <a:gd name="T27" fmla="*/ 169 h 729"/>
                  <a:gd name="T28" fmla="*/ 2365566 w 1449"/>
                  <a:gd name="T29" fmla="*/ 148 h 729"/>
                  <a:gd name="T30" fmla="*/ 1104498 w 1449"/>
                  <a:gd name="T31" fmla="*/ 110 h 729"/>
                  <a:gd name="T32" fmla="*/ 745489 w 1449"/>
                  <a:gd name="T33" fmla="*/ 151 h 729"/>
                  <a:gd name="T34" fmla="*/ 545447 w 1449"/>
                  <a:gd name="T35" fmla="*/ 190 h 729"/>
                  <a:gd name="T36" fmla="*/ 0 w 1449"/>
                  <a:gd name="T37" fmla="*/ 206 h 729"/>
                  <a:gd name="T38" fmla="*/ 745489 w 1449"/>
                  <a:gd name="T39" fmla="*/ 230 h 729"/>
                  <a:gd name="T40" fmla="*/ 925038 w 1449"/>
                  <a:gd name="T41" fmla="*/ 248 h 729"/>
                  <a:gd name="T42" fmla="*/ 1646463 w 1449"/>
                  <a:gd name="T43" fmla="*/ 258 h 729"/>
                  <a:gd name="T44" fmla="*/ 2365566 w 1449"/>
                  <a:gd name="T45" fmla="*/ 275 h 729"/>
                  <a:gd name="T46" fmla="*/ 2365566 w 1449"/>
                  <a:gd name="T47" fmla="*/ 290 h 729"/>
                  <a:gd name="T48" fmla="*/ 3473269 w 1449"/>
                  <a:gd name="T49" fmla="*/ 306 h 729"/>
                  <a:gd name="T50" fmla="*/ 4220801 w 1449"/>
                  <a:gd name="T51" fmla="*/ 306 h 729"/>
                  <a:gd name="T52" fmla="*/ 4558449 w 1449"/>
                  <a:gd name="T53" fmla="*/ 286 h 729"/>
                  <a:gd name="T54" fmla="*/ 4220801 w 1449"/>
                  <a:gd name="T55" fmla="*/ 262 h 729"/>
                  <a:gd name="T56" fmla="*/ 5125813 w 1449"/>
                  <a:gd name="T57" fmla="*/ 254 h 729"/>
                  <a:gd name="T58" fmla="*/ 6943804 w 1449"/>
                  <a:gd name="T59" fmla="*/ 262 h 729"/>
                  <a:gd name="T60" fmla="*/ 6943804 w 1449"/>
                  <a:gd name="T61" fmla="*/ 240 h 729"/>
                  <a:gd name="T62" fmla="*/ 8937208 w 1449"/>
                  <a:gd name="T63" fmla="*/ 238 h 729"/>
                  <a:gd name="T64" fmla="*/ 9884004 w 1449"/>
                  <a:gd name="T65" fmla="*/ 240 h 729"/>
                  <a:gd name="T66" fmla="*/ 11500856 w 1449"/>
                  <a:gd name="T67" fmla="*/ 258 h 729"/>
                  <a:gd name="T68" fmla="*/ 13154190 w 1449"/>
                  <a:gd name="T69" fmla="*/ 262 h 729"/>
                  <a:gd name="T70" fmla="*/ 15156848 w 1449"/>
                  <a:gd name="T71" fmla="*/ 258 h 729"/>
                  <a:gd name="T72" fmla="*/ 17367008 w 1449"/>
                  <a:gd name="T73" fmla="*/ 269 h 729"/>
                  <a:gd name="T74" fmla="*/ 18989006 w 1449"/>
                  <a:gd name="T75" fmla="*/ 254 h 729"/>
                  <a:gd name="T76" fmla="*/ 20095608 w 1449"/>
                  <a:gd name="T77" fmla="*/ 251 h 729"/>
                  <a:gd name="T78" fmla="*/ 21750369 w 1449"/>
                  <a:gd name="T79" fmla="*/ 275 h 729"/>
                  <a:gd name="T80" fmla="*/ 21205411 w 1449"/>
                  <a:gd name="T81" fmla="*/ 304 h 729"/>
                  <a:gd name="T82" fmla="*/ 23035039 w 1449"/>
                  <a:gd name="T83" fmla="*/ 258 h 729"/>
                  <a:gd name="T84" fmla="*/ 22289370 w 1449"/>
                  <a:gd name="T85" fmla="*/ 245 h 729"/>
                  <a:gd name="T86" fmla="*/ 23398228 w 1449"/>
                  <a:gd name="T87" fmla="*/ 206 h 729"/>
                  <a:gd name="T88" fmla="*/ 25222100 w 1449"/>
                  <a:gd name="T89" fmla="*/ 203 h 729"/>
                  <a:gd name="T90" fmla="*/ 26302289 w 1449"/>
                  <a:gd name="T91" fmla="*/ 187 h 729"/>
                  <a:gd name="T92" fmla="*/ 27789901 w 1449"/>
                  <a:gd name="T93" fmla="*/ 180 h 729"/>
                  <a:gd name="T94" fmla="*/ 25935071 w 1449"/>
                  <a:gd name="T95" fmla="*/ 235 h 729"/>
                  <a:gd name="T96" fmla="*/ 27221797 w 1449"/>
                  <a:gd name="T97" fmla="*/ 238 h 729"/>
                  <a:gd name="T98" fmla="*/ 27221797 w 1449"/>
                  <a:gd name="T99" fmla="*/ 213 h 729"/>
                  <a:gd name="T100" fmla="*/ 28325015 w 1449"/>
                  <a:gd name="T101" fmla="*/ 199 h 729"/>
                  <a:gd name="T102" fmla="*/ 30890708 w 1449"/>
                  <a:gd name="T103" fmla="*/ 180 h 729"/>
                  <a:gd name="T104" fmla="*/ 31058240 w 1449"/>
                  <a:gd name="T105" fmla="*/ 151 h 729"/>
                  <a:gd name="T106" fmla="*/ 32344090 w 1449"/>
                  <a:gd name="T107" fmla="*/ 165 h 729"/>
                  <a:gd name="T108" fmla="*/ 31979196 w 1449"/>
                  <a:gd name="T109" fmla="*/ 139 h 729"/>
                  <a:gd name="T110" fmla="*/ 28505022 w 1449"/>
                  <a:gd name="T111" fmla="*/ 117 h 729"/>
                  <a:gd name="T112" fmla="*/ 27789901 w 1449"/>
                  <a:gd name="T113" fmla="*/ 112 h 729"/>
                  <a:gd name="T114" fmla="*/ 25400408 w 1449"/>
                  <a:gd name="T115" fmla="*/ 101 h 729"/>
                  <a:gd name="T116" fmla="*/ 23035039 w 1449"/>
                  <a:gd name="T117" fmla="*/ 71 h 729"/>
                  <a:gd name="T118" fmla="*/ 21205411 w 1449"/>
                  <a:gd name="T119" fmla="*/ 101 h 729"/>
                  <a:gd name="T120" fmla="*/ 19564510 w 1449"/>
                  <a:gd name="T121" fmla="*/ 65 h 729"/>
                  <a:gd name="T122" fmla="*/ 17548123 w 1449"/>
                  <a:gd name="T123" fmla="*/ 65 h 7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49"/>
                  <a:gd name="T187" fmla="*/ 0 h 729"/>
                  <a:gd name="T188" fmla="*/ 1449 w 1449"/>
                  <a:gd name="T189" fmla="*/ 729 h 7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49" h="729">
                    <a:moveTo>
                      <a:pt x="736" y="136"/>
                    </a:moveTo>
                    <a:lnTo>
                      <a:pt x="728" y="144"/>
                    </a:lnTo>
                    <a:lnTo>
                      <a:pt x="736" y="152"/>
                    </a:lnTo>
                    <a:lnTo>
                      <a:pt x="712" y="168"/>
                    </a:lnTo>
                    <a:lnTo>
                      <a:pt x="704" y="168"/>
                    </a:lnTo>
                    <a:lnTo>
                      <a:pt x="712" y="152"/>
                    </a:lnTo>
                    <a:lnTo>
                      <a:pt x="768" y="96"/>
                    </a:lnTo>
                    <a:lnTo>
                      <a:pt x="768" y="64"/>
                    </a:lnTo>
                    <a:lnTo>
                      <a:pt x="744" y="40"/>
                    </a:lnTo>
                    <a:lnTo>
                      <a:pt x="720" y="40"/>
                    </a:lnTo>
                    <a:lnTo>
                      <a:pt x="720" y="56"/>
                    </a:lnTo>
                    <a:lnTo>
                      <a:pt x="704" y="56"/>
                    </a:lnTo>
                    <a:lnTo>
                      <a:pt x="712" y="32"/>
                    </a:lnTo>
                    <a:lnTo>
                      <a:pt x="688" y="24"/>
                    </a:lnTo>
                    <a:lnTo>
                      <a:pt x="704" y="16"/>
                    </a:lnTo>
                    <a:lnTo>
                      <a:pt x="688" y="0"/>
                    </a:lnTo>
                    <a:lnTo>
                      <a:pt x="656" y="32"/>
                    </a:lnTo>
                    <a:lnTo>
                      <a:pt x="656" y="56"/>
                    </a:lnTo>
                    <a:lnTo>
                      <a:pt x="640" y="56"/>
                    </a:lnTo>
                    <a:lnTo>
                      <a:pt x="592" y="64"/>
                    </a:lnTo>
                    <a:lnTo>
                      <a:pt x="544" y="88"/>
                    </a:lnTo>
                    <a:lnTo>
                      <a:pt x="528" y="112"/>
                    </a:lnTo>
                    <a:lnTo>
                      <a:pt x="536" y="144"/>
                    </a:lnTo>
                    <a:lnTo>
                      <a:pt x="472" y="152"/>
                    </a:lnTo>
                    <a:lnTo>
                      <a:pt x="480" y="184"/>
                    </a:lnTo>
                    <a:lnTo>
                      <a:pt x="496" y="208"/>
                    </a:lnTo>
                    <a:lnTo>
                      <a:pt x="480" y="208"/>
                    </a:lnTo>
                    <a:lnTo>
                      <a:pt x="464" y="184"/>
                    </a:lnTo>
                    <a:lnTo>
                      <a:pt x="448" y="184"/>
                    </a:lnTo>
                    <a:lnTo>
                      <a:pt x="432" y="176"/>
                    </a:lnTo>
                    <a:lnTo>
                      <a:pt x="424" y="168"/>
                    </a:lnTo>
                    <a:lnTo>
                      <a:pt x="424" y="184"/>
                    </a:lnTo>
                    <a:lnTo>
                      <a:pt x="408" y="216"/>
                    </a:lnTo>
                    <a:lnTo>
                      <a:pt x="424" y="240"/>
                    </a:lnTo>
                    <a:lnTo>
                      <a:pt x="416" y="264"/>
                    </a:lnTo>
                    <a:lnTo>
                      <a:pt x="416" y="280"/>
                    </a:lnTo>
                    <a:lnTo>
                      <a:pt x="424" y="280"/>
                    </a:lnTo>
                    <a:lnTo>
                      <a:pt x="424" y="312"/>
                    </a:lnTo>
                    <a:lnTo>
                      <a:pt x="392" y="336"/>
                    </a:lnTo>
                    <a:lnTo>
                      <a:pt x="408" y="304"/>
                    </a:lnTo>
                    <a:lnTo>
                      <a:pt x="416" y="288"/>
                    </a:lnTo>
                    <a:lnTo>
                      <a:pt x="408" y="280"/>
                    </a:lnTo>
                    <a:lnTo>
                      <a:pt x="408" y="224"/>
                    </a:lnTo>
                    <a:lnTo>
                      <a:pt x="400" y="208"/>
                    </a:lnTo>
                    <a:lnTo>
                      <a:pt x="408" y="176"/>
                    </a:lnTo>
                    <a:lnTo>
                      <a:pt x="392" y="168"/>
                    </a:lnTo>
                    <a:lnTo>
                      <a:pt x="400" y="168"/>
                    </a:lnTo>
                    <a:lnTo>
                      <a:pt x="392" y="152"/>
                    </a:lnTo>
                    <a:lnTo>
                      <a:pt x="384" y="160"/>
                    </a:lnTo>
                    <a:lnTo>
                      <a:pt x="352" y="232"/>
                    </a:lnTo>
                    <a:lnTo>
                      <a:pt x="352" y="264"/>
                    </a:lnTo>
                    <a:lnTo>
                      <a:pt x="368" y="280"/>
                    </a:lnTo>
                    <a:lnTo>
                      <a:pt x="368" y="296"/>
                    </a:lnTo>
                    <a:lnTo>
                      <a:pt x="352" y="280"/>
                    </a:lnTo>
                    <a:lnTo>
                      <a:pt x="288" y="240"/>
                    </a:lnTo>
                    <a:lnTo>
                      <a:pt x="280" y="248"/>
                    </a:lnTo>
                    <a:lnTo>
                      <a:pt x="304" y="280"/>
                    </a:lnTo>
                    <a:lnTo>
                      <a:pt x="296" y="280"/>
                    </a:lnTo>
                    <a:lnTo>
                      <a:pt x="288" y="280"/>
                    </a:lnTo>
                    <a:lnTo>
                      <a:pt x="256" y="288"/>
                    </a:lnTo>
                    <a:lnTo>
                      <a:pt x="248" y="296"/>
                    </a:lnTo>
                    <a:lnTo>
                      <a:pt x="240" y="288"/>
                    </a:lnTo>
                    <a:lnTo>
                      <a:pt x="240" y="280"/>
                    </a:lnTo>
                    <a:lnTo>
                      <a:pt x="184" y="312"/>
                    </a:lnTo>
                    <a:lnTo>
                      <a:pt x="184" y="320"/>
                    </a:lnTo>
                    <a:lnTo>
                      <a:pt x="176" y="328"/>
                    </a:lnTo>
                    <a:lnTo>
                      <a:pt x="160" y="320"/>
                    </a:lnTo>
                    <a:lnTo>
                      <a:pt x="176" y="304"/>
                    </a:lnTo>
                    <a:lnTo>
                      <a:pt x="168" y="288"/>
                    </a:lnTo>
                    <a:lnTo>
                      <a:pt x="144" y="280"/>
                    </a:lnTo>
                    <a:lnTo>
                      <a:pt x="152" y="296"/>
                    </a:lnTo>
                    <a:lnTo>
                      <a:pt x="152" y="320"/>
                    </a:lnTo>
                    <a:lnTo>
                      <a:pt x="160" y="336"/>
                    </a:lnTo>
                    <a:lnTo>
                      <a:pt x="152" y="344"/>
                    </a:lnTo>
                    <a:lnTo>
                      <a:pt x="136" y="336"/>
                    </a:lnTo>
                    <a:lnTo>
                      <a:pt x="112" y="352"/>
                    </a:lnTo>
                    <a:lnTo>
                      <a:pt x="128" y="376"/>
                    </a:lnTo>
                    <a:lnTo>
                      <a:pt x="88" y="368"/>
                    </a:lnTo>
                    <a:lnTo>
                      <a:pt x="88" y="376"/>
                    </a:lnTo>
                    <a:lnTo>
                      <a:pt x="96" y="392"/>
                    </a:lnTo>
                    <a:lnTo>
                      <a:pt x="88" y="392"/>
                    </a:lnTo>
                    <a:lnTo>
                      <a:pt x="72" y="376"/>
                    </a:lnTo>
                    <a:lnTo>
                      <a:pt x="72" y="344"/>
                    </a:lnTo>
                    <a:lnTo>
                      <a:pt x="48" y="336"/>
                    </a:lnTo>
                    <a:lnTo>
                      <a:pt x="48" y="320"/>
                    </a:lnTo>
                    <a:lnTo>
                      <a:pt x="56" y="328"/>
                    </a:lnTo>
                    <a:lnTo>
                      <a:pt x="104" y="344"/>
                    </a:lnTo>
                    <a:lnTo>
                      <a:pt x="128" y="328"/>
                    </a:lnTo>
                    <a:lnTo>
                      <a:pt x="128" y="312"/>
                    </a:lnTo>
                    <a:lnTo>
                      <a:pt x="88" y="280"/>
                    </a:lnTo>
                    <a:lnTo>
                      <a:pt x="56" y="264"/>
                    </a:lnTo>
                    <a:lnTo>
                      <a:pt x="48" y="256"/>
                    </a:lnTo>
                    <a:lnTo>
                      <a:pt x="32" y="264"/>
                    </a:lnTo>
                    <a:lnTo>
                      <a:pt x="16" y="280"/>
                    </a:lnTo>
                    <a:lnTo>
                      <a:pt x="16" y="296"/>
                    </a:lnTo>
                    <a:lnTo>
                      <a:pt x="32" y="304"/>
                    </a:lnTo>
                    <a:lnTo>
                      <a:pt x="24" y="320"/>
                    </a:lnTo>
                    <a:lnTo>
                      <a:pt x="32" y="352"/>
                    </a:lnTo>
                    <a:lnTo>
                      <a:pt x="24" y="368"/>
                    </a:lnTo>
                    <a:lnTo>
                      <a:pt x="32" y="384"/>
                    </a:lnTo>
                    <a:lnTo>
                      <a:pt x="32" y="392"/>
                    </a:lnTo>
                    <a:lnTo>
                      <a:pt x="40" y="408"/>
                    </a:lnTo>
                    <a:lnTo>
                      <a:pt x="24" y="440"/>
                    </a:lnTo>
                    <a:lnTo>
                      <a:pt x="8" y="448"/>
                    </a:lnTo>
                    <a:lnTo>
                      <a:pt x="16" y="448"/>
                    </a:lnTo>
                    <a:lnTo>
                      <a:pt x="24" y="464"/>
                    </a:lnTo>
                    <a:lnTo>
                      <a:pt x="16" y="472"/>
                    </a:lnTo>
                    <a:lnTo>
                      <a:pt x="8" y="480"/>
                    </a:lnTo>
                    <a:lnTo>
                      <a:pt x="0" y="480"/>
                    </a:lnTo>
                    <a:lnTo>
                      <a:pt x="8" y="496"/>
                    </a:lnTo>
                    <a:lnTo>
                      <a:pt x="8" y="504"/>
                    </a:lnTo>
                    <a:lnTo>
                      <a:pt x="8" y="512"/>
                    </a:lnTo>
                    <a:lnTo>
                      <a:pt x="16" y="520"/>
                    </a:lnTo>
                    <a:lnTo>
                      <a:pt x="32" y="528"/>
                    </a:lnTo>
                    <a:lnTo>
                      <a:pt x="32" y="536"/>
                    </a:lnTo>
                    <a:lnTo>
                      <a:pt x="32" y="544"/>
                    </a:lnTo>
                    <a:lnTo>
                      <a:pt x="48" y="560"/>
                    </a:lnTo>
                    <a:lnTo>
                      <a:pt x="48" y="576"/>
                    </a:lnTo>
                    <a:lnTo>
                      <a:pt x="40" y="568"/>
                    </a:lnTo>
                    <a:lnTo>
                      <a:pt x="40" y="576"/>
                    </a:lnTo>
                    <a:lnTo>
                      <a:pt x="48" y="584"/>
                    </a:lnTo>
                    <a:lnTo>
                      <a:pt x="64" y="584"/>
                    </a:lnTo>
                    <a:lnTo>
                      <a:pt x="72" y="592"/>
                    </a:lnTo>
                    <a:lnTo>
                      <a:pt x="64" y="592"/>
                    </a:lnTo>
                    <a:lnTo>
                      <a:pt x="72" y="600"/>
                    </a:lnTo>
                    <a:lnTo>
                      <a:pt x="80" y="608"/>
                    </a:lnTo>
                    <a:lnTo>
                      <a:pt x="88" y="616"/>
                    </a:lnTo>
                    <a:lnTo>
                      <a:pt x="88" y="608"/>
                    </a:lnTo>
                    <a:lnTo>
                      <a:pt x="120" y="624"/>
                    </a:lnTo>
                    <a:lnTo>
                      <a:pt x="112" y="648"/>
                    </a:lnTo>
                    <a:lnTo>
                      <a:pt x="104" y="640"/>
                    </a:lnTo>
                    <a:lnTo>
                      <a:pt x="104" y="648"/>
                    </a:lnTo>
                    <a:lnTo>
                      <a:pt x="104" y="656"/>
                    </a:lnTo>
                    <a:lnTo>
                      <a:pt x="112" y="656"/>
                    </a:lnTo>
                    <a:lnTo>
                      <a:pt x="96" y="664"/>
                    </a:lnTo>
                    <a:lnTo>
                      <a:pt x="104" y="672"/>
                    </a:lnTo>
                    <a:lnTo>
                      <a:pt x="88" y="680"/>
                    </a:lnTo>
                    <a:lnTo>
                      <a:pt x="112" y="704"/>
                    </a:lnTo>
                    <a:lnTo>
                      <a:pt x="144" y="704"/>
                    </a:lnTo>
                    <a:lnTo>
                      <a:pt x="152" y="712"/>
                    </a:lnTo>
                    <a:lnTo>
                      <a:pt x="160" y="712"/>
                    </a:lnTo>
                    <a:lnTo>
                      <a:pt x="176" y="720"/>
                    </a:lnTo>
                    <a:lnTo>
                      <a:pt x="184" y="728"/>
                    </a:lnTo>
                    <a:lnTo>
                      <a:pt x="192" y="720"/>
                    </a:lnTo>
                    <a:lnTo>
                      <a:pt x="184" y="712"/>
                    </a:lnTo>
                    <a:lnTo>
                      <a:pt x="184" y="696"/>
                    </a:lnTo>
                    <a:lnTo>
                      <a:pt x="176" y="688"/>
                    </a:lnTo>
                    <a:lnTo>
                      <a:pt x="184" y="672"/>
                    </a:lnTo>
                    <a:lnTo>
                      <a:pt x="192" y="672"/>
                    </a:lnTo>
                    <a:lnTo>
                      <a:pt x="200" y="672"/>
                    </a:lnTo>
                    <a:lnTo>
                      <a:pt x="200" y="664"/>
                    </a:lnTo>
                    <a:lnTo>
                      <a:pt x="192" y="664"/>
                    </a:lnTo>
                    <a:lnTo>
                      <a:pt x="200" y="656"/>
                    </a:lnTo>
                    <a:lnTo>
                      <a:pt x="192" y="648"/>
                    </a:lnTo>
                    <a:lnTo>
                      <a:pt x="184" y="648"/>
                    </a:lnTo>
                    <a:lnTo>
                      <a:pt x="176" y="632"/>
                    </a:lnTo>
                    <a:lnTo>
                      <a:pt x="184" y="608"/>
                    </a:lnTo>
                    <a:lnTo>
                      <a:pt x="192" y="616"/>
                    </a:lnTo>
                    <a:lnTo>
                      <a:pt x="200" y="616"/>
                    </a:lnTo>
                    <a:lnTo>
                      <a:pt x="192" y="608"/>
                    </a:lnTo>
                    <a:lnTo>
                      <a:pt x="208" y="592"/>
                    </a:lnTo>
                    <a:lnTo>
                      <a:pt x="216" y="600"/>
                    </a:lnTo>
                    <a:lnTo>
                      <a:pt x="224" y="592"/>
                    </a:lnTo>
                    <a:lnTo>
                      <a:pt x="240" y="600"/>
                    </a:lnTo>
                    <a:lnTo>
                      <a:pt x="256" y="608"/>
                    </a:lnTo>
                    <a:lnTo>
                      <a:pt x="264" y="600"/>
                    </a:lnTo>
                    <a:lnTo>
                      <a:pt x="280" y="600"/>
                    </a:lnTo>
                    <a:lnTo>
                      <a:pt x="280" y="608"/>
                    </a:lnTo>
                    <a:lnTo>
                      <a:pt x="304" y="608"/>
                    </a:lnTo>
                    <a:lnTo>
                      <a:pt x="312" y="600"/>
                    </a:lnTo>
                    <a:lnTo>
                      <a:pt x="296" y="592"/>
                    </a:lnTo>
                    <a:lnTo>
                      <a:pt x="304" y="584"/>
                    </a:lnTo>
                    <a:lnTo>
                      <a:pt x="296" y="576"/>
                    </a:lnTo>
                    <a:lnTo>
                      <a:pt x="304" y="576"/>
                    </a:lnTo>
                    <a:lnTo>
                      <a:pt x="304" y="560"/>
                    </a:lnTo>
                    <a:lnTo>
                      <a:pt x="312" y="560"/>
                    </a:lnTo>
                    <a:lnTo>
                      <a:pt x="368" y="544"/>
                    </a:lnTo>
                    <a:lnTo>
                      <a:pt x="392" y="544"/>
                    </a:lnTo>
                    <a:lnTo>
                      <a:pt x="392" y="552"/>
                    </a:lnTo>
                    <a:lnTo>
                      <a:pt x="392" y="560"/>
                    </a:lnTo>
                    <a:lnTo>
                      <a:pt x="400" y="560"/>
                    </a:lnTo>
                    <a:lnTo>
                      <a:pt x="408" y="560"/>
                    </a:lnTo>
                    <a:lnTo>
                      <a:pt x="408" y="568"/>
                    </a:lnTo>
                    <a:lnTo>
                      <a:pt x="424" y="568"/>
                    </a:lnTo>
                    <a:lnTo>
                      <a:pt x="432" y="560"/>
                    </a:lnTo>
                    <a:lnTo>
                      <a:pt x="448" y="552"/>
                    </a:lnTo>
                    <a:lnTo>
                      <a:pt x="448" y="568"/>
                    </a:lnTo>
                    <a:lnTo>
                      <a:pt x="472" y="608"/>
                    </a:lnTo>
                    <a:lnTo>
                      <a:pt x="480" y="600"/>
                    </a:lnTo>
                    <a:lnTo>
                      <a:pt x="480" y="608"/>
                    </a:lnTo>
                    <a:lnTo>
                      <a:pt x="504" y="600"/>
                    </a:lnTo>
                    <a:lnTo>
                      <a:pt x="520" y="616"/>
                    </a:lnTo>
                    <a:lnTo>
                      <a:pt x="528" y="624"/>
                    </a:lnTo>
                    <a:lnTo>
                      <a:pt x="528" y="616"/>
                    </a:lnTo>
                    <a:lnTo>
                      <a:pt x="536" y="632"/>
                    </a:lnTo>
                    <a:lnTo>
                      <a:pt x="544" y="624"/>
                    </a:lnTo>
                    <a:lnTo>
                      <a:pt x="576" y="608"/>
                    </a:lnTo>
                    <a:lnTo>
                      <a:pt x="592" y="616"/>
                    </a:lnTo>
                    <a:lnTo>
                      <a:pt x="608" y="616"/>
                    </a:lnTo>
                    <a:lnTo>
                      <a:pt x="632" y="616"/>
                    </a:lnTo>
                    <a:lnTo>
                      <a:pt x="632" y="600"/>
                    </a:lnTo>
                    <a:lnTo>
                      <a:pt x="640" y="592"/>
                    </a:lnTo>
                    <a:lnTo>
                      <a:pt x="664" y="600"/>
                    </a:lnTo>
                    <a:lnTo>
                      <a:pt x="672" y="616"/>
                    </a:lnTo>
                    <a:lnTo>
                      <a:pt x="680" y="616"/>
                    </a:lnTo>
                    <a:lnTo>
                      <a:pt x="688" y="608"/>
                    </a:lnTo>
                    <a:lnTo>
                      <a:pt x="728" y="624"/>
                    </a:lnTo>
                    <a:lnTo>
                      <a:pt x="744" y="632"/>
                    </a:lnTo>
                    <a:lnTo>
                      <a:pt x="760" y="624"/>
                    </a:lnTo>
                    <a:lnTo>
                      <a:pt x="776" y="616"/>
                    </a:lnTo>
                    <a:lnTo>
                      <a:pt x="792" y="616"/>
                    </a:lnTo>
                    <a:lnTo>
                      <a:pt x="800" y="624"/>
                    </a:lnTo>
                    <a:lnTo>
                      <a:pt x="816" y="616"/>
                    </a:lnTo>
                    <a:lnTo>
                      <a:pt x="824" y="600"/>
                    </a:lnTo>
                    <a:lnTo>
                      <a:pt x="832" y="592"/>
                    </a:lnTo>
                    <a:lnTo>
                      <a:pt x="832" y="584"/>
                    </a:lnTo>
                    <a:lnTo>
                      <a:pt x="824" y="584"/>
                    </a:lnTo>
                    <a:lnTo>
                      <a:pt x="832" y="576"/>
                    </a:lnTo>
                    <a:lnTo>
                      <a:pt x="856" y="568"/>
                    </a:lnTo>
                    <a:lnTo>
                      <a:pt x="872" y="576"/>
                    </a:lnTo>
                    <a:lnTo>
                      <a:pt x="880" y="584"/>
                    </a:lnTo>
                    <a:lnTo>
                      <a:pt x="896" y="624"/>
                    </a:lnTo>
                    <a:lnTo>
                      <a:pt x="904" y="624"/>
                    </a:lnTo>
                    <a:lnTo>
                      <a:pt x="920" y="632"/>
                    </a:lnTo>
                    <a:lnTo>
                      <a:pt x="920" y="648"/>
                    </a:lnTo>
                    <a:lnTo>
                      <a:pt x="928" y="648"/>
                    </a:lnTo>
                    <a:lnTo>
                      <a:pt x="952" y="640"/>
                    </a:lnTo>
                    <a:lnTo>
                      <a:pt x="952" y="656"/>
                    </a:lnTo>
                    <a:lnTo>
                      <a:pt x="936" y="688"/>
                    </a:lnTo>
                    <a:lnTo>
                      <a:pt x="928" y="680"/>
                    </a:lnTo>
                    <a:lnTo>
                      <a:pt x="920" y="688"/>
                    </a:lnTo>
                    <a:lnTo>
                      <a:pt x="920" y="712"/>
                    </a:lnTo>
                    <a:lnTo>
                      <a:pt x="928" y="704"/>
                    </a:lnTo>
                    <a:lnTo>
                      <a:pt x="928" y="712"/>
                    </a:lnTo>
                    <a:lnTo>
                      <a:pt x="936" y="712"/>
                    </a:lnTo>
                    <a:lnTo>
                      <a:pt x="952" y="704"/>
                    </a:lnTo>
                    <a:lnTo>
                      <a:pt x="1008" y="640"/>
                    </a:lnTo>
                    <a:lnTo>
                      <a:pt x="1008" y="600"/>
                    </a:lnTo>
                    <a:lnTo>
                      <a:pt x="1008" y="592"/>
                    </a:lnTo>
                    <a:lnTo>
                      <a:pt x="1008" y="576"/>
                    </a:lnTo>
                    <a:lnTo>
                      <a:pt x="1000" y="560"/>
                    </a:lnTo>
                    <a:lnTo>
                      <a:pt x="992" y="560"/>
                    </a:lnTo>
                    <a:lnTo>
                      <a:pt x="992" y="568"/>
                    </a:lnTo>
                    <a:lnTo>
                      <a:pt x="976" y="568"/>
                    </a:lnTo>
                    <a:lnTo>
                      <a:pt x="984" y="560"/>
                    </a:lnTo>
                    <a:lnTo>
                      <a:pt x="976" y="560"/>
                    </a:lnTo>
                    <a:lnTo>
                      <a:pt x="968" y="552"/>
                    </a:lnTo>
                    <a:lnTo>
                      <a:pt x="960" y="552"/>
                    </a:lnTo>
                    <a:lnTo>
                      <a:pt x="960" y="544"/>
                    </a:lnTo>
                    <a:lnTo>
                      <a:pt x="1024" y="480"/>
                    </a:lnTo>
                    <a:lnTo>
                      <a:pt x="1048" y="472"/>
                    </a:lnTo>
                    <a:lnTo>
                      <a:pt x="1056" y="480"/>
                    </a:lnTo>
                    <a:lnTo>
                      <a:pt x="1064" y="472"/>
                    </a:lnTo>
                    <a:lnTo>
                      <a:pt x="1080" y="480"/>
                    </a:lnTo>
                    <a:lnTo>
                      <a:pt x="1080" y="464"/>
                    </a:lnTo>
                    <a:lnTo>
                      <a:pt x="1104" y="472"/>
                    </a:lnTo>
                    <a:lnTo>
                      <a:pt x="1104" y="480"/>
                    </a:lnTo>
                    <a:lnTo>
                      <a:pt x="1104" y="488"/>
                    </a:lnTo>
                    <a:lnTo>
                      <a:pt x="1136" y="480"/>
                    </a:lnTo>
                    <a:lnTo>
                      <a:pt x="1128" y="472"/>
                    </a:lnTo>
                    <a:lnTo>
                      <a:pt x="1152" y="432"/>
                    </a:lnTo>
                    <a:lnTo>
                      <a:pt x="1176" y="432"/>
                    </a:lnTo>
                    <a:lnTo>
                      <a:pt x="1176" y="440"/>
                    </a:lnTo>
                    <a:lnTo>
                      <a:pt x="1176" y="448"/>
                    </a:lnTo>
                    <a:lnTo>
                      <a:pt x="1208" y="432"/>
                    </a:lnTo>
                    <a:lnTo>
                      <a:pt x="1208" y="416"/>
                    </a:lnTo>
                    <a:lnTo>
                      <a:pt x="1216" y="416"/>
                    </a:lnTo>
                    <a:lnTo>
                      <a:pt x="1216" y="424"/>
                    </a:lnTo>
                    <a:lnTo>
                      <a:pt x="1208" y="448"/>
                    </a:lnTo>
                    <a:lnTo>
                      <a:pt x="1192" y="456"/>
                    </a:lnTo>
                    <a:lnTo>
                      <a:pt x="1160" y="496"/>
                    </a:lnTo>
                    <a:lnTo>
                      <a:pt x="1152" y="504"/>
                    </a:lnTo>
                    <a:lnTo>
                      <a:pt x="1136" y="544"/>
                    </a:lnTo>
                    <a:lnTo>
                      <a:pt x="1152" y="608"/>
                    </a:lnTo>
                    <a:lnTo>
                      <a:pt x="1160" y="600"/>
                    </a:lnTo>
                    <a:lnTo>
                      <a:pt x="1176" y="576"/>
                    </a:lnTo>
                    <a:lnTo>
                      <a:pt x="1176" y="560"/>
                    </a:lnTo>
                    <a:lnTo>
                      <a:pt x="1184" y="560"/>
                    </a:lnTo>
                    <a:lnTo>
                      <a:pt x="1192" y="552"/>
                    </a:lnTo>
                    <a:lnTo>
                      <a:pt x="1192" y="536"/>
                    </a:lnTo>
                    <a:lnTo>
                      <a:pt x="1200" y="528"/>
                    </a:lnTo>
                    <a:lnTo>
                      <a:pt x="1208" y="528"/>
                    </a:lnTo>
                    <a:lnTo>
                      <a:pt x="1208" y="520"/>
                    </a:lnTo>
                    <a:lnTo>
                      <a:pt x="1208" y="504"/>
                    </a:lnTo>
                    <a:lnTo>
                      <a:pt x="1192" y="496"/>
                    </a:lnTo>
                    <a:lnTo>
                      <a:pt x="1208" y="480"/>
                    </a:lnTo>
                    <a:lnTo>
                      <a:pt x="1208" y="464"/>
                    </a:lnTo>
                    <a:lnTo>
                      <a:pt x="1216" y="464"/>
                    </a:lnTo>
                    <a:lnTo>
                      <a:pt x="1232" y="456"/>
                    </a:lnTo>
                    <a:lnTo>
                      <a:pt x="1232" y="464"/>
                    </a:lnTo>
                    <a:lnTo>
                      <a:pt x="1240" y="464"/>
                    </a:lnTo>
                    <a:lnTo>
                      <a:pt x="1256" y="456"/>
                    </a:lnTo>
                    <a:lnTo>
                      <a:pt x="1272" y="464"/>
                    </a:lnTo>
                    <a:lnTo>
                      <a:pt x="1272" y="456"/>
                    </a:lnTo>
                    <a:lnTo>
                      <a:pt x="1328" y="416"/>
                    </a:lnTo>
                    <a:lnTo>
                      <a:pt x="1344" y="424"/>
                    </a:lnTo>
                    <a:lnTo>
                      <a:pt x="1352" y="416"/>
                    </a:lnTo>
                    <a:lnTo>
                      <a:pt x="1344" y="384"/>
                    </a:lnTo>
                    <a:lnTo>
                      <a:pt x="1336" y="384"/>
                    </a:lnTo>
                    <a:lnTo>
                      <a:pt x="1336" y="376"/>
                    </a:lnTo>
                    <a:lnTo>
                      <a:pt x="1344" y="376"/>
                    </a:lnTo>
                    <a:lnTo>
                      <a:pt x="1352" y="368"/>
                    </a:lnTo>
                    <a:lnTo>
                      <a:pt x="1360" y="352"/>
                    </a:lnTo>
                    <a:lnTo>
                      <a:pt x="1360" y="344"/>
                    </a:lnTo>
                    <a:lnTo>
                      <a:pt x="1360" y="336"/>
                    </a:lnTo>
                    <a:lnTo>
                      <a:pt x="1368" y="352"/>
                    </a:lnTo>
                    <a:lnTo>
                      <a:pt x="1384" y="352"/>
                    </a:lnTo>
                    <a:lnTo>
                      <a:pt x="1392" y="368"/>
                    </a:lnTo>
                    <a:lnTo>
                      <a:pt x="1416" y="384"/>
                    </a:lnTo>
                    <a:lnTo>
                      <a:pt x="1424" y="368"/>
                    </a:lnTo>
                    <a:lnTo>
                      <a:pt x="1424" y="352"/>
                    </a:lnTo>
                    <a:lnTo>
                      <a:pt x="1440" y="352"/>
                    </a:lnTo>
                    <a:lnTo>
                      <a:pt x="1448" y="344"/>
                    </a:lnTo>
                    <a:lnTo>
                      <a:pt x="1432" y="328"/>
                    </a:lnTo>
                    <a:lnTo>
                      <a:pt x="1400" y="320"/>
                    </a:lnTo>
                    <a:lnTo>
                      <a:pt x="1352" y="280"/>
                    </a:lnTo>
                    <a:lnTo>
                      <a:pt x="1320" y="256"/>
                    </a:lnTo>
                    <a:lnTo>
                      <a:pt x="1272" y="248"/>
                    </a:lnTo>
                    <a:lnTo>
                      <a:pt x="1272" y="280"/>
                    </a:lnTo>
                    <a:lnTo>
                      <a:pt x="1264" y="280"/>
                    </a:lnTo>
                    <a:lnTo>
                      <a:pt x="1248" y="272"/>
                    </a:lnTo>
                    <a:lnTo>
                      <a:pt x="1248" y="264"/>
                    </a:lnTo>
                    <a:lnTo>
                      <a:pt x="1256" y="264"/>
                    </a:lnTo>
                    <a:lnTo>
                      <a:pt x="1264" y="256"/>
                    </a:lnTo>
                    <a:lnTo>
                      <a:pt x="1248" y="256"/>
                    </a:lnTo>
                    <a:lnTo>
                      <a:pt x="1240" y="264"/>
                    </a:lnTo>
                    <a:lnTo>
                      <a:pt x="1216" y="264"/>
                    </a:lnTo>
                    <a:lnTo>
                      <a:pt x="1184" y="264"/>
                    </a:lnTo>
                    <a:lnTo>
                      <a:pt x="1176" y="256"/>
                    </a:lnTo>
                    <a:lnTo>
                      <a:pt x="1176" y="240"/>
                    </a:lnTo>
                    <a:lnTo>
                      <a:pt x="1168" y="224"/>
                    </a:lnTo>
                    <a:lnTo>
                      <a:pt x="1144" y="224"/>
                    </a:lnTo>
                    <a:lnTo>
                      <a:pt x="1112" y="232"/>
                    </a:lnTo>
                    <a:lnTo>
                      <a:pt x="1104" y="216"/>
                    </a:lnTo>
                    <a:lnTo>
                      <a:pt x="1096" y="216"/>
                    </a:lnTo>
                    <a:lnTo>
                      <a:pt x="1088" y="208"/>
                    </a:lnTo>
                    <a:lnTo>
                      <a:pt x="1088" y="192"/>
                    </a:lnTo>
                    <a:lnTo>
                      <a:pt x="1048" y="184"/>
                    </a:lnTo>
                    <a:lnTo>
                      <a:pt x="1008" y="168"/>
                    </a:lnTo>
                    <a:lnTo>
                      <a:pt x="992" y="192"/>
                    </a:lnTo>
                    <a:lnTo>
                      <a:pt x="1008" y="208"/>
                    </a:lnTo>
                    <a:lnTo>
                      <a:pt x="968" y="208"/>
                    </a:lnTo>
                    <a:lnTo>
                      <a:pt x="952" y="216"/>
                    </a:lnTo>
                    <a:lnTo>
                      <a:pt x="936" y="200"/>
                    </a:lnTo>
                    <a:lnTo>
                      <a:pt x="928" y="232"/>
                    </a:lnTo>
                    <a:lnTo>
                      <a:pt x="912" y="224"/>
                    </a:lnTo>
                    <a:lnTo>
                      <a:pt x="904" y="208"/>
                    </a:lnTo>
                    <a:lnTo>
                      <a:pt x="912" y="176"/>
                    </a:lnTo>
                    <a:lnTo>
                      <a:pt x="896" y="160"/>
                    </a:lnTo>
                    <a:lnTo>
                      <a:pt x="864" y="152"/>
                    </a:lnTo>
                    <a:lnTo>
                      <a:pt x="856" y="152"/>
                    </a:lnTo>
                    <a:lnTo>
                      <a:pt x="848" y="160"/>
                    </a:lnTo>
                    <a:lnTo>
                      <a:pt x="856" y="168"/>
                    </a:lnTo>
                    <a:lnTo>
                      <a:pt x="808" y="168"/>
                    </a:lnTo>
                    <a:lnTo>
                      <a:pt x="816" y="152"/>
                    </a:lnTo>
                    <a:lnTo>
                      <a:pt x="784" y="144"/>
                    </a:lnTo>
                    <a:lnTo>
                      <a:pt x="768" y="152"/>
                    </a:lnTo>
                    <a:lnTo>
                      <a:pt x="736" y="13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42" name="Freeform 78"/>
              <p:cNvSpPr>
                <a:spLocks noChangeAspect="1"/>
              </p:cNvSpPr>
              <p:nvPr/>
            </p:nvSpPr>
            <p:spPr bwMode="auto">
              <a:xfrm>
                <a:off x="2511" y="1422"/>
                <a:ext cx="305" cy="268"/>
              </a:xfrm>
              <a:custGeom>
                <a:avLst/>
                <a:gdLst>
                  <a:gd name="T0" fmla="*/ 1560638 w 233"/>
                  <a:gd name="T1" fmla="*/ 127 h 273"/>
                  <a:gd name="T2" fmla="*/ 1324835 w 233"/>
                  <a:gd name="T3" fmla="*/ 127 h 273"/>
                  <a:gd name="T4" fmla="*/ 675380 w 233"/>
                  <a:gd name="T5" fmla="*/ 134 h 273"/>
                  <a:gd name="T6" fmla="*/ 0 w 233"/>
                  <a:gd name="T7" fmla="*/ 130 h 273"/>
                  <a:gd name="T8" fmla="*/ 0 w 233"/>
                  <a:gd name="T9" fmla="*/ 112 h 273"/>
                  <a:gd name="T10" fmla="*/ 0 w 233"/>
                  <a:gd name="T11" fmla="*/ 104 h 273"/>
                  <a:gd name="T12" fmla="*/ 675380 w 233"/>
                  <a:gd name="T13" fmla="*/ 92 h 273"/>
                  <a:gd name="T14" fmla="*/ 1560638 w 233"/>
                  <a:gd name="T15" fmla="*/ 75 h 273"/>
                  <a:gd name="T16" fmla="*/ 1994361 w 233"/>
                  <a:gd name="T17" fmla="*/ 58 h 273"/>
                  <a:gd name="T18" fmla="*/ 2674176 w 233"/>
                  <a:gd name="T19" fmla="*/ 34 h 273"/>
                  <a:gd name="T20" fmla="*/ 1994361 w 233"/>
                  <a:gd name="T21" fmla="*/ 42 h 273"/>
                  <a:gd name="T22" fmla="*/ 2214291 w 233"/>
                  <a:gd name="T23" fmla="*/ 27 h 273"/>
                  <a:gd name="T24" fmla="*/ 2674176 w 233"/>
                  <a:gd name="T25" fmla="*/ 27 h 273"/>
                  <a:gd name="T26" fmla="*/ 2881869 w 233"/>
                  <a:gd name="T27" fmla="*/ 27 h 273"/>
                  <a:gd name="T28" fmla="*/ 3340660 w 233"/>
                  <a:gd name="T29" fmla="*/ 24 h 273"/>
                  <a:gd name="T30" fmla="*/ 3991769 w 233"/>
                  <a:gd name="T31" fmla="*/ 16 h 273"/>
                  <a:gd name="T32" fmla="*/ 4661032 w 233"/>
                  <a:gd name="T33" fmla="*/ 8 h 273"/>
                  <a:gd name="T34" fmla="*/ 5568681 w 233"/>
                  <a:gd name="T35" fmla="*/ 0 h 273"/>
                  <a:gd name="T36" fmla="*/ 6456438 w 233"/>
                  <a:gd name="T37" fmla="*/ 16 h 273"/>
                  <a:gd name="T38" fmla="*/ 5770685 w 233"/>
                  <a:gd name="T39" fmla="*/ 24 h 273"/>
                  <a:gd name="T40" fmla="*/ 6225744 w 233"/>
                  <a:gd name="T41" fmla="*/ 27 h 273"/>
                  <a:gd name="T42" fmla="*/ 5998211 w 233"/>
                  <a:gd name="T43" fmla="*/ 27 h 273"/>
                  <a:gd name="T44" fmla="*/ 5106118 w 233"/>
                  <a:gd name="T45" fmla="*/ 27 h 273"/>
                  <a:gd name="T46" fmla="*/ 4882669 w 233"/>
                  <a:gd name="T47" fmla="*/ 27 h 273"/>
                  <a:gd name="T48" fmla="*/ 3991769 w 233"/>
                  <a:gd name="T49" fmla="*/ 27 h 273"/>
                  <a:gd name="T50" fmla="*/ 3560723 w 233"/>
                  <a:gd name="T51" fmla="*/ 27 h 273"/>
                  <a:gd name="T52" fmla="*/ 3340660 w 233"/>
                  <a:gd name="T53" fmla="*/ 27 h 273"/>
                  <a:gd name="T54" fmla="*/ 3115849 w 233"/>
                  <a:gd name="T55" fmla="*/ 34 h 273"/>
                  <a:gd name="T56" fmla="*/ 2881869 w 233"/>
                  <a:gd name="T57" fmla="*/ 42 h 273"/>
                  <a:gd name="T58" fmla="*/ 2674176 w 233"/>
                  <a:gd name="T59" fmla="*/ 54 h 273"/>
                  <a:gd name="T60" fmla="*/ 2214291 w 233"/>
                  <a:gd name="T61" fmla="*/ 70 h 273"/>
                  <a:gd name="T62" fmla="*/ 2214291 w 233"/>
                  <a:gd name="T63" fmla="*/ 78 h 273"/>
                  <a:gd name="T64" fmla="*/ 1779646 w 233"/>
                  <a:gd name="T65" fmla="*/ 81 h 273"/>
                  <a:gd name="T66" fmla="*/ 1779646 w 233"/>
                  <a:gd name="T67" fmla="*/ 108 h 273"/>
                  <a:gd name="T68" fmla="*/ 1560638 w 233"/>
                  <a:gd name="T69" fmla="*/ 120 h 273"/>
                  <a:gd name="T70" fmla="*/ 1560638 w 233"/>
                  <a:gd name="T71" fmla="*/ 130 h 2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3"/>
                  <a:gd name="T109" fmla="*/ 0 h 273"/>
                  <a:gd name="T110" fmla="*/ 233 w 233"/>
                  <a:gd name="T111" fmla="*/ 273 h 2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3" h="273">
                    <a:moveTo>
                      <a:pt x="56" y="264"/>
                    </a:moveTo>
                    <a:lnTo>
                      <a:pt x="56" y="256"/>
                    </a:lnTo>
                    <a:lnTo>
                      <a:pt x="48" y="248"/>
                    </a:lnTo>
                    <a:lnTo>
                      <a:pt x="48" y="256"/>
                    </a:lnTo>
                    <a:lnTo>
                      <a:pt x="40" y="256"/>
                    </a:lnTo>
                    <a:lnTo>
                      <a:pt x="24" y="272"/>
                    </a:lnTo>
                    <a:lnTo>
                      <a:pt x="16" y="272"/>
                    </a:lnTo>
                    <a:lnTo>
                      <a:pt x="0" y="264"/>
                    </a:lnTo>
                    <a:lnTo>
                      <a:pt x="0" y="232"/>
                    </a:lnTo>
                    <a:lnTo>
                      <a:pt x="0" y="224"/>
                    </a:lnTo>
                    <a:lnTo>
                      <a:pt x="0" y="208"/>
                    </a:lnTo>
                    <a:lnTo>
                      <a:pt x="16" y="184"/>
                    </a:lnTo>
                    <a:lnTo>
                      <a:pt x="24" y="184"/>
                    </a:lnTo>
                    <a:lnTo>
                      <a:pt x="40" y="176"/>
                    </a:lnTo>
                    <a:lnTo>
                      <a:pt x="56" y="152"/>
                    </a:lnTo>
                    <a:lnTo>
                      <a:pt x="64" y="136"/>
                    </a:lnTo>
                    <a:lnTo>
                      <a:pt x="72" y="112"/>
                    </a:lnTo>
                    <a:lnTo>
                      <a:pt x="88" y="80"/>
                    </a:lnTo>
                    <a:lnTo>
                      <a:pt x="96" y="72"/>
                    </a:lnTo>
                    <a:lnTo>
                      <a:pt x="80" y="72"/>
                    </a:lnTo>
                    <a:lnTo>
                      <a:pt x="72" y="80"/>
                    </a:lnTo>
                    <a:lnTo>
                      <a:pt x="72" y="72"/>
                    </a:lnTo>
                    <a:lnTo>
                      <a:pt x="80" y="56"/>
                    </a:lnTo>
                    <a:lnTo>
                      <a:pt x="96" y="48"/>
                    </a:lnTo>
                    <a:lnTo>
                      <a:pt x="96" y="56"/>
                    </a:lnTo>
                    <a:lnTo>
                      <a:pt x="104" y="56"/>
                    </a:lnTo>
                    <a:lnTo>
                      <a:pt x="104" y="40"/>
                    </a:lnTo>
                    <a:lnTo>
                      <a:pt x="112" y="40"/>
                    </a:lnTo>
                    <a:lnTo>
                      <a:pt x="120" y="24"/>
                    </a:lnTo>
                    <a:lnTo>
                      <a:pt x="128" y="24"/>
                    </a:lnTo>
                    <a:lnTo>
                      <a:pt x="144" y="16"/>
                    </a:lnTo>
                    <a:lnTo>
                      <a:pt x="160" y="0"/>
                    </a:lnTo>
                    <a:lnTo>
                      <a:pt x="168" y="8"/>
                    </a:lnTo>
                    <a:lnTo>
                      <a:pt x="184" y="0"/>
                    </a:lnTo>
                    <a:lnTo>
                      <a:pt x="200" y="0"/>
                    </a:lnTo>
                    <a:lnTo>
                      <a:pt x="208" y="0"/>
                    </a:lnTo>
                    <a:lnTo>
                      <a:pt x="232" y="16"/>
                    </a:lnTo>
                    <a:lnTo>
                      <a:pt x="224" y="24"/>
                    </a:lnTo>
                    <a:lnTo>
                      <a:pt x="208" y="24"/>
                    </a:lnTo>
                    <a:lnTo>
                      <a:pt x="224" y="32"/>
                    </a:lnTo>
                    <a:lnTo>
                      <a:pt x="224" y="40"/>
                    </a:lnTo>
                    <a:lnTo>
                      <a:pt x="208" y="56"/>
                    </a:lnTo>
                    <a:lnTo>
                      <a:pt x="216" y="40"/>
                    </a:lnTo>
                    <a:lnTo>
                      <a:pt x="200" y="24"/>
                    </a:lnTo>
                    <a:lnTo>
                      <a:pt x="184" y="32"/>
                    </a:lnTo>
                    <a:lnTo>
                      <a:pt x="184" y="56"/>
                    </a:lnTo>
                    <a:lnTo>
                      <a:pt x="176" y="56"/>
                    </a:lnTo>
                    <a:lnTo>
                      <a:pt x="152" y="56"/>
                    </a:lnTo>
                    <a:lnTo>
                      <a:pt x="144" y="48"/>
                    </a:lnTo>
                    <a:lnTo>
                      <a:pt x="136" y="56"/>
                    </a:lnTo>
                    <a:lnTo>
                      <a:pt x="128" y="56"/>
                    </a:lnTo>
                    <a:lnTo>
                      <a:pt x="128" y="64"/>
                    </a:lnTo>
                    <a:lnTo>
                      <a:pt x="120" y="64"/>
                    </a:lnTo>
                    <a:lnTo>
                      <a:pt x="112" y="64"/>
                    </a:lnTo>
                    <a:lnTo>
                      <a:pt x="112" y="72"/>
                    </a:lnTo>
                    <a:lnTo>
                      <a:pt x="104" y="80"/>
                    </a:lnTo>
                    <a:lnTo>
                      <a:pt x="96" y="96"/>
                    </a:lnTo>
                    <a:lnTo>
                      <a:pt x="96" y="104"/>
                    </a:lnTo>
                    <a:lnTo>
                      <a:pt x="88" y="120"/>
                    </a:lnTo>
                    <a:lnTo>
                      <a:pt x="80" y="136"/>
                    </a:lnTo>
                    <a:lnTo>
                      <a:pt x="72" y="152"/>
                    </a:lnTo>
                    <a:lnTo>
                      <a:pt x="80" y="160"/>
                    </a:lnTo>
                    <a:lnTo>
                      <a:pt x="72" y="168"/>
                    </a:lnTo>
                    <a:lnTo>
                      <a:pt x="64" y="168"/>
                    </a:lnTo>
                    <a:lnTo>
                      <a:pt x="56" y="192"/>
                    </a:lnTo>
                    <a:lnTo>
                      <a:pt x="64" y="216"/>
                    </a:lnTo>
                    <a:lnTo>
                      <a:pt x="64" y="240"/>
                    </a:lnTo>
                    <a:lnTo>
                      <a:pt x="56" y="240"/>
                    </a:lnTo>
                    <a:lnTo>
                      <a:pt x="56" y="26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43" name="Freeform 79"/>
              <p:cNvSpPr>
                <a:spLocks noChangeAspect="1"/>
              </p:cNvSpPr>
              <p:nvPr/>
            </p:nvSpPr>
            <p:spPr bwMode="auto">
              <a:xfrm>
                <a:off x="2752" y="1908"/>
                <a:ext cx="220" cy="63"/>
              </a:xfrm>
              <a:custGeom>
                <a:avLst/>
                <a:gdLst>
                  <a:gd name="T0" fmla="*/ 3788621 w 169"/>
                  <a:gd name="T1" fmla="*/ 16 h 65"/>
                  <a:gd name="T2" fmla="*/ 3606864 w 169"/>
                  <a:gd name="T3" fmla="*/ 16 h 65"/>
                  <a:gd name="T4" fmla="*/ 3427461 w 169"/>
                  <a:gd name="T5" fmla="*/ 8 h 65"/>
                  <a:gd name="T6" fmla="*/ 3048774 w 169"/>
                  <a:gd name="T7" fmla="*/ 8 h 65"/>
                  <a:gd name="T8" fmla="*/ 2696703 w 169"/>
                  <a:gd name="T9" fmla="*/ 8 h 65"/>
                  <a:gd name="T10" fmla="*/ 2160198 w 169"/>
                  <a:gd name="T11" fmla="*/ 8 h 65"/>
                  <a:gd name="T12" fmla="*/ 1792188 w 169"/>
                  <a:gd name="T13" fmla="*/ 0 h 65"/>
                  <a:gd name="T14" fmla="*/ 1444683 w 169"/>
                  <a:gd name="T15" fmla="*/ 0 h 65"/>
                  <a:gd name="T16" fmla="*/ 1073924 w 169"/>
                  <a:gd name="T17" fmla="*/ 8 h 65"/>
                  <a:gd name="T18" fmla="*/ 908208 w 169"/>
                  <a:gd name="T19" fmla="*/ 8 h 65"/>
                  <a:gd name="T20" fmla="*/ 535937 w 169"/>
                  <a:gd name="T21" fmla="*/ 8 h 65"/>
                  <a:gd name="T22" fmla="*/ 535937 w 169"/>
                  <a:gd name="T23" fmla="*/ 0 h 65"/>
                  <a:gd name="T24" fmla="*/ 175180 w 169"/>
                  <a:gd name="T25" fmla="*/ 0 h 65"/>
                  <a:gd name="T26" fmla="*/ 0 w 169"/>
                  <a:gd name="T27" fmla="*/ 8 h 65"/>
                  <a:gd name="T28" fmla="*/ 0 w 169"/>
                  <a:gd name="T29" fmla="*/ 16 h 65"/>
                  <a:gd name="T30" fmla="*/ 0 w 169"/>
                  <a:gd name="T31" fmla="*/ 16 h 65"/>
                  <a:gd name="T32" fmla="*/ 0 w 169"/>
                  <a:gd name="T33" fmla="*/ 16 h 65"/>
                  <a:gd name="T34" fmla="*/ 362369 w 169"/>
                  <a:gd name="T35" fmla="*/ 8 h 65"/>
                  <a:gd name="T36" fmla="*/ 535937 w 169"/>
                  <a:gd name="T37" fmla="*/ 8 h 65"/>
                  <a:gd name="T38" fmla="*/ 734721 w 169"/>
                  <a:gd name="T39" fmla="*/ 16 h 65"/>
                  <a:gd name="T40" fmla="*/ 535937 w 169"/>
                  <a:gd name="T41" fmla="*/ 16 h 65"/>
                  <a:gd name="T42" fmla="*/ 535937 w 169"/>
                  <a:gd name="T43" fmla="*/ 16 h 65"/>
                  <a:gd name="T44" fmla="*/ 175180 w 169"/>
                  <a:gd name="T45" fmla="*/ 16 h 65"/>
                  <a:gd name="T46" fmla="*/ 0 w 169"/>
                  <a:gd name="T47" fmla="*/ 16 h 65"/>
                  <a:gd name="T48" fmla="*/ 0 w 169"/>
                  <a:gd name="T49" fmla="*/ 16 h 65"/>
                  <a:gd name="T50" fmla="*/ 175180 w 169"/>
                  <a:gd name="T51" fmla="*/ 16 h 65"/>
                  <a:gd name="T52" fmla="*/ 175180 w 169"/>
                  <a:gd name="T53" fmla="*/ 16 h 65"/>
                  <a:gd name="T54" fmla="*/ 0 w 169"/>
                  <a:gd name="T55" fmla="*/ 16 h 65"/>
                  <a:gd name="T56" fmla="*/ 0 w 169"/>
                  <a:gd name="T57" fmla="*/ 16 h 65"/>
                  <a:gd name="T58" fmla="*/ 175180 w 169"/>
                  <a:gd name="T59" fmla="*/ 16 h 65"/>
                  <a:gd name="T60" fmla="*/ 362369 w 169"/>
                  <a:gd name="T61" fmla="*/ 16 h 65"/>
                  <a:gd name="T62" fmla="*/ 535937 w 169"/>
                  <a:gd name="T63" fmla="*/ 16 h 65"/>
                  <a:gd name="T64" fmla="*/ 535937 w 169"/>
                  <a:gd name="T65" fmla="*/ 18 h 65"/>
                  <a:gd name="T66" fmla="*/ 734721 w 169"/>
                  <a:gd name="T67" fmla="*/ 18 h 65"/>
                  <a:gd name="T68" fmla="*/ 908208 w 169"/>
                  <a:gd name="T69" fmla="*/ 18 h 65"/>
                  <a:gd name="T70" fmla="*/ 1073924 w 169"/>
                  <a:gd name="T71" fmla="*/ 18 h 65"/>
                  <a:gd name="T72" fmla="*/ 1259668 w 169"/>
                  <a:gd name="T73" fmla="*/ 18 h 65"/>
                  <a:gd name="T74" fmla="*/ 1444683 w 169"/>
                  <a:gd name="T75" fmla="*/ 18 h 65"/>
                  <a:gd name="T76" fmla="*/ 1792188 w 169"/>
                  <a:gd name="T77" fmla="*/ 18 h 65"/>
                  <a:gd name="T78" fmla="*/ 1992716 w 169"/>
                  <a:gd name="T79" fmla="*/ 18 h 65"/>
                  <a:gd name="T80" fmla="*/ 1992716 w 169"/>
                  <a:gd name="T81" fmla="*/ 18 h 65"/>
                  <a:gd name="T82" fmla="*/ 2160198 w 169"/>
                  <a:gd name="T83" fmla="*/ 18 h 65"/>
                  <a:gd name="T84" fmla="*/ 2160198 w 169"/>
                  <a:gd name="T85" fmla="*/ 18 h 65"/>
                  <a:gd name="T86" fmla="*/ 2520187 w 169"/>
                  <a:gd name="T87" fmla="*/ 16 h 65"/>
                  <a:gd name="T88" fmla="*/ 2520187 w 169"/>
                  <a:gd name="T89" fmla="*/ 18 h 65"/>
                  <a:gd name="T90" fmla="*/ 3048774 w 169"/>
                  <a:gd name="T91" fmla="*/ 16 h 65"/>
                  <a:gd name="T92" fmla="*/ 3427461 w 169"/>
                  <a:gd name="T93" fmla="*/ 16 h 65"/>
                  <a:gd name="T94" fmla="*/ 3427461 w 169"/>
                  <a:gd name="T95" fmla="*/ 16 h 65"/>
                  <a:gd name="T96" fmla="*/ 3788621 w 169"/>
                  <a:gd name="T97" fmla="*/ 16 h 65"/>
                  <a:gd name="T98" fmla="*/ 3606864 w 169"/>
                  <a:gd name="T99" fmla="*/ 16 h 65"/>
                  <a:gd name="T100" fmla="*/ 3788621 w 169"/>
                  <a:gd name="T101" fmla="*/ 16 h 6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9"/>
                  <a:gd name="T154" fmla="*/ 0 h 65"/>
                  <a:gd name="T155" fmla="*/ 169 w 169"/>
                  <a:gd name="T156" fmla="*/ 65 h 6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9" h="65">
                    <a:moveTo>
                      <a:pt x="168" y="24"/>
                    </a:moveTo>
                    <a:lnTo>
                      <a:pt x="160" y="24"/>
                    </a:lnTo>
                    <a:lnTo>
                      <a:pt x="152" y="8"/>
                    </a:lnTo>
                    <a:lnTo>
                      <a:pt x="136" y="8"/>
                    </a:lnTo>
                    <a:lnTo>
                      <a:pt x="120" y="8"/>
                    </a:lnTo>
                    <a:lnTo>
                      <a:pt x="96" y="8"/>
                    </a:lnTo>
                    <a:lnTo>
                      <a:pt x="80" y="0"/>
                    </a:lnTo>
                    <a:lnTo>
                      <a:pt x="64" y="0"/>
                    </a:lnTo>
                    <a:lnTo>
                      <a:pt x="48" y="8"/>
                    </a:lnTo>
                    <a:lnTo>
                      <a:pt x="40" y="8"/>
                    </a:lnTo>
                    <a:lnTo>
                      <a:pt x="24" y="8"/>
                    </a:lnTo>
                    <a:lnTo>
                      <a:pt x="24" y="0"/>
                    </a:lnTo>
                    <a:lnTo>
                      <a:pt x="8" y="0"/>
                    </a:lnTo>
                    <a:lnTo>
                      <a:pt x="0" y="8"/>
                    </a:lnTo>
                    <a:lnTo>
                      <a:pt x="0" y="16"/>
                    </a:lnTo>
                    <a:lnTo>
                      <a:pt x="0" y="24"/>
                    </a:lnTo>
                    <a:lnTo>
                      <a:pt x="16" y="8"/>
                    </a:lnTo>
                    <a:lnTo>
                      <a:pt x="24" y="8"/>
                    </a:lnTo>
                    <a:lnTo>
                      <a:pt x="32" y="16"/>
                    </a:lnTo>
                    <a:lnTo>
                      <a:pt x="24" y="16"/>
                    </a:lnTo>
                    <a:lnTo>
                      <a:pt x="24" y="24"/>
                    </a:lnTo>
                    <a:lnTo>
                      <a:pt x="8" y="24"/>
                    </a:lnTo>
                    <a:lnTo>
                      <a:pt x="0" y="24"/>
                    </a:lnTo>
                    <a:lnTo>
                      <a:pt x="0" y="32"/>
                    </a:lnTo>
                    <a:lnTo>
                      <a:pt x="8" y="24"/>
                    </a:lnTo>
                    <a:lnTo>
                      <a:pt x="8" y="32"/>
                    </a:lnTo>
                    <a:lnTo>
                      <a:pt x="0" y="40"/>
                    </a:lnTo>
                    <a:lnTo>
                      <a:pt x="0" y="48"/>
                    </a:lnTo>
                    <a:lnTo>
                      <a:pt x="8" y="48"/>
                    </a:lnTo>
                    <a:lnTo>
                      <a:pt x="16" y="56"/>
                    </a:lnTo>
                    <a:lnTo>
                      <a:pt x="24" y="56"/>
                    </a:lnTo>
                    <a:lnTo>
                      <a:pt x="24" y="64"/>
                    </a:lnTo>
                    <a:lnTo>
                      <a:pt x="32" y="64"/>
                    </a:lnTo>
                    <a:lnTo>
                      <a:pt x="40" y="64"/>
                    </a:lnTo>
                    <a:lnTo>
                      <a:pt x="48" y="64"/>
                    </a:lnTo>
                    <a:lnTo>
                      <a:pt x="56" y="64"/>
                    </a:lnTo>
                    <a:lnTo>
                      <a:pt x="64" y="64"/>
                    </a:lnTo>
                    <a:lnTo>
                      <a:pt x="80" y="64"/>
                    </a:lnTo>
                    <a:lnTo>
                      <a:pt x="88" y="64"/>
                    </a:lnTo>
                    <a:lnTo>
                      <a:pt x="96" y="64"/>
                    </a:lnTo>
                    <a:lnTo>
                      <a:pt x="112" y="56"/>
                    </a:lnTo>
                    <a:lnTo>
                      <a:pt x="112" y="64"/>
                    </a:lnTo>
                    <a:lnTo>
                      <a:pt x="136" y="56"/>
                    </a:lnTo>
                    <a:lnTo>
                      <a:pt x="152" y="56"/>
                    </a:lnTo>
                    <a:lnTo>
                      <a:pt x="152" y="48"/>
                    </a:lnTo>
                    <a:lnTo>
                      <a:pt x="168" y="56"/>
                    </a:lnTo>
                    <a:lnTo>
                      <a:pt x="160" y="24"/>
                    </a:lnTo>
                    <a:lnTo>
                      <a:pt x="168"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44" name="Freeform 80"/>
              <p:cNvSpPr>
                <a:spLocks noChangeAspect="1"/>
              </p:cNvSpPr>
              <p:nvPr/>
            </p:nvSpPr>
            <p:spPr bwMode="auto">
              <a:xfrm>
                <a:off x="1606" y="2501"/>
                <a:ext cx="230" cy="330"/>
              </a:xfrm>
              <a:custGeom>
                <a:avLst/>
                <a:gdLst>
                  <a:gd name="T0" fmla="*/ 3031473 w 177"/>
                  <a:gd name="T1" fmla="*/ 38 h 337"/>
                  <a:gd name="T2" fmla="*/ 3713837 w 177"/>
                  <a:gd name="T3" fmla="*/ 24 h 337"/>
                  <a:gd name="T4" fmla="*/ 3523665 w 177"/>
                  <a:gd name="T5" fmla="*/ 24 h 337"/>
                  <a:gd name="T6" fmla="*/ 3197730 w 177"/>
                  <a:gd name="T7" fmla="*/ 24 h 337"/>
                  <a:gd name="T8" fmla="*/ 2862993 w 177"/>
                  <a:gd name="T9" fmla="*/ 24 h 337"/>
                  <a:gd name="T10" fmla="*/ 2862993 w 177"/>
                  <a:gd name="T11" fmla="*/ 24 h 337"/>
                  <a:gd name="T12" fmla="*/ 2366252 w 177"/>
                  <a:gd name="T13" fmla="*/ 16 h 337"/>
                  <a:gd name="T14" fmla="*/ 1838989 w 177"/>
                  <a:gd name="T15" fmla="*/ 0 h 337"/>
                  <a:gd name="T16" fmla="*/ 1339745 w 177"/>
                  <a:gd name="T17" fmla="*/ 0 h 337"/>
                  <a:gd name="T18" fmla="*/ 1180893 w 177"/>
                  <a:gd name="T19" fmla="*/ 16 h 337"/>
                  <a:gd name="T20" fmla="*/ 1004158 w 177"/>
                  <a:gd name="T21" fmla="*/ 24 h 337"/>
                  <a:gd name="T22" fmla="*/ 496371 w 177"/>
                  <a:gd name="T23" fmla="*/ 46 h 337"/>
                  <a:gd name="T24" fmla="*/ 496371 w 177"/>
                  <a:gd name="T25" fmla="*/ 60 h 337"/>
                  <a:gd name="T26" fmla="*/ 496371 w 177"/>
                  <a:gd name="T27" fmla="*/ 68 h 337"/>
                  <a:gd name="T28" fmla="*/ 326881 w 177"/>
                  <a:gd name="T29" fmla="*/ 84 h 337"/>
                  <a:gd name="T30" fmla="*/ 326881 w 177"/>
                  <a:gd name="T31" fmla="*/ 100 h 337"/>
                  <a:gd name="T32" fmla="*/ 496371 w 177"/>
                  <a:gd name="T33" fmla="*/ 109 h 337"/>
                  <a:gd name="T34" fmla="*/ 496371 w 177"/>
                  <a:gd name="T35" fmla="*/ 109 h 337"/>
                  <a:gd name="T36" fmla="*/ 164811 w 177"/>
                  <a:gd name="T37" fmla="*/ 126 h 337"/>
                  <a:gd name="T38" fmla="*/ 0 w 177"/>
                  <a:gd name="T39" fmla="*/ 138 h 337"/>
                  <a:gd name="T40" fmla="*/ 0 w 177"/>
                  <a:gd name="T41" fmla="*/ 145 h 337"/>
                  <a:gd name="T42" fmla="*/ 164811 w 177"/>
                  <a:gd name="T43" fmla="*/ 152 h 337"/>
                  <a:gd name="T44" fmla="*/ 683526 w 177"/>
                  <a:gd name="T45" fmla="*/ 152 h 337"/>
                  <a:gd name="T46" fmla="*/ 838138 w 177"/>
                  <a:gd name="T47" fmla="*/ 145 h 337"/>
                  <a:gd name="T48" fmla="*/ 1004158 w 177"/>
                  <a:gd name="T49" fmla="*/ 142 h 337"/>
                  <a:gd name="T50" fmla="*/ 1528767 w 177"/>
                  <a:gd name="T51" fmla="*/ 126 h 337"/>
                  <a:gd name="T52" fmla="*/ 1339745 w 177"/>
                  <a:gd name="T53" fmla="*/ 122 h 337"/>
                  <a:gd name="T54" fmla="*/ 1180893 w 177"/>
                  <a:gd name="T55" fmla="*/ 116 h 337"/>
                  <a:gd name="T56" fmla="*/ 1528767 w 177"/>
                  <a:gd name="T57" fmla="*/ 109 h 337"/>
                  <a:gd name="T58" fmla="*/ 1673463 w 177"/>
                  <a:gd name="T59" fmla="*/ 109 h 337"/>
                  <a:gd name="T60" fmla="*/ 1673463 w 177"/>
                  <a:gd name="T61" fmla="*/ 102 h 337"/>
                  <a:gd name="T62" fmla="*/ 1838989 w 177"/>
                  <a:gd name="T63" fmla="*/ 100 h 337"/>
                  <a:gd name="T64" fmla="*/ 1673463 w 177"/>
                  <a:gd name="T65" fmla="*/ 96 h 337"/>
                  <a:gd name="T66" fmla="*/ 1838989 w 177"/>
                  <a:gd name="T67" fmla="*/ 92 h 337"/>
                  <a:gd name="T68" fmla="*/ 2174556 w 177"/>
                  <a:gd name="T69" fmla="*/ 80 h 337"/>
                  <a:gd name="T70" fmla="*/ 2174556 w 177"/>
                  <a:gd name="T71" fmla="*/ 76 h 337"/>
                  <a:gd name="T72" fmla="*/ 3031473 w 177"/>
                  <a:gd name="T73" fmla="*/ 76 h 337"/>
                  <a:gd name="T74" fmla="*/ 3197730 w 177"/>
                  <a:gd name="T75" fmla="*/ 66 h 337"/>
                  <a:gd name="T76" fmla="*/ 3031473 w 177"/>
                  <a:gd name="T77" fmla="*/ 60 h 337"/>
                  <a:gd name="T78" fmla="*/ 2862993 w 177"/>
                  <a:gd name="T79" fmla="*/ 58 h 3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7"/>
                  <a:gd name="T121" fmla="*/ 0 h 337"/>
                  <a:gd name="T122" fmla="*/ 177 w 177"/>
                  <a:gd name="T123" fmla="*/ 337 h 3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7" h="337">
                    <a:moveTo>
                      <a:pt x="136" y="120"/>
                    </a:moveTo>
                    <a:lnTo>
                      <a:pt x="144" y="80"/>
                    </a:lnTo>
                    <a:lnTo>
                      <a:pt x="168" y="56"/>
                    </a:lnTo>
                    <a:lnTo>
                      <a:pt x="176" y="48"/>
                    </a:lnTo>
                    <a:lnTo>
                      <a:pt x="168" y="32"/>
                    </a:lnTo>
                    <a:lnTo>
                      <a:pt x="168" y="40"/>
                    </a:lnTo>
                    <a:lnTo>
                      <a:pt x="152" y="48"/>
                    </a:lnTo>
                    <a:lnTo>
                      <a:pt x="152" y="56"/>
                    </a:lnTo>
                    <a:lnTo>
                      <a:pt x="136" y="48"/>
                    </a:lnTo>
                    <a:lnTo>
                      <a:pt x="136" y="40"/>
                    </a:lnTo>
                    <a:lnTo>
                      <a:pt x="136" y="32"/>
                    </a:lnTo>
                    <a:lnTo>
                      <a:pt x="128" y="16"/>
                    </a:lnTo>
                    <a:lnTo>
                      <a:pt x="112" y="16"/>
                    </a:lnTo>
                    <a:lnTo>
                      <a:pt x="96" y="0"/>
                    </a:lnTo>
                    <a:lnTo>
                      <a:pt x="88" y="0"/>
                    </a:lnTo>
                    <a:lnTo>
                      <a:pt x="80" y="0"/>
                    </a:lnTo>
                    <a:lnTo>
                      <a:pt x="64" y="0"/>
                    </a:lnTo>
                    <a:lnTo>
                      <a:pt x="56" y="8"/>
                    </a:lnTo>
                    <a:lnTo>
                      <a:pt x="56" y="16"/>
                    </a:lnTo>
                    <a:lnTo>
                      <a:pt x="40" y="24"/>
                    </a:lnTo>
                    <a:lnTo>
                      <a:pt x="48" y="40"/>
                    </a:lnTo>
                    <a:lnTo>
                      <a:pt x="40" y="56"/>
                    </a:lnTo>
                    <a:lnTo>
                      <a:pt x="24" y="96"/>
                    </a:lnTo>
                    <a:lnTo>
                      <a:pt x="32" y="112"/>
                    </a:lnTo>
                    <a:lnTo>
                      <a:pt x="24" y="128"/>
                    </a:lnTo>
                    <a:lnTo>
                      <a:pt x="24" y="144"/>
                    </a:lnTo>
                    <a:lnTo>
                      <a:pt x="24" y="152"/>
                    </a:lnTo>
                    <a:lnTo>
                      <a:pt x="24" y="168"/>
                    </a:lnTo>
                    <a:lnTo>
                      <a:pt x="16" y="184"/>
                    </a:lnTo>
                    <a:lnTo>
                      <a:pt x="16" y="208"/>
                    </a:lnTo>
                    <a:lnTo>
                      <a:pt x="16" y="216"/>
                    </a:lnTo>
                    <a:lnTo>
                      <a:pt x="16" y="240"/>
                    </a:lnTo>
                    <a:lnTo>
                      <a:pt x="24" y="240"/>
                    </a:lnTo>
                    <a:lnTo>
                      <a:pt x="16" y="264"/>
                    </a:lnTo>
                    <a:lnTo>
                      <a:pt x="8" y="280"/>
                    </a:lnTo>
                    <a:lnTo>
                      <a:pt x="8" y="288"/>
                    </a:lnTo>
                    <a:lnTo>
                      <a:pt x="0" y="304"/>
                    </a:lnTo>
                    <a:lnTo>
                      <a:pt x="0" y="320"/>
                    </a:lnTo>
                    <a:lnTo>
                      <a:pt x="8" y="320"/>
                    </a:lnTo>
                    <a:lnTo>
                      <a:pt x="8" y="336"/>
                    </a:lnTo>
                    <a:lnTo>
                      <a:pt x="16" y="336"/>
                    </a:lnTo>
                    <a:lnTo>
                      <a:pt x="32" y="336"/>
                    </a:lnTo>
                    <a:lnTo>
                      <a:pt x="40" y="336"/>
                    </a:lnTo>
                    <a:lnTo>
                      <a:pt x="40" y="320"/>
                    </a:lnTo>
                    <a:lnTo>
                      <a:pt x="48" y="312"/>
                    </a:lnTo>
                    <a:lnTo>
                      <a:pt x="56" y="296"/>
                    </a:lnTo>
                    <a:lnTo>
                      <a:pt x="72" y="280"/>
                    </a:lnTo>
                    <a:lnTo>
                      <a:pt x="72" y="272"/>
                    </a:lnTo>
                    <a:lnTo>
                      <a:pt x="64" y="272"/>
                    </a:lnTo>
                    <a:lnTo>
                      <a:pt x="56" y="264"/>
                    </a:lnTo>
                    <a:lnTo>
                      <a:pt x="56" y="256"/>
                    </a:lnTo>
                    <a:lnTo>
                      <a:pt x="56" y="248"/>
                    </a:lnTo>
                    <a:lnTo>
                      <a:pt x="72" y="240"/>
                    </a:lnTo>
                    <a:lnTo>
                      <a:pt x="80" y="240"/>
                    </a:lnTo>
                    <a:lnTo>
                      <a:pt x="80" y="224"/>
                    </a:lnTo>
                    <a:lnTo>
                      <a:pt x="80" y="216"/>
                    </a:lnTo>
                    <a:lnTo>
                      <a:pt x="88" y="216"/>
                    </a:lnTo>
                    <a:lnTo>
                      <a:pt x="88" y="208"/>
                    </a:lnTo>
                    <a:lnTo>
                      <a:pt x="80" y="208"/>
                    </a:lnTo>
                    <a:lnTo>
                      <a:pt x="80" y="192"/>
                    </a:lnTo>
                    <a:lnTo>
                      <a:pt x="88" y="200"/>
                    </a:lnTo>
                    <a:lnTo>
                      <a:pt x="96" y="192"/>
                    </a:lnTo>
                    <a:lnTo>
                      <a:pt x="104" y="176"/>
                    </a:lnTo>
                    <a:lnTo>
                      <a:pt x="96" y="168"/>
                    </a:lnTo>
                    <a:lnTo>
                      <a:pt x="104" y="168"/>
                    </a:lnTo>
                    <a:lnTo>
                      <a:pt x="112" y="168"/>
                    </a:lnTo>
                    <a:lnTo>
                      <a:pt x="144" y="168"/>
                    </a:lnTo>
                    <a:lnTo>
                      <a:pt x="152" y="152"/>
                    </a:lnTo>
                    <a:lnTo>
                      <a:pt x="152" y="144"/>
                    </a:lnTo>
                    <a:lnTo>
                      <a:pt x="144" y="136"/>
                    </a:lnTo>
                    <a:lnTo>
                      <a:pt x="144" y="128"/>
                    </a:lnTo>
                    <a:lnTo>
                      <a:pt x="136" y="128"/>
                    </a:lnTo>
                    <a:lnTo>
                      <a:pt x="136" y="12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45" name="Freeform 81"/>
              <p:cNvSpPr>
                <a:spLocks noChangeAspect="1"/>
              </p:cNvSpPr>
              <p:nvPr/>
            </p:nvSpPr>
            <p:spPr bwMode="auto">
              <a:xfrm>
                <a:off x="822" y="1328"/>
                <a:ext cx="993" cy="587"/>
              </a:xfrm>
              <a:custGeom>
                <a:avLst/>
                <a:gdLst>
                  <a:gd name="T0" fmla="*/ 13007940 w 761"/>
                  <a:gd name="T1" fmla="*/ 243 h 601"/>
                  <a:gd name="T2" fmla="*/ 13007940 w 761"/>
                  <a:gd name="T3" fmla="*/ 235 h 601"/>
                  <a:gd name="T4" fmla="*/ 13192840 w 761"/>
                  <a:gd name="T5" fmla="*/ 222 h 601"/>
                  <a:gd name="T6" fmla="*/ 12013544 w 761"/>
                  <a:gd name="T7" fmla="*/ 212 h 601"/>
                  <a:gd name="T8" fmla="*/ 10834622 w 761"/>
                  <a:gd name="T9" fmla="*/ 212 h 601"/>
                  <a:gd name="T10" fmla="*/ 10036705 w 761"/>
                  <a:gd name="T11" fmla="*/ 206 h 601"/>
                  <a:gd name="T12" fmla="*/ 2951957 w 761"/>
                  <a:gd name="T13" fmla="*/ 192 h 601"/>
                  <a:gd name="T14" fmla="*/ 2366425 w 761"/>
                  <a:gd name="T15" fmla="*/ 177 h 601"/>
                  <a:gd name="T16" fmla="*/ 1597348 w 761"/>
                  <a:gd name="T17" fmla="*/ 147 h 601"/>
                  <a:gd name="T18" fmla="*/ 981462 w 761"/>
                  <a:gd name="T19" fmla="*/ 144 h 601"/>
                  <a:gd name="T20" fmla="*/ 0 w 761"/>
                  <a:gd name="T21" fmla="*/ 135 h 601"/>
                  <a:gd name="T22" fmla="*/ 1192734 w 761"/>
                  <a:gd name="T23" fmla="*/ 59 h 601"/>
                  <a:gd name="T24" fmla="*/ 2556946 w 761"/>
                  <a:gd name="T25" fmla="*/ 49 h 601"/>
                  <a:gd name="T26" fmla="*/ 3336462 w 761"/>
                  <a:gd name="T27" fmla="*/ 51 h 601"/>
                  <a:gd name="T28" fmla="*/ 3737278 w 761"/>
                  <a:gd name="T29" fmla="*/ 57 h 601"/>
                  <a:gd name="T30" fmla="*/ 4741653 w 761"/>
                  <a:gd name="T31" fmla="*/ 57 h 601"/>
                  <a:gd name="T32" fmla="*/ 5894704 w 761"/>
                  <a:gd name="T33" fmla="*/ 62 h 601"/>
                  <a:gd name="T34" fmla="*/ 6121293 w 761"/>
                  <a:gd name="T35" fmla="*/ 76 h 601"/>
                  <a:gd name="T36" fmla="*/ 7102528 w 761"/>
                  <a:gd name="T37" fmla="*/ 68 h 601"/>
                  <a:gd name="T38" fmla="*/ 8669636 w 761"/>
                  <a:gd name="T39" fmla="*/ 72 h 601"/>
                  <a:gd name="T40" fmla="*/ 9457187 w 761"/>
                  <a:gd name="T41" fmla="*/ 64 h 601"/>
                  <a:gd name="T42" fmla="*/ 9858747 w 761"/>
                  <a:gd name="T43" fmla="*/ 59 h 601"/>
                  <a:gd name="T44" fmla="*/ 9858747 w 761"/>
                  <a:gd name="T45" fmla="*/ 76 h 601"/>
                  <a:gd name="T46" fmla="*/ 10248698 w 761"/>
                  <a:gd name="T47" fmla="*/ 57 h 601"/>
                  <a:gd name="T48" fmla="*/ 10248698 w 761"/>
                  <a:gd name="T49" fmla="*/ 34 h 601"/>
                  <a:gd name="T50" fmla="*/ 10640012 w 761"/>
                  <a:gd name="T51" fmla="*/ 0 h 601"/>
                  <a:gd name="T52" fmla="*/ 10640012 w 761"/>
                  <a:gd name="T53" fmla="*/ 21 h 601"/>
                  <a:gd name="T54" fmla="*/ 10834622 w 761"/>
                  <a:gd name="T55" fmla="*/ 51 h 601"/>
                  <a:gd name="T56" fmla="*/ 11422607 w 761"/>
                  <a:gd name="T57" fmla="*/ 59 h 601"/>
                  <a:gd name="T58" fmla="*/ 12013544 w 761"/>
                  <a:gd name="T59" fmla="*/ 80 h 601"/>
                  <a:gd name="T60" fmla="*/ 12619379 w 761"/>
                  <a:gd name="T61" fmla="*/ 54 h 601"/>
                  <a:gd name="T62" fmla="*/ 13007940 w 761"/>
                  <a:gd name="T63" fmla="*/ 64 h 601"/>
                  <a:gd name="T64" fmla="*/ 13007940 w 761"/>
                  <a:gd name="T65" fmla="*/ 80 h 601"/>
                  <a:gd name="T66" fmla="*/ 12013544 w 761"/>
                  <a:gd name="T67" fmla="*/ 87 h 601"/>
                  <a:gd name="T68" fmla="*/ 11624962 w 761"/>
                  <a:gd name="T69" fmla="*/ 107 h 601"/>
                  <a:gd name="T70" fmla="*/ 10640012 w 761"/>
                  <a:gd name="T71" fmla="*/ 118 h 601"/>
                  <a:gd name="T72" fmla="*/ 10248698 w 761"/>
                  <a:gd name="T73" fmla="*/ 138 h 601"/>
                  <a:gd name="T74" fmla="*/ 10640012 w 761"/>
                  <a:gd name="T75" fmla="*/ 160 h 601"/>
                  <a:gd name="T76" fmla="*/ 12207663 w 761"/>
                  <a:gd name="T77" fmla="*/ 171 h 601"/>
                  <a:gd name="T78" fmla="*/ 13386155 w 761"/>
                  <a:gd name="T79" fmla="*/ 192 h 601"/>
                  <a:gd name="T80" fmla="*/ 13988623 w 761"/>
                  <a:gd name="T81" fmla="*/ 164 h 601"/>
                  <a:gd name="T82" fmla="*/ 13988623 w 761"/>
                  <a:gd name="T83" fmla="*/ 144 h 601"/>
                  <a:gd name="T84" fmla="*/ 13799112 w 761"/>
                  <a:gd name="T85" fmla="*/ 125 h 601"/>
                  <a:gd name="T86" fmla="*/ 14795891 w 761"/>
                  <a:gd name="T87" fmla="*/ 118 h 601"/>
                  <a:gd name="T88" fmla="*/ 15765912 w 761"/>
                  <a:gd name="T89" fmla="*/ 132 h 601"/>
                  <a:gd name="T90" fmla="*/ 16550659 w 761"/>
                  <a:gd name="T91" fmla="*/ 138 h 601"/>
                  <a:gd name="T92" fmla="*/ 17348672 w 761"/>
                  <a:gd name="T93" fmla="*/ 164 h 601"/>
                  <a:gd name="T94" fmla="*/ 18116376 w 761"/>
                  <a:gd name="T95" fmla="*/ 171 h 601"/>
                  <a:gd name="T96" fmla="*/ 18326676 w 761"/>
                  <a:gd name="T97" fmla="*/ 180 h 601"/>
                  <a:gd name="T98" fmla="*/ 18716634 w 761"/>
                  <a:gd name="T99" fmla="*/ 189 h 601"/>
                  <a:gd name="T100" fmla="*/ 17348672 w 761"/>
                  <a:gd name="T101" fmla="*/ 200 h 601"/>
                  <a:gd name="T102" fmla="*/ 15970556 w 761"/>
                  <a:gd name="T103" fmla="*/ 206 h 601"/>
                  <a:gd name="T104" fmla="*/ 15765912 w 761"/>
                  <a:gd name="T105" fmla="*/ 210 h 601"/>
                  <a:gd name="T106" fmla="*/ 16743227 w 761"/>
                  <a:gd name="T107" fmla="*/ 210 h 601"/>
                  <a:gd name="T108" fmla="*/ 16743227 w 761"/>
                  <a:gd name="T109" fmla="*/ 212 h 601"/>
                  <a:gd name="T110" fmla="*/ 17348672 w 761"/>
                  <a:gd name="T111" fmla="*/ 222 h 601"/>
                  <a:gd name="T112" fmla="*/ 17746177 w 761"/>
                  <a:gd name="T113" fmla="*/ 222 h 601"/>
                  <a:gd name="T114" fmla="*/ 16550659 w 761"/>
                  <a:gd name="T115" fmla="*/ 235 h 601"/>
                  <a:gd name="T116" fmla="*/ 16743227 w 761"/>
                  <a:gd name="T117" fmla="*/ 222 h 601"/>
                  <a:gd name="T118" fmla="*/ 15970556 w 761"/>
                  <a:gd name="T119" fmla="*/ 216 h 601"/>
                  <a:gd name="T120" fmla="*/ 15364793 w 761"/>
                  <a:gd name="T121" fmla="*/ 226 h 601"/>
                  <a:gd name="T122" fmla="*/ 13988623 w 761"/>
                  <a:gd name="T123" fmla="*/ 231 h 6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61"/>
                  <a:gd name="T187" fmla="*/ 0 h 601"/>
                  <a:gd name="T188" fmla="*/ 761 w 761"/>
                  <a:gd name="T189" fmla="*/ 601 h 6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61" h="601">
                    <a:moveTo>
                      <a:pt x="552" y="568"/>
                    </a:moveTo>
                    <a:lnTo>
                      <a:pt x="552" y="584"/>
                    </a:lnTo>
                    <a:lnTo>
                      <a:pt x="528" y="584"/>
                    </a:lnTo>
                    <a:lnTo>
                      <a:pt x="528" y="592"/>
                    </a:lnTo>
                    <a:lnTo>
                      <a:pt x="512" y="600"/>
                    </a:lnTo>
                    <a:lnTo>
                      <a:pt x="528" y="584"/>
                    </a:lnTo>
                    <a:lnTo>
                      <a:pt x="520" y="584"/>
                    </a:lnTo>
                    <a:lnTo>
                      <a:pt x="528" y="576"/>
                    </a:lnTo>
                    <a:lnTo>
                      <a:pt x="528" y="552"/>
                    </a:lnTo>
                    <a:lnTo>
                      <a:pt x="544" y="560"/>
                    </a:lnTo>
                    <a:lnTo>
                      <a:pt x="536" y="544"/>
                    </a:lnTo>
                    <a:lnTo>
                      <a:pt x="512" y="544"/>
                    </a:lnTo>
                    <a:lnTo>
                      <a:pt x="504" y="536"/>
                    </a:lnTo>
                    <a:lnTo>
                      <a:pt x="496" y="520"/>
                    </a:lnTo>
                    <a:lnTo>
                      <a:pt x="488" y="520"/>
                    </a:lnTo>
                    <a:lnTo>
                      <a:pt x="488" y="504"/>
                    </a:lnTo>
                    <a:lnTo>
                      <a:pt x="472" y="504"/>
                    </a:lnTo>
                    <a:lnTo>
                      <a:pt x="456" y="520"/>
                    </a:lnTo>
                    <a:lnTo>
                      <a:pt x="440" y="520"/>
                    </a:lnTo>
                    <a:lnTo>
                      <a:pt x="432" y="504"/>
                    </a:lnTo>
                    <a:lnTo>
                      <a:pt x="416" y="504"/>
                    </a:lnTo>
                    <a:lnTo>
                      <a:pt x="416" y="496"/>
                    </a:lnTo>
                    <a:lnTo>
                      <a:pt x="408" y="504"/>
                    </a:lnTo>
                    <a:lnTo>
                      <a:pt x="168" y="504"/>
                    </a:lnTo>
                    <a:lnTo>
                      <a:pt x="160" y="504"/>
                    </a:lnTo>
                    <a:lnTo>
                      <a:pt x="152" y="496"/>
                    </a:lnTo>
                    <a:lnTo>
                      <a:pt x="120" y="472"/>
                    </a:lnTo>
                    <a:lnTo>
                      <a:pt x="112" y="456"/>
                    </a:lnTo>
                    <a:lnTo>
                      <a:pt x="112" y="448"/>
                    </a:lnTo>
                    <a:lnTo>
                      <a:pt x="96" y="432"/>
                    </a:lnTo>
                    <a:lnTo>
                      <a:pt x="96" y="416"/>
                    </a:lnTo>
                    <a:lnTo>
                      <a:pt x="96" y="400"/>
                    </a:lnTo>
                    <a:lnTo>
                      <a:pt x="80" y="392"/>
                    </a:lnTo>
                    <a:lnTo>
                      <a:pt x="64" y="360"/>
                    </a:lnTo>
                    <a:lnTo>
                      <a:pt x="56" y="360"/>
                    </a:lnTo>
                    <a:lnTo>
                      <a:pt x="56" y="336"/>
                    </a:lnTo>
                    <a:lnTo>
                      <a:pt x="40" y="344"/>
                    </a:lnTo>
                    <a:lnTo>
                      <a:pt x="40" y="352"/>
                    </a:lnTo>
                    <a:lnTo>
                      <a:pt x="24" y="336"/>
                    </a:lnTo>
                    <a:lnTo>
                      <a:pt x="24" y="328"/>
                    </a:lnTo>
                    <a:lnTo>
                      <a:pt x="0" y="336"/>
                    </a:lnTo>
                    <a:lnTo>
                      <a:pt x="0" y="328"/>
                    </a:lnTo>
                    <a:lnTo>
                      <a:pt x="0" y="136"/>
                    </a:lnTo>
                    <a:lnTo>
                      <a:pt x="16" y="136"/>
                    </a:lnTo>
                    <a:lnTo>
                      <a:pt x="48" y="152"/>
                    </a:lnTo>
                    <a:lnTo>
                      <a:pt x="48" y="144"/>
                    </a:lnTo>
                    <a:lnTo>
                      <a:pt x="56" y="136"/>
                    </a:lnTo>
                    <a:lnTo>
                      <a:pt x="64" y="136"/>
                    </a:lnTo>
                    <a:lnTo>
                      <a:pt x="72" y="136"/>
                    </a:lnTo>
                    <a:lnTo>
                      <a:pt x="104" y="112"/>
                    </a:lnTo>
                    <a:lnTo>
                      <a:pt x="104" y="128"/>
                    </a:lnTo>
                    <a:lnTo>
                      <a:pt x="112" y="128"/>
                    </a:lnTo>
                    <a:lnTo>
                      <a:pt x="120" y="112"/>
                    </a:lnTo>
                    <a:lnTo>
                      <a:pt x="136" y="120"/>
                    </a:lnTo>
                    <a:lnTo>
                      <a:pt x="136" y="136"/>
                    </a:lnTo>
                    <a:lnTo>
                      <a:pt x="144" y="136"/>
                    </a:lnTo>
                    <a:lnTo>
                      <a:pt x="152" y="128"/>
                    </a:lnTo>
                    <a:lnTo>
                      <a:pt x="152" y="136"/>
                    </a:lnTo>
                    <a:lnTo>
                      <a:pt x="160" y="136"/>
                    </a:lnTo>
                    <a:lnTo>
                      <a:pt x="160" y="128"/>
                    </a:lnTo>
                    <a:lnTo>
                      <a:pt x="176" y="128"/>
                    </a:lnTo>
                    <a:lnTo>
                      <a:pt x="192" y="136"/>
                    </a:lnTo>
                    <a:lnTo>
                      <a:pt x="200" y="144"/>
                    </a:lnTo>
                    <a:lnTo>
                      <a:pt x="208" y="152"/>
                    </a:lnTo>
                    <a:lnTo>
                      <a:pt x="224" y="152"/>
                    </a:lnTo>
                    <a:lnTo>
                      <a:pt x="240" y="152"/>
                    </a:lnTo>
                    <a:lnTo>
                      <a:pt x="240" y="168"/>
                    </a:lnTo>
                    <a:lnTo>
                      <a:pt x="232" y="168"/>
                    </a:lnTo>
                    <a:lnTo>
                      <a:pt x="232" y="176"/>
                    </a:lnTo>
                    <a:lnTo>
                      <a:pt x="248" y="184"/>
                    </a:lnTo>
                    <a:lnTo>
                      <a:pt x="280" y="168"/>
                    </a:lnTo>
                    <a:lnTo>
                      <a:pt x="296" y="184"/>
                    </a:lnTo>
                    <a:lnTo>
                      <a:pt x="296" y="168"/>
                    </a:lnTo>
                    <a:lnTo>
                      <a:pt x="288" y="168"/>
                    </a:lnTo>
                    <a:lnTo>
                      <a:pt x="296" y="160"/>
                    </a:lnTo>
                    <a:lnTo>
                      <a:pt x="320" y="152"/>
                    </a:lnTo>
                    <a:lnTo>
                      <a:pt x="320" y="168"/>
                    </a:lnTo>
                    <a:lnTo>
                      <a:pt x="352" y="176"/>
                    </a:lnTo>
                    <a:lnTo>
                      <a:pt x="368" y="184"/>
                    </a:lnTo>
                    <a:lnTo>
                      <a:pt x="376" y="184"/>
                    </a:lnTo>
                    <a:lnTo>
                      <a:pt x="376" y="168"/>
                    </a:lnTo>
                    <a:lnTo>
                      <a:pt x="384" y="160"/>
                    </a:lnTo>
                    <a:lnTo>
                      <a:pt x="368" y="152"/>
                    </a:lnTo>
                    <a:lnTo>
                      <a:pt x="376" y="144"/>
                    </a:lnTo>
                    <a:lnTo>
                      <a:pt x="384" y="128"/>
                    </a:lnTo>
                    <a:lnTo>
                      <a:pt x="400" y="144"/>
                    </a:lnTo>
                    <a:lnTo>
                      <a:pt x="408" y="152"/>
                    </a:lnTo>
                    <a:lnTo>
                      <a:pt x="400" y="168"/>
                    </a:lnTo>
                    <a:lnTo>
                      <a:pt x="400" y="176"/>
                    </a:lnTo>
                    <a:lnTo>
                      <a:pt x="400" y="184"/>
                    </a:lnTo>
                    <a:lnTo>
                      <a:pt x="408" y="168"/>
                    </a:lnTo>
                    <a:lnTo>
                      <a:pt x="416" y="160"/>
                    </a:lnTo>
                    <a:lnTo>
                      <a:pt x="416" y="152"/>
                    </a:lnTo>
                    <a:lnTo>
                      <a:pt x="416" y="136"/>
                    </a:lnTo>
                    <a:lnTo>
                      <a:pt x="408" y="128"/>
                    </a:lnTo>
                    <a:lnTo>
                      <a:pt x="400" y="112"/>
                    </a:lnTo>
                    <a:lnTo>
                      <a:pt x="400" y="80"/>
                    </a:lnTo>
                    <a:lnTo>
                      <a:pt x="416" y="80"/>
                    </a:lnTo>
                    <a:lnTo>
                      <a:pt x="416" y="48"/>
                    </a:lnTo>
                    <a:lnTo>
                      <a:pt x="408" y="24"/>
                    </a:lnTo>
                    <a:lnTo>
                      <a:pt x="408" y="8"/>
                    </a:lnTo>
                    <a:lnTo>
                      <a:pt x="432" y="0"/>
                    </a:lnTo>
                    <a:lnTo>
                      <a:pt x="448" y="8"/>
                    </a:lnTo>
                    <a:lnTo>
                      <a:pt x="456" y="16"/>
                    </a:lnTo>
                    <a:lnTo>
                      <a:pt x="432" y="48"/>
                    </a:lnTo>
                    <a:lnTo>
                      <a:pt x="416" y="56"/>
                    </a:lnTo>
                    <a:lnTo>
                      <a:pt x="424" y="64"/>
                    </a:lnTo>
                    <a:lnTo>
                      <a:pt x="416" y="72"/>
                    </a:lnTo>
                    <a:lnTo>
                      <a:pt x="440" y="120"/>
                    </a:lnTo>
                    <a:lnTo>
                      <a:pt x="432" y="136"/>
                    </a:lnTo>
                    <a:lnTo>
                      <a:pt x="440" y="136"/>
                    </a:lnTo>
                    <a:lnTo>
                      <a:pt x="456" y="160"/>
                    </a:lnTo>
                    <a:lnTo>
                      <a:pt x="464" y="144"/>
                    </a:lnTo>
                    <a:lnTo>
                      <a:pt x="472" y="152"/>
                    </a:lnTo>
                    <a:lnTo>
                      <a:pt x="472" y="176"/>
                    </a:lnTo>
                    <a:lnTo>
                      <a:pt x="480" y="192"/>
                    </a:lnTo>
                    <a:lnTo>
                      <a:pt x="488" y="192"/>
                    </a:lnTo>
                    <a:lnTo>
                      <a:pt x="488" y="176"/>
                    </a:lnTo>
                    <a:lnTo>
                      <a:pt x="496" y="168"/>
                    </a:lnTo>
                    <a:lnTo>
                      <a:pt x="496" y="128"/>
                    </a:lnTo>
                    <a:lnTo>
                      <a:pt x="512" y="128"/>
                    </a:lnTo>
                    <a:lnTo>
                      <a:pt x="520" y="136"/>
                    </a:lnTo>
                    <a:lnTo>
                      <a:pt x="520" y="144"/>
                    </a:lnTo>
                    <a:lnTo>
                      <a:pt x="528" y="144"/>
                    </a:lnTo>
                    <a:lnTo>
                      <a:pt x="528" y="160"/>
                    </a:lnTo>
                    <a:lnTo>
                      <a:pt x="520" y="168"/>
                    </a:lnTo>
                    <a:lnTo>
                      <a:pt x="520" y="176"/>
                    </a:lnTo>
                    <a:lnTo>
                      <a:pt x="528" y="184"/>
                    </a:lnTo>
                    <a:lnTo>
                      <a:pt x="528" y="192"/>
                    </a:lnTo>
                    <a:lnTo>
                      <a:pt x="512" y="216"/>
                    </a:lnTo>
                    <a:lnTo>
                      <a:pt x="496" y="208"/>
                    </a:lnTo>
                    <a:lnTo>
                      <a:pt x="488" y="208"/>
                    </a:lnTo>
                    <a:lnTo>
                      <a:pt x="488" y="216"/>
                    </a:lnTo>
                    <a:lnTo>
                      <a:pt x="480" y="224"/>
                    </a:lnTo>
                    <a:lnTo>
                      <a:pt x="480" y="240"/>
                    </a:lnTo>
                    <a:lnTo>
                      <a:pt x="472" y="264"/>
                    </a:lnTo>
                    <a:lnTo>
                      <a:pt x="456" y="264"/>
                    </a:lnTo>
                    <a:lnTo>
                      <a:pt x="448" y="272"/>
                    </a:lnTo>
                    <a:lnTo>
                      <a:pt x="456" y="280"/>
                    </a:lnTo>
                    <a:lnTo>
                      <a:pt x="432" y="288"/>
                    </a:lnTo>
                    <a:lnTo>
                      <a:pt x="432" y="304"/>
                    </a:lnTo>
                    <a:lnTo>
                      <a:pt x="424" y="304"/>
                    </a:lnTo>
                    <a:lnTo>
                      <a:pt x="416" y="336"/>
                    </a:lnTo>
                    <a:lnTo>
                      <a:pt x="416" y="352"/>
                    </a:lnTo>
                    <a:lnTo>
                      <a:pt x="416" y="360"/>
                    </a:lnTo>
                    <a:lnTo>
                      <a:pt x="432" y="360"/>
                    </a:lnTo>
                    <a:lnTo>
                      <a:pt x="432" y="392"/>
                    </a:lnTo>
                    <a:lnTo>
                      <a:pt x="448" y="384"/>
                    </a:lnTo>
                    <a:lnTo>
                      <a:pt x="464" y="392"/>
                    </a:lnTo>
                    <a:lnTo>
                      <a:pt x="472" y="400"/>
                    </a:lnTo>
                    <a:lnTo>
                      <a:pt x="496" y="416"/>
                    </a:lnTo>
                    <a:lnTo>
                      <a:pt x="520" y="416"/>
                    </a:lnTo>
                    <a:lnTo>
                      <a:pt x="528" y="416"/>
                    </a:lnTo>
                    <a:lnTo>
                      <a:pt x="528" y="448"/>
                    </a:lnTo>
                    <a:lnTo>
                      <a:pt x="544" y="472"/>
                    </a:lnTo>
                    <a:lnTo>
                      <a:pt x="560" y="464"/>
                    </a:lnTo>
                    <a:lnTo>
                      <a:pt x="544" y="424"/>
                    </a:lnTo>
                    <a:lnTo>
                      <a:pt x="560" y="416"/>
                    </a:lnTo>
                    <a:lnTo>
                      <a:pt x="568" y="400"/>
                    </a:lnTo>
                    <a:lnTo>
                      <a:pt x="568" y="368"/>
                    </a:lnTo>
                    <a:lnTo>
                      <a:pt x="552" y="360"/>
                    </a:lnTo>
                    <a:lnTo>
                      <a:pt x="560" y="352"/>
                    </a:lnTo>
                    <a:lnTo>
                      <a:pt x="568" y="352"/>
                    </a:lnTo>
                    <a:lnTo>
                      <a:pt x="568" y="328"/>
                    </a:lnTo>
                    <a:lnTo>
                      <a:pt x="560" y="320"/>
                    </a:lnTo>
                    <a:lnTo>
                      <a:pt x="568" y="304"/>
                    </a:lnTo>
                    <a:lnTo>
                      <a:pt x="560" y="304"/>
                    </a:lnTo>
                    <a:lnTo>
                      <a:pt x="560" y="296"/>
                    </a:lnTo>
                    <a:lnTo>
                      <a:pt x="568" y="288"/>
                    </a:lnTo>
                    <a:lnTo>
                      <a:pt x="584" y="296"/>
                    </a:lnTo>
                    <a:lnTo>
                      <a:pt x="600" y="288"/>
                    </a:lnTo>
                    <a:lnTo>
                      <a:pt x="624" y="304"/>
                    </a:lnTo>
                    <a:lnTo>
                      <a:pt x="616" y="312"/>
                    </a:lnTo>
                    <a:lnTo>
                      <a:pt x="624" y="320"/>
                    </a:lnTo>
                    <a:lnTo>
                      <a:pt x="640" y="320"/>
                    </a:lnTo>
                    <a:lnTo>
                      <a:pt x="640" y="352"/>
                    </a:lnTo>
                    <a:lnTo>
                      <a:pt x="656" y="368"/>
                    </a:lnTo>
                    <a:lnTo>
                      <a:pt x="680" y="344"/>
                    </a:lnTo>
                    <a:lnTo>
                      <a:pt x="672" y="336"/>
                    </a:lnTo>
                    <a:lnTo>
                      <a:pt x="680" y="328"/>
                    </a:lnTo>
                    <a:lnTo>
                      <a:pt x="712" y="384"/>
                    </a:lnTo>
                    <a:lnTo>
                      <a:pt x="704" y="392"/>
                    </a:lnTo>
                    <a:lnTo>
                      <a:pt x="704" y="400"/>
                    </a:lnTo>
                    <a:lnTo>
                      <a:pt x="712" y="408"/>
                    </a:lnTo>
                    <a:lnTo>
                      <a:pt x="712" y="416"/>
                    </a:lnTo>
                    <a:lnTo>
                      <a:pt x="728" y="416"/>
                    </a:lnTo>
                    <a:lnTo>
                      <a:pt x="736" y="416"/>
                    </a:lnTo>
                    <a:lnTo>
                      <a:pt x="744" y="424"/>
                    </a:lnTo>
                    <a:lnTo>
                      <a:pt x="736" y="432"/>
                    </a:lnTo>
                    <a:lnTo>
                      <a:pt x="744" y="432"/>
                    </a:lnTo>
                    <a:lnTo>
                      <a:pt x="744" y="440"/>
                    </a:lnTo>
                    <a:lnTo>
                      <a:pt x="752" y="440"/>
                    </a:lnTo>
                    <a:lnTo>
                      <a:pt x="752" y="448"/>
                    </a:lnTo>
                    <a:lnTo>
                      <a:pt x="760" y="464"/>
                    </a:lnTo>
                    <a:lnTo>
                      <a:pt x="752" y="472"/>
                    </a:lnTo>
                    <a:lnTo>
                      <a:pt x="736" y="472"/>
                    </a:lnTo>
                    <a:lnTo>
                      <a:pt x="720" y="488"/>
                    </a:lnTo>
                    <a:lnTo>
                      <a:pt x="704" y="488"/>
                    </a:lnTo>
                    <a:lnTo>
                      <a:pt x="688" y="488"/>
                    </a:lnTo>
                    <a:lnTo>
                      <a:pt x="656" y="488"/>
                    </a:lnTo>
                    <a:lnTo>
                      <a:pt x="656" y="504"/>
                    </a:lnTo>
                    <a:lnTo>
                      <a:pt x="648" y="504"/>
                    </a:lnTo>
                    <a:lnTo>
                      <a:pt x="640" y="504"/>
                    </a:lnTo>
                    <a:lnTo>
                      <a:pt x="624" y="528"/>
                    </a:lnTo>
                    <a:lnTo>
                      <a:pt x="640" y="512"/>
                    </a:lnTo>
                    <a:lnTo>
                      <a:pt x="656" y="504"/>
                    </a:lnTo>
                    <a:lnTo>
                      <a:pt x="680" y="504"/>
                    </a:lnTo>
                    <a:lnTo>
                      <a:pt x="680" y="512"/>
                    </a:lnTo>
                    <a:lnTo>
                      <a:pt x="672" y="520"/>
                    </a:lnTo>
                    <a:lnTo>
                      <a:pt x="664" y="520"/>
                    </a:lnTo>
                    <a:lnTo>
                      <a:pt x="672" y="528"/>
                    </a:lnTo>
                    <a:lnTo>
                      <a:pt x="680" y="520"/>
                    </a:lnTo>
                    <a:lnTo>
                      <a:pt x="680" y="536"/>
                    </a:lnTo>
                    <a:lnTo>
                      <a:pt x="680" y="544"/>
                    </a:lnTo>
                    <a:lnTo>
                      <a:pt x="696" y="544"/>
                    </a:lnTo>
                    <a:lnTo>
                      <a:pt x="704" y="544"/>
                    </a:lnTo>
                    <a:lnTo>
                      <a:pt x="712" y="528"/>
                    </a:lnTo>
                    <a:lnTo>
                      <a:pt x="712" y="544"/>
                    </a:lnTo>
                    <a:lnTo>
                      <a:pt x="720" y="544"/>
                    </a:lnTo>
                    <a:lnTo>
                      <a:pt x="712" y="544"/>
                    </a:lnTo>
                    <a:lnTo>
                      <a:pt x="712" y="552"/>
                    </a:lnTo>
                    <a:lnTo>
                      <a:pt x="680" y="560"/>
                    </a:lnTo>
                    <a:lnTo>
                      <a:pt x="672" y="576"/>
                    </a:lnTo>
                    <a:lnTo>
                      <a:pt x="664" y="560"/>
                    </a:lnTo>
                    <a:lnTo>
                      <a:pt x="680" y="552"/>
                    </a:lnTo>
                    <a:lnTo>
                      <a:pt x="680" y="544"/>
                    </a:lnTo>
                    <a:lnTo>
                      <a:pt x="664" y="552"/>
                    </a:lnTo>
                    <a:lnTo>
                      <a:pt x="656" y="552"/>
                    </a:lnTo>
                    <a:lnTo>
                      <a:pt x="656" y="544"/>
                    </a:lnTo>
                    <a:lnTo>
                      <a:pt x="648" y="528"/>
                    </a:lnTo>
                    <a:lnTo>
                      <a:pt x="640" y="528"/>
                    </a:lnTo>
                    <a:lnTo>
                      <a:pt x="624" y="552"/>
                    </a:lnTo>
                    <a:lnTo>
                      <a:pt x="616" y="560"/>
                    </a:lnTo>
                    <a:lnTo>
                      <a:pt x="584" y="560"/>
                    </a:lnTo>
                    <a:lnTo>
                      <a:pt x="576" y="560"/>
                    </a:lnTo>
                    <a:lnTo>
                      <a:pt x="568" y="568"/>
                    </a:lnTo>
                    <a:lnTo>
                      <a:pt x="552" y="56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46" name="Freeform 82"/>
              <p:cNvSpPr>
                <a:spLocks noChangeAspect="1"/>
              </p:cNvSpPr>
              <p:nvPr/>
            </p:nvSpPr>
            <p:spPr bwMode="auto">
              <a:xfrm>
                <a:off x="1022" y="1813"/>
                <a:ext cx="656" cy="267"/>
              </a:xfrm>
              <a:custGeom>
                <a:avLst/>
                <a:gdLst>
                  <a:gd name="T0" fmla="*/ 5482879 w 505"/>
                  <a:gd name="T1" fmla="*/ 0 h 273"/>
                  <a:gd name="T2" fmla="*/ 5978266 w 505"/>
                  <a:gd name="T3" fmla="*/ 22 h 273"/>
                  <a:gd name="T4" fmla="*/ 6154740 w 505"/>
                  <a:gd name="T5" fmla="*/ 22 h 273"/>
                  <a:gd name="T6" fmla="*/ 6643415 w 505"/>
                  <a:gd name="T7" fmla="*/ 22 h 273"/>
                  <a:gd name="T8" fmla="*/ 7152575 w 505"/>
                  <a:gd name="T9" fmla="*/ 22 h 273"/>
                  <a:gd name="T10" fmla="*/ 7485664 w 505"/>
                  <a:gd name="T11" fmla="*/ 22 h 273"/>
                  <a:gd name="T12" fmla="*/ 6801356 w 505"/>
                  <a:gd name="T13" fmla="*/ 26 h 273"/>
                  <a:gd name="T14" fmla="*/ 6643415 w 505"/>
                  <a:gd name="T15" fmla="*/ 48 h 273"/>
                  <a:gd name="T16" fmla="*/ 6963358 w 505"/>
                  <a:gd name="T17" fmla="*/ 32 h 273"/>
                  <a:gd name="T18" fmla="*/ 7152575 w 505"/>
                  <a:gd name="T19" fmla="*/ 22 h 273"/>
                  <a:gd name="T20" fmla="*/ 7485664 w 505"/>
                  <a:gd name="T21" fmla="*/ 36 h 273"/>
                  <a:gd name="T22" fmla="*/ 7802004 w 505"/>
                  <a:gd name="T23" fmla="*/ 40 h 273"/>
                  <a:gd name="T24" fmla="*/ 7802004 w 505"/>
                  <a:gd name="T25" fmla="*/ 48 h 273"/>
                  <a:gd name="T26" fmla="*/ 8803362 w 505"/>
                  <a:gd name="T27" fmla="*/ 36 h 273"/>
                  <a:gd name="T28" fmla="*/ 9632073 w 505"/>
                  <a:gd name="T29" fmla="*/ 26 h 273"/>
                  <a:gd name="T30" fmla="*/ 10134880 w 505"/>
                  <a:gd name="T31" fmla="*/ 22 h 273"/>
                  <a:gd name="T32" fmla="*/ 10460719 w 505"/>
                  <a:gd name="T33" fmla="*/ 22 h 273"/>
                  <a:gd name="T34" fmla="*/ 10460719 w 505"/>
                  <a:gd name="T35" fmla="*/ 26 h 273"/>
                  <a:gd name="T36" fmla="*/ 9796164 w 505"/>
                  <a:gd name="T37" fmla="*/ 48 h 273"/>
                  <a:gd name="T38" fmla="*/ 9632073 w 505"/>
                  <a:gd name="T39" fmla="*/ 48 h 273"/>
                  <a:gd name="T40" fmla="*/ 9145527 w 505"/>
                  <a:gd name="T41" fmla="*/ 60 h 273"/>
                  <a:gd name="T42" fmla="*/ 8968099 w 505"/>
                  <a:gd name="T43" fmla="*/ 65 h 273"/>
                  <a:gd name="T44" fmla="*/ 8803362 w 505"/>
                  <a:gd name="T45" fmla="*/ 54 h 273"/>
                  <a:gd name="T46" fmla="*/ 8968099 w 505"/>
                  <a:gd name="T47" fmla="*/ 71 h 273"/>
                  <a:gd name="T48" fmla="*/ 7976444 w 505"/>
                  <a:gd name="T49" fmla="*/ 91 h 273"/>
                  <a:gd name="T50" fmla="*/ 8142073 w 505"/>
                  <a:gd name="T51" fmla="*/ 117 h 273"/>
                  <a:gd name="T52" fmla="*/ 7641324 w 505"/>
                  <a:gd name="T53" fmla="*/ 109 h 273"/>
                  <a:gd name="T54" fmla="*/ 7152575 w 505"/>
                  <a:gd name="T55" fmla="*/ 101 h 273"/>
                  <a:gd name="T56" fmla="*/ 6309479 w 505"/>
                  <a:gd name="T57" fmla="*/ 101 h 273"/>
                  <a:gd name="T58" fmla="*/ 5978266 w 505"/>
                  <a:gd name="T59" fmla="*/ 101 h 273"/>
                  <a:gd name="T60" fmla="*/ 4975121 w 505"/>
                  <a:gd name="T61" fmla="*/ 109 h 273"/>
                  <a:gd name="T62" fmla="*/ 4152316 w 505"/>
                  <a:gd name="T63" fmla="*/ 101 h 273"/>
                  <a:gd name="T64" fmla="*/ 3825669 w 505"/>
                  <a:gd name="T65" fmla="*/ 101 h 273"/>
                  <a:gd name="T66" fmla="*/ 3324198 w 505"/>
                  <a:gd name="T67" fmla="*/ 91 h 273"/>
                  <a:gd name="T68" fmla="*/ 1325888 w 505"/>
                  <a:gd name="T69" fmla="*/ 87 h 273"/>
                  <a:gd name="T70" fmla="*/ 1167446 w 505"/>
                  <a:gd name="T71" fmla="*/ 79 h 273"/>
                  <a:gd name="T72" fmla="*/ 324251 w 505"/>
                  <a:gd name="T73" fmla="*/ 67 h 273"/>
                  <a:gd name="T74" fmla="*/ 324251 w 505"/>
                  <a:gd name="T75" fmla="*/ 62 h 273"/>
                  <a:gd name="T76" fmla="*/ 163534 w 505"/>
                  <a:gd name="T77" fmla="*/ 62 h 273"/>
                  <a:gd name="T78" fmla="*/ 0 w 505"/>
                  <a:gd name="T79" fmla="*/ 54 h 273"/>
                  <a:gd name="T80" fmla="*/ 0 w 505"/>
                  <a:gd name="T81" fmla="*/ 40 h 273"/>
                  <a:gd name="T82" fmla="*/ 163534 w 505"/>
                  <a:gd name="T83" fmla="*/ 16 h 273"/>
                  <a:gd name="T84" fmla="*/ 324251 w 505"/>
                  <a:gd name="T85" fmla="*/ 8 h 2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273"/>
                  <a:gd name="T131" fmla="*/ 505 w 505"/>
                  <a:gd name="T132" fmla="*/ 273 h 2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273">
                    <a:moveTo>
                      <a:pt x="16" y="8"/>
                    </a:moveTo>
                    <a:lnTo>
                      <a:pt x="256" y="8"/>
                    </a:lnTo>
                    <a:lnTo>
                      <a:pt x="264" y="0"/>
                    </a:lnTo>
                    <a:lnTo>
                      <a:pt x="264" y="8"/>
                    </a:lnTo>
                    <a:lnTo>
                      <a:pt x="280" y="8"/>
                    </a:lnTo>
                    <a:lnTo>
                      <a:pt x="288" y="24"/>
                    </a:lnTo>
                    <a:lnTo>
                      <a:pt x="304" y="24"/>
                    </a:lnTo>
                    <a:lnTo>
                      <a:pt x="280" y="40"/>
                    </a:lnTo>
                    <a:lnTo>
                      <a:pt x="296" y="32"/>
                    </a:lnTo>
                    <a:lnTo>
                      <a:pt x="304" y="40"/>
                    </a:lnTo>
                    <a:lnTo>
                      <a:pt x="320" y="32"/>
                    </a:lnTo>
                    <a:lnTo>
                      <a:pt x="320" y="40"/>
                    </a:lnTo>
                    <a:lnTo>
                      <a:pt x="320" y="32"/>
                    </a:lnTo>
                    <a:lnTo>
                      <a:pt x="328" y="40"/>
                    </a:lnTo>
                    <a:lnTo>
                      <a:pt x="344" y="40"/>
                    </a:lnTo>
                    <a:lnTo>
                      <a:pt x="352" y="40"/>
                    </a:lnTo>
                    <a:lnTo>
                      <a:pt x="360" y="48"/>
                    </a:lnTo>
                    <a:lnTo>
                      <a:pt x="328" y="48"/>
                    </a:lnTo>
                    <a:lnTo>
                      <a:pt x="320" y="64"/>
                    </a:lnTo>
                    <a:lnTo>
                      <a:pt x="328" y="64"/>
                    </a:lnTo>
                    <a:lnTo>
                      <a:pt x="320" y="88"/>
                    </a:lnTo>
                    <a:lnTo>
                      <a:pt x="320" y="96"/>
                    </a:lnTo>
                    <a:lnTo>
                      <a:pt x="320" y="104"/>
                    </a:lnTo>
                    <a:lnTo>
                      <a:pt x="328" y="104"/>
                    </a:lnTo>
                    <a:lnTo>
                      <a:pt x="336" y="96"/>
                    </a:lnTo>
                    <a:lnTo>
                      <a:pt x="336" y="72"/>
                    </a:lnTo>
                    <a:lnTo>
                      <a:pt x="336" y="64"/>
                    </a:lnTo>
                    <a:lnTo>
                      <a:pt x="344" y="56"/>
                    </a:lnTo>
                    <a:lnTo>
                      <a:pt x="344" y="48"/>
                    </a:lnTo>
                    <a:lnTo>
                      <a:pt x="360" y="56"/>
                    </a:lnTo>
                    <a:lnTo>
                      <a:pt x="360" y="64"/>
                    </a:lnTo>
                    <a:lnTo>
                      <a:pt x="360" y="80"/>
                    </a:lnTo>
                    <a:lnTo>
                      <a:pt x="368" y="72"/>
                    </a:lnTo>
                    <a:lnTo>
                      <a:pt x="368" y="88"/>
                    </a:lnTo>
                    <a:lnTo>
                      <a:pt x="376" y="88"/>
                    </a:lnTo>
                    <a:lnTo>
                      <a:pt x="360" y="104"/>
                    </a:lnTo>
                    <a:lnTo>
                      <a:pt x="368" y="104"/>
                    </a:lnTo>
                    <a:lnTo>
                      <a:pt x="376" y="104"/>
                    </a:lnTo>
                    <a:lnTo>
                      <a:pt x="400" y="88"/>
                    </a:lnTo>
                    <a:lnTo>
                      <a:pt x="400" y="80"/>
                    </a:lnTo>
                    <a:lnTo>
                      <a:pt x="424" y="80"/>
                    </a:lnTo>
                    <a:lnTo>
                      <a:pt x="424" y="64"/>
                    </a:lnTo>
                    <a:lnTo>
                      <a:pt x="432" y="64"/>
                    </a:lnTo>
                    <a:lnTo>
                      <a:pt x="464" y="64"/>
                    </a:lnTo>
                    <a:lnTo>
                      <a:pt x="472" y="56"/>
                    </a:lnTo>
                    <a:lnTo>
                      <a:pt x="488" y="32"/>
                    </a:lnTo>
                    <a:lnTo>
                      <a:pt x="496" y="32"/>
                    </a:lnTo>
                    <a:lnTo>
                      <a:pt x="504" y="48"/>
                    </a:lnTo>
                    <a:lnTo>
                      <a:pt x="504" y="56"/>
                    </a:lnTo>
                    <a:lnTo>
                      <a:pt x="504" y="64"/>
                    </a:lnTo>
                    <a:lnTo>
                      <a:pt x="488" y="64"/>
                    </a:lnTo>
                    <a:lnTo>
                      <a:pt x="472" y="88"/>
                    </a:lnTo>
                    <a:lnTo>
                      <a:pt x="472" y="104"/>
                    </a:lnTo>
                    <a:lnTo>
                      <a:pt x="480" y="96"/>
                    </a:lnTo>
                    <a:lnTo>
                      <a:pt x="480" y="104"/>
                    </a:lnTo>
                    <a:lnTo>
                      <a:pt x="464" y="104"/>
                    </a:lnTo>
                    <a:lnTo>
                      <a:pt x="448" y="104"/>
                    </a:lnTo>
                    <a:lnTo>
                      <a:pt x="448" y="112"/>
                    </a:lnTo>
                    <a:lnTo>
                      <a:pt x="440" y="136"/>
                    </a:lnTo>
                    <a:lnTo>
                      <a:pt x="432" y="128"/>
                    </a:lnTo>
                    <a:lnTo>
                      <a:pt x="432" y="136"/>
                    </a:lnTo>
                    <a:lnTo>
                      <a:pt x="432" y="152"/>
                    </a:lnTo>
                    <a:lnTo>
                      <a:pt x="432" y="144"/>
                    </a:lnTo>
                    <a:lnTo>
                      <a:pt x="424" y="136"/>
                    </a:lnTo>
                    <a:lnTo>
                      <a:pt x="424" y="120"/>
                    </a:lnTo>
                    <a:lnTo>
                      <a:pt x="416" y="136"/>
                    </a:lnTo>
                    <a:lnTo>
                      <a:pt x="424" y="152"/>
                    </a:lnTo>
                    <a:lnTo>
                      <a:pt x="432" y="168"/>
                    </a:lnTo>
                    <a:lnTo>
                      <a:pt x="424" y="176"/>
                    </a:lnTo>
                    <a:lnTo>
                      <a:pt x="400" y="192"/>
                    </a:lnTo>
                    <a:lnTo>
                      <a:pt x="384" y="208"/>
                    </a:lnTo>
                    <a:lnTo>
                      <a:pt x="376" y="216"/>
                    </a:lnTo>
                    <a:lnTo>
                      <a:pt x="392" y="256"/>
                    </a:lnTo>
                    <a:lnTo>
                      <a:pt x="392" y="272"/>
                    </a:lnTo>
                    <a:lnTo>
                      <a:pt x="384" y="272"/>
                    </a:lnTo>
                    <a:lnTo>
                      <a:pt x="376" y="272"/>
                    </a:lnTo>
                    <a:lnTo>
                      <a:pt x="368" y="256"/>
                    </a:lnTo>
                    <a:lnTo>
                      <a:pt x="368" y="232"/>
                    </a:lnTo>
                    <a:lnTo>
                      <a:pt x="360" y="224"/>
                    </a:lnTo>
                    <a:lnTo>
                      <a:pt x="344" y="232"/>
                    </a:lnTo>
                    <a:lnTo>
                      <a:pt x="344" y="224"/>
                    </a:lnTo>
                    <a:lnTo>
                      <a:pt x="312" y="224"/>
                    </a:lnTo>
                    <a:lnTo>
                      <a:pt x="304" y="232"/>
                    </a:lnTo>
                    <a:lnTo>
                      <a:pt x="312" y="232"/>
                    </a:lnTo>
                    <a:lnTo>
                      <a:pt x="296" y="232"/>
                    </a:lnTo>
                    <a:lnTo>
                      <a:pt x="288" y="232"/>
                    </a:lnTo>
                    <a:lnTo>
                      <a:pt x="272" y="232"/>
                    </a:lnTo>
                    <a:lnTo>
                      <a:pt x="264" y="232"/>
                    </a:lnTo>
                    <a:lnTo>
                      <a:pt x="240" y="256"/>
                    </a:lnTo>
                    <a:lnTo>
                      <a:pt x="240" y="272"/>
                    </a:lnTo>
                    <a:lnTo>
                      <a:pt x="224" y="264"/>
                    </a:lnTo>
                    <a:lnTo>
                      <a:pt x="200" y="232"/>
                    </a:lnTo>
                    <a:lnTo>
                      <a:pt x="192" y="232"/>
                    </a:lnTo>
                    <a:lnTo>
                      <a:pt x="184" y="232"/>
                    </a:lnTo>
                    <a:lnTo>
                      <a:pt x="168" y="232"/>
                    </a:lnTo>
                    <a:lnTo>
                      <a:pt x="168" y="216"/>
                    </a:lnTo>
                    <a:lnTo>
                      <a:pt x="160" y="208"/>
                    </a:lnTo>
                    <a:lnTo>
                      <a:pt x="112" y="216"/>
                    </a:lnTo>
                    <a:lnTo>
                      <a:pt x="80" y="200"/>
                    </a:lnTo>
                    <a:lnTo>
                      <a:pt x="64" y="200"/>
                    </a:lnTo>
                    <a:lnTo>
                      <a:pt x="56" y="192"/>
                    </a:lnTo>
                    <a:lnTo>
                      <a:pt x="56" y="184"/>
                    </a:lnTo>
                    <a:lnTo>
                      <a:pt x="32" y="176"/>
                    </a:lnTo>
                    <a:lnTo>
                      <a:pt x="16" y="160"/>
                    </a:lnTo>
                    <a:lnTo>
                      <a:pt x="16" y="152"/>
                    </a:lnTo>
                    <a:lnTo>
                      <a:pt x="16" y="144"/>
                    </a:lnTo>
                    <a:lnTo>
                      <a:pt x="8" y="144"/>
                    </a:lnTo>
                    <a:lnTo>
                      <a:pt x="16" y="144"/>
                    </a:lnTo>
                    <a:lnTo>
                      <a:pt x="0" y="128"/>
                    </a:lnTo>
                    <a:lnTo>
                      <a:pt x="0" y="120"/>
                    </a:lnTo>
                    <a:lnTo>
                      <a:pt x="0" y="104"/>
                    </a:lnTo>
                    <a:lnTo>
                      <a:pt x="0" y="88"/>
                    </a:lnTo>
                    <a:lnTo>
                      <a:pt x="0" y="48"/>
                    </a:lnTo>
                    <a:lnTo>
                      <a:pt x="0" y="16"/>
                    </a:lnTo>
                    <a:lnTo>
                      <a:pt x="8" y="16"/>
                    </a:lnTo>
                    <a:lnTo>
                      <a:pt x="8" y="32"/>
                    </a:lnTo>
                    <a:lnTo>
                      <a:pt x="16" y="32"/>
                    </a:lnTo>
                    <a:lnTo>
                      <a:pt x="16"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47" name="Freeform 83"/>
              <p:cNvSpPr>
                <a:spLocks noChangeAspect="1"/>
              </p:cNvSpPr>
              <p:nvPr/>
            </p:nvSpPr>
            <p:spPr bwMode="auto">
              <a:xfrm>
                <a:off x="1606" y="1914"/>
                <a:ext cx="32" cy="9"/>
              </a:xfrm>
              <a:custGeom>
                <a:avLst/>
                <a:gdLst>
                  <a:gd name="T0" fmla="*/ 0 w 25"/>
                  <a:gd name="T1" fmla="*/ 8 h 9"/>
                  <a:gd name="T2" fmla="*/ 97608 w 25"/>
                  <a:gd name="T3" fmla="*/ 8 h 9"/>
                  <a:gd name="T4" fmla="*/ 286154 w 25"/>
                  <a:gd name="T5" fmla="*/ 0 h 9"/>
                  <a:gd name="T6" fmla="*/ 186743 w 25"/>
                  <a:gd name="T7" fmla="*/ 0 h 9"/>
                  <a:gd name="T8" fmla="*/ 0 w 25"/>
                  <a:gd name="T9" fmla="*/ 8 h 9"/>
                  <a:gd name="T10" fmla="*/ 0 60000 65536"/>
                  <a:gd name="T11" fmla="*/ 0 60000 65536"/>
                  <a:gd name="T12" fmla="*/ 0 60000 65536"/>
                  <a:gd name="T13" fmla="*/ 0 60000 65536"/>
                  <a:gd name="T14" fmla="*/ 0 60000 65536"/>
                  <a:gd name="T15" fmla="*/ 0 w 25"/>
                  <a:gd name="T16" fmla="*/ 0 h 9"/>
                  <a:gd name="T17" fmla="*/ 25 w 25"/>
                  <a:gd name="T18" fmla="*/ 9 h 9"/>
                </a:gdLst>
                <a:ahLst/>
                <a:cxnLst>
                  <a:cxn ang="T10">
                    <a:pos x="T0" y="T1"/>
                  </a:cxn>
                  <a:cxn ang="T11">
                    <a:pos x="T2" y="T3"/>
                  </a:cxn>
                  <a:cxn ang="T12">
                    <a:pos x="T4" y="T5"/>
                  </a:cxn>
                  <a:cxn ang="T13">
                    <a:pos x="T6" y="T7"/>
                  </a:cxn>
                  <a:cxn ang="T14">
                    <a:pos x="T8" y="T9"/>
                  </a:cxn>
                </a:cxnLst>
                <a:rect l="T15" t="T16" r="T17" b="T18"/>
                <a:pathLst>
                  <a:path w="25" h="9">
                    <a:moveTo>
                      <a:pt x="0" y="8"/>
                    </a:moveTo>
                    <a:lnTo>
                      <a:pt x="8" y="8"/>
                    </a:lnTo>
                    <a:lnTo>
                      <a:pt x="24" y="0"/>
                    </a:lnTo>
                    <a:lnTo>
                      <a:pt x="16"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48" name="Freeform 84"/>
              <p:cNvSpPr>
                <a:spLocks noChangeAspect="1"/>
              </p:cNvSpPr>
              <p:nvPr/>
            </p:nvSpPr>
            <p:spPr bwMode="auto">
              <a:xfrm>
                <a:off x="1710" y="1805"/>
                <a:ext cx="32" cy="16"/>
              </a:xfrm>
              <a:custGeom>
                <a:avLst/>
                <a:gdLst>
                  <a:gd name="T0" fmla="*/ 0 w 25"/>
                  <a:gd name="T1" fmla="*/ 0 h 17"/>
                  <a:gd name="T2" fmla="*/ 186743 w 25"/>
                  <a:gd name="T3" fmla="*/ 8 h 17"/>
                  <a:gd name="T4" fmla="*/ 286154 w 25"/>
                  <a:gd name="T5" fmla="*/ 8 h 17"/>
                  <a:gd name="T6" fmla="*/ 186743 w 25"/>
                  <a:gd name="T7" fmla="*/ 8 h 17"/>
                  <a:gd name="T8" fmla="*/ 0 w 25"/>
                  <a:gd name="T9" fmla="*/ 0 h 17"/>
                  <a:gd name="T10" fmla="*/ 0 60000 65536"/>
                  <a:gd name="T11" fmla="*/ 0 60000 65536"/>
                  <a:gd name="T12" fmla="*/ 0 60000 65536"/>
                  <a:gd name="T13" fmla="*/ 0 60000 65536"/>
                  <a:gd name="T14" fmla="*/ 0 60000 65536"/>
                  <a:gd name="T15" fmla="*/ 0 w 25"/>
                  <a:gd name="T16" fmla="*/ 0 h 17"/>
                  <a:gd name="T17" fmla="*/ 25 w 25"/>
                  <a:gd name="T18" fmla="*/ 17 h 17"/>
                </a:gdLst>
                <a:ahLst/>
                <a:cxnLst>
                  <a:cxn ang="T10">
                    <a:pos x="T0" y="T1"/>
                  </a:cxn>
                  <a:cxn ang="T11">
                    <a:pos x="T2" y="T3"/>
                  </a:cxn>
                  <a:cxn ang="T12">
                    <a:pos x="T4" y="T5"/>
                  </a:cxn>
                  <a:cxn ang="T13">
                    <a:pos x="T6" y="T7"/>
                  </a:cxn>
                  <a:cxn ang="T14">
                    <a:pos x="T8" y="T9"/>
                  </a:cxn>
                </a:cxnLst>
                <a:rect l="T15" t="T16" r="T17" b="T18"/>
                <a:pathLst>
                  <a:path w="25" h="17">
                    <a:moveTo>
                      <a:pt x="0" y="0"/>
                    </a:moveTo>
                    <a:lnTo>
                      <a:pt x="16" y="16"/>
                    </a:lnTo>
                    <a:lnTo>
                      <a:pt x="24" y="16"/>
                    </a:lnTo>
                    <a:lnTo>
                      <a:pt x="16" y="8"/>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49" name="Freeform 85"/>
              <p:cNvSpPr>
                <a:spLocks noChangeAspect="1"/>
              </p:cNvSpPr>
              <p:nvPr/>
            </p:nvSpPr>
            <p:spPr bwMode="auto">
              <a:xfrm>
                <a:off x="1710" y="1844"/>
                <a:ext cx="32" cy="17"/>
              </a:xfrm>
              <a:custGeom>
                <a:avLst/>
                <a:gdLst>
                  <a:gd name="T0" fmla="*/ 0 w 25"/>
                  <a:gd name="T1" fmla="*/ 8 h 17"/>
                  <a:gd name="T2" fmla="*/ 186743 w 25"/>
                  <a:gd name="T3" fmla="*/ 16 h 17"/>
                  <a:gd name="T4" fmla="*/ 186743 w 25"/>
                  <a:gd name="T5" fmla="*/ 16 h 17"/>
                  <a:gd name="T6" fmla="*/ 286154 w 25"/>
                  <a:gd name="T7" fmla="*/ 8 h 17"/>
                  <a:gd name="T8" fmla="*/ 186743 w 25"/>
                  <a:gd name="T9" fmla="*/ 8 h 17"/>
                  <a:gd name="T10" fmla="*/ 97608 w 25"/>
                  <a:gd name="T11" fmla="*/ 0 h 17"/>
                  <a:gd name="T12" fmla="*/ 0 w 25"/>
                  <a:gd name="T13" fmla="*/ 8 h 17"/>
                  <a:gd name="T14" fmla="*/ 0 60000 65536"/>
                  <a:gd name="T15" fmla="*/ 0 60000 65536"/>
                  <a:gd name="T16" fmla="*/ 0 60000 65536"/>
                  <a:gd name="T17" fmla="*/ 0 60000 65536"/>
                  <a:gd name="T18" fmla="*/ 0 60000 65536"/>
                  <a:gd name="T19" fmla="*/ 0 60000 65536"/>
                  <a:gd name="T20" fmla="*/ 0 60000 65536"/>
                  <a:gd name="T21" fmla="*/ 0 w 25"/>
                  <a:gd name="T22" fmla="*/ 0 h 17"/>
                  <a:gd name="T23" fmla="*/ 25 w 25"/>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7">
                    <a:moveTo>
                      <a:pt x="0" y="8"/>
                    </a:moveTo>
                    <a:lnTo>
                      <a:pt x="16" y="16"/>
                    </a:lnTo>
                    <a:lnTo>
                      <a:pt x="24" y="8"/>
                    </a:lnTo>
                    <a:lnTo>
                      <a:pt x="16" y="8"/>
                    </a:lnTo>
                    <a:lnTo>
                      <a:pt x="8"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50" name="Freeform 86"/>
              <p:cNvSpPr>
                <a:spLocks noChangeAspect="1"/>
              </p:cNvSpPr>
              <p:nvPr/>
            </p:nvSpPr>
            <p:spPr bwMode="auto">
              <a:xfrm>
                <a:off x="1772" y="1789"/>
                <a:ext cx="73" cy="64"/>
              </a:xfrm>
              <a:custGeom>
                <a:avLst/>
                <a:gdLst>
                  <a:gd name="T0" fmla="*/ 0 w 57"/>
                  <a:gd name="T1" fmla="*/ 32 h 65"/>
                  <a:gd name="T2" fmla="*/ 0 w 57"/>
                  <a:gd name="T3" fmla="*/ 32 h 65"/>
                  <a:gd name="T4" fmla="*/ 389204 w 57"/>
                  <a:gd name="T5" fmla="*/ 32 h 65"/>
                  <a:gd name="T6" fmla="*/ 389204 w 57"/>
                  <a:gd name="T7" fmla="*/ 32 h 65"/>
                  <a:gd name="T8" fmla="*/ 478973 w 57"/>
                  <a:gd name="T9" fmla="*/ 32 h 65"/>
                  <a:gd name="T10" fmla="*/ 577858 w 57"/>
                  <a:gd name="T11" fmla="*/ 32 h 65"/>
                  <a:gd name="T12" fmla="*/ 577858 w 57"/>
                  <a:gd name="T13" fmla="*/ 32 h 65"/>
                  <a:gd name="T14" fmla="*/ 678251 w 57"/>
                  <a:gd name="T15" fmla="*/ 32 h 65"/>
                  <a:gd name="T16" fmla="*/ 678251 w 57"/>
                  <a:gd name="T17" fmla="*/ 32 h 65"/>
                  <a:gd name="T18" fmla="*/ 478973 w 57"/>
                  <a:gd name="T19" fmla="*/ 32 h 65"/>
                  <a:gd name="T20" fmla="*/ 577858 w 57"/>
                  <a:gd name="T21" fmla="*/ 32 h 65"/>
                  <a:gd name="T22" fmla="*/ 478973 w 57"/>
                  <a:gd name="T23" fmla="*/ 32 h 65"/>
                  <a:gd name="T24" fmla="*/ 577858 w 57"/>
                  <a:gd name="T25" fmla="*/ 32 h 65"/>
                  <a:gd name="T26" fmla="*/ 389204 w 57"/>
                  <a:gd name="T27" fmla="*/ 32 h 65"/>
                  <a:gd name="T28" fmla="*/ 292022 w 57"/>
                  <a:gd name="T29" fmla="*/ 24 h 65"/>
                  <a:gd name="T30" fmla="*/ 389204 w 57"/>
                  <a:gd name="T31" fmla="*/ 16 h 65"/>
                  <a:gd name="T32" fmla="*/ 292022 w 57"/>
                  <a:gd name="T33" fmla="*/ 16 h 65"/>
                  <a:gd name="T34" fmla="*/ 389204 w 57"/>
                  <a:gd name="T35" fmla="*/ 0 h 65"/>
                  <a:gd name="T36" fmla="*/ 292022 w 57"/>
                  <a:gd name="T37" fmla="*/ 0 h 65"/>
                  <a:gd name="T38" fmla="*/ 98906 w 57"/>
                  <a:gd name="T39" fmla="*/ 32 h 65"/>
                  <a:gd name="T40" fmla="*/ 98906 w 57"/>
                  <a:gd name="T41" fmla="*/ 32 h 65"/>
                  <a:gd name="T42" fmla="*/ 0 w 57"/>
                  <a:gd name="T43" fmla="*/ 32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7"/>
                  <a:gd name="T67" fmla="*/ 0 h 65"/>
                  <a:gd name="T68" fmla="*/ 57 w 57"/>
                  <a:gd name="T69" fmla="*/ 65 h 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7" h="65">
                    <a:moveTo>
                      <a:pt x="0" y="48"/>
                    </a:moveTo>
                    <a:lnTo>
                      <a:pt x="0" y="56"/>
                    </a:lnTo>
                    <a:lnTo>
                      <a:pt x="32" y="56"/>
                    </a:lnTo>
                    <a:lnTo>
                      <a:pt x="40" y="56"/>
                    </a:lnTo>
                    <a:lnTo>
                      <a:pt x="48" y="56"/>
                    </a:lnTo>
                    <a:lnTo>
                      <a:pt x="48" y="64"/>
                    </a:lnTo>
                    <a:lnTo>
                      <a:pt x="56" y="64"/>
                    </a:lnTo>
                    <a:lnTo>
                      <a:pt x="56" y="56"/>
                    </a:lnTo>
                    <a:lnTo>
                      <a:pt x="40" y="48"/>
                    </a:lnTo>
                    <a:lnTo>
                      <a:pt x="48" y="40"/>
                    </a:lnTo>
                    <a:lnTo>
                      <a:pt x="40" y="32"/>
                    </a:lnTo>
                    <a:lnTo>
                      <a:pt x="48" y="32"/>
                    </a:lnTo>
                    <a:lnTo>
                      <a:pt x="32" y="32"/>
                    </a:lnTo>
                    <a:lnTo>
                      <a:pt x="24" y="24"/>
                    </a:lnTo>
                    <a:lnTo>
                      <a:pt x="32" y="16"/>
                    </a:lnTo>
                    <a:lnTo>
                      <a:pt x="24" y="16"/>
                    </a:lnTo>
                    <a:lnTo>
                      <a:pt x="32" y="0"/>
                    </a:lnTo>
                    <a:lnTo>
                      <a:pt x="24" y="0"/>
                    </a:lnTo>
                    <a:lnTo>
                      <a:pt x="8" y="32"/>
                    </a:lnTo>
                    <a:lnTo>
                      <a:pt x="8" y="40"/>
                    </a:lnTo>
                    <a:lnTo>
                      <a:pt x="0" y="4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51" name="Freeform 87"/>
              <p:cNvSpPr>
                <a:spLocks noChangeAspect="1"/>
              </p:cNvSpPr>
              <p:nvPr/>
            </p:nvSpPr>
            <p:spPr bwMode="auto">
              <a:xfrm>
                <a:off x="3482" y="2056"/>
                <a:ext cx="32" cy="8"/>
              </a:xfrm>
              <a:custGeom>
                <a:avLst/>
                <a:gdLst>
                  <a:gd name="T0" fmla="*/ 286154 w 25"/>
                  <a:gd name="T1" fmla="*/ 0 h 9"/>
                  <a:gd name="T2" fmla="*/ 97608 w 25"/>
                  <a:gd name="T3" fmla="*/ 0 h 9"/>
                  <a:gd name="T4" fmla="*/ 0 w 25"/>
                  <a:gd name="T5" fmla="*/ 4 h 9"/>
                  <a:gd name="T6" fmla="*/ 0 w 25"/>
                  <a:gd name="T7" fmla="*/ 4 h 9"/>
                  <a:gd name="T8" fmla="*/ 286154 w 25"/>
                  <a:gd name="T9" fmla="*/ 4 h 9"/>
                  <a:gd name="T10" fmla="*/ 286154 w 25"/>
                  <a:gd name="T11" fmla="*/ 4 h 9"/>
                  <a:gd name="T12" fmla="*/ 286154 w 25"/>
                  <a:gd name="T13" fmla="*/ 0 h 9"/>
                  <a:gd name="T14" fmla="*/ 0 60000 65536"/>
                  <a:gd name="T15" fmla="*/ 0 60000 65536"/>
                  <a:gd name="T16" fmla="*/ 0 60000 65536"/>
                  <a:gd name="T17" fmla="*/ 0 60000 65536"/>
                  <a:gd name="T18" fmla="*/ 0 60000 65536"/>
                  <a:gd name="T19" fmla="*/ 0 60000 65536"/>
                  <a:gd name="T20" fmla="*/ 0 60000 65536"/>
                  <a:gd name="T21" fmla="*/ 0 w 25"/>
                  <a:gd name="T22" fmla="*/ 0 h 9"/>
                  <a:gd name="T23" fmla="*/ 25 w 25"/>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9">
                    <a:moveTo>
                      <a:pt x="24" y="0"/>
                    </a:moveTo>
                    <a:lnTo>
                      <a:pt x="8" y="0"/>
                    </a:lnTo>
                    <a:lnTo>
                      <a:pt x="0" y="8"/>
                    </a:lnTo>
                    <a:lnTo>
                      <a:pt x="24" y="8"/>
                    </a:lnTo>
                    <a:lnTo>
                      <a:pt x="24"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52" name="Freeform 88"/>
              <p:cNvSpPr>
                <a:spLocks noChangeAspect="1"/>
              </p:cNvSpPr>
              <p:nvPr/>
            </p:nvSpPr>
            <p:spPr bwMode="auto">
              <a:xfrm>
                <a:off x="3304" y="1759"/>
                <a:ext cx="700" cy="368"/>
              </a:xfrm>
              <a:custGeom>
                <a:avLst/>
                <a:gdLst>
                  <a:gd name="T0" fmla="*/ 3214159 w 537"/>
                  <a:gd name="T1" fmla="*/ 33 h 377"/>
                  <a:gd name="T2" fmla="*/ 3593580 w 537"/>
                  <a:gd name="T3" fmla="*/ 47 h 377"/>
                  <a:gd name="T4" fmla="*/ 5495512 w 537"/>
                  <a:gd name="T5" fmla="*/ 58 h 377"/>
                  <a:gd name="T6" fmla="*/ 7017473 w 537"/>
                  <a:gd name="T7" fmla="*/ 58 h 377"/>
                  <a:gd name="T8" fmla="*/ 7780268 w 537"/>
                  <a:gd name="T9" fmla="*/ 50 h 377"/>
                  <a:gd name="T10" fmla="*/ 8730567 w 537"/>
                  <a:gd name="T11" fmla="*/ 45 h 377"/>
                  <a:gd name="T12" fmla="*/ 9469947 w 537"/>
                  <a:gd name="T13" fmla="*/ 37 h 377"/>
                  <a:gd name="T14" fmla="*/ 8730567 w 537"/>
                  <a:gd name="T15" fmla="*/ 37 h 377"/>
                  <a:gd name="T16" fmla="*/ 9103676 w 537"/>
                  <a:gd name="T17" fmla="*/ 20 h 377"/>
                  <a:gd name="T18" fmla="*/ 9868609 w 537"/>
                  <a:gd name="T19" fmla="*/ 20 h 377"/>
                  <a:gd name="T20" fmla="*/ 9868609 w 537"/>
                  <a:gd name="T21" fmla="*/ 8 h 377"/>
                  <a:gd name="T22" fmla="*/ 10997129 w 537"/>
                  <a:gd name="T23" fmla="*/ 16 h 377"/>
                  <a:gd name="T24" fmla="*/ 11948455 w 537"/>
                  <a:gd name="T25" fmla="*/ 25 h 377"/>
                  <a:gd name="T26" fmla="*/ 12710179 w 537"/>
                  <a:gd name="T27" fmla="*/ 29 h 377"/>
                  <a:gd name="T28" fmla="*/ 12120388 w 537"/>
                  <a:gd name="T29" fmla="*/ 47 h 377"/>
                  <a:gd name="T30" fmla="*/ 11948455 w 537"/>
                  <a:gd name="T31" fmla="*/ 58 h 377"/>
                  <a:gd name="T32" fmla="*/ 11380627 w 537"/>
                  <a:gd name="T33" fmla="*/ 60 h 377"/>
                  <a:gd name="T34" fmla="*/ 10609117 w 537"/>
                  <a:gd name="T35" fmla="*/ 70 h 377"/>
                  <a:gd name="T36" fmla="*/ 10057404 w 537"/>
                  <a:gd name="T37" fmla="*/ 78 h 377"/>
                  <a:gd name="T38" fmla="*/ 10057404 w 537"/>
                  <a:gd name="T39" fmla="*/ 66 h 377"/>
                  <a:gd name="T40" fmla="*/ 9469947 w 537"/>
                  <a:gd name="T41" fmla="*/ 74 h 377"/>
                  <a:gd name="T42" fmla="*/ 9469947 w 537"/>
                  <a:gd name="T43" fmla="*/ 84 h 377"/>
                  <a:gd name="T44" fmla="*/ 10243856 w 537"/>
                  <a:gd name="T45" fmla="*/ 88 h 377"/>
                  <a:gd name="T46" fmla="*/ 9469947 w 537"/>
                  <a:gd name="T47" fmla="*/ 94 h 377"/>
                  <a:gd name="T48" fmla="*/ 10057404 w 537"/>
                  <a:gd name="T49" fmla="*/ 105 h 377"/>
                  <a:gd name="T50" fmla="*/ 9656782 w 537"/>
                  <a:gd name="T51" fmla="*/ 112 h 377"/>
                  <a:gd name="T52" fmla="*/ 9656782 w 537"/>
                  <a:gd name="T53" fmla="*/ 126 h 377"/>
                  <a:gd name="T54" fmla="*/ 9469947 w 537"/>
                  <a:gd name="T55" fmla="*/ 135 h 377"/>
                  <a:gd name="T56" fmla="*/ 8915914 w 537"/>
                  <a:gd name="T57" fmla="*/ 141 h 377"/>
                  <a:gd name="T58" fmla="*/ 8348394 w 537"/>
                  <a:gd name="T59" fmla="*/ 141 h 377"/>
                  <a:gd name="T60" fmla="*/ 7780268 w 537"/>
                  <a:gd name="T61" fmla="*/ 146 h 377"/>
                  <a:gd name="T62" fmla="*/ 7401814 w 537"/>
                  <a:gd name="T63" fmla="*/ 146 h 377"/>
                  <a:gd name="T64" fmla="*/ 6810569 w 537"/>
                  <a:gd name="T65" fmla="*/ 141 h 377"/>
                  <a:gd name="T66" fmla="*/ 6062327 w 537"/>
                  <a:gd name="T67" fmla="*/ 141 h 377"/>
                  <a:gd name="T68" fmla="*/ 5871730 w 537"/>
                  <a:gd name="T69" fmla="*/ 146 h 377"/>
                  <a:gd name="T70" fmla="*/ 5495512 w 537"/>
                  <a:gd name="T71" fmla="*/ 146 h 377"/>
                  <a:gd name="T72" fmla="*/ 5318584 w 537"/>
                  <a:gd name="T73" fmla="*/ 141 h 377"/>
                  <a:gd name="T74" fmla="*/ 5138010 w 537"/>
                  <a:gd name="T75" fmla="*/ 126 h 377"/>
                  <a:gd name="T76" fmla="*/ 4732619 w 537"/>
                  <a:gd name="T77" fmla="*/ 115 h 377"/>
                  <a:gd name="T78" fmla="*/ 3417912 w 537"/>
                  <a:gd name="T79" fmla="*/ 122 h 377"/>
                  <a:gd name="T80" fmla="*/ 2834980 w 537"/>
                  <a:gd name="T81" fmla="*/ 122 h 377"/>
                  <a:gd name="T82" fmla="*/ 2089542 w 537"/>
                  <a:gd name="T83" fmla="*/ 115 h 377"/>
                  <a:gd name="T84" fmla="*/ 1509963 w 537"/>
                  <a:gd name="T85" fmla="*/ 112 h 377"/>
                  <a:gd name="T86" fmla="*/ 1141139 w 537"/>
                  <a:gd name="T87" fmla="*/ 102 h 377"/>
                  <a:gd name="T88" fmla="*/ 1328118 w 537"/>
                  <a:gd name="T89" fmla="*/ 90 h 377"/>
                  <a:gd name="T90" fmla="*/ 561374 w 537"/>
                  <a:gd name="T91" fmla="*/ 88 h 377"/>
                  <a:gd name="T92" fmla="*/ 185666 w 537"/>
                  <a:gd name="T93" fmla="*/ 84 h 377"/>
                  <a:gd name="T94" fmla="*/ 0 w 537"/>
                  <a:gd name="T95" fmla="*/ 70 h 377"/>
                  <a:gd name="T96" fmla="*/ 774835 w 537"/>
                  <a:gd name="T97" fmla="*/ 62 h 377"/>
                  <a:gd name="T98" fmla="*/ 1509963 w 537"/>
                  <a:gd name="T99" fmla="*/ 58 h 377"/>
                  <a:gd name="T100" fmla="*/ 1716250 w 537"/>
                  <a:gd name="T101" fmla="*/ 47 h 377"/>
                  <a:gd name="T102" fmla="*/ 2465719 w 537"/>
                  <a:gd name="T103" fmla="*/ 37 h 3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37"/>
                  <a:gd name="T157" fmla="*/ 0 h 377"/>
                  <a:gd name="T158" fmla="*/ 537 w 537"/>
                  <a:gd name="T159" fmla="*/ 377 h 3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37" h="377">
                    <a:moveTo>
                      <a:pt x="112" y="64"/>
                    </a:moveTo>
                    <a:lnTo>
                      <a:pt x="120" y="64"/>
                    </a:lnTo>
                    <a:lnTo>
                      <a:pt x="136" y="80"/>
                    </a:lnTo>
                    <a:lnTo>
                      <a:pt x="144" y="80"/>
                    </a:lnTo>
                    <a:lnTo>
                      <a:pt x="152" y="88"/>
                    </a:lnTo>
                    <a:lnTo>
                      <a:pt x="152" y="112"/>
                    </a:lnTo>
                    <a:lnTo>
                      <a:pt x="184" y="120"/>
                    </a:lnTo>
                    <a:lnTo>
                      <a:pt x="200" y="144"/>
                    </a:lnTo>
                    <a:lnTo>
                      <a:pt x="232" y="144"/>
                    </a:lnTo>
                    <a:lnTo>
                      <a:pt x="256" y="152"/>
                    </a:lnTo>
                    <a:lnTo>
                      <a:pt x="272" y="160"/>
                    </a:lnTo>
                    <a:lnTo>
                      <a:pt x="296" y="144"/>
                    </a:lnTo>
                    <a:lnTo>
                      <a:pt x="320" y="144"/>
                    </a:lnTo>
                    <a:lnTo>
                      <a:pt x="336" y="128"/>
                    </a:lnTo>
                    <a:lnTo>
                      <a:pt x="328" y="120"/>
                    </a:lnTo>
                    <a:lnTo>
                      <a:pt x="344" y="112"/>
                    </a:lnTo>
                    <a:lnTo>
                      <a:pt x="352" y="120"/>
                    </a:lnTo>
                    <a:lnTo>
                      <a:pt x="368" y="104"/>
                    </a:lnTo>
                    <a:lnTo>
                      <a:pt x="384" y="96"/>
                    </a:lnTo>
                    <a:lnTo>
                      <a:pt x="400" y="96"/>
                    </a:lnTo>
                    <a:lnTo>
                      <a:pt x="400" y="88"/>
                    </a:lnTo>
                    <a:lnTo>
                      <a:pt x="392" y="80"/>
                    </a:lnTo>
                    <a:lnTo>
                      <a:pt x="384" y="88"/>
                    </a:lnTo>
                    <a:lnTo>
                      <a:pt x="368" y="88"/>
                    </a:lnTo>
                    <a:lnTo>
                      <a:pt x="368" y="64"/>
                    </a:lnTo>
                    <a:lnTo>
                      <a:pt x="376" y="48"/>
                    </a:lnTo>
                    <a:lnTo>
                      <a:pt x="384" y="56"/>
                    </a:lnTo>
                    <a:lnTo>
                      <a:pt x="400" y="48"/>
                    </a:lnTo>
                    <a:lnTo>
                      <a:pt x="408" y="32"/>
                    </a:lnTo>
                    <a:lnTo>
                      <a:pt x="416" y="24"/>
                    </a:lnTo>
                    <a:lnTo>
                      <a:pt x="416" y="16"/>
                    </a:lnTo>
                    <a:lnTo>
                      <a:pt x="408" y="16"/>
                    </a:lnTo>
                    <a:lnTo>
                      <a:pt x="416" y="8"/>
                    </a:lnTo>
                    <a:lnTo>
                      <a:pt x="440" y="0"/>
                    </a:lnTo>
                    <a:lnTo>
                      <a:pt x="456" y="8"/>
                    </a:lnTo>
                    <a:lnTo>
                      <a:pt x="464" y="16"/>
                    </a:lnTo>
                    <a:lnTo>
                      <a:pt x="480" y="56"/>
                    </a:lnTo>
                    <a:lnTo>
                      <a:pt x="488" y="56"/>
                    </a:lnTo>
                    <a:lnTo>
                      <a:pt x="504" y="64"/>
                    </a:lnTo>
                    <a:lnTo>
                      <a:pt x="504" y="80"/>
                    </a:lnTo>
                    <a:lnTo>
                      <a:pt x="512" y="80"/>
                    </a:lnTo>
                    <a:lnTo>
                      <a:pt x="536" y="72"/>
                    </a:lnTo>
                    <a:lnTo>
                      <a:pt x="536" y="88"/>
                    </a:lnTo>
                    <a:lnTo>
                      <a:pt x="520" y="120"/>
                    </a:lnTo>
                    <a:lnTo>
                      <a:pt x="512" y="112"/>
                    </a:lnTo>
                    <a:lnTo>
                      <a:pt x="504" y="120"/>
                    </a:lnTo>
                    <a:lnTo>
                      <a:pt x="512" y="136"/>
                    </a:lnTo>
                    <a:lnTo>
                      <a:pt x="504" y="144"/>
                    </a:lnTo>
                    <a:lnTo>
                      <a:pt x="496" y="144"/>
                    </a:lnTo>
                    <a:lnTo>
                      <a:pt x="488" y="152"/>
                    </a:lnTo>
                    <a:lnTo>
                      <a:pt x="480" y="152"/>
                    </a:lnTo>
                    <a:lnTo>
                      <a:pt x="480" y="160"/>
                    </a:lnTo>
                    <a:lnTo>
                      <a:pt x="472" y="160"/>
                    </a:lnTo>
                    <a:lnTo>
                      <a:pt x="448" y="176"/>
                    </a:lnTo>
                    <a:lnTo>
                      <a:pt x="440" y="176"/>
                    </a:lnTo>
                    <a:lnTo>
                      <a:pt x="424" y="192"/>
                    </a:lnTo>
                    <a:lnTo>
                      <a:pt x="424" y="184"/>
                    </a:lnTo>
                    <a:lnTo>
                      <a:pt x="424" y="176"/>
                    </a:lnTo>
                    <a:lnTo>
                      <a:pt x="424" y="168"/>
                    </a:lnTo>
                    <a:lnTo>
                      <a:pt x="424" y="160"/>
                    </a:lnTo>
                    <a:lnTo>
                      <a:pt x="400" y="176"/>
                    </a:lnTo>
                    <a:lnTo>
                      <a:pt x="400" y="184"/>
                    </a:lnTo>
                    <a:lnTo>
                      <a:pt x="392" y="184"/>
                    </a:lnTo>
                    <a:lnTo>
                      <a:pt x="384" y="192"/>
                    </a:lnTo>
                    <a:lnTo>
                      <a:pt x="400" y="208"/>
                    </a:lnTo>
                    <a:lnTo>
                      <a:pt x="416" y="200"/>
                    </a:lnTo>
                    <a:lnTo>
                      <a:pt x="432" y="208"/>
                    </a:lnTo>
                    <a:lnTo>
                      <a:pt x="432" y="216"/>
                    </a:lnTo>
                    <a:lnTo>
                      <a:pt x="424" y="208"/>
                    </a:lnTo>
                    <a:lnTo>
                      <a:pt x="416" y="216"/>
                    </a:lnTo>
                    <a:lnTo>
                      <a:pt x="400" y="232"/>
                    </a:lnTo>
                    <a:lnTo>
                      <a:pt x="408" y="232"/>
                    </a:lnTo>
                    <a:lnTo>
                      <a:pt x="416" y="256"/>
                    </a:lnTo>
                    <a:lnTo>
                      <a:pt x="424" y="264"/>
                    </a:lnTo>
                    <a:lnTo>
                      <a:pt x="424" y="272"/>
                    </a:lnTo>
                    <a:lnTo>
                      <a:pt x="408" y="280"/>
                    </a:lnTo>
                    <a:lnTo>
                      <a:pt x="424" y="280"/>
                    </a:lnTo>
                    <a:lnTo>
                      <a:pt x="424" y="304"/>
                    </a:lnTo>
                    <a:lnTo>
                      <a:pt x="408" y="312"/>
                    </a:lnTo>
                    <a:lnTo>
                      <a:pt x="400" y="312"/>
                    </a:lnTo>
                    <a:lnTo>
                      <a:pt x="400" y="328"/>
                    </a:lnTo>
                    <a:lnTo>
                      <a:pt x="400" y="336"/>
                    </a:lnTo>
                    <a:lnTo>
                      <a:pt x="392" y="336"/>
                    </a:lnTo>
                    <a:lnTo>
                      <a:pt x="392" y="344"/>
                    </a:lnTo>
                    <a:lnTo>
                      <a:pt x="376" y="352"/>
                    </a:lnTo>
                    <a:lnTo>
                      <a:pt x="360" y="352"/>
                    </a:lnTo>
                    <a:lnTo>
                      <a:pt x="360" y="360"/>
                    </a:lnTo>
                    <a:lnTo>
                      <a:pt x="352" y="352"/>
                    </a:lnTo>
                    <a:lnTo>
                      <a:pt x="352" y="360"/>
                    </a:lnTo>
                    <a:lnTo>
                      <a:pt x="344" y="360"/>
                    </a:lnTo>
                    <a:lnTo>
                      <a:pt x="328" y="368"/>
                    </a:lnTo>
                    <a:lnTo>
                      <a:pt x="320" y="376"/>
                    </a:lnTo>
                    <a:lnTo>
                      <a:pt x="320" y="368"/>
                    </a:lnTo>
                    <a:lnTo>
                      <a:pt x="312" y="368"/>
                    </a:lnTo>
                    <a:lnTo>
                      <a:pt x="304" y="368"/>
                    </a:lnTo>
                    <a:lnTo>
                      <a:pt x="288" y="368"/>
                    </a:lnTo>
                    <a:lnTo>
                      <a:pt x="288" y="352"/>
                    </a:lnTo>
                    <a:lnTo>
                      <a:pt x="280" y="352"/>
                    </a:lnTo>
                    <a:lnTo>
                      <a:pt x="256" y="360"/>
                    </a:lnTo>
                    <a:lnTo>
                      <a:pt x="256" y="352"/>
                    </a:lnTo>
                    <a:lnTo>
                      <a:pt x="256" y="360"/>
                    </a:lnTo>
                    <a:lnTo>
                      <a:pt x="248" y="360"/>
                    </a:lnTo>
                    <a:lnTo>
                      <a:pt x="248" y="368"/>
                    </a:lnTo>
                    <a:lnTo>
                      <a:pt x="240" y="368"/>
                    </a:lnTo>
                    <a:lnTo>
                      <a:pt x="232" y="368"/>
                    </a:lnTo>
                    <a:lnTo>
                      <a:pt x="224" y="360"/>
                    </a:lnTo>
                    <a:lnTo>
                      <a:pt x="224" y="352"/>
                    </a:lnTo>
                    <a:lnTo>
                      <a:pt x="216" y="344"/>
                    </a:lnTo>
                    <a:lnTo>
                      <a:pt x="216" y="312"/>
                    </a:lnTo>
                    <a:lnTo>
                      <a:pt x="216" y="304"/>
                    </a:lnTo>
                    <a:lnTo>
                      <a:pt x="208" y="304"/>
                    </a:lnTo>
                    <a:lnTo>
                      <a:pt x="200" y="288"/>
                    </a:lnTo>
                    <a:lnTo>
                      <a:pt x="184" y="288"/>
                    </a:lnTo>
                    <a:lnTo>
                      <a:pt x="160" y="304"/>
                    </a:lnTo>
                    <a:lnTo>
                      <a:pt x="144" y="304"/>
                    </a:lnTo>
                    <a:lnTo>
                      <a:pt x="136" y="312"/>
                    </a:lnTo>
                    <a:lnTo>
                      <a:pt x="128" y="304"/>
                    </a:lnTo>
                    <a:lnTo>
                      <a:pt x="120" y="304"/>
                    </a:lnTo>
                    <a:lnTo>
                      <a:pt x="104" y="304"/>
                    </a:lnTo>
                    <a:lnTo>
                      <a:pt x="96" y="296"/>
                    </a:lnTo>
                    <a:lnTo>
                      <a:pt x="88" y="288"/>
                    </a:lnTo>
                    <a:lnTo>
                      <a:pt x="72" y="280"/>
                    </a:lnTo>
                    <a:lnTo>
                      <a:pt x="64" y="280"/>
                    </a:lnTo>
                    <a:lnTo>
                      <a:pt x="48" y="272"/>
                    </a:lnTo>
                    <a:lnTo>
                      <a:pt x="40" y="256"/>
                    </a:lnTo>
                    <a:lnTo>
                      <a:pt x="48" y="256"/>
                    </a:lnTo>
                    <a:lnTo>
                      <a:pt x="48" y="248"/>
                    </a:lnTo>
                    <a:lnTo>
                      <a:pt x="56" y="232"/>
                    </a:lnTo>
                    <a:lnTo>
                      <a:pt x="56" y="224"/>
                    </a:lnTo>
                    <a:lnTo>
                      <a:pt x="48" y="216"/>
                    </a:lnTo>
                    <a:lnTo>
                      <a:pt x="32" y="224"/>
                    </a:lnTo>
                    <a:lnTo>
                      <a:pt x="24" y="216"/>
                    </a:lnTo>
                    <a:lnTo>
                      <a:pt x="16" y="216"/>
                    </a:lnTo>
                    <a:lnTo>
                      <a:pt x="8" y="208"/>
                    </a:lnTo>
                    <a:lnTo>
                      <a:pt x="8" y="192"/>
                    </a:lnTo>
                    <a:lnTo>
                      <a:pt x="0" y="192"/>
                    </a:lnTo>
                    <a:lnTo>
                      <a:pt x="0" y="176"/>
                    </a:lnTo>
                    <a:lnTo>
                      <a:pt x="8" y="168"/>
                    </a:lnTo>
                    <a:lnTo>
                      <a:pt x="24" y="168"/>
                    </a:lnTo>
                    <a:lnTo>
                      <a:pt x="32" y="160"/>
                    </a:lnTo>
                    <a:lnTo>
                      <a:pt x="40" y="160"/>
                    </a:lnTo>
                    <a:lnTo>
                      <a:pt x="56" y="152"/>
                    </a:lnTo>
                    <a:lnTo>
                      <a:pt x="64" y="144"/>
                    </a:lnTo>
                    <a:lnTo>
                      <a:pt x="56" y="120"/>
                    </a:lnTo>
                    <a:lnTo>
                      <a:pt x="56" y="112"/>
                    </a:lnTo>
                    <a:lnTo>
                      <a:pt x="72" y="112"/>
                    </a:lnTo>
                    <a:lnTo>
                      <a:pt x="80" y="88"/>
                    </a:lnTo>
                    <a:lnTo>
                      <a:pt x="96" y="88"/>
                    </a:lnTo>
                    <a:lnTo>
                      <a:pt x="104" y="88"/>
                    </a:lnTo>
                    <a:lnTo>
                      <a:pt x="104" y="72"/>
                    </a:lnTo>
                    <a:lnTo>
                      <a:pt x="112" y="6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53" name="Freeform 89"/>
              <p:cNvSpPr>
                <a:spLocks noChangeAspect="1"/>
              </p:cNvSpPr>
              <p:nvPr/>
            </p:nvSpPr>
            <p:spPr bwMode="auto">
              <a:xfrm>
                <a:off x="3240" y="1970"/>
                <a:ext cx="336" cy="267"/>
              </a:xfrm>
              <a:custGeom>
                <a:avLst/>
                <a:gdLst>
                  <a:gd name="T0" fmla="*/ 6575226 w 257"/>
                  <a:gd name="T1" fmla="*/ 32 h 273"/>
                  <a:gd name="T2" fmla="*/ 6792192 w 257"/>
                  <a:gd name="T3" fmla="*/ 44 h 273"/>
                  <a:gd name="T4" fmla="*/ 6367306 w 257"/>
                  <a:gd name="T5" fmla="*/ 48 h 273"/>
                  <a:gd name="T6" fmla="*/ 5941207 w 257"/>
                  <a:gd name="T7" fmla="*/ 60 h 273"/>
                  <a:gd name="T8" fmla="*/ 5718183 w 257"/>
                  <a:gd name="T9" fmla="*/ 65 h 273"/>
                  <a:gd name="T10" fmla="*/ 5512925 w 257"/>
                  <a:gd name="T11" fmla="*/ 57 h 273"/>
                  <a:gd name="T12" fmla="*/ 5285109 w 257"/>
                  <a:gd name="T13" fmla="*/ 60 h 273"/>
                  <a:gd name="T14" fmla="*/ 5512925 w 257"/>
                  <a:gd name="T15" fmla="*/ 52 h 273"/>
                  <a:gd name="T16" fmla="*/ 5083840 w 257"/>
                  <a:gd name="T17" fmla="*/ 48 h 273"/>
                  <a:gd name="T18" fmla="*/ 4675607 w 257"/>
                  <a:gd name="T19" fmla="*/ 48 h 273"/>
                  <a:gd name="T20" fmla="*/ 4475426 w 257"/>
                  <a:gd name="T21" fmla="*/ 54 h 273"/>
                  <a:gd name="T22" fmla="*/ 4892850 w 257"/>
                  <a:gd name="T23" fmla="*/ 65 h 273"/>
                  <a:gd name="T24" fmla="*/ 4675607 w 257"/>
                  <a:gd name="T25" fmla="*/ 62 h 273"/>
                  <a:gd name="T26" fmla="*/ 4243272 w 257"/>
                  <a:gd name="T27" fmla="*/ 71 h 273"/>
                  <a:gd name="T28" fmla="*/ 3181963 w 257"/>
                  <a:gd name="T29" fmla="*/ 83 h 273"/>
                  <a:gd name="T30" fmla="*/ 2973719 w 257"/>
                  <a:gd name="T31" fmla="*/ 87 h 273"/>
                  <a:gd name="T32" fmla="*/ 2767563 w 257"/>
                  <a:gd name="T33" fmla="*/ 91 h 273"/>
                  <a:gd name="T34" fmla="*/ 2767563 w 257"/>
                  <a:gd name="T35" fmla="*/ 97 h 273"/>
                  <a:gd name="T36" fmla="*/ 2558819 w 257"/>
                  <a:gd name="T37" fmla="*/ 109 h 273"/>
                  <a:gd name="T38" fmla="*/ 2324798 w 257"/>
                  <a:gd name="T39" fmla="*/ 112 h 273"/>
                  <a:gd name="T40" fmla="*/ 1911477 w 257"/>
                  <a:gd name="T41" fmla="*/ 112 h 273"/>
                  <a:gd name="T42" fmla="*/ 1058256 w 257"/>
                  <a:gd name="T43" fmla="*/ 87 h 273"/>
                  <a:gd name="T44" fmla="*/ 1058256 w 257"/>
                  <a:gd name="T45" fmla="*/ 62 h 273"/>
                  <a:gd name="T46" fmla="*/ 649917 w 257"/>
                  <a:gd name="T47" fmla="*/ 67 h 273"/>
                  <a:gd name="T48" fmla="*/ 412732 w 257"/>
                  <a:gd name="T49" fmla="*/ 62 h 273"/>
                  <a:gd name="T50" fmla="*/ 201665 w 257"/>
                  <a:gd name="T51" fmla="*/ 60 h 273"/>
                  <a:gd name="T52" fmla="*/ 0 w 257"/>
                  <a:gd name="T53" fmla="*/ 57 h 273"/>
                  <a:gd name="T54" fmla="*/ 649917 w 257"/>
                  <a:gd name="T55" fmla="*/ 54 h 273"/>
                  <a:gd name="T56" fmla="*/ 412732 w 257"/>
                  <a:gd name="T57" fmla="*/ 52 h 273"/>
                  <a:gd name="T58" fmla="*/ 201665 w 257"/>
                  <a:gd name="T59" fmla="*/ 48 h 273"/>
                  <a:gd name="T60" fmla="*/ 412732 w 257"/>
                  <a:gd name="T61" fmla="*/ 40 h 273"/>
                  <a:gd name="T62" fmla="*/ 855363 w 257"/>
                  <a:gd name="T63" fmla="*/ 40 h 273"/>
                  <a:gd name="T64" fmla="*/ 1468694 w 257"/>
                  <a:gd name="T65" fmla="*/ 22 h 273"/>
                  <a:gd name="T66" fmla="*/ 1468694 w 257"/>
                  <a:gd name="T67" fmla="*/ 22 h 273"/>
                  <a:gd name="T68" fmla="*/ 1468694 w 257"/>
                  <a:gd name="T69" fmla="*/ 22 h 273"/>
                  <a:gd name="T70" fmla="*/ 1468694 w 257"/>
                  <a:gd name="T71" fmla="*/ 16 h 273"/>
                  <a:gd name="T72" fmla="*/ 2124226 w 257"/>
                  <a:gd name="T73" fmla="*/ 16 h 273"/>
                  <a:gd name="T74" fmla="*/ 2558819 w 257"/>
                  <a:gd name="T75" fmla="*/ 0 h 273"/>
                  <a:gd name="T76" fmla="*/ 2767563 w 257"/>
                  <a:gd name="T77" fmla="*/ 16 h 273"/>
                  <a:gd name="T78" fmla="*/ 2558819 w 257"/>
                  <a:gd name="T79" fmla="*/ 22 h 273"/>
                  <a:gd name="T80" fmla="*/ 2558819 w 257"/>
                  <a:gd name="T81" fmla="*/ 22 h 273"/>
                  <a:gd name="T82" fmla="*/ 2767563 w 257"/>
                  <a:gd name="T83" fmla="*/ 36 h 273"/>
                  <a:gd name="T84" fmla="*/ 4475426 w 257"/>
                  <a:gd name="T85" fmla="*/ 48 h 273"/>
                  <a:gd name="T86" fmla="*/ 4475426 w 257"/>
                  <a:gd name="T87" fmla="*/ 44 h 273"/>
                  <a:gd name="T88" fmla="*/ 4675607 w 257"/>
                  <a:gd name="T89" fmla="*/ 40 h 273"/>
                  <a:gd name="T90" fmla="*/ 4892850 w 257"/>
                  <a:gd name="T91" fmla="*/ 44 h 273"/>
                  <a:gd name="T92" fmla="*/ 5512925 w 257"/>
                  <a:gd name="T93" fmla="*/ 44 h 273"/>
                  <a:gd name="T94" fmla="*/ 6142411 w 257"/>
                  <a:gd name="T95" fmla="*/ 32 h 27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57"/>
                  <a:gd name="T145" fmla="*/ 0 h 273"/>
                  <a:gd name="T146" fmla="*/ 257 w 257"/>
                  <a:gd name="T147" fmla="*/ 273 h 27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57" h="273">
                    <a:moveTo>
                      <a:pt x="232" y="72"/>
                    </a:moveTo>
                    <a:lnTo>
                      <a:pt x="248" y="72"/>
                    </a:lnTo>
                    <a:lnTo>
                      <a:pt x="256" y="88"/>
                    </a:lnTo>
                    <a:lnTo>
                      <a:pt x="256" y="96"/>
                    </a:lnTo>
                    <a:lnTo>
                      <a:pt x="248" y="96"/>
                    </a:lnTo>
                    <a:lnTo>
                      <a:pt x="240" y="104"/>
                    </a:lnTo>
                    <a:lnTo>
                      <a:pt x="224" y="128"/>
                    </a:lnTo>
                    <a:lnTo>
                      <a:pt x="224" y="136"/>
                    </a:lnTo>
                    <a:lnTo>
                      <a:pt x="216" y="144"/>
                    </a:lnTo>
                    <a:lnTo>
                      <a:pt x="216" y="152"/>
                    </a:lnTo>
                    <a:lnTo>
                      <a:pt x="208" y="136"/>
                    </a:lnTo>
                    <a:lnTo>
                      <a:pt x="208" y="128"/>
                    </a:lnTo>
                    <a:lnTo>
                      <a:pt x="208" y="136"/>
                    </a:lnTo>
                    <a:lnTo>
                      <a:pt x="200" y="136"/>
                    </a:lnTo>
                    <a:lnTo>
                      <a:pt x="200" y="128"/>
                    </a:lnTo>
                    <a:lnTo>
                      <a:pt x="208" y="112"/>
                    </a:lnTo>
                    <a:lnTo>
                      <a:pt x="192" y="112"/>
                    </a:lnTo>
                    <a:lnTo>
                      <a:pt x="192" y="104"/>
                    </a:lnTo>
                    <a:lnTo>
                      <a:pt x="184" y="104"/>
                    </a:lnTo>
                    <a:lnTo>
                      <a:pt x="176" y="104"/>
                    </a:lnTo>
                    <a:lnTo>
                      <a:pt x="176" y="112"/>
                    </a:lnTo>
                    <a:lnTo>
                      <a:pt x="168" y="120"/>
                    </a:lnTo>
                    <a:lnTo>
                      <a:pt x="176" y="120"/>
                    </a:lnTo>
                    <a:lnTo>
                      <a:pt x="184" y="152"/>
                    </a:lnTo>
                    <a:lnTo>
                      <a:pt x="176" y="152"/>
                    </a:lnTo>
                    <a:lnTo>
                      <a:pt x="176" y="144"/>
                    </a:lnTo>
                    <a:lnTo>
                      <a:pt x="168" y="152"/>
                    </a:lnTo>
                    <a:lnTo>
                      <a:pt x="160" y="168"/>
                    </a:lnTo>
                    <a:lnTo>
                      <a:pt x="152" y="168"/>
                    </a:lnTo>
                    <a:lnTo>
                      <a:pt x="120" y="192"/>
                    </a:lnTo>
                    <a:lnTo>
                      <a:pt x="120" y="200"/>
                    </a:lnTo>
                    <a:lnTo>
                      <a:pt x="112" y="200"/>
                    </a:lnTo>
                    <a:lnTo>
                      <a:pt x="112" y="208"/>
                    </a:lnTo>
                    <a:lnTo>
                      <a:pt x="104" y="208"/>
                    </a:lnTo>
                    <a:lnTo>
                      <a:pt x="104" y="224"/>
                    </a:lnTo>
                    <a:lnTo>
                      <a:pt x="96" y="240"/>
                    </a:lnTo>
                    <a:lnTo>
                      <a:pt x="96" y="256"/>
                    </a:lnTo>
                    <a:lnTo>
                      <a:pt x="96" y="264"/>
                    </a:lnTo>
                    <a:lnTo>
                      <a:pt x="88" y="264"/>
                    </a:lnTo>
                    <a:lnTo>
                      <a:pt x="80" y="272"/>
                    </a:lnTo>
                    <a:lnTo>
                      <a:pt x="72" y="264"/>
                    </a:lnTo>
                    <a:lnTo>
                      <a:pt x="56" y="216"/>
                    </a:lnTo>
                    <a:lnTo>
                      <a:pt x="40" y="200"/>
                    </a:lnTo>
                    <a:lnTo>
                      <a:pt x="40" y="168"/>
                    </a:lnTo>
                    <a:lnTo>
                      <a:pt x="40" y="144"/>
                    </a:lnTo>
                    <a:lnTo>
                      <a:pt x="32" y="152"/>
                    </a:lnTo>
                    <a:lnTo>
                      <a:pt x="24" y="160"/>
                    </a:lnTo>
                    <a:lnTo>
                      <a:pt x="0" y="144"/>
                    </a:lnTo>
                    <a:lnTo>
                      <a:pt x="16" y="144"/>
                    </a:lnTo>
                    <a:lnTo>
                      <a:pt x="16" y="136"/>
                    </a:lnTo>
                    <a:lnTo>
                      <a:pt x="8" y="136"/>
                    </a:lnTo>
                    <a:lnTo>
                      <a:pt x="0" y="136"/>
                    </a:lnTo>
                    <a:lnTo>
                      <a:pt x="0" y="128"/>
                    </a:lnTo>
                    <a:lnTo>
                      <a:pt x="24" y="128"/>
                    </a:lnTo>
                    <a:lnTo>
                      <a:pt x="24" y="120"/>
                    </a:lnTo>
                    <a:lnTo>
                      <a:pt x="24" y="112"/>
                    </a:lnTo>
                    <a:lnTo>
                      <a:pt x="16" y="112"/>
                    </a:lnTo>
                    <a:lnTo>
                      <a:pt x="16" y="104"/>
                    </a:lnTo>
                    <a:lnTo>
                      <a:pt x="8" y="104"/>
                    </a:lnTo>
                    <a:lnTo>
                      <a:pt x="8" y="96"/>
                    </a:lnTo>
                    <a:lnTo>
                      <a:pt x="16" y="88"/>
                    </a:lnTo>
                    <a:lnTo>
                      <a:pt x="24" y="96"/>
                    </a:lnTo>
                    <a:lnTo>
                      <a:pt x="32" y="88"/>
                    </a:lnTo>
                    <a:lnTo>
                      <a:pt x="56" y="56"/>
                    </a:lnTo>
                    <a:lnTo>
                      <a:pt x="56" y="48"/>
                    </a:lnTo>
                    <a:lnTo>
                      <a:pt x="56" y="40"/>
                    </a:lnTo>
                    <a:lnTo>
                      <a:pt x="48" y="40"/>
                    </a:lnTo>
                    <a:lnTo>
                      <a:pt x="56" y="24"/>
                    </a:lnTo>
                    <a:lnTo>
                      <a:pt x="48" y="16"/>
                    </a:lnTo>
                    <a:lnTo>
                      <a:pt x="56" y="16"/>
                    </a:lnTo>
                    <a:lnTo>
                      <a:pt x="64" y="16"/>
                    </a:lnTo>
                    <a:lnTo>
                      <a:pt x="80" y="16"/>
                    </a:lnTo>
                    <a:lnTo>
                      <a:pt x="80" y="8"/>
                    </a:lnTo>
                    <a:lnTo>
                      <a:pt x="96" y="0"/>
                    </a:lnTo>
                    <a:lnTo>
                      <a:pt x="104" y="8"/>
                    </a:lnTo>
                    <a:lnTo>
                      <a:pt x="104" y="16"/>
                    </a:lnTo>
                    <a:lnTo>
                      <a:pt x="96" y="32"/>
                    </a:lnTo>
                    <a:lnTo>
                      <a:pt x="96" y="40"/>
                    </a:lnTo>
                    <a:lnTo>
                      <a:pt x="88" y="40"/>
                    </a:lnTo>
                    <a:lnTo>
                      <a:pt x="96" y="56"/>
                    </a:lnTo>
                    <a:lnTo>
                      <a:pt x="112" y="64"/>
                    </a:lnTo>
                    <a:lnTo>
                      <a:pt x="104" y="80"/>
                    </a:lnTo>
                    <a:lnTo>
                      <a:pt x="112" y="88"/>
                    </a:lnTo>
                    <a:lnTo>
                      <a:pt x="168" y="104"/>
                    </a:lnTo>
                    <a:lnTo>
                      <a:pt x="168" y="96"/>
                    </a:lnTo>
                    <a:lnTo>
                      <a:pt x="168" y="88"/>
                    </a:lnTo>
                    <a:lnTo>
                      <a:pt x="176" y="88"/>
                    </a:lnTo>
                    <a:lnTo>
                      <a:pt x="184" y="96"/>
                    </a:lnTo>
                    <a:lnTo>
                      <a:pt x="208" y="96"/>
                    </a:lnTo>
                    <a:lnTo>
                      <a:pt x="208" y="88"/>
                    </a:lnTo>
                    <a:lnTo>
                      <a:pt x="232" y="7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54" name="Freeform 90"/>
              <p:cNvSpPr>
                <a:spLocks noChangeAspect="1"/>
              </p:cNvSpPr>
              <p:nvPr/>
            </p:nvSpPr>
            <p:spPr bwMode="auto">
              <a:xfrm>
                <a:off x="3460" y="1781"/>
                <a:ext cx="366" cy="134"/>
              </a:xfrm>
              <a:custGeom>
                <a:avLst/>
                <a:gdLst>
                  <a:gd name="T0" fmla="*/ 4422545 w 281"/>
                  <a:gd name="T1" fmla="*/ 22 h 137"/>
                  <a:gd name="T2" fmla="*/ 3492311 w 281"/>
                  <a:gd name="T3" fmla="*/ 16 h 137"/>
                  <a:gd name="T4" fmla="*/ 3318014 w 281"/>
                  <a:gd name="T5" fmla="*/ 22 h 137"/>
                  <a:gd name="T6" fmla="*/ 3134205 w 281"/>
                  <a:gd name="T7" fmla="*/ 22 h 137"/>
                  <a:gd name="T8" fmla="*/ 2955718 w 281"/>
                  <a:gd name="T9" fmla="*/ 8 h 137"/>
                  <a:gd name="T10" fmla="*/ 2378505 w 281"/>
                  <a:gd name="T11" fmla="*/ 0 h 137"/>
                  <a:gd name="T12" fmla="*/ 2205336 w 281"/>
                  <a:gd name="T13" fmla="*/ 8 h 137"/>
                  <a:gd name="T14" fmla="*/ 2205336 w 281"/>
                  <a:gd name="T15" fmla="*/ 16 h 137"/>
                  <a:gd name="T16" fmla="*/ 2205336 w 281"/>
                  <a:gd name="T17" fmla="*/ 22 h 137"/>
                  <a:gd name="T18" fmla="*/ 1656926 w 281"/>
                  <a:gd name="T19" fmla="*/ 22 h 137"/>
                  <a:gd name="T20" fmla="*/ 1294218 w 281"/>
                  <a:gd name="T21" fmla="*/ 22 h 137"/>
                  <a:gd name="T22" fmla="*/ 930121 w 281"/>
                  <a:gd name="T23" fmla="*/ 16 h 137"/>
                  <a:gd name="T24" fmla="*/ 178022 w 281"/>
                  <a:gd name="T25" fmla="*/ 22 h 137"/>
                  <a:gd name="T26" fmla="*/ 0 w 281"/>
                  <a:gd name="T27" fmla="*/ 22 h 137"/>
                  <a:gd name="T28" fmla="*/ 368903 w 281"/>
                  <a:gd name="T29" fmla="*/ 22 h 137"/>
                  <a:gd name="T30" fmla="*/ 548264 w 281"/>
                  <a:gd name="T31" fmla="*/ 22 h 137"/>
                  <a:gd name="T32" fmla="*/ 749858 w 281"/>
                  <a:gd name="T33" fmla="*/ 26 h 137"/>
                  <a:gd name="T34" fmla="*/ 749858 w 281"/>
                  <a:gd name="T35" fmla="*/ 40 h 137"/>
                  <a:gd name="T36" fmla="*/ 1474589 w 281"/>
                  <a:gd name="T37" fmla="*/ 44 h 137"/>
                  <a:gd name="T38" fmla="*/ 1826120 w 281"/>
                  <a:gd name="T39" fmla="*/ 55 h 137"/>
                  <a:gd name="T40" fmla="*/ 2569449 w 281"/>
                  <a:gd name="T41" fmla="*/ 55 h 137"/>
                  <a:gd name="T42" fmla="*/ 3134205 w 281"/>
                  <a:gd name="T43" fmla="*/ 57 h 137"/>
                  <a:gd name="T44" fmla="*/ 3492311 w 281"/>
                  <a:gd name="T45" fmla="*/ 60 h 137"/>
                  <a:gd name="T46" fmla="*/ 4035094 w 281"/>
                  <a:gd name="T47" fmla="*/ 55 h 137"/>
                  <a:gd name="T48" fmla="*/ 4600554 w 281"/>
                  <a:gd name="T49" fmla="*/ 55 h 137"/>
                  <a:gd name="T50" fmla="*/ 4962406 w 281"/>
                  <a:gd name="T51" fmla="*/ 48 h 137"/>
                  <a:gd name="T52" fmla="*/ 4781262 w 281"/>
                  <a:gd name="T53" fmla="*/ 44 h 137"/>
                  <a:gd name="T54" fmla="*/ 5148396 w 281"/>
                  <a:gd name="T55" fmla="*/ 40 h 137"/>
                  <a:gd name="T56" fmla="*/ 5330132 w 281"/>
                  <a:gd name="T57" fmla="*/ 44 h 137"/>
                  <a:gd name="T58" fmla="*/ 5699141 w 281"/>
                  <a:gd name="T59" fmla="*/ 36 h 137"/>
                  <a:gd name="T60" fmla="*/ 6078604 w 281"/>
                  <a:gd name="T61" fmla="*/ 32 h 137"/>
                  <a:gd name="T62" fmla="*/ 6439039 w 281"/>
                  <a:gd name="T63" fmla="*/ 32 h 137"/>
                  <a:gd name="T64" fmla="*/ 6439039 w 281"/>
                  <a:gd name="T65" fmla="*/ 26 h 137"/>
                  <a:gd name="T66" fmla="*/ 6238345 w 281"/>
                  <a:gd name="T67" fmla="*/ 22 h 137"/>
                  <a:gd name="T68" fmla="*/ 6078604 w 281"/>
                  <a:gd name="T69" fmla="*/ 26 h 137"/>
                  <a:gd name="T70" fmla="*/ 5699141 w 281"/>
                  <a:gd name="T71" fmla="*/ 26 h 137"/>
                  <a:gd name="T72" fmla="*/ 5699141 w 281"/>
                  <a:gd name="T73" fmla="*/ 22 h 137"/>
                  <a:gd name="T74" fmla="*/ 5879803 w 281"/>
                  <a:gd name="T75" fmla="*/ 22 h 137"/>
                  <a:gd name="T76" fmla="*/ 5527703 w 281"/>
                  <a:gd name="T77" fmla="*/ 22 h 137"/>
                  <a:gd name="T78" fmla="*/ 5148396 w 281"/>
                  <a:gd name="T79" fmla="*/ 22 h 137"/>
                  <a:gd name="T80" fmla="*/ 4781262 w 281"/>
                  <a:gd name="T81" fmla="*/ 22 h 137"/>
                  <a:gd name="T82" fmla="*/ 4422545 w 281"/>
                  <a:gd name="T83" fmla="*/ 22 h 1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1"/>
                  <a:gd name="T127" fmla="*/ 0 h 137"/>
                  <a:gd name="T128" fmla="*/ 281 w 281"/>
                  <a:gd name="T129" fmla="*/ 137 h 1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1" h="137">
                    <a:moveTo>
                      <a:pt x="192" y="32"/>
                    </a:moveTo>
                    <a:lnTo>
                      <a:pt x="152" y="16"/>
                    </a:lnTo>
                    <a:lnTo>
                      <a:pt x="144" y="24"/>
                    </a:lnTo>
                    <a:lnTo>
                      <a:pt x="136" y="24"/>
                    </a:lnTo>
                    <a:lnTo>
                      <a:pt x="128" y="8"/>
                    </a:lnTo>
                    <a:lnTo>
                      <a:pt x="104" y="0"/>
                    </a:lnTo>
                    <a:lnTo>
                      <a:pt x="96" y="8"/>
                    </a:lnTo>
                    <a:lnTo>
                      <a:pt x="96" y="16"/>
                    </a:lnTo>
                    <a:lnTo>
                      <a:pt x="96" y="24"/>
                    </a:lnTo>
                    <a:lnTo>
                      <a:pt x="72" y="24"/>
                    </a:lnTo>
                    <a:lnTo>
                      <a:pt x="56" y="24"/>
                    </a:lnTo>
                    <a:lnTo>
                      <a:pt x="40" y="16"/>
                    </a:lnTo>
                    <a:lnTo>
                      <a:pt x="8" y="32"/>
                    </a:lnTo>
                    <a:lnTo>
                      <a:pt x="0" y="40"/>
                    </a:lnTo>
                    <a:lnTo>
                      <a:pt x="16" y="56"/>
                    </a:lnTo>
                    <a:lnTo>
                      <a:pt x="24" y="56"/>
                    </a:lnTo>
                    <a:lnTo>
                      <a:pt x="32" y="64"/>
                    </a:lnTo>
                    <a:lnTo>
                      <a:pt x="32" y="88"/>
                    </a:lnTo>
                    <a:lnTo>
                      <a:pt x="64" y="96"/>
                    </a:lnTo>
                    <a:lnTo>
                      <a:pt x="80" y="120"/>
                    </a:lnTo>
                    <a:lnTo>
                      <a:pt x="112" y="120"/>
                    </a:lnTo>
                    <a:lnTo>
                      <a:pt x="136" y="128"/>
                    </a:lnTo>
                    <a:lnTo>
                      <a:pt x="152" y="136"/>
                    </a:lnTo>
                    <a:lnTo>
                      <a:pt x="176" y="120"/>
                    </a:lnTo>
                    <a:lnTo>
                      <a:pt x="200" y="120"/>
                    </a:lnTo>
                    <a:lnTo>
                      <a:pt x="216" y="104"/>
                    </a:lnTo>
                    <a:lnTo>
                      <a:pt x="208" y="96"/>
                    </a:lnTo>
                    <a:lnTo>
                      <a:pt x="224" y="88"/>
                    </a:lnTo>
                    <a:lnTo>
                      <a:pt x="232" y="96"/>
                    </a:lnTo>
                    <a:lnTo>
                      <a:pt x="248" y="80"/>
                    </a:lnTo>
                    <a:lnTo>
                      <a:pt x="264" y="72"/>
                    </a:lnTo>
                    <a:lnTo>
                      <a:pt x="280" y="72"/>
                    </a:lnTo>
                    <a:lnTo>
                      <a:pt x="280" y="64"/>
                    </a:lnTo>
                    <a:lnTo>
                      <a:pt x="272" y="56"/>
                    </a:lnTo>
                    <a:lnTo>
                      <a:pt x="264" y="64"/>
                    </a:lnTo>
                    <a:lnTo>
                      <a:pt x="248" y="64"/>
                    </a:lnTo>
                    <a:lnTo>
                      <a:pt x="248" y="40"/>
                    </a:lnTo>
                    <a:lnTo>
                      <a:pt x="256" y="24"/>
                    </a:lnTo>
                    <a:lnTo>
                      <a:pt x="240" y="24"/>
                    </a:lnTo>
                    <a:lnTo>
                      <a:pt x="224" y="32"/>
                    </a:lnTo>
                    <a:lnTo>
                      <a:pt x="208" y="40"/>
                    </a:lnTo>
                    <a:lnTo>
                      <a:pt x="192" y="3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55" name="Freeform 91"/>
              <p:cNvSpPr>
                <a:spLocks noChangeAspect="1"/>
              </p:cNvSpPr>
              <p:nvPr/>
            </p:nvSpPr>
            <p:spPr bwMode="auto">
              <a:xfrm>
                <a:off x="2690" y="1445"/>
                <a:ext cx="126" cy="212"/>
              </a:xfrm>
              <a:custGeom>
                <a:avLst/>
                <a:gdLst>
                  <a:gd name="T0" fmla="*/ 1490663 w 97"/>
                  <a:gd name="T1" fmla="*/ 21 h 217"/>
                  <a:gd name="T2" fmla="*/ 1490663 w 97"/>
                  <a:gd name="T3" fmla="*/ 21 h 217"/>
                  <a:gd name="T4" fmla="*/ 1814643 w 97"/>
                  <a:gd name="T5" fmla="*/ 21 h 217"/>
                  <a:gd name="T6" fmla="*/ 1654173 w 97"/>
                  <a:gd name="T7" fmla="*/ 30 h 217"/>
                  <a:gd name="T8" fmla="*/ 1814643 w 97"/>
                  <a:gd name="T9" fmla="*/ 46 h 217"/>
                  <a:gd name="T10" fmla="*/ 1654173 w 97"/>
                  <a:gd name="T11" fmla="*/ 52 h 217"/>
                  <a:gd name="T12" fmla="*/ 1814643 w 97"/>
                  <a:gd name="T13" fmla="*/ 57 h 217"/>
                  <a:gd name="T14" fmla="*/ 1814643 w 97"/>
                  <a:gd name="T15" fmla="*/ 60 h 217"/>
                  <a:gd name="T16" fmla="*/ 1991327 w 97"/>
                  <a:gd name="T17" fmla="*/ 64 h 217"/>
                  <a:gd name="T18" fmla="*/ 1991327 w 97"/>
                  <a:gd name="T19" fmla="*/ 64 h 217"/>
                  <a:gd name="T20" fmla="*/ 1654173 w 97"/>
                  <a:gd name="T21" fmla="*/ 80 h 217"/>
                  <a:gd name="T22" fmla="*/ 1324955 w 97"/>
                  <a:gd name="T23" fmla="*/ 84 h 217"/>
                  <a:gd name="T24" fmla="*/ 1166498 w 97"/>
                  <a:gd name="T25" fmla="*/ 84 h 217"/>
                  <a:gd name="T26" fmla="*/ 675716 w 97"/>
                  <a:gd name="T27" fmla="*/ 90 h 217"/>
                  <a:gd name="T28" fmla="*/ 163460 w 97"/>
                  <a:gd name="T29" fmla="*/ 84 h 217"/>
                  <a:gd name="T30" fmla="*/ 324043 w 97"/>
                  <a:gd name="T31" fmla="*/ 76 h 217"/>
                  <a:gd name="T32" fmla="*/ 163460 w 97"/>
                  <a:gd name="T33" fmla="*/ 68 h 217"/>
                  <a:gd name="T34" fmla="*/ 324043 w 97"/>
                  <a:gd name="T35" fmla="*/ 64 h 217"/>
                  <a:gd name="T36" fmla="*/ 675716 w 97"/>
                  <a:gd name="T37" fmla="*/ 55 h 217"/>
                  <a:gd name="T38" fmla="*/ 827932 w 97"/>
                  <a:gd name="T39" fmla="*/ 52 h 217"/>
                  <a:gd name="T40" fmla="*/ 827932 w 97"/>
                  <a:gd name="T41" fmla="*/ 46 h 217"/>
                  <a:gd name="T42" fmla="*/ 675716 w 97"/>
                  <a:gd name="T43" fmla="*/ 46 h 217"/>
                  <a:gd name="T44" fmla="*/ 675716 w 97"/>
                  <a:gd name="T45" fmla="*/ 46 h 217"/>
                  <a:gd name="T46" fmla="*/ 490678 w 97"/>
                  <a:gd name="T47" fmla="*/ 21 h 217"/>
                  <a:gd name="T48" fmla="*/ 0 w 97"/>
                  <a:gd name="T49" fmla="*/ 21 h 217"/>
                  <a:gd name="T50" fmla="*/ 163460 w 97"/>
                  <a:gd name="T51" fmla="*/ 21 h 217"/>
                  <a:gd name="T52" fmla="*/ 324043 w 97"/>
                  <a:gd name="T53" fmla="*/ 21 h 217"/>
                  <a:gd name="T54" fmla="*/ 827932 w 97"/>
                  <a:gd name="T55" fmla="*/ 21 h 217"/>
                  <a:gd name="T56" fmla="*/ 992429 w 97"/>
                  <a:gd name="T57" fmla="*/ 21 h 217"/>
                  <a:gd name="T58" fmla="*/ 992429 w 97"/>
                  <a:gd name="T59" fmla="*/ 8 h 217"/>
                  <a:gd name="T60" fmla="*/ 1324955 w 97"/>
                  <a:gd name="T61" fmla="*/ 0 h 217"/>
                  <a:gd name="T62" fmla="*/ 1654173 w 97"/>
                  <a:gd name="T63" fmla="*/ 16 h 217"/>
                  <a:gd name="T64" fmla="*/ 1490663 w 97"/>
                  <a:gd name="T65" fmla="*/ 21 h 2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217"/>
                  <a:gd name="T101" fmla="*/ 97 w 97"/>
                  <a:gd name="T102" fmla="*/ 217 h 2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217">
                    <a:moveTo>
                      <a:pt x="72" y="32"/>
                    </a:moveTo>
                    <a:lnTo>
                      <a:pt x="72" y="48"/>
                    </a:lnTo>
                    <a:lnTo>
                      <a:pt x="88" y="56"/>
                    </a:lnTo>
                    <a:lnTo>
                      <a:pt x="80" y="72"/>
                    </a:lnTo>
                    <a:lnTo>
                      <a:pt x="88" y="104"/>
                    </a:lnTo>
                    <a:lnTo>
                      <a:pt x="80" y="120"/>
                    </a:lnTo>
                    <a:lnTo>
                      <a:pt x="88" y="136"/>
                    </a:lnTo>
                    <a:lnTo>
                      <a:pt x="88" y="144"/>
                    </a:lnTo>
                    <a:lnTo>
                      <a:pt x="96" y="160"/>
                    </a:lnTo>
                    <a:lnTo>
                      <a:pt x="80" y="192"/>
                    </a:lnTo>
                    <a:lnTo>
                      <a:pt x="64" y="200"/>
                    </a:lnTo>
                    <a:lnTo>
                      <a:pt x="56" y="200"/>
                    </a:lnTo>
                    <a:lnTo>
                      <a:pt x="32" y="216"/>
                    </a:lnTo>
                    <a:lnTo>
                      <a:pt x="8" y="200"/>
                    </a:lnTo>
                    <a:lnTo>
                      <a:pt x="16" y="184"/>
                    </a:lnTo>
                    <a:lnTo>
                      <a:pt x="8" y="168"/>
                    </a:lnTo>
                    <a:lnTo>
                      <a:pt x="16" y="160"/>
                    </a:lnTo>
                    <a:lnTo>
                      <a:pt x="32" y="128"/>
                    </a:lnTo>
                    <a:lnTo>
                      <a:pt x="40" y="120"/>
                    </a:lnTo>
                    <a:lnTo>
                      <a:pt x="40" y="104"/>
                    </a:lnTo>
                    <a:lnTo>
                      <a:pt x="32" y="104"/>
                    </a:lnTo>
                    <a:lnTo>
                      <a:pt x="24" y="48"/>
                    </a:lnTo>
                    <a:lnTo>
                      <a:pt x="0" y="32"/>
                    </a:lnTo>
                    <a:lnTo>
                      <a:pt x="8" y="24"/>
                    </a:lnTo>
                    <a:lnTo>
                      <a:pt x="16" y="32"/>
                    </a:lnTo>
                    <a:lnTo>
                      <a:pt x="40" y="32"/>
                    </a:lnTo>
                    <a:lnTo>
                      <a:pt x="48" y="32"/>
                    </a:lnTo>
                    <a:lnTo>
                      <a:pt x="48" y="8"/>
                    </a:lnTo>
                    <a:lnTo>
                      <a:pt x="64" y="0"/>
                    </a:lnTo>
                    <a:lnTo>
                      <a:pt x="80" y="16"/>
                    </a:lnTo>
                    <a:lnTo>
                      <a:pt x="72" y="3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56" name="Freeform 92"/>
              <p:cNvSpPr>
                <a:spLocks noChangeAspect="1"/>
              </p:cNvSpPr>
              <p:nvPr/>
            </p:nvSpPr>
            <p:spPr bwMode="auto">
              <a:xfrm>
                <a:off x="521" y="1415"/>
                <a:ext cx="428" cy="337"/>
              </a:xfrm>
              <a:custGeom>
                <a:avLst/>
                <a:gdLst>
                  <a:gd name="T0" fmla="*/ 7197206 w 329"/>
                  <a:gd name="T1" fmla="*/ 129 h 345"/>
                  <a:gd name="T2" fmla="*/ 6499088 w 329"/>
                  <a:gd name="T3" fmla="*/ 111 h 345"/>
                  <a:gd name="T4" fmla="*/ 6330220 w 329"/>
                  <a:gd name="T5" fmla="*/ 101 h 345"/>
                  <a:gd name="T6" fmla="*/ 5987966 w 329"/>
                  <a:gd name="T7" fmla="*/ 108 h 345"/>
                  <a:gd name="T8" fmla="*/ 5609849 w 329"/>
                  <a:gd name="T9" fmla="*/ 99 h 345"/>
                  <a:gd name="T10" fmla="*/ 5097613 w 329"/>
                  <a:gd name="T11" fmla="*/ 99 h 345"/>
                  <a:gd name="T12" fmla="*/ 4741197 w 329"/>
                  <a:gd name="T13" fmla="*/ 21 h 345"/>
                  <a:gd name="T14" fmla="*/ 4215351 w 329"/>
                  <a:gd name="T15" fmla="*/ 21 h 345"/>
                  <a:gd name="T16" fmla="*/ 3519663 w 329"/>
                  <a:gd name="T17" fmla="*/ 21 h 345"/>
                  <a:gd name="T18" fmla="*/ 2980756 w 329"/>
                  <a:gd name="T19" fmla="*/ 8 h 345"/>
                  <a:gd name="T20" fmla="*/ 2463762 w 329"/>
                  <a:gd name="T21" fmla="*/ 8 h 345"/>
                  <a:gd name="T22" fmla="*/ 1922592 w 329"/>
                  <a:gd name="T23" fmla="*/ 8 h 345"/>
                  <a:gd name="T24" fmla="*/ 1396322 w 329"/>
                  <a:gd name="T25" fmla="*/ 21 h 345"/>
                  <a:gd name="T26" fmla="*/ 1051670 w 329"/>
                  <a:gd name="T27" fmla="*/ 21 h 345"/>
                  <a:gd name="T28" fmla="*/ 350503 w 329"/>
                  <a:gd name="T29" fmla="*/ 26 h 345"/>
                  <a:gd name="T30" fmla="*/ 719754 w 329"/>
                  <a:gd name="T31" fmla="*/ 42 h 345"/>
                  <a:gd name="T32" fmla="*/ 1051670 w 329"/>
                  <a:gd name="T33" fmla="*/ 51 h 345"/>
                  <a:gd name="T34" fmla="*/ 719754 w 329"/>
                  <a:gd name="T35" fmla="*/ 54 h 345"/>
                  <a:gd name="T36" fmla="*/ 719754 w 329"/>
                  <a:gd name="T37" fmla="*/ 51 h 345"/>
                  <a:gd name="T38" fmla="*/ 0 w 329"/>
                  <a:gd name="T39" fmla="*/ 57 h 345"/>
                  <a:gd name="T40" fmla="*/ 170217 w 329"/>
                  <a:gd name="T41" fmla="*/ 62 h 345"/>
                  <a:gd name="T42" fmla="*/ 515998 w 329"/>
                  <a:gd name="T43" fmla="*/ 64 h 345"/>
                  <a:gd name="T44" fmla="*/ 1051670 w 329"/>
                  <a:gd name="T45" fmla="*/ 64 h 345"/>
                  <a:gd name="T46" fmla="*/ 1235356 w 329"/>
                  <a:gd name="T47" fmla="*/ 64 h 345"/>
                  <a:gd name="T48" fmla="*/ 1235356 w 329"/>
                  <a:gd name="T49" fmla="*/ 76 h 345"/>
                  <a:gd name="T50" fmla="*/ 873260 w 329"/>
                  <a:gd name="T51" fmla="*/ 80 h 345"/>
                  <a:gd name="T52" fmla="*/ 719754 w 329"/>
                  <a:gd name="T53" fmla="*/ 80 h 345"/>
                  <a:gd name="T54" fmla="*/ 719754 w 329"/>
                  <a:gd name="T55" fmla="*/ 101 h 345"/>
                  <a:gd name="T56" fmla="*/ 1051670 w 329"/>
                  <a:gd name="T57" fmla="*/ 101 h 345"/>
                  <a:gd name="T58" fmla="*/ 1051670 w 329"/>
                  <a:gd name="T59" fmla="*/ 108 h 345"/>
                  <a:gd name="T60" fmla="*/ 1584630 w 329"/>
                  <a:gd name="T61" fmla="*/ 111 h 345"/>
                  <a:gd name="T62" fmla="*/ 1758086 w 329"/>
                  <a:gd name="T63" fmla="*/ 111 h 345"/>
                  <a:gd name="T64" fmla="*/ 1922592 w 329"/>
                  <a:gd name="T65" fmla="*/ 115 h 345"/>
                  <a:gd name="T66" fmla="*/ 1396322 w 329"/>
                  <a:gd name="T67" fmla="*/ 129 h 345"/>
                  <a:gd name="T68" fmla="*/ 873260 w 329"/>
                  <a:gd name="T69" fmla="*/ 135 h 345"/>
                  <a:gd name="T70" fmla="*/ 719754 w 329"/>
                  <a:gd name="T71" fmla="*/ 141 h 345"/>
                  <a:gd name="T72" fmla="*/ 1758086 w 329"/>
                  <a:gd name="T73" fmla="*/ 129 h 345"/>
                  <a:gd name="T74" fmla="*/ 2117035 w 329"/>
                  <a:gd name="T75" fmla="*/ 122 h 345"/>
                  <a:gd name="T76" fmla="*/ 2810625 w 329"/>
                  <a:gd name="T77" fmla="*/ 111 h 345"/>
                  <a:gd name="T78" fmla="*/ 2625626 w 329"/>
                  <a:gd name="T79" fmla="*/ 104 h 345"/>
                  <a:gd name="T80" fmla="*/ 2980756 w 329"/>
                  <a:gd name="T81" fmla="*/ 96 h 345"/>
                  <a:gd name="T82" fmla="*/ 3519663 w 329"/>
                  <a:gd name="T83" fmla="*/ 93 h 345"/>
                  <a:gd name="T84" fmla="*/ 3148696 w 329"/>
                  <a:gd name="T85" fmla="*/ 96 h 345"/>
                  <a:gd name="T86" fmla="*/ 3148696 w 329"/>
                  <a:gd name="T87" fmla="*/ 104 h 345"/>
                  <a:gd name="T88" fmla="*/ 3148696 w 329"/>
                  <a:gd name="T89" fmla="*/ 108 h 345"/>
                  <a:gd name="T90" fmla="*/ 3699633 w 329"/>
                  <a:gd name="T91" fmla="*/ 101 h 345"/>
                  <a:gd name="T92" fmla="*/ 3699633 w 329"/>
                  <a:gd name="T93" fmla="*/ 96 h 345"/>
                  <a:gd name="T94" fmla="*/ 4578771 w 329"/>
                  <a:gd name="T95" fmla="*/ 101 h 345"/>
                  <a:gd name="T96" fmla="*/ 5265102 w 329"/>
                  <a:gd name="T97" fmla="*/ 101 h 345"/>
                  <a:gd name="T98" fmla="*/ 5444909 w 329"/>
                  <a:gd name="T99" fmla="*/ 104 h 345"/>
                  <a:gd name="T100" fmla="*/ 6330220 w 329"/>
                  <a:gd name="T101" fmla="*/ 129 h 345"/>
                  <a:gd name="T102" fmla="*/ 6153863 w 329"/>
                  <a:gd name="T103" fmla="*/ 115 h 345"/>
                  <a:gd name="T104" fmla="*/ 6330220 w 329"/>
                  <a:gd name="T105" fmla="*/ 111 h 345"/>
                  <a:gd name="T106" fmla="*/ 6499088 w 329"/>
                  <a:gd name="T107" fmla="*/ 118 h 345"/>
                  <a:gd name="T108" fmla="*/ 6499088 w 329"/>
                  <a:gd name="T109" fmla="*/ 122 h 345"/>
                  <a:gd name="T110" fmla="*/ 6499088 w 329"/>
                  <a:gd name="T111" fmla="*/ 129 h 345"/>
                  <a:gd name="T112" fmla="*/ 6671449 w 329"/>
                  <a:gd name="T113" fmla="*/ 132 h 345"/>
                  <a:gd name="T114" fmla="*/ 6849434 w 329"/>
                  <a:gd name="T115" fmla="*/ 135 h 345"/>
                  <a:gd name="T116" fmla="*/ 6849434 w 329"/>
                  <a:gd name="T117" fmla="*/ 129 h 345"/>
                  <a:gd name="T118" fmla="*/ 7024893 w 329"/>
                  <a:gd name="T119" fmla="*/ 135 h 345"/>
                  <a:gd name="T120" fmla="*/ 7197206 w 329"/>
                  <a:gd name="T121" fmla="*/ 135 h 34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9"/>
                  <a:gd name="T184" fmla="*/ 0 h 345"/>
                  <a:gd name="T185" fmla="*/ 329 w 329"/>
                  <a:gd name="T186" fmla="*/ 345 h 34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9" h="345">
                    <a:moveTo>
                      <a:pt x="328" y="328"/>
                    </a:moveTo>
                    <a:lnTo>
                      <a:pt x="328" y="312"/>
                    </a:lnTo>
                    <a:lnTo>
                      <a:pt x="312" y="304"/>
                    </a:lnTo>
                    <a:lnTo>
                      <a:pt x="296" y="272"/>
                    </a:lnTo>
                    <a:lnTo>
                      <a:pt x="288" y="272"/>
                    </a:lnTo>
                    <a:lnTo>
                      <a:pt x="288" y="248"/>
                    </a:lnTo>
                    <a:lnTo>
                      <a:pt x="272" y="256"/>
                    </a:lnTo>
                    <a:lnTo>
                      <a:pt x="272" y="264"/>
                    </a:lnTo>
                    <a:lnTo>
                      <a:pt x="256" y="248"/>
                    </a:lnTo>
                    <a:lnTo>
                      <a:pt x="256" y="240"/>
                    </a:lnTo>
                    <a:lnTo>
                      <a:pt x="232" y="248"/>
                    </a:lnTo>
                    <a:lnTo>
                      <a:pt x="232" y="240"/>
                    </a:lnTo>
                    <a:lnTo>
                      <a:pt x="232" y="48"/>
                    </a:lnTo>
                    <a:lnTo>
                      <a:pt x="216" y="32"/>
                    </a:lnTo>
                    <a:lnTo>
                      <a:pt x="200" y="40"/>
                    </a:lnTo>
                    <a:lnTo>
                      <a:pt x="192" y="32"/>
                    </a:lnTo>
                    <a:lnTo>
                      <a:pt x="176" y="32"/>
                    </a:lnTo>
                    <a:lnTo>
                      <a:pt x="160" y="24"/>
                    </a:lnTo>
                    <a:lnTo>
                      <a:pt x="144" y="24"/>
                    </a:lnTo>
                    <a:lnTo>
                      <a:pt x="136" y="8"/>
                    </a:lnTo>
                    <a:lnTo>
                      <a:pt x="120" y="8"/>
                    </a:lnTo>
                    <a:lnTo>
                      <a:pt x="112" y="8"/>
                    </a:lnTo>
                    <a:lnTo>
                      <a:pt x="104" y="0"/>
                    </a:lnTo>
                    <a:lnTo>
                      <a:pt x="88" y="8"/>
                    </a:lnTo>
                    <a:lnTo>
                      <a:pt x="80" y="16"/>
                    </a:lnTo>
                    <a:lnTo>
                      <a:pt x="64" y="24"/>
                    </a:lnTo>
                    <a:lnTo>
                      <a:pt x="56" y="24"/>
                    </a:lnTo>
                    <a:lnTo>
                      <a:pt x="48" y="40"/>
                    </a:lnTo>
                    <a:lnTo>
                      <a:pt x="40" y="64"/>
                    </a:lnTo>
                    <a:lnTo>
                      <a:pt x="16" y="64"/>
                    </a:lnTo>
                    <a:lnTo>
                      <a:pt x="8" y="80"/>
                    </a:lnTo>
                    <a:lnTo>
                      <a:pt x="32" y="96"/>
                    </a:lnTo>
                    <a:lnTo>
                      <a:pt x="40" y="104"/>
                    </a:lnTo>
                    <a:lnTo>
                      <a:pt x="48" y="120"/>
                    </a:lnTo>
                    <a:lnTo>
                      <a:pt x="48" y="128"/>
                    </a:lnTo>
                    <a:lnTo>
                      <a:pt x="32" y="128"/>
                    </a:lnTo>
                    <a:lnTo>
                      <a:pt x="32" y="120"/>
                    </a:lnTo>
                    <a:lnTo>
                      <a:pt x="8" y="128"/>
                    </a:lnTo>
                    <a:lnTo>
                      <a:pt x="0" y="136"/>
                    </a:lnTo>
                    <a:lnTo>
                      <a:pt x="8" y="144"/>
                    </a:lnTo>
                    <a:lnTo>
                      <a:pt x="8" y="152"/>
                    </a:lnTo>
                    <a:lnTo>
                      <a:pt x="8" y="160"/>
                    </a:lnTo>
                    <a:lnTo>
                      <a:pt x="24" y="160"/>
                    </a:lnTo>
                    <a:lnTo>
                      <a:pt x="32" y="160"/>
                    </a:lnTo>
                    <a:lnTo>
                      <a:pt x="48" y="160"/>
                    </a:lnTo>
                    <a:lnTo>
                      <a:pt x="56" y="160"/>
                    </a:lnTo>
                    <a:lnTo>
                      <a:pt x="64" y="176"/>
                    </a:lnTo>
                    <a:lnTo>
                      <a:pt x="56" y="184"/>
                    </a:lnTo>
                    <a:lnTo>
                      <a:pt x="48" y="184"/>
                    </a:lnTo>
                    <a:lnTo>
                      <a:pt x="40" y="192"/>
                    </a:lnTo>
                    <a:lnTo>
                      <a:pt x="32" y="192"/>
                    </a:lnTo>
                    <a:lnTo>
                      <a:pt x="16" y="216"/>
                    </a:lnTo>
                    <a:lnTo>
                      <a:pt x="32" y="248"/>
                    </a:lnTo>
                    <a:lnTo>
                      <a:pt x="40" y="248"/>
                    </a:lnTo>
                    <a:lnTo>
                      <a:pt x="48" y="248"/>
                    </a:lnTo>
                    <a:lnTo>
                      <a:pt x="48" y="256"/>
                    </a:lnTo>
                    <a:lnTo>
                      <a:pt x="48" y="264"/>
                    </a:lnTo>
                    <a:lnTo>
                      <a:pt x="56" y="272"/>
                    </a:lnTo>
                    <a:lnTo>
                      <a:pt x="72" y="272"/>
                    </a:lnTo>
                    <a:lnTo>
                      <a:pt x="80" y="272"/>
                    </a:lnTo>
                    <a:lnTo>
                      <a:pt x="88" y="272"/>
                    </a:lnTo>
                    <a:lnTo>
                      <a:pt x="88" y="280"/>
                    </a:lnTo>
                    <a:lnTo>
                      <a:pt x="88" y="288"/>
                    </a:lnTo>
                    <a:lnTo>
                      <a:pt x="64" y="312"/>
                    </a:lnTo>
                    <a:lnTo>
                      <a:pt x="48" y="320"/>
                    </a:lnTo>
                    <a:lnTo>
                      <a:pt x="40" y="328"/>
                    </a:lnTo>
                    <a:lnTo>
                      <a:pt x="24" y="336"/>
                    </a:lnTo>
                    <a:lnTo>
                      <a:pt x="32" y="344"/>
                    </a:lnTo>
                    <a:lnTo>
                      <a:pt x="56" y="328"/>
                    </a:lnTo>
                    <a:lnTo>
                      <a:pt x="80" y="312"/>
                    </a:lnTo>
                    <a:lnTo>
                      <a:pt x="88" y="304"/>
                    </a:lnTo>
                    <a:lnTo>
                      <a:pt x="96" y="296"/>
                    </a:lnTo>
                    <a:lnTo>
                      <a:pt x="120" y="272"/>
                    </a:lnTo>
                    <a:lnTo>
                      <a:pt x="128" y="272"/>
                    </a:lnTo>
                    <a:lnTo>
                      <a:pt x="120" y="264"/>
                    </a:lnTo>
                    <a:lnTo>
                      <a:pt x="120" y="256"/>
                    </a:lnTo>
                    <a:lnTo>
                      <a:pt x="136" y="248"/>
                    </a:lnTo>
                    <a:lnTo>
                      <a:pt x="136" y="232"/>
                    </a:lnTo>
                    <a:lnTo>
                      <a:pt x="152" y="224"/>
                    </a:lnTo>
                    <a:lnTo>
                      <a:pt x="160" y="224"/>
                    </a:lnTo>
                    <a:lnTo>
                      <a:pt x="152" y="232"/>
                    </a:lnTo>
                    <a:lnTo>
                      <a:pt x="144" y="232"/>
                    </a:lnTo>
                    <a:lnTo>
                      <a:pt x="144" y="248"/>
                    </a:lnTo>
                    <a:lnTo>
                      <a:pt x="144" y="256"/>
                    </a:lnTo>
                    <a:lnTo>
                      <a:pt x="144" y="264"/>
                    </a:lnTo>
                    <a:lnTo>
                      <a:pt x="160" y="248"/>
                    </a:lnTo>
                    <a:lnTo>
                      <a:pt x="168" y="248"/>
                    </a:lnTo>
                    <a:lnTo>
                      <a:pt x="176" y="240"/>
                    </a:lnTo>
                    <a:lnTo>
                      <a:pt x="168" y="232"/>
                    </a:lnTo>
                    <a:lnTo>
                      <a:pt x="184" y="232"/>
                    </a:lnTo>
                    <a:lnTo>
                      <a:pt x="208" y="248"/>
                    </a:lnTo>
                    <a:lnTo>
                      <a:pt x="224" y="248"/>
                    </a:lnTo>
                    <a:lnTo>
                      <a:pt x="240" y="248"/>
                    </a:lnTo>
                    <a:lnTo>
                      <a:pt x="248" y="248"/>
                    </a:lnTo>
                    <a:lnTo>
                      <a:pt x="248" y="256"/>
                    </a:lnTo>
                    <a:lnTo>
                      <a:pt x="272" y="280"/>
                    </a:lnTo>
                    <a:lnTo>
                      <a:pt x="288" y="312"/>
                    </a:lnTo>
                    <a:lnTo>
                      <a:pt x="288" y="288"/>
                    </a:lnTo>
                    <a:lnTo>
                      <a:pt x="280" y="280"/>
                    </a:lnTo>
                    <a:lnTo>
                      <a:pt x="288" y="280"/>
                    </a:lnTo>
                    <a:lnTo>
                      <a:pt x="288" y="272"/>
                    </a:lnTo>
                    <a:lnTo>
                      <a:pt x="288" y="296"/>
                    </a:lnTo>
                    <a:lnTo>
                      <a:pt x="296" y="288"/>
                    </a:lnTo>
                    <a:lnTo>
                      <a:pt x="312" y="304"/>
                    </a:lnTo>
                    <a:lnTo>
                      <a:pt x="296" y="296"/>
                    </a:lnTo>
                    <a:lnTo>
                      <a:pt x="296" y="304"/>
                    </a:lnTo>
                    <a:lnTo>
                      <a:pt x="296" y="312"/>
                    </a:lnTo>
                    <a:lnTo>
                      <a:pt x="304" y="304"/>
                    </a:lnTo>
                    <a:lnTo>
                      <a:pt x="304" y="320"/>
                    </a:lnTo>
                    <a:lnTo>
                      <a:pt x="312" y="336"/>
                    </a:lnTo>
                    <a:lnTo>
                      <a:pt x="312" y="328"/>
                    </a:lnTo>
                    <a:lnTo>
                      <a:pt x="312" y="312"/>
                    </a:lnTo>
                    <a:lnTo>
                      <a:pt x="312" y="320"/>
                    </a:lnTo>
                    <a:lnTo>
                      <a:pt x="320" y="328"/>
                    </a:lnTo>
                    <a:lnTo>
                      <a:pt x="328" y="336"/>
                    </a:lnTo>
                    <a:lnTo>
                      <a:pt x="328" y="32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57" name="Freeform 93"/>
              <p:cNvSpPr>
                <a:spLocks noChangeAspect="1"/>
              </p:cNvSpPr>
              <p:nvPr/>
            </p:nvSpPr>
            <p:spPr bwMode="auto">
              <a:xfrm>
                <a:off x="1104" y="2009"/>
                <a:ext cx="346" cy="172"/>
              </a:xfrm>
              <a:custGeom>
                <a:avLst/>
                <a:gdLst>
                  <a:gd name="T0" fmla="*/ 4225096 w 265"/>
                  <a:gd name="T1" fmla="*/ 28 h 177"/>
                  <a:gd name="T2" fmla="*/ 4439482 w 265"/>
                  <a:gd name="T3" fmla="*/ 40 h 177"/>
                  <a:gd name="T4" fmla="*/ 4629357 w 265"/>
                  <a:gd name="T5" fmla="*/ 47 h 177"/>
                  <a:gd name="T6" fmla="*/ 5440042 w 265"/>
                  <a:gd name="T7" fmla="*/ 47 h 177"/>
                  <a:gd name="T8" fmla="*/ 5624979 w 265"/>
                  <a:gd name="T9" fmla="*/ 47 h 177"/>
                  <a:gd name="T10" fmla="*/ 6044368 w 265"/>
                  <a:gd name="T11" fmla="*/ 40 h 177"/>
                  <a:gd name="T12" fmla="*/ 6441161 w 265"/>
                  <a:gd name="T13" fmla="*/ 40 h 177"/>
                  <a:gd name="T14" fmla="*/ 6441161 w 265"/>
                  <a:gd name="T15" fmla="*/ 47 h 177"/>
                  <a:gd name="T16" fmla="*/ 6441161 w 265"/>
                  <a:gd name="T17" fmla="*/ 47 h 177"/>
                  <a:gd name="T18" fmla="*/ 5852409 w 265"/>
                  <a:gd name="T19" fmla="*/ 49 h 177"/>
                  <a:gd name="T20" fmla="*/ 6044368 w 265"/>
                  <a:gd name="T21" fmla="*/ 53 h 177"/>
                  <a:gd name="T22" fmla="*/ 5440042 w 265"/>
                  <a:gd name="T23" fmla="*/ 59 h 177"/>
                  <a:gd name="T24" fmla="*/ 4846404 w 265"/>
                  <a:gd name="T25" fmla="*/ 53 h 177"/>
                  <a:gd name="T26" fmla="*/ 4225096 w 265"/>
                  <a:gd name="T27" fmla="*/ 53 h 177"/>
                  <a:gd name="T28" fmla="*/ 3433003 w 265"/>
                  <a:gd name="T29" fmla="*/ 49 h 177"/>
                  <a:gd name="T30" fmla="*/ 2629323 w 265"/>
                  <a:gd name="T31" fmla="*/ 45 h 177"/>
                  <a:gd name="T32" fmla="*/ 2629323 w 265"/>
                  <a:gd name="T33" fmla="*/ 40 h 177"/>
                  <a:gd name="T34" fmla="*/ 2013788 w 265"/>
                  <a:gd name="T35" fmla="*/ 24 h 177"/>
                  <a:gd name="T36" fmla="*/ 1819741 w 265"/>
                  <a:gd name="T37" fmla="*/ 20 h 177"/>
                  <a:gd name="T38" fmla="*/ 1413247 w 265"/>
                  <a:gd name="T39" fmla="*/ 17 h 177"/>
                  <a:gd name="T40" fmla="*/ 1213933 w 265"/>
                  <a:gd name="T41" fmla="*/ 17 h 177"/>
                  <a:gd name="T42" fmla="*/ 817559 w 265"/>
                  <a:gd name="T43" fmla="*/ 16 h 177"/>
                  <a:gd name="T44" fmla="*/ 588746 w 265"/>
                  <a:gd name="T45" fmla="*/ 17 h 177"/>
                  <a:gd name="T46" fmla="*/ 1413247 w 265"/>
                  <a:gd name="T47" fmla="*/ 32 h 177"/>
                  <a:gd name="T48" fmla="*/ 1819741 w 265"/>
                  <a:gd name="T49" fmla="*/ 35 h 177"/>
                  <a:gd name="T50" fmla="*/ 1413247 w 265"/>
                  <a:gd name="T51" fmla="*/ 35 h 177"/>
                  <a:gd name="T52" fmla="*/ 1213933 w 265"/>
                  <a:gd name="T53" fmla="*/ 24 h 177"/>
                  <a:gd name="T54" fmla="*/ 588746 w 265"/>
                  <a:gd name="T55" fmla="*/ 17 h 177"/>
                  <a:gd name="T56" fmla="*/ 588746 w 265"/>
                  <a:gd name="T57" fmla="*/ 17 h 177"/>
                  <a:gd name="T58" fmla="*/ 193782 w 265"/>
                  <a:gd name="T59" fmla="*/ 17 h 177"/>
                  <a:gd name="T60" fmla="*/ 396675 w 265"/>
                  <a:gd name="T61" fmla="*/ 0 h 177"/>
                  <a:gd name="T62" fmla="*/ 2411805 w 265"/>
                  <a:gd name="T63" fmla="*/ 8 h 177"/>
                  <a:gd name="T64" fmla="*/ 2629323 w 265"/>
                  <a:gd name="T65" fmla="*/ 17 h 177"/>
                  <a:gd name="T66" fmla="*/ 3230303 w 265"/>
                  <a:gd name="T67" fmla="*/ 17 h 177"/>
                  <a:gd name="T68" fmla="*/ 3433003 w 265"/>
                  <a:gd name="T69" fmla="*/ 17 h 177"/>
                  <a:gd name="T70" fmla="*/ 4439482 w 265"/>
                  <a:gd name="T71" fmla="*/ 24 h 1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65"/>
                  <a:gd name="T109" fmla="*/ 0 h 177"/>
                  <a:gd name="T110" fmla="*/ 265 w 265"/>
                  <a:gd name="T111" fmla="*/ 177 h 17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65" h="177">
                    <a:moveTo>
                      <a:pt x="176" y="72"/>
                    </a:moveTo>
                    <a:lnTo>
                      <a:pt x="168" y="80"/>
                    </a:lnTo>
                    <a:lnTo>
                      <a:pt x="168" y="104"/>
                    </a:lnTo>
                    <a:lnTo>
                      <a:pt x="176" y="112"/>
                    </a:lnTo>
                    <a:lnTo>
                      <a:pt x="184" y="136"/>
                    </a:lnTo>
                    <a:lnTo>
                      <a:pt x="200" y="144"/>
                    </a:lnTo>
                    <a:lnTo>
                      <a:pt x="216" y="136"/>
                    </a:lnTo>
                    <a:lnTo>
                      <a:pt x="232" y="136"/>
                    </a:lnTo>
                    <a:lnTo>
                      <a:pt x="224" y="136"/>
                    </a:lnTo>
                    <a:lnTo>
                      <a:pt x="232" y="128"/>
                    </a:lnTo>
                    <a:lnTo>
                      <a:pt x="240" y="112"/>
                    </a:lnTo>
                    <a:lnTo>
                      <a:pt x="256" y="112"/>
                    </a:lnTo>
                    <a:lnTo>
                      <a:pt x="264" y="112"/>
                    </a:lnTo>
                    <a:lnTo>
                      <a:pt x="256" y="136"/>
                    </a:lnTo>
                    <a:lnTo>
                      <a:pt x="256" y="144"/>
                    </a:lnTo>
                    <a:lnTo>
                      <a:pt x="256" y="136"/>
                    </a:lnTo>
                    <a:lnTo>
                      <a:pt x="248" y="144"/>
                    </a:lnTo>
                    <a:lnTo>
                      <a:pt x="232" y="144"/>
                    </a:lnTo>
                    <a:lnTo>
                      <a:pt x="224" y="152"/>
                    </a:lnTo>
                    <a:lnTo>
                      <a:pt x="240" y="160"/>
                    </a:lnTo>
                    <a:lnTo>
                      <a:pt x="224" y="160"/>
                    </a:lnTo>
                    <a:lnTo>
                      <a:pt x="216" y="176"/>
                    </a:lnTo>
                    <a:lnTo>
                      <a:pt x="200" y="160"/>
                    </a:lnTo>
                    <a:lnTo>
                      <a:pt x="192" y="160"/>
                    </a:lnTo>
                    <a:lnTo>
                      <a:pt x="184" y="168"/>
                    </a:lnTo>
                    <a:lnTo>
                      <a:pt x="168" y="160"/>
                    </a:lnTo>
                    <a:lnTo>
                      <a:pt x="144" y="152"/>
                    </a:lnTo>
                    <a:lnTo>
                      <a:pt x="136" y="144"/>
                    </a:lnTo>
                    <a:lnTo>
                      <a:pt x="120" y="144"/>
                    </a:lnTo>
                    <a:lnTo>
                      <a:pt x="104" y="128"/>
                    </a:lnTo>
                    <a:lnTo>
                      <a:pt x="104" y="120"/>
                    </a:lnTo>
                    <a:lnTo>
                      <a:pt x="104" y="112"/>
                    </a:lnTo>
                    <a:lnTo>
                      <a:pt x="104" y="104"/>
                    </a:lnTo>
                    <a:lnTo>
                      <a:pt x="80" y="72"/>
                    </a:lnTo>
                    <a:lnTo>
                      <a:pt x="72" y="72"/>
                    </a:lnTo>
                    <a:lnTo>
                      <a:pt x="72" y="64"/>
                    </a:lnTo>
                    <a:lnTo>
                      <a:pt x="56" y="56"/>
                    </a:lnTo>
                    <a:lnTo>
                      <a:pt x="56" y="48"/>
                    </a:lnTo>
                    <a:lnTo>
                      <a:pt x="48" y="48"/>
                    </a:lnTo>
                    <a:lnTo>
                      <a:pt x="48" y="32"/>
                    </a:lnTo>
                    <a:lnTo>
                      <a:pt x="32" y="16"/>
                    </a:lnTo>
                    <a:lnTo>
                      <a:pt x="16" y="8"/>
                    </a:lnTo>
                    <a:lnTo>
                      <a:pt x="24" y="24"/>
                    </a:lnTo>
                    <a:lnTo>
                      <a:pt x="48" y="64"/>
                    </a:lnTo>
                    <a:lnTo>
                      <a:pt x="56" y="88"/>
                    </a:lnTo>
                    <a:lnTo>
                      <a:pt x="64" y="88"/>
                    </a:lnTo>
                    <a:lnTo>
                      <a:pt x="72" y="96"/>
                    </a:lnTo>
                    <a:lnTo>
                      <a:pt x="64" y="96"/>
                    </a:lnTo>
                    <a:lnTo>
                      <a:pt x="56" y="96"/>
                    </a:lnTo>
                    <a:lnTo>
                      <a:pt x="40" y="80"/>
                    </a:lnTo>
                    <a:lnTo>
                      <a:pt x="48" y="72"/>
                    </a:lnTo>
                    <a:lnTo>
                      <a:pt x="40" y="64"/>
                    </a:lnTo>
                    <a:lnTo>
                      <a:pt x="24" y="56"/>
                    </a:lnTo>
                    <a:lnTo>
                      <a:pt x="16" y="48"/>
                    </a:lnTo>
                    <a:lnTo>
                      <a:pt x="24" y="56"/>
                    </a:lnTo>
                    <a:lnTo>
                      <a:pt x="32" y="40"/>
                    </a:lnTo>
                    <a:lnTo>
                      <a:pt x="8" y="32"/>
                    </a:lnTo>
                    <a:lnTo>
                      <a:pt x="0" y="0"/>
                    </a:lnTo>
                    <a:lnTo>
                      <a:pt x="16" y="0"/>
                    </a:lnTo>
                    <a:lnTo>
                      <a:pt x="48" y="16"/>
                    </a:lnTo>
                    <a:lnTo>
                      <a:pt x="96" y="8"/>
                    </a:lnTo>
                    <a:lnTo>
                      <a:pt x="104" y="16"/>
                    </a:lnTo>
                    <a:lnTo>
                      <a:pt x="104" y="32"/>
                    </a:lnTo>
                    <a:lnTo>
                      <a:pt x="120" y="32"/>
                    </a:lnTo>
                    <a:lnTo>
                      <a:pt x="128" y="32"/>
                    </a:lnTo>
                    <a:lnTo>
                      <a:pt x="136" y="32"/>
                    </a:lnTo>
                    <a:lnTo>
                      <a:pt x="160" y="64"/>
                    </a:lnTo>
                    <a:lnTo>
                      <a:pt x="176" y="7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58" name="Freeform 94"/>
              <p:cNvSpPr>
                <a:spLocks noChangeAspect="1"/>
              </p:cNvSpPr>
              <p:nvPr/>
            </p:nvSpPr>
            <p:spPr bwMode="auto">
              <a:xfrm>
                <a:off x="1428" y="2141"/>
                <a:ext cx="11" cy="25"/>
              </a:xfrm>
              <a:custGeom>
                <a:avLst/>
                <a:gdLst>
                  <a:gd name="T0" fmla="*/ 0 w 9"/>
                  <a:gd name="T1" fmla="*/ 24 h 25"/>
                  <a:gd name="T2" fmla="*/ 16457 w 9"/>
                  <a:gd name="T3" fmla="*/ 24 h 25"/>
                  <a:gd name="T4" fmla="*/ 16457 w 9"/>
                  <a:gd name="T5" fmla="*/ 0 h 25"/>
                  <a:gd name="T6" fmla="*/ 0 w 9"/>
                  <a:gd name="T7" fmla="*/ 8 h 25"/>
                  <a:gd name="T8" fmla="*/ 0 w 9"/>
                  <a:gd name="T9" fmla="*/ 24 h 25"/>
                  <a:gd name="T10" fmla="*/ 0 60000 65536"/>
                  <a:gd name="T11" fmla="*/ 0 60000 65536"/>
                  <a:gd name="T12" fmla="*/ 0 60000 65536"/>
                  <a:gd name="T13" fmla="*/ 0 60000 65536"/>
                  <a:gd name="T14" fmla="*/ 0 60000 65536"/>
                  <a:gd name="T15" fmla="*/ 0 w 9"/>
                  <a:gd name="T16" fmla="*/ 0 h 25"/>
                  <a:gd name="T17" fmla="*/ 9 w 9"/>
                  <a:gd name="T18" fmla="*/ 25 h 25"/>
                </a:gdLst>
                <a:ahLst/>
                <a:cxnLst>
                  <a:cxn ang="T10">
                    <a:pos x="T0" y="T1"/>
                  </a:cxn>
                  <a:cxn ang="T11">
                    <a:pos x="T2" y="T3"/>
                  </a:cxn>
                  <a:cxn ang="T12">
                    <a:pos x="T4" y="T5"/>
                  </a:cxn>
                  <a:cxn ang="T13">
                    <a:pos x="T6" y="T7"/>
                  </a:cxn>
                  <a:cxn ang="T14">
                    <a:pos x="T8" y="T9"/>
                  </a:cxn>
                </a:cxnLst>
                <a:rect l="T15" t="T16" r="T17" b="T18"/>
                <a:pathLst>
                  <a:path w="9" h="25">
                    <a:moveTo>
                      <a:pt x="0" y="24"/>
                    </a:moveTo>
                    <a:lnTo>
                      <a:pt x="8" y="24"/>
                    </a:lnTo>
                    <a:lnTo>
                      <a:pt x="8" y="0"/>
                    </a:lnTo>
                    <a:lnTo>
                      <a:pt x="0" y="8"/>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59" name="Freeform 95"/>
              <p:cNvSpPr>
                <a:spLocks noChangeAspect="1"/>
              </p:cNvSpPr>
              <p:nvPr/>
            </p:nvSpPr>
            <p:spPr bwMode="auto">
              <a:xfrm>
                <a:off x="1386" y="2149"/>
                <a:ext cx="53" cy="40"/>
              </a:xfrm>
              <a:custGeom>
                <a:avLst/>
                <a:gdLst>
                  <a:gd name="T0" fmla="*/ 550449 w 41"/>
                  <a:gd name="T1" fmla="*/ 16 h 41"/>
                  <a:gd name="T2" fmla="*/ 692919 w 41"/>
                  <a:gd name="T3" fmla="*/ 20 h 41"/>
                  <a:gd name="T4" fmla="*/ 414666 w 41"/>
                  <a:gd name="T5" fmla="*/ 20 h 41"/>
                  <a:gd name="T6" fmla="*/ 414666 w 41"/>
                  <a:gd name="T7" fmla="*/ 20 h 41"/>
                  <a:gd name="T8" fmla="*/ 0 w 41"/>
                  <a:gd name="T9" fmla="*/ 20 h 41"/>
                  <a:gd name="T10" fmla="*/ 135624 w 41"/>
                  <a:gd name="T11" fmla="*/ 16 h 41"/>
                  <a:gd name="T12" fmla="*/ 414666 w 41"/>
                  <a:gd name="T13" fmla="*/ 16 h 41"/>
                  <a:gd name="T14" fmla="*/ 135624 w 41"/>
                  <a:gd name="T15" fmla="*/ 8 h 41"/>
                  <a:gd name="T16" fmla="*/ 276557 w 41"/>
                  <a:gd name="T17" fmla="*/ 0 h 41"/>
                  <a:gd name="T18" fmla="*/ 550449 w 41"/>
                  <a:gd name="T19" fmla="*/ 0 h 41"/>
                  <a:gd name="T20" fmla="*/ 550449 w 41"/>
                  <a:gd name="T21" fmla="*/ 16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41"/>
                  <a:gd name="T35" fmla="*/ 41 w 41"/>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41">
                    <a:moveTo>
                      <a:pt x="32" y="16"/>
                    </a:moveTo>
                    <a:lnTo>
                      <a:pt x="40" y="24"/>
                    </a:lnTo>
                    <a:lnTo>
                      <a:pt x="24" y="32"/>
                    </a:lnTo>
                    <a:lnTo>
                      <a:pt x="24" y="40"/>
                    </a:lnTo>
                    <a:lnTo>
                      <a:pt x="0" y="32"/>
                    </a:lnTo>
                    <a:lnTo>
                      <a:pt x="8" y="16"/>
                    </a:lnTo>
                    <a:lnTo>
                      <a:pt x="24" y="16"/>
                    </a:lnTo>
                    <a:lnTo>
                      <a:pt x="8" y="8"/>
                    </a:lnTo>
                    <a:lnTo>
                      <a:pt x="16" y="0"/>
                    </a:lnTo>
                    <a:lnTo>
                      <a:pt x="32" y="0"/>
                    </a:lnTo>
                    <a:lnTo>
                      <a:pt x="32"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60" name="Freeform 96"/>
              <p:cNvSpPr>
                <a:spLocks noChangeAspect="1"/>
              </p:cNvSpPr>
              <p:nvPr/>
            </p:nvSpPr>
            <p:spPr bwMode="auto">
              <a:xfrm>
                <a:off x="1417" y="2173"/>
                <a:ext cx="75" cy="16"/>
              </a:xfrm>
              <a:custGeom>
                <a:avLst/>
                <a:gdLst>
                  <a:gd name="T0" fmla="*/ 549554 w 57"/>
                  <a:gd name="T1" fmla="*/ 0 h 17"/>
                  <a:gd name="T2" fmla="*/ 1360087 w 57"/>
                  <a:gd name="T3" fmla="*/ 0 h 17"/>
                  <a:gd name="T4" fmla="*/ 1895301 w 57"/>
                  <a:gd name="T5" fmla="*/ 0 h 17"/>
                  <a:gd name="T6" fmla="*/ 1610643 w 57"/>
                  <a:gd name="T7" fmla="*/ 8 h 17"/>
                  <a:gd name="T8" fmla="*/ 812186 w 57"/>
                  <a:gd name="T9" fmla="*/ 8 h 17"/>
                  <a:gd name="T10" fmla="*/ 549554 w 57"/>
                  <a:gd name="T11" fmla="*/ 8 h 17"/>
                  <a:gd name="T12" fmla="*/ 549554 w 57"/>
                  <a:gd name="T13" fmla="*/ 8 h 17"/>
                  <a:gd name="T14" fmla="*/ 0 w 57"/>
                  <a:gd name="T15" fmla="*/ 8 h 17"/>
                  <a:gd name="T16" fmla="*/ 549554 w 57"/>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17"/>
                  <a:gd name="T29" fmla="*/ 57 w 5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17">
                    <a:moveTo>
                      <a:pt x="16" y="0"/>
                    </a:moveTo>
                    <a:lnTo>
                      <a:pt x="40" y="0"/>
                    </a:lnTo>
                    <a:lnTo>
                      <a:pt x="56" y="0"/>
                    </a:lnTo>
                    <a:lnTo>
                      <a:pt x="48" y="8"/>
                    </a:lnTo>
                    <a:lnTo>
                      <a:pt x="24" y="16"/>
                    </a:lnTo>
                    <a:lnTo>
                      <a:pt x="16" y="16"/>
                    </a:lnTo>
                    <a:lnTo>
                      <a:pt x="0" y="8"/>
                    </a:lnTo>
                    <a:lnTo>
                      <a:pt x="16"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61" name="Freeform 97"/>
              <p:cNvSpPr>
                <a:spLocks noChangeAspect="1"/>
              </p:cNvSpPr>
              <p:nvPr/>
            </p:nvSpPr>
            <p:spPr bwMode="auto">
              <a:xfrm>
                <a:off x="1417" y="2180"/>
                <a:ext cx="22" cy="9"/>
              </a:xfrm>
              <a:custGeom>
                <a:avLst/>
                <a:gdLst>
                  <a:gd name="T0" fmla="*/ 0 w 17"/>
                  <a:gd name="T1" fmla="*/ 0 h 9"/>
                  <a:gd name="T2" fmla="*/ 0 w 17"/>
                  <a:gd name="T3" fmla="*/ 8 h 9"/>
                  <a:gd name="T4" fmla="*/ 0 w 17"/>
                  <a:gd name="T5" fmla="*/ 8 h 9"/>
                  <a:gd name="T6" fmla="*/ 287827 w 17"/>
                  <a:gd name="T7" fmla="*/ 8 h 9"/>
                  <a:gd name="T8" fmla="*/ 287827 w 17"/>
                  <a:gd name="T9" fmla="*/ 8 h 9"/>
                  <a:gd name="T10" fmla="*/ 0 w 17"/>
                  <a:gd name="T11" fmla="*/ 0 h 9"/>
                  <a:gd name="T12" fmla="*/ 0 60000 65536"/>
                  <a:gd name="T13" fmla="*/ 0 60000 65536"/>
                  <a:gd name="T14" fmla="*/ 0 60000 65536"/>
                  <a:gd name="T15" fmla="*/ 0 60000 65536"/>
                  <a:gd name="T16" fmla="*/ 0 60000 65536"/>
                  <a:gd name="T17" fmla="*/ 0 60000 65536"/>
                  <a:gd name="T18" fmla="*/ 0 w 17"/>
                  <a:gd name="T19" fmla="*/ 0 h 9"/>
                  <a:gd name="T20" fmla="*/ 17 w 17"/>
                  <a:gd name="T21" fmla="*/ 9 h 9"/>
                </a:gdLst>
                <a:ahLst/>
                <a:cxnLst>
                  <a:cxn ang="T12">
                    <a:pos x="T0" y="T1"/>
                  </a:cxn>
                  <a:cxn ang="T13">
                    <a:pos x="T2" y="T3"/>
                  </a:cxn>
                  <a:cxn ang="T14">
                    <a:pos x="T4" y="T5"/>
                  </a:cxn>
                  <a:cxn ang="T15">
                    <a:pos x="T6" y="T7"/>
                  </a:cxn>
                  <a:cxn ang="T16">
                    <a:pos x="T8" y="T9"/>
                  </a:cxn>
                  <a:cxn ang="T17">
                    <a:pos x="T10" y="T11"/>
                  </a:cxn>
                </a:cxnLst>
                <a:rect l="T18" t="T19" r="T20" b="T21"/>
                <a:pathLst>
                  <a:path w="17" h="9">
                    <a:moveTo>
                      <a:pt x="0" y="0"/>
                    </a:moveTo>
                    <a:lnTo>
                      <a:pt x="0" y="8"/>
                    </a:lnTo>
                    <a:lnTo>
                      <a:pt x="16" y="8"/>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62" name="Freeform 98"/>
              <p:cNvSpPr>
                <a:spLocks noChangeAspect="1"/>
              </p:cNvSpPr>
              <p:nvPr/>
            </p:nvSpPr>
            <p:spPr bwMode="auto">
              <a:xfrm>
                <a:off x="1448" y="2173"/>
                <a:ext cx="44" cy="40"/>
              </a:xfrm>
              <a:custGeom>
                <a:avLst/>
                <a:gdLst>
                  <a:gd name="T0" fmla="*/ 1793479 w 33"/>
                  <a:gd name="T1" fmla="*/ 0 h 41"/>
                  <a:gd name="T2" fmla="*/ 1793479 w 33"/>
                  <a:gd name="T3" fmla="*/ 8 h 41"/>
                  <a:gd name="T4" fmla="*/ 1793479 w 33"/>
                  <a:gd name="T5" fmla="*/ 20 h 41"/>
                  <a:gd name="T6" fmla="*/ 1793479 w 33"/>
                  <a:gd name="T7" fmla="*/ 20 h 41"/>
                  <a:gd name="T8" fmla="*/ 1793479 w 33"/>
                  <a:gd name="T9" fmla="*/ 20 h 41"/>
                  <a:gd name="T10" fmla="*/ 474660 w 33"/>
                  <a:gd name="T11" fmla="*/ 20 h 41"/>
                  <a:gd name="T12" fmla="*/ 0 w 33"/>
                  <a:gd name="T13" fmla="*/ 20 h 41"/>
                  <a:gd name="T14" fmla="*/ 0 w 33"/>
                  <a:gd name="T15" fmla="*/ 16 h 41"/>
                  <a:gd name="T16" fmla="*/ 1345109 w 33"/>
                  <a:gd name="T17" fmla="*/ 8 h 41"/>
                  <a:gd name="T18" fmla="*/ 1793479 w 33"/>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41"/>
                  <a:gd name="T32" fmla="*/ 33 w 33"/>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41">
                    <a:moveTo>
                      <a:pt x="32" y="0"/>
                    </a:moveTo>
                    <a:lnTo>
                      <a:pt x="32" y="8"/>
                    </a:lnTo>
                    <a:lnTo>
                      <a:pt x="32" y="40"/>
                    </a:lnTo>
                    <a:lnTo>
                      <a:pt x="8" y="40"/>
                    </a:lnTo>
                    <a:lnTo>
                      <a:pt x="0" y="24"/>
                    </a:lnTo>
                    <a:lnTo>
                      <a:pt x="0" y="16"/>
                    </a:lnTo>
                    <a:lnTo>
                      <a:pt x="24" y="8"/>
                    </a:lnTo>
                    <a:lnTo>
                      <a:pt x="32"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63" name="Freeform 99"/>
              <p:cNvSpPr>
                <a:spLocks noChangeAspect="1"/>
              </p:cNvSpPr>
              <p:nvPr/>
            </p:nvSpPr>
            <p:spPr bwMode="auto">
              <a:xfrm>
                <a:off x="1459" y="2212"/>
                <a:ext cx="42" cy="25"/>
              </a:xfrm>
              <a:custGeom>
                <a:avLst/>
                <a:gdLst>
                  <a:gd name="T0" fmla="*/ 304811 w 33"/>
                  <a:gd name="T1" fmla="*/ 24 h 25"/>
                  <a:gd name="T2" fmla="*/ 304811 w 33"/>
                  <a:gd name="T3" fmla="*/ 16 h 25"/>
                  <a:gd name="T4" fmla="*/ 232060 w 33"/>
                  <a:gd name="T5" fmla="*/ 8 h 25"/>
                  <a:gd name="T6" fmla="*/ 232060 w 33"/>
                  <a:gd name="T7" fmla="*/ 0 h 25"/>
                  <a:gd name="T8" fmla="*/ 232060 w 33"/>
                  <a:gd name="T9" fmla="*/ 0 h 25"/>
                  <a:gd name="T10" fmla="*/ 0 w 33"/>
                  <a:gd name="T11" fmla="*/ 0 h 25"/>
                  <a:gd name="T12" fmla="*/ 0 w 33"/>
                  <a:gd name="T13" fmla="*/ 8 h 25"/>
                  <a:gd name="T14" fmla="*/ 81237 w 33"/>
                  <a:gd name="T15" fmla="*/ 16 h 25"/>
                  <a:gd name="T16" fmla="*/ 147851 w 33"/>
                  <a:gd name="T17" fmla="*/ 8 h 25"/>
                  <a:gd name="T18" fmla="*/ 232060 w 33"/>
                  <a:gd name="T19" fmla="*/ 16 h 25"/>
                  <a:gd name="T20" fmla="*/ 304811 w 33"/>
                  <a:gd name="T21" fmla="*/ 24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25"/>
                  <a:gd name="T35" fmla="*/ 33 w 33"/>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25">
                    <a:moveTo>
                      <a:pt x="32" y="24"/>
                    </a:moveTo>
                    <a:lnTo>
                      <a:pt x="32" y="16"/>
                    </a:lnTo>
                    <a:lnTo>
                      <a:pt x="24" y="8"/>
                    </a:lnTo>
                    <a:lnTo>
                      <a:pt x="24" y="0"/>
                    </a:lnTo>
                    <a:lnTo>
                      <a:pt x="0" y="0"/>
                    </a:lnTo>
                    <a:lnTo>
                      <a:pt x="0" y="8"/>
                    </a:lnTo>
                    <a:lnTo>
                      <a:pt x="8" y="16"/>
                    </a:lnTo>
                    <a:lnTo>
                      <a:pt x="16" y="8"/>
                    </a:lnTo>
                    <a:lnTo>
                      <a:pt x="24" y="16"/>
                    </a:lnTo>
                    <a:lnTo>
                      <a:pt x="32"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64" name="Freeform 100"/>
              <p:cNvSpPr>
                <a:spLocks noChangeAspect="1"/>
              </p:cNvSpPr>
              <p:nvPr/>
            </p:nvSpPr>
            <p:spPr bwMode="auto">
              <a:xfrm>
                <a:off x="1500" y="2228"/>
                <a:ext cx="34" cy="16"/>
              </a:xfrm>
              <a:custGeom>
                <a:avLst/>
                <a:gdLst>
                  <a:gd name="T0" fmla="*/ 0 w 25"/>
                  <a:gd name="T1" fmla="*/ 8 h 17"/>
                  <a:gd name="T2" fmla="*/ 1925394 w 25"/>
                  <a:gd name="T3" fmla="*/ 8 h 17"/>
                  <a:gd name="T4" fmla="*/ 1925394 w 25"/>
                  <a:gd name="T5" fmla="*/ 8 h 17"/>
                  <a:gd name="T6" fmla="*/ 2881533 w 25"/>
                  <a:gd name="T7" fmla="*/ 8 h 17"/>
                  <a:gd name="T8" fmla="*/ 1925394 w 25"/>
                  <a:gd name="T9" fmla="*/ 8 h 17"/>
                  <a:gd name="T10" fmla="*/ 2881533 w 25"/>
                  <a:gd name="T11" fmla="*/ 0 h 17"/>
                  <a:gd name="T12" fmla="*/ 2881533 w 25"/>
                  <a:gd name="T13" fmla="*/ 0 h 17"/>
                  <a:gd name="T14" fmla="*/ 930992 w 25"/>
                  <a:gd name="T15" fmla="*/ 0 h 17"/>
                  <a:gd name="T16" fmla="*/ 930992 w 25"/>
                  <a:gd name="T17" fmla="*/ 0 h 17"/>
                  <a:gd name="T18" fmla="*/ 0 w 25"/>
                  <a:gd name="T19" fmla="*/ 0 h 17"/>
                  <a:gd name="T20" fmla="*/ 0 w 25"/>
                  <a:gd name="T21" fmla="*/ 8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17"/>
                  <a:gd name="T35" fmla="*/ 25 w 2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17">
                    <a:moveTo>
                      <a:pt x="0" y="8"/>
                    </a:moveTo>
                    <a:lnTo>
                      <a:pt x="16" y="16"/>
                    </a:lnTo>
                    <a:lnTo>
                      <a:pt x="24" y="16"/>
                    </a:lnTo>
                    <a:lnTo>
                      <a:pt x="16" y="8"/>
                    </a:lnTo>
                    <a:lnTo>
                      <a:pt x="24" y="0"/>
                    </a:lnTo>
                    <a:lnTo>
                      <a:pt x="8" y="0"/>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65" name="Freeform 101"/>
              <p:cNvSpPr>
                <a:spLocks noChangeAspect="1"/>
              </p:cNvSpPr>
              <p:nvPr/>
            </p:nvSpPr>
            <p:spPr bwMode="auto">
              <a:xfrm>
                <a:off x="1532" y="2228"/>
                <a:ext cx="33" cy="16"/>
              </a:xfrm>
              <a:custGeom>
                <a:avLst/>
                <a:gdLst>
                  <a:gd name="T0" fmla="*/ 920965 w 25"/>
                  <a:gd name="T1" fmla="*/ 0 h 17"/>
                  <a:gd name="T2" fmla="*/ 920965 w 25"/>
                  <a:gd name="T3" fmla="*/ 8 h 17"/>
                  <a:gd name="T4" fmla="*/ 920965 w 25"/>
                  <a:gd name="T5" fmla="*/ 8 h 17"/>
                  <a:gd name="T6" fmla="*/ 920965 w 25"/>
                  <a:gd name="T7" fmla="*/ 8 h 17"/>
                  <a:gd name="T8" fmla="*/ 621108 w 25"/>
                  <a:gd name="T9" fmla="*/ 8 h 17"/>
                  <a:gd name="T10" fmla="*/ 0 w 25"/>
                  <a:gd name="T11" fmla="*/ 0 h 17"/>
                  <a:gd name="T12" fmla="*/ 0 w 25"/>
                  <a:gd name="T13" fmla="*/ 0 h 17"/>
                  <a:gd name="T14" fmla="*/ 324207 w 25"/>
                  <a:gd name="T15" fmla="*/ 0 h 17"/>
                  <a:gd name="T16" fmla="*/ 621108 w 25"/>
                  <a:gd name="T17" fmla="*/ 0 h 17"/>
                  <a:gd name="T18" fmla="*/ 920965 w 25"/>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17"/>
                  <a:gd name="T32" fmla="*/ 25 w 2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17">
                    <a:moveTo>
                      <a:pt x="24" y="0"/>
                    </a:moveTo>
                    <a:lnTo>
                      <a:pt x="24" y="8"/>
                    </a:lnTo>
                    <a:lnTo>
                      <a:pt x="24" y="16"/>
                    </a:lnTo>
                    <a:lnTo>
                      <a:pt x="16" y="8"/>
                    </a:lnTo>
                    <a:lnTo>
                      <a:pt x="0" y="0"/>
                    </a:lnTo>
                    <a:lnTo>
                      <a:pt x="8" y="0"/>
                    </a:lnTo>
                    <a:lnTo>
                      <a:pt x="16" y="0"/>
                    </a:lnTo>
                    <a:lnTo>
                      <a:pt x="24"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66" name="Freeform 102"/>
              <p:cNvSpPr>
                <a:spLocks noChangeAspect="1"/>
              </p:cNvSpPr>
              <p:nvPr/>
            </p:nvSpPr>
            <p:spPr bwMode="auto">
              <a:xfrm>
                <a:off x="1532" y="2228"/>
                <a:ext cx="2" cy="1"/>
              </a:xfrm>
              <a:custGeom>
                <a:avLst/>
                <a:gdLst>
                  <a:gd name="T0" fmla="*/ 0 w 1"/>
                  <a:gd name="T1" fmla="*/ 0 h 1"/>
                  <a:gd name="T2" fmla="*/ 0 w 1"/>
                  <a:gd name="T3" fmla="*/ 0 h 1"/>
                  <a:gd name="T4" fmla="*/ 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67" name="Freeform 103"/>
              <p:cNvSpPr>
                <a:spLocks noChangeAspect="1"/>
              </p:cNvSpPr>
              <p:nvPr/>
            </p:nvSpPr>
            <p:spPr bwMode="auto">
              <a:xfrm>
                <a:off x="1532" y="2228"/>
                <a:ext cx="2" cy="1"/>
              </a:xfrm>
              <a:custGeom>
                <a:avLst/>
                <a:gdLst>
                  <a:gd name="T0" fmla="*/ 0 w 1"/>
                  <a:gd name="T1" fmla="*/ 0 h 1"/>
                  <a:gd name="T2" fmla="*/ 0 w 1"/>
                  <a:gd name="T3" fmla="*/ 0 h 1"/>
                  <a:gd name="T4" fmla="*/ 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68" name="Freeform 104"/>
              <p:cNvSpPr>
                <a:spLocks noChangeAspect="1"/>
              </p:cNvSpPr>
              <p:nvPr/>
            </p:nvSpPr>
            <p:spPr bwMode="auto">
              <a:xfrm>
                <a:off x="1626" y="2133"/>
                <a:ext cx="43" cy="25"/>
              </a:xfrm>
              <a:custGeom>
                <a:avLst/>
                <a:gdLst>
                  <a:gd name="T0" fmla="*/ 0 w 33"/>
                  <a:gd name="T1" fmla="*/ 16 h 25"/>
                  <a:gd name="T2" fmla="*/ 0 w 33"/>
                  <a:gd name="T3" fmla="*/ 0 h 25"/>
                  <a:gd name="T4" fmla="*/ 372618 w 33"/>
                  <a:gd name="T5" fmla="*/ 0 h 25"/>
                  <a:gd name="T6" fmla="*/ 372618 w 33"/>
                  <a:gd name="T7" fmla="*/ 0 h 25"/>
                  <a:gd name="T8" fmla="*/ 554682 w 33"/>
                  <a:gd name="T9" fmla="*/ 0 h 25"/>
                  <a:gd name="T10" fmla="*/ 759426 w 33"/>
                  <a:gd name="T11" fmla="*/ 8 h 25"/>
                  <a:gd name="T12" fmla="*/ 554682 w 33"/>
                  <a:gd name="T13" fmla="*/ 16 h 25"/>
                  <a:gd name="T14" fmla="*/ 554682 w 33"/>
                  <a:gd name="T15" fmla="*/ 8 h 25"/>
                  <a:gd name="T16" fmla="*/ 184159 w 33"/>
                  <a:gd name="T17" fmla="*/ 16 h 25"/>
                  <a:gd name="T18" fmla="*/ 184159 w 33"/>
                  <a:gd name="T19" fmla="*/ 8 h 25"/>
                  <a:gd name="T20" fmla="*/ 184159 w 33"/>
                  <a:gd name="T21" fmla="*/ 16 h 25"/>
                  <a:gd name="T22" fmla="*/ 184159 w 33"/>
                  <a:gd name="T23" fmla="*/ 24 h 25"/>
                  <a:gd name="T24" fmla="*/ 0 w 33"/>
                  <a:gd name="T25" fmla="*/ 16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25"/>
                  <a:gd name="T41" fmla="*/ 33 w 33"/>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25">
                    <a:moveTo>
                      <a:pt x="0" y="16"/>
                    </a:moveTo>
                    <a:lnTo>
                      <a:pt x="0" y="0"/>
                    </a:lnTo>
                    <a:lnTo>
                      <a:pt x="16" y="0"/>
                    </a:lnTo>
                    <a:lnTo>
                      <a:pt x="24" y="0"/>
                    </a:lnTo>
                    <a:lnTo>
                      <a:pt x="32" y="8"/>
                    </a:lnTo>
                    <a:lnTo>
                      <a:pt x="24" y="16"/>
                    </a:lnTo>
                    <a:lnTo>
                      <a:pt x="24" y="8"/>
                    </a:lnTo>
                    <a:lnTo>
                      <a:pt x="8" y="16"/>
                    </a:lnTo>
                    <a:lnTo>
                      <a:pt x="8" y="8"/>
                    </a:lnTo>
                    <a:lnTo>
                      <a:pt x="8" y="16"/>
                    </a:lnTo>
                    <a:lnTo>
                      <a:pt x="8" y="24"/>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69" name="Freeform 105"/>
              <p:cNvSpPr>
                <a:spLocks noChangeAspect="1"/>
              </p:cNvSpPr>
              <p:nvPr/>
            </p:nvSpPr>
            <p:spPr bwMode="auto">
              <a:xfrm>
                <a:off x="1594" y="2133"/>
                <a:ext cx="33" cy="18"/>
              </a:xfrm>
              <a:custGeom>
                <a:avLst/>
                <a:gdLst>
                  <a:gd name="T0" fmla="*/ 920965 w 25"/>
                  <a:gd name="T1" fmla="*/ 130 h 17"/>
                  <a:gd name="T2" fmla="*/ 920965 w 25"/>
                  <a:gd name="T3" fmla="*/ 0 h 17"/>
                  <a:gd name="T4" fmla="*/ 324207 w 25"/>
                  <a:gd name="T5" fmla="*/ 0 h 17"/>
                  <a:gd name="T6" fmla="*/ 621108 w 25"/>
                  <a:gd name="T7" fmla="*/ 8 h 17"/>
                  <a:gd name="T8" fmla="*/ 0 w 25"/>
                  <a:gd name="T9" fmla="*/ 130 h 17"/>
                  <a:gd name="T10" fmla="*/ 324207 w 25"/>
                  <a:gd name="T11" fmla="*/ 130 h 17"/>
                  <a:gd name="T12" fmla="*/ 920965 w 25"/>
                  <a:gd name="T13" fmla="*/ 130 h 17"/>
                  <a:gd name="T14" fmla="*/ 0 60000 65536"/>
                  <a:gd name="T15" fmla="*/ 0 60000 65536"/>
                  <a:gd name="T16" fmla="*/ 0 60000 65536"/>
                  <a:gd name="T17" fmla="*/ 0 60000 65536"/>
                  <a:gd name="T18" fmla="*/ 0 60000 65536"/>
                  <a:gd name="T19" fmla="*/ 0 60000 65536"/>
                  <a:gd name="T20" fmla="*/ 0 60000 65536"/>
                  <a:gd name="T21" fmla="*/ 0 w 25"/>
                  <a:gd name="T22" fmla="*/ 0 h 17"/>
                  <a:gd name="T23" fmla="*/ 25 w 25"/>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7">
                    <a:moveTo>
                      <a:pt x="24" y="16"/>
                    </a:moveTo>
                    <a:lnTo>
                      <a:pt x="24" y="0"/>
                    </a:lnTo>
                    <a:lnTo>
                      <a:pt x="8" y="0"/>
                    </a:lnTo>
                    <a:lnTo>
                      <a:pt x="16" y="8"/>
                    </a:lnTo>
                    <a:lnTo>
                      <a:pt x="0" y="16"/>
                    </a:lnTo>
                    <a:lnTo>
                      <a:pt x="8" y="16"/>
                    </a:lnTo>
                    <a:lnTo>
                      <a:pt x="24"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70" name="Freeform 106"/>
              <p:cNvSpPr>
                <a:spLocks noChangeAspect="1"/>
              </p:cNvSpPr>
              <p:nvPr/>
            </p:nvSpPr>
            <p:spPr bwMode="auto">
              <a:xfrm>
                <a:off x="1542" y="2197"/>
                <a:ext cx="136" cy="141"/>
              </a:xfrm>
              <a:custGeom>
                <a:avLst/>
                <a:gdLst>
                  <a:gd name="T0" fmla="*/ 1499646 w 105"/>
                  <a:gd name="T1" fmla="*/ 50 h 145"/>
                  <a:gd name="T2" fmla="*/ 1645793 w 105"/>
                  <a:gd name="T3" fmla="*/ 46 h 145"/>
                  <a:gd name="T4" fmla="*/ 1499646 w 105"/>
                  <a:gd name="T5" fmla="*/ 38 h 145"/>
                  <a:gd name="T6" fmla="*/ 1645793 w 105"/>
                  <a:gd name="T7" fmla="*/ 38 h 145"/>
                  <a:gd name="T8" fmla="*/ 1499646 w 105"/>
                  <a:gd name="T9" fmla="*/ 38 h 145"/>
                  <a:gd name="T10" fmla="*/ 1499646 w 105"/>
                  <a:gd name="T11" fmla="*/ 36 h 145"/>
                  <a:gd name="T12" fmla="*/ 1942399 w 105"/>
                  <a:gd name="T13" fmla="*/ 36 h 145"/>
                  <a:gd name="T14" fmla="*/ 1942399 w 105"/>
                  <a:gd name="T15" fmla="*/ 33 h 145"/>
                  <a:gd name="T16" fmla="*/ 1790970 w 105"/>
                  <a:gd name="T17" fmla="*/ 25 h 145"/>
                  <a:gd name="T18" fmla="*/ 1942399 w 105"/>
                  <a:gd name="T19" fmla="*/ 18 h 145"/>
                  <a:gd name="T20" fmla="*/ 1645793 w 105"/>
                  <a:gd name="T21" fmla="*/ 18 h 145"/>
                  <a:gd name="T22" fmla="*/ 1499646 w 105"/>
                  <a:gd name="T23" fmla="*/ 18 h 145"/>
                  <a:gd name="T24" fmla="*/ 1192263 w 105"/>
                  <a:gd name="T25" fmla="*/ 18 h 145"/>
                  <a:gd name="T26" fmla="*/ 1050477 w 105"/>
                  <a:gd name="T27" fmla="*/ 18 h 145"/>
                  <a:gd name="T28" fmla="*/ 1050477 w 105"/>
                  <a:gd name="T29" fmla="*/ 18 h 145"/>
                  <a:gd name="T30" fmla="*/ 893901 w 105"/>
                  <a:gd name="T31" fmla="*/ 18 h 145"/>
                  <a:gd name="T32" fmla="*/ 1050477 w 105"/>
                  <a:gd name="T33" fmla="*/ 16 h 145"/>
                  <a:gd name="T34" fmla="*/ 1192263 w 105"/>
                  <a:gd name="T35" fmla="*/ 16 h 145"/>
                  <a:gd name="T36" fmla="*/ 1326640 w 105"/>
                  <a:gd name="T37" fmla="*/ 8 h 145"/>
                  <a:gd name="T38" fmla="*/ 1192263 w 105"/>
                  <a:gd name="T39" fmla="*/ 0 h 145"/>
                  <a:gd name="T40" fmla="*/ 893901 w 105"/>
                  <a:gd name="T41" fmla="*/ 16 h 145"/>
                  <a:gd name="T42" fmla="*/ 587924 w 105"/>
                  <a:gd name="T43" fmla="*/ 16 h 145"/>
                  <a:gd name="T44" fmla="*/ 587924 w 105"/>
                  <a:gd name="T45" fmla="*/ 18 h 145"/>
                  <a:gd name="T46" fmla="*/ 296002 w 105"/>
                  <a:gd name="T47" fmla="*/ 18 h 145"/>
                  <a:gd name="T48" fmla="*/ 296002 w 105"/>
                  <a:gd name="T49" fmla="*/ 18 h 145"/>
                  <a:gd name="T50" fmla="*/ 296002 w 105"/>
                  <a:gd name="T51" fmla="*/ 18 h 145"/>
                  <a:gd name="T52" fmla="*/ 296002 w 105"/>
                  <a:gd name="T53" fmla="*/ 18 h 145"/>
                  <a:gd name="T54" fmla="*/ 296002 w 105"/>
                  <a:gd name="T55" fmla="*/ 18 h 145"/>
                  <a:gd name="T56" fmla="*/ 296002 w 105"/>
                  <a:gd name="T57" fmla="*/ 18 h 145"/>
                  <a:gd name="T58" fmla="*/ 296002 w 105"/>
                  <a:gd name="T59" fmla="*/ 18 h 145"/>
                  <a:gd name="T60" fmla="*/ 296002 w 105"/>
                  <a:gd name="T61" fmla="*/ 29 h 145"/>
                  <a:gd name="T62" fmla="*/ 296002 w 105"/>
                  <a:gd name="T63" fmla="*/ 29 h 145"/>
                  <a:gd name="T64" fmla="*/ 296002 w 105"/>
                  <a:gd name="T65" fmla="*/ 33 h 145"/>
                  <a:gd name="T66" fmla="*/ 141792 w 105"/>
                  <a:gd name="T67" fmla="*/ 33 h 145"/>
                  <a:gd name="T68" fmla="*/ 141792 w 105"/>
                  <a:gd name="T69" fmla="*/ 36 h 145"/>
                  <a:gd name="T70" fmla="*/ 0 w 105"/>
                  <a:gd name="T71" fmla="*/ 36 h 145"/>
                  <a:gd name="T72" fmla="*/ 0 w 105"/>
                  <a:gd name="T73" fmla="*/ 38 h 145"/>
                  <a:gd name="T74" fmla="*/ 296002 w 105"/>
                  <a:gd name="T75" fmla="*/ 41 h 145"/>
                  <a:gd name="T76" fmla="*/ 587924 w 105"/>
                  <a:gd name="T77" fmla="*/ 38 h 145"/>
                  <a:gd name="T78" fmla="*/ 587924 w 105"/>
                  <a:gd name="T79" fmla="*/ 41 h 145"/>
                  <a:gd name="T80" fmla="*/ 893901 w 105"/>
                  <a:gd name="T81" fmla="*/ 46 h 145"/>
                  <a:gd name="T82" fmla="*/ 893901 w 105"/>
                  <a:gd name="T83" fmla="*/ 48 h 145"/>
                  <a:gd name="T84" fmla="*/ 1326640 w 105"/>
                  <a:gd name="T85" fmla="*/ 46 h 145"/>
                  <a:gd name="T86" fmla="*/ 1499646 w 105"/>
                  <a:gd name="T87" fmla="*/ 48 h 145"/>
                  <a:gd name="T88" fmla="*/ 1499646 w 105"/>
                  <a:gd name="T89" fmla="*/ 50 h 145"/>
                  <a:gd name="T90" fmla="*/ 1326640 w 105"/>
                  <a:gd name="T91" fmla="*/ 50 h 145"/>
                  <a:gd name="T92" fmla="*/ 1499646 w 105"/>
                  <a:gd name="T93" fmla="*/ 50 h 1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5"/>
                  <a:gd name="T142" fmla="*/ 0 h 145"/>
                  <a:gd name="T143" fmla="*/ 105 w 105"/>
                  <a:gd name="T144" fmla="*/ 145 h 1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5" h="145">
                    <a:moveTo>
                      <a:pt x="80" y="144"/>
                    </a:moveTo>
                    <a:lnTo>
                      <a:pt x="88" y="128"/>
                    </a:lnTo>
                    <a:lnTo>
                      <a:pt x="80" y="104"/>
                    </a:lnTo>
                    <a:lnTo>
                      <a:pt x="88" y="104"/>
                    </a:lnTo>
                    <a:lnTo>
                      <a:pt x="80" y="104"/>
                    </a:lnTo>
                    <a:lnTo>
                      <a:pt x="80" y="96"/>
                    </a:lnTo>
                    <a:lnTo>
                      <a:pt x="104" y="96"/>
                    </a:lnTo>
                    <a:lnTo>
                      <a:pt x="104" y="88"/>
                    </a:lnTo>
                    <a:lnTo>
                      <a:pt x="96" y="72"/>
                    </a:lnTo>
                    <a:lnTo>
                      <a:pt x="104" y="56"/>
                    </a:lnTo>
                    <a:lnTo>
                      <a:pt x="88" y="56"/>
                    </a:lnTo>
                    <a:lnTo>
                      <a:pt x="80" y="48"/>
                    </a:lnTo>
                    <a:lnTo>
                      <a:pt x="64" y="48"/>
                    </a:lnTo>
                    <a:lnTo>
                      <a:pt x="56" y="48"/>
                    </a:lnTo>
                    <a:lnTo>
                      <a:pt x="56" y="40"/>
                    </a:lnTo>
                    <a:lnTo>
                      <a:pt x="48" y="32"/>
                    </a:lnTo>
                    <a:lnTo>
                      <a:pt x="56" y="16"/>
                    </a:lnTo>
                    <a:lnTo>
                      <a:pt x="64" y="16"/>
                    </a:lnTo>
                    <a:lnTo>
                      <a:pt x="72" y="8"/>
                    </a:lnTo>
                    <a:lnTo>
                      <a:pt x="64" y="0"/>
                    </a:lnTo>
                    <a:lnTo>
                      <a:pt x="48" y="16"/>
                    </a:lnTo>
                    <a:lnTo>
                      <a:pt x="32" y="16"/>
                    </a:lnTo>
                    <a:lnTo>
                      <a:pt x="32" y="32"/>
                    </a:lnTo>
                    <a:lnTo>
                      <a:pt x="16" y="32"/>
                    </a:lnTo>
                    <a:lnTo>
                      <a:pt x="16" y="48"/>
                    </a:lnTo>
                    <a:lnTo>
                      <a:pt x="16" y="32"/>
                    </a:lnTo>
                    <a:lnTo>
                      <a:pt x="16" y="40"/>
                    </a:lnTo>
                    <a:lnTo>
                      <a:pt x="16" y="48"/>
                    </a:lnTo>
                    <a:lnTo>
                      <a:pt x="16" y="56"/>
                    </a:lnTo>
                    <a:lnTo>
                      <a:pt x="16" y="80"/>
                    </a:lnTo>
                    <a:lnTo>
                      <a:pt x="16" y="88"/>
                    </a:lnTo>
                    <a:lnTo>
                      <a:pt x="8" y="88"/>
                    </a:lnTo>
                    <a:lnTo>
                      <a:pt x="8" y="96"/>
                    </a:lnTo>
                    <a:lnTo>
                      <a:pt x="0" y="96"/>
                    </a:lnTo>
                    <a:lnTo>
                      <a:pt x="0" y="104"/>
                    </a:lnTo>
                    <a:lnTo>
                      <a:pt x="16" y="112"/>
                    </a:lnTo>
                    <a:lnTo>
                      <a:pt x="32" y="104"/>
                    </a:lnTo>
                    <a:lnTo>
                      <a:pt x="32" y="112"/>
                    </a:lnTo>
                    <a:lnTo>
                      <a:pt x="48" y="128"/>
                    </a:lnTo>
                    <a:lnTo>
                      <a:pt x="48" y="136"/>
                    </a:lnTo>
                    <a:lnTo>
                      <a:pt x="72" y="128"/>
                    </a:lnTo>
                    <a:lnTo>
                      <a:pt x="80" y="136"/>
                    </a:lnTo>
                    <a:lnTo>
                      <a:pt x="80" y="144"/>
                    </a:lnTo>
                    <a:lnTo>
                      <a:pt x="72" y="144"/>
                    </a:lnTo>
                    <a:lnTo>
                      <a:pt x="80" y="14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71" name="Freeform 107"/>
              <p:cNvSpPr>
                <a:spLocks noChangeAspect="1"/>
              </p:cNvSpPr>
              <p:nvPr/>
            </p:nvSpPr>
            <p:spPr bwMode="auto">
              <a:xfrm>
                <a:off x="1522" y="2298"/>
                <a:ext cx="63" cy="56"/>
              </a:xfrm>
              <a:custGeom>
                <a:avLst/>
                <a:gdLst>
                  <a:gd name="T0" fmla="*/ 682227 w 49"/>
                  <a:gd name="T1" fmla="*/ 8 h 57"/>
                  <a:gd name="T2" fmla="*/ 682227 w 49"/>
                  <a:gd name="T3" fmla="*/ 0 h 57"/>
                  <a:gd name="T4" fmla="*/ 446275 w 49"/>
                  <a:gd name="T5" fmla="*/ 8 h 57"/>
                  <a:gd name="T6" fmla="*/ 231040 w 49"/>
                  <a:gd name="T7" fmla="*/ 0 h 57"/>
                  <a:gd name="T8" fmla="*/ 111081 w 49"/>
                  <a:gd name="T9" fmla="*/ 0 h 57"/>
                  <a:gd name="T10" fmla="*/ 111081 w 49"/>
                  <a:gd name="T11" fmla="*/ 8 h 57"/>
                  <a:gd name="T12" fmla="*/ 0 w 49"/>
                  <a:gd name="T13" fmla="*/ 16 h 57"/>
                  <a:gd name="T14" fmla="*/ 0 w 49"/>
                  <a:gd name="T15" fmla="*/ 24 h 57"/>
                  <a:gd name="T16" fmla="*/ 111081 w 49"/>
                  <a:gd name="T17" fmla="*/ 28 h 57"/>
                  <a:gd name="T18" fmla="*/ 111081 w 49"/>
                  <a:gd name="T19" fmla="*/ 28 h 57"/>
                  <a:gd name="T20" fmla="*/ 111081 w 49"/>
                  <a:gd name="T21" fmla="*/ 28 h 57"/>
                  <a:gd name="T22" fmla="*/ 111081 w 49"/>
                  <a:gd name="T23" fmla="*/ 28 h 57"/>
                  <a:gd name="T24" fmla="*/ 0 w 49"/>
                  <a:gd name="T25" fmla="*/ 28 h 57"/>
                  <a:gd name="T26" fmla="*/ 111081 w 49"/>
                  <a:gd name="T27" fmla="*/ 28 h 57"/>
                  <a:gd name="T28" fmla="*/ 446275 w 49"/>
                  <a:gd name="T29" fmla="*/ 28 h 57"/>
                  <a:gd name="T30" fmla="*/ 558297 w 49"/>
                  <a:gd name="T31" fmla="*/ 28 h 57"/>
                  <a:gd name="T32" fmla="*/ 682227 w 49"/>
                  <a:gd name="T33" fmla="*/ 24 h 57"/>
                  <a:gd name="T34" fmla="*/ 682227 w 49"/>
                  <a:gd name="T35" fmla="*/ 16 h 57"/>
                  <a:gd name="T36" fmla="*/ 682227 w 49"/>
                  <a:gd name="T37" fmla="*/ 8 h 57"/>
                  <a:gd name="T38" fmla="*/ 682227 w 49"/>
                  <a:gd name="T39" fmla="*/ 8 h 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9"/>
                  <a:gd name="T61" fmla="*/ 0 h 57"/>
                  <a:gd name="T62" fmla="*/ 49 w 49"/>
                  <a:gd name="T63" fmla="*/ 57 h 5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9" h="57">
                    <a:moveTo>
                      <a:pt x="48" y="8"/>
                    </a:moveTo>
                    <a:lnTo>
                      <a:pt x="48" y="0"/>
                    </a:lnTo>
                    <a:lnTo>
                      <a:pt x="32" y="8"/>
                    </a:lnTo>
                    <a:lnTo>
                      <a:pt x="16" y="0"/>
                    </a:lnTo>
                    <a:lnTo>
                      <a:pt x="8" y="0"/>
                    </a:lnTo>
                    <a:lnTo>
                      <a:pt x="8" y="8"/>
                    </a:lnTo>
                    <a:lnTo>
                      <a:pt x="0" y="16"/>
                    </a:lnTo>
                    <a:lnTo>
                      <a:pt x="0" y="24"/>
                    </a:lnTo>
                    <a:lnTo>
                      <a:pt x="8" y="40"/>
                    </a:lnTo>
                    <a:lnTo>
                      <a:pt x="8" y="32"/>
                    </a:lnTo>
                    <a:lnTo>
                      <a:pt x="8" y="40"/>
                    </a:lnTo>
                    <a:lnTo>
                      <a:pt x="0" y="48"/>
                    </a:lnTo>
                    <a:lnTo>
                      <a:pt x="8" y="56"/>
                    </a:lnTo>
                    <a:lnTo>
                      <a:pt x="32" y="40"/>
                    </a:lnTo>
                    <a:lnTo>
                      <a:pt x="40" y="32"/>
                    </a:lnTo>
                    <a:lnTo>
                      <a:pt x="48" y="24"/>
                    </a:lnTo>
                    <a:lnTo>
                      <a:pt x="48" y="16"/>
                    </a:lnTo>
                    <a:lnTo>
                      <a:pt x="48"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72" name="Freeform 108"/>
              <p:cNvSpPr>
                <a:spLocks noChangeAspect="1"/>
              </p:cNvSpPr>
              <p:nvPr/>
            </p:nvSpPr>
            <p:spPr bwMode="auto">
              <a:xfrm>
                <a:off x="1510" y="2306"/>
                <a:ext cx="148" cy="157"/>
              </a:xfrm>
              <a:custGeom>
                <a:avLst/>
                <a:gdLst>
                  <a:gd name="T0" fmla="*/ 3192678 w 113"/>
                  <a:gd name="T1" fmla="*/ 40 h 161"/>
                  <a:gd name="T2" fmla="*/ 2731848 w 113"/>
                  <a:gd name="T3" fmla="*/ 40 h 161"/>
                  <a:gd name="T4" fmla="*/ 2731848 w 113"/>
                  <a:gd name="T5" fmla="*/ 36 h 161"/>
                  <a:gd name="T6" fmla="*/ 2496451 w 113"/>
                  <a:gd name="T7" fmla="*/ 36 h 161"/>
                  <a:gd name="T8" fmla="*/ 2033909 w 113"/>
                  <a:gd name="T9" fmla="*/ 36 h 161"/>
                  <a:gd name="T10" fmla="*/ 2033909 w 113"/>
                  <a:gd name="T11" fmla="*/ 28 h 161"/>
                  <a:gd name="T12" fmla="*/ 2283838 w 113"/>
                  <a:gd name="T13" fmla="*/ 20 h 161"/>
                  <a:gd name="T14" fmla="*/ 2940341 w 113"/>
                  <a:gd name="T15" fmla="*/ 20 h 161"/>
                  <a:gd name="T16" fmla="*/ 2731848 w 113"/>
                  <a:gd name="T17" fmla="*/ 20 h 161"/>
                  <a:gd name="T18" fmla="*/ 2940341 w 113"/>
                  <a:gd name="T19" fmla="*/ 20 h 161"/>
                  <a:gd name="T20" fmla="*/ 2940341 w 113"/>
                  <a:gd name="T21" fmla="*/ 20 h 161"/>
                  <a:gd name="T22" fmla="*/ 2731848 w 113"/>
                  <a:gd name="T23" fmla="*/ 16 h 161"/>
                  <a:gd name="T24" fmla="*/ 2033909 w 113"/>
                  <a:gd name="T25" fmla="*/ 20 h 161"/>
                  <a:gd name="T26" fmla="*/ 2033909 w 113"/>
                  <a:gd name="T27" fmla="*/ 16 h 161"/>
                  <a:gd name="T28" fmla="*/ 1592539 w 113"/>
                  <a:gd name="T29" fmla="*/ 0 h 161"/>
                  <a:gd name="T30" fmla="*/ 1592539 w 113"/>
                  <a:gd name="T31" fmla="*/ 0 h 161"/>
                  <a:gd name="T32" fmla="*/ 1592539 w 113"/>
                  <a:gd name="T33" fmla="*/ 8 h 161"/>
                  <a:gd name="T34" fmla="*/ 1592539 w 113"/>
                  <a:gd name="T35" fmla="*/ 16 h 161"/>
                  <a:gd name="T36" fmla="*/ 1376002 w 113"/>
                  <a:gd name="T37" fmla="*/ 20 h 161"/>
                  <a:gd name="T38" fmla="*/ 1123142 w 113"/>
                  <a:gd name="T39" fmla="*/ 20 h 161"/>
                  <a:gd name="T40" fmla="*/ 467612 w 113"/>
                  <a:gd name="T41" fmla="*/ 20 h 161"/>
                  <a:gd name="T42" fmla="*/ 211592 w 113"/>
                  <a:gd name="T43" fmla="*/ 20 h 161"/>
                  <a:gd name="T44" fmla="*/ 467612 w 113"/>
                  <a:gd name="T45" fmla="*/ 20 h 161"/>
                  <a:gd name="T46" fmla="*/ 0 w 113"/>
                  <a:gd name="T47" fmla="*/ 20 h 161"/>
                  <a:gd name="T48" fmla="*/ 211592 w 113"/>
                  <a:gd name="T49" fmla="*/ 20 h 161"/>
                  <a:gd name="T50" fmla="*/ 0 w 113"/>
                  <a:gd name="T51" fmla="*/ 20 h 161"/>
                  <a:gd name="T52" fmla="*/ 467612 w 113"/>
                  <a:gd name="T53" fmla="*/ 24 h 161"/>
                  <a:gd name="T54" fmla="*/ 687964 w 113"/>
                  <a:gd name="T55" fmla="*/ 28 h 161"/>
                  <a:gd name="T56" fmla="*/ 1592539 w 113"/>
                  <a:gd name="T57" fmla="*/ 51 h 161"/>
                  <a:gd name="T58" fmla="*/ 2731848 w 113"/>
                  <a:gd name="T59" fmla="*/ 60 h 161"/>
                  <a:gd name="T60" fmla="*/ 3192678 w 113"/>
                  <a:gd name="T61" fmla="*/ 60 h 161"/>
                  <a:gd name="T62" fmla="*/ 3192678 w 113"/>
                  <a:gd name="T63" fmla="*/ 56 h 161"/>
                  <a:gd name="T64" fmla="*/ 3192678 w 113"/>
                  <a:gd name="T65" fmla="*/ 56 h 161"/>
                  <a:gd name="T66" fmla="*/ 3192678 w 113"/>
                  <a:gd name="T67" fmla="*/ 43 h 161"/>
                  <a:gd name="T68" fmla="*/ 3192678 w 113"/>
                  <a:gd name="T69" fmla="*/ 40 h 1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161"/>
                  <a:gd name="T107" fmla="*/ 113 w 113"/>
                  <a:gd name="T108" fmla="*/ 161 h 1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161">
                    <a:moveTo>
                      <a:pt x="112" y="96"/>
                    </a:moveTo>
                    <a:lnTo>
                      <a:pt x="96" y="96"/>
                    </a:lnTo>
                    <a:lnTo>
                      <a:pt x="96" y="88"/>
                    </a:lnTo>
                    <a:lnTo>
                      <a:pt x="88" y="88"/>
                    </a:lnTo>
                    <a:lnTo>
                      <a:pt x="72" y="88"/>
                    </a:lnTo>
                    <a:lnTo>
                      <a:pt x="72" y="72"/>
                    </a:lnTo>
                    <a:lnTo>
                      <a:pt x="80" y="48"/>
                    </a:lnTo>
                    <a:lnTo>
                      <a:pt x="104" y="32"/>
                    </a:lnTo>
                    <a:lnTo>
                      <a:pt x="96" y="32"/>
                    </a:lnTo>
                    <a:lnTo>
                      <a:pt x="104" y="32"/>
                    </a:lnTo>
                    <a:lnTo>
                      <a:pt x="104" y="24"/>
                    </a:lnTo>
                    <a:lnTo>
                      <a:pt x="96" y="16"/>
                    </a:lnTo>
                    <a:lnTo>
                      <a:pt x="72" y="24"/>
                    </a:lnTo>
                    <a:lnTo>
                      <a:pt x="72" y="16"/>
                    </a:lnTo>
                    <a:lnTo>
                      <a:pt x="56" y="0"/>
                    </a:lnTo>
                    <a:lnTo>
                      <a:pt x="56" y="8"/>
                    </a:lnTo>
                    <a:lnTo>
                      <a:pt x="56" y="16"/>
                    </a:lnTo>
                    <a:lnTo>
                      <a:pt x="48" y="24"/>
                    </a:lnTo>
                    <a:lnTo>
                      <a:pt x="40" y="32"/>
                    </a:lnTo>
                    <a:lnTo>
                      <a:pt x="16" y="48"/>
                    </a:lnTo>
                    <a:lnTo>
                      <a:pt x="8" y="40"/>
                    </a:lnTo>
                    <a:lnTo>
                      <a:pt x="16" y="32"/>
                    </a:lnTo>
                    <a:lnTo>
                      <a:pt x="0" y="40"/>
                    </a:lnTo>
                    <a:lnTo>
                      <a:pt x="8" y="48"/>
                    </a:lnTo>
                    <a:lnTo>
                      <a:pt x="0" y="48"/>
                    </a:lnTo>
                    <a:lnTo>
                      <a:pt x="16" y="64"/>
                    </a:lnTo>
                    <a:lnTo>
                      <a:pt x="24" y="72"/>
                    </a:lnTo>
                    <a:lnTo>
                      <a:pt x="56" y="128"/>
                    </a:lnTo>
                    <a:lnTo>
                      <a:pt x="96" y="160"/>
                    </a:lnTo>
                    <a:lnTo>
                      <a:pt x="112" y="160"/>
                    </a:lnTo>
                    <a:lnTo>
                      <a:pt x="112" y="144"/>
                    </a:lnTo>
                    <a:lnTo>
                      <a:pt x="112" y="104"/>
                    </a:lnTo>
                    <a:lnTo>
                      <a:pt x="112" y="9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73" name="Freeform 109"/>
              <p:cNvSpPr>
                <a:spLocks noChangeAspect="1"/>
              </p:cNvSpPr>
              <p:nvPr/>
            </p:nvSpPr>
            <p:spPr bwMode="auto">
              <a:xfrm>
                <a:off x="1656" y="2392"/>
                <a:ext cx="127" cy="118"/>
              </a:xfrm>
              <a:custGeom>
                <a:avLst/>
                <a:gdLst>
                  <a:gd name="T0" fmla="*/ 2701791 w 97"/>
                  <a:gd name="T1" fmla="*/ 40 h 121"/>
                  <a:gd name="T2" fmla="*/ 2701791 w 97"/>
                  <a:gd name="T3" fmla="*/ 28 h 121"/>
                  <a:gd name="T4" fmla="*/ 2701791 w 97"/>
                  <a:gd name="T5" fmla="*/ 24 h 121"/>
                  <a:gd name="T6" fmla="*/ 2701791 w 97"/>
                  <a:gd name="T7" fmla="*/ 20 h 121"/>
                  <a:gd name="T8" fmla="*/ 2227110 w 97"/>
                  <a:gd name="T9" fmla="*/ 20 h 121"/>
                  <a:gd name="T10" fmla="*/ 2008378 w 97"/>
                  <a:gd name="T11" fmla="*/ 20 h 121"/>
                  <a:gd name="T12" fmla="*/ 2008378 w 97"/>
                  <a:gd name="T13" fmla="*/ 20 h 121"/>
                  <a:gd name="T14" fmla="*/ 2008378 w 97"/>
                  <a:gd name="T15" fmla="*/ 20 h 121"/>
                  <a:gd name="T16" fmla="*/ 1112356 w 97"/>
                  <a:gd name="T17" fmla="*/ 16 h 121"/>
                  <a:gd name="T18" fmla="*/ 894849 w 97"/>
                  <a:gd name="T19" fmla="*/ 16 h 121"/>
                  <a:gd name="T20" fmla="*/ 894849 w 97"/>
                  <a:gd name="T21" fmla="*/ 0 h 121"/>
                  <a:gd name="T22" fmla="*/ 439317 w 97"/>
                  <a:gd name="T23" fmla="*/ 0 h 121"/>
                  <a:gd name="T24" fmla="*/ 209921 w 97"/>
                  <a:gd name="T25" fmla="*/ 8 h 121"/>
                  <a:gd name="T26" fmla="*/ 0 w 97"/>
                  <a:gd name="T27" fmla="*/ 8 h 121"/>
                  <a:gd name="T28" fmla="*/ 0 w 97"/>
                  <a:gd name="T29" fmla="*/ 16 h 121"/>
                  <a:gd name="T30" fmla="*/ 0 w 97"/>
                  <a:gd name="T31" fmla="*/ 20 h 121"/>
                  <a:gd name="T32" fmla="*/ 0 w 97"/>
                  <a:gd name="T33" fmla="*/ 20 h 121"/>
                  <a:gd name="T34" fmla="*/ 0 w 97"/>
                  <a:gd name="T35" fmla="*/ 28 h 121"/>
                  <a:gd name="T36" fmla="*/ 0 w 97"/>
                  <a:gd name="T37" fmla="*/ 36 h 121"/>
                  <a:gd name="T38" fmla="*/ 0 w 97"/>
                  <a:gd name="T39" fmla="*/ 40 h 121"/>
                  <a:gd name="T40" fmla="*/ 209921 w 97"/>
                  <a:gd name="T41" fmla="*/ 48 h 121"/>
                  <a:gd name="T42" fmla="*/ 439317 w 97"/>
                  <a:gd name="T43" fmla="*/ 48 h 121"/>
                  <a:gd name="T44" fmla="*/ 678664 w 97"/>
                  <a:gd name="T45" fmla="*/ 46 h 121"/>
                  <a:gd name="T46" fmla="*/ 1112356 w 97"/>
                  <a:gd name="T47" fmla="*/ 46 h 121"/>
                  <a:gd name="T48" fmla="*/ 1332018 w 97"/>
                  <a:gd name="T49" fmla="*/ 46 h 121"/>
                  <a:gd name="T50" fmla="*/ 1576115 w 97"/>
                  <a:gd name="T51" fmla="*/ 46 h 121"/>
                  <a:gd name="T52" fmla="*/ 1795745 w 97"/>
                  <a:gd name="T53" fmla="*/ 36 h 121"/>
                  <a:gd name="T54" fmla="*/ 2466434 w 97"/>
                  <a:gd name="T55" fmla="*/ 36 h 121"/>
                  <a:gd name="T56" fmla="*/ 2701791 w 97"/>
                  <a:gd name="T57" fmla="*/ 40 h 1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7"/>
                  <a:gd name="T88" fmla="*/ 0 h 121"/>
                  <a:gd name="T89" fmla="*/ 97 w 97"/>
                  <a:gd name="T90" fmla="*/ 121 h 1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7" h="121">
                    <a:moveTo>
                      <a:pt x="96" y="96"/>
                    </a:moveTo>
                    <a:lnTo>
                      <a:pt x="96" y="72"/>
                    </a:lnTo>
                    <a:lnTo>
                      <a:pt x="96" y="64"/>
                    </a:lnTo>
                    <a:lnTo>
                      <a:pt x="96" y="56"/>
                    </a:lnTo>
                    <a:lnTo>
                      <a:pt x="80" y="56"/>
                    </a:lnTo>
                    <a:lnTo>
                      <a:pt x="72" y="48"/>
                    </a:lnTo>
                    <a:lnTo>
                      <a:pt x="72" y="40"/>
                    </a:lnTo>
                    <a:lnTo>
                      <a:pt x="72" y="32"/>
                    </a:lnTo>
                    <a:lnTo>
                      <a:pt x="40" y="16"/>
                    </a:lnTo>
                    <a:lnTo>
                      <a:pt x="32" y="16"/>
                    </a:lnTo>
                    <a:lnTo>
                      <a:pt x="32" y="0"/>
                    </a:lnTo>
                    <a:lnTo>
                      <a:pt x="16" y="0"/>
                    </a:lnTo>
                    <a:lnTo>
                      <a:pt x="8" y="8"/>
                    </a:lnTo>
                    <a:lnTo>
                      <a:pt x="0" y="8"/>
                    </a:lnTo>
                    <a:lnTo>
                      <a:pt x="0" y="16"/>
                    </a:lnTo>
                    <a:lnTo>
                      <a:pt x="0" y="56"/>
                    </a:lnTo>
                    <a:lnTo>
                      <a:pt x="0" y="72"/>
                    </a:lnTo>
                    <a:lnTo>
                      <a:pt x="0" y="88"/>
                    </a:lnTo>
                    <a:lnTo>
                      <a:pt x="0" y="96"/>
                    </a:lnTo>
                    <a:lnTo>
                      <a:pt x="8" y="120"/>
                    </a:lnTo>
                    <a:lnTo>
                      <a:pt x="16" y="120"/>
                    </a:lnTo>
                    <a:lnTo>
                      <a:pt x="24" y="112"/>
                    </a:lnTo>
                    <a:lnTo>
                      <a:pt x="40" y="112"/>
                    </a:lnTo>
                    <a:lnTo>
                      <a:pt x="48" y="112"/>
                    </a:lnTo>
                    <a:lnTo>
                      <a:pt x="56" y="112"/>
                    </a:lnTo>
                    <a:lnTo>
                      <a:pt x="64" y="88"/>
                    </a:lnTo>
                    <a:lnTo>
                      <a:pt x="88" y="88"/>
                    </a:lnTo>
                    <a:lnTo>
                      <a:pt x="96" y="9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74" name="Freeform 110"/>
              <p:cNvSpPr>
                <a:spLocks noChangeAspect="1"/>
              </p:cNvSpPr>
              <p:nvPr/>
            </p:nvSpPr>
            <p:spPr bwMode="auto">
              <a:xfrm>
                <a:off x="1730" y="2478"/>
                <a:ext cx="94" cy="80"/>
              </a:xfrm>
              <a:custGeom>
                <a:avLst/>
                <a:gdLst>
                  <a:gd name="T0" fmla="*/ 1085518 w 73"/>
                  <a:gd name="T1" fmla="*/ 40 h 81"/>
                  <a:gd name="T2" fmla="*/ 1085518 w 73"/>
                  <a:gd name="T3" fmla="*/ 40 h 81"/>
                  <a:gd name="T4" fmla="*/ 945350 w 73"/>
                  <a:gd name="T5" fmla="*/ 40 h 81"/>
                  <a:gd name="T6" fmla="*/ 945350 w 73"/>
                  <a:gd name="T7" fmla="*/ 24 h 81"/>
                  <a:gd name="T8" fmla="*/ 843009 w 73"/>
                  <a:gd name="T9" fmla="*/ 24 h 81"/>
                  <a:gd name="T10" fmla="*/ 601729 w 73"/>
                  <a:gd name="T11" fmla="*/ 24 h 81"/>
                  <a:gd name="T12" fmla="*/ 601729 w 73"/>
                  <a:gd name="T13" fmla="*/ 8 h 81"/>
                  <a:gd name="T14" fmla="*/ 477783 w 73"/>
                  <a:gd name="T15" fmla="*/ 0 h 81"/>
                  <a:gd name="T16" fmla="*/ 116160 w 73"/>
                  <a:gd name="T17" fmla="*/ 0 h 81"/>
                  <a:gd name="T18" fmla="*/ 0 w 73"/>
                  <a:gd name="T19" fmla="*/ 24 h 81"/>
                  <a:gd name="T20" fmla="*/ 246250 w 73"/>
                  <a:gd name="T21" fmla="*/ 40 h 81"/>
                  <a:gd name="T22" fmla="*/ 477783 w 73"/>
                  <a:gd name="T23" fmla="*/ 40 h 81"/>
                  <a:gd name="T24" fmla="*/ 601729 w 73"/>
                  <a:gd name="T25" fmla="*/ 40 h 81"/>
                  <a:gd name="T26" fmla="*/ 601729 w 73"/>
                  <a:gd name="T27" fmla="*/ 40 h 81"/>
                  <a:gd name="T28" fmla="*/ 601729 w 73"/>
                  <a:gd name="T29" fmla="*/ 40 h 81"/>
                  <a:gd name="T30" fmla="*/ 843009 w 73"/>
                  <a:gd name="T31" fmla="*/ 42 h 81"/>
                  <a:gd name="T32" fmla="*/ 843009 w 73"/>
                  <a:gd name="T33" fmla="*/ 40 h 81"/>
                  <a:gd name="T34" fmla="*/ 1085518 w 73"/>
                  <a:gd name="T35" fmla="*/ 40 h 81"/>
                  <a:gd name="T36" fmla="*/ 1085518 w 73"/>
                  <a:gd name="T37" fmla="*/ 40 h 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81"/>
                  <a:gd name="T59" fmla="*/ 73 w 73"/>
                  <a:gd name="T60" fmla="*/ 81 h 8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81">
                    <a:moveTo>
                      <a:pt x="72" y="56"/>
                    </a:moveTo>
                    <a:lnTo>
                      <a:pt x="72" y="40"/>
                    </a:lnTo>
                    <a:lnTo>
                      <a:pt x="64" y="40"/>
                    </a:lnTo>
                    <a:lnTo>
                      <a:pt x="64" y="24"/>
                    </a:lnTo>
                    <a:lnTo>
                      <a:pt x="56" y="24"/>
                    </a:lnTo>
                    <a:lnTo>
                      <a:pt x="40" y="24"/>
                    </a:lnTo>
                    <a:lnTo>
                      <a:pt x="40" y="8"/>
                    </a:lnTo>
                    <a:lnTo>
                      <a:pt x="32" y="0"/>
                    </a:lnTo>
                    <a:lnTo>
                      <a:pt x="8" y="0"/>
                    </a:lnTo>
                    <a:lnTo>
                      <a:pt x="0" y="24"/>
                    </a:lnTo>
                    <a:lnTo>
                      <a:pt x="16" y="40"/>
                    </a:lnTo>
                    <a:lnTo>
                      <a:pt x="32" y="40"/>
                    </a:lnTo>
                    <a:lnTo>
                      <a:pt x="40" y="56"/>
                    </a:lnTo>
                    <a:lnTo>
                      <a:pt x="40" y="64"/>
                    </a:lnTo>
                    <a:lnTo>
                      <a:pt x="40" y="72"/>
                    </a:lnTo>
                    <a:lnTo>
                      <a:pt x="56" y="80"/>
                    </a:lnTo>
                    <a:lnTo>
                      <a:pt x="56" y="72"/>
                    </a:lnTo>
                    <a:lnTo>
                      <a:pt x="72" y="64"/>
                    </a:lnTo>
                    <a:lnTo>
                      <a:pt x="72" y="5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75" name="Freeform 111"/>
              <p:cNvSpPr>
                <a:spLocks noChangeAspect="1"/>
              </p:cNvSpPr>
              <p:nvPr/>
            </p:nvSpPr>
            <p:spPr bwMode="auto">
              <a:xfrm>
                <a:off x="1782" y="2580"/>
                <a:ext cx="63" cy="48"/>
              </a:xfrm>
              <a:custGeom>
                <a:avLst/>
                <a:gdLst>
                  <a:gd name="T0" fmla="*/ 558297 w 49"/>
                  <a:gd name="T1" fmla="*/ 24 h 49"/>
                  <a:gd name="T2" fmla="*/ 682227 w 49"/>
                  <a:gd name="T3" fmla="*/ 24 h 49"/>
                  <a:gd name="T4" fmla="*/ 558297 w 49"/>
                  <a:gd name="T5" fmla="*/ 16 h 49"/>
                  <a:gd name="T6" fmla="*/ 337735 w 49"/>
                  <a:gd name="T7" fmla="*/ 8 h 49"/>
                  <a:gd name="T8" fmla="*/ 231040 w 49"/>
                  <a:gd name="T9" fmla="*/ 8 h 49"/>
                  <a:gd name="T10" fmla="*/ 231040 w 49"/>
                  <a:gd name="T11" fmla="*/ 0 h 49"/>
                  <a:gd name="T12" fmla="*/ 111081 w 49"/>
                  <a:gd name="T13" fmla="*/ 0 h 49"/>
                  <a:gd name="T14" fmla="*/ 0 w 49"/>
                  <a:gd name="T15" fmla="*/ 24 h 49"/>
                  <a:gd name="T16" fmla="*/ 0 w 49"/>
                  <a:gd name="T17" fmla="*/ 24 h 49"/>
                  <a:gd name="T18" fmla="*/ 231040 w 49"/>
                  <a:gd name="T19" fmla="*/ 24 h 49"/>
                  <a:gd name="T20" fmla="*/ 446275 w 49"/>
                  <a:gd name="T21" fmla="*/ 24 h 49"/>
                  <a:gd name="T22" fmla="*/ 558297 w 49"/>
                  <a:gd name="T23" fmla="*/ 24 h 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
                  <a:gd name="T37" fmla="*/ 0 h 49"/>
                  <a:gd name="T38" fmla="*/ 49 w 49"/>
                  <a:gd name="T39" fmla="*/ 49 h 4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 h="49">
                    <a:moveTo>
                      <a:pt x="40" y="32"/>
                    </a:moveTo>
                    <a:lnTo>
                      <a:pt x="48" y="24"/>
                    </a:lnTo>
                    <a:lnTo>
                      <a:pt x="40" y="16"/>
                    </a:lnTo>
                    <a:lnTo>
                      <a:pt x="24" y="8"/>
                    </a:lnTo>
                    <a:lnTo>
                      <a:pt x="16" y="8"/>
                    </a:lnTo>
                    <a:lnTo>
                      <a:pt x="16" y="0"/>
                    </a:lnTo>
                    <a:lnTo>
                      <a:pt x="8" y="0"/>
                    </a:lnTo>
                    <a:lnTo>
                      <a:pt x="0" y="40"/>
                    </a:lnTo>
                    <a:lnTo>
                      <a:pt x="16" y="48"/>
                    </a:lnTo>
                    <a:lnTo>
                      <a:pt x="32" y="48"/>
                    </a:lnTo>
                    <a:lnTo>
                      <a:pt x="40" y="3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76" name="Freeform 112"/>
              <p:cNvSpPr>
                <a:spLocks noChangeAspect="1"/>
              </p:cNvSpPr>
              <p:nvPr/>
            </p:nvSpPr>
            <p:spPr bwMode="auto">
              <a:xfrm>
                <a:off x="1603" y="2265"/>
                <a:ext cx="448" cy="345"/>
              </a:xfrm>
              <a:custGeom>
                <a:avLst/>
                <a:gdLst>
                  <a:gd name="T0" fmla="*/ 3919386 w 345"/>
                  <a:gd name="T1" fmla="*/ 8 h 353"/>
                  <a:gd name="T2" fmla="*/ 3609266 w 345"/>
                  <a:gd name="T3" fmla="*/ 22 h 353"/>
                  <a:gd name="T4" fmla="*/ 3286792 w 345"/>
                  <a:gd name="T5" fmla="*/ 16 h 353"/>
                  <a:gd name="T6" fmla="*/ 3105143 w 345"/>
                  <a:gd name="T7" fmla="*/ 22 h 353"/>
                  <a:gd name="T8" fmla="*/ 2622921 w 345"/>
                  <a:gd name="T9" fmla="*/ 22 h 353"/>
                  <a:gd name="T10" fmla="*/ 2470917 w 345"/>
                  <a:gd name="T11" fmla="*/ 0 h 353"/>
                  <a:gd name="T12" fmla="*/ 2285338 w 345"/>
                  <a:gd name="T13" fmla="*/ 0 h 353"/>
                  <a:gd name="T14" fmla="*/ 1972266 w 345"/>
                  <a:gd name="T15" fmla="*/ 8 h 353"/>
                  <a:gd name="T16" fmla="*/ 1635322 w 345"/>
                  <a:gd name="T17" fmla="*/ 8 h 353"/>
                  <a:gd name="T18" fmla="*/ 1789952 w 345"/>
                  <a:gd name="T19" fmla="*/ 22 h 353"/>
                  <a:gd name="T20" fmla="*/ 1307734 w 345"/>
                  <a:gd name="T21" fmla="*/ 22 h 353"/>
                  <a:gd name="T22" fmla="*/ 1155943 w 345"/>
                  <a:gd name="T23" fmla="*/ 22 h 353"/>
                  <a:gd name="T24" fmla="*/ 660112 w 345"/>
                  <a:gd name="T25" fmla="*/ 22 h 353"/>
                  <a:gd name="T26" fmla="*/ 660112 w 345"/>
                  <a:gd name="T27" fmla="*/ 22 h 353"/>
                  <a:gd name="T28" fmla="*/ 660112 w 345"/>
                  <a:gd name="T29" fmla="*/ 31 h 353"/>
                  <a:gd name="T30" fmla="*/ 0 w 345"/>
                  <a:gd name="T31" fmla="*/ 50 h 353"/>
                  <a:gd name="T32" fmla="*/ 320150 w 345"/>
                  <a:gd name="T33" fmla="*/ 56 h 353"/>
                  <a:gd name="T34" fmla="*/ 484783 w 345"/>
                  <a:gd name="T35" fmla="*/ 58 h 353"/>
                  <a:gd name="T36" fmla="*/ 981769 w 345"/>
                  <a:gd name="T37" fmla="*/ 58 h 353"/>
                  <a:gd name="T38" fmla="*/ 1469327 w 345"/>
                  <a:gd name="T39" fmla="*/ 56 h 353"/>
                  <a:gd name="T40" fmla="*/ 1635322 w 345"/>
                  <a:gd name="T41" fmla="*/ 61 h 353"/>
                  <a:gd name="T42" fmla="*/ 2285338 w 345"/>
                  <a:gd name="T43" fmla="*/ 70 h 353"/>
                  <a:gd name="T44" fmla="*/ 2470917 w 345"/>
                  <a:gd name="T45" fmla="*/ 78 h 353"/>
                  <a:gd name="T46" fmla="*/ 2791546 w 345"/>
                  <a:gd name="T47" fmla="*/ 82 h 353"/>
                  <a:gd name="T48" fmla="*/ 2791546 w 345"/>
                  <a:gd name="T49" fmla="*/ 95 h 353"/>
                  <a:gd name="T50" fmla="*/ 3105143 w 345"/>
                  <a:gd name="T51" fmla="*/ 101 h 353"/>
                  <a:gd name="T52" fmla="*/ 3286792 w 345"/>
                  <a:gd name="T53" fmla="*/ 107 h 353"/>
                  <a:gd name="T54" fmla="*/ 3437468 w 345"/>
                  <a:gd name="T55" fmla="*/ 114 h 353"/>
                  <a:gd name="T56" fmla="*/ 3609266 w 345"/>
                  <a:gd name="T57" fmla="*/ 121 h 353"/>
                  <a:gd name="T58" fmla="*/ 2952787 w 345"/>
                  <a:gd name="T59" fmla="*/ 135 h 353"/>
                  <a:gd name="T60" fmla="*/ 3105143 w 345"/>
                  <a:gd name="T61" fmla="*/ 139 h 353"/>
                  <a:gd name="T62" fmla="*/ 3609266 w 345"/>
                  <a:gd name="T63" fmla="*/ 142 h 353"/>
                  <a:gd name="T64" fmla="*/ 3609266 w 345"/>
                  <a:gd name="T65" fmla="*/ 148 h 353"/>
                  <a:gd name="T66" fmla="*/ 4107319 w 345"/>
                  <a:gd name="T67" fmla="*/ 142 h 353"/>
                  <a:gd name="T68" fmla="*/ 4593545 w 345"/>
                  <a:gd name="T69" fmla="*/ 124 h 353"/>
                  <a:gd name="T70" fmla="*/ 4593545 w 345"/>
                  <a:gd name="T71" fmla="*/ 109 h 353"/>
                  <a:gd name="T72" fmla="*/ 5235998 w 345"/>
                  <a:gd name="T73" fmla="*/ 104 h 353"/>
                  <a:gd name="T74" fmla="*/ 5743307 w 345"/>
                  <a:gd name="T75" fmla="*/ 101 h 353"/>
                  <a:gd name="T76" fmla="*/ 5906962 w 345"/>
                  <a:gd name="T77" fmla="*/ 98 h 353"/>
                  <a:gd name="T78" fmla="*/ 6228439 w 345"/>
                  <a:gd name="T79" fmla="*/ 85 h 353"/>
                  <a:gd name="T80" fmla="*/ 6228439 w 345"/>
                  <a:gd name="T81" fmla="*/ 66 h 353"/>
                  <a:gd name="T82" fmla="*/ 7044856 w 345"/>
                  <a:gd name="T83" fmla="*/ 50 h 353"/>
                  <a:gd name="T84" fmla="*/ 6557772 w 345"/>
                  <a:gd name="T85" fmla="*/ 39 h 353"/>
                  <a:gd name="T86" fmla="*/ 5743307 w 345"/>
                  <a:gd name="T87" fmla="*/ 31 h 353"/>
                  <a:gd name="T88" fmla="*/ 5235998 w 345"/>
                  <a:gd name="T89" fmla="*/ 26 h 353"/>
                  <a:gd name="T90" fmla="*/ 5235998 w 345"/>
                  <a:gd name="T91" fmla="*/ 22 h 353"/>
                  <a:gd name="T92" fmla="*/ 4593545 w 345"/>
                  <a:gd name="T93" fmla="*/ 22 h 353"/>
                  <a:gd name="T94" fmla="*/ 4593545 w 345"/>
                  <a:gd name="T95" fmla="*/ 22 h 353"/>
                  <a:gd name="T96" fmla="*/ 4268066 w 345"/>
                  <a:gd name="T97" fmla="*/ 22 h 353"/>
                  <a:gd name="T98" fmla="*/ 4107319 w 345"/>
                  <a:gd name="T99" fmla="*/ 22 h 353"/>
                  <a:gd name="T100" fmla="*/ 4107319 w 345"/>
                  <a:gd name="T101" fmla="*/ 22 h 353"/>
                  <a:gd name="T102" fmla="*/ 4268066 w 345"/>
                  <a:gd name="T103" fmla="*/ 22 h 353"/>
                  <a:gd name="T104" fmla="*/ 4107319 w 345"/>
                  <a:gd name="T105" fmla="*/ 8 h 3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5"/>
                  <a:gd name="T160" fmla="*/ 0 h 353"/>
                  <a:gd name="T161" fmla="*/ 345 w 345"/>
                  <a:gd name="T162" fmla="*/ 353 h 3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5" h="353">
                    <a:moveTo>
                      <a:pt x="200" y="8"/>
                    </a:moveTo>
                    <a:lnTo>
                      <a:pt x="192" y="8"/>
                    </a:lnTo>
                    <a:lnTo>
                      <a:pt x="184" y="16"/>
                    </a:lnTo>
                    <a:lnTo>
                      <a:pt x="176" y="24"/>
                    </a:lnTo>
                    <a:lnTo>
                      <a:pt x="168" y="16"/>
                    </a:lnTo>
                    <a:lnTo>
                      <a:pt x="160" y="16"/>
                    </a:lnTo>
                    <a:lnTo>
                      <a:pt x="152" y="24"/>
                    </a:lnTo>
                    <a:lnTo>
                      <a:pt x="136" y="32"/>
                    </a:lnTo>
                    <a:lnTo>
                      <a:pt x="128" y="32"/>
                    </a:lnTo>
                    <a:lnTo>
                      <a:pt x="120" y="16"/>
                    </a:lnTo>
                    <a:lnTo>
                      <a:pt x="120" y="0"/>
                    </a:lnTo>
                    <a:lnTo>
                      <a:pt x="112" y="0"/>
                    </a:lnTo>
                    <a:lnTo>
                      <a:pt x="96" y="8"/>
                    </a:lnTo>
                    <a:lnTo>
                      <a:pt x="80" y="0"/>
                    </a:lnTo>
                    <a:lnTo>
                      <a:pt x="80" y="8"/>
                    </a:lnTo>
                    <a:lnTo>
                      <a:pt x="80" y="16"/>
                    </a:lnTo>
                    <a:lnTo>
                      <a:pt x="88" y="24"/>
                    </a:lnTo>
                    <a:lnTo>
                      <a:pt x="72" y="32"/>
                    </a:lnTo>
                    <a:lnTo>
                      <a:pt x="64" y="32"/>
                    </a:lnTo>
                    <a:lnTo>
                      <a:pt x="56" y="32"/>
                    </a:lnTo>
                    <a:lnTo>
                      <a:pt x="56" y="24"/>
                    </a:lnTo>
                    <a:lnTo>
                      <a:pt x="32" y="24"/>
                    </a:lnTo>
                    <a:lnTo>
                      <a:pt x="32" y="32"/>
                    </a:lnTo>
                    <a:lnTo>
                      <a:pt x="40" y="32"/>
                    </a:lnTo>
                    <a:lnTo>
                      <a:pt x="32" y="32"/>
                    </a:lnTo>
                    <a:lnTo>
                      <a:pt x="40" y="56"/>
                    </a:lnTo>
                    <a:lnTo>
                      <a:pt x="32" y="72"/>
                    </a:lnTo>
                    <a:lnTo>
                      <a:pt x="8" y="88"/>
                    </a:lnTo>
                    <a:lnTo>
                      <a:pt x="0" y="112"/>
                    </a:lnTo>
                    <a:lnTo>
                      <a:pt x="0" y="128"/>
                    </a:lnTo>
                    <a:lnTo>
                      <a:pt x="16" y="128"/>
                    </a:lnTo>
                    <a:lnTo>
                      <a:pt x="24" y="128"/>
                    </a:lnTo>
                    <a:lnTo>
                      <a:pt x="24" y="136"/>
                    </a:lnTo>
                    <a:lnTo>
                      <a:pt x="40" y="136"/>
                    </a:lnTo>
                    <a:lnTo>
                      <a:pt x="48" y="136"/>
                    </a:lnTo>
                    <a:lnTo>
                      <a:pt x="56" y="128"/>
                    </a:lnTo>
                    <a:lnTo>
                      <a:pt x="72" y="128"/>
                    </a:lnTo>
                    <a:lnTo>
                      <a:pt x="72" y="144"/>
                    </a:lnTo>
                    <a:lnTo>
                      <a:pt x="80" y="144"/>
                    </a:lnTo>
                    <a:lnTo>
                      <a:pt x="112" y="160"/>
                    </a:lnTo>
                    <a:lnTo>
                      <a:pt x="112" y="168"/>
                    </a:lnTo>
                    <a:lnTo>
                      <a:pt x="112" y="176"/>
                    </a:lnTo>
                    <a:lnTo>
                      <a:pt x="120" y="184"/>
                    </a:lnTo>
                    <a:lnTo>
                      <a:pt x="136" y="184"/>
                    </a:lnTo>
                    <a:lnTo>
                      <a:pt x="136" y="192"/>
                    </a:lnTo>
                    <a:lnTo>
                      <a:pt x="136" y="200"/>
                    </a:lnTo>
                    <a:lnTo>
                      <a:pt x="136" y="224"/>
                    </a:lnTo>
                    <a:lnTo>
                      <a:pt x="136" y="240"/>
                    </a:lnTo>
                    <a:lnTo>
                      <a:pt x="152" y="240"/>
                    </a:lnTo>
                    <a:lnTo>
                      <a:pt x="160" y="240"/>
                    </a:lnTo>
                    <a:lnTo>
                      <a:pt x="160" y="256"/>
                    </a:lnTo>
                    <a:lnTo>
                      <a:pt x="168" y="256"/>
                    </a:lnTo>
                    <a:lnTo>
                      <a:pt x="168" y="272"/>
                    </a:lnTo>
                    <a:lnTo>
                      <a:pt x="176" y="288"/>
                    </a:lnTo>
                    <a:lnTo>
                      <a:pt x="168" y="296"/>
                    </a:lnTo>
                    <a:lnTo>
                      <a:pt x="144" y="320"/>
                    </a:lnTo>
                    <a:lnTo>
                      <a:pt x="152" y="320"/>
                    </a:lnTo>
                    <a:lnTo>
                      <a:pt x="152" y="328"/>
                    </a:lnTo>
                    <a:lnTo>
                      <a:pt x="160" y="328"/>
                    </a:lnTo>
                    <a:lnTo>
                      <a:pt x="176" y="336"/>
                    </a:lnTo>
                    <a:lnTo>
                      <a:pt x="184" y="344"/>
                    </a:lnTo>
                    <a:lnTo>
                      <a:pt x="176" y="352"/>
                    </a:lnTo>
                    <a:lnTo>
                      <a:pt x="192" y="344"/>
                    </a:lnTo>
                    <a:lnTo>
                      <a:pt x="200" y="336"/>
                    </a:lnTo>
                    <a:lnTo>
                      <a:pt x="208" y="312"/>
                    </a:lnTo>
                    <a:lnTo>
                      <a:pt x="224" y="296"/>
                    </a:lnTo>
                    <a:lnTo>
                      <a:pt x="224" y="280"/>
                    </a:lnTo>
                    <a:lnTo>
                      <a:pt x="224" y="264"/>
                    </a:lnTo>
                    <a:lnTo>
                      <a:pt x="240" y="256"/>
                    </a:lnTo>
                    <a:lnTo>
                      <a:pt x="256" y="248"/>
                    </a:lnTo>
                    <a:lnTo>
                      <a:pt x="280" y="248"/>
                    </a:lnTo>
                    <a:lnTo>
                      <a:pt x="280" y="240"/>
                    </a:lnTo>
                    <a:lnTo>
                      <a:pt x="288" y="240"/>
                    </a:lnTo>
                    <a:lnTo>
                      <a:pt x="288" y="232"/>
                    </a:lnTo>
                    <a:lnTo>
                      <a:pt x="304" y="216"/>
                    </a:lnTo>
                    <a:lnTo>
                      <a:pt x="304" y="200"/>
                    </a:lnTo>
                    <a:lnTo>
                      <a:pt x="304" y="160"/>
                    </a:lnTo>
                    <a:lnTo>
                      <a:pt x="336" y="128"/>
                    </a:lnTo>
                    <a:lnTo>
                      <a:pt x="344" y="112"/>
                    </a:lnTo>
                    <a:lnTo>
                      <a:pt x="336" y="88"/>
                    </a:lnTo>
                    <a:lnTo>
                      <a:pt x="320" y="88"/>
                    </a:lnTo>
                    <a:lnTo>
                      <a:pt x="296" y="64"/>
                    </a:lnTo>
                    <a:lnTo>
                      <a:pt x="280" y="72"/>
                    </a:lnTo>
                    <a:lnTo>
                      <a:pt x="264" y="64"/>
                    </a:lnTo>
                    <a:lnTo>
                      <a:pt x="256" y="64"/>
                    </a:lnTo>
                    <a:lnTo>
                      <a:pt x="256" y="56"/>
                    </a:lnTo>
                    <a:lnTo>
                      <a:pt x="248" y="56"/>
                    </a:lnTo>
                    <a:lnTo>
                      <a:pt x="224" y="48"/>
                    </a:lnTo>
                    <a:lnTo>
                      <a:pt x="224" y="56"/>
                    </a:lnTo>
                    <a:lnTo>
                      <a:pt x="224" y="40"/>
                    </a:lnTo>
                    <a:lnTo>
                      <a:pt x="216" y="40"/>
                    </a:lnTo>
                    <a:lnTo>
                      <a:pt x="208" y="40"/>
                    </a:lnTo>
                    <a:lnTo>
                      <a:pt x="208" y="56"/>
                    </a:lnTo>
                    <a:lnTo>
                      <a:pt x="200" y="48"/>
                    </a:lnTo>
                    <a:lnTo>
                      <a:pt x="192" y="56"/>
                    </a:lnTo>
                    <a:lnTo>
                      <a:pt x="200" y="40"/>
                    </a:lnTo>
                    <a:lnTo>
                      <a:pt x="208" y="32"/>
                    </a:lnTo>
                    <a:lnTo>
                      <a:pt x="208" y="24"/>
                    </a:lnTo>
                    <a:lnTo>
                      <a:pt x="20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77" name="Freeform 113"/>
              <p:cNvSpPr>
                <a:spLocks noChangeAspect="1"/>
              </p:cNvSpPr>
              <p:nvPr/>
            </p:nvSpPr>
            <p:spPr bwMode="auto">
              <a:xfrm>
                <a:off x="1824" y="2260"/>
                <a:ext cx="32" cy="32"/>
              </a:xfrm>
              <a:custGeom>
                <a:avLst/>
                <a:gdLst>
                  <a:gd name="T0" fmla="*/ 0 w 25"/>
                  <a:gd name="T1" fmla="*/ 16 h 33"/>
                  <a:gd name="T2" fmla="*/ 97608 w 25"/>
                  <a:gd name="T3" fmla="*/ 16 h 33"/>
                  <a:gd name="T4" fmla="*/ 186743 w 25"/>
                  <a:gd name="T5" fmla="*/ 16 h 33"/>
                  <a:gd name="T6" fmla="*/ 286154 w 25"/>
                  <a:gd name="T7" fmla="*/ 16 h 33"/>
                  <a:gd name="T8" fmla="*/ 0 w 25"/>
                  <a:gd name="T9" fmla="*/ 0 h 33"/>
                  <a:gd name="T10" fmla="*/ 0 w 25"/>
                  <a:gd name="T11" fmla="*/ 8 h 33"/>
                  <a:gd name="T12" fmla="*/ 0 w 25"/>
                  <a:gd name="T13" fmla="*/ 16 h 33"/>
                  <a:gd name="T14" fmla="*/ 0 w 25"/>
                  <a:gd name="T15" fmla="*/ 16 h 33"/>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33"/>
                  <a:gd name="T26" fmla="*/ 25 w 25"/>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33">
                    <a:moveTo>
                      <a:pt x="0" y="24"/>
                    </a:moveTo>
                    <a:lnTo>
                      <a:pt x="8" y="32"/>
                    </a:lnTo>
                    <a:lnTo>
                      <a:pt x="16" y="24"/>
                    </a:lnTo>
                    <a:lnTo>
                      <a:pt x="24" y="16"/>
                    </a:lnTo>
                    <a:lnTo>
                      <a:pt x="0" y="0"/>
                    </a:lnTo>
                    <a:lnTo>
                      <a:pt x="0" y="8"/>
                    </a:lnTo>
                    <a:lnTo>
                      <a:pt x="0" y="16"/>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78" name="Freeform 114"/>
              <p:cNvSpPr>
                <a:spLocks noChangeAspect="1"/>
              </p:cNvSpPr>
              <p:nvPr/>
            </p:nvSpPr>
            <p:spPr bwMode="auto">
              <a:xfrm>
                <a:off x="1782" y="2260"/>
                <a:ext cx="42" cy="32"/>
              </a:xfrm>
              <a:custGeom>
                <a:avLst/>
                <a:gdLst>
                  <a:gd name="T0" fmla="*/ 304811 w 33"/>
                  <a:gd name="T1" fmla="*/ 16 h 33"/>
                  <a:gd name="T2" fmla="*/ 304811 w 33"/>
                  <a:gd name="T3" fmla="*/ 16 h 33"/>
                  <a:gd name="T4" fmla="*/ 304811 w 33"/>
                  <a:gd name="T5" fmla="*/ 8 h 33"/>
                  <a:gd name="T6" fmla="*/ 304811 w 33"/>
                  <a:gd name="T7" fmla="*/ 0 h 33"/>
                  <a:gd name="T8" fmla="*/ 147851 w 33"/>
                  <a:gd name="T9" fmla="*/ 0 h 33"/>
                  <a:gd name="T10" fmla="*/ 0 w 33"/>
                  <a:gd name="T11" fmla="*/ 8 h 33"/>
                  <a:gd name="T12" fmla="*/ 147851 w 33"/>
                  <a:gd name="T13" fmla="*/ 16 h 33"/>
                  <a:gd name="T14" fmla="*/ 147851 w 33"/>
                  <a:gd name="T15" fmla="*/ 16 h 33"/>
                  <a:gd name="T16" fmla="*/ 232060 w 33"/>
                  <a:gd name="T17" fmla="*/ 16 h 33"/>
                  <a:gd name="T18" fmla="*/ 304811 w 33"/>
                  <a:gd name="T19" fmla="*/ 16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33"/>
                  <a:gd name="T32" fmla="*/ 33 w 33"/>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33">
                    <a:moveTo>
                      <a:pt x="32" y="24"/>
                    </a:moveTo>
                    <a:lnTo>
                      <a:pt x="32" y="16"/>
                    </a:lnTo>
                    <a:lnTo>
                      <a:pt x="32" y="8"/>
                    </a:lnTo>
                    <a:lnTo>
                      <a:pt x="32" y="0"/>
                    </a:lnTo>
                    <a:lnTo>
                      <a:pt x="16" y="0"/>
                    </a:lnTo>
                    <a:lnTo>
                      <a:pt x="0" y="8"/>
                    </a:lnTo>
                    <a:lnTo>
                      <a:pt x="16" y="32"/>
                    </a:lnTo>
                    <a:lnTo>
                      <a:pt x="24" y="24"/>
                    </a:lnTo>
                    <a:lnTo>
                      <a:pt x="32"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79" name="Freeform 115"/>
              <p:cNvSpPr>
                <a:spLocks noChangeAspect="1"/>
              </p:cNvSpPr>
              <p:nvPr/>
            </p:nvSpPr>
            <p:spPr bwMode="auto">
              <a:xfrm>
                <a:off x="1752" y="2236"/>
                <a:ext cx="52" cy="63"/>
              </a:xfrm>
              <a:custGeom>
                <a:avLst/>
                <a:gdLst>
                  <a:gd name="T0" fmla="*/ 65327 w 41"/>
                  <a:gd name="T1" fmla="*/ 0 h 65"/>
                  <a:gd name="T2" fmla="*/ 195913 w 41"/>
                  <a:gd name="T3" fmla="*/ 8 h 65"/>
                  <a:gd name="T4" fmla="*/ 195913 w 41"/>
                  <a:gd name="T5" fmla="*/ 8 h 65"/>
                  <a:gd name="T6" fmla="*/ 195913 w 41"/>
                  <a:gd name="T7" fmla="*/ 8 h 65"/>
                  <a:gd name="T8" fmla="*/ 335160 w 41"/>
                  <a:gd name="T9" fmla="*/ 16 h 65"/>
                  <a:gd name="T10" fmla="*/ 195913 w 41"/>
                  <a:gd name="T11" fmla="*/ 16 h 65"/>
                  <a:gd name="T12" fmla="*/ 335160 w 41"/>
                  <a:gd name="T13" fmla="*/ 16 h 65"/>
                  <a:gd name="T14" fmla="*/ 195913 w 41"/>
                  <a:gd name="T15" fmla="*/ 18 h 65"/>
                  <a:gd name="T16" fmla="*/ 133276 w 41"/>
                  <a:gd name="T17" fmla="*/ 18 h 65"/>
                  <a:gd name="T18" fmla="*/ 65327 w 41"/>
                  <a:gd name="T19" fmla="*/ 16 h 65"/>
                  <a:gd name="T20" fmla="*/ 65327 w 41"/>
                  <a:gd name="T21" fmla="*/ 16 h 65"/>
                  <a:gd name="T22" fmla="*/ 65327 w 41"/>
                  <a:gd name="T23" fmla="*/ 16 h 65"/>
                  <a:gd name="T24" fmla="*/ 0 w 41"/>
                  <a:gd name="T25" fmla="*/ 16 h 65"/>
                  <a:gd name="T26" fmla="*/ 0 w 41"/>
                  <a:gd name="T27" fmla="*/ 16 h 65"/>
                  <a:gd name="T28" fmla="*/ 0 w 41"/>
                  <a:gd name="T29" fmla="*/ 8 h 65"/>
                  <a:gd name="T30" fmla="*/ 0 w 41"/>
                  <a:gd name="T31" fmla="*/ 8 h 65"/>
                  <a:gd name="T32" fmla="*/ 0 w 41"/>
                  <a:gd name="T33" fmla="*/ 8 h 65"/>
                  <a:gd name="T34" fmla="*/ 65327 w 41"/>
                  <a:gd name="T35" fmla="*/ 0 h 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65"/>
                  <a:gd name="T56" fmla="*/ 41 w 41"/>
                  <a:gd name="T57" fmla="*/ 65 h 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65">
                    <a:moveTo>
                      <a:pt x="8" y="0"/>
                    </a:moveTo>
                    <a:lnTo>
                      <a:pt x="24" y="8"/>
                    </a:lnTo>
                    <a:lnTo>
                      <a:pt x="40" y="24"/>
                    </a:lnTo>
                    <a:lnTo>
                      <a:pt x="24" y="32"/>
                    </a:lnTo>
                    <a:lnTo>
                      <a:pt x="40" y="56"/>
                    </a:lnTo>
                    <a:lnTo>
                      <a:pt x="24" y="64"/>
                    </a:lnTo>
                    <a:lnTo>
                      <a:pt x="16" y="64"/>
                    </a:lnTo>
                    <a:lnTo>
                      <a:pt x="8" y="48"/>
                    </a:lnTo>
                    <a:lnTo>
                      <a:pt x="8" y="32"/>
                    </a:lnTo>
                    <a:lnTo>
                      <a:pt x="0" y="32"/>
                    </a:lnTo>
                    <a:lnTo>
                      <a:pt x="0" y="24"/>
                    </a:lnTo>
                    <a:lnTo>
                      <a:pt x="0" y="8"/>
                    </a:lnTo>
                    <a:lnTo>
                      <a:pt x="8"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80" name="Freeform 116"/>
              <p:cNvSpPr>
                <a:spLocks noChangeAspect="1"/>
              </p:cNvSpPr>
              <p:nvPr/>
            </p:nvSpPr>
            <p:spPr bwMode="auto">
              <a:xfrm>
                <a:off x="1606" y="2204"/>
                <a:ext cx="156" cy="95"/>
              </a:xfrm>
              <a:custGeom>
                <a:avLst/>
                <a:gdLst>
                  <a:gd name="T0" fmla="*/ 1877749 w 121"/>
                  <a:gd name="T1" fmla="*/ 24 h 97"/>
                  <a:gd name="T2" fmla="*/ 1740233 w 121"/>
                  <a:gd name="T3" fmla="*/ 24 h 97"/>
                  <a:gd name="T4" fmla="*/ 1740233 w 121"/>
                  <a:gd name="T5" fmla="*/ 24 h 97"/>
                  <a:gd name="T6" fmla="*/ 1740233 w 121"/>
                  <a:gd name="T7" fmla="*/ 24 h 97"/>
                  <a:gd name="T8" fmla="*/ 1740233 w 121"/>
                  <a:gd name="T9" fmla="*/ 24 h 97"/>
                  <a:gd name="T10" fmla="*/ 1740233 w 121"/>
                  <a:gd name="T11" fmla="*/ 26 h 97"/>
                  <a:gd name="T12" fmla="*/ 1740233 w 121"/>
                  <a:gd name="T13" fmla="*/ 26 h 97"/>
                  <a:gd name="T14" fmla="*/ 1501080 w 121"/>
                  <a:gd name="T15" fmla="*/ 34 h 97"/>
                  <a:gd name="T16" fmla="*/ 1243681 w 121"/>
                  <a:gd name="T17" fmla="*/ 26 h 97"/>
                  <a:gd name="T18" fmla="*/ 1243681 w 121"/>
                  <a:gd name="T19" fmla="*/ 34 h 97"/>
                  <a:gd name="T20" fmla="*/ 1243681 w 121"/>
                  <a:gd name="T21" fmla="*/ 38 h 97"/>
                  <a:gd name="T22" fmla="*/ 1364144 w 121"/>
                  <a:gd name="T23" fmla="*/ 42 h 97"/>
                  <a:gd name="T24" fmla="*/ 1129689 w 121"/>
                  <a:gd name="T25" fmla="*/ 46 h 97"/>
                  <a:gd name="T26" fmla="*/ 1001593 w 121"/>
                  <a:gd name="T27" fmla="*/ 46 h 97"/>
                  <a:gd name="T28" fmla="*/ 876233 w 121"/>
                  <a:gd name="T29" fmla="*/ 46 h 97"/>
                  <a:gd name="T30" fmla="*/ 876233 w 121"/>
                  <a:gd name="T31" fmla="*/ 42 h 97"/>
                  <a:gd name="T32" fmla="*/ 876233 w 121"/>
                  <a:gd name="T33" fmla="*/ 38 h 97"/>
                  <a:gd name="T34" fmla="*/ 748222 w 121"/>
                  <a:gd name="T35" fmla="*/ 26 h 97"/>
                  <a:gd name="T36" fmla="*/ 876233 w 121"/>
                  <a:gd name="T37" fmla="*/ 24 h 97"/>
                  <a:gd name="T38" fmla="*/ 625929 w 121"/>
                  <a:gd name="T39" fmla="*/ 24 h 97"/>
                  <a:gd name="T40" fmla="*/ 493746 w 121"/>
                  <a:gd name="T41" fmla="*/ 24 h 97"/>
                  <a:gd name="T42" fmla="*/ 255478 w 121"/>
                  <a:gd name="T43" fmla="*/ 24 h 97"/>
                  <a:gd name="T44" fmla="*/ 119569 w 121"/>
                  <a:gd name="T45" fmla="*/ 24 h 97"/>
                  <a:gd name="T46" fmla="*/ 119569 w 121"/>
                  <a:gd name="T47" fmla="*/ 24 h 97"/>
                  <a:gd name="T48" fmla="*/ 0 w 121"/>
                  <a:gd name="T49" fmla="*/ 24 h 97"/>
                  <a:gd name="T50" fmla="*/ 119569 w 121"/>
                  <a:gd name="T51" fmla="*/ 8 h 97"/>
                  <a:gd name="T52" fmla="*/ 255478 w 121"/>
                  <a:gd name="T53" fmla="*/ 8 h 97"/>
                  <a:gd name="T54" fmla="*/ 376571 w 121"/>
                  <a:gd name="T55" fmla="*/ 8 h 97"/>
                  <a:gd name="T56" fmla="*/ 255478 w 121"/>
                  <a:gd name="T57" fmla="*/ 16 h 97"/>
                  <a:gd name="T58" fmla="*/ 255478 w 121"/>
                  <a:gd name="T59" fmla="*/ 24 h 97"/>
                  <a:gd name="T60" fmla="*/ 376571 w 121"/>
                  <a:gd name="T61" fmla="*/ 24 h 97"/>
                  <a:gd name="T62" fmla="*/ 376571 w 121"/>
                  <a:gd name="T63" fmla="*/ 8 h 97"/>
                  <a:gd name="T64" fmla="*/ 493746 w 121"/>
                  <a:gd name="T65" fmla="*/ 8 h 97"/>
                  <a:gd name="T66" fmla="*/ 493746 w 121"/>
                  <a:gd name="T67" fmla="*/ 0 h 97"/>
                  <a:gd name="T68" fmla="*/ 493746 w 121"/>
                  <a:gd name="T69" fmla="*/ 8 h 97"/>
                  <a:gd name="T70" fmla="*/ 748222 w 121"/>
                  <a:gd name="T71" fmla="*/ 8 h 97"/>
                  <a:gd name="T72" fmla="*/ 748222 w 121"/>
                  <a:gd name="T73" fmla="*/ 8 h 97"/>
                  <a:gd name="T74" fmla="*/ 1001593 w 121"/>
                  <a:gd name="T75" fmla="*/ 8 h 97"/>
                  <a:gd name="T76" fmla="*/ 1243681 w 121"/>
                  <a:gd name="T77" fmla="*/ 16 h 97"/>
                  <a:gd name="T78" fmla="*/ 1364144 w 121"/>
                  <a:gd name="T79" fmla="*/ 8 h 97"/>
                  <a:gd name="T80" fmla="*/ 1501080 w 121"/>
                  <a:gd name="T81" fmla="*/ 8 h 97"/>
                  <a:gd name="T82" fmla="*/ 1501080 w 121"/>
                  <a:gd name="T83" fmla="*/ 8 h 97"/>
                  <a:gd name="T84" fmla="*/ 1501080 w 121"/>
                  <a:gd name="T85" fmla="*/ 16 h 97"/>
                  <a:gd name="T86" fmla="*/ 1740233 w 121"/>
                  <a:gd name="T87" fmla="*/ 24 h 97"/>
                  <a:gd name="T88" fmla="*/ 1740233 w 121"/>
                  <a:gd name="T89" fmla="*/ 24 h 97"/>
                  <a:gd name="T90" fmla="*/ 1740233 w 121"/>
                  <a:gd name="T91" fmla="*/ 24 h 97"/>
                  <a:gd name="T92" fmla="*/ 1877749 w 121"/>
                  <a:gd name="T93" fmla="*/ 24 h 9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1"/>
                  <a:gd name="T142" fmla="*/ 0 h 97"/>
                  <a:gd name="T143" fmla="*/ 121 w 121"/>
                  <a:gd name="T144" fmla="*/ 97 h 9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1" h="97">
                    <a:moveTo>
                      <a:pt x="120" y="32"/>
                    </a:moveTo>
                    <a:lnTo>
                      <a:pt x="112" y="40"/>
                    </a:lnTo>
                    <a:lnTo>
                      <a:pt x="112" y="56"/>
                    </a:lnTo>
                    <a:lnTo>
                      <a:pt x="112" y="64"/>
                    </a:lnTo>
                    <a:lnTo>
                      <a:pt x="96" y="72"/>
                    </a:lnTo>
                    <a:lnTo>
                      <a:pt x="80" y="64"/>
                    </a:lnTo>
                    <a:lnTo>
                      <a:pt x="80" y="72"/>
                    </a:lnTo>
                    <a:lnTo>
                      <a:pt x="80" y="80"/>
                    </a:lnTo>
                    <a:lnTo>
                      <a:pt x="88" y="88"/>
                    </a:lnTo>
                    <a:lnTo>
                      <a:pt x="72" y="96"/>
                    </a:lnTo>
                    <a:lnTo>
                      <a:pt x="64" y="96"/>
                    </a:lnTo>
                    <a:lnTo>
                      <a:pt x="56" y="96"/>
                    </a:lnTo>
                    <a:lnTo>
                      <a:pt x="56" y="88"/>
                    </a:lnTo>
                    <a:lnTo>
                      <a:pt x="56" y="80"/>
                    </a:lnTo>
                    <a:lnTo>
                      <a:pt x="48" y="64"/>
                    </a:lnTo>
                    <a:lnTo>
                      <a:pt x="56" y="48"/>
                    </a:lnTo>
                    <a:lnTo>
                      <a:pt x="40" y="48"/>
                    </a:lnTo>
                    <a:lnTo>
                      <a:pt x="32" y="40"/>
                    </a:lnTo>
                    <a:lnTo>
                      <a:pt x="16" y="40"/>
                    </a:lnTo>
                    <a:lnTo>
                      <a:pt x="8" y="40"/>
                    </a:lnTo>
                    <a:lnTo>
                      <a:pt x="8" y="32"/>
                    </a:lnTo>
                    <a:lnTo>
                      <a:pt x="0" y="24"/>
                    </a:lnTo>
                    <a:lnTo>
                      <a:pt x="8" y="8"/>
                    </a:lnTo>
                    <a:lnTo>
                      <a:pt x="16" y="8"/>
                    </a:lnTo>
                    <a:lnTo>
                      <a:pt x="24" y="8"/>
                    </a:lnTo>
                    <a:lnTo>
                      <a:pt x="16" y="16"/>
                    </a:lnTo>
                    <a:lnTo>
                      <a:pt x="16" y="24"/>
                    </a:lnTo>
                    <a:lnTo>
                      <a:pt x="24" y="24"/>
                    </a:lnTo>
                    <a:lnTo>
                      <a:pt x="24" y="8"/>
                    </a:lnTo>
                    <a:lnTo>
                      <a:pt x="32" y="8"/>
                    </a:lnTo>
                    <a:lnTo>
                      <a:pt x="32" y="0"/>
                    </a:lnTo>
                    <a:lnTo>
                      <a:pt x="32" y="8"/>
                    </a:lnTo>
                    <a:lnTo>
                      <a:pt x="48" y="8"/>
                    </a:lnTo>
                    <a:lnTo>
                      <a:pt x="64" y="8"/>
                    </a:lnTo>
                    <a:lnTo>
                      <a:pt x="80" y="16"/>
                    </a:lnTo>
                    <a:lnTo>
                      <a:pt x="88" y="8"/>
                    </a:lnTo>
                    <a:lnTo>
                      <a:pt x="96" y="8"/>
                    </a:lnTo>
                    <a:lnTo>
                      <a:pt x="96" y="16"/>
                    </a:lnTo>
                    <a:lnTo>
                      <a:pt x="112" y="24"/>
                    </a:lnTo>
                    <a:lnTo>
                      <a:pt x="112" y="32"/>
                    </a:lnTo>
                    <a:lnTo>
                      <a:pt x="112" y="24"/>
                    </a:lnTo>
                    <a:lnTo>
                      <a:pt x="120" y="3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81" name="Freeform 117"/>
              <p:cNvSpPr>
                <a:spLocks noChangeAspect="1"/>
              </p:cNvSpPr>
              <p:nvPr/>
            </p:nvSpPr>
            <p:spPr bwMode="auto">
              <a:xfrm>
                <a:off x="2721" y="1711"/>
                <a:ext cx="104" cy="80"/>
              </a:xfrm>
              <a:custGeom>
                <a:avLst/>
                <a:gdLst>
                  <a:gd name="T0" fmla="*/ 1068223 w 81"/>
                  <a:gd name="T1" fmla="*/ 40 h 81"/>
                  <a:gd name="T2" fmla="*/ 954751 w 81"/>
                  <a:gd name="T3" fmla="*/ 40 h 81"/>
                  <a:gd name="T4" fmla="*/ 954751 w 81"/>
                  <a:gd name="T5" fmla="*/ 40 h 81"/>
                  <a:gd name="T6" fmla="*/ 1068223 w 81"/>
                  <a:gd name="T7" fmla="*/ 40 h 81"/>
                  <a:gd name="T8" fmla="*/ 1068223 w 81"/>
                  <a:gd name="T9" fmla="*/ 40 h 81"/>
                  <a:gd name="T10" fmla="*/ 1068223 w 81"/>
                  <a:gd name="T11" fmla="*/ 40 h 81"/>
                  <a:gd name="T12" fmla="*/ 847240 w 81"/>
                  <a:gd name="T13" fmla="*/ 24 h 81"/>
                  <a:gd name="T14" fmla="*/ 847240 w 81"/>
                  <a:gd name="T15" fmla="*/ 16 h 81"/>
                  <a:gd name="T16" fmla="*/ 847240 w 81"/>
                  <a:gd name="T17" fmla="*/ 8 h 81"/>
                  <a:gd name="T18" fmla="*/ 647985 w 81"/>
                  <a:gd name="T19" fmla="*/ 0 h 81"/>
                  <a:gd name="T20" fmla="*/ 430132 w 81"/>
                  <a:gd name="T21" fmla="*/ 16 h 81"/>
                  <a:gd name="T22" fmla="*/ 430132 w 81"/>
                  <a:gd name="T23" fmla="*/ 24 h 81"/>
                  <a:gd name="T24" fmla="*/ 317530 w 81"/>
                  <a:gd name="T25" fmla="*/ 24 h 81"/>
                  <a:gd name="T26" fmla="*/ 317530 w 81"/>
                  <a:gd name="T27" fmla="*/ 40 h 81"/>
                  <a:gd name="T28" fmla="*/ 221300 w 81"/>
                  <a:gd name="T29" fmla="*/ 40 h 81"/>
                  <a:gd name="T30" fmla="*/ 107447 w 81"/>
                  <a:gd name="T31" fmla="*/ 40 h 81"/>
                  <a:gd name="T32" fmla="*/ 0 w 81"/>
                  <a:gd name="T33" fmla="*/ 40 h 81"/>
                  <a:gd name="T34" fmla="*/ 107447 w 81"/>
                  <a:gd name="T35" fmla="*/ 40 h 81"/>
                  <a:gd name="T36" fmla="*/ 0 w 81"/>
                  <a:gd name="T37" fmla="*/ 40 h 81"/>
                  <a:gd name="T38" fmla="*/ 0 w 81"/>
                  <a:gd name="T39" fmla="*/ 42 h 81"/>
                  <a:gd name="T40" fmla="*/ 107447 w 81"/>
                  <a:gd name="T41" fmla="*/ 40 h 81"/>
                  <a:gd name="T42" fmla="*/ 317530 w 81"/>
                  <a:gd name="T43" fmla="*/ 40 h 81"/>
                  <a:gd name="T44" fmla="*/ 523458 w 81"/>
                  <a:gd name="T45" fmla="*/ 42 h 81"/>
                  <a:gd name="T46" fmla="*/ 647985 w 81"/>
                  <a:gd name="T47" fmla="*/ 42 h 81"/>
                  <a:gd name="T48" fmla="*/ 647985 w 81"/>
                  <a:gd name="T49" fmla="*/ 42 h 81"/>
                  <a:gd name="T50" fmla="*/ 743604 w 81"/>
                  <a:gd name="T51" fmla="*/ 42 h 81"/>
                  <a:gd name="T52" fmla="*/ 847240 w 81"/>
                  <a:gd name="T53" fmla="*/ 42 h 81"/>
                  <a:gd name="T54" fmla="*/ 954751 w 81"/>
                  <a:gd name="T55" fmla="*/ 40 h 81"/>
                  <a:gd name="T56" fmla="*/ 1068223 w 81"/>
                  <a:gd name="T57" fmla="*/ 40 h 8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1"/>
                  <a:gd name="T88" fmla="*/ 0 h 81"/>
                  <a:gd name="T89" fmla="*/ 81 w 81"/>
                  <a:gd name="T90" fmla="*/ 81 h 8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1" h="81">
                    <a:moveTo>
                      <a:pt x="80" y="64"/>
                    </a:moveTo>
                    <a:lnTo>
                      <a:pt x="72" y="56"/>
                    </a:lnTo>
                    <a:lnTo>
                      <a:pt x="72" y="48"/>
                    </a:lnTo>
                    <a:lnTo>
                      <a:pt x="80" y="56"/>
                    </a:lnTo>
                    <a:lnTo>
                      <a:pt x="80" y="40"/>
                    </a:lnTo>
                    <a:lnTo>
                      <a:pt x="64" y="24"/>
                    </a:lnTo>
                    <a:lnTo>
                      <a:pt x="64" y="16"/>
                    </a:lnTo>
                    <a:lnTo>
                      <a:pt x="64" y="8"/>
                    </a:lnTo>
                    <a:lnTo>
                      <a:pt x="48" y="0"/>
                    </a:lnTo>
                    <a:lnTo>
                      <a:pt x="32" y="16"/>
                    </a:lnTo>
                    <a:lnTo>
                      <a:pt x="32" y="24"/>
                    </a:lnTo>
                    <a:lnTo>
                      <a:pt x="24" y="24"/>
                    </a:lnTo>
                    <a:lnTo>
                      <a:pt x="24" y="40"/>
                    </a:lnTo>
                    <a:lnTo>
                      <a:pt x="16" y="40"/>
                    </a:lnTo>
                    <a:lnTo>
                      <a:pt x="8" y="40"/>
                    </a:lnTo>
                    <a:lnTo>
                      <a:pt x="0" y="40"/>
                    </a:lnTo>
                    <a:lnTo>
                      <a:pt x="8" y="56"/>
                    </a:lnTo>
                    <a:lnTo>
                      <a:pt x="0" y="64"/>
                    </a:lnTo>
                    <a:lnTo>
                      <a:pt x="0" y="80"/>
                    </a:lnTo>
                    <a:lnTo>
                      <a:pt x="8" y="72"/>
                    </a:lnTo>
                    <a:lnTo>
                      <a:pt x="24" y="72"/>
                    </a:lnTo>
                    <a:lnTo>
                      <a:pt x="40" y="80"/>
                    </a:lnTo>
                    <a:lnTo>
                      <a:pt x="48" y="80"/>
                    </a:lnTo>
                    <a:lnTo>
                      <a:pt x="56" y="80"/>
                    </a:lnTo>
                    <a:lnTo>
                      <a:pt x="64" y="80"/>
                    </a:lnTo>
                    <a:lnTo>
                      <a:pt x="72" y="64"/>
                    </a:lnTo>
                    <a:lnTo>
                      <a:pt x="80" y="6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82" name="Freeform 118"/>
              <p:cNvSpPr>
                <a:spLocks noChangeAspect="1"/>
              </p:cNvSpPr>
              <p:nvPr/>
            </p:nvSpPr>
            <p:spPr bwMode="auto">
              <a:xfrm>
                <a:off x="2710" y="1773"/>
                <a:ext cx="210" cy="104"/>
              </a:xfrm>
              <a:custGeom>
                <a:avLst/>
                <a:gdLst>
                  <a:gd name="T0" fmla="*/ 1539620 w 161"/>
                  <a:gd name="T1" fmla="*/ 58 h 105"/>
                  <a:gd name="T2" fmla="*/ 1354090 w 161"/>
                  <a:gd name="T3" fmla="*/ 58 h 105"/>
                  <a:gd name="T4" fmla="*/ 1354090 w 161"/>
                  <a:gd name="T5" fmla="*/ 52 h 105"/>
                  <a:gd name="T6" fmla="*/ 1354090 w 161"/>
                  <a:gd name="T7" fmla="*/ 52 h 105"/>
                  <a:gd name="T8" fmla="*/ 1751100 w 161"/>
                  <a:gd name="T9" fmla="*/ 52 h 105"/>
                  <a:gd name="T10" fmla="*/ 1751100 w 161"/>
                  <a:gd name="T11" fmla="*/ 52 h 105"/>
                  <a:gd name="T12" fmla="*/ 1539620 w 161"/>
                  <a:gd name="T13" fmla="*/ 52 h 105"/>
                  <a:gd name="T14" fmla="*/ 1539620 w 161"/>
                  <a:gd name="T15" fmla="*/ 52 h 105"/>
                  <a:gd name="T16" fmla="*/ 1179800 w 161"/>
                  <a:gd name="T17" fmla="*/ 48 h 105"/>
                  <a:gd name="T18" fmla="*/ 789098 w 161"/>
                  <a:gd name="T19" fmla="*/ 52 h 105"/>
                  <a:gd name="T20" fmla="*/ 570085 w 161"/>
                  <a:gd name="T21" fmla="*/ 52 h 105"/>
                  <a:gd name="T22" fmla="*/ 384978 w 161"/>
                  <a:gd name="T23" fmla="*/ 52 h 105"/>
                  <a:gd name="T24" fmla="*/ 0 w 161"/>
                  <a:gd name="T25" fmla="*/ 52 h 105"/>
                  <a:gd name="T26" fmla="*/ 0 w 161"/>
                  <a:gd name="T27" fmla="*/ 52 h 105"/>
                  <a:gd name="T28" fmla="*/ 0 w 161"/>
                  <a:gd name="T29" fmla="*/ 48 h 105"/>
                  <a:gd name="T30" fmla="*/ 189549 w 161"/>
                  <a:gd name="T31" fmla="*/ 32 h 105"/>
                  <a:gd name="T32" fmla="*/ 384978 w 161"/>
                  <a:gd name="T33" fmla="*/ 32 h 105"/>
                  <a:gd name="T34" fmla="*/ 189549 w 161"/>
                  <a:gd name="T35" fmla="*/ 16 h 105"/>
                  <a:gd name="T36" fmla="*/ 384978 w 161"/>
                  <a:gd name="T37" fmla="*/ 8 h 105"/>
                  <a:gd name="T38" fmla="*/ 789098 w 161"/>
                  <a:gd name="T39" fmla="*/ 8 h 105"/>
                  <a:gd name="T40" fmla="*/ 1179800 w 161"/>
                  <a:gd name="T41" fmla="*/ 16 h 105"/>
                  <a:gd name="T42" fmla="*/ 1354090 w 161"/>
                  <a:gd name="T43" fmla="*/ 16 h 105"/>
                  <a:gd name="T44" fmla="*/ 1354090 w 161"/>
                  <a:gd name="T45" fmla="*/ 16 h 105"/>
                  <a:gd name="T46" fmla="*/ 1539620 w 161"/>
                  <a:gd name="T47" fmla="*/ 16 h 105"/>
                  <a:gd name="T48" fmla="*/ 1751100 w 161"/>
                  <a:gd name="T49" fmla="*/ 16 h 105"/>
                  <a:gd name="T50" fmla="*/ 1938802 w 161"/>
                  <a:gd name="T51" fmla="*/ 0 h 105"/>
                  <a:gd name="T52" fmla="*/ 2149071 w 161"/>
                  <a:gd name="T53" fmla="*/ 0 h 105"/>
                  <a:gd name="T54" fmla="*/ 2528872 w 161"/>
                  <a:gd name="T55" fmla="*/ 0 h 105"/>
                  <a:gd name="T56" fmla="*/ 2705293 w 161"/>
                  <a:gd name="T57" fmla="*/ 8 h 105"/>
                  <a:gd name="T58" fmla="*/ 2528872 w 161"/>
                  <a:gd name="T59" fmla="*/ 8 h 105"/>
                  <a:gd name="T60" fmla="*/ 2705293 w 161"/>
                  <a:gd name="T61" fmla="*/ 16 h 105"/>
                  <a:gd name="T62" fmla="*/ 2705293 w 161"/>
                  <a:gd name="T63" fmla="*/ 16 h 105"/>
                  <a:gd name="T64" fmla="*/ 2915396 w 161"/>
                  <a:gd name="T65" fmla="*/ 24 h 105"/>
                  <a:gd name="T66" fmla="*/ 3103389 w 161"/>
                  <a:gd name="T67" fmla="*/ 32 h 105"/>
                  <a:gd name="T68" fmla="*/ 3103389 w 161"/>
                  <a:gd name="T69" fmla="*/ 24 h 105"/>
                  <a:gd name="T70" fmla="*/ 3885896 w 161"/>
                  <a:gd name="T71" fmla="*/ 40 h 105"/>
                  <a:gd name="T72" fmla="*/ 3691119 w 161"/>
                  <a:gd name="T73" fmla="*/ 52 h 105"/>
                  <a:gd name="T74" fmla="*/ 3500172 w 161"/>
                  <a:gd name="T75" fmla="*/ 52 h 105"/>
                  <a:gd name="T76" fmla="*/ 3500172 w 161"/>
                  <a:gd name="T77" fmla="*/ 52 h 105"/>
                  <a:gd name="T78" fmla="*/ 3500172 w 161"/>
                  <a:gd name="T79" fmla="*/ 52 h 105"/>
                  <a:gd name="T80" fmla="*/ 3298529 w 161"/>
                  <a:gd name="T81" fmla="*/ 52 h 105"/>
                  <a:gd name="T82" fmla="*/ 2705293 w 161"/>
                  <a:gd name="T83" fmla="*/ 52 h 105"/>
                  <a:gd name="T84" fmla="*/ 2915396 w 161"/>
                  <a:gd name="T85" fmla="*/ 58 h 105"/>
                  <a:gd name="T86" fmla="*/ 3103389 w 161"/>
                  <a:gd name="T87" fmla="*/ 58 h 105"/>
                  <a:gd name="T88" fmla="*/ 2915396 w 161"/>
                  <a:gd name="T89" fmla="*/ 58 h 105"/>
                  <a:gd name="T90" fmla="*/ 2528872 w 161"/>
                  <a:gd name="T91" fmla="*/ 66 h 105"/>
                  <a:gd name="T92" fmla="*/ 2331783 w 161"/>
                  <a:gd name="T93" fmla="*/ 66 h 105"/>
                  <a:gd name="T94" fmla="*/ 2331783 w 161"/>
                  <a:gd name="T95" fmla="*/ 66 h 105"/>
                  <a:gd name="T96" fmla="*/ 2149071 w 161"/>
                  <a:gd name="T97" fmla="*/ 58 h 105"/>
                  <a:gd name="T98" fmla="*/ 2528872 w 161"/>
                  <a:gd name="T99" fmla="*/ 52 h 105"/>
                  <a:gd name="T100" fmla="*/ 2149071 w 161"/>
                  <a:gd name="T101" fmla="*/ 52 h 105"/>
                  <a:gd name="T102" fmla="*/ 2149071 w 161"/>
                  <a:gd name="T103" fmla="*/ 52 h 105"/>
                  <a:gd name="T104" fmla="*/ 1751100 w 161"/>
                  <a:gd name="T105" fmla="*/ 52 h 105"/>
                  <a:gd name="T106" fmla="*/ 1751100 w 161"/>
                  <a:gd name="T107" fmla="*/ 52 h 105"/>
                  <a:gd name="T108" fmla="*/ 1539620 w 161"/>
                  <a:gd name="T109" fmla="*/ 52 h 105"/>
                  <a:gd name="T110" fmla="*/ 1539620 w 161"/>
                  <a:gd name="T111" fmla="*/ 58 h 1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1"/>
                  <a:gd name="T169" fmla="*/ 0 h 105"/>
                  <a:gd name="T170" fmla="*/ 161 w 161"/>
                  <a:gd name="T171" fmla="*/ 105 h 1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1" h="105">
                    <a:moveTo>
                      <a:pt x="64" y="96"/>
                    </a:moveTo>
                    <a:lnTo>
                      <a:pt x="56" y="96"/>
                    </a:lnTo>
                    <a:lnTo>
                      <a:pt x="56" y="88"/>
                    </a:lnTo>
                    <a:lnTo>
                      <a:pt x="56" y="80"/>
                    </a:lnTo>
                    <a:lnTo>
                      <a:pt x="72" y="80"/>
                    </a:lnTo>
                    <a:lnTo>
                      <a:pt x="72" y="72"/>
                    </a:lnTo>
                    <a:lnTo>
                      <a:pt x="64" y="64"/>
                    </a:lnTo>
                    <a:lnTo>
                      <a:pt x="64" y="56"/>
                    </a:lnTo>
                    <a:lnTo>
                      <a:pt x="48" y="48"/>
                    </a:lnTo>
                    <a:lnTo>
                      <a:pt x="32" y="56"/>
                    </a:lnTo>
                    <a:lnTo>
                      <a:pt x="24" y="64"/>
                    </a:lnTo>
                    <a:lnTo>
                      <a:pt x="16" y="64"/>
                    </a:lnTo>
                    <a:lnTo>
                      <a:pt x="0" y="64"/>
                    </a:lnTo>
                    <a:lnTo>
                      <a:pt x="0" y="56"/>
                    </a:lnTo>
                    <a:lnTo>
                      <a:pt x="0" y="48"/>
                    </a:lnTo>
                    <a:lnTo>
                      <a:pt x="8" y="32"/>
                    </a:lnTo>
                    <a:lnTo>
                      <a:pt x="16" y="32"/>
                    </a:lnTo>
                    <a:lnTo>
                      <a:pt x="8" y="16"/>
                    </a:lnTo>
                    <a:lnTo>
                      <a:pt x="16" y="8"/>
                    </a:lnTo>
                    <a:lnTo>
                      <a:pt x="32" y="8"/>
                    </a:lnTo>
                    <a:lnTo>
                      <a:pt x="48" y="16"/>
                    </a:lnTo>
                    <a:lnTo>
                      <a:pt x="56" y="16"/>
                    </a:lnTo>
                    <a:lnTo>
                      <a:pt x="64" y="16"/>
                    </a:lnTo>
                    <a:lnTo>
                      <a:pt x="72" y="16"/>
                    </a:lnTo>
                    <a:lnTo>
                      <a:pt x="80" y="0"/>
                    </a:lnTo>
                    <a:lnTo>
                      <a:pt x="88" y="0"/>
                    </a:lnTo>
                    <a:lnTo>
                      <a:pt x="104" y="0"/>
                    </a:lnTo>
                    <a:lnTo>
                      <a:pt x="112" y="8"/>
                    </a:lnTo>
                    <a:lnTo>
                      <a:pt x="104" y="8"/>
                    </a:lnTo>
                    <a:lnTo>
                      <a:pt x="112" y="16"/>
                    </a:lnTo>
                    <a:lnTo>
                      <a:pt x="120" y="24"/>
                    </a:lnTo>
                    <a:lnTo>
                      <a:pt x="128" y="32"/>
                    </a:lnTo>
                    <a:lnTo>
                      <a:pt x="128" y="24"/>
                    </a:lnTo>
                    <a:lnTo>
                      <a:pt x="160" y="40"/>
                    </a:lnTo>
                    <a:lnTo>
                      <a:pt x="152" y="64"/>
                    </a:lnTo>
                    <a:lnTo>
                      <a:pt x="144" y="56"/>
                    </a:lnTo>
                    <a:lnTo>
                      <a:pt x="144" y="64"/>
                    </a:lnTo>
                    <a:lnTo>
                      <a:pt x="144" y="72"/>
                    </a:lnTo>
                    <a:lnTo>
                      <a:pt x="136" y="72"/>
                    </a:lnTo>
                    <a:lnTo>
                      <a:pt x="112" y="88"/>
                    </a:lnTo>
                    <a:lnTo>
                      <a:pt x="120" y="96"/>
                    </a:lnTo>
                    <a:lnTo>
                      <a:pt x="128" y="96"/>
                    </a:lnTo>
                    <a:lnTo>
                      <a:pt x="120" y="96"/>
                    </a:lnTo>
                    <a:lnTo>
                      <a:pt x="104" y="104"/>
                    </a:lnTo>
                    <a:lnTo>
                      <a:pt x="96" y="104"/>
                    </a:lnTo>
                    <a:lnTo>
                      <a:pt x="88" y="96"/>
                    </a:lnTo>
                    <a:lnTo>
                      <a:pt x="104" y="88"/>
                    </a:lnTo>
                    <a:lnTo>
                      <a:pt x="88" y="88"/>
                    </a:lnTo>
                    <a:lnTo>
                      <a:pt x="88" y="80"/>
                    </a:lnTo>
                    <a:lnTo>
                      <a:pt x="72" y="80"/>
                    </a:lnTo>
                    <a:lnTo>
                      <a:pt x="72" y="88"/>
                    </a:lnTo>
                    <a:lnTo>
                      <a:pt x="64" y="88"/>
                    </a:lnTo>
                    <a:lnTo>
                      <a:pt x="64" y="9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83" name="Freeform 119"/>
              <p:cNvSpPr>
                <a:spLocks noChangeAspect="1"/>
              </p:cNvSpPr>
              <p:nvPr/>
            </p:nvSpPr>
            <p:spPr bwMode="auto">
              <a:xfrm>
                <a:off x="2991" y="1735"/>
                <a:ext cx="471" cy="180"/>
              </a:xfrm>
              <a:custGeom>
                <a:avLst/>
                <a:gdLst>
                  <a:gd name="T0" fmla="*/ 8449398 w 361"/>
                  <a:gd name="T1" fmla="*/ 36 h 185"/>
                  <a:gd name="T2" fmla="*/ 8224702 w 361"/>
                  <a:gd name="T3" fmla="*/ 42 h 185"/>
                  <a:gd name="T4" fmla="*/ 7646823 w 361"/>
                  <a:gd name="T5" fmla="*/ 49 h 185"/>
                  <a:gd name="T6" fmla="*/ 7256702 w 361"/>
                  <a:gd name="T7" fmla="*/ 51 h 185"/>
                  <a:gd name="T8" fmla="*/ 7256702 w 361"/>
                  <a:gd name="T9" fmla="*/ 59 h 185"/>
                  <a:gd name="T10" fmla="*/ 6088614 w 361"/>
                  <a:gd name="T11" fmla="*/ 59 h 185"/>
                  <a:gd name="T12" fmla="*/ 5691034 w 361"/>
                  <a:gd name="T13" fmla="*/ 59 h 185"/>
                  <a:gd name="T14" fmla="*/ 5302342 w 361"/>
                  <a:gd name="T15" fmla="*/ 59 h 185"/>
                  <a:gd name="T16" fmla="*/ 4716637 w 361"/>
                  <a:gd name="T17" fmla="*/ 66 h 185"/>
                  <a:gd name="T18" fmla="*/ 4312515 w 361"/>
                  <a:gd name="T19" fmla="*/ 66 h 185"/>
                  <a:gd name="T20" fmla="*/ 4312515 w 361"/>
                  <a:gd name="T21" fmla="*/ 62 h 185"/>
                  <a:gd name="T22" fmla="*/ 3922450 w 361"/>
                  <a:gd name="T23" fmla="*/ 53 h 185"/>
                  <a:gd name="T24" fmla="*/ 2940000 w 361"/>
                  <a:gd name="T25" fmla="*/ 49 h 185"/>
                  <a:gd name="T26" fmla="*/ 1954346 w 361"/>
                  <a:gd name="T27" fmla="*/ 49 h 185"/>
                  <a:gd name="T28" fmla="*/ 1954346 w 361"/>
                  <a:gd name="T29" fmla="*/ 66 h 185"/>
                  <a:gd name="T30" fmla="*/ 1188188 w 361"/>
                  <a:gd name="T31" fmla="*/ 62 h 185"/>
                  <a:gd name="T32" fmla="*/ 978698 w 361"/>
                  <a:gd name="T33" fmla="*/ 59 h 185"/>
                  <a:gd name="T34" fmla="*/ 795198 w 361"/>
                  <a:gd name="T35" fmla="*/ 51 h 185"/>
                  <a:gd name="T36" fmla="*/ 978698 w 361"/>
                  <a:gd name="T37" fmla="*/ 51 h 185"/>
                  <a:gd name="T38" fmla="*/ 1591903 w 361"/>
                  <a:gd name="T39" fmla="*/ 49 h 185"/>
                  <a:gd name="T40" fmla="*/ 1188188 w 361"/>
                  <a:gd name="T41" fmla="*/ 42 h 185"/>
                  <a:gd name="T42" fmla="*/ 574938 w 361"/>
                  <a:gd name="T43" fmla="*/ 44 h 185"/>
                  <a:gd name="T44" fmla="*/ 574938 w 361"/>
                  <a:gd name="T45" fmla="*/ 42 h 185"/>
                  <a:gd name="T46" fmla="*/ 190588 w 361"/>
                  <a:gd name="T47" fmla="*/ 39 h 185"/>
                  <a:gd name="T48" fmla="*/ 190588 w 361"/>
                  <a:gd name="T49" fmla="*/ 21 h 185"/>
                  <a:gd name="T50" fmla="*/ 574938 w 361"/>
                  <a:gd name="T51" fmla="*/ 25 h 185"/>
                  <a:gd name="T52" fmla="*/ 795198 w 361"/>
                  <a:gd name="T53" fmla="*/ 18 h 185"/>
                  <a:gd name="T54" fmla="*/ 1188188 w 361"/>
                  <a:gd name="T55" fmla="*/ 18 h 185"/>
                  <a:gd name="T56" fmla="*/ 1954346 w 361"/>
                  <a:gd name="T57" fmla="*/ 21 h 185"/>
                  <a:gd name="T58" fmla="*/ 2549853 w 361"/>
                  <a:gd name="T59" fmla="*/ 18 h 185"/>
                  <a:gd name="T60" fmla="*/ 3135982 w 361"/>
                  <a:gd name="T61" fmla="*/ 21 h 185"/>
                  <a:gd name="T62" fmla="*/ 2940000 w 361"/>
                  <a:gd name="T63" fmla="*/ 18 h 185"/>
                  <a:gd name="T64" fmla="*/ 2940000 w 361"/>
                  <a:gd name="T65" fmla="*/ 18 h 185"/>
                  <a:gd name="T66" fmla="*/ 3135982 w 361"/>
                  <a:gd name="T67" fmla="*/ 16 h 185"/>
                  <a:gd name="T68" fmla="*/ 4716637 w 361"/>
                  <a:gd name="T69" fmla="*/ 0 h 185"/>
                  <a:gd name="T70" fmla="*/ 4716637 w 361"/>
                  <a:gd name="T71" fmla="*/ 0 h 185"/>
                  <a:gd name="T72" fmla="*/ 5302342 w 361"/>
                  <a:gd name="T73" fmla="*/ 8 h 185"/>
                  <a:gd name="T74" fmla="*/ 5479662 w 361"/>
                  <a:gd name="T75" fmla="*/ 16 h 185"/>
                  <a:gd name="T76" fmla="*/ 5691034 w 361"/>
                  <a:gd name="T77" fmla="*/ 18 h 185"/>
                  <a:gd name="T78" fmla="*/ 6278339 w 361"/>
                  <a:gd name="T79" fmla="*/ 16 h 185"/>
                  <a:gd name="T80" fmla="*/ 6667424 w 361"/>
                  <a:gd name="T81" fmla="*/ 18 h 185"/>
                  <a:gd name="T82" fmla="*/ 7466937 w 361"/>
                  <a:gd name="T83" fmla="*/ 18 h 185"/>
                  <a:gd name="T84" fmla="*/ 8039924 w 361"/>
                  <a:gd name="T85" fmla="*/ 18 h 185"/>
                  <a:gd name="T86" fmla="*/ 8631549 w 361"/>
                  <a:gd name="T87" fmla="*/ 29 h 185"/>
                  <a:gd name="T88" fmla="*/ 8829114 w 361"/>
                  <a:gd name="T89" fmla="*/ 33 h 1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61"/>
                  <a:gd name="T136" fmla="*/ 0 h 185"/>
                  <a:gd name="T137" fmla="*/ 361 w 361"/>
                  <a:gd name="T138" fmla="*/ 185 h 1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61" h="185">
                    <a:moveTo>
                      <a:pt x="352" y="88"/>
                    </a:moveTo>
                    <a:lnTo>
                      <a:pt x="344" y="96"/>
                    </a:lnTo>
                    <a:lnTo>
                      <a:pt x="344" y="112"/>
                    </a:lnTo>
                    <a:lnTo>
                      <a:pt x="336" y="112"/>
                    </a:lnTo>
                    <a:lnTo>
                      <a:pt x="320" y="112"/>
                    </a:lnTo>
                    <a:lnTo>
                      <a:pt x="312" y="136"/>
                    </a:lnTo>
                    <a:lnTo>
                      <a:pt x="296" y="136"/>
                    </a:lnTo>
                    <a:lnTo>
                      <a:pt x="296" y="144"/>
                    </a:lnTo>
                    <a:lnTo>
                      <a:pt x="304" y="168"/>
                    </a:lnTo>
                    <a:lnTo>
                      <a:pt x="296" y="168"/>
                    </a:lnTo>
                    <a:lnTo>
                      <a:pt x="288" y="168"/>
                    </a:lnTo>
                    <a:lnTo>
                      <a:pt x="248" y="168"/>
                    </a:lnTo>
                    <a:lnTo>
                      <a:pt x="240" y="160"/>
                    </a:lnTo>
                    <a:lnTo>
                      <a:pt x="232" y="168"/>
                    </a:lnTo>
                    <a:lnTo>
                      <a:pt x="216" y="168"/>
                    </a:lnTo>
                    <a:lnTo>
                      <a:pt x="192" y="184"/>
                    </a:lnTo>
                    <a:lnTo>
                      <a:pt x="176" y="184"/>
                    </a:lnTo>
                    <a:lnTo>
                      <a:pt x="176" y="176"/>
                    </a:lnTo>
                    <a:lnTo>
                      <a:pt x="176" y="168"/>
                    </a:lnTo>
                    <a:lnTo>
                      <a:pt x="160" y="152"/>
                    </a:lnTo>
                    <a:lnTo>
                      <a:pt x="136" y="152"/>
                    </a:lnTo>
                    <a:lnTo>
                      <a:pt x="120" y="136"/>
                    </a:lnTo>
                    <a:lnTo>
                      <a:pt x="104" y="128"/>
                    </a:lnTo>
                    <a:lnTo>
                      <a:pt x="80" y="136"/>
                    </a:lnTo>
                    <a:lnTo>
                      <a:pt x="80" y="184"/>
                    </a:lnTo>
                    <a:lnTo>
                      <a:pt x="64" y="168"/>
                    </a:lnTo>
                    <a:lnTo>
                      <a:pt x="48" y="176"/>
                    </a:lnTo>
                    <a:lnTo>
                      <a:pt x="48" y="168"/>
                    </a:lnTo>
                    <a:lnTo>
                      <a:pt x="40" y="168"/>
                    </a:lnTo>
                    <a:lnTo>
                      <a:pt x="40" y="144"/>
                    </a:lnTo>
                    <a:lnTo>
                      <a:pt x="32" y="144"/>
                    </a:lnTo>
                    <a:lnTo>
                      <a:pt x="40" y="144"/>
                    </a:lnTo>
                    <a:lnTo>
                      <a:pt x="40" y="136"/>
                    </a:lnTo>
                    <a:lnTo>
                      <a:pt x="64" y="136"/>
                    </a:lnTo>
                    <a:lnTo>
                      <a:pt x="64" y="120"/>
                    </a:lnTo>
                    <a:lnTo>
                      <a:pt x="48" y="112"/>
                    </a:lnTo>
                    <a:lnTo>
                      <a:pt x="40" y="112"/>
                    </a:lnTo>
                    <a:lnTo>
                      <a:pt x="24" y="120"/>
                    </a:lnTo>
                    <a:lnTo>
                      <a:pt x="16" y="120"/>
                    </a:lnTo>
                    <a:lnTo>
                      <a:pt x="24" y="112"/>
                    </a:lnTo>
                    <a:lnTo>
                      <a:pt x="16" y="104"/>
                    </a:lnTo>
                    <a:lnTo>
                      <a:pt x="8" y="104"/>
                    </a:lnTo>
                    <a:lnTo>
                      <a:pt x="0" y="88"/>
                    </a:lnTo>
                    <a:lnTo>
                      <a:pt x="8" y="64"/>
                    </a:lnTo>
                    <a:lnTo>
                      <a:pt x="16" y="72"/>
                    </a:lnTo>
                    <a:lnTo>
                      <a:pt x="24" y="72"/>
                    </a:lnTo>
                    <a:lnTo>
                      <a:pt x="16" y="64"/>
                    </a:lnTo>
                    <a:lnTo>
                      <a:pt x="32" y="48"/>
                    </a:lnTo>
                    <a:lnTo>
                      <a:pt x="40" y="56"/>
                    </a:lnTo>
                    <a:lnTo>
                      <a:pt x="48" y="48"/>
                    </a:lnTo>
                    <a:lnTo>
                      <a:pt x="64" y="56"/>
                    </a:lnTo>
                    <a:lnTo>
                      <a:pt x="80" y="64"/>
                    </a:lnTo>
                    <a:lnTo>
                      <a:pt x="88" y="56"/>
                    </a:lnTo>
                    <a:lnTo>
                      <a:pt x="104" y="56"/>
                    </a:lnTo>
                    <a:lnTo>
                      <a:pt x="104" y="64"/>
                    </a:lnTo>
                    <a:lnTo>
                      <a:pt x="128" y="64"/>
                    </a:lnTo>
                    <a:lnTo>
                      <a:pt x="136" y="56"/>
                    </a:lnTo>
                    <a:lnTo>
                      <a:pt x="120" y="48"/>
                    </a:lnTo>
                    <a:lnTo>
                      <a:pt x="128" y="40"/>
                    </a:lnTo>
                    <a:lnTo>
                      <a:pt x="120" y="32"/>
                    </a:lnTo>
                    <a:lnTo>
                      <a:pt x="128" y="32"/>
                    </a:lnTo>
                    <a:lnTo>
                      <a:pt x="128" y="16"/>
                    </a:lnTo>
                    <a:lnTo>
                      <a:pt x="136" y="16"/>
                    </a:lnTo>
                    <a:lnTo>
                      <a:pt x="192" y="0"/>
                    </a:lnTo>
                    <a:lnTo>
                      <a:pt x="216" y="0"/>
                    </a:lnTo>
                    <a:lnTo>
                      <a:pt x="216" y="8"/>
                    </a:lnTo>
                    <a:lnTo>
                      <a:pt x="216" y="16"/>
                    </a:lnTo>
                    <a:lnTo>
                      <a:pt x="224" y="16"/>
                    </a:lnTo>
                    <a:lnTo>
                      <a:pt x="232" y="16"/>
                    </a:lnTo>
                    <a:lnTo>
                      <a:pt x="232" y="24"/>
                    </a:lnTo>
                    <a:lnTo>
                      <a:pt x="248" y="24"/>
                    </a:lnTo>
                    <a:lnTo>
                      <a:pt x="256" y="16"/>
                    </a:lnTo>
                    <a:lnTo>
                      <a:pt x="272" y="8"/>
                    </a:lnTo>
                    <a:lnTo>
                      <a:pt x="272" y="24"/>
                    </a:lnTo>
                    <a:lnTo>
                      <a:pt x="296" y="64"/>
                    </a:lnTo>
                    <a:lnTo>
                      <a:pt x="304" y="56"/>
                    </a:lnTo>
                    <a:lnTo>
                      <a:pt x="304" y="64"/>
                    </a:lnTo>
                    <a:lnTo>
                      <a:pt x="328" y="56"/>
                    </a:lnTo>
                    <a:lnTo>
                      <a:pt x="344" y="72"/>
                    </a:lnTo>
                    <a:lnTo>
                      <a:pt x="352" y="80"/>
                    </a:lnTo>
                    <a:lnTo>
                      <a:pt x="352" y="72"/>
                    </a:lnTo>
                    <a:lnTo>
                      <a:pt x="360" y="88"/>
                    </a:lnTo>
                    <a:lnTo>
                      <a:pt x="352" y="8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84" name="Freeform 120"/>
              <p:cNvSpPr>
                <a:spLocks noChangeAspect="1"/>
              </p:cNvSpPr>
              <p:nvPr/>
            </p:nvSpPr>
            <p:spPr bwMode="auto">
              <a:xfrm>
                <a:off x="2699" y="1688"/>
                <a:ext cx="85" cy="40"/>
              </a:xfrm>
              <a:custGeom>
                <a:avLst/>
                <a:gdLst>
                  <a:gd name="T0" fmla="*/ 653867 w 65"/>
                  <a:gd name="T1" fmla="*/ 0 h 41"/>
                  <a:gd name="T2" fmla="*/ 653867 w 65"/>
                  <a:gd name="T3" fmla="*/ 16 h 41"/>
                  <a:gd name="T4" fmla="*/ 417083 w 65"/>
                  <a:gd name="T5" fmla="*/ 16 h 41"/>
                  <a:gd name="T6" fmla="*/ 202466 w 65"/>
                  <a:gd name="T7" fmla="*/ 8 h 41"/>
                  <a:gd name="T8" fmla="*/ 202466 w 65"/>
                  <a:gd name="T9" fmla="*/ 8 h 41"/>
                  <a:gd name="T10" fmla="*/ 0 w 65"/>
                  <a:gd name="T11" fmla="*/ 20 h 41"/>
                  <a:gd name="T12" fmla="*/ 0 w 65"/>
                  <a:gd name="T13" fmla="*/ 20 h 41"/>
                  <a:gd name="T14" fmla="*/ 202466 w 65"/>
                  <a:gd name="T15" fmla="*/ 20 h 41"/>
                  <a:gd name="T16" fmla="*/ 863132 w 65"/>
                  <a:gd name="T17" fmla="*/ 20 h 41"/>
                  <a:gd name="T18" fmla="*/ 1280286 w 65"/>
                  <a:gd name="T19" fmla="*/ 20 h 41"/>
                  <a:gd name="T20" fmla="*/ 1723695 w 65"/>
                  <a:gd name="T21" fmla="*/ 20 h 41"/>
                  <a:gd name="T22" fmla="*/ 1479751 w 65"/>
                  <a:gd name="T23" fmla="*/ 16 h 41"/>
                  <a:gd name="T24" fmla="*/ 1479751 w 65"/>
                  <a:gd name="T25" fmla="*/ 8 h 41"/>
                  <a:gd name="T26" fmla="*/ 1063541 w 65"/>
                  <a:gd name="T27" fmla="*/ 8 h 41"/>
                  <a:gd name="T28" fmla="*/ 863132 w 65"/>
                  <a:gd name="T29" fmla="*/ 0 h 41"/>
                  <a:gd name="T30" fmla="*/ 653867 w 65"/>
                  <a:gd name="T31" fmla="*/ 0 h 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5"/>
                  <a:gd name="T49" fmla="*/ 0 h 41"/>
                  <a:gd name="T50" fmla="*/ 65 w 65"/>
                  <a:gd name="T51" fmla="*/ 41 h 4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5" h="41">
                    <a:moveTo>
                      <a:pt x="24" y="0"/>
                    </a:moveTo>
                    <a:lnTo>
                      <a:pt x="24" y="16"/>
                    </a:lnTo>
                    <a:lnTo>
                      <a:pt x="16" y="16"/>
                    </a:lnTo>
                    <a:lnTo>
                      <a:pt x="8" y="8"/>
                    </a:lnTo>
                    <a:lnTo>
                      <a:pt x="0" y="24"/>
                    </a:lnTo>
                    <a:lnTo>
                      <a:pt x="0" y="32"/>
                    </a:lnTo>
                    <a:lnTo>
                      <a:pt x="8" y="24"/>
                    </a:lnTo>
                    <a:lnTo>
                      <a:pt x="32" y="24"/>
                    </a:lnTo>
                    <a:lnTo>
                      <a:pt x="48" y="40"/>
                    </a:lnTo>
                    <a:lnTo>
                      <a:pt x="64" y="24"/>
                    </a:lnTo>
                    <a:lnTo>
                      <a:pt x="56" y="16"/>
                    </a:lnTo>
                    <a:lnTo>
                      <a:pt x="56" y="8"/>
                    </a:lnTo>
                    <a:lnTo>
                      <a:pt x="40" y="8"/>
                    </a:lnTo>
                    <a:lnTo>
                      <a:pt x="32" y="0"/>
                    </a:lnTo>
                    <a:lnTo>
                      <a:pt x="24"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85" name="Freeform 121"/>
              <p:cNvSpPr>
                <a:spLocks noChangeAspect="1"/>
              </p:cNvSpPr>
              <p:nvPr/>
            </p:nvSpPr>
            <p:spPr bwMode="auto">
              <a:xfrm>
                <a:off x="2699" y="1711"/>
                <a:ext cx="64" cy="41"/>
              </a:xfrm>
              <a:custGeom>
                <a:avLst/>
                <a:gdLst>
                  <a:gd name="T0" fmla="*/ 0 w 49"/>
                  <a:gd name="T1" fmla="*/ 24 h 41"/>
                  <a:gd name="T2" fmla="*/ 0 w 49"/>
                  <a:gd name="T3" fmla="*/ 16 h 41"/>
                  <a:gd name="T4" fmla="*/ 0 w 49"/>
                  <a:gd name="T5" fmla="*/ 8 h 41"/>
                  <a:gd name="T6" fmla="*/ 196296 w 49"/>
                  <a:gd name="T7" fmla="*/ 0 h 41"/>
                  <a:gd name="T8" fmla="*/ 827056 w 49"/>
                  <a:gd name="T9" fmla="*/ 0 h 41"/>
                  <a:gd name="T10" fmla="*/ 1229790 w 49"/>
                  <a:gd name="T11" fmla="*/ 16 h 41"/>
                  <a:gd name="T12" fmla="*/ 1229790 w 49"/>
                  <a:gd name="T13" fmla="*/ 24 h 41"/>
                  <a:gd name="T14" fmla="*/ 1026231 w 49"/>
                  <a:gd name="T15" fmla="*/ 24 h 41"/>
                  <a:gd name="T16" fmla="*/ 1026231 w 49"/>
                  <a:gd name="T17" fmla="*/ 40 h 41"/>
                  <a:gd name="T18" fmla="*/ 827056 w 49"/>
                  <a:gd name="T19" fmla="*/ 40 h 41"/>
                  <a:gd name="T20" fmla="*/ 601558 w 49"/>
                  <a:gd name="T21" fmla="*/ 40 h 41"/>
                  <a:gd name="T22" fmla="*/ 400994 w 49"/>
                  <a:gd name="T23" fmla="*/ 40 h 41"/>
                  <a:gd name="T24" fmla="*/ 196296 w 49"/>
                  <a:gd name="T25" fmla="*/ 40 h 41"/>
                  <a:gd name="T26" fmla="*/ 196296 w 49"/>
                  <a:gd name="T27" fmla="*/ 24 h 41"/>
                  <a:gd name="T28" fmla="*/ 0 w 49"/>
                  <a:gd name="T29" fmla="*/ 24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
                  <a:gd name="T46" fmla="*/ 0 h 41"/>
                  <a:gd name="T47" fmla="*/ 49 w 49"/>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 h="41">
                    <a:moveTo>
                      <a:pt x="0" y="24"/>
                    </a:moveTo>
                    <a:lnTo>
                      <a:pt x="0" y="16"/>
                    </a:lnTo>
                    <a:lnTo>
                      <a:pt x="0" y="8"/>
                    </a:lnTo>
                    <a:lnTo>
                      <a:pt x="8" y="0"/>
                    </a:lnTo>
                    <a:lnTo>
                      <a:pt x="32" y="0"/>
                    </a:lnTo>
                    <a:lnTo>
                      <a:pt x="48" y="16"/>
                    </a:lnTo>
                    <a:lnTo>
                      <a:pt x="48" y="24"/>
                    </a:lnTo>
                    <a:lnTo>
                      <a:pt x="40" y="24"/>
                    </a:lnTo>
                    <a:lnTo>
                      <a:pt x="40" y="40"/>
                    </a:lnTo>
                    <a:lnTo>
                      <a:pt x="32" y="40"/>
                    </a:lnTo>
                    <a:lnTo>
                      <a:pt x="24" y="40"/>
                    </a:lnTo>
                    <a:lnTo>
                      <a:pt x="16" y="40"/>
                    </a:lnTo>
                    <a:lnTo>
                      <a:pt x="8" y="40"/>
                    </a:lnTo>
                    <a:lnTo>
                      <a:pt x="8" y="24"/>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86" name="Freeform 122"/>
              <p:cNvSpPr>
                <a:spLocks noChangeAspect="1"/>
              </p:cNvSpPr>
              <p:nvPr/>
            </p:nvSpPr>
            <p:spPr bwMode="auto">
              <a:xfrm>
                <a:off x="2730" y="1663"/>
                <a:ext cx="54" cy="33"/>
              </a:xfrm>
              <a:custGeom>
                <a:avLst/>
                <a:gdLst>
                  <a:gd name="T0" fmla="*/ 0 w 41"/>
                  <a:gd name="T1" fmla="*/ 24 h 33"/>
                  <a:gd name="T2" fmla="*/ 0 w 41"/>
                  <a:gd name="T3" fmla="*/ 16 h 33"/>
                  <a:gd name="T4" fmla="*/ 0 w 41"/>
                  <a:gd name="T5" fmla="*/ 8 h 33"/>
                  <a:gd name="T6" fmla="*/ 0 w 41"/>
                  <a:gd name="T7" fmla="*/ 0 h 33"/>
                  <a:gd name="T8" fmla="*/ 1402373 w 41"/>
                  <a:gd name="T9" fmla="*/ 0 h 33"/>
                  <a:gd name="T10" fmla="*/ 1111990 w 41"/>
                  <a:gd name="T11" fmla="*/ 8 h 33"/>
                  <a:gd name="T12" fmla="*/ 844289 w 41"/>
                  <a:gd name="T13" fmla="*/ 8 h 33"/>
                  <a:gd name="T14" fmla="*/ 1111990 w 41"/>
                  <a:gd name="T15" fmla="*/ 24 h 33"/>
                  <a:gd name="T16" fmla="*/ 1111990 w 41"/>
                  <a:gd name="T17" fmla="*/ 32 h 33"/>
                  <a:gd name="T18" fmla="*/ 576434 w 41"/>
                  <a:gd name="T19" fmla="*/ 32 h 33"/>
                  <a:gd name="T20" fmla="*/ 280577 w 41"/>
                  <a:gd name="T21" fmla="*/ 24 h 33"/>
                  <a:gd name="T22" fmla="*/ 0 w 41"/>
                  <a:gd name="T23" fmla="*/ 24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33"/>
                  <a:gd name="T38" fmla="*/ 41 w 41"/>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33">
                    <a:moveTo>
                      <a:pt x="0" y="24"/>
                    </a:moveTo>
                    <a:lnTo>
                      <a:pt x="0" y="16"/>
                    </a:lnTo>
                    <a:lnTo>
                      <a:pt x="0" y="8"/>
                    </a:lnTo>
                    <a:lnTo>
                      <a:pt x="0" y="0"/>
                    </a:lnTo>
                    <a:lnTo>
                      <a:pt x="40" y="0"/>
                    </a:lnTo>
                    <a:lnTo>
                      <a:pt x="32" y="8"/>
                    </a:lnTo>
                    <a:lnTo>
                      <a:pt x="24" y="8"/>
                    </a:lnTo>
                    <a:lnTo>
                      <a:pt x="32" y="24"/>
                    </a:lnTo>
                    <a:lnTo>
                      <a:pt x="32" y="32"/>
                    </a:lnTo>
                    <a:lnTo>
                      <a:pt x="16" y="32"/>
                    </a:lnTo>
                    <a:lnTo>
                      <a:pt x="8" y="24"/>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87" name="Freeform 123"/>
              <p:cNvSpPr>
                <a:spLocks noChangeAspect="1"/>
              </p:cNvSpPr>
              <p:nvPr/>
            </p:nvSpPr>
            <p:spPr bwMode="auto">
              <a:xfrm>
                <a:off x="2679" y="1735"/>
                <a:ext cx="33" cy="17"/>
              </a:xfrm>
              <a:custGeom>
                <a:avLst/>
                <a:gdLst>
                  <a:gd name="T0" fmla="*/ 920965 w 25"/>
                  <a:gd name="T1" fmla="*/ 0 h 17"/>
                  <a:gd name="T2" fmla="*/ 920965 w 25"/>
                  <a:gd name="T3" fmla="*/ 16 h 17"/>
                  <a:gd name="T4" fmla="*/ 621108 w 25"/>
                  <a:gd name="T5" fmla="*/ 16 h 17"/>
                  <a:gd name="T6" fmla="*/ 0 w 25"/>
                  <a:gd name="T7" fmla="*/ 8 h 17"/>
                  <a:gd name="T8" fmla="*/ 324207 w 25"/>
                  <a:gd name="T9" fmla="*/ 0 h 17"/>
                  <a:gd name="T10" fmla="*/ 621108 w 25"/>
                  <a:gd name="T11" fmla="*/ 0 h 17"/>
                  <a:gd name="T12" fmla="*/ 920965 w 25"/>
                  <a:gd name="T13" fmla="*/ 0 h 17"/>
                  <a:gd name="T14" fmla="*/ 0 60000 65536"/>
                  <a:gd name="T15" fmla="*/ 0 60000 65536"/>
                  <a:gd name="T16" fmla="*/ 0 60000 65536"/>
                  <a:gd name="T17" fmla="*/ 0 60000 65536"/>
                  <a:gd name="T18" fmla="*/ 0 60000 65536"/>
                  <a:gd name="T19" fmla="*/ 0 60000 65536"/>
                  <a:gd name="T20" fmla="*/ 0 60000 65536"/>
                  <a:gd name="T21" fmla="*/ 0 w 25"/>
                  <a:gd name="T22" fmla="*/ 0 h 17"/>
                  <a:gd name="T23" fmla="*/ 25 w 25"/>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7">
                    <a:moveTo>
                      <a:pt x="24" y="0"/>
                    </a:moveTo>
                    <a:lnTo>
                      <a:pt x="24" y="16"/>
                    </a:lnTo>
                    <a:lnTo>
                      <a:pt x="16" y="16"/>
                    </a:lnTo>
                    <a:lnTo>
                      <a:pt x="0" y="8"/>
                    </a:lnTo>
                    <a:lnTo>
                      <a:pt x="8" y="0"/>
                    </a:lnTo>
                    <a:lnTo>
                      <a:pt x="16" y="0"/>
                    </a:lnTo>
                    <a:lnTo>
                      <a:pt x="24"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88" name="Freeform 124"/>
              <p:cNvSpPr>
                <a:spLocks noChangeAspect="1"/>
              </p:cNvSpPr>
              <p:nvPr/>
            </p:nvSpPr>
            <p:spPr bwMode="auto">
              <a:xfrm>
                <a:off x="2908" y="1890"/>
                <a:ext cx="84" cy="25"/>
              </a:xfrm>
              <a:custGeom>
                <a:avLst/>
                <a:gdLst>
                  <a:gd name="T0" fmla="*/ 274162 w 65"/>
                  <a:gd name="T1" fmla="*/ 24 h 25"/>
                  <a:gd name="T2" fmla="*/ 274162 w 65"/>
                  <a:gd name="T3" fmla="*/ 16 h 25"/>
                  <a:gd name="T4" fmla="*/ 274162 w 65"/>
                  <a:gd name="T5" fmla="*/ 8 h 25"/>
                  <a:gd name="T6" fmla="*/ 0 w 65"/>
                  <a:gd name="T7" fmla="*/ 0 h 25"/>
                  <a:gd name="T8" fmla="*/ 539336 w 65"/>
                  <a:gd name="T9" fmla="*/ 0 h 25"/>
                  <a:gd name="T10" fmla="*/ 685483 w 65"/>
                  <a:gd name="T11" fmla="*/ 8 h 25"/>
                  <a:gd name="T12" fmla="*/ 812833 w 65"/>
                  <a:gd name="T13" fmla="*/ 8 h 25"/>
                  <a:gd name="T14" fmla="*/ 1086906 w 65"/>
                  <a:gd name="T15" fmla="*/ 16 h 25"/>
                  <a:gd name="T16" fmla="*/ 944177 w 65"/>
                  <a:gd name="T17" fmla="*/ 16 h 25"/>
                  <a:gd name="T18" fmla="*/ 1086906 w 65"/>
                  <a:gd name="T19" fmla="*/ 24 h 25"/>
                  <a:gd name="T20" fmla="*/ 812833 w 65"/>
                  <a:gd name="T21" fmla="*/ 24 h 25"/>
                  <a:gd name="T22" fmla="*/ 812833 w 65"/>
                  <a:gd name="T23" fmla="*/ 24 h 25"/>
                  <a:gd name="T24" fmla="*/ 539336 w 65"/>
                  <a:gd name="T25" fmla="*/ 24 h 25"/>
                  <a:gd name="T26" fmla="*/ 274162 w 65"/>
                  <a:gd name="T27" fmla="*/ 24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
                  <a:gd name="T43" fmla="*/ 0 h 25"/>
                  <a:gd name="T44" fmla="*/ 65 w 65"/>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 h="25">
                    <a:moveTo>
                      <a:pt x="16" y="24"/>
                    </a:moveTo>
                    <a:lnTo>
                      <a:pt x="16" y="16"/>
                    </a:lnTo>
                    <a:lnTo>
                      <a:pt x="16" y="8"/>
                    </a:lnTo>
                    <a:lnTo>
                      <a:pt x="0" y="0"/>
                    </a:lnTo>
                    <a:lnTo>
                      <a:pt x="32" y="0"/>
                    </a:lnTo>
                    <a:lnTo>
                      <a:pt x="40" y="8"/>
                    </a:lnTo>
                    <a:lnTo>
                      <a:pt x="48" y="8"/>
                    </a:lnTo>
                    <a:lnTo>
                      <a:pt x="64" y="16"/>
                    </a:lnTo>
                    <a:lnTo>
                      <a:pt x="56" y="16"/>
                    </a:lnTo>
                    <a:lnTo>
                      <a:pt x="64" y="24"/>
                    </a:lnTo>
                    <a:lnTo>
                      <a:pt x="48" y="24"/>
                    </a:lnTo>
                    <a:lnTo>
                      <a:pt x="32" y="24"/>
                    </a:lnTo>
                    <a:lnTo>
                      <a:pt x="16"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89" name="Freeform 125"/>
              <p:cNvSpPr>
                <a:spLocks noChangeAspect="1"/>
              </p:cNvSpPr>
              <p:nvPr/>
            </p:nvSpPr>
            <p:spPr bwMode="auto">
              <a:xfrm>
                <a:off x="2752" y="1821"/>
                <a:ext cx="52" cy="40"/>
              </a:xfrm>
              <a:custGeom>
                <a:avLst/>
                <a:gdLst>
                  <a:gd name="T0" fmla="*/ 0 w 41"/>
                  <a:gd name="T1" fmla="*/ 8 h 41"/>
                  <a:gd name="T2" fmla="*/ 65327 w 41"/>
                  <a:gd name="T3" fmla="*/ 8 h 41"/>
                  <a:gd name="T4" fmla="*/ 195913 w 41"/>
                  <a:gd name="T5" fmla="*/ 20 h 41"/>
                  <a:gd name="T6" fmla="*/ 195913 w 41"/>
                  <a:gd name="T7" fmla="*/ 20 h 41"/>
                  <a:gd name="T8" fmla="*/ 195913 w 41"/>
                  <a:gd name="T9" fmla="*/ 20 h 41"/>
                  <a:gd name="T10" fmla="*/ 335160 w 41"/>
                  <a:gd name="T11" fmla="*/ 20 h 41"/>
                  <a:gd name="T12" fmla="*/ 335160 w 41"/>
                  <a:gd name="T13" fmla="*/ 20 h 41"/>
                  <a:gd name="T14" fmla="*/ 271900 w 41"/>
                  <a:gd name="T15" fmla="*/ 16 h 41"/>
                  <a:gd name="T16" fmla="*/ 271900 w 41"/>
                  <a:gd name="T17" fmla="*/ 8 h 41"/>
                  <a:gd name="T18" fmla="*/ 133276 w 41"/>
                  <a:gd name="T19" fmla="*/ 0 h 41"/>
                  <a:gd name="T20" fmla="*/ 0 w 41"/>
                  <a:gd name="T21" fmla="*/ 8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41"/>
                  <a:gd name="T35" fmla="*/ 41 w 41"/>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41">
                    <a:moveTo>
                      <a:pt x="0" y="8"/>
                    </a:moveTo>
                    <a:lnTo>
                      <a:pt x="8" y="8"/>
                    </a:lnTo>
                    <a:lnTo>
                      <a:pt x="24" y="24"/>
                    </a:lnTo>
                    <a:lnTo>
                      <a:pt x="24" y="40"/>
                    </a:lnTo>
                    <a:lnTo>
                      <a:pt x="24" y="32"/>
                    </a:lnTo>
                    <a:lnTo>
                      <a:pt x="40" y="32"/>
                    </a:lnTo>
                    <a:lnTo>
                      <a:pt x="40" y="24"/>
                    </a:lnTo>
                    <a:lnTo>
                      <a:pt x="32" y="16"/>
                    </a:lnTo>
                    <a:lnTo>
                      <a:pt x="32" y="8"/>
                    </a:lnTo>
                    <a:lnTo>
                      <a:pt x="16"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90" name="Freeform 126"/>
              <p:cNvSpPr>
                <a:spLocks noChangeAspect="1"/>
              </p:cNvSpPr>
              <p:nvPr/>
            </p:nvSpPr>
            <p:spPr bwMode="auto">
              <a:xfrm>
                <a:off x="2949" y="1914"/>
                <a:ext cx="43" cy="26"/>
              </a:xfrm>
              <a:custGeom>
                <a:avLst/>
                <a:gdLst>
                  <a:gd name="T0" fmla="*/ 759426 w 33"/>
                  <a:gd name="T1" fmla="*/ 100 h 25"/>
                  <a:gd name="T2" fmla="*/ 759426 w 33"/>
                  <a:gd name="T3" fmla="*/ 73 h 25"/>
                  <a:gd name="T4" fmla="*/ 554682 w 33"/>
                  <a:gd name="T5" fmla="*/ 73 h 25"/>
                  <a:gd name="T6" fmla="*/ 554682 w 33"/>
                  <a:gd name="T7" fmla="*/ 8 h 25"/>
                  <a:gd name="T8" fmla="*/ 372618 w 33"/>
                  <a:gd name="T9" fmla="*/ 0 h 25"/>
                  <a:gd name="T10" fmla="*/ 0 w 33"/>
                  <a:gd name="T11" fmla="*/ 0 h 25"/>
                  <a:gd name="T12" fmla="*/ 184159 w 33"/>
                  <a:gd name="T13" fmla="*/ 73 h 25"/>
                  <a:gd name="T14" fmla="*/ 372618 w 33"/>
                  <a:gd name="T15" fmla="*/ 73 h 25"/>
                  <a:gd name="T16" fmla="*/ 554682 w 33"/>
                  <a:gd name="T17" fmla="*/ 73 h 25"/>
                  <a:gd name="T18" fmla="*/ 554682 w 33"/>
                  <a:gd name="T19" fmla="*/ 100 h 25"/>
                  <a:gd name="T20" fmla="*/ 759426 w 33"/>
                  <a:gd name="T21" fmla="*/ 100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25"/>
                  <a:gd name="T35" fmla="*/ 33 w 33"/>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25">
                    <a:moveTo>
                      <a:pt x="32" y="24"/>
                    </a:moveTo>
                    <a:lnTo>
                      <a:pt x="32" y="16"/>
                    </a:lnTo>
                    <a:lnTo>
                      <a:pt x="24" y="16"/>
                    </a:lnTo>
                    <a:lnTo>
                      <a:pt x="24" y="8"/>
                    </a:lnTo>
                    <a:lnTo>
                      <a:pt x="16" y="0"/>
                    </a:lnTo>
                    <a:lnTo>
                      <a:pt x="0" y="0"/>
                    </a:lnTo>
                    <a:lnTo>
                      <a:pt x="8" y="16"/>
                    </a:lnTo>
                    <a:lnTo>
                      <a:pt x="16" y="16"/>
                    </a:lnTo>
                    <a:lnTo>
                      <a:pt x="24" y="16"/>
                    </a:lnTo>
                    <a:lnTo>
                      <a:pt x="24" y="24"/>
                    </a:lnTo>
                    <a:lnTo>
                      <a:pt x="32"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91" name="Freeform 127"/>
              <p:cNvSpPr>
                <a:spLocks noChangeAspect="1"/>
              </p:cNvSpPr>
              <p:nvPr/>
            </p:nvSpPr>
            <p:spPr bwMode="auto">
              <a:xfrm>
                <a:off x="2970" y="1931"/>
                <a:ext cx="12" cy="9"/>
              </a:xfrm>
              <a:custGeom>
                <a:avLst/>
                <a:gdLst>
                  <a:gd name="T0" fmla="*/ 474660 w 9"/>
                  <a:gd name="T1" fmla="*/ 8 h 9"/>
                  <a:gd name="T2" fmla="*/ 0 w 9"/>
                  <a:gd name="T3" fmla="*/ 8 h 9"/>
                  <a:gd name="T4" fmla="*/ 0 w 9"/>
                  <a:gd name="T5" fmla="*/ 0 h 9"/>
                  <a:gd name="T6" fmla="*/ 474660 w 9"/>
                  <a:gd name="T7" fmla="*/ 0 h 9"/>
                  <a:gd name="T8" fmla="*/ 474660 w 9"/>
                  <a:gd name="T9" fmla="*/ 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8" y="8"/>
                    </a:moveTo>
                    <a:lnTo>
                      <a:pt x="0" y="8"/>
                    </a:lnTo>
                    <a:lnTo>
                      <a:pt x="0" y="0"/>
                    </a:lnTo>
                    <a:lnTo>
                      <a:pt x="8" y="0"/>
                    </a:lnTo>
                    <a:lnTo>
                      <a:pt x="8"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92" name="Freeform 128"/>
              <p:cNvSpPr>
                <a:spLocks noChangeAspect="1"/>
              </p:cNvSpPr>
              <p:nvPr/>
            </p:nvSpPr>
            <p:spPr bwMode="auto">
              <a:xfrm>
                <a:off x="2970" y="1908"/>
                <a:ext cx="64" cy="38"/>
              </a:xfrm>
              <a:custGeom>
                <a:avLst/>
                <a:gdLst>
                  <a:gd name="T0" fmla="*/ 400994 w 49"/>
                  <a:gd name="T1" fmla="*/ 6 h 41"/>
                  <a:gd name="T2" fmla="*/ 601558 w 49"/>
                  <a:gd name="T3" fmla="*/ 6 h 41"/>
                  <a:gd name="T4" fmla="*/ 827056 w 49"/>
                  <a:gd name="T5" fmla="*/ 6 h 41"/>
                  <a:gd name="T6" fmla="*/ 601558 w 49"/>
                  <a:gd name="T7" fmla="*/ 6 h 41"/>
                  <a:gd name="T8" fmla="*/ 1026231 w 49"/>
                  <a:gd name="T9" fmla="*/ 6 h 41"/>
                  <a:gd name="T10" fmla="*/ 827056 w 49"/>
                  <a:gd name="T11" fmla="*/ 6 h 41"/>
                  <a:gd name="T12" fmla="*/ 1026231 w 49"/>
                  <a:gd name="T13" fmla="*/ 6 h 41"/>
                  <a:gd name="T14" fmla="*/ 1026231 w 49"/>
                  <a:gd name="T15" fmla="*/ 6 h 41"/>
                  <a:gd name="T16" fmla="*/ 1229790 w 49"/>
                  <a:gd name="T17" fmla="*/ 6 h 41"/>
                  <a:gd name="T18" fmla="*/ 1026231 w 49"/>
                  <a:gd name="T19" fmla="*/ 6 h 41"/>
                  <a:gd name="T20" fmla="*/ 827056 w 49"/>
                  <a:gd name="T21" fmla="*/ 0 h 41"/>
                  <a:gd name="T22" fmla="*/ 601558 w 49"/>
                  <a:gd name="T23" fmla="*/ 6 h 41"/>
                  <a:gd name="T24" fmla="*/ 601558 w 49"/>
                  <a:gd name="T25" fmla="*/ 6 h 41"/>
                  <a:gd name="T26" fmla="*/ 400994 w 49"/>
                  <a:gd name="T27" fmla="*/ 0 h 41"/>
                  <a:gd name="T28" fmla="*/ 196296 w 49"/>
                  <a:gd name="T29" fmla="*/ 0 h 41"/>
                  <a:gd name="T30" fmla="*/ 400994 w 49"/>
                  <a:gd name="T31" fmla="*/ 6 h 41"/>
                  <a:gd name="T32" fmla="*/ 0 w 49"/>
                  <a:gd name="T33" fmla="*/ 6 h 41"/>
                  <a:gd name="T34" fmla="*/ 0 w 49"/>
                  <a:gd name="T35" fmla="*/ 6 h 41"/>
                  <a:gd name="T36" fmla="*/ 196296 w 49"/>
                  <a:gd name="T37" fmla="*/ 6 h 41"/>
                  <a:gd name="T38" fmla="*/ 196296 w 49"/>
                  <a:gd name="T39" fmla="*/ 6 h 41"/>
                  <a:gd name="T40" fmla="*/ 400994 w 49"/>
                  <a:gd name="T41" fmla="*/ 6 h 41"/>
                  <a:gd name="T42" fmla="*/ 400994 w 49"/>
                  <a:gd name="T43" fmla="*/ 6 h 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
                  <a:gd name="T67" fmla="*/ 0 h 41"/>
                  <a:gd name="T68" fmla="*/ 49 w 49"/>
                  <a:gd name="T69" fmla="*/ 41 h 4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 h="41">
                    <a:moveTo>
                      <a:pt x="16" y="32"/>
                    </a:moveTo>
                    <a:lnTo>
                      <a:pt x="24" y="24"/>
                    </a:lnTo>
                    <a:lnTo>
                      <a:pt x="32" y="24"/>
                    </a:lnTo>
                    <a:lnTo>
                      <a:pt x="24" y="32"/>
                    </a:lnTo>
                    <a:lnTo>
                      <a:pt x="40" y="40"/>
                    </a:lnTo>
                    <a:lnTo>
                      <a:pt x="32" y="32"/>
                    </a:lnTo>
                    <a:lnTo>
                      <a:pt x="40" y="32"/>
                    </a:lnTo>
                    <a:lnTo>
                      <a:pt x="40" y="24"/>
                    </a:lnTo>
                    <a:lnTo>
                      <a:pt x="48" y="16"/>
                    </a:lnTo>
                    <a:lnTo>
                      <a:pt x="40" y="8"/>
                    </a:lnTo>
                    <a:lnTo>
                      <a:pt x="32" y="0"/>
                    </a:lnTo>
                    <a:lnTo>
                      <a:pt x="24" y="8"/>
                    </a:lnTo>
                    <a:lnTo>
                      <a:pt x="16" y="0"/>
                    </a:lnTo>
                    <a:lnTo>
                      <a:pt x="8" y="0"/>
                    </a:lnTo>
                    <a:lnTo>
                      <a:pt x="16" y="8"/>
                    </a:lnTo>
                    <a:lnTo>
                      <a:pt x="0" y="8"/>
                    </a:lnTo>
                    <a:lnTo>
                      <a:pt x="8" y="16"/>
                    </a:lnTo>
                    <a:lnTo>
                      <a:pt x="8" y="24"/>
                    </a:lnTo>
                    <a:lnTo>
                      <a:pt x="16" y="24"/>
                    </a:lnTo>
                    <a:lnTo>
                      <a:pt x="16" y="3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93" name="Freeform 129"/>
              <p:cNvSpPr>
                <a:spLocks noChangeAspect="1"/>
              </p:cNvSpPr>
              <p:nvPr/>
            </p:nvSpPr>
            <p:spPr bwMode="auto">
              <a:xfrm>
                <a:off x="3053" y="1900"/>
                <a:ext cx="169" cy="79"/>
              </a:xfrm>
              <a:custGeom>
                <a:avLst/>
                <a:gdLst>
                  <a:gd name="T0" fmla="*/ 3667850 w 129"/>
                  <a:gd name="T1" fmla="*/ 24 h 81"/>
                  <a:gd name="T2" fmla="*/ 3449505 w 129"/>
                  <a:gd name="T3" fmla="*/ 20 h 81"/>
                  <a:gd name="T4" fmla="*/ 3449505 w 129"/>
                  <a:gd name="T5" fmla="*/ 24 h 81"/>
                  <a:gd name="T6" fmla="*/ 3226076 w 129"/>
                  <a:gd name="T7" fmla="*/ 24 h 81"/>
                  <a:gd name="T8" fmla="*/ 3226076 w 129"/>
                  <a:gd name="T9" fmla="*/ 28 h 81"/>
                  <a:gd name="T10" fmla="*/ 2757155 w 129"/>
                  <a:gd name="T11" fmla="*/ 28 h 81"/>
                  <a:gd name="T12" fmla="*/ 2757155 w 129"/>
                  <a:gd name="T13" fmla="*/ 32 h 81"/>
                  <a:gd name="T14" fmla="*/ 2302494 w 129"/>
                  <a:gd name="T15" fmla="*/ 32 h 81"/>
                  <a:gd name="T16" fmla="*/ 2302494 w 129"/>
                  <a:gd name="T17" fmla="*/ 28 h 81"/>
                  <a:gd name="T18" fmla="*/ 2302494 w 129"/>
                  <a:gd name="T19" fmla="*/ 28 h 81"/>
                  <a:gd name="T20" fmla="*/ 1391179 w 129"/>
                  <a:gd name="T21" fmla="*/ 20 h 81"/>
                  <a:gd name="T22" fmla="*/ 912426 w 129"/>
                  <a:gd name="T23" fmla="*/ 20 h 81"/>
                  <a:gd name="T24" fmla="*/ 472275 w 129"/>
                  <a:gd name="T25" fmla="*/ 20 h 81"/>
                  <a:gd name="T26" fmla="*/ 472275 w 129"/>
                  <a:gd name="T27" fmla="*/ 20 h 81"/>
                  <a:gd name="T28" fmla="*/ 472275 w 129"/>
                  <a:gd name="T29" fmla="*/ 20 h 81"/>
                  <a:gd name="T30" fmla="*/ 472275 w 129"/>
                  <a:gd name="T31" fmla="*/ 20 h 81"/>
                  <a:gd name="T32" fmla="*/ 217373 w 129"/>
                  <a:gd name="T33" fmla="*/ 20 h 81"/>
                  <a:gd name="T34" fmla="*/ 217373 w 129"/>
                  <a:gd name="T35" fmla="*/ 20 h 81"/>
                  <a:gd name="T36" fmla="*/ 472275 w 129"/>
                  <a:gd name="T37" fmla="*/ 20 h 81"/>
                  <a:gd name="T38" fmla="*/ 693403 w 129"/>
                  <a:gd name="T39" fmla="*/ 16 h 81"/>
                  <a:gd name="T40" fmla="*/ 472275 w 129"/>
                  <a:gd name="T41" fmla="*/ 8 h 81"/>
                  <a:gd name="T42" fmla="*/ 217373 w 129"/>
                  <a:gd name="T43" fmla="*/ 8 h 81"/>
                  <a:gd name="T44" fmla="*/ 217373 w 129"/>
                  <a:gd name="T45" fmla="*/ 16 h 81"/>
                  <a:gd name="T46" fmla="*/ 0 w 129"/>
                  <a:gd name="T47" fmla="*/ 8 h 81"/>
                  <a:gd name="T48" fmla="*/ 472275 w 129"/>
                  <a:gd name="T49" fmla="*/ 0 h 81"/>
                  <a:gd name="T50" fmla="*/ 912426 w 129"/>
                  <a:gd name="T51" fmla="*/ 16 h 81"/>
                  <a:gd name="T52" fmla="*/ 912426 w 129"/>
                  <a:gd name="T53" fmla="*/ 16 h 81"/>
                  <a:gd name="T54" fmla="*/ 1131784 w 129"/>
                  <a:gd name="T55" fmla="*/ 16 h 81"/>
                  <a:gd name="T56" fmla="*/ 1131784 w 129"/>
                  <a:gd name="T57" fmla="*/ 8 h 81"/>
                  <a:gd name="T58" fmla="*/ 1606450 w 129"/>
                  <a:gd name="T59" fmla="*/ 0 h 81"/>
                  <a:gd name="T60" fmla="*/ 1606450 w 129"/>
                  <a:gd name="T61" fmla="*/ 0 h 81"/>
                  <a:gd name="T62" fmla="*/ 1606450 w 129"/>
                  <a:gd name="T63" fmla="*/ 0 h 81"/>
                  <a:gd name="T64" fmla="*/ 1606450 w 129"/>
                  <a:gd name="T65" fmla="*/ 0 h 81"/>
                  <a:gd name="T66" fmla="*/ 2051581 w 129"/>
                  <a:gd name="T67" fmla="*/ 0 h 81"/>
                  <a:gd name="T68" fmla="*/ 2051581 w 129"/>
                  <a:gd name="T69" fmla="*/ 16 h 81"/>
                  <a:gd name="T70" fmla="*/ 2515348 w 129"/>
                  <a:gd name="T71" fmla="*/ 16 h 81"/>
                  <a:gd name="T72" fmla="*/ 2515348 w 129"/>
                  <a:gd name="T73" fmla="*/ 20 h 81"/>
                  <a:gd name="T74" fmla="*/ 3449505 w 129"/>
                  <a:gd name="T75" fmla="*/ 20 h 81"/>
                  <a:gd name="T76" fmla="*/ 3667850 w 129"/>
                  <a:gd name="T77" fmla="*/ 20 h 81"/>
                  <a:gd name="T78" fmla="*/ 3667850 w 129"/>
                  <a:gd name="T79" fmla="*/ 24 h 8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9"/>
                  <a:gd name="T121" fmla="*/ 0 h 81"/>
                  <a:gd name="T122" fmla="*/ 129 w 129"/>
                  <a:gd name="T123" fmla="*/ 81 h 8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9" h="81">
                    <a:moveTo>
                      <a:pt x="128" y="64"/>
                    </a:moveTo>
                    <a:lnTo>
                      <a:pt x="120" y="56"/>
                    </a:lnTo>
                    <a:lnTo>
                      <a:pt x="120" y="64"/>
                    </a:lnTo>
                    <a:lnTo>
                      <a:pt x="112" y="64"/>
                    </a:lnTo>
                    <a:lnTo>
                      <a:pt x="112" y="72"/>
                    </a:lnTo>
                    <a:lnTo>
                      <a:pt x="96" y="72"/>
                    </a:lnTo>
                    <a:lnTo>
                      <a:pt x="96" y="80"/>
                    </a:lnTo>
                    <a:lnTo>
                      <a:pt x="80" y="80"/>
                    </a:lnTo>
                    <a:lnTo>
                      <a:pt x="80" y="72"/>
                    </a:lnTo>
                    <a:lnTo>
                      <a:pt x="48" y="56"/>
                    </a:lnTo>
                    <a:lnTo>
                      <a:pt x="32" y="56"/>
                    </a:lnTo>
                    <a:lnTo>
                      <a:pt x="16" y="56"/>
                    </a:lnTo>
                    <a:lnTo>
                      <a:pt x="16" y="40"/>
                    </a:lnTo>
                    <a:lnTo>
                      <a:pt x="16" y="32"/>
                    </a:lnTo>
                    <a:lnTo>
                      <a:pt x="8" y="32"/>
                    </a:lnTo>
                    <a:lnTo>
                      <a:pt x="8" y="24"/>
                    </a:lnTo>
                    <a:lnTo>
                      <a:pt x="16" y="24"/>
                    </a:lnTo>
                    <a:lnTo>
                      <a:pt x="24" y="16"/>
                    </a:lnTo>
                    <a:lnTo>
                      <a:pt x="16" y="8"/>
                    </a:lnTo>
                    <a:lnTo>
                      <a:pt x="8" y="8"/>
                    </a:lnTo>
                    <a:lnTo>
                      <a:pt x="8" y="16"/>
                    </a:lnTo>
                    <a:lnTo>
                      <a:pt x="0" y="8"/>
                    </a:lnTo>
                    <a:lnTo>
                      <a:pt x="16" y="0"/>
                    </a:lnTo>
                    <a:lnTo>
                      <a:pt x="32" y="16"/>
                    </a:lnTo>
                    <a:lnTo>
                      <a:pt x="40" y="16"/>
                    </a:lnTo>
                    <a:lnTo>
                      <a:pt x="40" y="8"/>
                    </a:lnTo>
                    <a:lnTo>
                      <a:pt x="56" y="0"/>
                    </a:lnTo>
                    <a:lnTo>
                      <a:pt x="72" y="0"/>
                    </a:lnTo>
                    <a:lnTo>
                      <a:pt x="72" y="16"/>
                    </a:lnTo>
                    <a:lnTo>
                      <a:pt x="88" y="16"/>
                    </a:lnTo>
                    <a:lnTo>
                      <a:pt x="88" y="32"/>
                    </a:lnTo>
                    <a:lnTo>
                      <a:pt x="120" y="48"/>
                    </a:lnTo>
                    <a:lnTo>
                      <a:pt x="128" y="56"/>
                    </a:lnTo>
                    <a:lnTo>
                      <a:pt x="128" y="6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94" name="Freeform 130"/>
              <p:cNvSpPr>
                <a:spLocks noChangeAspect="1"/>
              </p:cNvSpPr>
              <p:nvPr/>
            </p:nvSpPr>
            <p:spPr bwMode="auto">
              <a:xfrm>
                <a:off x="3094" y="1860"/>
                <a:ext cx="201" cy="102"/>
              </a:xfrm>
              <a:custGeom>
                <a:avLst/>
                <a:gdLst>
                  <a:gd name="T0" fmla="*/ 3063626 w 153"/>
                  <a:gd name="T1" fmla="*/ 37 h 105"/>
                  <a:gd name="T2" fmla="*/ 3316743 w 153"/>
                  <a:gd name="T3" fmla="*/ 37 h 105"/>
                  <a:gd name="T4" fmla="*/ 3573844 w 153"/>
                  <a:gd name="T5" fmla="*/ 34 h 105"/>
                  <a:gd name="T6" fmla="*/ 3573844 w 153"/>
                  <a:gd name="T7" fmla="*/ 28 h 105"/>
                  <a:gd name="T8" fmla="*/ 3316743 w 153"/>
                  <a:gd name="T9" fmla="*/ 24 h 105"/>
                  <a:gd name="T10" fmla="*/ 3573844 w 153"/>
                  <a:gd name="T11" fmla="*/ 24 h 105"/>
                  <a:gd name="T12" fmla="*/ 3845137 w 153"/>
                  <a:gd name="T13" fmla="*/ 20 h 105"/>
                  <a:gd name="T14" fmla="*/ 3845137 w 153"/>
                  <a:gd name="T15" fmla="*/ 17 h 105"/>
                  <a:gd name="T16" fmla="*/ 4339145 w 153"/>
                  <a:gd name="T17" fmla="*/ 17 h 105"/>
                  <a:gd name="T18" fmla="*/ 4339145 w 153"/>
                  <a:gd name="T19" fmla="*/ 20 h 105"/>
                  <a:gd name="T20" fmla="*/ 4574675 w 153"/>
                  <a:gd name="T21" fmla="*/ 20 h 105"/>
                  <a:gd name="T22" fmla="*/ 4872220 w 153"/>
                  <a:gd name="T23" fmla="*/ 17 h 105"/>
                  <a:gd name="T24" fmla="*/ 4574675 w 153"/>
                  <a:gd name="T25" fmla="*/ 17 h 105"/>
                  <a:gd name="T26" fmla="*/ 4339145 w 153"/>
                  <a:gd name="T27" fmla="*/ 17 h 105"/>
                  <a:gd name="T28" fmla="*/ 4076359 w 153"/>
                  <a:gd name="T29" fmla="*/ 17 h 105"/>
                  <a:gd name="T30" fmla="*/ 4339145 w 153"/>
                  <a:gd name="T31" fmla="*/ 17 h 105"/>
                  <a:gd name="T32" fmla="*/ 4339145 w 153"/>
                  <a:gd name="T33" fmla="*/ 17 h 105"/>
                  <a:gd name="T34" fmla="*/ 3573844 w 153"/>
                  <a:gd name="T35" fmla="*/ 17 h 105"/>
                  <a:gd name="T36" fmla="*/ 3573844 w 153"/>
                  <a:gd name="T37" fmla="*/ 17 h 105"/>
                  <a:gd name="T38" fmla="*/ 3063626 w 153"/>
                  <a:gd name="T39" fmla="*/ 17 h 105"/>
                  <a:gd name="T40" fmla="*/ 3063626 w 153"/>
                  <a:gd name="T41" fmla="*/ 17 h 105"/>
                  <a:gd name="T42" fmla="*/ 3063626 w 153"/>
                  <a:gd name="T43" fmla="*/ 17 h 105"/>
                  <a:gd name="T44" fmla="*/ 3063626 w 153"/>
                  <a:gd name="T45" fmla="*/ 17 h 105"/>
                  <a:gd name="T46" fmla="*/ 2544060 w 153"/>
                  <a:gd name="T47" fmla="*/ 17 h 105"/>
                  <a:gd name="T48" fmla="*/ 1785721 w 153"/>
                  <a:gd name="T49" fmla="*/ 17 h 105"/>
                  <a:gd name="T50" fmla="*/ 1296015 w 153"/>
                  <a:gd name="T51" fmla="*/ 8 h 105"/>
                  <a:gd name="T52" fmla="*/ 768991 w 153"/>
                  <a:gd name="T53" fmla="*/ 0 h 105"/>
                  <a:gd name="T54" fmla="*/ 0 w 153"/>
                  <a:gd name="T55" fmla="*/ 8 h 105"/>
                  <a:gd name="T56" fmla="*/ 0 w 153"/>
                  <a:gd name="T57" fmla="*/ 17 h 105"/>
                  <a:gd name="T58" fmla="*/ 258168 w 153"/>
                  <a:gd name="T59" fmla="*/ 17 h 105"/>
                  <a:gd name="T60" fmla="*/ 258168 w 153"/>
                  <a:gd name="T61" fmla="*/ 17 h 105"/>
                  <a:gd name="T62" fmla="*/ 768991 w 153"/>
                  <a:gd name="T63" fmla="*/ 17 h 105"/>
                  <a:gd name="T64" fmla="*/ 768991 w 153"/>
                  <a:gd name="T65" fmla="*/ 17 h 105"/>
                  <a:gd name="T66" fmla="*/ 768991 w 153"/>
                  <a:gd name="T67" fmla="*/ 17 h 105"/>
                  <a:gd name="T68" fmla="*/ 768991 w 153"/>
                  <a:gd name="T69" fmla="*/ 17 h 105"/>
                  <a:gd name="T70" fmla="*/ 1296015 w 153"/>
                  <a:gd name="T71" fmla="*/ 17 h 105"/>
                  <a:gd name="T72" fmla="*/ 1296015 w 153"/>
                  <a:gd name="T73" fmla="*/ 17 h 105"/>
                  <a:gd name="T74" fmla="*/ 1785721 w 153"/>
                  <a:gd name="T75" fmla="*/ 17 h 105"/>
                  <a:gd name="T76" fmla="*/ 1785721 w 153"/>
                  <a:gd name="T77" fmla="*/ 24 h 105"/>
                  <a:gd name="T78" fmla="*/ 2823044 w 153"/>
                  <a:gd name="T79" fmla="*/ 31 h 105"/>
                  <a:gd name="T80" fmla="*/ 3063626 w 153"/>
                  <a:gd name="T81" fmla="*/ 34 h 105"/>
                  <a:gd name="T82" fmla="*/ 3063626 w 153"/>
                  <a:gd name="T83" fmla="*/ 37 h 10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3"/>
                  <a:gd name="T127" fmla="*/ 0 h 105"/>
                  <a:gd name="T128" fmla="*/ 153 w 153"/>
                  <a:gd name="T129" fmla="*/ 105 h 10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3" h="105">
                    <a:moveTo>
                      <a:pt x="96" y="104"/>
                    </a:moveTo>
                    <a:lnTo>
                      <a:pt x="104" y="104"/>
                    </a:lnTo>
                    <a:lnTo>
                      <a:pt x="112" y="96"/>
                    </a:lnTo>
                    <a:lnTo>
                      <a:pt x="112" y="80"/>
                    </a:lnTo>
                    <a:lnTo>
                      <a:pt x="104" y="72"/>
                    </a:lnTo>
                    <a:lnTo>
                      <a:pt x="112" y="72"/>
                    </a:lnTo>
                    <a:lnTo>
                      <a:pt x="120" y="64"/>
                    </a:lnTo>
                    <a:lnTo>
                      <a:pt x="120" y="56"/>
                    </a:lnTo>
                    <a:lnTo>
                      <a:pt x="136" y="56"/>
                    </a:lnTo>
                    <a:lnTo>
                      <a:pt x="136" y="64"/>
                    </a:lnTo>
                    <a:lnTo>
                      <a:pt x="144" y="64"/>
                    </a:lnTo>
                    <a:lnTo>
                      <a:pt x="152" y="56"/>
                    </a:lnTo>
                    <a:lnTo>
                      <a:pt x="144" y="56"/>
                    </a:lnTo>
                    <a:lnTo>
                      <a:pt x="136" y="56"/>
                    </a:lnTo>
                    <a:lnTo>
                      <a:pt x="128" y="56"/>
                    </a:lnTo>
                    <a:lnTo>
                      <a:pt x="136" y="40"/>
                    </a:lnTo>
                    <a:lnTo>
                      <a:pt x="112" y="56"/>
                    </a:lnTo>
                    <a:lnTo>
                      <a:pt x="96" y="56"/>
                    </a:lnTo>
                    <a:lnTo>
                      <a:pt x="96" y="48"/>
                    </a:lnTo>
                    <a:lnTo>
                      <a:pt x="96" y="40"/>
                    </a:lnTo>
                    <a:lnTo>
                      <a:pt x="80" y="24"/>
                    </a:lnTo>
                    <a:lnTo>
                      <a:pt x="56" y="24"/>
                    </a:lnTo>
                    <a:lnTo>
                      <a:pt x="40" y="8"/>
                    </a:lnTo>
                    <a:lnTo>
                      <a:pt x="24" y="0"/>
                    </a:lnTo>
                    <a:lnTo>
                      <a:pt x="0" y="8"/>
                    </a:lnTo>
                    <a:lnTo>
                      <a:pt x="0" y="56"/>
                    </a:lnTo>
                    <a:lnTo>
                      <a:pt x="8" y="56"/>
                    </a:lnTo>
                    <a:lnTo>
                      <a:pt x="8" y="48"/>
                    </a:lnTo>
                    <a:lnTo>
                      <a:pt x="24" y="40"/>
                    </a:lnTo>
                    <a:lnTo>
                      <a:pt x="40" y="40"/>
                    </a:lnTo>
                    <a:lnTo>
                      <a:pt x="40" y="56"/>
                    </a:lnTo>
                    <a:lnTo>
                      <a:pt x="56" y="56"/>
                    </a:lnTo>
                    <a:lnTo>
                      <a:pt x="56" y="72"/>
                    </a:lnTo>
                    <a:lnTo>
                      <a:pt x="88" y="88"/>
                    </a:lnTo>
                    <a:lnTo>
                      <a:pt x="96" y="96"/>
                    </a:lnTo>
                    <a:lnTo>
                      <a:pt x="96" y="10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95" name="Freeform 131"/>
              <p:cNvSpPr>
                <a:spLocks noChangeAspect="1"/>
              </p:cNvSpPr>
              <p:nvPr/>
            </p:nvSpPr>
            <p:spPr bwMode="auto">
              <a:xfrm>
                <a:off x="3231" y="1914"/>
                <a:ext cx="84" cy="57"/>
              </a:xfrm>
              <a:custGeom>
                <a:avLst/>
                <a:gdLst>
                  <a:gd name="T0" fmla="*/ 944177 w 65"/>
                  <a:gd name="T1" fmla="*/ 16 h 57"/>
                  <a:gd name="T2" fmla="*/ 944177 w 65"/>
                  <a:gd name="T3" fmla="*/ 32 h 57"/>
                  <a:gd name="T4" fmla="*/ 1086906 w 65"/>
                  <a:gd name="T5" fmla="*/ 32 h 57"/>
                  <a:gd name="T6" fmla="*/ 1086906 w 65"/>
                  <a:gd name="T7" fmla="*/ 48 h 57"/>
                  <a:gd name="T8" fmla="*/ 812833 w 65"/>
                  <a:gd name="T9" fmla="*/ 40 h 57"/>
                  <a:gd name="T10" fmla="*/ 685483 w 65"/>
                  <a:gd name="T11" fmla="*/ 56 h 57"/>
                  <a:gd name="T12" fmla="*/ 539336 w 65"/>
                  <a:gd name="T13" fmla="*/ 40 h 57"/>
                  <a:gd name="T14" fmla="*/ 539336 w 65"/>
                  <a:gd name="T15" fmla="*/ 32 h 57"/>
                  <a:gd name="T16" fmla="*/ 410454 w 65"/>
                  <a:gd name="T17" fmla="*/ 40 h 57"/>
                  <a:gd name="T18" fmla="*/ 274162 w 65"/>
                  <a:gd name="T19" fmla="*/ 40 h 57"/>
                  <a:gd name="T20" fmla="*/ 274162 w 65"/>
                  <a:gd name="T21" fmla="*/ 48 h 57"/>
                  <a:gd name="T22" fmla="*/ 134879 w 65"/>
                  <a:gd name="T23" fmla="*/ 48 h 57"/>
                  <a:gd name="T24" fmla="*/ 0 w 65"/>
                  <a:gd name="T25" fmla="*/ 48 h 57"/>
                  <a:gd name="T26" fmla="*/ 134879 w 65"/>
                  <a:gd name="T27" fmla="*/ 40 h 57"/>
                  <a:gd name="T28" fmla="*/ 134879 w 65"/>
                  <a:gd name="T29" fmla="*/ 24 h 57"/>
                  <a:gd name="T30" fmla="*/ 0 w 65"/>
                  <a:gd name="T31" fmla="*/ 16 h 57"/>
                  <a:gd name="T32" fmla="*/ 134879 w 65"/>
                  <a:gd name="T33" fmla="*/ 16 h 57"/>
                  <a:gd name="T34" fmla="*/ 274162 w 65"/>
                  <a:gd name="T35" fmla="*/ 8 h 57"/>
                  <a:gd name="T36" fmla="*/ 274162 w 65"/>
                  <a:gd name="T37" fmla="*/ 0 h 57"/>
                  <a:gd name="T38" fmla="*/ 539336 w 65"/>
                  <a:gd name="T39" fmla="*/ 0 h 57"/>
                  <a:gd name="T40" fmla="*/ 539336 w 65"/>
                  <a:gd name="T41" fmla="*/ 8 h 57"/>
                  <a:gd name="T42" fmla="*/ 539336 w 65"/>
                  <a:gd name="T43" fmla="*/ 16 h 57"/>
                  <a:gd name="T44" fmla="*/ 274162 w 65"/>
                  <a:gd name="T45" fmla="*/ 16 h 57"/>
                  <a:gd name="T46" fmla="*/ 274162 w 65"/>
                  <a:gd name="T47" fmla="*/ 16 h 57"/>
                  <a:gd name="T48" fmla="*/ 539336 w 65"/>
                  <a:gd name="T49" fmla="*/ 16 h 57"/>
                  <a:gd name="T50" fmla="*/ 685483 w 65"/>
                  <a:gd name="T51" fmla="*/ 16 h 57"/>
                  <a:gd name="T52" fmla="*/ 944177 w 65"/>
                  <a:gd name="T53" fmla="*/ 16 h 5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57"/>
                  <a:gd name="T83" fmla="*/ 65 w 65"/>
                  <a:gd name="T84" fmla="*/ 57 h 5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57">
                    <a:moveTo>
                      <a:pt x="56" y="16"/>
                    </a:moveTo>
                    <a:lnTo>
                      <a:pt x="56" y="32"/>
                    </a:lnTo>
                    <a:lnTo>
                      <a:pt x="64" y="32"/>
                    </a:lnTo>
                    <a:lnTo>
                      <a:pt x="64" y="48"/>
                    </a:lnTo>
                    <a:lnTo>
                      <a:pt x="48" y="40"/>
                    </a:lnTo>
                    <a:lnTo>
                      <a:pt x="40" y="56"/>
                    </a:lnTo>
                    <a:lnTo>
                      <a:pt x="32" y="40"/>
                    </a:lnTo>
                    <a:lnTo>
                      <a:pt x="32" y="32"/>
                    </a:lnTo>
                    <a:lnTo>
                      <a:pt x="24" y="40"/>
                    </a:lnTo>
                    <a:lnTo>
                      <a:pt x="16" y="40"/>
                    </a:lnTo>
                    <a:lnTo>
                      <a:pt x="16" y="48"/>
                    </a:lnTo>
                    <a:lnTo>
                      <a:pt x="8" y="48"/>
                    </a:lnTo>
                    <a:lnTo>
                      <a:pt x="0" y="48"/>
                    </a:lnTo>
                    <a:lnTo>
                      <a:pt x="8" y="40"/>
                    </a:lnTo>
                    <a:lnTo>
                      <a:pt x="8" y="24"/>
                    </a:lnTo>
                    <a:lnTo>
                      <a:pt x="0" y="16"/>
                    </a:lnTo>
                    <a:lnTo>
                      <a:pt x="8" y="16"/>
                    </a:lnTo>
                    <a:lnTo>
                      <a:pt x="16" y="8"/>
                    </a:lnTo>
                    <a:lnTo>
                      <a:pt x="16" y="0"/>
                    </a:lnTo>
                    <a:lnTo>
                      <a:pt x="32" y="0"/>
                    </a:lnTo>
                    <a:lnTo>
                      <a:pt x="32" y="8"/>
                    </a:lnTo>
                    <a:lnTo>
                      <a:pt x="32" y="16"/>
                    </a:lnTo>
                    <a:lnTo>
                      <a:pt x="16" y="16"/>
                    </a:lnTo>
                    <a:lnTo>
                      <a:pt x="32" y="16"/>
                    </a:lnTo>
                    <a:lnTo>
                      <a:pt x="40" y="16"/>
                    </a:lnTo>
                    <a:lnTo>
                      <a:pt x="56"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96" name="Freeform 132"/>
              <p:cNvSpPr>
                <a:spLocks noChangeAspect="1"/>
              </p:cNvSpPr>
              <p:nvPr/>
            </p:nvSpPr>
            <p:spPr bwMode="auto">
              <a:xfrm>
                <a:off x="3253" y="1890"/>
                <a:ext cx="125" cy="41"/>
              </a:xfrm>
              <a:custGeom>
                <a:avLst/>
                <a:gdLst>
                  <a:gd name="T0" fmla="*/ 1467439 w 97"/>
                  <a:gd name="T1" fmla="*/ 8 h 41"/>
                  <a:gd name="T2" fmla="*/ 1467439 w 97"/>
                  <a:gd name="T3" fmla="*/ 16 h 41"/>
                  <a:gd name="T4" fmla="*/ 1225201 w 97"/>
                  <a:gd name="T5" fmla="*/ 24 h 41"/>
                  <a:gd name="T6" fmla="*/ 1111084 w 97"/>
                  <a:gd name="T7" fmla="*/ 24 h 41"/>
                  <a:gd name="T8" fmla="*/ 984030 w 97"/>
                  <a:gd name="T9" fmla="*/ 32 h 41"/>
                  <a:gd name="T10" fmla="*/ 737787 w 97"/>
                  <a:gd name="T11" fmla="*/ 32 h 41"/>
                  <a:gd name="T12" fmla="*/ 612919 w 97"/>
                  <a:gd name="T13" fmla="*/ 40 h 41"/>
                  <a:gd name="T14" fmla="*/ 612919 w 97"/>
                  <a:gd name="T15" fmla="*/ 40 h 41"/>
                  <a:gd name="T16" fmla="*/ 369085 w 97"/>
                  <a:gd name="T17" fmla="*/ 40 h 41"/>
                  <a:gd name="T18" fmla="*/ 251238 w 97"/>
                  <a:gd name="T19" fmla="*/ 40 h 41"/>
                  <a:gd name="T20" fmla="*/ 0 w 97"/>
                  <a:gd name="T21" fmla="*/ 40 h 41"/>
                  <a:gd name="T22" fmla="*/ 0 w 97"/>
                  <a:gd name="T23" fmla="*/ 40 h 41"/>
                  <a:gd name="T24" fmla="*/ 251238 w 97"/>
                  <a:gd name="T25" fmla="*/ 40 h 41"/>
                  <a:gd name="T26" fmla="*/ 251238 w 97"/>
                  <a:gd name="T27" fmla="*/ 32 h 41"/>
                  <a:gd name="T28" fmla="*/ 369085 w 97"/>
                  <a:gd name="T29" fmla="*/ 32 h 41"/>
                  <a:gd name="T30" fmla="*/ 488326 w 97"/>
                  <a:gd name="T31" fmla="*/ 24 h 41"/>
                  <a:gd name="T32" fmla="*/ 369085 w 97"/>
                  <a:gd name="T33" fmla="*/ 24 h 41"/>
                  <a:gd name="T34" fmla="*/ 251238 w 97"/>
                  <a:gd name="T35" fmla="*/ 24 h 41"/>
                  <a:gd name="T36" fmla="*/ 118351 w 97"/>
                  <a:gd name="T37" fmla="*/ 24 h 41"/>
                  <a:gd name="T38" fmla="*/ 251238 w 97"/>
                  <a:gd name="T39" fmla="*/ 8 h 41"/>
                  <a:gd name="T40" fmla="*/ 251238 w 97"/>
                  <a:gd name="T41" fmla="*/ 8 h 41"/>
                  <a:gd name="T42" fmla="*/ 251238 w 97"/>
                  <a:gd name="T43" fmla="*/ 8 h 41"/>
                  <a:gd name="T44" fmla="*/ 488326 w 97"/>
                  <a:gd name="T45" fmla="*/ 8 h 41"/>
                  <a:gd name="T46" fmla="*/ 488326 w 97"/>
                  <a:gd name="T47" fmla="*/ 8 h 41"/>
                  <a:gd name="T48" fmla="*/ 612919 w 97"/>
                  <a:gd name="T49" fmla="*/ 0 h 41"/>
                  <a:gd name="T50" fmla="*/ 737787 w 97"/>
                  <a:gd name="T51" fmla="*/ 8 h 41"/>
                  <a:gd name="T52" fmla="*/ 1346677 w 97"/>
                  <a:gd name="T53" fmla="*/ 8 h 41"/>
                  <a:gd name="T54" fmla="*/ 1467439 w 97"/>
                  <a:gd name="T55" fmla="*/ 8 h 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7"/>
                  <a:gd name="T85" fmla="*/ 0 h 41"/>
                  <a:gd name="T86" fmla="*/ 97 w 97"/>
                  <a:gd name="T87" fmla="*/ 41 h 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7" h="41">
                    <a:moveTo>
                      <a:pt x="96" y="8"/>
                    </a:moveTo>
                    <a:lnTo>
                      <a:pt x="96" y="16"/>
                    </a:lnTo>
                    <a:lnTo>
                      <a:pt x="80" y="24"/>
                    </a:lnTo>
                    <a:lnTo>
                      <a:pt x="72" y="24"/>
                    </a:lnTo>
                    <a:lnTo>
                      <a:pt x="64" y="32"/>
                    </a:lnTo>
                    <a:lnTo>
                      <a:pt x="48" y="32"/>
                    </a:lnTo>
                    <a:lnTo>
                      <a:pt x="40" y="40"/>
                    </a:lnTo>
                    <a:lnTo>
                      <a:pt x="24" y="40"/>
                    </a:lnTo>
                    <a:lnTo>
                      <a:pt x="16" y="40"/>
                    </a:lnTo>
                    <a:lnTo>
                      <a:pt x="0" y="40"/>
                    </a:lnTo>
                    <a:lnTo>
                      <a:pt x="16" y="40"/>
                    </a:lnTo>
                    <a:lnTo>
                      <a:pt x="16" y="32"/>
                    </a:lnTo>
                    <a:lnTo>
                      <a:pt x="24" y="32"/>
                    </a:lnTo>
                    <a:lnTo>
                      <a:pt x="32" y="24"/>
                    </a:lnTo>
                    <a:lnTo>
                      <a:pt x="24" y="24"/>
                    </a:lnTo>
                    <a:lnTo>
                      <a:pt x="16" y="24"/>
                    </a:lnTo>
                    <a:lnTo>
                      <a:pt x="8" y="24"/>
                    </a:lnTo>
                    <a:lnTo>
                      <a:pt x="16" y="8"/>
                    </a:lnTo>
                    <a:lnTo>
                      <a:pt x="32" y="8"/>
                    </a:lnTo>
                    <a:lnTo>
                      <a:pt x="40" y="0"/>
                    </a:lnTo>
                    <a:lnTo>
                      <a:pt x="48" y="8"/>
                    </a:lnTo>
                    <a:lnTo>
                      <a:pt x="88" y="8"/>
                    </a:lnTo>
                    <a:lnTo>
                      <a:pt x="96"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97" name="Freeform 133"/>
              <p:cNvSpPr>
                <a:spLocks noChangeAspect="1"/>
              </p:cNvSpPr>
              <p:nvPr/>
            </p:nvSpPr>
            <p:spPr bwMode="auto">
              <a:xfrm>
                <a:off x="2584" y="1477"/>
                <a:ext cx="148" cy="258"/>
              </a:xfrm>
              <a:custGeom>
                <a:avLst/>
                <a:gdLst>
                  <a:gd name="T0" fmla="*/ 0 w 113"/>
                  <a:gd name="T1" fmla="*/ 77 h 265"/>
                  <a:gd name="T2" fmla="*/ 0 w 113"/>
                  <a:gd name="T3" fmla="*/ 77 h 265"/>
                  <a:gd name="T4" fmla="*/ 0 w 113"/>
                  <a:gd name="T5" fmla="*/ 67 h 265"/>
                  <a:gd name="T6" fmla="*/ 211592 w 113"/>
                  <a:gd name="T7" fmla="*/ 67 h 265"/>
                  <a:gd name="T8" fmla="*/ 211592 w 113"/>
                  <a:gd name="T9" fmla="*/ 61 h 265"/>
                  <a:gd name="T10" fmla="*/ 211592 w 113"/>
                  <a:gd name="T11" fmla="*/ 57 h 265"/>
                  <a:gd name="T12" fmla="*/ 0 w 113"/>
                  <a:gd name="T13" fmla="*/ 50 h 265"/>
                  <a:gd name="T14" fmla="*/ 211592 w 113"/>
                  <a:gd name="T15" fmla="*/ 43 h 265"/>
                  <a:gd name="T16" fmla="*/ 467612 w 113"/>
                  <a:gd name="T17" fmla="*/ 43 h 265"/>
                  <a:gd name="T18" fmla="*/ 687964 w 113"/>
                  <a:gd name="T19" fmla="*/ 40 h 265"/>
                  <a:gd name="T20" fmla="*/ 467612 w 113"/>
                  <a:gd name="T21" fmla="*/ 37 h 265"/>
                  <a:gd name="T22" fmla="*/ 687964 w 113"/>
                  <a:gd name="T23" fmla="*/ 30 h 265"/>
                  <a:gd name="T24" fmla="*/ 905277 w 113"/>
                  <a:gd name="T25" fmla="*/ 22 h 265"/>
                  <a:gd name="T26" fmla="*/ 1123142 w 113"/>
                  <a:gd name="T27" fmla="*/ 18 h 265"/>
                  <a:gd name="T28" fmla="*/ 1123142 w 113"/>
                  <a:gd name="T29" fmla="*/ 18 h 265"/>
                  <a:gd name="T30" fmla="*/ 1376002 w 113"/>
                  <a:gd name="T31" fmla="*/ 18 h 265"/>
                  <a:gd name="T32" fmla="*/ 1592539 w 113"/>
                  <a:gd name="T33" fmla="*/ 16 h 265"/>
                  <a:gd name="T34" fmla="*/ 1592539 w 113"/>
                  <a:gd name="T35" fmla="*/ 16 h 265"/>
                  <a:gd name="T36" fmla="*/ 1592539 w 113"/>
                  <a:gd name="T37" fmla="*/ 8 h 265"/>
                  <a:gd name="T38" fmla="*/ 1827847 w 113"/>
                  <a:gd name="T39" fmla="*/ 8 h 265"/>
                  <a:gd name="T40" fmla="*/ 2033909 w 113"/>
                  <a:gd name="T41" fmla="*/ 8 h 265"/>
                  <a:gd name="T42" fmla="*/ 2033909 w 113"/>
                  <a:gd name="T43" fmla="*/ 0 h 265"/>
                  <a:gd name="T44" fmla="*/ 2283838 w 113"/>
                  <a:gd name="T45" fmla="*/ 0 h 265"/>
                  <a:gd name="T46" fmla="*/ 2940341 w 113"/>
                  <a:gd name="T47" fmla="*/ 16 h 265"/>
                  <a:gd name="T48" fmla="*/ 3192678 w 113"/>
                  <a:gd name="T49" fmla="*/ 26 h 265"/>
                  <a:gd name="T50" fmla="*/ 2731848 w 113"/>
                  <a:gd name="T51" fmla="*/ 26 h 265"/>
                  <a:gd name="T52" fmla="*/ 2496451 w 113"/>
                  <a:gd name="T53" fmla="*/ 30 h 265"/>
                  <a:gd name="T54" fmla="*/ 2496451 w 113"/>
                  <a:gd name="T55" fmla="*/ 34 h 265"/>
                  <a:gd name="T56" fmla="*/ 2496451 w 113"/>
                  <a:gd name="T57" fmla="*/ 37 h 265"/>
                  <a:gd name="T58" fmla="*/ 2731848 w 113"/>
                  <a:gd name="T59" fmla="*/ 37 h 265"/>
                  <a:gd name="T60" fmla="*/ 2283838 w 113"/>
                  <a:gd name="T61" fmla="*/ 43 h 265"/>
                  <a:gd name="T62" fmla="*/ 1827847 w 113"/>
                  <a:gd name="T63" fmla="*/ 48 h 265"/>
                  <a:gd name="T64" fmla="*/ 1592539 w 113"/>
                  <a:gd name="T65" fmla="*/ 52 h 265"/>
                  <a:gd name="T66" fmla="*/ 1592539 w 113"/>
                  <a:gd name="T67" fmla="*/ 61 h 265"/>
                  <a:gd name="T68" fmla="*/ 1827847 w 113"/>
                  <a:gd name="T69" fmla="*/ 67 h 265"/>
                  <a:gd name="T70" fmla="*/ 1592539 w 113"/>
                  <a:gd name="T71" fmla="*/ 70 h 265"/>
                  <a:gd name="T72" fmla="*/ 1592539 w 113"/>
                  <a:gd name="T73" fmla="*/ 74 h 265"/>
                  <a:gd name="T74" fmla="*/ 1376002 w 113"/>
                  <a:gd name="T75" fmla="*/ 77 h 265"/>
                  <a:gd name="T76" fmla="*/ 1123142 w 113"/>
                  <a:gd name="T77" fmla="*/ 90 h 265"/>
                  <a:gd name="T78" fmla="*/ 905277 w 113"/>
                  <a:gd name="T79" fmla="*/ 90 h 265"/>
                  <a:gd name="T80" fmla="*/ 687964 w 113"/>
                  <a:gd name="T81" fmla="*/ 92 h 265"/>
                  <a:gd name="T82" fmla="*/ 687964 w 113"/>
                  <a:gd name="T83" fmla="*/ 95 h 265"/>
                  <a:gd name="T84" fmla="*/ 467612 w 113"/>
                  <a:gd name="T85" fmla="*/ 95 h 265"/>
                  <a:gd name="T86" fmla="*/ 211592 w 113"/>
                  <a:gd name="T87" fmla="*/ 90 h 265"/>
                  <a:gd name="T88" fmla="*/ 467612 w 113"/>
                  <a:gd name="T89" fmla="*/ 87 h 265"/>
                  <a:gd name="T90" fmla="*/ 211592 w 113"/>
                  <a:gd name="T91" fmla="*/ 87 h 265"/>
                  <a:gd name="T92" fmla="*/ 0 w 113"/>
                  <a:gd name="T93" fmla="*/ 77 h 2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265"/>
                  <a:gd name="T143" fmla="*/ 113 w 113"/>
                  <a:gd name="T144" fmla="*/ 265 h 26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265">
                    <a:moveTo>
                      <a:pt x="0" y="208"/>
                    </a:moveTo>
                    <a:lnTo>
                      <a:pt x="0" y="208"/>
                    </a:lnTo>
                    <a:lnTo>
                      <a:pt x="0" y="184"/>
                    </a:lnTo>
                    <a:lnTo>
                      <a:pt x="8" y="184"/>
                    </a:lnTo>
                    <a:lnTo>
                      <a:pt x="8" y="168"/>
                    </a:lnTo>
                    <a:lnTo>
                      <a:pt x="8" y="160"/>
                    </a:lnTo>
                    <a:lnTo>
                      <a:pt x="0" y="136"/>
                    </a:lnTo>
                    <a:lnTo>
                      <a:pt x="8" y="112"/>
                    </a:lnTo>
                    <a:lnTo>
                      <a:pt x="16" y="112"/>
                    </a:lnTo>
                    <a:lnTo>
                      <a:pt x="24" y="104"/>
                    </a:lnTo>
                    <a:lnTo>
                      <a:pt x="16" y="96"/>
                    </a:lnTo>
                    <a:lnTo>
                      <a:pt x="24" y="80"/>
                    </a:lnTo>
                    <a:lnTo>
                      <a:pt x="32" y="64"/>
                    </a:lnTo>
                    <a:lnTo>
                      <a:pt x="40" y="48"/>
                    </a:lnTo>
                    <a:lnTo>
                      <a:pt x="40" y="40"/>
                    </a:lnTo>
                    <a:lnTo>
                      <a:pt x="48" y="24"/>
                    </a:lnTo>
                    <a:lnTo>
                      <a:pt x="56" y="16"/>
                    </a:lnTo>
                    <a:lnTo>
                      <a:pt x="56" y="8"/>
                    </a:lnTo>
                    <a:lnTo>
                      <a:pt x="64" y="8"/>
                    </a:lnTo>
                    <a:lnTo>
                      <a:pt x="72" y="8"/>
                    </a:lnTo>
                    <a:lnTo>
                      <a:pt x="72" y="0"/>
                    </a:lnTo>
                    <a:lnTo>
                      <a:pt x="80" y="0"/>
                    </a:lnTo>
                    <a:lnTo>
                      <a:pt x="104" y="16"/>
                    </a:lnTo>
                    <a:lnTo>
                      <a:pt x="112" y="72"/>
                    </a:lnTo>
                    <a:lnTo>
                      <a:pt x="96" y="72"/>
                    </a:lnTo>
                    <a:lnTo>
                      <a:pt x="88" y="80"/>
                    </a:lnTo>
                    <a:lnTo>
                      <a:pt x="88" y="88"/>
                    </a:lnTo>
                    <a:lnTo>
                      <a:pt x="88" y="96"/>
                    </a:lnTo>
                    <a:lnTo>
                      <a:pt x="96" y="96"/>
                    </a:lnTo>
                    <a:lnTo>
                      <a:pt x="80" y="112"/>
                    </a:lnTo>
                    <a:lnTo>
                      <a:pt x="64" y="128"/>
                    </a:lnTo>
                    <a:lnTo>
                      <a:pt x="56" y="144"/>
                    </a:lnTo>
                    <a:lnTo>
                      <a:pt x="56" y="168"/>
                    </a:lnTo>
                    <a:lnTo>
                      <a:pt x="64" y="184"/>
                    </a:lnTo>
                    <a:lnTo>
                      <a:pt x="56" y="192"/>
                    </a:lnTo>
                    <a:lnTo>
                      <a:pt x="56" y="200"/>
                    </a:lnTo>
                    <a:lnTo>
                      <a:pt x="48" y="208"/>
                    </a:lnTo>
                    <a:lnTo>
                      <a:pt x="40" y="248"/>
                    </a:lnTo>
                    <a:lnTo>
                      <a:pt x="32" y="248"/>
                    </a:lnTo>
                    <a:lnTo>
                      <a:pt x="24" y="256"/>
                    </a:lnTo>
                    <a:lnTo>
                      <a:pt x="24" y="264"/>
                    </a:lnTo>
                    <a:lnTo>
                      <a:pt x="16" y="264"/>
                    </a:lnTo>
                    <a:lnTo>
                      <a:pt x="8" y="248"/>
                    </a:lnTo>
                    <a:lnTo>
                      <a:pt x="16" y="240"/>
                    </a:lnTo>
                    <a:lnTo>
                      <a:pt x="8" y="240"/>
                    </a:lnTo>
                    <a:lnTo>
                      <a:pt x="0" y="20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98" name="Freeform 134"/>
              <p:cNvSpPr>
                <a:spLocks noChangeAspect="1"/>
              </p:cNvSpPr>
              <p:nvPr/>
            </p:nvSpPr>
            <p:spPr bwMode="auto">
              <a:xfrm>
                <a:off x="2366" y="1735"/>
                <a:ext cx="22" cy="17"/>
              </a:xfrm>
              <a:custGeom>
                <a:avLst/>
                <a:gdLst>
                  <a:gd name="T0" fmla="*/ 287827 w 17"/>
                  <a:gd name="T1" fmla="*/ 16 h 17"/>
                  <a:gd name="T2" fmla="*/ 287827 w 17"/>
                  <a:gd name="T3" fmla="*/ 16 h 17"/>
                  <a:gd name="T4" fmla="*/ 0 w 17"/>
                  <a:gd name="T5" fmla="*/ 16 h 17"/>
                  <a:gd name="T6" fmla="*/ 0 w 17"/>
                  <a:gd name="T7" fmla="*/ 8 h 17"/>
                  <a:gd name="T8" fmla="*/ 0 w 17"/>
                  <a:gd name="T9" fmla="*/ 0 h 17"/>
                  <a:gd name="T10" fmla="*/ 287827 w 17"/>
                  <a:gd name="T11" fmla="*/ 0 h 17"/>
                  <a:gd name="T12" fmla="*/ 287827 w 17"/>
                  <a:gd name="T13" fmla="*/ 16 h 17"/>
                  <a:gd name="T14" fmla="*/ 287827 w 17"/>
                  <a:gd name="T15" fmla="*/ 16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16"/>
                    </a:moveTo>
                    <a:lnTo>
                      <a:pt x="16" y="16"/>
                    </a:lnTo>
                    <a:lnTo>
                      <a:pt x="0" y="16"/>
                    </a:lnTo>
                    <a:lnTo>
                      <a:pt x="0" y="8"/>
                    </a:lnTo>
                    <a:lnTo>
                      <a:pt x="0" y="0"/>
                    </a:lnTo>
                    <a:lnTo>
                      <a:pt x="16" y="0"/>
                    </a:lnTo>
                    <a:lnTo>
                      <a:pt x="16"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99" name="Freeform 135"/>
              <p:cNvSpPr>
                <a:spLocks noChangeAspect="1"/>
              </p:cNvSpPr>
              <p:nvPr/>
            </p:nvSpPr>
            <p:spPr bwMode="auto">
              <a:xfrm>
                <a:off x="2335" y="1735"/>
                <a:ext cx="53" cy="56"/>
              </a:xfrm>
              <a:custGeom>
                <a:avLst/>
                <a:gdLst>
                  <a:gd name="T0" fmla="*/ 414666 w 41"/>
                  <a:gd name="T1" fmla="*/ 0 h 57"/>
                  <a:gd name="T2" fmla="*/ 414666 w 41"/>
                  <a:gd name="T3" fmla="*/ 8 h 57"/>
                  <a:gd name="T4" fmla="*/ 414666 w 41"/>
                  <a:gd name="T5" fmla="*/ 16 h 57"/>
                  <a:gd name="T6" fmla="*/ 692919 w 41"/>
                  <a:gd name="T7" fmla="*/ 16 h 57"/>
                  <a:gd name="T8" fmla="*/ 692919 w 41"/>
                  <a:gd name="T9" fmla="*/ 16 h 57"/>
                  <a:gd name="T10" fmla="*/ 692919 w 41"/>
                  <a:gd name="T11" fmla="*/ 28 h 57"/>
                  <a:gd name="T12" fmla="*/ 550449 w 41"/>
                  <a:gd name="T13" fmla="*/ 28 h 57"/>
                  <a:gd name="T14" fmla="*/ 135624 w 41"/>
                  <a:gd name="T15" fmla="*/ 28 h 57"/>
                  <a:gd name="T16" fmla="*/ 0 w 41"/>
                  <a:gd name="T17" fmla="*/ 28 h 57"/>
                  <a:gd name="T18" fmla="*/ 135624 w 41"/>
                  <a:gd name="T19" fmla="*/ 28 h 57"/>
                  <a:gd name="T20" fmla="*/ 135624 w 41"/>
                  <a:gd name="T21" fmla="*/ 28 h 57"/>
                  <a:gd name="T22" fmla="*/ 135624 w 41"/>
                  <a:gd name="T23" fmla="*/ 24 h 57"/>
                  <a:gd name="T24" fmla="*/ 135624 w 41"/>
                  <a:gd name="T25" fmla="*/ 16 h 57"/>
                  <a:gd name="T26" fmla="*/ 135624 w 41"/>
                  <a:gd name="T27" fmla="*/ 16 h 57"/>
                  <a:gd name="T28" fmla="*/ 135624 w 41"/>
                  <a:gd name="T29" fmla="*/ 16 h 57"/>
                  <a:gd name="T30" fmla="*/ 276557 w 41"/>
                  <a:gd name="T31" fmla="*/ 16 h 57"/>
                  <a:gd name="T32" fmla="*/ 414666 w 41"/>
                  <a:gd name="T33" fmla="*/ 8 h 57"/>
                  <a:gd name="T34" fmla="*/ 276557 w 41"/>
                  <a:gd name="T35" fmla="*/ 8 h 57"/>
                  <a:gd name="T36" fmla="*/ 276557 w 41"/>
                  <a:gd name="T37" fmla="*/ 0 h 57"/>
                  <a:gd name="T38" fmla="*/ 414666 w 41"/>
                  <a:gd name="T39" fmla="*/ 0 h 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
                  <a:gd name="T61" fmla="*/ 0 h 57"/>
                  <a:gd name="T62" fmla="*/ 41 w 41"/>
                  <a:gd name="T63" fmla="*/ 57 h 5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 h="57">
                    <a:moveTo>
                      <a:pt x="24" y="0"/>
                    </a:moveTo>
                    <a:lnTo>
                      <a:pt x="24" y="8"/>
                    </a:lnTo>
                    <a:lnTo>
                      <a:pt x="24" y="16"/>
                    </a:lnTo>
                    <a:lnTo>
                      <a:pt x="40" y="16"/>
                    </a:lnTo>
                    <a:lnTo>
                      <a:pt x="40" y="32"/>
                    </a:lnTo>
                    <a:lnTo>
                      <a:pt x="32" y="48"/>
                    </a:lnTo>
                    <a:lnTo>
                      <a:pt x="8" y="56"/>
                    </a:lnTo>
                    <a:lnTo>
                      <a:pt x="0" y="48"/>
                    </a:lnTo>
                    <a:lnTo>
                      <a:pt x="8" y="48"/>
                    </a:lnTo>
                    <a:lnTo>
                      <a:pt x="8" y="32"/>
                    </a:lnTo>
                    <a:lnTo>
                      <a:pt x="8" y="24"/>
                    </a:lnTo>
                    <a:lnTo>
                      <a:pt x="8" y="16"/>
                    </a:lnTo>
                    <a:lnTo>
                      <a:pt x="16" y="16"/>
                    </a:lnTo>
                    <a:lnTo>
                      <a:pt x="24" y="8"/>
                    </a:lnTo>
                    <a:lnTo>
                      <a:pt x="16" y="8"/>
                    </a:lnTo>
                    <a:lnTo>
                      <a:pt x="16" y="0"/>
                    </a:lnTo>
                    <a:lnTo>
                      <a:pt x="24"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00" name="Freeform 136"/>
              <p:cNvSpPr>
                <a:spLocks noChangeAspect="1"/>
              </p:cNvSpPr>
              <p:nvPr/>
            </p:nvSpPr>
            <p:spPr bwMode="auto">
              <a:xfrm>
                <a:off x="2544" y="1695"/>
                <a:ext cx="42" cy="40"/>
              </a:xfrm>
              <a:custGeom>
                <a:avLst/>
                <a:gdLst>
                  <a:gd name="T0" fmla="*/ 81237 w 33"/>
                  <a:gd name="T1" fmla="*/ 20 h 41"/>
                  <a:gd name="T2" fmla="*/ 147851 w 33"/>
                  <a:gd name="T3" fmla="*/ 20 h 41"/>
                  <a:gd name="T4" fmla="*/ 147851 w 33"/>
                  <a:gd name="T5" fmla="*/ 20 h 41"/>
                  <a:gd name="T6" fmla="*/ 232060 w 33"/>
                  <a:gd name="T7" fmla="*/ 20 h 41"/>
                  <a:gd name="T8" fmla="*/ 304811 w 33"/>
                  <a:gd name="T9" fmla="*/ 20 h 41"/>
                  <a:gd name="T10" fmla="*/ 304811 w 33"/>
                  <a:gd name="T11" fmla="*/ 16 h 41"/>
                  <a:gd name="T12" fmla="*/ 232060 w 33"/>
                  <a:gd name="T13" fmla="*/ 16 h 41"/>
                  <a:gd name="T14" fmla="*/ 232060 w 33"/>
                  <a:gd name="T15" fmla="*/ 0 h 41"/>
                  <a:gd name="T16" fmla="*/ 81237 w 33"/>
                  <a:gd name="T17" fmla="*/ 8 h 41"/>
                  <a:gd name="T18" fmla="*/ 0 w 33"/>
                  <a:gd name="T19" fmla="*/ 16 h 41"/>
                  <a:gd name="T20" fmla="*/ 0 w 33"/>
                  <a:gd name="T21" fmla="*/ 20 h 41"/>
                  <a:gd name="T22" fmla="*/ 81237 w 33"/>
                  <a:gd name="T23" fmla="*/ 20 h 41"/>
                  <a:gd name="T24" fmla="*/ 81237 w 33"/>
                  <a:gd name="T25" fmla="*/ 20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1"/>
                  <a:gd name="T41" fmla="*/ 33 w 33"/>
                  <a:gd name="T42" fmla="*/ 41 h 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1">
                    <a:moveTo>
                      <a:pt x="8" y="40"/>
                    </a:moveTo>
                    <a:lnTo>
                      <a:pt x="16" y="40"/>
                    </a:lnTo>
                    <a:lnTo>
                      <a:pt x="24" y="24"/>
                    </a:lnTo>
                    <a:lnTo>
                      <a:pt x="32" y="24"/>
                    </a:lnTo>
                    <a:lnTo>
                      <a:pt x="32" y="16"/>
                    </a:lnTo>
                    <a:lnTo>
                      <a:pt x="24" y="16"/>
                    </a:lnTo>
                    <a:lnTo>
                      <a:pt x="24" y="0"/>
                    </a:lnTo>
                    <a:lnTo>
                      <a:pt x="8" y="8"/>
                    </a:lnTo>
                    <a:lnTo>
                      <a:pt x="0" y="16"/>
                    </a:lnTo>
                    <a:lnTo>
                      <a:pt x="0" y="32"/>
                    </a:lnTo>
                    <a:lnTo>
                      <a:pt x="8" y="4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01" name="Freeform 137"/>
              <p:cNvSpPr>
                <a:spLocks noChangeAspect="1"/>
              </p:cNvSpPr>
              <p:nvPr/>
            </p:nvSpPr>
            <p:spPr bwMode="auto">
              <a:xfrm>
                <a:off x="2490" y="1759"/>
                <a:ext cx="44" cy="40"/>
              </a:xfrm>
              <a:custGeom>
                <a:avLst/>
                <a:gdLst>
                  <a:gd name="T0" fmla="*/ 1345109 w 33"/>
                  <a:gd name="T1" fmla="*/ 20 h 41"/>
                  <a:gd name="T2" fmla="*/ 1345109 w 33"/>
                  <a:gd name="T3" fmla="*/ 20 h 41"/>
                  <a:gd name="T4" fmla="*/ 1793479 w 33"/>
                  <a:gd name="T5" fmla="*/ 16 h 41"/>
                  <a:gd name="T6" fmla="*/ 1793479 w 33"/>
                  <a:gd name="T7" fmla="*/ 0 h 41"/>
                  <a:gd name="T8" fmla="*/ 870068 w 33"/>
                  <a:gd name="T9" fmla="*/ 8 h 41"/>
                  <a:gd name="T10" fmla="*/ 1345109 w 33"/>
                  <a:gd name="T11" fmla="*/ 16 h 41"/>
                  <a:gd name="T12" fmla="*/ 870068 w 33"/>
                  <a:gd name="T13" fmla="*/ 16 h 41"/>
                  <a:gd name="T14" fmla="*/ 870068 w 33"/>
                  <a:gd name="T15" fmla="*/ 8 h 41"/>
                  <a:gd name="T16" fmla="*/ 870068 w 33"/>
                  <a:gd name="T17" fmla="*/ 8 h 41"/>
                  <a:gd name="T18" fmla="*/ 0 w 33"/>
                  <a:gd name="T19" fmla="*/ 20 h 41"/>
                  <a:gd name="T20" fmla="*/ 870068 w 33"/>
                  <a:gd name="T21" fmla="*/ 20 h 41"/>
                  <a:gd name="T22" fmla="*/ 1345109 w 33"/>
                  <a:gd name="T23" fmla="*/ 2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41"/>
                  <a:gd name="T38" fmla="*/ 33 w 33"/>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41">
                    <a:moveTo>
                      <a:pt x="24" y="40"/>
                    </a:moveTo>
                    <a:lnTo>
                      <a:pt x="24" y="24"/>
                    </a:lnTo>
                    <a:lnTo>
                      <a:pt x="32" y="16"/>
                    </a:lnTo>
                    <a:lnTo>
                      <a:pt x="32" y="0"/>
                    </a:lnTo>
                    <a:lnTo>
                      <a:pt x="16" y="8"/>
                    </a:lnTo>
                    <a:lnTo>
                      <a:pt x="24" y="16"/>
                    </a:lnTo>
                    <a:lnTo>
                      <a:pt x="16" y="16"/>
                    </a:lnTo>
                    <a:lnTo>
                      <a:pt x="16" y="8"/>
                    </a:lnTo>
                    <a:lnTo>
                      <a:pt x="0" y="32"/>
                    </a:lnTo>
                    <a:lnTo>
                      <a:pt x="16" y="32"/>
                    </a:lnTo>
                    <a:lnTo>
                      <a:pt x="24" y="4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02" name="Freeform 138"/>
              <p:cNvSpPr>
                <a:spLocks noChangeAspect="1"/>
              </p:cNvSpPr>
              <p:nvPr/>
            </p:nvSpPr>
            <p:spPr bwMode="auto">
              <a:xfrm>
                <a:off x="2490" y="1789"/>
                <a:ext cx="33" cy="25"/>
              </a:xfrm>
              <a:custGeom>
                <a:avLst/>
                <a:gdLst>
                  <a:gd name="T0" fmla="*/ 621108 w 25"/>
                  <a:gd name="T1" fmla="*/ 24 h 25"/>
                  <a:gd name="T2" fmla="*/ 621108 w 25"/>
                  <a:gd name="T3" fmla="*/ 24 h 25"/>
                  <a:gd name="T4" fmla="*/ 621108 w 25"/>
                  <a:gd name="T5" fmla="*/ 16 h 25"/>
                  <a:gd name="T6" fmla="*/ 324207 w 25"/>
                  <a:gd name="T7" fmla="*/ 16 h 25"/>
                  <a:gd name="T8" fmla="*/ 324207 w 25"/>
                  <a:gd name="T9" fmla="*/ 16 h 25"/>
                  <a:gd name="T10" fmla="*/ 0 w 25"/>
                  <a:gd name="T11" fmla="*/ 8 h 25"/>
                  <a:gd name="T12" fmla="*/ 0 w 25"/>
                  <a:gd name="T13" fmla="*/ 0 h 25"/>
                  <a:gd name="T14" fmla="*/ 0 w 25"/>
                  <a:gd name="T15" fmla="*/ 0 h 25"/>
                  <a:gd name="T16" fmla="*/ 621108 w 25"/>
                  <a:gd name="T17" fmla="*/ 0 h 25"/>
                  <a:gd name="T18" fmla="*/ 920965 w 25"/>
                  <a:gd name="T19" fmla="*/ 8 h 25"/>
                  <a:gd name="T20" fmla="*/ 920965 w 25"/>
                  <a:gd name="T21" fmla="*/ 16 h 25"/>
                  <a:gd name="T22" fmla="*/ 621108 w 25"/>
                  <a:gd name="T23" fmla="*/ 16 h 25"/>
                  <a:gd name="T24" fmla="*/ 621108 w 25"/>
                  <a:gd name="T25" fmla="*/ 24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25"/>
                  <a:gd name="T41" fmla="*/ 25 w 25"/>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25">
                    <a:moveTo>
                      <a:pt x="16" y="24"/>
                    </a:moveTo>
                    <a:lnTo>
                      <a:pt x="16" y="24"/>
                    </a:lnTo>
                    <a:lnTo>
                      <a:pt x="16" y="16"/>
                    </a:lnTo>
                    <a:lnTo>
                      <a:pt x="8" y="16"/>
                    </a:lnTo>
                    <a:lnTo>
                      <a:pt x="0" y="8"/>
                    </a:lnTo>
                    <a:lnTo>
                      <a:pt x="0" y="0"/>
                    </a:lnTo>
                    <a:lnTo>
                      <a:pt x="16" y="0"/>
                    </a:lnTo>
                    <a:lnTo>
                      <a:pt x="24" y="8"/>
                    </a:lnTo>
                    <a:lnTo>
                      <a:pt x="24" y="16"/>
                    </a:lnTo>
                    <a:lnTo>
                      <a:pt x="16" y="16"/>
                    </a:lnTo>
                    <a:lnTo>
                      <a:pt x="16"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03" name="Freeform 139"/>
              <p:cNvSpPr>
                <a:spLocks noChangeAspect="1"/>
              </p:cNvSpPr>
              <p:nvPr/>
            </p:nvSpPr>
            <p:spPr bwMode="auto">
              <a:xfrm>
                <a:off x="2511" y="1805"/>
                <a:ext cx="12" cy="9"/>
              </a:xfrm>
              <a:custGeom>
                <a:avLst/>
                <a:gdLst>
                  <a:gd name="T0" fmla="*/ 0 w 9"/>
                  <a:gd name="T1" fmla="*/ 8 h 9"/>
                  <a:gd name="T2" fmla="*/ 0 w 9"/>
                  <a:gd name="T3" fmla="*/ 0 h 9"/>
                  <a:gd name="T4" fmla="*/ 474660 w 9"/>
                  <a:gd name="T5" fmla="*/ 0 h 9"/>
                  <a:gd name="T6" fmla="*/ 474660 w 9"/>
                  <a:gd name="T7" fmla="*/ 8 h 9"/>
                  <a:gd name="T8" fmla="*/ 0 w 9"/>
                  <a:gd name="T9" fmla="*/ 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8"/>
                    </a:moveTo>
                    <a:lnTo>
                      <a:pt x="0" y="0"/>
                    </a:lnTo>
                    <a:lnTo>
                      <a:pt x="8" y="0"/>
                    </a:lnTo>
                    <a:lnTo>
                      <a:pt x="8" y="8"/>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04" name="Freeform 140"/>
              <p:cNvSpPr>
                <a:spLocks noChangeAspect="1"/>
              </p:cNvSpPr>
              <p:nvPr/>
            </p:nvSpPr>
            <p:spPr bwMode="auto">
              <a:xfrm>
                <a:off x="2616" y="1735"/>
                <a:ext cx="116" cy="86"/>
              </a:xfrm>
              <a:custGeom>
                <a:avLst/>
                <a:gdLst>
                  <a:gd name="T0" fmla="*/ 1707603 w 89"/>
                  <a:gd name="T1" fmla="*/ 25 h 89"/>
                  <a:gd name="T2" fmla="*/ 1885143 w 89"/>
                  <a:gd name="T3" fmla="*/ 20 h 89"/>
                  <a:gd name="T4" fmla="*/ 2082566 w 89"/>
                  <a:gd name="T5" fmla="*/ 20 h 89"/>
                  <a:gd name="T6" fmla="*/ 1885143 w 89"/>
                  <a:gd name="T7" fmla="*/ 14 h 89"/>
                  <a:gd name="T8" fmla="*/ 2082566 w 89"/>
                  <a:gd name="T9" fmla="*/ 14 h 89"/>
                  <a:gd name="T10" fmla="*/ 1885143 w 89"/>
                  <a:gd name="T11" fmla="*/ 14 h 89"/>
                  <a:gd name="T12" fmla="*/ 1707603 w 89"/>
                  <a:gd name="T13" fmla="*/ 14 h 89"/>
                  <a:gd name="T14" fmla="*/ 1504486 w 89"/>
                  <a:gd name="T15" fmla="*/ 14 h 89"/>
                  <a:gd name="T16" fmla="*/ 1136822 w 89"/>
                  <a:gd name="T17" fmla="*/ 8 h 89"/>
                  <a:gd name="T18" fmla="*/ 1136822 w 89"/>
                  <a:gd name="T19" fmla="*/ 14 h 89"/>
                  <a:gd name="T20" fmla="*/ 950030 w 89"/>
                  <a:gd name="T21" fmla="*/ 14 h 89"/>
                  <a:gd name="T22" fmla="*/ 771229 w 89"/>
                  <a:gd name="T23" fmla="*/ 0 h 89"/>
                  <a:gd name="T24" fmla="*/ 0 w 89"/>
                  <a:gd name="T25" fmla="*/ 14 h 89"/>
                  <a:gd name="T26" fmla="*/ 185221 w 89"/>
                  <a:gd name="T27" fmla="*/ 14 h 89"/>
                  <a:gd name="T28" fmla="*/ 185221 w 89"/>
                  <a:gd name="T29" fmla="*/ 14 h 89"/>
                  <a:gd name="T30" fmla="*/ 375162 w 89"/>
                  <a:gd name="T31" fmla="*/ 16 h 89"/>
                  <a:gd name="T32" fmla="*/ 559244 w 89"/>
                  <a:gd name="T33" fmla="*/ 20 h 89"/>
                  <a:gd name="T34" fmla="*/ 771229 w 89"/>
                  <a:gd name="T35" fmla="*/ 20 h 89"/>
                  <a:gd name="T36" fmla="*/ 950030 w 89"/>
                  <a:gd name="T37" fmla="*/ 23 h 89"/>
                  <a:gd name="T38" fmla="*/ 1136822 w 89"/>
                  <a:gd name="T39" fmla="*/ 23 h 89"/>
                  <a:gd name="T40" fmla="*/ 1136822 w 89"/>
                  <a:gd name="T41" fmla="*/ 25 h 89"/>
                  <a:gd name="T42" fmla="*/ 1504486 w 89"/>
                  <a:gd name="T43" fmla="*/ 23 h 89"/>
                  <a:gd name="T44" fmla="*/ 1707603 w 89"/>
                  <a:gd name="T45" fmla="*/ 25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2" y="88"/>
                    </a:moveTo>
                    <a:lnTo>
                      <a:pt x="80" y="72"/>
                    </a:lnTo>
                    <a:lnTo>
                      <a:pt x="88" y="72"/>
                    </a:lnTo>
                    <a:lnTo>
                      <a:pt x="80" y="40"/>
                    </a:lnTo>
                    <a:lnTo>
                      <a:pt x="88" y="32"/>
                    </a:lnTo>
                    <a:lnTo>
                      <a:pt x="80" y="16"/>
                    </a:lnTo>
                    <a:lnTo>
                      <a:pt x="72" y="16"/>
                    </a:lnTo>
                    <a:lnTo>
                      <a:pt x="64" y="16"/>
                    </a:lnTo>
                    <a:lnTo>
                      <a:pt x="48" y="8"/>
                    </a:lnTo>
                    <a:lnTo>
                      <a:pt x="48" y="16"/>
                    </a:lnTo>
                    <a:lnTo>
                      <a:pt x="40" y="16"/>
                    </a:lnTo>
                    <a:lnTo>
                      <a:pt x="32" y="0"/>
                    </a:lnTo>
                    <a:lnTo>
                      <a:pt x="0" y="16"/>
                    </a:lnTo>
                    <a:lnTo>
                      <a:pt x="8" y="56"/>
                    </a:lnTo>
                    <a:lnTo>
                      <a:pt x="16" y="64"/>
                    </a:lnTo>
                    <a:lnTo>
                      <a:pt x="24" y="72"/>
                    </a:lnTo>
                    <a:lnTo>
                      <a:pt x="32" y="72"/>
                    </a:lnTo>
                    <a:lnTo>
                      <a:pt x="40" y="80"/>
                    </a:lnTo>
                    <a:lnTo>
                      <a:pt x="48" y="80"/>
                    </a:lnTo>
                    <a:lnTo>
                      <a:pt x="48" y="88"/>
                    </a:lnTo>
                    <a:lnTo>
                      <a:pt x="64" y="80"/>
                    </a:lnTo>
                    <a:lnTo>
                      <a:pt x="72" y="8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05" name="Freeform 141"/>
              <p:cNvSpPr>
                <a:spLocks noChangeAspect="1"/>
              </p:cNvSpPr>
              <p:nvPr/>
            </p:nvSpPr>
            <p:spPr bwMode="auto">
              <a:xfrm>
                <a:off x="2522" y="1735"/>
                <a:ext cx="106" cy="110"/>
              </a:xfrm>
              <a:custGeom>
                <a:avLst/>
                <a:gdLst>
                  <a:gd name="T0" fmla="*/ 1311937 w 81"/>
                  <a:gd name="T1" fmla="*/ 16 h 113"/>
                  <a:gd name="T2" fmla="*/ 1761411 w 81"/>
                  <a:gd name="T3" fmla="*/ 8 h 113"/>
                  <a:gd name="T4" fmla="*/ 1761411 w 81"/>
                  <a:gd name="T5" fmla="*/ 16 h 113"/>
                  <a:gd name="T6" fmla="*/ 1761411 w 81"/>
                  <a:gd name="T7" fmla="*/ 16 h 113"/>
                  <a:gd name="T8" fmla="*/ 1976990 w 81"/>
                  <a:gd name="T9" fmla="*/ 16 h 113"/>
                  <a:gd name="T10" fmla="*/ 2185187 w 81"/>
                  <a:gd name="T11" fmla="*/ 18 h 113"/>
                  <a:gd name="T12" fmla="*/ 1976990 w 81"/>
                  <a:gd name="T13" fmla="*/ 18 h 113"/>
                  <a:gd name="T14" fmla="*/ 1761411 w 81"/>
                  <a:gd name="T15" fmla="*/ 22 h 113"/>
                  <a:gd name="T16" fmla="*/ 1311937 w 81"/>
                  <a:gd name="T17" fmla="*/ 26 h 113"/>
                  <a:gd name="T18" fmla="*/ 1546108 w 81"/>
                  <a:gd name="T19" fmla="*/ 30 h 113"/>
                  <a:gd name="T20" fmla="*/ 1761411 w 81"/>
                  <a:gd name="T21" fmla="*/ 34 h 113"/>
                  <a:gd name="T22" fmla="*/ 1761411 w 81"/>
                  <a:gd name="T23" fmla="*/ 37 h 113"/>
                  <a:gd name="T24" fmla="*/ 1761411 w 81"/>
                  <a:gd name="T25" fmla="*/ 40 h 113"/>
                  <a:gd name="T26" fmla="*/ 1086874 w 81"/>
                  <a:gd name="T27" fmla="*/ 43 h 113"/>
                  <a:gd name="T28" fmla="*/ 882149 w 81"/>
                  <a:gd name="T29" fmla="*/ 43 h 113"/>
                  <a:gd name="T30" fmla="*/ 207903 w 81"/>
                  <a:gd name="T31" fmla="*/ 43 h 113"/>
                  <a:gd name="T32" fmla="*/ 433582 w 81"/>
                  <a:gd name="T33" fmla="*/ 34 h 113"/>
                  <a:gd name="T34" fmla="*/ 0 w 81"/>
                  <a:gd name="T35" fmla="*/ 30 h 113"/>
                  <a:gd name="T36" fmla="*/ 0 w 81"/>
                  <a:gd name="T37" fmla="*/ 26 h 113"/>
                  <a:gd name="T38" fmla="*/ 0 w 81"/>
                  <a:gd name="T39" fmla="*/ 22 h 113"/>
                  <a:gd name="T40" fmla="*/ 0 w 81"/>
                  <a:gd name="T41" fmla="*/ 18 h 113"/>
                  <a:gd name="T42" fmla="*/ 207903 w 81"/>
                  <a:gd name="T43" fmla="*/ 18 h 113"/>
                  <a:gd name="T44" fmla="*/ 207903 w 81"/>
                  <a:gd name="T45" fmla="*/ 18 h 113"/>
                  <a:gd name="T46" fmla="*/ 669794 w 81"/>
                  <a:gd name="T47" fmla="*/ 18 h 113"/>
                  <a:gd name="T48" fmla="*/ 882149 w 81"/>
                  <a:gd name="T49" fmla="*/ 16 h 113"/>
                  <a:gd name="T50" fmla="*/ 669794 w 81"/>
                  <a:gd name="T51" fmla="*/ 16 h 113"/>
                  <a:gd name="T52" fmla="*/ 882149 w 81"/>
                  <a:gd name="T53" fmla="*/ 8 h 113"/>
                  <a:gd name="T54" fmla="*/ 669794 w 81"/>
                  <a:gd name="T55" fmla="*/ 0 h 113"/>
                  <a:gd name="T56" fmla="*/ 882149 w 81"/>
                  <a:gd name="T57" fmla="*/ 0 h 113"/>
                  <a:gd name="T58" fmla="*/ 882149 w 81"/>
                  <a:gd name="T59" fmla="*/ 0 h 113"/>
                  <a:gd name="T60" fmla="*/ 882149 w 81"/>
                  <a:gd name="T61" fmla="*/ 8 h 113"/>
                  <a:gd name="T62" fmla="*/ 1311937 w 81"/>
                  <a:gd name="T63" fmla="*/ 16 h 113"/>
                  <a:gd name="T64" fmla="*/ 1086874 w 81"/>
                  <a:gd name="T65" fmla="*/ 16 h 113"/>
                  <a:gd name="T66" fmla="*/ 1311937 w 81"/>
                  <a:gd name="T67" fmla="*/ 16 h 1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1"/>
                  <a:gd name="T103" fmla="*/ 0 h 113"/>
                  <a:gd name="T104" fmla="*/ 81 w 81"/>
                  <a:gd name="T105" fmla="*/ 113 h 1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1" h="113">
                    <a:moveTo>
                      <a:pt x="48" y="16"/>
                    </a:moveTo>
                    <a:lnTo>
                      <a:pt x="64" y="8"/>
                    </a:lnTo>
                    <a:lnTo>
                      <a:pt x="64" y="16"/>
                    </a:lnTo>
                    <a:lnTo>
                      <a:pt x="72" y="16"/>
                    </a:lnTo>
                    <a:lnTo>
                      <a:pt x="80" y="56"/>
                    </a:lnTo>
                    <a:lnTo>
                      <a:pt x="72" y="56"/>
                    </a:lnTo>
                    <a:lnTo>
                      <a:pt x="64" y="64"/>
                    </a:lnTo>
                    <a:lnTo>
                      <a:pt x="48" y="72"/>
                    </a:lnTo>
                    <a:lnTo>
                      <a:pt x="56" y="80"/>
                    </a:lnTo>
                    <a:lnTo>
                      <a:pt x="64" y="88"/>
                    </a:lnTo>
                    <a:lnTo>
                      <a:pt x="64" y="96"/>
                    </a:lnTo>
                    <a:lnTo>
                      <a:pt x="64" y="104"/>
                    </a:lnTo>
                    <a:lnTo>
                      <a:pt x="40" y="112"/>
                    </a:lnTo>
                    <a:lnTo>
                      <a:pt x="32" y="112"/>
                    </a:lnTo>
                    <a:lnTo>
                      <a:pt x="8" y="112"/>
                    </a:lnTo>
                    <a:lnTo>
                      <a:pt x="16" y="88"/>
                    </a:lnTo>
                    <a:lnTo>
                      <a:pt x="0" y="80"/>
                    </a:lnTo>
                    <a:lnTo>
                      <a:pt x="0" y="72"/>
                    </a:lnTo>
                    <a:lnTo>
                      <a:pt x="0" y="64"/>
                    </a:lnTo>
                    <a:lnTo>
                      <a:pt x="0" y="48"/>
                    </a:lnTo>
                    <a:lnTo>
                      <a:pt x="8" y="40"/>
                    </a:lnTo>
                    <a:lnTo>
                      <a:pt x="8" y="24"/>
                    </a:lnTo>
                    <a:lnTo>
                      <a:pt x="24" y="24"/>
                    </a:lnTo>
                    <a:lnTo>
                      <a:pt x="32" y="16"/>
                    </a:lnTo>
                    <a:lnTo>
                      <a:pt x="24" y="16"/>
                    </a:lnTo>
                    <a:lnTo>
                      <a:pt x="32" y="8"/>
                    </a:lnTo>
                    <a:lnTo>
                      <a:pt x="24" y="0"/>
                    </a:lnTo>
                    <a:lnTo>
                      <a:pt x="32" y="0"/>
                    </a:lnTo>
                    <a:lnTo>
                      <a:pt x="32" y="8"/>
                    </a:lnTo>
                    <a:lnTo>
                      <a:pt x="48" y="16"/>
                    </a:lnTo>
                    <a:lnTo>
                      <a:pt x="40" y="16"/>
                    </a:lnTo>
                    <a:lnTo>
                      <a:pt x="48"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06" name="Freeform 142"/>
              <p:cNvSpPr>
                <a:spLocks noChangeAspect="1"/>
              </p:cNvSpPr>
              <p:nvPr/>
            </p:nvSpPr>
            <p:spPr bwMode="auto">
              <a:xfrm>
                <a:off x="2564" y="1821"/>
                <a:ext cx="85" cy="32"/>
              </a:xfrm>
              <a:custGeom>
                <a:avLst/>
                <a:gdLst>
                  <a:gd name="T0" fmla="*/ 0 w 65"/>
                  <a:gd name="T1" fmla="*/ 16 h 33"/>
                  <a:gd name="T2" fmla="*/ 202466 w 65"/>
                  <a:gd name="T3" fmla="*/ 16 h 33"/>
                  <a:gd name="T4" fmla="*/ 863132 w 65"/>
                  <a:gd name="T5" fmla="*/ 16 h 33"/>
                  <a:gd name="T6" fmla="*/ 863132 w 65"/>
                  <a:gd name="T7" fmla="*/ 8 h 33"/>
                  <a:gd name="T8" fmla="*/ 863132 w 65"/>
                  <a:gd name="T9" fmla="*/ 0 h 33"/>
                  <a:gd name="T10" fmla="*/ 1280286 w 65"/>
                  <a:gd name="T11" fmla="*/ 0 h 33"/>
                  <a:gd name="T12" fmla="*/ 1280286 w 65"/>
                  <a:gd name="T13" fmla="*/ 0 h 33"/>
                  <a:gd name="T14" fmla="*/ 1723695 w 65"/>
                  <a:gd name="T15" fmla="*/ 0 h 33"/>
                  <a:gd name="T16" fmla="*/ 1723695 w 65"/>
                  <a:gd name="T17" fmla="*/ 16 h 33"/>
                  <a:gd name="T18" fmla="*/ 1479751 w 65"/>
                  <a:gd name="T19" fmla="*/ 16 h 33"/>
                  <a:gd name="T20" fmla="*/ 863132 w 65"/>
                  <a:gd name="T21" fmla="*/ 16 h 33"/>
                  <a:gd name="T22" fmla="*/ 653867 w 65"/>
                  <a:gd name="T23" fmla="*/ 16 h 33"/>
                  <a:gd name="T24" fmla="*/ 202466 w 65"/>
                  <a:gd name="T25" fmla="*/ 16 h 33"/>
                  <a:gd name="T26" fmla="*/ 0 w 65"/>
                  <a:gd name="T27" fmla="*/ 16 h 33"/>
                  <a:gd name="T28" fmla="*/ 0 w 65"/>
                  <a:gd name="T29" fmla="*/ 16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33"/>
                  <a:gd name="T47" fmla="*/ 65 w 65"/>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33">
                    <a:moveTo>
                      <a:pt x="0" y="24"/>
                    </a:moveTo>
                    <a:lnTo>
                      <a:pt x="8" y="24"/>
                    </a:lnTo>
                    <a:lnTo>
                      <a:pt x="32" y="16"/>
                    </a:lnTo>
                    <a:lnTo>
                      <a:pt x="32" y="8"/>
                    </a:lnTo>
                    <a:lnTo>
                      <a:pt x="32" y="0"/>
                    </a:lnTo>
                    <a:lnTo>
                      <a:pt x="48" y="0"/>
                    </a:lnTo>
                    <a:lnTo>
                      <a:pt x="64" y="0"/>
                    </a:lnTo>
                    <a:lnTo>
                      <a:pt x="64" y="16"/>
                    </a:lnTo>
                    <a:lnTo>
                      <a:pt x="56" y="24"/>
                    </a:lnTo>
                    <a:lnTo>
                      <a:pt x="32" y="32"/>
                    </a:lnTo>
                    <a:lnTo>
                      <a:pt x="24" y="24"/>
                    </a:lnTo>
                    <a:lnTo>
                      <a:pt x="8" y="24"/>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07" name="Freeform 143"/>
              <p:cNvSpPr>
                <a:spLocks noChangeAspect="1"/>
              </p:cNvSpPr>
              <p:nvPr/>
            </p:nvSpPr>
            <p:spPr bwMode="auto">
              <a:xfrm>
                <a:off x="2564" y="1844"/>
                <a:ext cx="1" cy="1"/>
              </a:xfrm>
              <a:custGeom>
                <a:avLst/>
                <a:gdLst>
                  <a:gd name="T0" fmla="*/ 0 w 1"/>
                  <a:gd name="T1" fmla="*/ 0 h 1"/>
                  <a:gd name="T2" fmla="*/ 0 w 1"/>
                  <a:gd name="T3" fmla="*/ 0 h 1"/>
                  <a:gd name="T4" fmla="*/ 0 w 1"/>
                  <a:gd name="T5" fmla="*/ 0 h 1"/>
                  <a:gd name="T6" fmla="*/ 0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08" name="Freeform 144"/>
              <p:cNvSpPr>
                <a:spLocks noChangeAspect="1"/>
              </p:cNvSpPr>
              <p:nvPr/>
            </p:nvSpPr>
            <p:spPr bwMode="auto">
              <a:xfrm>
                <a:off x="2564" y="1844"/>
                <a:ext cx="1" cy="1"/>
              </a:xfrm>
              <a:custGeom>
                <a:avLst/>
                <a:gdLst>
                  <a:gd name="T0" fmla="*/ 0 w 1"/>
                  <a:gd name="T1" fmla="*/ 0 h 1"/>
                  <a:gd name="T2" fmla="*/ 0 w 1"/>
                  <a:gd name="T3" fmla="*/ 0 h 1"/>
                  <a:gd name="T4" fmla="*/ 0 w 1"/>
                  <a:gd name="T5" fmla="*/ 0 h 1"/>
                  <a:gd name="T6" fmla="*/ 0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09" name="Freeform 145"/>
              <p:cNvSpPr>
                <a:spLocks noChangeAspect="1"/>
              </p:cNvSpPr>
              <p:nvPr/>
            </p:nvSpPr>
            <p:spPr bwMode="auto">
              <a:xfrm>
                <a:off x="2522" y="1844"/>
                <a:ext cx="54" cy="17"/>
              </a:xfrm>
              <a:custGeom>
                <a:avLst/>
                <a:gdLst>
                  <a:gd name="T0" fmla="*/ 280577 w 41"/>
                  <a:gd name="T1" fmla="*/ 16 h 17"/>
                  <a:gd name="T2" fmla="*/ 844289 w 41"/>
                  <a:gd name="T3" fmla="*/ 16 h 17"/>
                  <a:gd name="T4" fmla="*/ 1111990 w 41"/>
                  <a:gd name="T5" fmla="*/ 16 h 17"/>
                  <a:gd name="T6" fmla="*/ 1111990 w 41"/>
                  <a:gd name="T7" fmla="*/ 8 h 17"/>
                  <a:gd name="T8" fmla="*/ 1111990 w 41"/>
                  <a:gd name="T9" fmla="*/ 16 h 17"/>
                  <a:gd name="T10" fmla="*/ 1402373 w 41"/>
                  <a:gd name="T11" fmla="*/ 0 h 17"/>
                  <a:gd name="T12" fmla="*/ 1111990 w 41"/>
                  <a:gd name="T13" fmla="*/ 0 h 17"/>
                  <a:gd name="T14" fmla="*/ 1111990 w 41"/>
                  <a:gd name="T15" fmla="*/ 0 h 17"/>
                  <a:gd name="T16" fmla="*/ 280577 w 41"/>
                  <a:gd name="T17" fmla="*/ 0 h 17"/>
                  <a:gd name="T18" fmla="*/ 280577 w 41"/>
                  <a:gd name="T19" fmla="*/ 0 h 17"/>
                  <a:gd name="T20" fmla="*/ 0 w 41"/>
                  <a:gd name="T21" fmla="*/ 8 h 17"/>
                  <a:gd name="T22" fmla="*/ 0 w 41"/>
                  <a:gd name="T23" fmla="*/ 16 h 17"/>
                  <a:gd name="T24" fmla="*/ 280577 w 41"/>
                  <a:gd name="T25" fmla="*/ 8 h 17"/>
                  <a:gd name="T26" fmla="*/ 280577 w 41"/>
                  <a:gd name="T27" fmla="*/ 16 h 17"/>
                  <a:gd name="T28" fmla="*/ 280577 w 41"/>
                  <a:gd name="T29" fmla="*/ 1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17"/>
                  <a:gd name="T47" fmla="*/ 41 w 41"/>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17">
                    <a:moveTo>
                      <a:pt x="8" y="16"/>
                    </a:moveTo>
                    <a:lnTo>
                      <a:pt x="24" y="16"/>
                    </a:lnTo>
                    <a:lnTo>
                      <a:pt x="32" y="16"/>
                    </a:lnTo>
                    <a:lnTo>
                      <a:pt x="32" y="8"/>
                    </a:lnTo>
                    <a:lnTo>
                      <a:pt x="32" y="16"/>
                    </a:lnTo>
                    <a:lnTo>
                      <a:pt x="40" y="0"/>
                    </a:lnTo>
                    <a:lnTo>
                      <a:pt x="32" y="0"/>
                    </a:lnTo>
                    <a:lnTo>
                      <a:pt x="8" y="0"/>
                    </a:lnTo>
                    <a:lnTo>
                      <a:pt x="0" y="8"/>
                    </a:lnTo>
                    <a:lnTo>
                      <a:pt x="0" y="16"/>
                    </a:lnTo>
                    <a:lnTo>
                      <a:pt x="8" y="8"/>
                    </a:lnTo>
                    <a:lnTo>
                      <a:pt x="8"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10" name="Freeform 146"/>
              <p:cNvSpPr>
                <a:spLocks noChangeAspect="1"/>
              </p:cNvSpPr>
              <p:nvPr/>
            </p:nvSpPr>
            <p:spPr bwMode="auto">
              <a:xfrm>
                <a:off x="2397" y="1789"/>
                <a:ext cx="147" cy="112"/>
              </a:xfrm>
              <a:custGeom>
                <a:avLst/>
                <a:gdLst>
                  <a:gd name="T0" fmla="*/ 1582417 w 113"/>
                  <a:gd name="T1" fmla="*/ 0 h 113"/>
                  <a:gd name="T2" fmla="*/ 1234541 w 113"/>
                  <a:gd name="T3" fmla="*/ 8 h 113"/>
                  <a:gd name="T4" fmla="*/ 1234541 w 113"/>
                  <a:gd name="T5" fmla="*/ 16 h 113"/>
                  <a:gd name="T6" fmla="*/ 1050203 w 113"/>
                  <a:gd name="T7" fmla="*/ 24 h 113"/>
                  <a:gd name="T8" fmla="*/ 872779 w 113"/>
                  <a:gd name="T9" fmla="*/ 32 h 113"/>
                  <a:gd name="T10" fmla="*/ 718794 w 113"/>
                  <a:gd name="T11" fmla="*/ 32 h 113"/>
                  <a:gd name="T12" fmla="*/ 718794 w 113"/>
                  <a:gd name="T13" fmla="*/ 24 h 113"/>
                  <a:gd name="T14" fmla="*/ 515735 w 113"/>
                  <a:gd name="T15" fmla="*/ 24 h 113"/>
                  <a:gd name="T16" fmla="*/ 718794 w 113"/>
                  <a:gd name="T17" fmla="*/ 32 h 113"/>
                  <a:gd name="T18" fmla="*/ 348119 w 113"/>
                  <a:gd name="T19" fmla="*/ 40 h 113"/>
                  <a:gd name="T20" fmla="*/ 348119 w 113"/>
                  <a:gd name="T21" fmla="*/ 32 h 113"/>
                  <a:gd name="T22" fmla="*/ 0 w 113"/>
                  <a:gd name="T23" fmla="*/ 40 h 113"/>
                  <a:gd name="T24" fmla="*/ 0 w 113"/>
                  <a:gd name="T25" fmla="*/ 48 h 113"/>
                  <a:gd name="T26" fmla="*/ 515735 w 113"/>
                  <a:gd name="T27" fmla="*/ 56 h 113"/>
                  <a:gd name="T28" fmla="*/ 718794 w 113"/>
                  <a:gd name="T29" fmla="*/ 56 h 113"/>
                  <a:gd name="T30" fmla="*/ 718794 w 113"/>
                  <a:gd name="T31" fmla="*/ 56 h 113"/>
                  <a:gd name="T32" fmla="*/ 718794 w 113"/>
                  <a:gd name="T33" fmla="*/ 66 h 113"/>
                  <a:gd name="T34" fmla="*/ 872779 w 113"/>
                  <a:gd name="T35" fmla="*/ 74 h 113"/>
                  <a:gd name="T36" fmla="*/ 1582417 w 113"/>
                  <a:gd name="T37" fmla="*/ 74 h 113"/>
                  <a:gd name="T38" fmla="*/ 1582417 w 113"/>
                  <a:gd name="T39" fmla="*/ 74 h 113"/>
                  <a:gd name="T40" fmla="*/ 1757518 w 113"/>
                  <a:gd name="T41" fmla="*/ 66 h 113"/>
                  <a:gd name="T42" fmla="*/ 2115952 w 113"/>
                  <a:gd name="T43" fmla="*/ 74 h 113"/>
                  <a:gd name="T44" fmla="*/ 2286329 w 113"/>
                  <a:gd name="T45" fmla="*/ 74 h 113"/>
                  <a:gd name="T46" fmla="*/ 2286329 w 113"/>
                  <a:gd name="T47" fmla="*/ 58 h 113"/>
                  <a:gd name="T48" fmla="*/ 2286329 w 113"/>
                  <a:gd name="T49" fmla="*/ 56 h 113"/>
                  <a:gd name="T50" fmla="*/ 2286329 w 113"/>
                  <a:gd name="T51" fmla="*/ 56 h 113"/>
                  <a:gd name="T52" fmla="*/ 2286329 w 113"/>
                  <a:gd name="T53" fmla="*/ 56 h 113"/>
                  <a:gd name="T54" fmla="*/ 2115952 w 113"/>
                  <a:gd name="T55" fmla="*/ 56 h 113"/>
                  <a:gd name="T56" fmla="*/ 2115952 w 113"/>
                  <a:gd name="T57" fmla="*/ 56 h 113"/>
                  <a:gd name="T58" fmla="*/ 2286329 w 113"/>
                  <a:gd name="T59" fmla="*/ 56 h 113"/>
                  <a:gd name="T60" fmla="*/ 2286329 w 113"/>
                  <a:gd name="T61" fmla="*/ 56 h 113"/>
                  <a:gd name="T62" fmla="*/ 2462004 w 113"/>
                  <a:gd name="T63" fmla="*/ 32 h 113"/>
                  <a:gd name="T64" fmla="*/ 2115952 w 113"/>
                  <a:gd name="T65" fmla="*/ 24 h 113"/>
                  <a:gd name="T66" fmla="*/ 1921414 w 113"/>
                  <a:gd name="T67" fmla="*/ 24 h 113"/>
                  <a:gd name="T68" fmla="*/ 1921414 w 113"/>
                  <a:gd name="T69" fmla="*/ 24 h 113"/>
                  <a:gd name="T70" fmla="*/ 1921414 w 113"/>
                  <a:gd name="T71" fmla="*/ 16 h 113"/>
                  <a:gd name="T72" fmla="*/ 1757518 w 113"/>
                  <a:gd name="T73" fmla="*/ 16 h 113"/>
                  <a:gd name="T74" fmla="*/ 1757518 w 113"/>
                  <a:gd name="T75" fmla="*/ 16 h 113"/>
                  <a:gd name="T76" fmla="*/ 1582417 w 113"/>
                  <a:gd name="T77" fmla="*/ 8 h 113"/>
                  <a:gd name="T78" fmla="*/ 1582417 w 113"/>
                  <a:gd name="T79" fmla="*/ 0 h 11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3"/>
                  <a:gd name="T121" fmla="*/ 0 h 113"/>
                  <a:gd name="T122" fmla="*/ 113 w 113"/>
                  <a:gd name="T123" fmla="*/ 113 h 11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3" h="113">
                    <a:moveTo>
                      <a:pt x="72" y="0"/>
                    </a:moveTo>
                    <a:lnTo>
                      <a:pt x="56" y="8"/>
                    </a:lnTo>
                    <a:lnTo>
                      <a:pt x="56" y="16"/>
                    </a:lnTo>
                    <a:lnTo>
                      <a:pt x="48" y="24"/>
                    </a:lnTo>
                    <a:lnTo>
                      <a:pt x="40" y="32"/>
                    </a:lnTo>
                    <a:lnTo>
                      <a:pt x="32" y="32"/>
                    </a:lnTo>
                    <a:lnTo>
                      <a:pt x="32" y="24"/>
                    </a:lnTo>
                    <a:lnTo>
                      <a:pt x="24" y="24"/>
                    </a:lnTo>
                    <a:lnTo>
                      <a:pt x="32" y="32"/>
                    </a:lnTo>
                    <a:lnTo>
                      <a:pt x="16" y="40"/>
                    </a:lnTo>
                    <a:lnTo>
                      <a:pt x="16" y="32"/>
                    </a:lnTo>
                    <a:lnTo>
                      <a:pt x="0" y="40"/>
                    </a:lnTo>
                    <a:lnTo>
                      <a:pt x="0" y="48"/>
                    </a:lnTo>
                    <a:lnTo>
                      <a:pt x="24" y="56"/>
                    </a:lnTo>
                    <a:lnTo>
                      <a:pt x="32" y="72"/>
                    </a:lnTo>
                    <a:lnTo>
                      <a:pt x="32" y="104"/>
                    </a:lnTo>
                    <a:lnTo>
                      <a:pt x="40" y="112"/>
                    </a:lnTo>
                    <a:lnTo>
                      <a:pt x="72" y="112"/>
                    </a:lnTo>
                    <a:lnTo>
                      <a:pt x="80" y="104"/>
                    </a:lnTo>
                    <a:lnTo>
                      <a:pt x="96" y="112"/>
                    </a:lnTo>
                    <a:lnTo>
                      <a:pt x="104" y="112"/>
                    </a:lnTo>
                    <a:lnTo>
                      <a:pt x="104" y="96"/>
                    </a:lnTo>
                    <a:lnTo>
                      <a:pt x="104" y="88"/>
                    </a:lnTo>
                    <a:lnTo>
                      <a:pt x="104" y="72"/>
                    </a:lnTo>
                    <a:lnTo>
                      <a:pt x="104" y="64"/>
                    </a:lnTo>
                    <a:lnTo>
                      <a:pt x="96" y="72"/>
                    </a:lnTo>
                    <a:lnTo>
                      <a:pt x="96" y="64"/>
                    </a:lnTo>
                    <a:lnTo>
                      <a:pt x="104" y="56"/>
                    </a:lnTo>
                    <a:lnTo>
                      <a:pt x="112" y="32"/>
                    </a:lnTo>
                    <a:lnTo>
                      <a:pt x="96" y="24"/>
                    </a:lnTo>
                    <a:lnTo>
                      <a:pt x="88" y="24"/>
                    </a:lnTo>
                    <a:lnTo>
                      <a:pt x="88" y="16"/>
                    </a:lnTo>
                    <a:lnTo>
                      <a:pt x="80" y="16"/>
                    </a:lnTo>
                    <a:lnTo>
                      <a:pt x="72" y="8"/>
                    </a:lnTo>
                    <a:lnTo>
                      <a:pt x="72"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11" name="Freeform 147"/>
              <p:cNvSpPr>
                <a:spLocks noChangeAspect="1"/>
              </p:cNvSpPr>
              <p:nvPr/>
            </p:nvSpPr>
            <p:spPr bwMode="auto">
              <a:xfrm>
                <a:off x="2344" y="1883"/>
                <a:ext cx="148" cy="88"/>
              </a:xfrm>
              <a:custGeom>
                <a:avLst/>
                <a:gdLst>
                  <a:gd name="T0" fmla="*/ 211592 w 113"/>
                  <a:gd name="T1" fmla="*/ 24 h 89"/>
                  <a:gd name="T2" fmla="*/ 905277 w 113"/>
                  <a:gd name="T3" fmla="*/ 24 h 89"/>
                  <a:gd name="T4" fmla="*/ 905277 w 113"/>
                  <a:gd name="T5" fmla="*/ 32 h 89"/>
                  <a:gd name="T6" fmla="*/ 687964 w 113"/>
                  <a:gd name="T7" fmla="*/ 32 h 89"/>
                  <a:gd name="T8" fmla="*/ 687964 w 113"/>
                  <a:gd name="T9" fmla="*/ 44 h 89"/>
                  <a:gd name="T10" fmla="*/ 467612 w 113"/>
                  <a:gd name="T11" fmla="*/ 44 h 89"/>
                  <a:gd name="T12" fmla="*/ 687964 w 113"/>
                  <a:gd name="T13" fmla="*/ 44 h 89"/>
                  <a:gd name="T14" fmla="*/ 467612 w 113"/>
                  <a:gd name="T15" fmla="*/ 44 h 89"/>
                  <a:gd name="T16" fmla="*/ 905277 w 113"/>
                  <a:gd name="T17" fmla="*/ 50 h 89"/>
                  <a:gd name="T18" fmla="*/ 1123142 w 113"/>
                  <a:gd name="T19" fmla="*/ 50 h 89"/>
                  <a:gd name="T20" fmla="*/ 1827847 w 113"/>
                  <a:gd name="T21" fmla="*/ 50 h 89"/>
                  <a:gd name="T22" fmla="*/ 2496451 w 113"/>
                  <a:gd name="T23" fmla="*/ 44 h 89"/>
                  <a:gd name="T24" fmla="*/ 2283838 w 113"/>
                  <a:gd name="T25" fmla="*/ 44 h 89"/>
                  <a:gd name="T26" fmla="*/ 2496451 w 113"/>
                  <a:gd name="T27" fmla="*/ 32 h 89"/>
                  <a:gd name="T28" fmla="*/ 3192678 w 113"/>
                  <a:gd name="T29" fmla="*/ 24 h 89"/>
                  <a:gd name="T30" fmla="*/ 3192678 w 113"/>
                  <a:gd name="T31" fmla="*/ 16 h 89"/>
                  <a:gd name="T32" fmla="*/ 2283838 w 113"/>
                  <a:gd name="T33" fmla="*/ 16 h 89"/>
                  <a:gd name="T34" fmla="*/ 2033909 w 113"/>
                  <a:gd name="T35" fmla="*/ 8 h 89"/>
                  <a:gd name="T36" fmla="*/ 1827847 w 113"/>
                  <a:gd name="T37" fmla="*/ 8 h 89"/>
                  <a:gd name="T38" fmla="*/ 1592539 w 113"/>
                  <a:gd name="T39" fmla="*/ 8 h 89"/>
                  <a:gd name="T40" fmla="*/ 1376002 w 113"/>
                  <a:gd name="T41" fmla="*/ 8 h 89"/>
                  <a:gd name="T42" fmla="*/ 467612 w 113"/>
                  <a:gd name="T43" fmla="*/ 0 h 89"/>
                  <a:gd name="T44" fmla="*/ 211592 w 113"/>
                  <a:gd name="T45" fmla="*/ 8 h 89"/>
                  <a:gd name="T46" fmla="*/ 0 w 113"/>
                  <a:gd name="T47" fmla="*/ 8 h 89"/>
                  <a:gd name="T48" fmla="*/ 0 w 113"/>
                  <a:gd name="T49" fmla="*/ 16 h 89"/>
                  <a:gd name="T50" fmla="*/ 211592 w 113"/>
                  <a:gd name="T51" fmla="*/ 24 h 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89"/>
                  <a:gd name="T80" fmla="*/ 113 w 113"/>
                  <a:gd name="T81" fmla="*/ 89 h 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89">
                    <a:moveTo>
                      <a:pt x="8" y="24"/>
                    </a:moveTo>
                    <a:lnTo>
                      <a:pt x="32" y="24"/>
                    </a:lnTo>
                    <a:lnTo>
                      <a:pt x="32" y="32"/>
                    </a:lnTo>
                    <a:lnTo>
                      <a:pt x="24" y="32"/>
                    </a:lnTo>
                    <a:lnTo>
                      <a:pt x="24" y="48"/>
                    </a:lnTo>
                    <a:lnTo>
                      <a:pt x="16" y="48"/>
                    </a:lnTo>
                    <a:lnTo>
                      <a:pt x="24" y="72"/>
                    </a:lnTo>
                    <a:lnTo>
                      <a:pt x="16" y="80"/>
                    </a:lnTo>
                    <a:lnTo>
                      <a:pt x="32" y="88"/>
                    </a:lnTo>
                    <a:lnTo>
                      <a:pt x="40" y="88"/>
                    </a:lnTo>
                    <a:lnTo>
                      <a:pt x="64" y="88"/>
                    </a:lnTo>
                    <a:lnTo>
                      <a:pt x="88" y="64"/>
                    </a:lnTo>
                    <a:lnTo>
                      <a:pt x="80" y="48"/>
                    </a:lnTo>
                    <a:lnTo>
                      <a:pt x="88" y="32"/>
                    </a:lnTo>
                    <a:lnTo>
                      <a:pt x="112" y="24"/>
                    </a:lnTo>
                    <a:lnTo>
                      <a:pt x="112" y="16"/>
                    </a:lnTo>
                    <a:lnTo>
                      <a:pt x="80" y="16"/>
                    </a:lnTo>
                    <a:lnTo>
                      <a:pt x="72" y="8"/>
                    </a:lnTo>
                    <a:lnTo>
                      <a:pt x="64" y="8"/>
                    </a:lnTo>
                    <a:lnTo>
                      <a:pt x="56" y="8"/>
                    </a:lnTo>
                    <a:lnTo>
                      <a:pt x="48" y="8"/>
                    </a:lnTo>
                    <a:lnTo>
                      <a:pt x="16" y="0"/>
                    </a:lnTo>
                    <a:lnTo>
                      <a:pt x="8" y="8"/>
                    </a:lnTo>
                    <a:lnTo>
                      <a:pt x="0" y="8"/>
                    </a:lnTo>
                    <a:lnTo>
                      <a:pt x="0" y="16"/>
                    </a:lnTo>
                    <a:lnTo>
                      <a:pt x="8"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12" name="Freeform 148"/>
              <p:cNvSpPr>
                <a:spLocks noChangeAspect="1"/>
              </p:cNvSpPr>
              <p:nvPr/>
            </p:nvSpPr>
            <p:spPr bwMode="auto">
              <a:xfrm>
                <a:off x="2344" y="1908"/>
                <a:ext cx="44" cy="54"/>
              </a:xfrm>
              <a:custGeom>
                <a:avLst/>
                <a:gdLst>
                  <a:gd name="T0" fmla="*/ 870068 w 33"/>
                  <a:gd name="T1" fmla="*/ 9 h 57"/>
                  <a:gd name="T2" fmla="*/ 1345109 w 33"/>
                  <a:gd name="T3" fmla="*/ 9 h 57"/>
                  <a:gd name="T4" fmla="*/ 870068 w 33"/>
                  <a:gd name="T5" fmla="*/ 9 h 57"/>
                  <a:gd name="T6" fmla="*/ 1345109 w 33"/>
                  <a:gd name="T7" fmla="*/ 9 h 57"/>
                  <a:gd name="T8" fmla="*/ 1345109 w 33"/>
                  <a:gd name="T9" fmla="*/ 8 h 57"/>
                  <a:gd name="T10" fmla="*/ 1793479 w 33"/>
                  <a:gd name="T11" fmla="*/ 8 h 57"/>
                  <a:gd name="T12" fmla="*/ 1793479 w 33"/>
                  <a:gd name="T13" fmla="*/ 0 h 57"/>
                  <a:gd name="T14" fmla="*/ 474660 w 33"/>
                  <a:gd name="T15" fmla="*/ 0 h 57"/>
                  <a:gd name="T16" fmla="*/ 474660 w 33"/>
                  <a:gd name="T17" fmla="*/ 8 h 57"/>
                  <a:gd name="T18" fmla="*/ 0 w 33"/>
                  <a:gd name="T19" fmla="*/ 9 h 57"/>
                  <a:gd name="T20" fmla="*/ 474660 w 33"/>
                  <a:gd name="T21" fmla="*/ 9 h 57"/>
                  <a:gd name="T22" fmla="*/ 0 w 33"/>
                  <a:gd name="T23" fmla="*/ 9 h 57"/>
                  <a:gd name="T24" fmla="*/ 870068 w 33"/>
                  <a:gd name="T25" fmla="*/ 9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57"/>
                  <a:gd name="T41" fmla="*/ 33 w 33"/>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57">
                    <a:moveTo>
                      <a:pt x="16" y="56"/>
                    </a:moveTo>
                    <a:lnTo>
                      <a:pt x="24" y="48"/>
                    </a:lnTo>
                    <a:lnTo>
                      <a:pt x="16" y="24"/>
                    </a:lnTo>
                    <a:lnTo>
                      <a:pt x="24" y="24"/>
                    </a:lnTo>
                    <a:lnTo>
                      <a:pt x="24" y="8"/>
                    </a:lnTo>
                    <a:lnTo>
                      <a:pt x="32" y="8"/>
                    </a:lnTo>
                    <a:lnTo>
                      <a:pt x="32" y="0"/>
                    </a:lnTo>
                    <a:lnTo>
                      <a:pt x="8" y="0"/>
                    </a:lnTo>
                    <a:lnTo>
                      <a:pt x="8" y="8"/>
                    </a:lnTo>
                    <a:lnTo>
                      <a:pt x="0" y="40"/>
                    </a:lnTo>
                    <a:lnTo>
                      <a:pt x="8" y="40"/>
                    </a:lnTo>
                    <a:lnTo>
                      <a:pt x="0" y="56"/>
                    </a:lnTo>
                    <a:lnTo>
                      <a:pt x="16" y="5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13" name="Freeform 149"/>
              <p:cNvSpPr>
                <a:spLocks noChangeAspect="1"/>
              </p:cNvSpPr>
              <p:nvPr/>
            </p:nvSpPr>
            <p:spPr bwMode="auto">
              <a:xfrm>
                <a:off x="2532" y="1844"/>
                <a:ext cx="138" cy="110"/>
              </a:xfrm>
              <a:custGeom>
                <a:avLst/>
                <a:gdLst>
                  <a:gd name="T0" fmla="*/ 0 w 105"/>
                  <a:gd name="T1" fmla="*/ 18 h 113"/>
                  <a:gd name="T2" fmla="*/ 528048 w 105"/>
                  <a:gd name="T3" fmla="*/ 18 h 113"/>
                  <a:gd name="T4" fmla="*/ 784158 w 105"/>
                  <a:gd name="T5" fmla="*/ 18 h 113"/>
                  <a:gd name="T6" fmla="*/ 1311062 w 105"/>
                  <a:gd name="T7" fmla="*/ 18 h 113"/>
                  <a:gd name="T8" fmla="*/ 1311062 w 105"/>
                  <a:gd name="T9" fmla="*/ 18 h 113"/>
                  <a:gd name="T10" fmla="*/ 1552166 w 105"/>
                  <a:gd name="T11" fmla="*/ 26 h 113"/>
                  <a:gd name="T12" fmla="*/ 1814205 w 105"/>
                  <a:gd name="T13" fmla="*/ 26 h 113"/>
                  <a:gd name="T14" fmla="*/ 2339714 w 105"/>
                  <a:gd name="T15" fmla="*/ 34 h 113"/>
                  <a:gd name="T16" fmla="*/ 2579785 w 105"/>
                  <a:gd name="T17" fmla="*/ 34 h 113"/>
                  <a:gd name="T18" fmla="*/ 2579785 w 105"/>
                  <a:gd name="T19" fmla="*/ 40 h 113"/>
                  <a:gd name="T20" fmla="*/ 2579785 w 105"/>
                  <a:gd name="T21" fmla="*/ 43 h 113"/>
                  <a:gd name="T22" fmla="*/ 2579785 w 105"/>
                  <a:gd name="T23" fmla="*/ 43 h 113"/>
                  <a:gd name="T24" fmla="*/ 2859172 w 105"/>
                  <a:gd name="T25" fmla="*/ 40 h 113"/>
                  <a:gd name="T26" fmla="*/ 2859172 w 105"/>
                  <a:gd name="T27" fmla="*/ 37 h 113"/>
                  <a:gd name="T28" fmla="*/ 2859172 w 105"/>
                  <a:gd name="T29" fmla="*/ 34 h 113"/>
                  <a:gd name="T30" fmla="*/ 2859172 w 105"/>
                  <a:gd name="T31" fmla="*/ 30 h 113"/>
                  <a:gd name="T32" fmla="*/ 3114146 w 105"/>
                  <a:gd name="T33" fmla="*/ 34 h 113"/>
                  <a:gd name="T34" fmla="*/ 3378402 w 105"/>
                  <a:gd name="T35" fmla="*/ 34 h 113"/>
                  <a:gd name="T36" fmla="*/ 2579785 w 105"/>
                  <a:gd name="T37" fmla="*/ 26 h 113"/>
                  <a:gd name="T38" fmla="*/ 2579785 w 105"/>
                  <a:gd name="T39" fmla="*/ 22 h 113"/>
                  <a:gd name="T40" fmla="*/ 2579785 w 105"/>
                  <a:gd name="T41" fmla="*/ 22 h 113"/>
                  <a:gd name="T42" fmla="*/ 2070724 w 105"/>
                  <a:gd name="T43" fmla="*/ 18 h 113"/>
                  <a:gd name="T44" fmla="*/ 1814205 w 105"/>
                  <a:gd name="T45" fmla="*/ 18 h 113"/>
                  <a:gd name="T46" fmla="*/ 1552166 w 105"/>
                  <a:gd name="T47" fmla="*/ 18 h 113"/>
                  <a:gd name="T48" fmla="*/ 1552166 w 105"/>
                  <a:gd name="T49" fmla="*/ 16 h 113"/>
                  <a:gd name="T50" fmla="*/ 1814205 w 105"/>
                  <a:gd name="T51" fmla="*/ 16 h 113"/>
                  <a:gd name="T52" fmla="*/ 1814205 w 105"/>
                  <a:gd name="T53" fmla="*/ 16 h 113"/>
                  <a:gd name="T54" fmla="*/ 1814205 w 105"/>
                  <a:gd name="T55" fmla="*/ 8 h 113"/>
                  <a:gd name="T56" fmla="*/ 1552166 w 105"/>
                  <a:gd name="T57" fmla="*/ 0 h 113"/>
                  <a:gd name="T58" fmla="*/ 1030608 w 105"/>
                  <a:gd name="T59" fmla="*/ 0 h 113"/>
                  <a:gd name="T60" fmla="*/ 784158 w 105"/>
                  <a:gd name="T61" fmla="*/ 16 h 113"/>
                  <a:gd name="T62" fmla="*/ 784158 w 105"/>
                  <a:gd name="T63" fmla="*/ 8 h 113"/>
                  <a:gd name="T64" fmla="*/ 784158 w 105"/>
                  <a:gd name="T65" fmla="*/ 16 h 113"/>
                  <a:gd name="T66" fmla="*/ 528048 w 105"/>
                  <a:gd name="T67" fmla="*/ 16 h 113"/>
                  <a:gd name="T68" fmla="*/ 0 w 105"/>
                  <a:gd name="T69" fmla="*/ 16 h 113"/>
                  <a:gd name="T70" fmla="*/ 0 w 105"/>
                  <a:gd name="T71" fmla="*/ 16 h 113"/>
                  <a:gd name="T72" fmla="*/ 0 w 105"/>
                  <a:gd name="T73" fmla="*/ 18 h 113"/>
                  <a:gd name="T74" fmla="*/ 0 w 105"/>
                  <a:gd name="T75" fmla="*/ 18 h 11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13"/>
                  <a:gd name="T116" fmla="*/ 105 w 105"/>
                  <a:gd name="T117" fmla="*/ 113 h 11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13">
                    <a:moveTo>
                      <a:pt x="0" y="40"/>
                    </a:moveTo>
                    <a:lnTo>
                      <a:pt x="16" y="32"/>
                    </a:lnTo>
                    <a:lnTo>
                      <a:pt x="24" y="40"/>
                    </a:lnTo>
                    <a:lnTo>
                      <a:pt x="40" y="56"/>
                    </a:lnTo>
                    <a:lnTo>
                      <a:pt x="48" y="72"/>
                    </a:lnTo>
                    <a:lnTo>
                      <a:pt x="56" y="72"/>
                    </a:lnTo>
                    <a:lnTo>
                      <a:pt x="72" y="88"/>
                    </a:lnTo>
                    <a:lnTo>
                      <a:pt x="80" y="88"/>
                    </a:lnTo>
                    <a:lnTo>
                      <a:pt x="80" y="104"/>
                    </a:lnTo>
                    <a:lnTo>
                      <a:pt x="80" y="112"/>
                    </a:lnTo>
                    <a:lnTo>
                      <a:pt x="88" y="104"/>
                    </a:lnTo>
                    <a:lnTo>
                      <a:pt x="88" y="96"/>
                    </a:lnTo>
                    <a:lnTo>
                      <a:pt x="88" y="88"/>
                    </a:lnTo>
                    <a:lnTo>
                      <a:pt x="88" y="80"/>
                    </a:lnTo>
                    <a:lnTo>
                      <a:pt x="96" y="88"/>
                    </a:lnTo>
                    <a:lnTo>
                      <a:pt x="104" y="88"/>
                    </a:lnTo>
                    <a:lnTo>
                      <a:pt x="80" y="72"/>
                    </a:lnTo>
                    <a:lnTo>
                      <a:pt x="80" y="64"/>
                    </a:lnTo>
                    <a:lnTo>
                      <a:pt x="64" y="56"/>
                    </a:lnTo>
                    <a:lnTo>
                      <a:pt x="56" y="48"/>
                    </a:lnTo>
                    <a:lnTo>
                      <a:pt x="48" y="32"/>
                    </a:lnTo>
                    <a:lnTo>
                      <a:pt x="48" y="16"/>
                    </a:lnTo>
                    <a:lnTo>
                      <a:pt x="56" y="16"/>
                    </a:lnTo>
                    <a:lnTo>
                      <a:pt x="56" y="8"/>
                    </a:lnTo>
                    <a:lnTo>
                      <a:pt x="48" y="0"/>
                    </a:lnTo>
                    <a:lnTo>
                      <a:pt x="32" y="0"/>
                    </a:lnTo>
                    <a:lnTo>
                      <a:pt x="24" y="16"/>
                    </a:lnTo>
                    <a:lnTo>
                      <a:pt x="24" y="8"/>
                    </a:lnTo>
                    <a:lnTo>
                      <a:pt x="24" y="16"/>
                    </a:lnTo>
                    <a:lnTo>
                      <a:pt x="16" y="16"/>
                    </a:lnTo>
                    <a:lnTo>
                      <a:pt x="0" y="16"/>
                    </a:lnTo>
                    <a:lnTo>
                      <a:pt x="0" y="32"/>
                    </a:lnTo>
                    <a:lnTo>
                      <a:pt x="0" y="4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14" name="Freeform 150"/>
              <p:cNvSpPr>
                <a:spLocks noChangeAspect="1"/>
              </p:cNvSpPr>
              <p:nvPr/>
            </p:nvSpPr>
            <p:spPr bwMode="auto">
              <a:xfrm>
                <a:off x="2679" y="1828"/>
                <a:ext cx="115" cy="64"/>
              </a:xfrm>
              <a:custGeom>
                <a:avLst/>
                <a:gdLst>
                  <a:gd name="T0" fmla="*/ 273261 w 89"/>
                  <a:gd name="T1" fmla="*/ 32 h 65"/>
                  <a:gd name="T2" fmla="*/ 408632 w 89"/>
                  <a:gd name="T3" fmla="*/ 32 h 65"/>
                  <a:gd name="T4" fmla="*/ 408632 w 89"/>
                  <a:gd name="T5" fmla="*/ 32 h 65"/>
                  <a:gd name="T6" fmla="*/ 536945 w 89"/>
                  <a:gd name="T7" fmla="*/ 32 h 65"/>
                  <a:gd name="T8" fmla="*/ 682258 w 89"/>
                  <a:gd name="T9" fmla="*/ 32 h 65"/>
                  <a:gd name="T10" fmla="*/ 939644 w 89"/>
                  <a:gd name="T11" fmla="*/ 32 h 65"/>
                  <a:gd name="T12" fmla="*/ 1083540 w 89"/>
                  <a:gd name="T13" fmla="*/ 32 h 65"/>
                  <a:gd name="T14" fmla="*/ 1352023 w 89"/>
                  <a:gd name="T15" fmla="*/ 32 h 65"/>
                  <a:gd name="T16" fmla="*/ 1352023 w 89"/>
                  <a:gd name="T17" fmla="*/ 32 h 65"/>
                  <a:gd name="T18" fmla="*/ 1496791 w 89"/>
                  <a:gd name="T19" fmla="*/ 32 h 65"/>
                  <a:gd name="T20" fmla="*/ 1496791 w 89"/>
                  <a:gd name="T21" fmla="*/ 32 h 65"/>
                  <a:gd name="T22" fmla="*/ 1352023 w 89"/>
                  <a:gd name="T23" fmla="*/ 32 h 65"/>
                  <a:gd name="T24" fmla="*/ 1352023 w 89"/>
                  <a:gd name="T25" fmla="*/ 32 h 65"/>
                  <a:gd name="T26" fmla="*/ 1352023 w 89"/>
                  <a:gd name="T27" fmla="*/ 16 h 65"/>
                  <a:gd name="T28" fmla="*/ 1083540 w 89"/>
                  <a:gd name="T29" fmla="*/ 0 h 65"/>
                  <a:gd name="T30" fmla="*/ 939644 w 89"/>
                  <a:gd name="T31" fmla="*/ 0 h 65"/>
                  <a:gd name="T32" fmla="*/ 809782 w 89"/>
                  <a:gd name="T33" fmla="*/ 8 h 65"/>
                  <a:gd name="T34" fmla="*/ 682258 w 89"/>
                  <a:gd name="T35" fmla="*/ 8 h 65"/>
                  <a:gd name="T36" fmla="*/ 408632 w 89"/>
                  <a:gd name="T37" fmla="*/ 8 h 65"/>
                  <a:gd name="T38" fmla="*/ 408632 w 89"/>
                  <a:gd name="T39" fmla="*/ 8 h 65"/>
                  <a:gd name="T40" fmla="*/ 273261 w 89"/>
                  <a:gd name="T41" fmla="*/ 32 h 65"/>
                  <a:gd name="T42" fmla="*/ 0 w 89"/>
                  <a:gd name="T43" fmla="*/ 32 h 65"/>
                  <a:gd name="T44" fmla="*/ 273261 w 89"/>
                  <a:gd name="T45" fmla="*/ 32 h 6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65"/>
                  <a:gd name="T71" fmla="*/ 89 w 89"/>
                  <a:gd name="T72" fmla="*/ 65 h 6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65">
                    <a:moveTo>
                      <a:pt x="16" y="48"/>
                    </a:moveTo>
                    <a:lnTo>
                      <a:pt x="24" y="48"/>
                    </a:lnTo>
                    <a:lnTo>
                      <a:pt x="32" y="56"/>
                    </a:lnTo>
                    <a:lnTo>
                      <a:pt x="40" y="56"/>
                    </a:lnTo>
                    <a:lnTo>
                      <a:pt x="56" y="64"/>
                    </a:lnTo>
                    <a:lnTo>
                      <a:pt x="64" y="48"/>
                    </a:lnTo>
                    <a:lnTo>
                      <a:pt x="80" y="56"/>
                    </a:lnTo>
                    <a:lnTo>
                      <a:pt x="80" y="48"/>
                    </a:lnTo>
                    <a:lnTo>
                      <a:pt x="88" y="48"/>
                    </a:lnTo>
                    <a:lnTo>
                      <a:pt x="88" y="40"/>
                    </a:lnTo>
                    <a:lnTo>
                      <a:pt x="80" y="40"/>
                    </a:lnTo>
                    <a:lnTo>
                      <a:pt x="80" y="32"/>
                    </a:lnTo>
                    <a:lnTo>
                      <a:pt x="80" y="16"/>
                    </a:lnTo>
                    <a:lnTo>
                      <a:pt x="64" y="0"/>
                    </a:lnTo>
                    <a:lnTo>
                      <a:pt x="56" y="0"/>
                    </a:lnTo>
                    <a:lnTo>
                      <a:pt x="48" y="8"/>
                    </a:lnTo>
                    <a:lnTo>
                      <a:pt x="40" y="8"/>
                    </a:lnTo>
                    <a:lnTo>
                      <a:pt x="24" y="8"/>
                    </a:lnTo>
                    <a:lnTo>
                      <a:pt x="16" y="32"/>
                    </a:lnTo>
                    <a:lnTo>
                      <a:pt x="0" y="32"/>
                    </a:lnTo>
                    <a:lnTo>
                      <a:pt x="16" y="4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15" name="Freeform 151"/>
              <p:cNvSpPr>
                <a:spLocks noChangeAspect="1"/>
              </p:cNvSpPr>
              <p:nvPr/>
            </p:nvSpPr>
            <p:spPr bwMode="auto">
              <a:xfrm>
                <a:off x="2679" y="1914"/>
                <a:ext cx="75" cy="40"/>
              </a:xfrm>
              <a:custGeom>
                <a:avLst/>
                <a:gdLst>
                  <a:gd name="T0" fmla="*/ 549554 w 57"/>
                  <a:gd name="T1" fmla="*/ 0 h 41"/>
                  <a:gd name="T2" fmla="*/ 1068666 w 57"/>
                  <a:gd name="T3" fmla="*/ 0 h 41"/>
                  <a:gd name="T4" fmla="*/ 1360087 w 57"/>
                  <a:gd name="T5" fmla="*/ 0 h 41"/>
                  <a:gd name="T6" fmla="*/ 1895301 w 57"/>
                  <a:gd name="T7" fmla="*/ 0 h 41"/>
                  <a:gd name="T8" fmla="*/ 1895301 w 57"/>
                  <a:gd name="T9" fmla="*/ 0 h 41"/>
                  <a:gd name="T10" fmla="*/ 1895301 w 57"/>
                  <a:gd name="T11" fmla="*/ 8 h 41"/>
                  <a:gd name="T12" fmla="*/ 1360087 w 57"/>
                  <a:gd name="T13" fmla="*/ 0 h 41"/>
                  <a:gd name="T14" fmla="*/ 1360087 w 57"/>
                  <a:gd name="T15" fmla="*/ 8 h 41"/>
                  <a:gd name="T16" fmla="*/ 1360087 w 57"/>
                  <a:gd name="T17" fmla="*/ 16 h 41"/>
                  <a:gd name="T18" fmla="*/ 1068666 w 57"/>
                  <a:gd name="T19" fmla="*/ 16 h 41"/>
                  <a:gd name="T20" fmla="*/ 812186 w 57"/>
                  <a:gd name="T21" fmla="*/ 8 h 41"/>
                  <a:gd name="T22" fmla="*/ 812186 w 57"/>
                  <a:gd name="T23" fmla="*/ 16 h 41"/>
                  <a:gd name="T24" fmla="*/ 1068666 w 57"/>
                  <a:gd name="T25" fmla="*/ 20 h 41"/>
                  <a:gd name="T26" fmla="*/ 1360087 w 57"/>
                  <a:gd name="T27" fmla="*/ 20 h 41"/>
                  <a:gd name="T28" fmla="*/ 1360087 w 57"/>
                  <a:gd name="T29" fmla="*/ 20 h 41"/>
                  <a:gd name="T30" fmla="*/ 1360087 w 57"/>
                  <a:gd name="T31" fmla="*/ 20 h 41"/>
                  <a:gd name="T32" fmla="*/ 812186 w 57"/>
                  <a:gd name="T33" fmla="*/ 20 h 41"/>
                  <a:gd name="T34" fmla="*/ 549554 w 57"/>
                  <a:gd name="T35" fmla="*/ 20 h 41"/>
                  <a:gd name="T36" fmla="*/ 0 w 57"/>
                  <a:gd name="T37" fmla="*/ 16 h 41"/>
                  <a:gd name="T38" fmla="*/ 549554 w 57"/>
                  <a:gd name="T39" fmla="*/ 8 h 41"/>
                  <a:gd name="T40" fmla="*/ 549554 w 57"/>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41"/>
                  <a:gd name="T65" fmla="*/ 57 w 57"/>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41">
                    <a:moveTo>
                      <a:pt x="16" y="0"/>
                    </a:moveTo>
                    <a:lnTo>
                      <a:pt x="32" y="0"/>
                    </a:lnTo>
                    <a:lnTo>
                      <a:pt x="40" y="0"/>
                    </a:lnTo>
                    <a:lnTo>
                      <a:pt x="56" y="0"/>
                    </a:lnTo>
                    <a:lnTo>
                      <a:pt x="56" y="8"/>
                    </a:lnTo>
                    <a:lnTo>
                      <a:pt x="40" y="0"/>
                    </a:lnTo>
                    <a:lnTo>
                      <a:pt x="40" y="8"/>
                    </a:lnTo>
                    <a:lnTo>
                      <a:pt x="40" y="16"/>
                    </a:lnTo>
                    <a:lnTo>
                      <a:pt x="32" y="16"/>
                    </a:lnTo>
                    <a:lnTo>
                      <a:pt x="24" y="8"/>
                    </a:lnTo>
                    <a:lnTo>
                      <a:pt x="24" y="16"/>
                    </a:lnTo>
                    <a:lnTo>
                      <a:pt x="32" y="24"/>
                    </a:lnTo>
                    <a:lnTo>
                      <a:pt x="40" y="40"/>
                    </a:lnTo>
                    <a:lnTo>
                      <a:pt x="24" y="40"/>
                    </a:lnTo>
                    <a:lnTo>
                      <a:pt x="16" y="40"/>
                    </a:lnTo>
                    <a:lnTo>
                      <a:pt x="0" y="16"/>
                    </a:lnTo>
                    <a:lnTo>
                      <a:pt x="16" y="8"/>
                    </a:lnTo>
                    <a:lnTo>
                      <a:pt x="16"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16" name="Freeform 152"/>
              <p:cNvSpPr>
                <a:spLocks noChangeAspect="1"/>
              </p:cNvSpPr>
              <p:nvPr/>
            </p:nvSpPr>
            <p:spPr bwMode="auto">
              <a:xfrm>
                <a:off x="2856" y="1962"/>
                <a:ext cx="94" cy="48"/>
              </a:xfrm>
              <a:custGeom>
                <a:avLst/>
                <a:gdLst>
                  <a:gd name="T0" fmla="*/ 0 w 73"/>
                  <a:gd name="T1" fmla="*/ 24 h 49"/>
                  <a:gd name="T2" fmla="*/ 116160 w 73"/>
                  <a:gd name="T3" fmla="*/ 24 h 49"/>
                  <a:gd name="T4" fmla="*/ 246250 w 73"/>
                  <a:gd name="T5" fmla="*/ 24 h 49"/>
                  <a:gd name="T6" fmla="*/ 116160 w 73"/>
                  <a:gd name="T7" fmla="*/ 24 h 49"/>
                  <a:gd name="T8" fmla="*/ 116160 w 73"/>
                  <a:gd name="T9" fmla="*/ 8 h 49"/>
                  <a:gd name="T10" fmla="*/ 246250 w 73"/>
                  <a:gd name="T11" fmla="*/ 8 h 49"/>
                  <a:gd name="T12" fmla="*/ 246250 w 73"/>
                  <a:gd name="T13" fmla="*/ 8 h 49"/>
                  <a:gd name="T14" fmla="*/ 477783 w 73"/>
                  <a:gd name="T15" fmla="*/ 0 h 49"/>
                  <a:gd name="T16" fmla="*/ 477783 w 73"/>
                  <a:gd name="T17" fmla="*/ 8 h 49"/>
                  <a:gd name="T18" fmla="*/ 843009 w 73"/>
                  <a:gd name="T19" fmla="*/ 0 h 49"/>
                  <a:gd name="T20" fmla="*/ 1085518 w 73"/>
                  <a:gd name="T21" fmla="*/ 0 h 49"/>
                  <a:gd name="T22" fmla="*/ 843009 w 73"/>
                  <a:gd name="T23" fmla="*/ 8 h 49"/>
                  <a:gd name="T24" fmla="*/ 843009 w 73"/>
                  <a:gd name="T25" fmla="*/ 24 h 49"/>
                  <a:gd name="T26" fmla="*/ 477783 w 73"/>
                  <a:gd name="T27" fmla="*/ 24 h 49"/>
                  <a:gd name="T28" fmla="*/ 477783 w 73"/>
                  <a:gd name="T29" fmla="*/ 24 h 49"/>
                  <a:gd name="T30" fmla="*/ 246250 w 73"/>
                  <a:gd name="T31" fmla="*/ 24 h 49"/>
                  <a:gd name="T32" fmla="*/ 0 w 73"/>
                  <a:gd name="T33" fmla="*/ 24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3"/>
                  <a:gd name="T52" fmla="*/ 0 h 49"/>
                  <a:gd name="T53" fmla="*/ 73 w 73"/>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3" h="49">
                    <a:moveTo>
                      <a:pt x="0" y="48"/>
                    </a:moveTo>
                    <a:lnTo>
                      <a:pt x="8" y="48"/>
                    </a:lnTo>
                    <a:lnTo>
                      <a:pt x="16" y="32"/>
                    </a:lnTo>
                    <a:lnTo>
                      <a:pt x="8" y="24"/>
                    </a:lnTo>
                    <a:lnTo>
                      <a:pt x="8" y="8"/>
                    </a:lnTo>
                    <a:lnTo>
                      <a:pt x="16" y="8"/>
                    </a:lnTo>
                    <a:lnTo>
                      <a:pt x="32" y="0"/>
                    </a:lnTo>
                    <a:lnTo>
                      <a:pt x="32" y="8"/>
                    </a:lnTo>
                    <a:lnTo>
                      <a:pt x="56" y="0"/>
                    </a:lnTo>
                    <a:lnTo>
                      <a:pt x="72" y="0"/>
                    </a:lnTo>
                    <a:lnTo>
                      <a:pt x="56" y="8"/>
                    </a:lnTo>
                    <a:lnTo>
                      <a:pt x="56" y="24"/>
                    </a:lnTo>
                    <a:lnTo>
                      <a:pt x="32" y="40"/>
                    </a:lnTo>
                    <a:lnTo>
                      <a:pt x="16" y="48"/>
                    </a:lnTo>
                    <a:lnTo>
                      <a:pt x="0" y="4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17" name="Freeform 153"/>
              <p:cNvSpPr>
                <a:spLocks noChangeAspect="1"/>
              </p:cNvSpPr>
              <p:nvPr/>
            </p:nvSpPr>
            <p:spPr bwMode="auto">
              <a:xfrm>
                <a:off x="2856" y="2001"/>
                <a:ext cx="44" cy="41"/>
              </a:xfrm>
              <a:custGeom>
                <a:avLst/>
                <a:gdLst>
                  <a:gd name="T0" fmla="*/ 1793479 w 33"/>
                  <a:gd name="T1" fmla="*/ 8 h 41"/>
                  <a:gd name="T2" fmla="*/ 1793479 w 33"/>
                  <a:gd name="T3" fmla="*/ 0 h 41"/>
                  <a:gd name="T4" fmla="*/ 1793479 w 33"/>
                  <a:gd name="T5" fmla="*/ 0 h 41"/>
                  <a:gd name="T6" fmla="*/ 870068 w 33"/>
                  <a:gd name="T7" fmla="*/ 8 h 41"/>
                  <a:gd name="T8" fmla="*/ 0 w 33"/>
                  <a:gd name="T9" fmla="*/ 8 h 41"/>
                  <a:gd name="T10" fmla="*/ 0 w 33"/>
                  <a:gd name="T11" fmla="*/ 16 h 41"/>
                  <a:gd name="T12" fmla="*/ 0 w 33"/>
                  <a:gd name="T13" fmla="*/ 24 h 41"/>
                  <a:gd name="T14" fmla="*/ 0 w 33"/>
                  <a:gd name="T15" fmla="*/ 40 h 41"/>
                  <a:gd name="T16" fmla="*/ 474660 w 33"/>
                  <a:gd name="T17" fmla="*/ 40 h 41"/>
                  <a:gd name="T18" fmla="*/ 870068 w 33"/>
                  <a:gd name="T19" fmla="*/ 40 h 41"/>
                  <a:gd name="T20" fmla="*/ 870068 w 33"/>
                  <a:gd name="T21" fmla="*/ 40 h 41"/>
                  <a:gd name="T22" fmla="*/ 1345109 w 33"/>
                  <a:gd name="T23" fmla="*/ 24 h 41"/>
                  <a:gd name="T24" fmla="*/ 870068 w 33"/>
                  <a:gd name="T25" fmla="*/ 24 h 41"/>
                  <a:gd name="T26" fmla="*/ 1793479 w 33"/>
                  <a:gd name="T27" fmla="*/ 8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41"/>
                  <a:gd name="T44" fmla="*/ 33 w 33"/>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41">
                    <a:moveTo>
                      <a:pt x="32" y="8"/>
                    </a:moveTo>
                    <a:lnTo>
                      <a:pt x="32" y="0"/>
                    </a:lnTo>
                    <a:lnTo>
                      <a:pt x="16" y="8"/>
                    </a:lnTo>
                    <a:lnTo>
                      <a:pt x="0" y="8"/>
                    </a:lnTo>
                    <a:lnTo>
                      <a:pt x="0" y="16"/>
                    </a:lnTo>
                    <a:lnTo>
                      <a:pt x="0" y="24"/>
                    </a:lnTo>
                    <a:lnTo>
                      <a:pt x="0" y="40"/>
                    </a:lnTo>
                    <a:lnTo>
                      <a:pt x="8" y="40"/>
                    </a:lnTo>
                    <a:lnTo>
                      <a:pt x="16" y="40"/>
                    </a:lnTo>
                    <a:lnTo>
                      <a:pt x="24" y="24"/>
                    </a:lnTo>
                    <a:lnTo>
                      <a:pt x="16" y="24"/>
                    </a:lnTo>
                    <a:lnTo>
                      <a:pt x="32"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18" name="Freeform 154"/>
              <p:cNvSpPr>
                <a:spLocks noChangeAspect="1"/>
              </p:cNvSpPr>
              <p:nvPr/>
            </p:nvSpPr>
            <p:spPr bwMode="auto">
              <a:xfrm>
                <a:off x="2856" y="1985"/>
                <a:ext cx="22" cy="25"/>
              </a:xfrm>
              <a:custGeom>
                <a:avLst/>
                <a:gdLst>
                  <a:gd name="T0" fmla="*/ 139181 w 17"/>
                  <a:gd name="T1" fmla="*/ 24 h 25"/>
                  <a:gd name="T2" fmla="*/ 0 w 17"/>
                  <a:gd name="T3" fmla="*/ 24 h 25"/>
                  <a:gd name="T4" fmla="*/ 139181 w 17"/>
                  <a:gd name="T5" fmla="*/ 0 h 25"/>
                  <a:gd name="T6" fmla="*/ 287827 w 17"/>
                  <a:gd name="T7" fmla="*/ 8 h 25"/>
                  <a:gd name="T8" fmla="*/ 139181 w 17"/>
                  <a:gd name="T9" fmla="*/ 24 h 25"/>
                  <a:gd name="T10" fmla="*/ 0 60000 65536"/>
                  <a:gd name="T11" fmla="*/ 0 60000 65536"/>
                  <a:gd name="T12" fmla="*/ 0 60000 65536"/>
                  <a:gd name="T13" fmla="*/ 0 60000 65536"/>
                  <a:gd name="T14" fmla="*/ 0 60000 65536"/>
                  <a:gd name="T15" fmla="*/ 0 w 17"/>
                  <a:gd name="T16" fmla="*/ 0 h 25"/>
                  <a:gd name="T17" fmla="*/ 17 w 17"/>
                  <a:gd name="T18" fmla="*/ 25 h 25"/>
                </a:gdLst>
                <a:ahLst/>
                <a:cxnLst>
                  <a:cxn ang="T10">
                    <a:pos x="T0" y="T1"/>
                  </a:cxn>
                  <a:cxn ang="T11">
                    <a:pos x="T2" y="T3"/>
                  </a:cxn>
                  <a:cxn ang="T12">
                    <a:pos x="T4" y="T5"/>
                  </a:cxn>
                  <a:cxn ang="T13">
                    <a:pos x="T6" y="T7"/>
                  </a:cxn>
                  <a:cxn ang="T14">
                    <a:pos x="T8" y="T9"/>
                  </a:cxn>
                </a:cxnLst>
                <a:rect l="T15" t="T16" r="T17" b="T18"/>
                <a:pathLst>
                  <a:path w="17" h="25">
                    <a:moveTo>
                      <a:pt x="8" y="24"/>
                    </a:moveTo>
                    <a:lnTo>
                      <a:pt x="0" y="24"/>
                    </a:lnTo>
                    <a:lnTo>
                      <a:pt x="8" y="0"/>
                    </a:lnTo>
                    <a:lnTo>
                      <a:pt x="16" y="8"/>
                    </a:lnTo>
                    <a:lnTo>
                      <a:pt x="8"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19" name="Freeform 155"/>
              <p:cNvSpPr>
                <a:spLocks noChangeAspect="1"/>
              </p:cNvSpPr>
              <p:nvPr/>
            </p:nvSpPr>
            <p:spPr bwMode="auto">
              <a:xfrm>
                <a:off x="2845" y="2009"/>
                <a:ext cx="22" cy="33"/>
              </a:xfrm>
              <a:custGeom>
                <a:avLst/>
                <a:gdLst>
                  <a:gd name="T0" fmla="*/ 139181 w 17"/>
                  <a:gd name="T1" fmla="*/ 0 h 33"/>
                  <a:gd name="T2" fmla="*/ 139181 w 17"/>
                  <a:gd name="T3" fmla="*/ 8 h 33"/>
                  <a:gd name="T4" fmla="*/ 139181 w 17"/>
                  <a:gd name="T5" fmla="*/ 16 h 33"/>
                  <a:gd name="T6" fmla="*/ 139181 w 17"/>
                  <a:gd name="T7" fmla="*/ 32 h 33"/>
                  <a:gd name="T8" fmla="*/ 0 w 17"/>
                  <a:gd name="T9" fmla="*/ 16 h 33"/>
                  <a:gd name="T10" fmla="*/ 139181 w 17"/>
                  <a:gd name="T11" fmla="*/ 8 h 33"/>
                  <a:gd name="T12" fmla="*/ 139181 w 17"/>
                  <a:gd name="T13" fmla="*/ 0 h 33"/>
                  <a:gd name="T14" fmla="*/ 287827 w 17"/>
                  <a:gd name="T15" fmla="*/ 0 h 33"/>
                  <a:gd name="T16" fmla="*/ 139181 w 1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33"/>
                  <a:gd name="T29" fmla="*/ 17 w 1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33">
                    <a:moveTo>
                      <a:pt x="8" y="0"/>
                    </a:moveTo>
                    <a:lnTo>
                      <a:pt x="8" y="8"/>
                    </a:lnTo>
                    <a:lnTo>
                      <a:pt x="8" y="16"/>
                    </a:lnTo>
                    <a:lnTo>
                      <a:pt x="8" y="32"/>
                    </a:lnTo>
                    <a:lnTo>
                      <a:pt x="0" y="16"/>
                    </a:lnTo>
                    <a:lnTo>
                      <a:pt x="8" y="8"/>
                    </a:lnTo>
                    <a:lnTo>
                      <a:pt x="8" y="0"/>
                    </a:lnTo>
                    <a:lnTo>
                      <a:pt x="16" y="0"/>
                    </a:lnTo>
                    <a:lnTo>
                      <a:pt x="8"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20" name="Freeform 156"/>
              <p:cNvSpPr>
                <a:spLocks noChangeAspect="1"/>
              </p:cNvSpPr>
              <p:nvPr/>
            </p:nvSpPr>
            <p:spPr bwMode="auto">
              <a:xfrm>
                <a:off x="2898" y="1953"/>
                <a:ext cx="114" cy="89"/>
              </a:xfrm>
              <a:custGeom>
                <a:avLst/>
                <a:gdLst>
                  <a:gd name="T0" fmla="*/ 680839 w 89"/>
                  <a:gd name="T1" fmla="*/ 8 h 89"/>
                  <a:gd name="T2" fmla="*/ 680839 w 89"/>
                  <a:gd name="T3" fmla="*/ 16 h 89"/>
                  <a:gd name="T4" fmla="*/ 776202 w 89"/>
                  <a:gd name="T5" fmla="*/ 16 h 89"/>
                  <a:gd name="T6" fmla="*/ 776202 w 89"/>
                  <a:gd name="T7" fmla="*/ 32 h 89"/>
                  <a:gd name="T8" fmla="*/ 680839 w 89"/>
                  <a:gd name="T9" fmla="*/ 40 h 89"/>
                  <a:gd name="T10" fmla="*/ 776202 w 89"/>
                  <a:gd name="T11" fmla="*/ 56 h 89"/>
                  <a:gd name="T12" fmla="*/ 970811 w 89"/>
                  <a:gd name="T13" fmla="*/ 56 h 89"/>
                  <a:gd name="T14" fmla="*/ 970811 w 89"/>
                  <a:gd name="T15" fmla="*/ 72 h 89"/>
                  <a:gd name="T16" fmla="*/ 1078440 w 89"/>
                  <a:gd name="T17" fmla="*/ 80 h 89"/>
                  <a:gd name="T18" fmla="*/ 1078440 w 89"/>
                  <a:gd name="T19" fmla="*/ 88 h 89"/>
                  <a:gd name="T20" fmla="*/ 970811 w 89"/>
                  <a:gd name="T21" fmla="*/ 88 h 89"/>
                  <a:gd name="T22" fmla="*/ 872086 w 89"/>
                  <a:gd name="T23" fmla="*/ 88 h 89"/>
                  <a:gd name="T24" fmla="*/ 680839 w 89"/>
                  <a:gd name="T25" fmla="*/ 88 h 89"/>
                  <a:gd name="T26" fmla="*/ 680839 w 89"/>
                  <a:gd name="T27" fmla="*/ 88 h 89"/>
                  <a:gd name="T28" fmla="*/ 480595 w 89"/>
                  <a:gd name="T29" fmla="*/ 88 h 89"/>
                  <a:gd name="T30" fmla="*/ 480595 w 89"/>
                  <a:gd name="T31" fmla="*/ 80 h 89"/>
                  <a:gd name="T32" fmla="*/ 480595 w 89"/>
                  <a:gd name="T33" fmla="*/ 72 h 89"/>
                  <a:gd name="T34" fmla="*/ 292920 w 89"/>
                  <a:gd name="T35" fmla="*/ 64 h 89"/>
                  <a:gd name="T36" fmla="*/ 0 w 89"/>
                  <a:gd name="T37" fmla="*/ 56 h 89"/>
                  <a:gd name="T38" fmla="*/ 0 w 89"/>
                  <a:gd name="T39" fmla="*/ 48 h 89"/>
                  <a:gd name="T40" fmla="*/ 292920 w 89"/>
                  <a:gd name="T41" fmla="*/ 32 h 89"/>
                  <a:gd name="T42" fmla="*/ 292920 w 89"/>
                  <a:gd name="T43" fmla="*/ 16 h 89"/>
                  <a:gd name="T44" fmla="*/ 480595 w 89"/>
                  <a:gd name="T45" fmla="*/ 8 h 89"/>
                  <a:gd name="T46" fmla="*/ 480595 w 89"/>
                  <a:gd name="T47" fmla="*/ 0 h 89"/>
                  <a:gd name="T48" fmla="*/ 680839 w 89"/>
                  <a:gd name="T49" fmla="*/ 8 h 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9"/>
                  <a:gd name="T76" fmla="*/ 0 h 89"/>
                  <a:gd name="T77" fmla="*/ 89 w 89"/>
                  <a:gd name="T78" fmla="*/ 89 h 8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9" h="89">
                    <a:moveTo>
                      <a:pt x="56" y="8"/>
                    </a:moveTo>
                    <a:lnTo>
                      <a:pt x="56" y="16"/>
                    </a:lnTo>
                    <a:lnTo>
                      <a:pt x="64" y="16"/>
                    </a:lnTo>
                    <a:lnTo>
                      <a:pt x="64" y="32"/>
                    </a:lnTo>
                    <a:lnTo>
                      <a:pt x="56" y="40"/>
                    </a:lnTo>
                    <a:lnTo>
                      <a:pt x="64" y="56"/>
                    </a:lnTo>
                    <a:lnTo>
                      <a:pt x="80" y="56"/>
                    </a:lnTo>
                    <a:lnTo>
                      <a:pt x="80" y="72"/>
                    </a:lnTo>
                    <a:lnTo>
                      <a:pt x="88" y="80"/>
                    </a:lnTo>
                    <a:lnTo>
                      <a:pt x="88" y="88"/>
                    </a:lnTo>
                    <a:lnTo>
                      <a:pt x="80" y="88"/>
                    </a:lnTo>
                    <a:lnTo>
                      <a:pt x="72" y="88"/>
                    </a:lnTo>
                    <a:lnTo>
                      <a:pt x="56" y="88"/>
                    </a:lnTo>
                    <a:lnTo>
                      <a:pt x="40" y="88"/>
                    </a:lnTo>
                    <a:lnTo>
                      <a:pt x="40" y="80"/>
                    </a:lnTo>
                    <a:lnTo>
                      <a:pt x="40" y="72"/>
                    </a:lnTo>
                    <a:lnTo>
                      <a:pt x="24" y="64"/>
                    </a:lnTo>
                    <a:lnTo>
                      <a:pt x="0" y="56"/>
                    </a:lnTo>
                    <a:lnTo>
                      <a:pt x="0" y="48"/>
                    </a:lnTo>
                    <a:lnTo>
                      <a:pt x="24" y="32"/>
                    </a:lnTo>
                    <a:lnTo>
                      <a:pt x="24" y="16"/>
                    </a:lnTo>
                    <a:lnTo>
                      <a:pt x="40" y="8"/>
                    </a:lnTo>
                    <a:lnTo>
                      <a:pt x="40" y="0"/>
                    </a:lnTo>
                    <a:lnTo>
                      <a:pt x="56"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21" name="Freeform 157"/>
              <p:cNvSpPr>
                <a:spLocks noChangeAspect="1"/>
              </p:cNvSpPr>
              <p:nvPr/>
            </p:nvSpPr>
            <p:spPr bwMode="auto">
              <a:xfrm>
                <a:off x="2970" y="2040"/>
                <a:ext cx="22" cy="9"/>
              </a:xfrm>
              <a:custGeom>
                <a:avLst/>
                <a:gdLst>
                  <a:gd name="T0" fmla="*/ 0 w 17"/>
                  <a:gd name="T1" fmla="*/ 0 h 9"/>
                  <a:gd name="T2" fmla="*/ 0 w 17"/>
                  <a:gd name="T3" fmla="*/ 0 h 9"/>
                  <a:gd name="T4" fmla="*/ 287827 w 17"/>
                  <a:gd name="T5" fmla="*/ 0 h 9"/>
                  <a:gd name="T6" fmla="*/ 0 w 17"/>
                  <a:gd name="T7" fmla="*/ 8 h 9"/>
                  <a:gd name="T8" fmla="*/ 0 w 17"/>
                  <a:gd name="T9" fmla="*/ 0 h 9"/>
                  <a:gd name="T10" fmla="*/ 0 60000 65536"/>
                  <a:gd name="T11" fmla="*/ 0 60000 65536"/>
                  <a:gd name="T12" fmla="*/ 0 60000 65536"/>
                  <a:gd name="T13" fmla="*/ 0 60000 65536"/>
                  <a:gd name="T14" fmla="*/ 0 60000 65536"/>
                  <a:gd name="T15" fmla="*/ 0 w 17"/>
                  <a:gd name="T16" fmla="*/ 0 h 9"/>
                  <a:gd name="T17" fmla="*/ 17 w 17"/>
                  <a:gd name="T18" fmla="*/ 9 h 9"/>
                </a:gdLst>
                <a:ahLst/>
                <a:cxnLst>
                  <a:cxn ang="T10">
                    <a:pos x="T0" y="T1"/>
                  </a:cxn>
                  <a:cxn ang="T11">
                    <a:pos x="T2" y="T3"/>
                  </a:cxn>
                  <a:cxn ang="T12">
                    <a:pos x="T4" y="T5"/>
                  </a:cxn>
                  <a:cxn ang="T13">
                    <a:pos x="T6" y="T7"/>
                  </a:cxn>
                  <a:cxn ang="T14">
                    <a:pos x="T8" y="T9"/>
                  </a:cxn>
                </a:cxnLst>
                <a:rect l="T15" t="T16" r="T17" b="T18"/>
                <a:pathLst>
                  <a:path w="17" h="9">
                    <a:moveTo>
                      <a:pt x="0" y="0"/>
                    </a:moveTo>
                    <a:lnTo>
                      <a:pt x="0" y="0"/>
                    </a:lnTo>
                    <a:lnTo>
                      <a:pt x="16" y="0"/>
                    </a:lnTo>
                    <a:lnTo>
                      <a:pt x="0" y="8"/>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22" name="Freeform 158"/>
              <p:cNvSpPr>
                <a:spLocks noChangeAspect="1"/>
              </p:cNvSpPr>
              <p:nvPr/>
            </p:nvSpPr>
            <p:spPr bwMode="auto">
              <a:xfrm>
                <a:off x="2991" y="2040"/>
                <a:ext cx="21" cy="9"/>
              </a:xfrm>
              <a:custGeom>
                <a:avLst/>
                <a:gdLst>
                  <a:gd name="T0" fmla="*/ 0 w 17"/>
                  <a:gd name="T1" fmla="*/ 0 h 9"/>
                  <a:gd name="T2" fmla="*/ 24081 w 17"/>
                  <a:gd name="T3" fmla="*/ 0 h 9"/>
                  <a:gd name="T4" fmla="*/ 50593 w 17"/>
                  <a:gd name="T5" fmla="*/ 0 h 9"/>
                  <a:gd name="T6" fmla="*/ 24081 w 17"/>
                  <a:gd name="T7" fmla="*/ 0 h 9"/>
                  <a:gd name="T8" fmla="*/ 50593 w 17"/>
                  <a:gd name="T9" fmla="*/ 8 h 9"/>
                  <a:gd name="T10" fmla="*/ 0 w 17"/>
                  <a:gd name="T11" fmla="*/ 0 h 9"/>
                  <a:gd name="T12" fmla="*/ 0 60000 65536"/>
                  <a:gd name="T13" fmla="*/ 0 60000 65536"/>
                  <a:gd name="T14" fmla="*/ 0 60000 65536"/>
                  <a:gd name="T15" fmla="*/ 0 60000 65536"/>
                  <a:gd name="T16" fmla="*/ 0 60000 65536"/>
                  <a:gd name="T17" fmla="*/ 0 60000 65536"/>
                  <a:gd name="T18" fmla="*/ 0 w 17"/>
                  <a:gd name="T19" fmla="*/ 0 h 9"/>
                  <a:gd name="T20" fmla="*/ 17 w 17"/>
                  <a:gd name="T21" fmla="*/ 9 h 9"/>
                </a:gdLst>
                <a:ahLst/>
                <a:cxnLst>
                  <a:cxn ang="T12">
                    <a:pos x="T0" y="T1"/>
                  </a:cxn>
                  <a:cxn ang="T13">
                    <a:pos x="T2" y="T3"/>
                  </a:cxn>
                  <a:cxn ang="T14">
                    <a:pos x="T4" y="T5"/>
                  </a:cxn>
                  <a:cxn ang="T15">
                    <a:pos x="T6" y="T7"/>
                  </a:cxn>
                  <a:cxn ang="T16">
                    <a:pos x="T8" y="T9"/>
                  </a:cxn>
                  <a:cxn ang="T17">
                    <a:pos x="T10" y="T11"/>
                  </a:cxn>
                </a:cxnLst>
                <a:rect l="T18" t="T19" r="T20" b="T21"/>
                <a:pathLst>
                  <a:path w="17" h="9">
                    <a:moveTo>
                      <a:pt x="0" y="0"/>
                    </a:moveTo>
                    <a:lnTo>
                      <a:pt x="8" y="0"/>
                    </a:lnTo>
                    <a:lnTo>
                      <a:pt x="16" y="0"/>
                    </a:lnTo>
                    <a:lnTo>
                      <a:pt x="8" y="0"/>
                    </a:lnTo>
                    <a:lnTo>
                      <a:pt x="16" y="8"/>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23" name="Freeform 159"/>
              <p:cNvSpPr>
                <a:spLocks noChangeAspect="1"/>
              </p:cNvSpPr>
              <p:nvPr/>
            </p:nvSpPr>
            <p:spPr bwMode="auto">
              <a:xfrm>
                <a:off x="2856" y="2009"/>
                <a:ext cx="252" cy="180"/>
              </a:xfrm>
              <a:custGeom>
                <a:avLst/>
                <a:gdLst>
                  <a:gd name="T0" fmla="*/ 4035262 w 193"/>
                  <a:gd name="T1" fmla="*/ 53 h 185"/>
                  <a:gd name="T2" fmla="*/ 4228702 w 193"/>
                  <a:gd name="T3" fmla="*/ 51 h 185"/>
                  <a:gd name="T4" fmla="*/ 4228702 w 193"/>
                  <a:gd name="T5" fmla="*/ 49 h 185"/>
                  <a:gd name="T6" fmla="*/ 4450931 w 193"/>
                  <a:gd name="T7" fmla="*/ 47 h 185"/>
                  <a:gd name="T8" fmla="*/ 4632619 w 193"/>
                  <a:gd name="T9" fmla="*/ 47 h 185"/>
                  <a:gd name="T10" fmla="*/ 4632619 w 193"/>
                  <a:gd name="T11" fmla="*/ 44 h 185"/>
                  <a:gd name="T12" fmla="*/ 4851266 w 193"/>
                  <a:gd name="T13" fmla="*/ 44 h 185"/>
                  <a:gd name="T14" fmla="*/ 4851266 w 193"/>
                  <a:gd name="T15" fmla="*/ 42 h 185"/>
                  <a:gd name="T16" fmla="*/ 4851266 w 193"/>
                  <a:gd name="T17" fmla="*/ 42 h 185"/>
                  <a:gd name="T18" fmla="*/ 4851266 w 193"/>
                  <a:gd name="T19" fmla="*/ 39 h 185"/>
                  <a:gd name="T20" fmla="*/ 4632619 w 193"/>
                  <a:gd name="T21" fmla="*/ 36 h 185"/>
                  <a:gd name="T22" fmla="*/ 4632619 w 193"/>
                  <a:gd name="T23" fmla="*/ 36 h 185"/>
                  <a:gd name="T24" fmla="*/ 4450931 w 193"/>
                  <a:gd name="T25" fmla="*/ 36 h 185"/>
                  <a:gd name="T26" fmla="*/ 4228702 w 193"/>
                  <a:gd name="T27" fmla="*/ 36 h 185"/>
                  <a:gd name="T28" fmla="*/ 4228702 w 193"/>
                  <a:gd name="T29" fmla="*/ 36 h 185"/>
                  <a:gd name="T30" fmla="*/ 4228702 w 193"/>
                  <a:gd name="T31" fmla="*/ 36 h 185"/>
                  <a:gd name="T32" fmla="*/ 4035262 w 193"/>
                  <a:gd name="T33" fmla="*/ 36 h 185"/>
                  <a:gd name="T34" fmla="*/ 3829479 w 193"/>
                  <a:gd name="T35" fmla="*/ 36 h 185"/>
                  <a:gd name="T36" fmla="*/ 3633440 w 193"/>
                  <a:gd name="T37" fmla="*/ 36 h 185"/>
                  <a:gd name="T38" fmla="*/ 3633440 w 193"/>
                  <a:gd name="T39" fmla="*/ 36 h 185"/>
                  <a:gd name="T40" fmla="*/ 3435910 w 193"/>
                  <a:gd name="T41" fmla="*/ 36 h 185"/>
                  <a:gd name="T42" fmla="*/ 3633440 w 193"/>
                  <a:gd name="T43" fmla="*/ 33 h 185"/>
                  <a:gd name="T44" fmla="*/ 3435910 w 193"/>
                  <a:gd name="T45" fmla="*/ 25 h 185"/>
                  <a:gd name="T46" fmla="*/ 3435910 w 193"/>
                  <a:gd name="T47" fmla="*/ 18 h 185"/>
                  <a:gd name="T48" fmla="*/ 3039076 w 193"/>
                  <a:gd name="T49" fmla="*/ 18 h 185"/>
                  <a:gd name="T50" fmla="*/ 2631471 w 193"/>
                  <a:gd name="T51" fmla="*/ 18 h 185"/>
                  <a:gd name="T52" fmla="*/ 2220073 w 193"/>
                  <a:gd name="T53" fmla="*/ 18 h 185"/>
                  <a:gd name="T54" fmla="*/ 2220073 w 193"/>
                  <a:gd name="T55" fmla="*/ 18 h 185"/>
                  <a:gd name="T56" fmla="*/ 1821630 w 193"/>
                  <a:gd name="T57" fmla="*/ 18 h 185"/>
                  <a:gd name="T58" fmla="*/ 1821630 w 193"/>
                  <a:gd name="T59" fmla="*/ 18 h 185"/>
                  <a:gd name="T60" fmla="*/ 1821630 w 193"/>
                  <a:gd name="T61" fmla="*/ 16 h 185"/>
                  <a:gd name="T62" fmla="*/ 1414048 w 193"/>
                  <a:gd name="T63" fmla="*/ 8 h 185"/>
                  <a:gd name="T64" fmla="*/ 818334 w 193"/>
                  <a:gd name="T65" fmla="*/ 0 h 185"/>
                  <a:gd name="T66" fmla="*/ 396861 w 193"/>
                  <a:gd name="T67" fmla="*/ 16 h 185"/>
                  <a:gd name="T68" fmla="*/ 589142 w 193"/>
                  <a:gd name="T69" fmla="*/ 16 h 185"/>
                  <a:gd name="T70" fmla="*/ 396861 w 193"/>
                  <a:gd name="T71" fmla="*/ 18 h 185"/>
                  <a:gd name="T72" fmla="*/ 396861 w 193"/>
                  <a:gd name="T73" fmla="*/ 18 h 185"/>
                  <a:gd name="T74" fmla="*/ 194750 w 193"/>
                  <a:gd name="T75" fmla="*/ 18 h 185"/>
                  <a:gd name="T76" fmla="*/ 0 w 193"/>
                  <a:gd name="T77" fmla="*/ 18 h 185"/>
                  <a:gd name="T78" fmla="*/ 0 w 193"/>
                  <a:gd name="T79" fmla="*/ 18 h 185"/>
                  <a:gd name="T80" fmla="*/ 0 w 193"/>
                  <a:gd name="T81" fmla="*/ 18 h 185"/>
                  <a:gd name="T82" fmla="*/ 589142 w 193"/>
                  <a:gd name="T83" fmla="*/ 29 h 185"/>
                  <a:gd name="T84" fmla="*/ 818334 w 193"/>
                  <a:gd name="T85" fmla="*/ 33 h 185"/>
                  <a:gd name="T86" fmla="*/ 818334 w 193"/>
                  <a:gd name="T87" fmla="*/ 36 h 185"/>
                  <a:gd name="T88" fmla="*/ 818334 w 193"/>
                  <a:gd name="T89" fmla="*/ 42 h 185"/>
                  <a:gd name="T90" fmla="*/ 1414048 w 193"/>
                  <a:gd name="T91" fmla="*/ 47 h 185"/>
                  <a:gd name="T92" fmla="*/ 1632256 w 193"/>
                  <a:gd name="T93" fmla="*/ 53 h 185"/>
                  <a:gd name="T94" fmla="*/ 1821630 w 193"/>
                  <a:gd name="T95" fmla="*/ 56 h 185"/>
                  <a:gd name="T96" fmla="*/ 1821630 w 193"/>
                  <a:gd name="T97" fmla="*/ 53 h 185"/>
                  <a:gd name="T98" fmla="*/ 2220073 w 193"/>
                  <a:gd name="T99" fmla="*/ 59 h 185"/>
                  <a:gd name="T100" fmla="*/ 2414400 w 193"/>
                  <a:gd name="T101" fmla="*/ 66 h 185"/>
                  <a:gd name="T102" fmla="*/ 3435910 w 193"/>
                  <a:gd name="T103" fmla="*/ 53 h 185"/>
                  <a:gd name="T104" fmla="*/ 4035262 w 193"/>
                  <a:gd name="T105" fmla="*/ 53 h 1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3"/>
                  <a:gd name="T160" fmla="*/ 0 h 185"/>
                  <a:gd name="T161" fmla="*/ 193 w 193"/>
                  <a:gd name="T162" fmla="*/ 185 h 1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3" h="185">
                    <a:moveTo>
                      <a:pt x="160" y="152"/>
                    </a:moveTo>
                    <a:lnTo>
                      <a:pt x="168" y="144"/>
                    </a:lnTo>
                    <a:lnTo>
                      <a:pt x="168" y="136"/>
                    </a:lnTo>
                    <a:lnTo>
                      <a:pt x="176" y="128"/>
                    </a:lnTo>
                    <a:lnTo>
                      <a:pt x="184" y="128"/>
                    </a:lnTo>
                    <a:lnTo>
                      <a:pt x="184" y="120"/>
                    </a:lnTo>
                    <a:lnTo>
                      <a:pt x="192" y="120"/>
                    </a:lnTo>
                    <a:lnTo>
                      <a:pt x="192" y="112"/>
                    </a:lnTo>
                    <a:lnTo>
                      <a:pt x="192" y="104"/>
                    </a:lnTo>
                    <a:lnTo>
                      <a:pt x="184" y="96"/>
                    </a:lnTo>
                    <a:lnTo>
                      <a:pt x="176" y="96"/>
                    </a:lnTo>
                    <a:lnTo>
                      <a:pt x="168" y="96"/>
                    </a:lnTo>
                    <a:lnTo>
                      <a:pt x="160" y="96"/>
                    </a:lnTo>
                    <a:lnTo>
                      <a:pt x="152" y="96"/>
                    </a:lnTo>
                    <a:lnTo>
                      <a:pt x="144" y="96"/>
                    </a:lnTo>
                    <a:lnTo>
                      <a:pt x="136" y="96"/>
                    </a:lnTo>
                    <a:lnTo>
                      <a:pt x="144" y="88"/>
                    </a:lnTo>
                    <a:lnTo>
                      <a:pt x="136" y="72"/>
                    </a:lnTo>
                    <a:lnTo>
                      <a:pt x="136" y="56"/>
                    </a:lnTo>
                    <a:lnTo>
                      <a:pt x="120" y="40"/>
                    </a:lnTo>
                    <a:lnTo>
                      <a:pt x="104" y="32"/>
                    </a:lnTo>
                    <a:lnTo>
                      <a:pt x="88" y="40"/>
                    </a:lnTo>
                    <a:lnTo>
                      <a:pt x="88" y="32"/>
                    </a:lnTo>
                    <a:lnTo>
                      <a:pt x="72" y="32"/>
                    </a:lnTo>
                    <a:lnTo>
                      <a:pt x="72" y="24"/>
                    </a:lnTo>
                    <a:lnTo>
                      <a:pt x="72" y="16"/>
                    </a:lnTo>
                    <a:lnTo>
                      <a:pt x="56" y="8"/>
                    </a:lnTo>
                    <a:lnTo>
                      <a:pt x="32" y="0"/>
                    </a:lnTo>
                    <a:lnTo>
                      <a:pt x="16" y="16"/>
                    </a:lnTo>
                    <a:lnTo>
                      <a:pt x="24" y="16"/>
                    </a:lnTo>
                    <a:lnTo>
                      <a:pt x="16" y="32"/>
                    </a:lnTo>
                    <a:lnTo>
                      <a:pt x="8" y="32"/>
                    </a:lnTo>
                    <a:lnTo>
                      <a:pt x="0" y="32"/>
                    </a:lnTo>
                    <a:lnTo>
                      <a:pt x="0" y="48"/>
                    </a:lnTo>
                    <a:lnTo>
                      <a:pt x="24" y="80"/>
                    </a:lnTo>
                    <a:lnTo>
                      <a:pt x="32" y="88"/>
                    </a:lnTo>
                    <a:lnTo>
                      <a:pt x="32" y="96"/>
                    </a:lnTo>
                    <a:lnTo>
                      <a:pt x="32" y="112"/>
                    </a:lnTo>
                    <a:lnTo>
                      <a:pt x="56" y="128"/>
                    </a:lnTo>
                    <a:lnTo>
                      <a:pt x="64" y="152"/>
                    </a:lnTo>
                    <a:lnTo>
                      <a:pt x="72" y="160"/>
                    </a:lnTo>
                    <a:lnTo>
                      <a:pt x="72" y="152"/>
                    </a:lnTo>
                    <a:lnTo>
                      <a:pt x="88" y="168"/>
                    </a:lnTo>
                    <a:lnTo>
                      <a:pt x="96" y="184"/>
                    </a:lnTo>
                    <a:lnTo>
                      <a:pt x="136" y="152"/>
                    </a:lnTo>
                    <a:lnTo>
                      <a:pt x="160" y="15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24" name="Freeform 160"/>
              <p:cNvSpPr>
                <a:spLocks noChangeAspect="1"/>
              </p:cNvSpPr>
              <p:nvPr/>
            </p:nvSpPr>
            <p:spPr bwMode="auto">
              <a:xfrm>
                <a:off x="3032" y="2079"/>
                <a:ext cx="14" cy="17"/>
              </a:xfrm>
              <a:custGeom>
                <a:avLst/>
                <a:gdLst>
                  <a:gd name="T0" fmla="*/ 157183455 w 9"/>
                  <a:gd name="T1" fmla="*/ 16 h 17"/>
                  <a:gd name="T2" fmla="*/ 0 w 9"/>
                  <a:gd name="T3" fmla="*/ 0 h 17"/>
                  <a:gd name="T4" fmla="*/ 157183455 w 9"/>
                  <a:gd name="T5" fmla="*/ 0 h 17"/>
                  <a:gd name="T6" fmla="*/ 157183455 w 9"/>
                  <a:gd name="T7" fmla="*/ 0 h 17"/>
                  <a:gd name="T8" fmla="*/ 157183455 w 9"/>
                  <a:gd name="T9" fmla="*/ 16 h 17"/>
                  <a:gd name="T10" fmla="*/ 0 60000 65536"/>
                  <a:gd name="T11" fmla="*/ 0 60000 65536"/>
                  <a:gd name="T12" fmla="*/ 0 60000 65536"/>
                  <a:gd name="T13" fmla="*/ 0 60000 65536"/>
                  <a:gd name="T14" fmla="*/ 0 60000 65536"/>
                  <a:gd name="T15" fmla="*/ 0 w 9"/>
                  <a:gd name="T16" fmla="*/ 0 h 17"/>
                  <a:gd name="T17" fmla="*/ 9 w 9"/>
                  <a:gd name="T18" fmla="*/ 17 h 17"/>
                </a:gdLst>
                <a:ahLst/>
                <a:cxnLst>
                  <a:cxn ang="T10">
                    <a:pos x="T0" y="T1"/>
                  </a:cxn>
                  <a:cxn ang="T11">
                    <a:pos x="T2" y="T3"/>
                  </a:cxn>
                  <a:cxn ang="T12">
                    <a:pos x="T4" y="T5"/>
                  </a:cxn>
                  <a:cxn ang="T13">
                    <a:pos x="T6" y="T7"/>
                  </a:cxn>
                  <a:cxn ang="T14">
                    <a:pos x="T8" y="T9"/>
                  </a:cxn>
                </a:cxnLst>
                <a:rect l="T15" t="T16" r="T17" b="T18"/>
                <a:pathLst>
                  <a:path w="9" h="17">
                    <a:moveTo>
                      <a:pt x="8" y="16"/>
                    </a:moveTo>
                    <a:lnTo>
                      <a:pt x="0" y="0"/>
                    </a:lnTo>
                    <a:lnTo>
                      <a:pt x="8" y="0"/>
                    </a:lnTo>
                    <a:lnTo>
                      <a:pt x="8"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25" name="Freeform 161"/>
              <p:cNvSpPr>
                <a:spLocks noChangeAspect="1"/>
              </p:cNvSpPr>
              <p:nvPr/>
            </p:nvSpPr>
            <p:spPr bwMode="auto">
              <a:xfrm>
                <a:off x="3032" y="2079"/>
                <a:ext cx="76" cy="25"/>
              </a:xfrm>
              <a:custGeom>
                <a:avLst/>
                <a:gdLst>
                  <a:gd name="T0" fmla="*/ 2666951 w 57"/>
                  <a:gd name="T1" fmla="*/ 24 h 25"/>
                  <a:gd name="T2" fmla="*/ 3136891 w 57"/>
                  <a:gd name="T3" fmla="*/ 8 h 25"/>
                  <a:gd name="T4" fmla="*/ 3136891 w 57"/>
                  <a:gd name="T5" fmla="*/ 0 h 25"/>
                  <a:gd name="T6" fmla="*/ 2666951 w 57"/>
                  <a:gd name="T7" fmla="*/ 0 h 25"/>
                  <a:gd name="T8" fmla="*/ 1793479 w 57"/>
                  <a:gd name="T9" fmla="*/ 16 h 25"/>
                  <a:gd name="T10" fmla="*/ 870068 w 57"/>
                  <a:gd name="T11" fmla="*/ 16 h 25"/>
                  <a:gd name="T12" fmla="*/ 474660 w 57"/>
                  <a:gd name="T13" fmla="*/ 16 h 25"/>
                  <a:gd name="T14" fmla="*/ 0 w 57"/>
                  <a:gd name="T15" fmla="*/ 24 h 25"/>
                  <a:gd name="T16" fmla="*/ 474660 w 57"/>
                  <a:gd name="T17" fmla="*/ 24 h 25"/>
                  <a:gd name="T18" fmla="*/ 474660 w 57"/>
                  <a:gd name="T19" fmla="*/ 24 h 25"/>
                  <a:gd name="T20" fmla="*/ 870068 w 57"/>
                  <a:gd name="T21" fmla="*/ 24 h 25"/>
                  <a:gd name="T22" fmla="*/ 1345109 w 57"/>
                  <a:gd name="T23" fmla="*/ 24 h 25"/>
                  <a:gd name="T24" fmla="*/ 1793479 w 57"/>
                  <a:gd name="T25" fmla="*/ 24 h 25"/>
                  <a:gd name="T26" fmla="*/ 1793479 w 57"/>
                  <a:gd name="T27" fmla="*/ 24 h 25"/>
                  <a:gd name="T28" fmla="*/ 1793479 w 57"/>
                  <a:gd name="T29" fmla="*/ 24 h 25"/>
                  <a:gd name="T30" fmla="*/ 2239820 w 57"/>
                  <a:gd name="T31" fmla="*/ 24 h 25"/>
                  <a:gd name="T32" fmla="*/ 2666951 w 57"/>
                  <a:gd name="T33" fmla="*/ 2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
                  <a:gd name="T52" fmla="*/ 0 h 25"/>
                  <a:gd name="T53" fmla="*/ 57 w 57"/>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 h="25">
                    <a:moveTo>
                      <a:pt x="48" y="24"/>
                    </a:moveTo>
                    <a:lnTo>
                      <a:pt x="56" y="8"/>
                    </a:lnTo>
                    <a:lnTo>
                      <a:pt x="56" y="0"/>
                    </a:lnTo>
                    <a:lnTo>
                      <a:pt x="48" y="0"/>
                    </a:lnTo>
                    <a:lnTo>
                      <a:pt x="32" y="16"/>
                    </a:lnTo>
                    <a:lnTo>
                      <a:pt x="16" y="16"/>
                    </a:lnTo>
                    <a:lnTo>
                      <a:pt x="8" y="16"/>
                    </a:lnTo>
                    <a:lnTo>
                      <a:pt x="0" y="24"/>
                    </a:lnTo>
                    <a:lnTo>
                      <a:pt x="8" y="24"/>
                    </a:lnTo>
                    <a:lnTo>
                      <a:pt x="16" y="24"/>
                    </a:lnTo>
                    <a:lnTo>
                      <a:pt x="24" y="24"/>
                    </a:lnTo>
                    <a:lnTo>
                      <a:pt x="32" y="24"/>
                    </a:lnTo>
                    <a:lnTo>
                      <a:pt x="40" y="24"/>
                    </a:lnTo>
                    <a:lnTo>
                      <a:pt x="48"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26" name="Freeform 162"/>
              <p:cNvSpPr>
                <a:spLocks noChangeAspect="1"/>
              </p:cNvSpPr>
              <p:nvPr/>
            </p:nvSpPr>
            <p:spPr bwMode="auto">
              <a:xfrm>
                <a:off x="3094" y="2071"/>
                <a:ext cx="14" cy="9"/>
              </a:xfrm>
              <a:custGeom>
                <a:avLst/>
                <a:gdLst>
                  <a:gd name="T0" fmla="*/ 157183455 w 9"/>
                  <a:gd name="T1" fmla="*/ 8 h 9"/>
                  <a:gd name="T2" fmla="*/ 0 w 9"/>
                  <a:gd name="T3" fmla="*/ 8 h 9"/>
                  <a:gd name="T4" fmla="*/ 0 w 9"/>
                  <a:gd name="T5" fmla="*/ 0 h 9"/>
                  <a:gd name="T6" fmla="*/ 157183455 w 9"/>
                  <a:gd name="T7" fmla="*/ 0 h 9"/>
                  <a:gd name="T8" fmla="*/ 157183455 w 9"/>
                  <a:gd name="T9" fmla="*/ 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8" y="8"/>
                    </a:moveTo>
                    <a:lnTo>
                      <a:pt x="0" y="8"/>
                    </a:lnTo>
                    <a:lnTo>
                      <a:pt x="0" y="0"/>
                    </a:lnTo>
                    <a:lnTo>
                      <a:pt x="8" y="0"/>
                    </a:lnTo>
                    <a:lnTo>
                      <a:pt x="8"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27" name="Freeform 163"/>
              <p:cNvSpPr>
                <a:spLocks noChangeAspect="1"/>
              </p:cNvSpPr>
              <p:nvPr/>
            </p:nvSpPr>
            <p:spPr bwMode="auto">
              <a:xfrm>
                <a:off x="3037" y="2096"/>
                <a:ext cx="85" cy="71"/>
              </a:xfrm>
              <a:custGeom>
                <a:avLst/>
                <a:gdLst>
                  <a:gd name="T0" fmla="*/ 0 w 65"/>
                  <a:gd name="T1" fmla="*/ 25 h 73"/>
                  <a:gd name="T2" fmla="*/ 417083 w 65"/>
                  <a:gd name="T3" fmla="*/ 25 h 73"/>
                  <a:gd name="T4" fmla="*/ 653867 w 65"/>
                  <a:gd name="T5" fmla="*/ 25 h 73"/>
                  <a:gd name="T6" fmla="*/ 653867 w 65"/>
                  <a:gd name="T7" fmla="*/ 21 h 73"/>
                  <a:gd name="T8" fmla="*/ 1063541 w 65"/>
                  <a:gd name="T9" fmla="*/ 18 h 73"/>
                  <a:gd name="T10" fmla="*/ 1280286 w 65"/>
                  <a:gd name="T11" fmla="*/ 18 h 73"/>
                  <a:gd name="T12" fmla="*/ 1280286 w 65"/>
                  <a:gd name="T13" fmla="*/ 18 h 73"/>
                  <a:gd name="T14" fmla="*/ 1479751 w 65"/>
                  <a:gd name="T15" fmla="*/ 18 h 73"/>
                  <a:gd name="T16" fmla="*/ 1723695 w 65"/>
                  <a:gd name="T17" fmla="*/ 18 h 73"/>
                  <a:gd name="T18" fmla="*/ 1280286 w 65"/>
                  <a:gd name="T19" fmla="*/ 16 h 73"/>
                  <a:gd name="T20" fmla="*/ 1063541 w 65"/>
                  <a:gd name="T21" fmla="*/ 8 h 73"/>
                  <a:gd name="T22" fmla="*/ 863132 w 65"/>
                  <a:gd name="T23" fmla="*/ 0 h 73"/>
                  <a:gd name="T24" fmla="*/ 653867 w 65"/>
                  <a:gd name="T25" fmla="*/ 16 h 73"/>
                  <a:gd name="T26" fmla="*/ 653867 w 65"/>
                  <a:gd name="T27" fmla="*/ 16 h 73"/>
                  <a:gd name="T28" fmla="*/ 863132 w 65"/>
                  <a:gd name="T29" fmla="*/ 18 h 73"/>
                  <a:gd name="T30" fmla="*/ 863132 w 65"/>
                  <a:gd name="T31" fmla="*/ 18 h 73"/>
                  <a:gd name="T32" fmla="*/ 863132 w 65"/>
                  <a:gd name="T33" fmla="*/ 18 h 73"/>
                  <a:gd name="T34" fmla="*/ 863132 w 65"/>
                  <a:gd name="T35" fmla="*/ 18 h 73"/>
                  <a:gd name="T36" fmla="*/ 653867 w 65"/>
                  <a:gd name="T37" fmla="*/ 18 h 73"/>
                  <a:gd name="T38" fmla="*/ 653867 w 65"/>
                  <a:gd name="T39" fmla="*/ 18 h 73"/>
                  <a:gd name="T40" fmla="*/ 417083 w 65"/>
                  <a:gd name="T41" fmla="*/ 18 h 73"/>
                  <a:gd name="T42" fmla="*/ 202466 w 65"/>
                  <a:gd name="T43" fmla="*/ 18 h 73"/>
                  <a:gd name="T44" fmla="*/ 202466 w 65"/>
                  <a:gd name="T45" fmla="*/ 21 h 73"/>
                  <a:gd name="T46" fmla="*/ 0 w 65"/>
                  <a:gd name="T47" fmla="*/ 25 h 73"/>
                  <a:gd name="T48" fmla="*/ 0 w 65"/>
                  <a:gd name="T49" fmla="*/ 25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5"/>
                  <a:gd name="T76" fmla="*/ 0 h 73"/>
                  <a:gd name="T77" fmla="*/ 65 w 65"/>
                  <a:gd name="T78" fmla="*/ 73 h 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5" h="73">
                    <a:moveTo>
                      <a:pt x="0" y="72"/>
                    </a:moveTo>
                    <a:lnTo>
                      <a:pt x="16" y="72"/>
                    </a:lnTo>
                    <a:lnTo>
                      <a:pt x="24" y="72"/>
                    </a:lnTo>
                    <a:lnTo>
                      <a:pt x="24" y="64"/>
                    </a:lnTo>
                    <a:lnTo>
                      <a:pt x="40" y="56"/>
                    </a:lnTo>
                    <a:lnTo>
                      <a:pt x="48" y="48"/>
                    </a:lnTo>
                    <a:lnTo>
                      <a:pt x="56" y="32"/>
                    </a:lnTo>
                    <a:lnTo>
                      <a:pt x="64" y="24"/>
                    </a:lnTo>
                    <a:lnTo>
                      <a:pt x="48" y="16"/>
                    </a:lnTo>
                    <a:lnTo>
                      <a:pt x="40" y="8"/>
                    </a:lnTo>
                    <a:lnTo>
                      <a:pt x="32" y="0"/>
                    </a:lnTo>
                    <a:lnTo>
                      <a:pt x="24" y="16"/>
                    </a:lnTo>
                    <a:lnTo>
                      <a:pt x="32" y="24"/>
                    </a:lnTo>
                    <a:lnTo>
                      <a:pt x="32" y="32"/>
                    </a:lnTo>
                    <a:lnTo>
                      <a:pt x="32" y="40"/>
                    </a:lnTo>
                    <a:lnTo>
                      <a:pt x="24" y="40"/>
                    </a:lnTo>
                    <a:lnTo>
                      <a:pt x="24" y="48"/>
                    </a:lnTo>
                    <a:lnTo>
                      <a:pt x="16" y="48"/>
                    </a:lnTo>
                    <a:lnTo>
                      <a:pt x="8" y="56"/>
                    </a:lnTo>
                    <a:lnTo>
                      <a:pt x="8" y="64"/>
                    </a:lnTo>
                    <a:lnTo>
                      <a:pt x="0" y="7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28" name="Freeform 164"/>
              <p:cNvSpPr>
                <a:spLocks noChangeAspect="1"/>
              </p:cNvSpPr>
              <p:nvPr/>
            </p:nvSpPr>
            <p:spPr bwMode="auto">
              <a:xfrm>
                <a:off x="2949" y="2158"/>
                <a:ext cx="117" cy="40"/>
              </a:xfrm>
              <a:custGeom>
                <a:avLst/>
                <a:gdLst>
                  <a:gd name="T0" fmla="*/ 0 w 89"/>
                  <a:gd name="T1" fmla="*/ 8 h 41"/>
                  <a:gd name="T2" fmla="*/ 0 w 89"/>
                  <a:gd name="T3" fmla="*/ 0 h 41"/>
                  <a:gd name="T4" fmla="*/ 533152 w 89"/>
                  <a:gd name="T5" fmla="*/ 16 h 41"/>
                  <a:gd name="T6" fmla="*/ 789528 w 89"/>
                  <a:gd name="T7" fmla="*/ 20 h 41"/>
                  <a:gd name="T8" fmla="*/ 2093294 w 89"/>
                  <a:gd name="T9" fmla="*/ 0 h 41"/>
                  <a:gd name="T10" fmla="*/ 2878590 w 89"/>
                  <a:gd name="T11" fmla="*/ 0 h 41"/>
                  <a:gd name="T12" fmla="*/ 2878590 w 89"/>
                  <a:gd name="T13" fmla="*/ 0 h 41"/>
                  <a:gd name="T14" fmla="*/ 2600612 w 89"/>
                  <a:gd name="T15" fmla="*/ 8 h 41"/>
                  <a:gd name="T16" fmla="*/ 2600612 w 89"/>
                  <a:gd name="T17" fmla="*/ 16 h 41"/>
                  <a:gd name="T18" fmla="*/ 1840952 w 89"/>
                  <a:gd name="T19" fmla="*/ 16 h 41"/>
                  <a:gd name="T20" fmla="*/ 1326503 w 89"/>
                  <a:gd name="T21" fmla="*/ 20 h 41"/>
                  <a:gd name="T22" fmla="*/ 789528 w 89"/>
                  <a:gd name="T23" fmla="*/ 20 h 41"/>
                  <a:gd name="T24" fmla="*/ 533152 w 89"/>
                  <a:gd name="T25" fmla="*/ 20 h 41"/>
                  <a:gd name="T26" fmla="*/ 0 w 89"/>
                  <a:gd name="T27" fmla="*/ 20 h 41"/>
                  <a:gd name="T28" fmla="*/ 0 w 89"/>
                  <a:gd name="T29" fmla="*/ 8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9"/>
                  <a:gd name="T46" fmla="*/ 0 h 41"/>
                  <a:gd name="T47" fmla="*/ 89 w 89"/>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9" h="41">
                    <a:moveTo>
                      <a:pt x="0" y="8"/>
                    </a:moveTo>
                    <a:lnTo>
                      <a:pt x="0" y="0"/>
                    </a:lnTo>
                    <a:lnTo>
                      <a:pt x="16" y="16"/>
                    </a:lnTo>
                    <a:lnTo>
                      <a:pt x="24" y="32"/>
                    </a:lnTo>
                    <a:lnTo>
                      <a:pt x="64" y="0"/>
                    </a:lnTo>
                    <a:lnTo>
                      <a:pt x="88" y="0"/>
                    </a:lnTo>
                    <a:lnTo>
                      <a:pt x="80" y="8"/>
                    </a:lnTo>
                    <a:lnTo>
                      <a:pt x="80" y="16"/>
                    </a:lnTo>
                    <a:lnTo>
                      <a:pt x="56" y="16"/>
                    </a:lnTo>
                    <a:lnTo>
                      <a:pt x="40" y="32"/>
                    </a:lnTo>
                    <a:lnTo>
                      <a:pt x="24" y="32"/>
                    </a:lnTo>
                    <a:lnTo>
                      <a:pt x="16" y="40"/>
                    </a:lnTo>
                    <a:lnTo>
                      <a:pt x="0" y="4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29" name="Freeform 165"/>
              <p:cNvSpPr>
                <a:spLocks noChangeAspect="1"/>
              </p:cNvSpPr>
              <p:nvPr/>
            </p:nvSpPr>
            <p:spPr bwMode="auto">
              <a:xfrm>
                <a:off x="2960" y="1931"/>
                <a:ext cx="220" cy="149"/>
              </a:xfrm>
              <a:custGeom>
                <a:avLst/>
                <a:gdLst>
                  <a:gd name="T0" fmla="*/ 3606864 w 169"/>
                  <a:gd name="T1" fmla="*/ 55 h 153"/>
                  <a:gd name="T2" fmla="*/ 2696703 w 169"/>
                  <a:gd name="T3" fmla="*/ 55 h 153"/>
                  <a:gd name="T4" fmla="*/ 2520187 w 169"/>
                  <a:gd name="T5" fmla="*/ 51 h 153"/>
                  <a:gd name="T6" fmla="*/ 2160198 w 169"/>
                  <a:gd name="T7" fmla="*/ 53 h 153"/>
                  <a:gd name="T8" fmla="*/ 1992716 w 169"/>
                  <a:gd name="T9" fmla="*/ 53 h 153"/>
                  <a:gd name="T10" fmla="*/ 1444683 w 169"/>
                  <a:gd name="T11" fmla="*/ 49 h 153"/>
                  <a:gd name="T12" fmla="*/ 1259668 w 169"/>
                  <a:gd name="T13" fmla="*/ 43 h 153"/>
                  <a:gd name="T14" fmla="*/ 1073924 w 169"/>
                  <a:gd name="T15" fmla="*/ 41 h 153"/>
                  <a:gd name="T16" fmla="*/ 908208 w 169"/>
                  <a:gd name="T17" fmla="*/ 41 h 153"/>
                  <a:gd name="T18" fmla="*/ 734721 w 169"/>
                  <a:gd name="T19" fmla="*/ 38 h 153"/>
                  <a:gd name="T20" fmla="*/ 734721 w 169"/>
                  <a:gd name="T21" fmla="*/ 30 h 153"/>
                  <a:gd name="T22" fmla="*/ 362369 w 169"/>
                  <a:gd name="T23" fmla="*/ 30 h 153"/>
                  <a:gd name="T24" fmla="*/ 175180 w 169"/>
                  <a:gd name="T25" fmla="*/ 22 h 153"/>
                  <a:gd name="T26" fmla="*/ 362369 w 169"/>
                  <a:gd name="T27" fmla="*/ 19 h 153"/>
                  <a:gd name="T28" fmla="*/ 362369 w 169"/>
                  <a:gd name="T29" fmla="*/ 19 h 153"/>
                  <a:gd name="T30" fmla="*/ 175180 w 169"/>
                  <a:gd name="T31" fmla="*/ 19 h 153"/>
                  <a:gd name="T32" fmla="*/ 175180 w 169"/>
                  <a:gd name="T33" fmla="*/ 19 h 153"/>
                  <a:gd name="T34" fmla="*/ 0 w 169"/>
                  <a:gd name="T35" fmla="*/ 0 h 153"/>
                  <a:gd name="T36" fmla="*/ 175180 w 169"/>
                  <a:gd name="T37" fmla="*/ 0 h 153"/>
                  <a:gd name="T38" fmla="*/ 175180 w 169"/>
                  <a:gd name="T39" fmla="*/ 8 h 153"/>
                  <a:gd name="T40" fmla="*/ 362369 w 169"/>
                  <a:gd name="T41" fmla="*/ 8 h 153"/>
                  <a:gd name="T42" fmla="*/ 535937 w 169"/>
                  <a:gd name="T43" fmla="*/ 8 h 153"/>
                  <a:gd name="T44" fmla="*/ 734721 w 169"/>
                  <a:gd name="T45" fmla="*/ 0 h 153"/>
                  <a:gd name="T46" fmla="*/ 908208 w 169"/>
                  <a:gd name="T47" fmla="*/ 0 h 153"/>
                  <a:gd name="T48" fmla="*/ 734721 w 169"/>
                  <a:gd name="T49" fmla="*/ 8 h 153"/>
                  <a:gd name="T50" fmla="*/ 1073924 w 169"/>
                  <a:gd name="T51" fmla="*/ 16 h 153"/>
                  <a:gd name="T52" fmla="*/ 1073924 w 169"/>
                  <a:gd name="T53" fmla="*/ 19 h 153"/>
                  <a:gd name="T54" fmla="*/ 1444683 w 169"/>
                  <a:gd name="T55" fmla="*/ 19 h 153"/>
                  <a:gd name="T56" fmla="*/ 1992716 w 169"/>
                  <a:gd name="T57" fmla="*/ 19 h 153"/>
                  <a:gd name="T58" fmla="*/ 1992716 w 169"/>
                  <a:gd name="T59" fmla="*/ 19 h 153"/>
                  <a:gd name="T60" fmla="*/ 2333026 w 169"/>
                  <a:gd name="T61" fmla="*/ 19 h 153"/>
                  <a:gd name="T62" fmla="*/ 2696703 w 169"/>
                  <a:gd name="T63" fmla="*/ 19 h 153"/>
                  <a:gd name="T64" fmla="*/ 3427461 w 169"/>
                  <a:gd name="T65" fmla="*/ 19 h 153"/>
                  <a:gd name="T66" fmla="*/ 3427461 w 169"/>
                  <a:gd name="T67" fmla="*/ 19 h 153"/>
                  <a:gd name="T68" fmla="*/ 3427461 w 169"/>
                  <a:gd name="T69" fmla="*/ 19 h 153"/>
                  <a:gd name="T70" fmla="*/ 3427461 w 169"/>
                  <a:gd name="T71" fmla="*/ 19 h 153"/>
                  <a:gd name="T72" fmla="*/ 3218329 w 169"/>
                  <a:gd name="T73" fmla="*/ 22 h 153"/>
                  <a:gd name="T74" fmla="*/ 3218329 w 169"/>
                  <a:gd name="T75" fmla="*/ 34 h 153"/>
                  <a:gd name="T76" fmla="*/ 3606864 w 169"/>
                  <a:gd name="T77" fmla="*/ 38 h 153"/>
                  <a:gd name="T78" fmla="*/ 3606864 w 169"/>
                  <a:gd name="T79" fmla="*/ 38 h 153"/>
                  <a:gd name="T80" fmla="*/ 3427461 w 169"/>
                  <a:gd name="T81" fmla="*/ 43 h 153"/>
                  <a:gd name="T82" fmla="*/ 3606864 w 169"/>
                  <a:gd name="T83" fmla="*/ 46 h 153"/>
                  <a:gd name="T84" fmla="*/ 3606864 w 169"/>
                  <a:gd name="T85" fmla="*/ 49 h 153"/>
                  <a:gd name="T86" fmla="*/ 3788621 w 169"/>
                  <a:gd name="T87" fmla="*/ 51 h 153"/>
                  <a:gd name="T88" fmla="*/ 3606864 w 169"/>
                  <a:gd name="T89" fmla="*/ 53 h 153"/>
                  <a:gd name="T90" fmla="*/ 3606864 w 169"/>
                  <a:gd name="T91" fmla="*/ 55 h 15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9"/>
                  <a:gd name="T139" fmla="*/ 0 h 153"/>
                  <a:gd name="T140" fmla="*/ 169 w 169"/>
                  <a:gd name="T141" fmla="*/ 153 h 15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9" h="153">
                    <a:moveTo>
                      <a:pt x="160" y="152"/>
                    </a:moveTo>
                    <a:lnTo>
                      <a:pt x="120" y="152"/>
                    </a:lnTo>
                    <a:lnTo>
                      <a:pt x="112" y="136"/>
                    </a:lnTo>
                    <a:lnTo>
                      <a:pt x="96" y="144"/>
                    </a:lnTo>
                    <a:lnTo>
                      <a:pt x="88" y="144"/>
                    </a:lnTo>
                    <a:lnTo>
                      <a:pt x="64" y="128"/>
                    </a:lnTo>
                    <a:lnTo>
                      <a:pt x="56" y="112"/>
                    </a:lnTo>
                    <a:lnTo>
                      <a:pt x="48" y="104"/>
                    </a:lnTo>
                    <a:lnTo>
                      <a:pt x="40" y="104"/>
                    </a:lnTo>
                    <a:lnTo>
                      <a:pt x="32" y="96"/>
                    </a:lnTo>
                    <a:lnTo>
                      <a:pt x="32" y="80"/>
                    </a:lnTo>
                    <a:lnTo>
                      <a:pt x="16" y="80"/>
                    </a:lnTo>
                    <a:lnTo>
                      <a:pt x="8" y="64"/>
                    </a:lnTo>
                    <a:lnTo>
                      <a:pt x="16" y="56"/>
                    </a:lnTo>
                    <a:lnTo>
                      <a:pt x="16" y="40"/>
                    </a:lnTo>
                    <a:lnTo>
                      <a:pt x="8" y="40"/>
                    </a:lnTo>
                    <a:lnTo>
                      <a:pt x="8" y="32"/>
                    </a:lnTo>
                    <a:lnTo>
                      <a:pt x="0" y="0"/>
                    </a:lnTo>
                    <a:lnTo>
                      <a:pt x="8" y="0"/>
                    </a:lnTo>
                    <a:lnTo>
                      <a:pt x="8" y="8"/>
                    </a:lnTo>
                    <a:lnTo>
                      <a:pt x="16" y="8"/>
                    </a:lnTo>
                    <a:lnTo>
                      <a:pt x="24" y="8"/>
                    </a:lnTo>
                    <a:lnTo>
                      <a:pt x="32" y="0"/>
                    </a:lnTo>
                    <a:lnTo>
                      <a:pt x="40" y="0"/>
                    </a:lnTo>
                    <a:lnTo>
                      <a:pt x="32" y="8"/>
                    </a:lnTo>
                    <a:lnTo>
                      <a:pt x="48" y="16"/>
                    </a:lnTo>
                    <a:lnTo>
                      <a:pt x="48" y="24"/>
                    </a:lnTo>
                    <a:lnTo>
                      <a:pt x="64" y="40"/>
                    </a:lnTo>
                    <a:lnTo>
                      <a:pt x="88" y="40"/>
                    </a:lnTo>
                    <a:lnTo>
                      <a:pt x="88" y="24"/>
                    </a:lnTo>
                    <a:lnTo>
                      <a:pt x="104" y="24"/>
                    </a:lnTo>
                    <a:lnTo>
                      <a:pt x="120" y="24"/>
                    </a:lnTo>
                    <a:lnTo>
                      <a:pt x="152" y="40"/>
                    </a:lnTo>
                    <a:lnTo>
                      <a:pt x="152" y="48"/>
                    </a:lnTo>
                    <a:lnTo>
                      <a:pt x="152" y="56"/>
                    </a:lnTo>
                    <a:lnTo>
                      <a:pt x="144" y="64"/>
                    </a:lnTo>
                    <a:lnTo>
                      <a:pt x="144" y="88"/>
                    </a:lnTo>
                    <a:lnTo>
                      <a:pt x="160" y="96"/>
                    </a:lnTo>
                    <a:lnTo>
                      <a:pt x="152" y="112"/>
                    </a:lnTo>
                    <a:lnTo>
                      <a:pt x="160" y="120"/>
                    </a:lnTo>
                    <a:lnTo>
                      <a:pt x="160" y="128"/>
                    </a:lnTo>
                    <a:lnTo>
                      <a:pt x="168" y="136"/>
                    </a:lnTo>
                    <a:lnTo>
                      <a:pt x="160" y="144"/>
                    </a:lnTo>
                    <a:lnTo>
                      <a:pt x="160" y="15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30" name="Freeform 166"/>
              <p:cNvSpPr>
                <a:spLocks noChangeAspect="1"/>
              </p:cNvSpPr>
              <p:nvPr/>
            </p:nvSpPr>
            <p:spPr bwMode="auto">
              <a:xfrm>
                <a:off x="3148" y="1945"/>
                <a:ext cx="167" cy="97"/>
              </a:xfrm>
              <a:custGeom>
                <a:avLst/>
                <a:gdLst>
                  <a:gd name="T0" fmla="*/ 2336823 w 129"/>
                  <a:gd name="T1" fmla="*/ 16 h 97"/>
                  <a:gd name="T2" fmla="*/ 2183207 w 129"/>
                  <a:gd name="T3" fmla="*/ 16 h 97"/>
                  <a:gd name="T4" fmla="*/ 2046626 w 129"/>
                  <a:gd name="T5" fmla="*/ 24 h 97"/>
                  <a:gd name="T6" fmla="*/ 1746540 w 129"/>
                  <a:gd name="T7" fmla="*/ 24 h 97"/>
                  <a:gd name="T8" fmla="*/ 1746540 w 129"/>
                  <a:gd name="T9" fmla="*/ 40 h 97"/>
                  <a:gd name="T10" fmla="*/ 1746540 w 129"/>
                  <a:gd name="T11" fmla="*/ 48 h 97"/>
                  <a:gd name="T12" fmla="*/ 1616242 w 129"/>
                  <a:gd name="T13" fmla="*/ 48 h 97"/>
                  <a:gd name="T14" fmla="*/ 1616242 w 129"/>
                  <a:gd name="T15" fmla="*/ 56 h 97"/>
                  <a:gd name="T16" fmla="*/ 1474437 w 129"/>
                  <a:gd name="T17" fmla="*/ 64 h 97"/>
                  <a:gd name="T18" fmla="*/ 1474437 w 129"/>
                  <a:gd name="T19" fmla="*/ 72 h 97"/>
                  <a:gd name="T20" fmla="*/ 1006270 w 129"/>
                  <a:gd name="T21" fmla="*/ 80 h 97"/>
                  <a:gd name="T22" fmla="*/ 1006270 w 129"/>
                  <a:gd name="T23" fmla="*/ 80 h 97"/>
                  <a:gd name="T24" fmla="*/ 1006270 w 129"/>
                  <a:gd name="T25" fmla="*/ 96 h 97"/>
                  <a:gd name="T26" fmla="*/ 290654 w 129"/>
                  <a:gd name="T27" fmla="*/ 96 h 97"/>
                  <a:gd name="T28" fmla="*/ 140334 w 129"/>
                  <a:gd name="T29" fmla="*/ 96 h 97"/>
                  <a:gd name="T30" fmla="*/ 290654 w 129"/>
                  <a:gd name="T31" fmla="*/ 80 h 97"/>
                  <a:gd name="T32" fmla="*/ 290654 w 129"/>
                  <a:gd name="T33" fmla="*/ 80 h 97"/>
                  <a:gd name="T34" fmla="*/ 0 w 129"/>
                  <a:gd name="T35" fmla="*/ 72 h 97"/>
                  <a:gd name="T36" fmla="*/ 0 w 129"/>
                  <a:gd name="T37" fmla="*/ 48 h 97"/>
                  <a:gd name="T38" fmla="*/ 140334 w 129"/>
                  <a:gd name="T39" fmla="*/ 40 h 97"/>
                  <a:gd name="T40" fmla="*/ 140334 w 129"/>
                  <a:gd name="T41" fmla="*/ 32 h 97"/>
                  <a:gd name="T42" fmla="*/ 436517 w 129"/>
                  <a:gd name="T43" fmla="*/ 32 h 97"/>
                  <a:gd name="T44" fmla="*/ 436517 w 129"/>
                  <a:gd name="T45" fmla="*/ 24 h 97"/>
                  <a:gd name="T46" fmla="*/ 731567 w 129"/>
                  <a:gd name="T47" fmla="*/ 24 h 97"/>
                  <a:gd name="T48" fmla="*/ 731567 w 129"/>
                  <a:gd name="T49" fmla="*/ 16 h 97"/>
                  <a:gd name="T50" fmla="*/ 879777 w 129"/>
                  <a:gd name="T51" fmla="*/ 16 h 97"/>
                  <a:gd name="T52" fmla="*/ 879777 w 129"/>
                  <a:gd name="T53" fmla="*/ 8 h 97"/>
                  <a:gd name="T54" fmla="*/ 1302691 w 129"/>
                  <a:gd name="T55" fmla="*/ 16 h 97"/>
                  <a:gd name="T56" fmla="*/ 1474437 w 129"/>
                  <a:gd name="T57" fmla="*/ 16 h 97"/>
                  <a:gd name="T58" fmla="*/ 1474437 w 129"/>
                  <a:gd name="T59" fmla="*/ 8 h 97"/>
                  <a:gd name="T60" fmla="*/ 1616242 w 129"/>
                  <a:gd name="T61" fmla="*/ 8 h 97"/>
                  <a:gd name="T62" fmla="*/ 1746540 w 129"/>
                  <a:gd name="T63" fmla="*/ 0 h 97"/>
                  <a:gd name="T64" fmla="*/ 1746540 w 129"/>
                  <a:gd name="T65" fmla="*/ 8 h 97"/>
                  <a:gd name="T66" fmla="*/ 1908767 w 129"/>
                  <a:gd name="T67" fmla="*/ 24 h 97"/>
                  <a:gd name="T68" fmla="*/ 2046626 w 129"/>
                  <a:gd name="T69" fmla="*/ 8 h 97"/>
                  <a:gd name="T70" fmla="*/ 2336823 w 129"/>
                  <a:gd name="T71" fmla="*/ 16 h 97"/>
                  <a:gd name="T72" fmla="*/ 2336823 w 129"/>
                  <a:gd name="T73" fmla="*/ 16 h 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97"/>
                  <a:gd name="T113" fmla="*/ 129 w 129"/>
                  <a:gd name="T114" fmla="*/ 97 h 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97">
                    <a:moveTo>
                      <a:pt x="128" y="16"/>
                    </a:moveTo>
                    <a:lnTo>
                      <a:pt x="120" y="16"/>
                    </a:lnTo>
                    <a:lnTo>
                      <a:pt x="112" y="24"/>
                    </a:lnTo>
                    <a:lnTo>
                      <a:pt x="96" y="24"/>
                    </a:lnTo>
                    <a:lnTo>
                      <a:pt x="96" y="40"/>
                    </a:lnTo>
                    <a:lnTo>
                      <a:pt x="96" y="48"/>
                    </a:lnTo>
                    <a:lnTo>
                      <a:pt x="88" y="48"/>
                    </a:lnTo>
                    <a:lnTo>
                      <a:pt x="88" y="56"/>
                    </a:lnTo>
                    <a:lnTo>
                      <a:pt x="80" y="64"/>
                    </a:lnTo>
                    <a:lnTo>
                      <a:pt x="80" y="72"/>
                    </a:lnTo>
                    <a:lnTo>
                      <a:pt x="56" y="80"/>
                    </a:lnTo>
                    <a:lnTo>
                      <a:pt x="56" y="96"/>
                    </a:lnTo>
                    <a:lnTo>
                      <a:pt x="16" y="96"/>
                    </a:lnTo>
                    <a:lnTo>
                      <a:pt x="8" y="96"/>
                    </a:lnTo>
                    <a:lnTo>
                      <a:pt x="16" y="80"/>
                    </a:lnTo>
                    <a:lnTo>
                      <a:pt x="0" y="72"/>
                    </a:lnTo>
                    <a:lnTo>
                      <a:pt x="0" y="48"/>
                    </a:lnTo>
                    <a:lnTo>
                      <a:pt x="8" y="40"/>
                    </a:lnTo>
                    <a:lnTo>
                      <a:pt x="8" y="32"/>
                    </a:lnTo>
                    <a:lnTo>
                      <a:pt x="24" y="32"/>
                    </a:lnTo>
                    <a:lnTo>
                      <a:pt x="24" y="24"/>
                    </a:lnTo>
                    <a:lnTo>
                      <a:pt x="40" y="24"/>
                    </a:lnTo>
                    <a:lnTo>
                      <a:pt x="40" y="16"/>
                    </a:lnTo>
                    <a:lnTo>
                      <a:pt x="48" y="16"/>
                    </a:lnTo>
                    <a:lnTo>
                      <a:pt x="48" y="8"/>
                    </a:lnTo>
                    <a:lnTo>
                      <a:pt x="72" y="16"/>
                    </a:lnTo>
                    <a:lnTo>
                      <a:pt x="80" y="16"/>
                    </a:lnTo>
                    <a:lnTo>
                      <a:pt x="80" y="8"/>
                    </a:lnTo>
                    <a:lnTo>
                      <a:pt x="88" y="8"/>
                    </a:lnTo>
                    <a:lnTo>
                      <a:pt x="96" y="0"/>
                    </a:lnTo>
                    <a:lnTo>
                      <a:pt x="96" y="8"/>
                    </a:lnTo>
                    <a:lnTo>
                      <a:pt x="104" y="24"/>
                    </a:lnTo>
                    <a:lnTo>
                      <a:pt x="112" y="8"/>
                    </a:lnTo>
                    <a:lnTo>
                      <a:pt x="128"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31" name="Freeform 167"/>
              <p:cNvSpPr>
                <a:spLocks noChangeAspect="1"/>
              </p:cNvSpPr>
              <p:nvPr/>
            </p:nvSpPr>
            <p:spPr bwMode="auto">
              <a:xfrm>
                <a:off x="3158" y="1962"/>
                <a:ext cx="188" cy="142"/>
              </a:xfrm>
              <a:custGeom>
                <a:avLst/>
                <a:gdLst>
                  <a:gd name="T0" fmla="*/ 156087 w 145"/>
                  <a:gd name="T1" fmla="*/ 58 h 145"/>
                  <a:gd name="T2" fmla="*/ 156087 w 145"/>
                  <a:gd name="T3" fmla="*/ 54 h 145"/>
                  <a:gd name="T4" fmla="*/ 303402 w 145"/>
                  <a:gd name="T5" fmla="*/ 50 h 145"/>
                  <a:gd name="T6" fmla="*/ 156087 w 145"/>
                  <a:gd name="T7" fmla="*/ 46 h 145"/>
                  <a:gd name="T8" fmla="*/ 156087 w 145"/>
                  <a:gd name="T9" fmla="*/ 42 h 145"/>
                  <a:gd name="T10" fmla="*/ 0 w 145"/>
                  <a:gd name="T11" fmla="*/ 38 h 145"/>
                  <a:gd name="T12" fmla="*/ 156087 w 145"/>
                  <a:gd name="T13" fmla="*/ 38 h 145"/>
                  <a:gd name="T14" fmla="*/ 921149 w 145"/>
                  <a:gd name="T15" fmla="*/ 38 h 145"/>
                  <a:gd name="T16" fmla="*/ 921149 w 145"/>
                  <a:gd name="T17" fmla="*/ 26 h 145"/>
                  <a:gd name="T18" fmla="*/ 921149 w 145"/>
                  <a:gd name="T19" fmla="*/ 26 h 145"/>
                  <a:gd name="T20" fmla="*/ 1389194 w 145"/>
                  <a:gd name="T21" fmla="*/ 24 h 145"/>
                  <a:gd name="T22" fmla="*/ 1389194 w 145"/>
                  <a:gd name="T23" fmla="*/ 24 h 145"/>
                  <a:gd name="T24" fmla="*/ 1548494 w 145"/>
                  <a:gd name="T25" fmla="*/ 24 h 145"/>
                  <a:gd name="T26" fmla="*/ 1548494 w 145"/>
                  <a:gd name="T27" fmla="*/ 24 h 145"/>
                  <a:gd name="T28" fmla="*/ 1703604 w 145"/>
                  <a:gd name="T29" fmla="*/ 24 h 145"/>
                  <a:gd name="T30" fmla="*/ 1703604 w 145"/>
                  <a:gd name="T31" fmla="*/ 24 h 145"/>
                  <a:gd name="T32" fmla="*/ 1703604 w 145"/>
                  <a:gd name="T33" fmla="*/ 8 h 145"/>
                  <a:gd name="T34" fmla="*/ 2007703 w 145"/>
                  <a:gd name="T35" fmla="*/ 8 h 145"/>
                  <a:gd name="T36" fmla="*/ 2164469 w 145"/>
                  <a:gd name="T37" fmla="*/ 0 h 145"/>
                  <a:gd name="T38" fmla="*/ 2327343 w 145"/>
                  <a:gd name="T39" fmla="*/ 0 h 145"/>
                  <a:gd name="T40" fmla="*/ 2471517 w 145"/>
                  <a:gd name="T41" fmla="*/ 8 h 145"/>
                  <a:gd name="T42" fmla="*/ 2629572 w 145"/>
                  <a:gd name="T43" fmla="*/ 8 h 145"/>
                  <a:gd name="T44" fmla="*/ 2783830 w 145"/>
                  <a:gd name="T45" fmla="*/ 16 h 145"/>
                  <a:gd name="T46" fmla="*/ 2783830 w 145"/>
                  <a:gd name="T47" fmla="*/ 24 h 145"/>
                  <a:gd name="T48" fmla="*/ 2471517 w 145"/>
                  <a:gd name="T49" fmla="*/ 24 h 145"/>
                  <a:gd name="T50" fmla="*/ 2327343 w 145"/>
                  <a:gd name="T51" fmla="*/ 24 h 145"/>
                  <a:gd name="T52" fmla="*/ 2164469 w 145"/>
                  <a:gd name="T53" fmla="*/ 24 h 145"/>
                  <a:gd name="T54" fmla="*/ 2327343 w 145"/>
                  <a:gd name="T55" fmla="*/ 24 h 145"/>
                  <a:gd name="T56" fmla="*/ 2164469 w 145"/>
                  <a:gd name="T57" fmla="*/ 24 h 145"/>
                  <a:gd name="T58" fmla="*/ 2327343 w 145"/>
                  <a:gd name="T59" fmla="*/ 24 h 145"/>
                  <a:gd name="T60" fmla="*/ 2327343 w 145"/>
                  <a:gd name="T61" fmla="*/ 24 h 145"/>
                  <a:gd name="T62" fmla="*/ 2327343 w 145"/>
                  <a:gd name="T63" fmla="*/ 24 h 145"/>
                  <a:gd name="T64" fmla="*/ 2327343 w 145"/>
                  <a:gd name="T65" fmla="*/ 26 h 145"/>
                  <a:gd name="T66" fmla="*/ 1850059 w 145"/>
                  <a:gd name="T67" fmla="*/ 46 h 145"/>
                  <a:gd name="T68" fmla="*/ 1703604 w 145"/>
                  <a:gd name="T69" fmla="*/ 50 h 145"/>
                  <a:gd name="T70" fmla="*/ 1548494 w 145"/>
                  <a:gd name="T71" fmla="*/ 46 h 145"/>
                  <a:gd name="T72" fmla="*/ 1389194 w 145"/>
                  <a:gd name="T73" fmla="*/ 50 h 145"/>
                  <a:gd name="T74" fmla="*/ 1389194 w 145"/>
                  <a:gd name="T75" fmla="*/ 54 h 145"/>
                  <a:gd name="T76" fmla="*/ 1548494 w 145"/>
                  <a:gd name="T77" fmla="*/ 54 h 145"/>
                  <a:gd name="T78" fmla="*/ 1548494 w 145"/>
                  <a:gd name="T79" fmla="*/ 58 h 145"/>
                  <a:gd name="T80" fmla="*/ 1703604 w 145"/>
                  <a:gd name="T81" fmla="*/ 58 h 145"/>
                  <a:gd name="T82" fmla="*/ 1703604 w 145"/>
                  <a:gd name="T83" fmla="*/ 60 h 145"/>
                  <a:gd name="T84" fmla="*/ 1703604 w 145"/>
                  <a:gd name="T85" fmla="*/ 63 h 145"/>
                  <a:gd name="T86" fmla="*/ 1246480 w 145"/>
                  <a:gd name="T87" fmla="*/ 63 h 145"/>
                  <a:gd name="T88" fmla="*/ 1246480 w 145"/>
                  <a:gd name="T89" fmla="*/ 66 h 145"/>
                  <a:gd name="T90" fmla="*/ 1086400 w 145"/>
                  <a:gd name="T91" fmla="*/ 63 h 145"/>
                  <a:gd name="T92" fmla="*/ 921149 w 145"/>
                  <a:gd name="T93" fmla="*/ 58 h 145"/>
                  <a:gd name="T94" fmla="*/ 605767 w 145"/>
                  <a:gd name="T95" fmla="*/ 58 h 145"/>
                  <a:gd name="T96" fmla="*/ 463141 w 145"/>
                  <a:gd name="T97" fmla="*/ 58 h 145"/>
                  <a:gd name="T98" fmla="*/ 156087 w 145"/>
                  <a:gd name="T99" fmla="*/ 58 h 14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5"/>
                  <a:gd name="T151" fmla="*/ 0 h 145"/>
                  <a:gd name="T152" fmla="*/ 145 w 145"/>
                  <a:gd name="T153" fmla="*/ 145 h 14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5" h="145">
                    <a:moveTo>
                      <a:pt x="8" y="120"/>
                    </a:moveTo>
                    <a:lnTo>
                      <a:pt x="8" y="112"/>
                    </a:lnTo>
                    <a:lnTo>
                      <a:pt x="16" y="104"/>
                    </a:lnTo>
                    <a:lnTo>
                      <a:pt x="8" y="96"/>
                    </a:lnTo>
                    <a:lnTo>
                      <a:pt x="8" y="88"/>
                    </a:lnTo>
                    <a:lnTo>
                      <a:pt x="0" y="80"/>
                    </a:lnTo>
                    <a:lnTo>
                      <a:pt x="8" y="80"/>
                    </a:lnTo>
                    <a:lnTo>
                      <a:pt x="48" y="80"/>
                    </a:lnTo>
                    <a:lnTo>
                      <a:pt x="48" y="64"/>
                    </a:lnTo>
                    <a:lnTo>
                      <a:pt x="72" y="56"/>
                    </a:lnTo>
                    <a:lnTo>
                      <a:pt x="72" y="48"/>
                    </a:lnTo>
                    <a:lnTo>
                      <a:pt x="80" y="40"/>
                    </a:lnTo>
                    <a:lnTo>
                      <a:pt x="80" y="32"/>
                    </a:lnTo>
                    <a:lnTo>
                      <a:pt x="88" y="32"/>
                    </a:lnTo>
                    <a:lnTo>
                      <a:pt x="88" y="24"/>
                    </a:lnTo>
                    <a:lnTo>
                      <a:pt x="88" y="8"/>
                    </a:lnTo>
                    <a:lnTo>
                      <a:pt x="104" y="8"/>
                    </a:lnTo>
                    <a:lnTo>
                      <a:pt x="112" y="0"/>
                    </a:lnTo>
                    <a:lnTo>
                      <a:pt x="120" y="0"/>
                    </a:lnTo>
                    <a:lnTo>
                      <a:pt x="128" y="8"/>
                    </a:lnTo>
                    <a:lnTo>
                      <a:pt x="136" y="8"/>
                    </a:lnTo>
                    <a:lnTo>
                      <a:pt x="144" y="16"/>
                    </a:lnTo>
                    <a:lnTo>
                      <a:pt x="144" y="24"/>
                    </a:lnTo>
                    <a:lnTo>
                      <a:pt x="128" y="24"/>
                    </a:lnTo>
                    <a:lnTo>
                      <a:pt x="120" y="24"/>
                    </a:lnTo>
                    <a:lnTo>
                      <a:pt x="112" y="24"/>
                    </a:lnTo>
                    <a:lnTo>
                      <a:pt x="120" y="32"/>
                    </a:lnTo>
                    <a:lnTo>
                      <a:pt x="112" y="48"/>
                    </a:lnTo>
                    <a:lnTo>
                      <a:pt x="120" y="48"/>
                    </a:lnTo>
                    <a:lnTo>
                      <a:pt x="120" y="56"/>
                    </a:lnTo>
                    <a:lnTo>
                      <a:pt x="120" y="64"/>
                    </a:lnTo>
                    <a:lnTo>
                      <a:pt x="96" y="96"/>
                    </a:lnTo>
                    <a:lnTo>
                      <a:pt x="88" y="104"/>
                    </a:lnTo>
                    <a:lnTo>
                      <a:pt x="80" y="96"/>
                    </a:lnTo>
                    <a:lnTo>
                      <a:pt x="72" y="104"/>
                    </a:lnTo>
                    <a:lnTo>
                      <a:pt x="72" y="112"/>
                    </a:lnTo>
                    <a:lnTo>
                      <a:pt x="80" y="112"/>
                    </a:lnTo>
                    <a:lnTo>
                      <a:pt x="80" y="120"/>
                    </a:lnTo>
                    <a:lnTo>
                      <a:pt x="88" y="120"/>
                    </a:lnTo>
                    <a:lnTo>
                      <a:pt x="88" y="128"/>
                    </a:lnTo>
                    <a:lnTo>
                      <a:pt x="88" y="136"/>
                    </a:lnTo>
                    <a:lnTo>
                      <a:pt x="64" y="136"/>
                    </a:lnTo>
                    <a:lnTo>
                      <a:pt x="64" y="144"/>
                    </a:lnTo>
                    <a:lnTo>
                      <a:pt x="56" y="136"/>
                    </a:lnTo>
                    <a:lnTo>
                      <a:pt x="48" y="120"/>
                    </a:lnTo>
                    <a:lnTo>
                      <a:pt x="32" y="120"/>
                    </a:lnTo>
                    <a:lnTo>
                      <a:pt x="24" y="120"/>
                    </a:lnTo>
                    <a:lnTo>
                      <a:pt x="8" y="12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32" name="Freeform 168"/>
              <p:cNvSpPr>
                <a:spLocks noChangeAspect="1"/>
              </p:cNvSpPr>
              <p:nvPr/>
            </p:nvSpPr>
            <p:spPr bwMode="auto">
              <a:xfrm>
                <a:off x="3377" y="2032"/>
                <a:ext cx="85" cy="40"/>
              </a:xfrm>
              <a:custGeom>
                <a:avLst/>
                <a:gdLst>
                  <a:gd name="T0" fmla="*/ 202466 w 65"/>
                  <a:gd name="T1" fmla="*/ 0 h 41"/>
                  <a:gd name="T2" fmla="*/ 0 w 65"/>
                  <a:gd name="T3" fmla="*/ 16 h 41"/>
                  <a:gd name="T4" fmla="*/ 202466 w 65"/>
                  <a:gd name="T5" fmla="*/ 20 h 41"/>
                  <a:gd name="T6" fmla="*/ 1723695 w 65"/>
                  <a:gd name="T7" fmla="*/ 20 h 41"/>
                  <a:gd name="T8" fmla="*/ 1723695 w 65"/>
                  <a:gd name="T9" fmla="*/ 20 h 41"/>
                  <a:gd name="T10" fmla="*/ 1723695 w 65"/>
                  <a:gd name="T11" fmla="*/ 20 h 41"/>
                  <a:gd name="T12" fmla="*/ 1723695 w 65"/>
                  <a:gd name="T13" fmla="*/ 20 h 41"/>
                  <a:gd name="T14" fmla="*/ 1280286 w 65"/>
                  <a:gd name="T15" fmla="*/ 20 h 41"/>
                  <a:gd name="T16" fmla="*/ 1063541 w 65"/>
                  <a:gd name="T17" fmla="*/ 16 h 41"/>
                  <a:gd name="T18" fmla="*/ 863132 w 65"/>
                  <a:gd name="T19" fmla="*/ 8 h 41"/>
                  <a:gd name="T20" fmla="*/ 863132 w 65"/>
                  <a:gd name="T21" fmla="*/ 8 h 41"/>
                  <a:gd name="T22" fmla="*/ 417083 w 65"/>
                  <a:gd name="T23" fmla="*/ 0 h 41"/>
                  <a:gd name="T24" fmla="*/ 202466 w 65"/>
                  <a:gd name="T25" fmla="*/ 0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
                  <a:gd name="T40" fmla="*/ 0 h 41"/>
                  <a:gd name="T41" fmla="*/ 65 w 65"/>
                  <a:gd name="T42" fmla="*/ 41 h 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 h="41">
                    <a:moveTo>
                      <a:pt x="8" y="0"/>
                    </a:moveTo>
                    <a:lnTo>
                      <a:pt x="0" y="16"/>
                    </a:lnTo>
                    <a:lnTo>
                      <a:pt x="8" y="24"/>
                    </a:lnTo>
                    <a:lnTo>
                      <a:pt x="64" y="40"/>
                    </a:lnTo>
                    <a:lnTo>
                      <a:pt x="64" y="32"/>
                    </a:lnTo>
                    <a:lnTo>
                      <a:pt x="64" y="24"/>
                    </a:lnTo>
                    <a:lnTo>
                      <a:pt x="48" y="24"/>
                    </a:lnTo>
                    <a:lnTo>
                      <a:pt x="40" y="16"/>
                    </a:lnTo>
                    <a:lnTo>
                      <a:pt x="32" y="8"/>
                    </a:lnTo>
                    <a:lnTo>
                      <a:pt x="16" y="0"/>
                    </a:lnTo>
                    <a:lnTo>
                      <a:pt x="8"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33" name="Freeform 169"/>
              <p:cNvSpPr>
                <a:spLocks noChangeAspect="1"/>
              </p:cNvSpPr>
              <p:nvPr/>
            </p:nvSpPr>
            <p:spPr bwMode="auto">
              <a:xfrm>
                <a:off x="3460" y="2071"/>
                <a:ext cx="64" cy="48"/>
              </a:xfrm>
              <a:custGeom>
                <a:avLst/>
                <a:gdLst>
                  <a:gd name="T0" fmla="*/ 1229790 w 49"/>
                  <a:gd name="T1" fmla="*/ 24 h 49"/>
                  <a:gd name="T2" fmla="*/ 1026231 w 49"/>
                  <a:gd name="T3" fmla="*/ 24 h 49"/>
                  <a:gd name="T4" fmla="*/ 1026231 w 49"/>
                  <a:gd name="T5" fmla="*/ 24 h 49"/>
                  <a:gd name="T6" fmla="*/ 1026231 w 49"/>
                  <a:gd name="T7" fmla="*/ 24 h 49"/>
                  <a:gd name="T8" fmla="*/ 827056 w 49"/>
                  <a:gd name="T9" fmla="*/ 24 h 49"/>
                  <a:gd name="T10" fmla="*/ 827056 w 49"/>
                  <a:gd name="T11" fmla="*/ 24 h 49"/>
                  <a:gd name="T12" fmla="*/ 1026231 w 49"/>
                  <a:gd name="T13" fmla="*/ 8 h 49"/>
                  <a:gd name="T14" fmla="*/ 601558 w 49"/>
                  <a:gd name="T15" fmla="*/ 8 h 49"/>
                  <a:gd name="T16" fmla="*/ 601558 w 49"/>
                  <a:gd name="T17" fmla="*/ 0 h 49"/>
                  <a:gd name="T18" fmla="*/ 400994 w 49"/>
                  <a:gd name="T19" fmla="*/ 0 h 49"/>
                  <a:gd name="T20" fmla="*/ 196296 w 49"/>
                  <a:gd name="T21" fmla="*/ 0 h 49"/>
                  <a:gd name="T22" fmla="*/ 196296 w 49"/>
                  <a:gd name="T23" fmla="*/ 8 h 49"/>
                  <a:gd name="T24" fmla="*/ 0 w 49"/>
                  <a:gd name="T25" fmla="*/ 16 h 49"/>
                  <a:gd name="T26" fmla="*/ 196296 w 49"/>
                  <a:gd name="T27" fmla="*/ 16 h 49"/>
                  <a:gd name="T28" fmla="*/ 400994 w 49"/>
                  <a:gd name="T29" fmla="*/ 24 h 49"/>
                  <a:gd name="T30" fmla="*/ 601558 w 49"/>
                  <a:gd name="T31" fmla="*/ 24 h 49"/>
                  <a:gd name="T32" fmla="*/ 1026231 w 49"/>
                  <a:gd name="T33" fmla="*/ 24 h 49"/>
                  <a:gd name="T34" fmla="*/ 1026231 w 49"/>
                  <a:gd name="T35" fmla="*/ 24 h 49"/>
                  <a:gd name="T36" fmla="*/ 1229790 w 49"/>
                  <a:gd name="T37" fmla="*/ 24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49"/>
                  <a:gd name="T59" fmla="*/ 49 w 49"/>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49">
                    <a:moveTo>
                      <a:pt x="48" y="48"/>
                    </a:moveTo>
                    <a:lnTo>
                      <a:pt x="40" y="32"/>
                    </a:lnTo>
                    <a:lnTo>
                      <a:pt x="40" y="24"/>
                    </a:lnTo>
                    <a:lnTo>
                      <a:pt x="40" y="32"/>
                    </a:lnTo>
                    <a:lnTo>
                      <a:pt x="32" y="32"/>
                    </a:lnTo>
                    <a:lnTo>
                      <a:pt x="32" y="24"/>
                    </a:lnTo>
                    <a:lnTo>
                      <a:pt x="40" y="8"/>
                    </a:lnTo>
                    <a:lnTo>
                      <a:pt x="24" y="8"/>
                    </a:lnTo>
                    <a:lnTo>
                      <a:pt x="24" y="0"/>
                    </a:lnTo>
                    <a:lnTo>
                      <a:pt x="16" y="0"/>
                    </a:lnTo>
                    <a:lnTo>
                      <a:pt x="8" y="0"/>
                    </a:lnTo>
                    <a:lnTo>
                      <a:pt x="8" y="8"/>
                    </a:lnTo>
                    <a:lnTo>
                      <a:pt x="0" y="16"/>
                    </a:lnTo>
                    <a:lnTo>
                      <a:pt x="8" y="16"/>
                    </a:lnTo>
                    <a:lnTo>
                      <a:pt x="16" y="48"/>
                    </a:lnTo>
                    <a:lnTo>
                      <a:pt x="24" y="48"/>
                    </a:lnTo>
                    <a:lnTo>
                      <a:pt x="40" y="32"/>
                    </a:lnTo>
                    <a:lnTo>
                      <a:pt x="40" y="48"/>
                    </a:lnTo>
                    <a:lnTo>
                      <a:pt x="48" y="4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34" name="Freeform 170"/>
              <p:cNvSpPr>
                <a:spLocks noChangeAspect="1"/>
              </p:cNvSpPr>
              <p:nvPr/>
            </p:nvSpPr>
            <p:spPr bwMode="auto">
              <a:xfrm>
                <a:off x="3512" y="2056"/>
                <a:ext cx="106" cy="173"/>
              </a:xfrm>
              <a:custGeom>
                <a:avLst/>
                <a:gdLst>
                  <a:gd name="T0" fmla="*/ 1546108 w 81"/>
                  <a:gd name="T1" fmla="*/ 74 h 177"/>
                  <a:gd name="T2" fmla="*/ 1976990 w 81"/>
                  <a:gd name="T3" fmla="*/ 64 h 177"/>
                  <a:gd name="T4" fmla="*/ 1761411 w 81"/>
                  <a:gd name="T5" fmla="*/ 58 h 177"/>
                  <a:gd name="T6" fmla="*/ 1546108 w 81"/>
                  <a:gd name="T7" fmla="*/ 53 h 177"/>
                  <a:gd name="T8" fmla="*/ 1546108 w 81"/>
                  <a:gd name="T9" fmla="*/ 50 h 177"/>
                  <a:gd name="T10" fmla="*/ 1546108 w 81"/>
                  <a:gd name="T11" fmla="*/ 43 h 177"/>
                  <a:gd name="T12" fmla="*/ 1546108 w 81"/>
                  <a:gd name="T13" fmla="*/ 35 h 177"/>
                  <a:gd name="T14" fmla="*/ 1976990 w 81"/>
                  <a:gd name="T15" fmla="*/ 31 h 177"/>
                  <a:gd name="T16" fmla="*/ 2185187 w 81"/>
                  <a:gd name="T17" fmla="*/ 26 h 177"/>
                  <a:gd name="T18" fmla="*/ 1976990 w 81"/>
                  <a:gd name="T19" fmla="*/ 26 h 177"/>
                  <a:gd name="T20" fmla="*/ 1761411 w 81"/>
                  <a:gd name="T21" fmla="*/ 22 h 177"/>
                  <a:gd name="T22" fmla="*/ 1761411 w 81"/>
                  <a:gd name="T23" fmla="*/ 22 h 177"/>
                  <a:gd name="T24" fmla="*/ 1761411 w 81"/>
                  <a:gd name="T25" fmla="*/ 22 h 177"/>
                  <a:gd name="T26" fmla="*/ 1546108 w 81"/>
                  <a:gd name="T27" fmla="*/ 22 h 177"/>
                  <a:gd name="T28" fmla="*/ 1546108 w 81"/>
                  <a:gd name="T29" fmla="*/ 22 h 177"/>
                  <a:gd name="T30" fmla="*/ 1546108 w 81"/>
                  <a:gd name="T31" fmla="*/ 8 h 177"/>
                  <a:gd name="T32" fmla="*/ 1546108 w 81"/>
                  <a:gd name="T33" fmla="*/ 0 h 177"/>
                  <a:gd name="T34" fmla="*/ 1311937 w 81"/>
                  <a:gd name="T35" fmla="*/ 0 h 177"/>
                  <a:gd name="T36" fmla="*/ 1311937 w 81"/>
                  <a:gd name="T37" fmla="*/ 8 h 177"/>
                  <a:gd name="T38" fmla="*/ 1086874 w 81"/>
                  <a:gd name="T39" fmla="*/ 8 h 177"/>
                  <a:gd name="T40" fmla="*/ 882149 w 81"/>
                  <a:gd name="T41" fmla="*/ 16 h 177"/>
                  <a:gd name="T42" fmla="*/ 433582 w 81"/>
                  <a:gd name="T43" fmla="*/ 22 h 177"/>
                  <a:gd name="T44" fmla="*/ 433582 w 81"/>
                  <a:gd name="T45" fmla="*/ 22 h 177"/>
                  <a:gd name="T46" fmla="*/ 207903 w 81"/>
                  <a:gd name="T47" fmla="*/ 22 h 177"/>
                  <a:gd name="T48" fmla="*/ 207903 w 81"/>
                  <a:gd name="T49" fmla="*/ 26 h 177"/>
                  <a:gd name="T50" fmla="*/ 0 w 81"/>
                  <a:gd name="T51" fmla="*/ 26 h 177"/>
                  <a:gd name="T52" fmla="*/ 433582 w 81"/>
                  <a:gd name="T53" fmla="*/ 35 h 177"/>
                  <a:gd name="T54" fmla="*/ 433582 w 81"/>
                  <a:gd name="T55" fmla="*/ 39 h 177"/>
                  <a:gd name="T56" fmla="*/ 669794 w 81"/>
                  <a:gd name="T57" fmla="*/ 47 h 177"/>
                  <a:gd name="T58" fmla="*/ 433582 w 81"/>
                  <a:gd name="T59" fmla="*/ 50 h 177"/>
                  <a:gd name="T60" fmla="*/ 882149 w 81"/>
                  <a:gd name="T61" fmla="*/ 53 h 177"/>
                  <a:gd name="T62" fmla="*/ 1086874 w 81"/>
                  <a:gd name="T63" fmla="*/ 47 h 177"/>
                  <a:gd name="T64" fmla="*/ 1311937 w 81"/>
                  <a:gd name="T65" fmla="*/ 50 h 177"/>
                  <a:gd name="T66" fmla="*/ 1546108 w 81"/>
                  <a:gd name="T67" fmla="*/ 61 h 177"/>
                  <a:gd name="T68" fmla="*/ 1546108 w 81"/>
                  <a:gd name="T69" fmla="*/ 74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1"/>
                  <a:gd name="T106" fmla="*/ 0 h 177"/>
                  <a:gd name="T107" fmla="*/ 81 w 81"/>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1" h="177">
                    <a:moveTo>
                      <a:pt x="56" y="176"/>
                    </a:moveTo>
                    <a:lnTo>
                      <a:pt x="72" y="152"/>
                    </a:lnTo>
                    <a:lnTo>
                      <a:pt x="64" y="136"/>
                    </a:lnTo>
                    <a:lnTo>
                      <a:pt x="56" y="120"/>
                    </a:lnTo>
                    <a:lnTo>
                      <a:pt x="56" y="112"/>
                    </a:lnTo>
                    <a:lnTo>
                      <a:pt x="56" y="96"/>
                    </a:lnTo>
                    <a:lnTo>
                      <a:pt x="56" y="80"/>
                    </a:lnTo>
                    <a:lnTo>
                      <a:pt x="72" y="72"/>
                    </a:lnTo>
                    <a:lnTo>
                      <a:pt x="80" y="64"/>
                    </a:lnTo>
                    <a:lnTo>
                      <a:pt x="72" y="64"/>
                    </a:lnTo>
                    <a:lnTo>
                      <a:pt x="64" y="56"/>
                    </a:lnTo>
                    <a:lnTo>
                      <a:pt x="64" y="48"/>
                    </a:lnTo>
                    <a:lnTo>
                      <a:pt x="56" y="40"/>
                    </a:lnTo>
                    <a:lnTo>
                      <a:pt x="56" y="8"/>
                    </a:lnTo>
                    <a:lnTo>
                      <a:pt x="56" y="0"/>
                    </a:lnTo>
                    <a:lnTo>
                      <a:pt x="48" y="0"/>
                    </a:lnTo>
                    <a:lnTo>
                      <a:pt x="48" y="8"/>
                    </a:lnTo>
                    <a:lnTo>
                      <a:pt x="40" y="8"/>
                    </a:lnTo>
                    <a:lnTo>
                      <a:pt x="32" y="16"/>
                    </a:lnTo>
                    <a:lnTo>
                      <a:pt x="16" y="40"/>
                    </a:lnTo>
                    <a:lnTo>
                      <a:pt x="16" y="48"/>
                    </a:lnTo>
                    <a:lnTo>
                      <a:pt x="8" y="56"/>
                    </a:lnTo>
                    <a:lnTo>
                      <a:pt x="8" y="64"/>
                    </a:lnTo>
                    <a:lnTo>
                      <a:pt x="0" y="64"/>
                    </a:lnTo>
                    <a:lnTo>
                      <a:pt x="16" y="80"/>
                    </a:lnTo>
                    <a:lnTo>
                      <a:pt x="16" y="88"/>
                    </a:lnTo>
                    <a:lnTo>
                      <a:pt x="24" y="104"/>
                    </a:lnTo>
                    <a:lnTo>
                      <a:pt x="16" y="112"/>
                    </a:lnTo>
                    <a:lnTo>
                      <a:pt x="32" y="120"/>
                    </a:lnTo>
                    <a:lnTo>
                      <a:pt x="40" y="104"/>
                    </a:lnTo>
                    <a:lnTo>
                      <a:pt x="48" y="112"/>
                    </a:lnTo>
                    <a:lnTo>
                      <a:pt x="56" y="144"/>
                    </a:lnTo>
                    <a:lnTo>
                      <a:pt x="56" y="17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35" name="Freeform 171"/>
              <p:cNvSpPr>
                <a:spLocks noChangeAspect="1"/>
              </p:cNvSpPr>
              <p:nvPr/>
            </p:nvSpPr>
            <p:spPr bwMode="auto">
              <a:xfrm>
                <a:off x="3586" y="2127"/>
                <a:ext cx="84" cy="134"/>
              </a:xfrm>
              <a:custGeom>
                <a:avLst/>
                <a:gdLst>
                  <a:gd name="T0" fmla="*/ 274162 w 65"/>
                  <a:gd name="T1" fmla="*/ 0 h 137"/>
                  <a:gd name="T2" fmla="*/ 0 w 65"/>
                  <a:gd name="T3" fmla="*/ 8 h 137"/>
                  <a:gd name="T4" fmla="*/ 0 w 65"/>
                  <a:gd name="T5" fmla="*/ 22 h 137"/>
                  <a:gd name="T6" fmla="*/ 0 w 65"/>
                  <a:gd name="T7" fmla="*/ 22 h 137"/>
                  <a:gd name="T8" fmla="*/ 0 w 65"/>
                  <a:gd name="T9" fmla="*/ 22 h 137"/>
                  <a:gd name="T10" fmla="*/ 134879 w 65"/>
                  <a:gd name="T11" fmla="*/ 26 h 137"/>
                  <a:gd name="T12" fmla="*/ 274162 w 65"/>
                  <a:gd name="T13" fmla="*/ 36 h 137"/>
                  <a:gd name="T14" fmla="*/ 0 w 65"/>
                  <a:gd name="T15" fmla="*/ 48 h 137"/>
                  <a:gd name="T16" fmla="*/ 0 w 65"/>
                  <a:gd name="T17" fmla="*/ 48 h 137"/>
                  <a:gd name="T18" fmla="*/ 0 w 65"/>
                  <a:gd name="T19" fmla="*/ 52 h 137"/>
                  <a:gd name="T20" fmla="*/ 274162 w 65"/>
                  <a:gd name="T21" fmla="*/ 57 h 137"/>
                  <a:gd name="T22" fmla="*/ 274162 w 65"/>
                  <a:gd name="T23" fmla="*/ 55 h 137"/>
                  <a:gd name="T24" fmla="*/ 410454 w 65"/>
                  <a:gd name="T25" fmla="*/ 57 h 137"/>
                  <a:gd name="T26" fmla="*/ 539336 w 65"/>
                  <a:gd name="T27" fmla="*/ 60 h 137"/>
                  <a:gd name="T28" fmla="*/ 685483 w 65"/>
                  <a:gd name="T29" fmla="*/ 57 h 137"/>
                  <a:gd name="T30" fmla="*/ 539336 w 65"/>
                  <a:gd name="T31" fmla="*/ 55 h 137"/>
                  <a:gd name="T32" fmla="*/ 274162 w 65"/>
                  <a:gd name="T33" fmla="*/ 55 h 137"/>
                  <a:gd name="T34" fmla="*/ 274162 w 65"/>
                  <a:gd name="T35" fmla="*/ 48 h 137"/>
                  <a:gd name="T36" fmla="*/ 134879 w 65"/>
                  <a:gd name="T37" fmla="*/ 48 h 137"/>
                  <a:gd name="T38" fmla="*/ 134879 w 65"/>
                  <a:gd name="T39" fmla="*/ 44 h 137"/>
                  <a:gd name="T40" fmla="*/ 274162 w 65"/>
                  <a:gd name="T41" fmla="*/ 36 h 137"/>
                  <a:gd name="T42" fmla="*/ 274162 w 65"/>
                  <a:gd name="T43" fmla="*/ 26 h 137"/>
                  <a:gd name="T44" fmla="*/ 410454 w 65"/>
                  <a:gd name="T45" fmla="*/ 26 h 137"/>
                  <a:gd name="T46" fmla="*/ 410454 w 65"/>
                  <a:gd name="T47" fmla="*/ 32 h 137"/>
                  <a:gd name="T48" fmla="*/ 539336 w 65"/>
                  <a:gd name="T49" fmla="*/ 32 h 137"/>
                  <a:gd name="T50" fmla="*/ 685483 w 65"/>
                  <a:gd name="T51" fmla="*/ 40 h 137"/>
                  <a:gd name="T52" fmla="*/ 685483 w 65"/>
                  <a:gd name="T53" fmla="*/ 36 h 137"/>
                  <a:gd name="T54" fmla="*/ 685483 w 65"/>
                  <a:gd name="T55" fmla="*/ 26 h 137"/>
                  <a:gd name="T56" fmla="*/ 685483 w 65"/>
                  <a:gd name="T57" fmla="*/ 22 h 137"/>
                  <a:gd name="T58" fmla="*/ 1086906 w 65"/>
                  <a:gd name="T59" fmla="*/ 22 h 137"/>
                  <a:gd name="T60" fmla="*/ 1086906 w 65"/>
                  <a:gd name="T61" fmla="*/ 22 h 137"/>
                  <a:gd name="T62" fmla="*/ 944177 w 65"/>
                  <a:gd name="T63" fmla="*/ 22 h 137"/>
                  <a:gd name="T64" fmla="*/ 944177 w 65"/>
                  <a:gd name="T65" fmla="*/ 22 h 137"/>
                  <a:gd name="T66" fmla="*/ 812833 w 65"/>
                  <a:gd name="T67" fmla="*/ 16 h 137"/>
                  <a:gd name="T68" fmla="*/ 685483 w 65"/>
                  <a:gd name="T69" fmla="*/ 22 h 137"/>
                  <a:gd name="T70" fmla="*/ 410454 w 65"/>
                  <a:gd name="T71" fmla="*/ 22 h 137"/>
                  <a:gd name="T72" fmla="*/ 410454 w 65"/>
                  <a:gd name="T73" fmla="*/ 8 h 137"/>
                  <a:gd name="T74" fmla="*/ 274162 w 65"/>
                  <a:gd name="T75" fmla="*/ 8 h 137"/>
                  <a:gd name="T76" fmla="*/ 274162 w 65"/>
                  <a:gd name="T77" fmla="*/ 0 h 1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5"/>
                  <a:gd name="T118" fmla="*/ 0 h 137"/>
                  <a:gd name="T119" fmla="*/ 65 w 65"/>
                  <a:gd name="T120" fmla="*/ 137 h 1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5" h="137">
                    <a:moveTo>
                      <a:pt x="16" y="0"/>
                    </a:moveTo>
                    <a:lnTo>
                      <a:pt x="0" y="8"/>
                    </a:lnTo>
                    <a:lnTo>
                      <a:pt x="0" y="24"/>
                    </a:lnTo>
                    <a:lnTo>
                      <a:pt x="0" y="40"/>
                    </a:lnTo>
                    <a:lnTo>
                      <a:pt x="0" y="48"/>
                    </a:lnTo>
                    <a:lnTo>
                      <a:pt x="8" y="64"/>
                    </a:lnTo>
                    <a:lnTo>
                      <a:pt x="16" y="80"/>
                    </a:lnTo>
                    <a:lnTo>
                      <a:pt x="0" y="104"/>
                    </a:lnTo>
                    <a:lnTo>
                      <a:pt x="0" y="112"/>
                    </a:lnTo>
                    <a:lnTo>
                      <a:pt x="16" y="128"/>
                    </a:lnTo>
                    <a:lnTo>
                      <a:pt x="16" y="120"/>
                    </a:lnTo>
                    <a:lnTo>
                      <a:pt x="24" y="128"/>
                    </a:lnTo>
                    <a:lnTo>
                      <a:pt x="32" y="136"/>
                    </a:lnTo>
                    <a:lnTo>
                      <a:pt x="40" y="128"/>
                    </a:lnTo>
                    <a:lnTo>
                      <a:pt x="32" y="120"/>
                    </a:lnTo>
                    <a:lnTo>
                      <a:pt x="16" y="120"/>
                    </a:lnTo>
                    <a:lnTo>
                      <a:pt x="16" y="104"/>
                    </a:lnTo>
                    <a:lnTo>
                      <a:pt x="8" y="104"/>
                    </a:lnTo>
                    <a:lnTo>
                      <a:pt x="8" y="96"/>
                    </a:lnTo>
                    <a:lnTo>
                      <a:pt x="16" y="80"/>
                    </a:lnTo>
                    <a:lnTo>
                      <a:pt x="16" y="64"/>
                    </a:lnTo>
                    <a:lnTo>
                      <a:pt x="24" y="64"/>
                    </a:lnTo>
                    <a:lnTo>
                      <a:pt x="24" y="72"/>
                    </a:lnTo>
                    <a:lnTo>
                      <a:pt x="32" y="72"/>
                    </a:lnTo>
                    <a:lnTo>
                      <a:pt x="40" y="88"/>
                    </a:lnTo>
                    <a:lnTo>
                      <a:pt x="40" y="80"/>
                    </a:lnTo>
                    <a:lnTo>
                      <a:pt x="40" y="64"/>
                    </a:lnTo>
                    <a:lnTo>
                      <a:pt x="40" y="56"/>
                    </a:lnTo>
                    <a:lnTo>
                      <a:pt x="64" y="56"/>
                    </a:lnTo>
                    <a:lnTo>
                      <a:pt x="64" y="48"/>
                    </a:lnTo>
                    <a:lnTo>
                      <a:pt x="56" y="40"/>
                    </a:lnTo>
                    <a:lnTo>
                      <a:pt x="56" y="32"/>
                    </a:lnTo>
                    <a:lnTo>
                      <a:pt x="48" y="16"/>
                    </a:lnTo>
                    <a:lnTo>
                      <a:pt x="40" y="24"/>
                    </a:lnTo>
                    <a:lnTo>
                      <a:pt x="24" y="32"/>
                    </a:lnTo>
                    <a:lnTo>
                      <a:pt x="24" y="8"/>
                    </a:lnTo>
                    <a:lnTo>
                      <a:pt x="16" y="8"/>
                    </a:lnTo>
                    <a:lnTo>
                      <a:pt x="16"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36" name="Freeform 172"/>
              <p:cNvSpPr>
                <a:spLocks noChangeAspect="1"/>
              </p:cNvSpPr>
              <p:nvPr/>
            </p:nvSpPr>
            <p:spPr bwMode="auto">
              <a:xfrm>
                <a:off x="3606" y="2111"/>
                <a:ext cx="86" cy="78"/>
              </a:xfrm>
              <a:custGeom>
                <a:avLst/>
                <a:gdLst>
                  <a:gd name="T0" fmla="*/ 2669476 w 65"/>
                  <a:gd name="T1" fmla="*/ 17 h 81"/>
                  <a:gd name="T2" fmla="*/ 2669476 w 65"/>
                  <a:gd name="T3" fmla="*/ 14 h 81"/>
                  <a:gd name="T4" fmla="*/ 2350134 w 65"/>
                  <a:gd name="T5" fmla="*/ 13 h 81"/>
                  <a:gd name="T6" fmla="*/ 2350134 w 65"/>
                  <a:gd name="T7" fmla="*/ 13 h 81"/>
                  <a:gd name="T8" fmla="*/ 1342525 w 65"/>
                  <a:gd name="T9" fmla="*/ 13 h 81"/>
                  <a:gd name="T10" fmla="*/ 1679097 w 65"/>
                  <a:gd name="T11" fmla="*/ 13 h 81"/>
                  <a:gd name="T12" fmla="*/ 1679097 w 65"/>
                  <a:gd name="T13" fmla="*/ 13 h 81"/>
                  <a:gd name="T14" fmla="*/ 1014699 w 65"/>
                  <a:gd name="T15" fmla="*/ 8 h 81"/>
                  <a:gd name="T16" fmla="*/ 1014699 w 65"/>
                  <a:gd name="T17" fmla="*/ 0 h 81"/>
                  <a:gd name="T18" fmla="*/ 671930 w 65"/>
                  <a:gd name="T19" fmla="*/ 0 h 81"/>
                  <a:gd name="T20" fmla="*/ 671930 w 65"/>
                  <a:gd name="T21" fmla="*/ 8 h 81"/>
                  <a:gd name="T22" fmla="*/ 352899 w 65"/>
                  <a:gd name="T23" fmla="*/ 8 h 81"/>
                  <a:gd name="T24" fmla="*/ 352899 w 65"/>
                  <a:gd name="T25" fmla="*/ 8 h 81"/>
                  <a:gd name="T26" fmla="*/ 0 w 65"/>
                  <a:gd name="T27" fmla="*/ 13 h 81"/>
                  <a:gd name="T28" fmla="*/ 0 w 65"/>
                  <a:gd name="T29" fmla="*/ 13 h 81"/>
                  <a:gd name="T30" fmla="*/ 352899 w 65"/>
                  <a:gd name="T31" fmla="*/ 13 h 81"/>
                  <a:gd name="T32" fmla="*/ 352899 w 65"/>
                  <a:gd name="T33" fmla="*/ 13 h 81"/>
                  <a:gd name="T34" fmla="*/ 1014699 w 65"/>
                  <a:gd name="T35" fmla="*/ 13 h 81"/>
                  <a:gd name="T36" fmla="*/ 1342525 w 65"/>
                  <a:gd name="T37" fmla="*/ 13 h 81"/>
                  <a:gd name="T38" fmla="*/ 1679097 w 65"/>
                  <a:gd name="T39" fmla="*/ 13 h 81"/>
                  <a:gd name="T40" fmla="*/ 1679097 w 65"/>
                  <a:gd name="T41" fmla="*/ 13 h 81"/>
                  <a:gd name="T42" fmla="*/ 2017627 w 65"/>
                  <a:gd name="T43" fmla="*/ 14 h 81"/>
                  <a:gd name="T44" fmla="*/ 2017627 w 65"/>
                  <a:gd name="T45" fmla="*/ 17 h 81"/>
                  <a:gd name="T46" fmla="*/ 2350134 w 65"/>
                  <a:gd name="T47" fmla="*/ 19 h 81"/>
                  <a:gd name="T48" fmla="*/ 2350134 w 65"/>
                  <a:gd name="T49" fmla="*/ 17 h 81"/>
                  <a:gd name="T50" fmla="*/ 2669476 w 65"/>
                  <a:gd name="T51" fmla="*/ 17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81"/>
                  <a:gd name="T80" fmla="*/ 65 w 6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81">
                    <a:moveTo>
                      <a:pt x="64" y="72"/>
                    </a:moveTo>
                    <a:lnTo>
                      <a:pt x="64" y="64"/>
                    </a:lnTo>
                    <a:lnTo>
                      <a:pt x="56" y="48"/>
                    </a:lnTo>
                    <a:lnTo>
                      <a:pt x="32" y="24"/>
                    </a:lnTo>
                    <a:lnTo>
                      <a:pt x="40" y="24"/>
                    </a:lnTo>
                    <a:lnTo>
                      <a:pt x="40" y="16"/>
                    </a:lnTo>
                    <a:lnTo>
                      <a:pt x="24" y="8"/>
                    </a:lnTo>
                    <a:lnTo>
                      <a:pt x="24" y="0"/>
                    </a:lnTo>
                    <a:lnTo>
                      <a:pt x="16" y="0"/>
                    </a:lnTo>
                    <a:lnTo>
                      <a:pt x="16" y="8"/>
                    </a:lnTo>
                    <a:lnTo>
                      <a:pt x="8" y="8"/>
                    </a:lnTo>
                    <a:lnTo>
                      <a:pt x="0" y="16"/>
                    </a:lnTo>
                    <a:lnTo>
                      <a:pt x="0" y="24"/>
                    </a:lnTo>
                    <a:lnTo>
                      <a:pt x="8" y="24"/>
                    </a:lnTo>
                    <a:lnTo>
                      <a:pt x="8" y="48"/>
                    </a:lnTo>
                    <a:lnTo>
                      <a:pt x="24" y="40"/>
                    </a:lnTo>
                    <a:lnTo>
                      <a:pt x="32" y="32"/>
                    </a:lnTo>
                    <a:lnTo>
                      <a:pt x="40" y="48"/>
                    </a:lnTo>
                    <a:lnTo>
                      <a:pt x="40" y="56"/>
                    </a:lnTo>
                    <a:lnTo>
                      <a:pt x="48" y="64"/>
                    </a:lnTo>
                    <a:lnTo>
                      <a:pt x="48" y="72"/>
                    </a:lnTo>
                    <a:lnTo>
                      <a:pt x="56" y="80"/>
                    </a:lnTo>
                    <a:lnTo>
                      <a:pt x="56" y="72"/>
                    </a:lnTo>
                    <a:lnTo>
                      <a:pt x="64" y="7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37" name="Freeform 173"/>
              <p:cNvSpPr>
                <a:spLocks noChangeAspect="1"/>
              </p:cNvSpPr>
              <p:nvPr/>
            </p:nvSpPr>
            <p:spPr bwMode="auto">
              <a:xfrm>
                <a:off x="3637" y="2103"/>
                <a:ext cx="75" cy="126"/>
              </a:xfrm>
              <a:custGeom>
                <a:avLst/>
                <a:gdLst>
                  <a:gd name="T0" fmla="*/ 0 w 57"/>
                  <a:gd name="T1" fmla="*/ 8 h 129"/>
                  <a:gd name="T2" fmla="*/ 0 w 57"/>
                  <a:gd name="T3" fmla="*/ 0 h 129"/>
                  <a:gd name="T4" fmla="*/ 0 w 57"/>
                  <a:gd name="T5" fmla="*/ 8 h 129"/>
                  <a:gd name="T6" fmla="*/ 812186 w 57"/>
                  <a:gd name="T7" fmla="*/ 0 h 129"/>
                  <a:gd name="T8" fmla="*/ 1068666 w 57"/>
                  <a:gd name="T9" fmla="*/ 0 h 129"/>
                  <a:gd name="T10" fmla="*/ 1068666 w 57"/>
                  <a:gd name="T11" fmla="*/ 16 h 129"/>
                  <a:gd name="T12" fmla="*/ 1610643 w 57"/>
                  <a:gd name="T13" fmla="*/ 16 h 129"/>
                  <a:gd name="T14" fmla="*/ 1068666 w 57"/>
                  <a:gd name="T15" fmla="*/ 16 h 129"/>
                  <a:gd name="T16" fmla="*/ 1068666 w 57"/>
                  <a:gd name="T17" fmla="*/ 21 h 129"/>
                  <a:gd name="T18" fmla="*/ 812186 w 57"/>
                  <a:gd name="T19" fmla="*/ 21 h 129"/>
                  <a:gd name="T20" fmla="*/ 1895301 w 57"/>
                  <a:gd name="T21" fmla="*/ 30 h 129"/>
                  <a:gd name="T22" fmla="*/ 1895301 w 57"/>
                  <a:gd name="T23" fmla="*/ 38 h 129"/>
                  <a:gd name="T24" fmla="*/ 1895301 w 57"/>
                  <a:gd name="T25" fmla="*/ 49 h 129"/>
                  <a:gd name="T26" fmla="*/ 1360087 w 57"/>
                  <a:gd name="T27" fmla="*/ 49 h 129"/>
                  <a:gd name="T28" fmla="*/ 1068666 w 57"/>
                  <a:gd name="T29" fmla="*/ 49 h 129"/>
                  <a:gd name="T30" fmla="*/ 1068666 w 57"/>
                  <a:gd name="T31" fmla="*/ 54 h 129"/>
                  <a:gd name="T32" fmla="*/ 549554 w 57"/>
                  <a:gd name="T33" fmla="*/ 54 h 129"/>
                  <a:gd name="T34" fmla="*/ 549554 w 57"/>
                  <a:gd name="T35" fmla="*/ 51 h 129"/>
                  <a:gd name="T36" fmla="*/ 549554 w 57"/>
                  <a:gd name="T37" fmla="*/ 49 h 129"/>
                  <a:gd name="T38" fmla="*/ 812186 w 57"/>
                  <a:gd name="T39" fmla="*/ 49 h 129"/>
                  <a:gd name="T40" fmla="*/ 1068666 w 57"/>
                  <a:gd name="T41" fmla="*/ 46 h 129"/>
                  <a:gd name="T42" fmla="*/ 1360087 w 57"/>
                  <a:gd name="T43" fmla="*/ 42 h 129"/>
                  <a:gd name="T44" fmla="*/ 1360087 w 57"/>
                  <a:gd name="T45" fmla="*/ 34 h 129"/>
                  <a:gd name="T46" fmla="*/ 1360087 w 57"/>
                  <a:gd name="T47" fmla="*/ 30 h 129"/>
                  <a:gd name="T48" fmla="*/ 1068666 w 57"/>
                  <a:gd name="T49" fmla="*/ 21 h 129"/>
                  <a:gd name="T50" fmla="*/ 1068666 w 57"/>
                  <a:gd name="T51" fmla="*/ 21 h 129"/>
                  <a:gd name="T52" fmla="*/ 270963 w 57"/>
                  <a:gd name="T53" fmla="*/ 21 h 129"/>
                  <a:gd name="T54" fmla="*/ 549554 w 57"/>
                  <a:gd name="T55" fmla="*/ 21 h 129"/>
                  <a:gd name="T56" fmla="*/ 549554 w 57"/>
                  <a:gd name="T57" fmla="*/ 21 h 129"/>
                  <a:gd name="T58" fmla="*/ 0 w 57"/>
                  <a:gd name="T59" fmla="*/ 16 h 129"/>
                  <a:gd name="T60" fmla="*/ 0 w 57"/>
                  <a:gd name="T61" fmla="*/ 8 h 12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7"/>
                  <a:gd name="T94" fmla="*/ 0 h 129"/>
                  <a:gd name="T95" fmla="*/ 57 w 57"/>
                  <a:gd name="T96" fmla="*/ 129 h 12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7" h="129">
                    <a:moveTo>
                      <a:pt x="0" y="8"/>
                    </a:moveTo>
                    <a:lnTo>
                      <a:pt x="0" y="0"/>
                    </a:lnTo>
                    <a:lnTo>
                      <a:pt x="0" y="8"/>
                    </a:lnTo>
                    <a:lnTo>
                      <a:pt x="24" y="0"/>
                    </a:lnTo>
                    <a:lnTo>
                      <a:pt x="32" y="0"/>
                    </a:lnTo>
                    <a:lnTo>
                      <a:pt x="32" y="16"/>
                    </a:lnTo>
                    <a:lnTo>
                      <a:pt x="48" y="16"/>
                    </a:lnTo>
                    <a:lnTo>
                      <a:pt x="32" y="16"/>
                    </a:lnTo>
                    <a:lnTo>
                      <a:pt x="32" y="32"/>
                    </a:lnTo>
                    <a:lnTo>
                      <a:pt x="24" y="32"/>
                    </a:lnTo>
                    <a:lnTo>
                      <a:pt x="56" y="72"/>
                    </a:lnTo>
                    <a:lnTo>
                      <a:pt x="56" y="88"/>
                    </a:lnTo>
                    <a:lnTo>
                      <a:pt x="56" y="112"/>
                    </a:lnTo>
                    <a:lnTo>
                      <a:pt x="40" y="112"/>
                    </a:lnTo>
                    <a:lnTo>
                      <a:pt x="32" y="112"/>
                    </a:lnTo>
                    <a:lnTo>
                      <a:pt x="32" y="128"/>
                    </a:lnTo>
                    <a:lnTo>
                      <a:pt x="16" y="128"/>
                    </a:lnTo>
                    <a:lnTo>
                      <a:pt x="16" y="120"/>
                    </a:lnTo>
                    <a:lnTo>
                      <a:pt x="16" y="112"/>
                    </a:lnTo>
                    <a:lnTo>
                      <a:pt x="24" y="112"/>
                    </a:lnTo>
                    <a:lnTo>
                      <a:pt x="32" y="104"/>
                    </a:lnTo>
                    <a:lnTo>
                      <a:pt x="40" y="96"/>
                    </a:lnTo>
                    <a:lnTo>
                      <a:pt x="40" y="80"/>
                    </a:lnTo>
                    <a:lnTo>
                      <a:pt x="40" y="72"/>
                    </a:lnTo>
                    <a:lnTo>
                      <a:pt x="32" y="56"/>
                    </a:lnTo>
                    <a:lnTo>
                      <a:pt x="8" y="32"/>
                    </a:lnTo>
                    <a:lnTo>
                      <a:pt x="16" y="32"/>
                    </a:lnTo>
                    <a:lnTo>
                      <a:pt x="16" y="24"/>
                    </a:lnTo>
                    <a:lnTo>
                      <a:pt x="0" y="16"/>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38" name="Freeform 174"/>
              <p:cNvSpPr>
                <a:spLocks noChangeAspect="1"/>
              </p:cNvSpPr>
              <p:nvPr/>
            </p:nvSpPr>
            <p:spPr bwMode="auto">
              <a:xfrm>
                <a:off x="3637" y="2180"/>
                <a:ext cx="55" cy="33"/>
              </a:xfrm>
              <a:custGeom>
                <a:avLst/>
                <a:gdLst>
                  <a:gd name="T0" fmla="*/ 1101125 w 41"/>
                  <a:gd name="T1" fmla="*/ 32 h 33"/>
                  <a:gd name="T2" fmla="*/ 1706367 w 41"/>
                  <a:gd name="T3" fmla="*/ 32 h 33"/>
                  <a:gd name="T4" fmla="*/ 2289029 w 41"/>
                  <a:gd name="T5" fmla="*/ 24 h 33"/>
                  <a:gd name="T6" fmla="*/ 2818971 w 41"/>
                  <a:gd name="T7" fmla="*/ 16 h 33"/>
                  <a:gd name="T8" fmla="*/ 2818971 w 41"/>
                  <a:gd name="T9" fmla="*/ 0 h 33"/>
                  <a:gd name="T10" fmla="*/ 2289029 w 41"/>
                  <a:gd name="T11" fmla="*/ 0 h 33"/>
                  <a:gd name="T12" fmla="*/ 2289029 w 41"/>
                  <a:gd name="T13" fmla="*/ 8 h 33"/>
                  <a:gd name="T14" fmla="*/ 1706367 w 41"/>
                  <a:gd name="T15" fmla="*/ 0 h 33"/>
                  <a:gd name="T16" fmla="*/ 0 w 41"/>
                  <a:gd name="T17" fmla="*/ 0 h 33"/>
                  <a:gd name="T18" fmla="*/ 0 w 41"/>
                  <a:gd name="T19" fmla="*/ 8 h 33"/>
                  <a:gd name="T20" fmla="*/ 0 w 41"/>
                  <a:gd name="T21" fmla="*/ 24 h 33"/>
                  <a:gd name="T22" fmla="*/ 0 w 41"/>
                  <a:gd name="T23" fmla="*/ 32 h 33"/>
                  <a:gd name="T24" fmla="*/ 0 w 41"/>
                  <a:gd name="T25" fmla="*/ 32 h 33"/>
                  <a:gd name="T26" fmla="*/ 1101125 w 41"/>
                  <a:gd name="T27" fmla="*/ 32 h 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33"/>
                  <a:gd name="T44" fmla="*/ 41 w 41"/>
                  <a:gd name="T45" fmla="*/ 33 h 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33">
                    <a:moveTo>
                      <a:pt x="16" y="32"/>
                    </a:moveTo>
                    <a:lnTo>
                      <a:pt x="24" y="32"/>
                    </a:lnTo>
                    <a:lnTo>
                      <a:pt x="32" y="24"/>
                    </a:lnTo>
                    <a:lnTo>
                      <a:pt x="40" y="16"/>
                    </a:lnTo>
                    <a:lnTo>
                      <a:pt x="40" y="0"/>
                    </a:lnTo>
                    <a:lnTo>
                      <a:pt x="32" y="0"/>
                    </a:lnTo>
                    <a:lnTo>
                      <a:pt x="32" y="8"/>
                    </a:lnTo>
                    <a:lnTo>
                      <a:pt x="24" y="0"/>
                    </a:lnTo>
                    <a:lnTo>
                      <a:pt x="0" y="0"/>
                    </a:lnTo>
                    <a:lnTo>
                      <a:pt x="0" y="8"/>
                    </a:lnTo>
                    <a:lnTo>
                      <a:pt x="0" y="24"/>
                    </a:lnTo>
                    <a:lnTo>
                      <a:pt x="0" y="32"/>
                    </a:lnTo>
                    <a:lnTo>
                      <a:pt x="16" y="3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39" name="Freeform 175"/>
              <p:cNvSpPr>
                <a:spLocks noChangeAspect="1"/>
              </p:cNvSpPr>
              <p:nvPr/>
            </p:nvSpPr>
            <p:spPr bwMode="auto">
              <a:xfrm>
                <a:off x="3606" y="2242"/>
                <a:ext cx="54" cy="57"/>
              </a:xfrm>
              <a:custGeom>
                <a:avLst/>
                <a:gdLst>
                  <a:gd name="T0" fmla="*/ 844289 w 41"/>
                  <a:gd name="T1" fmla="*/ 8 h 57"/>
                  <a:gd name="T2" fmla="*/ 576434 w 41"/>
                  <a:gd name="T3" fmla="*/ 16 h 57"/>
                  <a:gd name="T4" fmla="*/ 280577 w 41"/>
                  <a:gd name="T5" fmla="*/ 8 h 57"/>
                  <a:gd name="T6" fmla="*/ 0 w 41"/>
                  <a:gd name="T7" fmla="*/ 0 h 57"/>
                  <a:gd name="T8" fmla="*/ 0 w 41"/>
                  <a:gd name="T9" fmla="*/ 8 h 57"/>
                  <a:gd name="T10" fmla="*/ 0 w 41"/>
                  <a:gd name="T11" fmla="*/ 24 h 57"/>
                  <a:gd name="T12" fmla="*/ 576434 w 41"/>
                  <a:gd name="T13" fmla="*/ 40 h 57"/>
                  <a:gd name="T14" fmla="*/ 1111990 w 41"/>
                  <a:gd name="T15" fmla="*/ 56 h 57"/>
                  <a:gd name="T16" fmla="*/ 1402373 w 41"/>
                  <a:gd name="T17" fmla="*/ 56 h 57"/>
                  <a:gd name="T18" fmla="*/ 1111990 w 41"/>
                  <a:gd name="T19" fmla="*/ 40 h 57"/>
                  <a:gd name="T20" fmla="*/ 1111990 w 41"/>
                  <a:gd name="T21" fmla="*/ 24 h 57"/>
                  <a:gd name="T22" fmla="*/ 844289 w 41"/>
                  <a:gd name="T23" fmla="*/ 8 h 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57"/>
                  <a:gd name="T38" fmla="*/ 41 w 41"/>
                  <a:gd name="T39" fmla="*/ 57 h 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57">
                    <a:moveTo>
                      <a:pt x="24" y="8"/>
                    </a:moveTo>
                    <a:lnTo>
                      <a:pt x="16" y="16"/>
                    </a:lnTo>
                    <a:lnTo>
                      <a:pt x="8" y="8"/>
                    </a:lnTo>
                    <a:lnTo>
                      <a:pt x="0" y="0"/>
                    </a:lnTo>
                    <a:lnTo>
                      <a:pt x="0" y="8"/>
                    </a:lnTo>
                    <a:lnTo>
                      <a:pt x="0" y="24"/>
                    </a:lnTo>
                    <a:lnTo>
                      <a:pt x="16" y="40"/>
                    </a:lnTo>
                    <a:lnTo>
                      <a:pt x="32" y="56"/>
                    </a:lnTo>
                    <a:lnTo>
                      <a:pt x="40" y="56"/>
                    </a:lnTo>
                    <a:lnTo>
                      <a:pt x="32" y="40"/>
                    </a:lnTo>
                    <a:lnTo>
                      <a:pt x="32" y="24"/>
                    </a:lnTo>
                    <a:lnTo>
                      <a:pt x="24"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40" name="Freeform 176"/>
              <p:cNvSpPr>
                <a:spLocks noChangeAspect="1"/>
              </p:cNvSpPr>
              <p:nvPr/>
            </p:nvSpPr>
            <p:spPr bwMode="auto">
              <a:xfrm>
                <a:off x="3710" y="2242"/>
                <a:ext cx="116" cy="57"/>
              </a:xfrm>
              <a:custGeom>
                <a:avLst/>
                <a:gdLst>
                  <a:gd name="T0" fmla="*/ 1323306 w 89"/>
                  <a:gd name="T1" fmla="*/ 24 h 57"/>
                  <a:gd name="T2" fmla="*/ 1323306 w 89"/>
                  <a:gd name="T3" fmla="*/ 24 h 57"/>
                  <a:gd name="T4" fmla="*/ 1323306 w 89"/>
                  <a:gd name="T5" fmla="*/ 24 h 57"/>
                  <a:gd name="T6" fmla="*/ 1136822 w 89"/>
                  <a:gd name="T7" fmla="*/ 24 h 57"/>
                  <a:gd name="T8" fmla="*/ 950030 w 89"/>
                  <a:gd name="T9" fmla="*/ 24 h 57"/>
                  <a:gd name="T10" fmla="*/ 771229 w 89"/>
                  <a:gd name="T11" fmla="*/ 40 h 57"/>
                  <a:gd name="T12" fmla="*/ 375162 w 89"/>
                  <a:gd name="T13" fmla="*/ 40 h 57"/>
                  <a:gd name="T14" fmla="*/ 375162 w 89"/>
                  <a:gd name="T15" fmla="*/ 48 h 57"/>
                  <a:gd name="T16" fmla="*/ 0 w 89"/>
                  <a:gd name="T17" fmla="*/ 48 h 57"/>
                  <a:gd name="T18" fmla="*/ 375162 w 89"/>
                  <a:gd name="T19" fmla="*/ 56 h 57"/>
                  <a:gd name="T20" fmla="*/ 559244 w 89"/>
                  <a:gd name="T21" fmla="*/ 56 h 57"/>
                  <a:gd name="T22" fmla="*/ 771229 w 89"/>
                  <a:gd name="T23" fmla="*/ 48 h 57"/>
                  <a:gd name="T24" fmla="*/ 950030 w 89"/>
                  <a:gd name="T25" fmla="*/ 56 h 57"/>
                  <a:gd name="T26" fmla="*/ 1136822 w 89"/>
                  <a:gd name="T27" fmla="*/ 48 h 57"/>
                  <a:gd name="T28" fmla="*/ 1504486 w 89"/>
                  <a:gd name="T29" fmla="*/ 24 h 57"/>
                  <a:gd name="T30" fmla="*/ 1885143 w 89"/>
                  <a:gd name="T31" fmla="*/ 24 h 57"/>
                  <a:gd name="T32" fmla="*/ 2082566 w 89"/>
                  <a:gd name="T33" fmla="*/ 24 h 57"/>
                  <a:gd name="T34" fmla="*/ 1885143 w 89"/>
                  <a:gd name="T35" fmla="*/ 24 h 57"/>
                  <a:gd name="T36" fmla="*/ 2082566 w 89"/>
                  <a:gd name="T37" fmla="*/ 24 h 57"/>
                  <a:gd name="T38" fmla="*/ 1707603 w 89"/>
                  <a:gd name="T39" fmla="*/ 16 h 57"/>
                  <a:gd name="T40" fmla="*/ 1707603 w 89"/>
                  <a:gd name="T41" fmla="*/ 8 h 57"/>
                  <a:gd name="T42" fmla="*/ 1707603 w 89"/>
                  <a:gd name="T43" fmla="*/ 0 h 57"/>
                  <a:gd name="T44" fmla="*/ 1323306 w 89"/>
                  <a:gd name="T45" fmla="*/ 16 h 57"/>
                  <a:gd name="T46" fmla="*/ 1323306 w 89"/>
                  <a:gd name="T47" fmla="*/ 24 h 5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9"/>
                  <a:gd name="T73" fmla="*/ 0 h 57"/>
                  <a:gd name="T74" fmla="*/ 89 w 89"/>
                  <a:gd name="T75" fmla="*/ 57 h 5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9" h="57">
                    <a:moveTo>
                      <a:pt x="56" y="24"/>
                    </a:moveTo>
                    <a:lnTo>
                      <a:pt x="56" y="24"/>
                    </a:lnTo>
                    <a:lnTo>
                      <a:pt x="48" y="24"/>
                    </a:lnTo>
                    <a:lnTo>
                      <a:pt x="40" y="24"/>
                    </a:lnTo>
                    <a:lnTo>
                      <a:pt x="32" y="40"/>
                    </a:lnTo>
                    <a:lnTo>
                      <a:pt x="16" y="40"/>
                    </a:lnTo>
                    <a:lnTo>
                      <a:pt x="16" y="48"/>
                    </a:lnTo>
                    <a:lnTo>
                      <a:pt x="0" y="48"/>
                    </a:lnTo>
                    <a:lnTo>
                      <a:pt x="16" y="56"/>
                    </a:lnTo>
                    <a:lnTo>
                      <a:pt x="24" y="56"/>
                    </a:lnTo>
                    <a:lnTo>
                      <a:pt x="32" y="48"/>
                    </a:lnTo>
                    <a:lnTo>
                      <a:pt x="40" y="56"/>
                    </a:lnTo>
                    <a:lnTo>
                      <a:pt x="48" y="48"/>
                    </a:lnTo>
                    <a:lnTo>
                      <a:pt x="64" y="24"/>
                    </a:lnTo>
                    <a:lnTo>
                      <a:pt x="80" y="24"/>
                    </a:lnTo>
                    <a:lnTo>
                      <a:pt x="88" y="24"/>
                    </a:lnTo>
                    <a:lnTo>
                      <a:pt x="80" y="24"/>
                    </a:lnTo>
                    <a:lnTo>
                      <a:pt x="88" y="24"/>
                    </a:lnTo>
                    <a:lnTo>
                      <a:pt x="72" y="16"/>
                    </a:lnTo>
                    <a:lnTo>
                      <a:pt x="72" y="8"/>
                    </a:lnTo>
                    <a:lnTo>
                      <a:pt x="72" y="0"/>
                    </a:lnTo>
                    <a:lnTo>
                      <a:pt x="56" y="16"/>
                    </a:lnTo>
                    <a:lnTo>
                      <a:pt x="56"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41" name="Freeform 177"/>
              <p:cNvSpPr>
                <a:spLocks noChangeAspect="1"/>
              </p:cNvSpPr>
              <p:nvPr/>
            </p:nvSpPr>
            <p:spPr bwMode="auto">
              <a:xfrm>
                <a:off x="3763" y="2267"/>
                <a:ext cx="21" cy="2"/>
              </a:xfrm>
              <a:custGeom>
                <a:avLst/>
                <a:gdLst>
                  <a:gd name="T0" fmla="*/ 0 w 17"/>
                  <a:gd name="T1" fmla="*/ 0 h 1"/>
                  <a:gd name="T2" fmla="*/ 24081 w 17"/>
                  <a:gd name="T3" fmla="*/ 0 h 1"/>
                  <a:gd name="T4" fmla="*/ 50593 w 17"/>
                  <a:gd name="T5" fmla="*/ 0 h 1"/>
                  <a:gd name="T6" fmla="*/ 50593 w 17"/>
                  <a:gd name="T7" fmla="*/ 0 h 1"/>
                  <a:gd name="T8" fmla="*/ 50593 w 17"/>
                  <a:gd name="T9" fmla="*/ 0 h 1"/>
                  <a:gd name="T10" fmla="*/ 0 w 17"/>
                  <a:gd name="T11" fmla="*/ 0 h 1"/>
                  <a:gd name="T12" fmla="*/ 0 60000 65536"/>
                  <a:gd name="T13" fmla="*/ 0 60000 65536"/>
                  <a:gd name="T14" fmla="*/ 0 60000 65536"/>
                  <a:gd name="T15" fmla="*/ 0 60000 65536"/>
                  <a:gd name="T16" fmla="*/ 0 60000 65536"/>
                  <a:gd name="T17" fmla="*/ 0 60000 65536"/>
                  <a:gd name="T18" fmla="*/ 0 w 17"/>
                  <a:gd name="T19" fmla="*/ 0 h 1"/>
                  <a:gd name="T20" fmla="*/ 17 w 17"/>
                  <a:gd name="T21" fmla="*/ 1 h 1"/>
                </a:gdLst>
                <a:ahLst/>
                <a:cxnLst>
                  <a:cxn ang="T12">
                    <a:pos x="T0" y="T1"/>
                  </a:cxn>
                  <a:cxn ang="T13">
                    <a:pos x="T2" y="T3"/>
                  </a:cxn>
                  <a:cxn ang="T14">
                    <a:pos x="T4" y="T5"/>
                  </a:cxn>
                  <a:cxn ang="T15">
                    <a:pos x="T6" y="T7"/>
                  </a:cxn>
                  <a:cxn ang="T16">
                    <a:pos x="T8" y="T9"/>
                  </a:cxn>
                  <a:cxn ang="T17">
                    <a:pos x="T10" y="T11"/>
                  </a:cxn>
                </a:cxnLst>
                <a:rect l="T18" t="T19" r="T20" b="T21"/>
                <a:pathLst>
                  <a:path w="17" h="1">
                    <a:moveTo>
                      <a:pt x="0" y="0"/>
                    </a:moveTo>
                    <a:lnTo>
                      <a:pt x="8" y="0"/>
                    </a:lnTo>
                    <a:lnTo>
                      <a:pt x="16"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42" name="Freeform 178"/>
              <p:cNvSpPr>
                <a:spLocks noChangeAspect="1"/>
              </p:cNvSpPr>
              <p:nvPr/>
            </p:nvSpPr>
            <p:spPr bwMode="auto">
              <a:xfrm>
                <a:off x="3710" y="2267"/>
                <a:ext cx="116" cy="71"/>
              </a:xfrm>
              <a:custGeom>
                <a:avLst/>
                <a:gdLst>
                  <a:gd name="T0" fmla="*/ 0 w 89"/>
                  <a:gd name="T1" fmla="*/ 18 h 73"/>
                  <a:gd name="T2" fmla="*/ 375162 w 89"/>
                  <a:gd name="T3" fmla="*/ 18 h 73"/>
                  <a:gd name="T4" fmla="*/ 559244 w 89"/>
                  <a:gd name="T5" fmla="*/ 18 h 73"/>
                  <a:gd name="T6" fmla="*/ 771229 w 89"/>
                  <a:gd name="T7" fmla="*/ 18 h 73"/>
                  <a:gd name="T8" fmla="*/ 950030 w 89"/>
                  <a:gd name="T9" fmla="*/ 18 h 73"/>
                  <a:gd name="T10" fmla="*/ 1136822 w 89"/>
                  <a:gd name="T11" fmla="*/ 18 h 73"/>
                  <a:gd name="T12" fmla="*/ 1504486 w 89"/>
                  <a:gd name="T13" fmla="*/ 0 h 73"/>
                  <a:gd name="T14" fmla="*/ 1885143 w 89"/>
                  <a:gd name="T15" fmla="*/ 0 h 73"/>
                  <a:gd name="T16" fmla="*/ 1707603 w 89"/>
                  <a:gd name="T17" fmla="*/ 16 h 73"/>
                  <a:gd name="T18" fmla="*/ 1885143 w 89"/>
                  <a:gd name="T19" fmla="*/ 16 h 73"/>
                  <a:gd name="T20" fmla="*/ 1707603 w 89"/>
                  <a:gd name="T21" fmla="*/ 18 h 73"/>
                  <a:gd name="T22" fmla="*/ 2082566 w 89"/>
                  <a:gd name="T23" fmla="*/ 18 h 73"/>
                  <a:gd name="T24" fmla="*/ 1885143 w 89"/>
                  <a:gd name="T25" fmla="*/ 18 h 73"/>
                  <a:gd name="T26" fmla="*/ 1707603 w 89"/>
                  <a:gd name="T27" fmla="*/ 18 h 73"/>
                  <a:gd name="T28" fmla="*/ 1504486 w 89"/>
                  <a:gd name="T29" fmla="*/ 18 h 73"/>
                  <a:gd name="T30" fmla="*/ 1707603 w 89"/>
                  <a:gd name="T31" fmla="*/ 18 h 73"/>
                  <a:gd name="T32" fmla="*/ 1504486 w 89"/>
                  <a:gd name="T33" fmla="*/ 25 h 73"/>
                  <a:gd name="T34" fmla="*/ 1323306 w 89"/>
                  <a:gd name="T35" fmla="*/ 25 h 73"/>
                  <a:gd name="T36" fmla="*/ 1136822 w 89"/>
                  <a:gd name="T37" fmla="*/ 25 h 73"/>
                  <a:gd name="T38" fmla="*/ 771229 w 89"/>
                  <a:gd name="T39" fmla="*/ 25 h 73"/>
                  <a:gd name="T40" fmla="*/ 559244 w 89"/>
                  <a:gd name="T41" fmla="*/ 25 h 73"/>
                  <a:gd name="T42" fmla="*/ 559244 w 89"/>
                  <a:gd name="T43" fmla="*/ 21 h 73"/>
                  <a:gd name="T44" fmla="*/ 375162 w 89"/>
                  <a:gd name="T45" fmla="*/ 21 h 73"/>
                  <a:gd name="T46" fmla="*/ 185221 w 89"/>
                  <a:gd name="T47" fmla="*/ 18 h 73"/>
                  <a:gd name="T48" fmla="*/ 0 w 89"/>
                  <a:gd name="T49" fmla="*/ 18 h 73"/>
                  <a:gd name="T50" fmla="*/ 0 w 89"/>
                  <a:gd name="T51" fmla="*/ 18 h 73"/>
                  <a:gd name="T52" fmla="*/ 0 w 89"/>
                  <a:gd name="T53" fmla="*/ 18 h 7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9"/>
                  <a:gd name="T82" fmla="*/ 0 h 73"/>
                  <a:gd name="T83" fmla="*/ 89 w 89"/>
                  <a:gd name="T84" fmla="*/ 73 h 7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9" h="73">
                    <a:moveTo>
                      <a:pt x="0" y="24"/>
                    </a:moveTo>
                    <a:lnTo>
                      <a:pt x="16" y="32"/>
                    </a:lnTo>
                    <a:lnTo>
                      <a:pt x="24" y="32"/>
                    </a:lnTo>
                    <a:lnTo>
                      <a:pt x="32" y="24"/>
                    </a:lnTo>
                    <a:lnTo>
                      <a:pt x="40" y="32"/>
                    </a:lnTo>
                    <a:lnTo>
                      <a:pt x="48" y="24"/>
                    </a:lnTo>
                    <a:lnTo>
                      <a:pt x="64" y="0"/>
                    </a:lnTo>
                    <a:lnTo>
                      <a:pt x="80" y="0"/>
                    </a:lnTo>
                    <a:lnTo>
                      <a:pt x="72" y="16"/>
                    </a:lnTo>
                    <a:lnTo>
                      <a:pt x="80" y="16"/>
                    </a:lnTo>
                    <a:lnTo>
                      <a:pt x="72" y="24"/>
                    </a:lnTo>
                    <a:lnTo>
                      <a:pt x="88" y="32"/>
                    </a:lnTo>
                    <a:lnTo>
                      <a:pt x="80" y="32"/>
                    </a:lnTo>
                    <a:lnTo>
                      <a:pt x="72" y="48"/>
                    </a:lnTo>
                    <a:lnTo>
                      <a:pt x="64" y="56"/>
                    </a:lnTo>
                    <a:lnTo>
                      <a:pt x="72" y="56"/>
                    </a:lnTo>
                    <a:lnTo>
                      <a:pt x="64" y="72"/>
                    </a:lnTo>
                    <a:lnTo>
                      <a:pt x="56" y="72"/>
                    </a:lnTo>
                    <a:lnTo>
                      <a:pt x="48" y="72"/>
                    </a:lnTo>
                    <a:lnTo>
                      <a:pt x="32" y="72"/>
                    </a:lnTo>
                    <a:lnTo>
                      <a:pt x="24" y="72"/>
                    </a:lnTo>
                    <a:lnTo>
                      <a:pt x="24" y="64"/>
                    </a:lnTo>
                    <a:lnTo>
                      <a:pt x="16" y="64"/>
                    </a:lnTo>
                    <a:lnTo>
                      <a:pt x="8" y="56"/>
                    </a:lnTo>
                    <a:lnTo>
                      <a:pt x="0" y="40"/>
                    </a:lnTo>
                    <a:lnTo>
                      <a:pt x="0" y="32"/>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43" name="Freeform 179"/>
              <p:cNvSpPr>
                <a:spLocks noChangeAspect="1"/>
              </p:cNvSpPr>
              <p:nvPr/>
            </p:nvSpPr>
            <p:spPr bwMode="auto">
              <a:xfrm>
                <a:off x="3961" y="2306"/>
                <a:ext cx="115" cy="80"/>
              </a:xfrm>
              <a:custGeom>
                <a:avLst/>
                <a:gdLst>
                  <a:gd name="T0" fmla="*/ 1496791 w 89"/>
                  <a:gd name="T1" fmla="*/ 24 h 81"/>
                  <a:gd name="T2" fmla="*/ 1496791 w 89"/>
                  <a:gd name="T3" fmla="*/ 40 h 81"/>
                  <a:gd name="T4" fmla="*/ 1496791 w 89"/>
                  <a:gd name="T5" fmla="*/ 42 h 81"/>
                  <a:gd name="T6" fmla="*/ 1352023 w 89"/>
                  <a:gd name="T7" fmla="*/ 40 h 81"/>
                  <a:gd name="T8" fmla="*/ 1083540 w 89"/>
                  <a:gd name="T9" fmla="*/ 40 h 81"/>
                  <a:gd name="T10" fmla="*/ 1214147 w 89"/>
                  <a:gd name="T11" fmla="*/ 40 h 81"/>
                  <a:gd name="T12" fmla="*/ 1083540 w 89"/>
                  <a:gd name="T13" fmla="*/ 40 h 81"/>
                  <a:gd name="T14" fmla="*/ 408632 w 89"/>
                  <a:gd name="T15" fmla="*/ 32 h 81"/>
                  <a:gd name="T16" fmla="*/ 273261 w 89"/>
                  <a:gd name="T17" fmla="*/ 32 h 81"/>
                  <a:gd name="T18" fmla="*/ 273261 w 89"/>
                  <a:gd name="T19" fmla="*/ 32 h 81"/>
                  <a:gd name="T20" fmla="*/ 134347 w 89"/>
                  <a:gd name="T21" fmla="*/ 24 h 81"/>
                  <a:gd name="T22" fmla="*/ 408632 w 89"/>
                  <a:gd name="T23" fmla="*/ 24 h 81"/>
                  <a:gd name="T24" fmla="*/ 536945 w 89"/>
                  <a:gd name="T25" fmla="*/ 16 h 81"/>
                  <a:gd name="T26" fmla="*/ 134347 w 89"/>
                  <a:gd name="T27" fmla="*/ 16 h 81"/>
                  <a:gd name="T28" fmla="*/ 134347 w 89"/>
                  <a:gd name="T29" fmla="*/ 16 h 81"/>
                  <a:gd name="T30" fmla="*/ 0 w 89"/>
                  <a:gd name="T31" fmla="*/ 16 h 81"/>
                  <a:gd name="T32" fmla="*/ 134347 w 89"/>
                  <a:gd name="T33" fmla="*/ 0 h 81"/>
                  <a:gd name="T34" fmla="*/ 273261 w 89"/>
                  <a:gd name="T35" fmla="*/ 0 h 81"/>
                  <a:gd name="T36" fmla="*/ 536945 w 89"/>
                  <a:gd name="T37" fmla="*/ 8 h 81"/>
                  <a:gd name="T38" fmla="*/ 536945 w 89"/>
                  <a:gd name="T39" fmla="*/ 16 h 81"/>
                  <a:gd name="T40" fmla="*/ 682258 w 89"/>
                  <a:gd name="T41" fmla="*/ 32 h 81"/>
                  <a:gd name="T42" fmla="*/ 809782 w 89"/>
                  <a:gd name="T43" fmla="*/ 16 h 81"/>
                  <a:gd name="T44" fmla="*/ 1083540 w 89"/>
                  <a:gd name="T45" fmla="*/ 16 h 81"/>
                  <a:gd name="T46" fmla="*/ 1496791 w 89"/>
                  <a:gd name="T47" fmla="*/ 24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9"/>
                  <a:gd name="T73" fmla="*/ 0 h 81"/>
                  <a:gd name="T74" fmla="*/ 89 w 89"/>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9" h="81">
                    <a:moveTo>
                      <a:pt x="88" y="24"/>
                    </a:moveTo>
                    <a:lnTo>
                      <a:pt x="88" y="48"/>
                    </a:lnTo>
                    <a:lnTo>
                      <a:pt x="88" y="80"/>
                    </a:lnTo>
                    <a:lnTo>
                      <a:pt x="80" y="72"/>
                    </a:lnTo>
                    <a:lnTo>
                      <a:pt x="64" y="72"/>
                    </a:lnTo>
                    <a:lnTo>
                      <a:pt x="72" y="64"/>
                    </a:lnTo>
                    <a:lnTo>
                      <a:pt x="64" y="48"/>
                    </a:lnTo>
                    <a:lnTo>
                      <a:pt x="24" y="32"/>
                    </a:lnTo>
                    <a:lnTo>
                      <a:pt x="16" y="32"/>
                    </a:lnTo>
                    <a:lnTo>
                      <a:pt x="8" y="24"/>
                    </a:lnTo>
                    <a:lnTo>
                      <a:pt x="24" y="24"/>
                    </a:lnTo>
                    <a:lnTo>
                      <a:pt x="32" y="16"/>
                    </a:lnTo>
                    <a:lnTo>
                      <a:pt x="8" y="16"/>
                    </a:lnTo>
                    <a:lnTo>
                      <a:pt x="0" y="16"/>
                    </a:lnTo>
                    <a:lnTo>
                      <a:pt x="8" y="0"/>
                    </a:lnTo>
                    <a:lnTo>
                      <a:pt x="16" y="0"/>
                    </a:lnTo>
                    <a:lnTo>
                      <a:pt x="32" y="8"/>
                    </a:lnTo>
                    <a:lnTo>
                      <a:pt x="32" y="16"/>
                    </a:lnTo>
                    <a:lnTo>
                      <a:pt x="40" y="32"/>
                    </a:lnTo>
                    <a:lnTo>
                      <a:pt x="48" y="16"/>
                    </a:lnTo>
                    <a:lnTo>
                      <a:pt x="64" y="16"/>
                    </a:lnTo>
                    <a:lnTo>
                      <a:pt x="88"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44" name="Freeform 180"/>
              <p:cNvSpPr>
                <a:spLocks noChangeAspect="1"/>
              </p:cNvSpPr>
              <p:nvPr/>
            </p:nvSpPr>
            <p:spPr bwMode="auto">
              <a:xfrm>
                <a:off x="4074" y="2330"/>
                <a:ext cx="117" cy="71"/>
              </a:xfrm>
              <a:custGeom>
                <a:avLst/>
                <a:gdLst>
                  <a:gd name="T0" fmla="*/ 0 w 89"/>
                  <a:gd name="T1" fmla="*/ 18 h 73"/>
                  <a:gd name="T2" fmla="*/ 0 w 89"/>
                  <a:gd name="T3" fmla="*/ 18 h 73"/>
                  <a:gd name="T4" fmla="*/ 0 w 89"/>
                  <a:gd name="T5" fmla="*/ 0 h 73"/>
                  <a:gd name="T6" fmla="*/ 789528 w 89"/>
                  <a:gd name="T7" fmla="*/ 8 h 73"/>
                  <a:gd name="T8" fmla="*/ 1326503 w 89"/>
                  <a:gd name="T9" fmla="*/ 16 h 73"/>
                  <a:gd name="T10" fmla="*/ 1326503 w 89"/>
                  <a:gd name="T11" fmla="*/ 18 h 73"/>
                  <a:gd name="T12" fmla="*/ 2093294 w 89"/>
                  <a:gd name="T13" fmla="*/ 18 h 73"/>
                  <a:gd name="T14" fmla="*/ 1840952 w 89"/>
                  <a:gd name="T15" fmla="*/ 18 h 73"/>
                  <a:gd name="T16" fmla="*/ 1840952 w 89"/>
                  <a:gd name="T17" fmla="*/ 18 h 73"/>
                  <a:gd name="T18" fmla="*/ 2093294 w 89"/>
                  <a:gd name="T19" fmla="*/ 18 h 73"/>
                  <a:gd name="T20" fmla="*/ 2358039 w 89"/>
                  <a:gd name="T21" fmla="*/ 18 h 73"/>
                  <a:gd name="T22" fmla="*/ 2358039 w 89"/>
                  <a:gd name="T23" fmla="*/ 18 h 73"/>
                  <a:gd name="T24" fmla="*/ 2358039 w 89"/>
                  <a:gd name="T25" fmla="*/ 21 h 73"/>
                  <a:gd name="T26" fmla="*/ 2878590 w 89"/>
                  <a:gd name="T27" fmla="*/ 21 h 73"/>
                  <a:gd name="T28" fmla="*/ 2878590 w 89"/>
                  <a:gd name="T29" fmla="*/ 25 h 73"/>
                  <a:gd name="T30" fmla="*/ 1840952 w 89"/>
                  <a:gd name="T31" fmla="*/ 21 h 73"/>
                  <a:gd name="T32" fmla="*/ 1562937 w 89"/>
                  <a:gd name="T33" fmla="*/ 18 h 73"/>
                  <a:gd name="T34" fmla="*/ 1326503 w 89"/>
                  <a:gd name="T35" fmla="*/ 18 h 73"/>
                  <a:gd name="T36" fmla="*/ 1037919 w 89"/>
                  <a:gd name="T37" fmla="*/ 18 h 73"/>
                  <a:gd name="T38" fmla="*/ 533152 w 89"/>
                  <a:gd name="T39" fmla="*/ 18 h 73"/>
                  <a:gd name="T40" fmla="*/ 789528 w 89"/>
                  <a:gd name="T41" fmla="*/ 18 h 73"/>
                  <a:gd name="T42" fmla="*/ 533152 w 89"/>
                  <a:gd name="T43" fmla="*/ 18 h 73"/>
                  <a:gd name="T44" fmla="*/ 0 w 89"/>
                  <a:gd name="T45" fmla="*/ 18 h 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73"/>
                  <a:gd name="T71" fmla="*/ 89 w 89"/>
                  <a:gd name="T72" fmla="*/ 73 h 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73">
                    <a:moveTo>
                      <a:pt x="0" y="56"/>
                    </a:moveTo>
                    <a:lnTo>
                      <a:pt x="0" y="24"/>
                    </a:lnTo>
                    <a:lnTo>
                      <a:pt x="0" y="0"/>
                    </a:lnTo>
                    <a:lnTo>
                      <a:pt x="24" y="8"/>
                    </a:lnTo>
                    <a:lnTo>
                      <a:pt x="40" y="16"/>
                    </a:lnTo>
                    <a:lnTo>
                      <a:pt x="40" y="24"/>
                    </a:lnTo>
                    <a:lnTo>
                      <a:pt x="64" y="32"/>
                    </a:lnTo>
                    <a:lnTo>
                      <a:pt x="56" y="40"/>
                    </a:lnTo>
                    <a:lnTo>
                      <a:pt x="64" y="48"/>
                    </a:lnTo>
                    <a:lnTo>
                      <a:pt x="72" y="56"/>
                    </a:lnTo>
                    <a:lnTo>
                      <a:pt x="72" y="64"/>
                    </a:lnTo>
                    <a:lnTo>
                      <a:pt x="88" y="64"/>
                    </a:lnTo>
                    <a:lnTo>
                      <a:pt x="88" y="72"/>
                    </a:lnTo>
                    <a:lnTo>
                      <a:pt x="56" y="64"/>
                    </a:lnTo>
                    <a:lnTo>
                      <a:pt x="48" y="48"/>
                    </a:lnTo>
                    <a:lnTo>
                      <a:pt x="40" y="48"/>
                    </a:lnTo>
                    <a:lnTo>
                      <a:pt x="32" y="48"/>
                    </a:lnTo>
                    <a:lnTo>
                      <a:pt x="16" y="48"/>
                    </a:lnTo>
                    <a:lnTo>
                      <a:pt x="24" y="56"/>
                    </a:lnTo>
                    <a:lnTo>
                      <a:pt x="16" y="56"/>
                    </a:lnTo>
                    <a:lnTo>
                      <a:pt x="0" y="5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45" name="Freeform 181"/>
              <p:cNvSpPr>
                <a:spLocks noChangeAspect="1"/>
              </p:cNvSpPr>
              <p:nvPr/>
            </p:nvSpPr>
            <p:spPr bwMode="auto">
              <a:xfrm>
                <a:off x="3908" y="1945"/>
                <a:ext cx="42" cy="41"/>
              </a:xfrm>
              <a:custGeom>
                <a:avLst/>
                <a:gdLst>
                  <a:gd name="T0" fmla="*/ 0 w 33"/>
                  <a:gd name="T1" fmla="*/ 8 h 41"/>
                  <a:gd name="T2" fmla="*/ 147851 w 33"/>
                  <a:gd name="T3" fmla="*/ 0 h 41"/>
                  <a:gd name="T4" fmla="*/ 232060 w 33"/>
                  <a:gd name="T5" fmla="*/ 8 h 41"/>
                  <a:gd name="T6" fmla="*/ 304811 w 33"/>
                  <a:gd name="T7" fmla="*/ 24 h 41"/>
                  <a:gd name="T8" fmla="*/ 232060 w 33"/>
                  <a:gd name="T9" fmla="*/ 40 h 41"/>
                  <a:gd name="T10" fmla="*/ 0 w 33"/>
                  <a:gd name="T11" fmla="*/ 40 h 41"/>
                  <a:gd name="T12" fmla="*/ 0 w 33"/>
                  <a:gd name="T13" fmla="*/ 40 h 41"/>
                  <a:gd name="T14" fmla="*/ 0 w 33"/>
                  <a:gd name="T15" fmla="*/ 32 h 41"/>
                  <a:gd name="T16" fmla="*/ 0 w 33"/>
                  <a:gd name="T17" fmla="*/ 16 h 41"/>
                  <a:gd name="T18" fmla="*/ 0 w 33"/>
                  <a:gd name="T19" fmla="*/ 8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41"/>
                  <a:gd name="T32" fmla="*/ 33 w 33"/>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41">
                    <a:moveTo>
                      <a:pt x="0" y="8"/>
                    </a:moveTo>
                    <a:lnTo>
                      <a:pt x="16" y="0"/>
                    </a:lnTo>
                    <a:lnTo>
                      <a:pt x="24" y="8"/>
                    </a:lnTo>
                    <a:lnTo>
                      <a:pt x="32" y="24"/>
                    </a:lnTo>
                    <a:lnTo>
                      <a:pt x="24" y="40"/>
                    </a:lnTo>
                    <a:lnTo>
                      <a:pt x="0" y="40"/>
                    </a:lnTo>
                    <a:lnTo>
                      <a:pt x="0" y="32"/>
                    </a:lnTo>
                    <a:lnTo>
                      <a:pt x="0" y="16"/>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46" name="Freeform 182"/>
              <p:cNvSpPr>
                <a:spLocks noChangeAspect="1"/>
              </p:cNvSpPr>
              <p:nvPr/>
            </p:nvSpPr>
            <p:spPr bwMode="auto">
              <a:xfrm>
                <a:off x="3887" y="1900"/>
                <a:ext cx="75" cy="54"/>
              </a:xfrm>
              <a:custGeom>
                <a:avLst/>
                <a:gdLst>
                  <a:gd name="T0" fmla="*/ 1895301 w 57"/>
                  <a:gd name="T1" fmla="*/ 0 h 57"/>
                  <a:gd name="T2" fmla="*/ 1610643 w 57"/>
                  <a:gd name="T3" fmla="*/ 0 h 57"/>
                  <a:gd name="T4" fmla="*/ 1360087 w 57"/>
                  <a:gd name="T5" fmla="*/ 8 h 57"/>
                  <a:gd name="T6" fmla="*/ 1068666 w 57"/>
                  <a:gd name="T7" fmla="*/ 8 h 57"/>
                  <a:gd name="T8" fmla="*/ 1068666 w 57"/>
                  <a:gd name="T9" fmla="*/ 9 h 57"/>
                  <a:gd name="T10" fmla="*/ 812186 w 57"/>
                  <a:gd name="T11" fmla="*/ 9 h 57"/>
                  <a:gd name="T12" fmla="*/ 0 w 57"/>
                  <a:gd name="T13" fmla="*/ 9 h 57"/>
                  <a:gd name="T14" fmla="*/ 0 w 57"/>
                  <a:gd name="T15" fmla="*/ 9 h 57"/>
                  <a:gd name="T16" fmla="*/ 270963 w 57"/>
                  <a:gd name="T17" fmla="*/ 9 h 57"/>
                  <a:gd name="T18" fmla="*/ 0 w 57"/>
                  <a:gd name="T19" fmla="*/ 9 h 57"/>
                  <a:gd name="T20" fmla="*/ 270963 w 57"/>
                  <a:gd name="T21" fmla="*/ 9 h 57"/>
                  <a:gd name="T22" fmla="*/ 270963 w 57"/>
                  <a:gd name="T23" fmla="*/ 9 h 57"/>
                  <a:gd name="T24" fmla="*/ 549554 w 57"/>
                  <a:gd name="T25" fmla="*/ 9 h 57"/>
                  <a:gd name="T26" fmla="*/ 1068666 w 57"/>
                  <a:gd name="T27" fmla="*/ 9 h 57"/>
                  <a:gd name="T28" fmla="*/ 812186 w 57"/>
                  <a:gd name="T29" fmla="*/ 9 h 57"/>
                  <a:gd name="T30" fmla="*/ 812186 w 57"/>
                  <a:gd name="T31" fmla="*/ 9 h 57"/>
                  <a:gd name="T32" fmla="*/ 1610643 w 57"/>
                  <a:gd name="T33" fmla="*/ 9 h 57"/>
                  <a:gd name="T34" fmla="*/ 1610643 w 57"/>
                  <a:gd name="T35" fmla="*/ 9 h 57"/>
                  <a:gd name="T36" fmla="*/ 1895301 w 57"/>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57"/>
                  <a:gd name="T59" fmla="*/ 57 w 57"/>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57">
                    <a:moveTo>
                      <a:pt x="56" y="0"/>
                    </a:moveTo>
                    <a:lnTo>
                      <a:pt x="48" y="0"/>
                    </a:lnTo>
                    <a:lnTo>
                      <a:pt x="40" y="8"/>
                    </a:lnTo>
                    <a:lnTo>
                      <a:pt x="32" y="8"/>
                    </a:lnTo>
                    <a:lnTo>
                      <a:pt x="32" y="16"/>
                    </a:lnTo>
                    <a:lnTo>
                      <a:pt x="24" y="16"/>
                    </a:lnTo>
                    <a:lnTo>
                      <a:pt x="0" y="32"/>
                    </a:lnTo>
                    <a:lnTo>
                      <a:pt x="8" y="32"/>
                    </a:lnTo>
                    <a:lnTo>
                      <a:pt x="0" y="56"/>
                    </a:lnTo>
                    <a:lnTo>
                      <a:pt x="8" y="56"/>
                    </a:lnTo>
                    <a:lnTo>
                      <a:pt x="16" y="56"/>
                    </a:lnTo>
                    <a:lnTo>
                      <a:pt x="32" y="48"/>
                    </a:lnTo>
                    <a:lnTo>
                      <a:pt x="24" y="40"/>
                    </a:lnTo>
                    <a:lnTo>
                      <a:pt x="24" y="32"/>
                    </a:lnTo>
                    <a:lnTo>
                      <a:pt x="48" y="24"/>
                    </a:lnTo>
                    <a:lnTo>
                      <a:pt x="48" y="16"/>
                    </a:lnTo>
                    <a:lnTo>
                      <a:pt x="56"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47" name="Freeform 183"/>
              <p:cNvSpPr>
                <a:spLocks noChangeAspect="1"/>
              </p:cNvSpPr>
              <p:nvPr/>
            </p:nvSpPr>
            <p:spPr bwMode="auto">
              <a:xfrm>
                <a:off x="3741" y="1320"/>
                <a:ext cx="13" cy="16"/>
              </a:xfrm>
              <a:custGeom>
                <a:avLst/>
                <a:gdLst>
                  <a:gd name="T0" fmla="*/ 9613256 w 9"/>
                  <a:gd name="T1" fmla="*/ 8 h 17"/>
                  <a:gd name="T2" fmla="*/ 9613256 w 9"/>
                  <a:gd name="T3" fmla="*/ 8 h 17"/>
                  <a:gd name="T4" fmla="*/ 0 w 9"/>
                  <a:gd name="T5" fmla="*/ 0 h 17"/>
                  <a:gd name="T6" fmla="*/ 0 w 9"/>
                  <a:gd name="T7" fmla="*/ 8 h 17"/>
                  <a:gd name="T8" fmla="*/ 9613256 w 9"/>
                  <a:gd name="T9" fmla="*/ 8 h 17"/>
                  <a:gd name="T10" fmla="*/ 0 60000 65536"/>
                  <a:gd name="T11" fmla="*/ 0 60000 65536"/>
                  <a:gd name="T12" fmla="*/ 0 60000 65536"/>
                  <a:gd name="T13" fmla="*/ 0 60000 65536"/>
                  <a:gd name="T14" fmla="*/ 0 60000 65536"/>
                  <a:gd name="T15" fmla="*/ 0 w 9"/>
                  <a:gd name="T16" fmla="*/ 0 h 17"/>
                  <a:gd name="T17" fmla="*/ 9 w 9"/>
                  <a:gd name="T18" fmla="*/ 17 h 17"/>
                </a:gdLst>
                <a:ahLst/>
                <a:cxnLst>
                  <a:cxn ang="T10">
                    <a:pos x="T0" y="T1"/>
                  </a:cxn>
                  <a:cxn ang="T11">
                    <a:pos x="T2" y="T3"/>
                  </a:cxn>
                  <a:cxn ang="T12">
                    <a:pos x="T4" y="T5"/>
                  </a:cxn>
                  <a:cxn ang="T13">
                    <a:pos x="T6" y="T7"/>
                  </a:cxn>
                  <a:cxn ang="T14">
                    <a:pos x="T8" y="T9"/>
                  </a:cxn>
                </a:cxnLst>
                <a:rect l="T15" t="T16" r="T17" b="T18"/>
                <a:pathLst>
                  <a:path w="9" h="17">
                    <a:moveTo>
                      <a:pt x="8" y="16"/>
                    </a:moveTo>
                    <a:lnTo>
                      <a:pt x="8" y="8"/>
                    </a:lnTo>
                    <a:lnTo>
                      <a:pt x="0" y="0"/>
                    </a:lnTo>
                    <a:lnTo>
                      <a:pt x="0" y="8"/>
                    </a:lnTo>
                    <a:lnTo>
                      <a:pt x="8"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48" name="Freeform 184"/>
              <p:cNvSpPr>
                <a:spLocks noChangeAspect="1"/>
              </p:cNvSpPr>
              <p:nvPr/>
            </p:nvSpPr>
            <p:spPr bwMode="auto">
              <a:xfrm>
                <a:off x="2302" y="1978"/>
                <a:ext cx="137" cy="86"/>
              </a:xfrm>
              <a:custGeom>
                <a:avLst/>
                <a:gdLst>
                  <a:gd name="T0" fmla="*/ 2357461 w 105"/>
                  <a:gd name="T1" fmla="*/ 8 h 89"/>
                  <a:gd name="T2" fmla="*/ 2552610 w 105"/>
                  <a:gd name="T3" fmla="*/ 8 h 89"/>
                  <a:gd name="T4" fmla="*/ 2552610 w 105"/>
                  <a:gd name="T5" fmla="*/ 14 h 89"/>
                  <a:gd name="T6" fmla="*/ 2168466 w 105"/>
                  <a:gd name="T7" fmla="*/ 14 h 89"/>
                  <a:gd name="T8" fmla="*/ 2168466 w 105"/>
                  <a:gd name="T9" fmla="*/ 14 h 89"/>
                  <a:gd name="T10" fmla="*/ 1594137 w 105"/>
                  <a:gd name="T11" fmla="*/ 14 h 89"/>
                  <a:gd name="T12" fmla="*/ 1190350 w 105"/>
                  <a:gd name="T13" fmla="*/ 16 h 89"/>
                  <a:gd name="T14" fmla="*/ 979590 w 105"/>
                  <a:gd name="T15" fmla="*/ 20 h 89"/>
                  <a:gd name="T16" fmla="*/ 979590 w 105"/>
                  <a:gd name="T17" fmla="*/ 25 h 89"/>
                  <a:gd name="T18" fmla="*/ 0 w 105"/>
                  <a:gd name="T19" fmla="*/ 23 h 89"/>
                  <a:gd name="T20" fmla="*/ 190738 w 105"/>
                  <a:gd name="T21" fmla="*/ 23 h 89"/>
                  <a:gd name="T22" fmla="*/ 575416 w 105"/>
                  <a:gd name="T23" fmla="*/ 16 h 89"/>
                  <a:gd name="T24" fmla="*/ 795795 w 105"/>
                  <a:gd name="T25" fmla="*/ 14 h 89"/>
                  <a:gd name="T26" fmla="*/ 795795 w 105"/>
                  <a:gd name="T27" fmla="*/ 14 h 89"/>
                  <a:gd name="T28" fmla="*/ 795795 w 105"/>
                  <a:gd name="T29" fmla="*/ 14 h 89"/>
                  <a:gd name="T30" fmla="*/ 979590 w 105"/>
                  <a:gd name="T31" fmla="*/ 14 h 89"/>
                  <a:gd name="T32" fmla="*/ 1369332 w 105"/>
                  <a:gd name="T33" fmla="*/ 14 h 89"/>
                  <a:gd name="T34" fmla="*/ 1594137 w 105"/>
                  <a:gd name="T35" fmla="*/ 0 h 89"/>
                  <a:gd name="T36" fmla="*/ 1594137 w 105"/>
                  <a:gd name="T37" fmla="*/ 0 h 89"/>
                  <a:gd name="T38" fmla="*/ 1767644 w 105"/>
                  <a:gd name="T39" fmla="*/ 8 h 89"/>
                  <a:gd name="T40" fmla="*/ 2168466 w 105"/>
                  <a:gd name="T41" fmla="*/ 8 h 89"/>
                  <a:gd name="T42" fmla="*/ 2357461 w 105"/>
                  <a:gd name="T43" fmla="*/ 8 h 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5"/>
                  <a:gd name="T67" fmla="*/ 0 h 89"/>
                  <a:gd name="T68" fmla="*/ 105 w 105"/>
                  <a:gd name="T69" fmla="*/ 89 h 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5" h="89">
                    <a:moveTo>
                      <a:pt x="96" y="8"/>
                    </a:moveTo>
                    <a:lnTo>
                      <a:pt x="104" y="8"/>
                    </a:lnTo>
                    <a:lnTo>
                      <a:pt x="104" y="32"/>
                    </a:lnTo>
                    <a:lnTo>
                      <a:pt x="88" y="40"/>
                    </a:lnTo>
                    <a:lnTo>
                      <a:pt x="88" y="48"/>
                    </a:lnTo>
                    <a:lnTo>
                      <a:pt x="64" y="56"/>
                    </a:lnTo>
                    <a:lnTo>
                      <a:pt x="48" y="64"/>
                    </a:lnTo>
                    <a:lnTo>
                      <a:pt x="40" y="72"/>
                    </a:lnTo>
                    <a:lnTo>
                      <a:pt x="40" y="88"/>
                    </a:lnTo>
                    <a:lnTo>
                      <a:pt x="0" y="80"/>
                    </a:lnTo>
                    <a:lnTo>
                      <a:pt x="8" y="80"/>
                    </a:lnTo>
                    <a:lnTo>
                      <a:pt x="24" y="64"/>
                    </a:lnTo>
                    <a:lnTo>
                      <a:pt x="32" y="56"/>
                    </a:lnTo>
                    <a:lnTo>
                      <a:pt x="32" y="48"/>
                    </a:lnTo>
                    <a:lnTo>
                      <a:pt x="32" y="32"/>
                    </a:lnTo>
                    <a:lnTo>
                      <a:pt x="40" y="24"/>
                    </a:lnTo>
                    <a:lnTo>
                      <a:pt x="56" y="16"/>
                    </a:lnTo>
                    <a:lnTo>
                      <a:pt x="64" y="0"/>
                    </a:lnTo>
                    <a:lnTo>
                      <a:pt x="72" y="8"/>
                    </a:lnTo>
                    <a:lnTo>
                      <a:pt x="88" y="8"/>
                    </a:lnTo>
                    <a:lnTo>
                      <a:pt x="96"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49" name="Freeform 185"/>
              <p:cNvSpPr>
                <a:spLocks noChangeAspect="1"/>
              </p:cNvSpPr>
              <p:nvPr/>
            </p:nvSpPr>
            <p:spPr bwMode="auto">
              <a:xfrm>
                <a:off x="2356" y="1962"/>
                <a:ext cx="230" cy="173"/>
              </a:xfrm>
              <a:custGeom>
                <a:avLst/>
                <a:gdLst>
                  <a:gd name="T0" fmla="*/ 1180893 w 177"/>
                  <a:gd name="T1" fmla="*/ 22 h 177"/>
                  <a:gd name="T2" fmla="*/ 1339745 w 177"/>
                  <a:gd name="T3" fmla="*/ 22 h 177"/>
                  <a:gd name="T4" fmla="*/ 1339745 w 177"/>
                  <a:gd name="T5" fmla="*/ 22 h 177"/>
                  <a:gd name="T6" fmla="*/ 1004158 w 177"/>
                  <a:gd name="T7" fmla="*/ 22 h 177"/>
                  <a:gd name="T8" fmla="*/ 1004158 w 177"/>
                  <a:gd name="T9" fmla="*/ 26 h 177"/>
                  <a:gd name="T10" fmla="*/ 496371 w 177"/>
                  <a:gd name="T11" fmla="*/ 31 h 177"/>
                  <a:gd name="T12" fmla="*/ 164811 w 177"/>
                  <a:gd name="T13" fmla="*/ 35 h 177"/>
                  <a:gd name="T14" fmla="*/ 0 w 177"/>
                  <a:gd name="T15" fmla="*/ 39 h 177"/>
                  <a:gd name="T16" fmla="*/ 0 w 177"/>
                  <a:gd name="T17" fmla="*/ 47 h 177"/>
                  <a:gd name="T18" fmla="*/ 683526 w 177"/>
                  <a:gd name="T19" fmla="*/ 53 h 177"/>
                  <a:gd name="T20" fmla="*/ 1673463 w 177"/>
                  <a:gd name="T21" fmla="*/ 66 h 177"/>
                  <a:gd name="T22" fmla="*/ 1838989 w 177"/>
                  <a:gd name="T23" fmla="*/ 70 h 177"/>
                  <a:gd name="T24" fmla="*/ 2174556 w 177"/>
                  <a:gd name="T25" fmla="*/ 74 h 177"/>
                  <a:gd name="T26" fmla="*/ 2174556 w 177"/>
                  <a:gd name="T27" fmla="*/ 74 h 177"/>
                  <a:gd name="T28" fmla="*/ 2366252 w 177"/>
                  <a:gd name="T29" fmla="*/ 74 h 177"/>
                  <a:gd name="T30" fmla="*/ 2532377 w 177"/>
                  <a:gd name="T31" fmla="*/ 74 h 177"/>
                  <a:gd name="T32" fmla="*/ 3713837 w 177"/>
                  <a:gd name="T33" fmla="*/ 61 h 177"/>
                  <a:gd name="T34" fmla="*/ 3713837 w 177"/>
                  <a:gd name="T35" fmla="*/ 56 h 177"/>
                  <a:gd name="T36" fmla="*/ 3523665 w 177"/>
                  <a:gd name="T37" fmla="*/ 56 h 177"/>
                  <a:gd name="T38" fmla="*/ 3366889 w 177"/>
                  <a:gd name="T39" fmla="*/ 50 h 177"/>
                  <a:gd name="T40" fmla="*/ 3366889 w 177"/>
                  <a:gd name="T41" fmla="*/ 47 h 177"/>
                  <a:gd name="T42" fmla="*/ 3366889 w 177"/>
                  <a:gd name="T43" fmla="*/ 43 h 177"/>
                  <a:gd name="T44" fmla="*/ 3366889 w 177"/>
                  <a:gd name="T45" fmla="*/ 35 h 177"/>
                  <a:gd name="T46" fmla="*/ 3366889 w 177"/>
                  <a:gd name="T47" fmla="*/ 35 h 177"/>
                  <a:gd name="T48" fmla="*/ 3366889 w 177"/>
                  <a:gd name="T49" fmla="*/ 31 h 177"/>
                  <a:gd name="T50" fmla="*/ 3366889 w 177"/>
                  <a:gd name="T51" fmla="*/ 22 h 177"/>
                  <a:gd name="T52" fmla="*/ 3031473 w 177"/>
                  <a:gd name="T53" fmla="*/ 22 h 177"/>
                  <a:gd name="T54" fmla="*/ 2862993 w 177"/>
                  <a:gd name="T55" fmla="*/ 22 h 177"/>
                  <a:gd name="T56" fmla="*/ 3197730 w 177"/>
                  <a:gd name="T57" fmla="*/ 22 h 177"/>
                  <a:gd name="T58" fmla="*/ 3031473 w 177"/>
                  <a:gd name="T59" fmla="*/ 8 h 177"/>
                  <a:gd name="T60" fmla="*/ 3197730 w 177"/>
                  <a:gd name="T61" fmla="*/ 0 h 177"/>
                  <a:gd name="T62" fmla="*/ 3031473 w 177"/>
                  <a:gd name="T63" fmla="*/ 8 h 177"/>
                  <a:gd name="T64" fmla="*/ 2689278 w 177"/>
                  <a:gd name="T65" fmla="*/ 0 h 177"/>
                  <a:gd name="T66" fmla="*/ 2532377 w 177"/>
                  <a:gd name="T67" fmla="*/ 8 h 177"/>
                  <a:gd name="T68" fmla="*/ 2366252 w 177"/>
                  <a:gd name="T69" fmla="*/ 0 h 177"/>
                  <a:gd name="T70" fmla="*/ 2174556 w 177"/>
                  <a:gd name="T71" fmla="*/ 8 h 177"/>
                  <a:gd name="T72" fmla="*/ 1673463 w 177"/>
                  <a:gd name="T73" fmla="*/ 8 h 177"/>
                  <a:gd name="T74" fmla="*/ 1180893 w 177"/>
                  <a:gd name="T75" fmla="*/ 22 h 17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7"/>
                  <a:gd name="T115" fmla="*/ 0 h 177"/>
                  <a:gd name="T116" fmla="*/ 177 w 177"/>
                  <a:gd name="T117" fmla="*/ 177 h 17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7" h="177">
                    <a:moveTo>
                      <a:pt x="56" y="24"/>
                    </a:moveTo>
                    <a:lnTo>
                      <a:pt x="64" y="24"/>
                    </a:lnTo>
                    <a:lnTo>
                      <a:pt x="64" y="48"/>
                    </a:lnTo>
                    <a:lnTo>
                      <a:pt x="48" y="56"/>
                    </a:lnTo>
                    <a:lnTo>
                      <a:pt x="48" y="64"/>
                    </a:lnTo>
                    <a:lnTo>
                      <a:pt x="24" y="72"/>
                    </a:lnTo>
                    <a:lnTo>
                      <a:pt x="8" y="80"/>
                    </a:lnTo>
                    <a:lnTo>
                      <a:pt x="0" y="88"/>
                    </a:lnTo>
                    <a:lnTo>
                      <a:pt x="0" y="104"/>
                    </a:lnTo>
                    <a:lnTo>
                      <a:pt x="32" y="120"/>
                    </a:lnTo>
                    <a:lnTo>
                      <a:pt x="80" y="160"/>
                    </a:lnTo>
                    <a:lnTo>
                      <a:pt x="88" y="168"/>
                    </a:lnTo>
                    <a:lnTo>
                      <a:pt x="104" y="176"/>
                    </a:lnTo>
                    <a:lnTo>
                      <a:pt x="112" y="176"/>
                    </a:lnTo>
                    <a:lnTo>
                      <a:pt x="120" y="176"/>
                    </a:lnTo>
                    <a:lnTo>
                      <a:pt x="176" y="144"/>
                    </a:lnTo>
                    <a:lnTo>
                      <a:pt x="176" y="128"/>
                    </a:lnTo>
                    <a:lnTo>
                      <a:pt x="168" y="128"/>
                    </a:lnTo>
                    <a:lnTo>
                      <a:pt x="160" y="112"/>
                    </a:lnTo>
                    <a:lnTo>
                      <a:pt x="160" y="104"/>
                    </a:lnTo>
                    <a:lnTo>
                      <a:pt x="160" y="96"/>
                    </a:lnTo>
                    <a:lnTo>
                      <a:pt x="160" y="80"/>
                    </a:lnTo>
                    <a:lnTo>
                      <a:pt x="160" y="72"/>
                    </a:lnTo>
                    <a:lnTo>
                      <a:pt x="160" y="56"/>
                    </a:lnTo>
                    <a:lnTo>
                      <a:pt x="144" y="48"/>
                    </a:lnTo>
                    <a:lnTo>
                      <a:pt x="136" y="40"/>
                    </a:lnTo>
                    <a:lnTo>
                      <a:pt x="152" y="24"/>
                    </a:lnTo>
                    <a:lnTo>
                      <a:pt x="144" y="8"/>
                    </a:lnTo>
                    <a:lnTo>
                      <a:pt x="152" y="0"/>
                    </a:lnTo>
                    <a:lnTo>
                      <a:pt x="144" y="8"/>
                    </a:lnTo>
                    <a:lnTo>
                      <a:pt x="128" y="0"/>
                    </a:lnTo>
                    <a:lnTo>
                      <a:pt x="120" y="8"/>
                    </a:lnTo>
                    <a:lnTo>
                      <a:pt x="112" y="0"/>
                    </a:lnTo>
                    <a:lnTo>
                      <a:pt x="104" y="8"/>
                    </a:lnTo>
                    <a:lnTo>
                      <a:pt x="80" y="8"/>
                    </a:lnTo>
                    <a:lnTo>
                      <a:pt x="56"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50" name="Freeform 186"/>
              <p:cNvSpPr>
                <a:spLocks noChangeAspect="1"/>
              </p:cNvSpPr>
              <p:nvPr/>
            </p:nvSpPr>
            <p:spPr bwMode="auto">
              <a:xfrm>
                <a:off x="2532" y="1962"/>
                <a:ext cx="54" cy="72"/>
              </a:xfrm>
              <a:custGeom>
                <a:avLst/>
                <a:gdLst>
                  <a:gd name="T0" fmla="*/ 1402373 w 41"/>
                  <a:gd name="T1" fmla="*/ 36 h 73"/>
                  <a:gd name="T2" fmla="*/ 1402373 w 41"/>
                  <a:gd name="T3" fmla="*/ 36 h 73"/>
                  <a:gd name="T4" fmla="*/ 844289 w 41"/>
                  <a:gd name="T5" fmla="*/ 36 h 73"/>
                  <a:gd name="T6" fmla="*/ 844289 w 41"/>
                  <a:gd name="T7" fmla="*/ 36 h 73"/>
                  <a:gd name="T8" fmla="*/ 844289 w 41"/>
                  <a:gd name="T9" fmla="*/ 36 h 73"/>
                  <a:gd name="T10" fmla="*/ 844289 w 41"/>
                  <a:gd name="T11" fmla="*/ 36 h 73"/>
                  <a:gd name="T12" fmla="*/ 280577 w 41"/>
                  <a:gd name="T13" fmla="*/ 36 h 73"/>
                  <a:gd name="T14" fmla="*/ 0 w 41"/>
                  <a:gd name="T15" fmla="*/ 36 h 73"/>
                  <a:gd name="T16" fmla="*/ 576434 w 41"/>
                  <a:gd name="T17" fmla="*/ 24 h 73"/>
                  <a:gd name="T18" fmla="*/ 280577 w 41"/>
                  <a:gd name="T19" fmla="*/ 8 h 73"/>
                  <a:gd name="T20" fmla="*/ 576434 w 41"/>
                  <a:gd name="T21" fmla="*/ 0 h 73"/>
                  <a:gd name="T22" fmla="*/ 844289 w 41"/>
                  <a:gd name="T23" fmla="*/ 0 h 73"/>
                  <a:gd name="T24" fmla="*/ 1111990 w 41"/>
                  <a:gd name="T25" fmla="*/ 8 h 73"/>
                  <a:gd name="T26" fmla="*/ 1402373 w 41"/>
                  <a:gd name="T27" fmla="*/ 0 h 73"/>
                  <a:gd name="T28" fmla="*/ 1111990 w 41"/>
                  <a:gd name="T29" fmla="*/ 8 h 73"/>
                  <a:gd name="T30" fmla="*/ 1402373 w 41"/>
                  <a:gd name="T31" fmla="*/ 24 h 73"/>
                  <a:gd name="T32" fmla="*/ 844289 w 41"/>
                  <a:gd name="T33" fmla="*/ 32 h 73"/>
                  <a:gd name="T34" fmla="*/ 844289 w 41"/>
                  <a:gd name="T35" fmla="*/ 36 h 73"/>
                  <a:gd name="T36" fmla="*/ 1402373 w 41"/>
                  <a:gd name="T37" fmla="*/ 36 h 73"/>
                  <a:gd name="T38" fmla="*/ 1402373 w 41"/>
                  <a:gd name="T39" fmla="*/ 36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
                  <a:gd name="T61" fmla="*/ 0 h 73"/>
                  <a:gd name="T62" fmla="*/ 41 w 41"/>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 h="73">
                    <a:moveTo>
                      <a:pt x="40" y="48"/>
                    </a:moveTo>
                    <a:lnTo>
                      <a:pt x="40" y="48"/>
                    </a:lnTo>
                    <a:lnTo>
                      <a:pt x="24" y="64"/>
                    </a:lnTo>
                    <a:lnTo>
                      <a:pt x="24" y="72"/>
                    </a:lnTo>
                    <a:lnTo>
                      <a:pt x="24" y="56"/>
                    </a:lnTo>
                    <a:lnTo>
                      <a:pt x="8" y="48"/>
                    </a:lnTo>
                    <a:lnTo>
                      <a:pt x="0" y="40"/>
                    </a:lnTo>
                    <a:lnTo>
                      <a:pt x="16" y="24"/>
                    </a:lnTo>
                    <a:lnTo>
                      <a:pt x="8" y="8"/>
                    </a:lnTo>
                    <a:lnTo>
                      <a:pt x="16" y="0"/>
                    </a:lnTo>
                    <a:lnTo>
                      <a:pt x="24" y="0"/>
                    </a:lnTo>
                    <a:lnTo>
                      <a:pt x="32" y="8"/>
                    </a:lnTo>
                    <a:lnTo>
                      <a:pt x="40" y="0"/>
                    </a:lnTo>
                    <a:lnTo>
                      <a:pt x="32" y="8"/>
                    </a:lnTo>
                    <a:lnTo>
                      <a:pt x="40" y="24"/>
                    </a:lnTo>
                    <a:lnTo>
                      <a:pt x="24" y="32"/>
                    </a:lnTo>
                    <a:lnTo>
                      <a:pt x="24" y="40"/>
                    </a:lnTo>
                    <a:lnTo>
                      <a:pt x="40" y="40"/>
                    </a:lnTo>
                    <a:lnTo>
                      <a:pt x="40" y="4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51" name="Freeform 187"/>
              <p:cNvSpPr>
                <a:spLocks noChangeAspect="1"/>
              </p:cNvSpPr>
              <p:nvPr/>
            </p:nvSpPr>
            <p:spPr bwMode="auto">
              <a:xfrm>
                <a:off x="2564" y="2009"/>
                <a:ext cx="178" cy="126"/>
              </a:xfrm>
              <a:custGeom>
                <a:avLst/>
                <a:gdLst>
                  <a:gd name="T0" fmla="*/ 325452 w 137"/>
                  <a:gd name="T1" fmla="*/ 42 h 129"/>
                  <a:gd name="T2" fmla="*/ 325452 w 137"/>
                  <a:gd name="T3" fmla="*/ 34 h 129"/>
                  <a:gd name="T4" fmla="*/ 164341 w 137"/>
                  <a:gd name="T5" fmla="*/ 34 h 129"/>
                  <a:gd name="T6" fmla="*/ 0 w 137"/>
                  <a:gd name="T7" fmla="*/ 26 h 129"/>
                  <a:gd name="T8" fmla="*/ 0 w 137"/>
                  <a:gd name="T9" fmla="*/ 21 h 129"/>
                  <a:gd name="T10" fmla="*/ 0 w 137"/>
                  <a:gd name="T11" fmla="*/ 21 h 129"/>
                  <a:gd name="T12" fmla="*/ 0 w 137"/>
                  <a:gd name="T13" fmla="*/ 21 h 129"/>
                  <a:gd name="T14" fmla="*/ 0 w 137"/>
                  <a:gd name="T15" fmla="*/ 21 h 129"/>
                  <a:gd name="T16" fmla="*/ 0 w 137"/>
                  <a:gd name="T17" fmla="*/ 21 h 129"/>
                  <a:gd name="T18" fmla="*/ 0 w 137"/>
                  <a:gd name="T19" fmla="*/ 16 h 129"/>
                  <a:gd name="T20" fmla="*/ 0 w 137"/>
                  <a:gd name="T21" fmla="*/ 16 h 129"/>
                  <a:gd name="T22" fmla="*/ 325452 w 137"/>
                  <a:gd name="T23" fmla="*/ 0 h 129"/>
                  <a:gd name="T24" fmla="*/ 325452 w 137"/>
                  <a:gd name="T25" fmla="*/ 0 h 129"/>
                  <a:gd name="T26" fmla="*/ 494980 w 137"/>
                  <a:gd name="T27" fmla="*/ 0 h 129"/>
                  <a:gd name="T28" fmla="*/ 835577 w 137"/>
                  <a:gd name="T29" fmla="*/ 0 h 129"/>
                  <a:gd name="T30" fmla="*/ 1173528 w 137"/>
                  <a:gd name="T31" fmla="*/ 0 h 129"/>
                  <a:gd name="T32" fmla="*/ 1173528 w 137"/>
                  <a:gd name="T33" fmla="*/ 16 h 129"/>
                  <a:gd name="T34" fmla="*/ 1832672 w 137"/>
                  <a:gd name="T35" fmla="*/ 21 h 129"/>
                  <a:gd name="T36" fmla="*/ 1832672 w 137"/>
                  <a:gd name="T37" fmla="*/ 16 h 129"/>
                  <a:gd name="T38" fmla="*/ 1832672 w 137"/>
                  <a:gd name="T39" fmla="*/ 8 h 129"/>
                  <a:gd name="T40" fmla="*/ 2357393 w 137"/>
                  <a:gd name="T41" fmla="*/ 0 h 129"/>
                  <a:gd name="T42" fmla="*/ 2516083 w 137"/>
                  <a:gd name="T43" fmla="*/ 0 h 129"/>
                  <a:gd name="T44" fmla="*/ 2516083 w 137"/>
                  <a:gd name="T45" fmla="*/ 8 h 129"/>
                  <a:gd name="T46" fmla="*/ 2849480 w 137"/>
                  <a:gd name="T47" fmla="*/ 8 h 129"/>
                  <a:gd name="T48" fmla="*/ 2676669 w 137"/>
                  <a:gd name="T49" fmla="*/ 21 h 129"/>
                  <a:gd name="T50" fmla="*/ 2849480 w 137"/>
                  <a:gd name="T51" fmla="*/ 21 h 129"/>
                  <a:gd name="T52" fmla="*/ 2849480 w 137"/>
                  <a:gd name="T53" fmla="*/ 46 h 129"/>
                  <a:gd name="T54" fmla="*/ 2849480 w 137"/>
                  <a:gd name="T55" fmla="*/ 51 h 129"/>
                  <a:gd name="T56" fmla="*/ 2676669 w 137"/>
                  <a:gd name="T57" fmla="*/ 54 h 129"/>
                  <a:gd name="T58" fmla="*/ 2676669 w 137"/>
                  <a:gd name="T59" fmla="*/ 54 h 129"/>
                  <a:gd name="T60" fmla="*/ 1173528 w 137"/>
                  <a:gd name="T61" fmla="*/ 42 h 129"/>
                  <a:gd name="T62" fmla="*/ 999926 w 137"/>
                  <a:gd name="T63" fmla="*/ 42 h 129"/>
                  <a:gd name="T64" fmla="*/ 835577 w 137"/>
                  <a:gd name="T65" fmla="*/ 42 h 129"/>
                  <a:gd name="T66" fmla="*/ 325452 w 137"/>
                  <a:gd name="T67" fmla="*/ 42 h 1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7"/>
                  <a:gd name="T103" fmla="*/ 0 h 129"/>
                  <a:gd name="T104" fmla="*/ 137 w 137"/>
                  <a:gd name="T105" fmla="*/ 129 h 12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7" h="129">
                    <a:moveTo>
                      <a:pt x="16" y="96"/>
                    </a:moveTo>
                    <a:lnTo>
                      <a:pt x="16" y="80"/>
                    </a:lnTo>
                    <a:lnTo>
                      <a:pt x="8" y="80"/>
                    </a:lnTo>
                    <a:lnTo>
                      <a:pt x="0" y="64"/>
                    </a:lnTo>
                    <a:lnTo>
                      <a:pt x="0" y="56"/>
                    </a:lnTo>
                    <a:lnTo>
                      <a:pt x="0" y="48"/>
                    </a:lnTo>
                    <a:lnTo>
                      <a:pt x="0" y="32"/>
                    </a:lnTo>
                    <a:lnTo>
                      <a:pt x="0" y="24"/>
                    </a:lnTo>
                    <a:lnTo>
                      <a:pt x="0" y="16"/>
                    </a:lnTo>
                    <a:lnTo>
                      <a:pt x="16" y="0"/>
                    </a:lnTo>
                    <a:lnTo>
                      <a:pt x="24" y="0"/>
                    </a:lnTo>
                    <a:lnTo>
                      <a:pt x="40" y="0"/>
                    </a:lnTo>
                    <a:lnTo>
                      <a:pt x="56" y="0"/>
                    </a:lnTo>
                    <a:lnTo>
                      <a:pt x="56" y="16"/>
                    </a:lnTo>
                    <a:lnTo>
                      <a:pt x="88" y="24"/>
                    </a:lnTo>
                    <a:lnTo>
                      <a:pt x="88" y="16"/>
                    </a:lnTo>
                    <a:lnTo>
                      <a:pt x="88" y="8"/>
                    </a:lnTo>
                    <a:lnTo>
                      <a:pt x="112" y="0"/>
                    </a:lnTo>
                    <a:lnTo>
                      <a:pt x="120" y="0"/>
                    </a:lnTo>
                    <a:lnTo>
                      <a:pt x="120" y="8"/>
                    </a:lnTo>
                    <a:lnTo>
                      <a:pt x="136" y="8"/>
                    </a:lnTo>
                    <a:lnTo>
                      <a:pt x="128" y="32"/>
                    </a:lnTo>
                    <a:lnTo>
                      <a:pt x="136" y="40"/>
                    </a:lnTo>
                    <a:lnTo>
                      <a:pt x="136" y="104"/>
                    </a:lnTo>
                    <a:lnTo>
                      <a:pt x="136" y="120"/>
                    </a:lnTo>
                    <a:lnTo>
                      <a:pt x="128" y="128"/>
                    </a:lnTo>
                    <a:lnTo>
                      <a:pt x="56" y="96"/>
                    </a:lnTo>
                    <a:lnTo>
                      <a:pt x="48" y="96"/>
                    </a:lnTo>
                    <a:lnTo>
                      <a:pt x="40" y="96"/>
                    </a:lnTo>
                    <a:lnTo>
                      <a:pt x="16" y="9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52" name="Freeform 188"/>
              <p:cNvSpPr>
                <a:spLocks noChangeAspect="1"/>
              </p:cNvSpPr>
              <p:nvPr/>
            </p:nvSpPr>
            <p:spPr bwMode="auto">
              <a:xfrm>
                <a:off x="2730" y="2017"/>
                <a:ext cx="137" cy="102"/>
              </a:xfrm>
              <a:custGeom>
                <a:avLst/>
                <a:gdLst>
                  <a:gd name="T0" fmla="*/ 2552610 w 105"/>
                  <a:gd name="T1" fmla="*/ 31 h 105"/>
                  <a:gd name="T2" fmla="*/ 2168466 w 105"/>
                  <a:gd name="T3" fmla="*/ 37 h 105"/>
                  <a:gd name="T4" fmla="*/ 1956380 w 105"/>
                  <a:gd name="T5" fmla="*/ 34 h 105"/>
                  <a:gd name="T6" fmla="*/ 190738 w 105"/>
                  <a:gd name="T7" fmla="*/ 34 h 105"/>
                  <a:gd name="T8" fmla="*/ 190738 w 105"/>
                  <a:gd name="T9" fmla="*/ 17 h 105"/>
                  <a:gd name="T10" fmla="*/ 0 w 105"/>
                  <a:gd name="T11" fmla="*/ 17 h 105"/>
                  <a:gd name="T12" fmla="*/ 190738 w 105"/>
                  <a:gd name="T13" fmla="*/ 0 h 105"/>
                  <a:gd name="T14" fmla="*/ 190738 w 105"/>
                  <a:gd name="T15" fmla="*/ 8 h 105"/>
                  <a:gd name="T16" fmla="*/ 575416 w 105"/>
                  <a:gd name="T17" fmla="*/ 8 h 105"/>
                  <a:gd name="T18" fmla="*/ 979590 w 105"/>
                  <a:gd name="T19" fmla="*/ 8 h 105"/>
                  <a:gd name="T20" fmla="*/ 1594137 w 105"/>
                  <a:gd name="T21" fmla="*/ 8 h 105"/>
                  <a:gd name="T22" fmla="*/ 1767644 w 105"/>
                  <a:gd name="T23" fmla="*/ 8 h 105"/>
                  <a:gd name="T24" fmla="*/ 1767644 w 105"/>
                  <a:gd name="T25" fmla="*/ 8 h 105"/>
                  <a:gd name="T26" fmla="*/ 1767644 w 105"/>
                  <a:gd name="T27" fmla="*/ 8 h 105"/>
                  <a:gd name="T28" fmla="*/ 1767644 w 105"/>
                  <a:gd name="T29" fmla="*/ 8 h 105"/>
                  <a:gd name="T30" fmla="*/ 2168466 w 105"/>
                  <a:gd name="T31" fmla="*/ 8 h 105"/>
                  <a:gd name="T32" fmla="*/ 2357461 w 105"/>
                  <a:gd name="T33" fmla="*/ 17 h 105"/>
                  <a:gd name="T34" fmla="*/ 2168466 w 105"/>
                  <a:gd name="T35" fmla="*/ 17 h 105"/>
                  <a:gd name="T36" fmla="*/ 1956380 w 105"/>
                  <a:gd name="T37" fmla="*/ 17 h 105"/>
                  <a:gd name="T38" fmla="*/ 1767644 w 105"/>
                  <a:gd name="T39" fmla="*/ 16 h 105"/>
                  <a:gd name="T40" fmla="*/ 1767644 w 105"/>
                  <a:gd name="T41" fmla="*/ 17 h 105"/>
                  <a:gd name="T42" fmla="*/ 1767644 w 105"/>
                  <a:gd name="T43" fmla="*/ 17 h 105"/>
                  <a:gd name="T44" fmla="*/ 2552610 w 105"/>
                  <a:gd name="T45" fmla="*/ 31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5"/>
                  <a:gd name="T70" fmla="*/ 0 h 105"/>
                  <a:gd name="T71" fmla="*/ 105 w 105"/>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5" h="105">
                    <a:moveTo>
                      <a:pt x="104" y="88"/>
                    </a:moveTo>
                    <a:lnTo>
                      <a:pt x="88" y="104"/>
                    </a:lnTo>
                    <a:lnTo>
                      <a:pt x="80" y="96"/>
                    </a:lnTo>
                    <a:lnTo>
                      <a:pt x="8" y="96"/>
                    </a:lnTo>
                    <a:lnTo>
                      <a:pt x="8" y="32"/>
                    </a:lnTo>
                    <a:lnTo>
                      <a:pt x="0" y="24"/>
                    </a:lnTo>
                    <a:lnTo>
                      <a:pt x="8" y="0"/>
                    </a:lnTo>
                    <a:lnTo>
                      <a:pt x="8" y="8"/>
                    </a:lnTo>
                    <a:lnTo>
                      <a:pt x="24" y="8"/>
                    </a:lnTo>
                    <a:lnTo>
                      <a:pt x="40" y="8"/>
                    </a:lnTo>
                    <a:lnTo>
                      <a:pt x="64" y="8"/>
                    </a:lnTo>
                    <a:lnTo>
                      <a:pt x="72" y="8"/>
                    </a:lnTo>
                    <a:lnTo>
                      <a:pt x="88" y="8"/>
                    </a:lnTo>
                    <a:lnTo>
                      <a:pt x="96" y="24"/>
                    </a:lnTo>
                    <a:lnTo>
                      <a:pt x="88" y="48"/>
                    </a:lnTo>
                    <a:lnTo>
                      <a:pt x="80" y="32"/>
                    </a:lnTo>
                    <a:lnTo>
                      <a:pt x="72" y="16"/>
                    </a:lnTo>
                    <a:lnTo>
                      <a:pt x="72" y="24"/>
                    </a:lnTo>
                    <a:lnTo>
                      <a:pt x="104" y="8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53" name="Freeform 189"/>
              <p:cNvSpPr>
                <a:spLocks noChangeAspect="1"/>
              </p:cNvSpPr>
              <p:nvPr/>
            </p:nvSpPr>
            <p:spPr bwMode="auto">
              <a:xfrm>
                <a:off x="2710" y="2103"/>
                <a:ext cx="190" cy="172"/>
              </a:xfrm>
              <a:custGeom>
                <a:avLst/>
                <a:gdLst>
                  <a:gd name="T0" fmla="*/ 0 w 145"/>
                  <a:gd name="T1" fmla="*/ 40 h 177"/>
                  <a:gd name="T2" fmla="*/ 474389 w 145"/>
                  <a:gd name="T3" fmla="*/ 43 h 177"/>
                  <a:gd name="T4" fmla="*/ 474389 w 145"/>
                  <a:gd name="T5" fmla="*/ 45 h 177"/>
                  <a:gd name="T6" fmla="*/ 696169 w 145"/>
                  <a:gd name="T7" fmla="*/ 47 h 177"/>
                  <a:gd name="T8" fmla="*/ 1398545 w 145"/>
                  <a:gd name="T9" fmla="*/ 56 h 177"/>
                  <a:gd name="T10" fmla="*/ 1616185 w 145"/>
                  <a:gd name="T11" fmla="*/ 56 h 177"/>
                  <a:gd name="T12" fmla="*/ 2065052 w 145"/>
                  <a:gd name="T13" fmla="*/ 56 h 177"/>
                  <a:gd name="T14" fmla="*/ 2065052 w 145"/>
                  <a:gd name="T15" fmla="*/ 59 h 177"/>
                  <a:gd name="T16" fmla="*/ 2536504 w 145"/>
                  <a:gd name="T17" fmla="*/ 59 h 177"/>
                  <a:gd name="T18" fmla="*/ 2989405 w 145"/>
                  <a:gd name="T19" fmla="*/ 56 h 177"/>
                  <a:gd name="T20" fmla="*/ 3254222 w 145"/>
                  <a:gd name="T21" fmla="*/ 56 h 177"/>
                  <a:gd name="T22" fmla="*/ 3469688 w 145"/>
                  <a:gd name="T23" fmla="*/ 56 h 177"/>
                  <a:gd name="T24" fmla="*/ 3469688 w 145"/>
                  <a:gd name="T25" fmla="*/ 53 h 177"/>
                  <a:gd name="T26" fmla="*/ 3254222 w 145"/>
                  <a:gd name="T27" fmla="*/ 53 h 177"/>
                  <a:gd name="T28" fmla="*/ 2989405 w 145"/>
                  <a:gd name="T29" fmla="*/ 49 h 177"/>
                  <a:gd name="T30" fmla="*/ 2774996 w 145"/>
                  <a:gd name="T31" fmla="*/ 47 h 177"/>
                  <a:gd name="T32" fmla="*/ 2989405 w 145"/>
                  <a:gd name="T33" fmla="*/ 45 h 177"/>
                  <a:gd name="T34" fmla="*/ 3254222 w 145"/>
                  <a:gd name="T35" fmla="*/ 40 h 177"/>
                  <a:gd name="T36" fmla="*/ 3693335 w 145"/>
                  <a:gd name="T37" fmla="*/ 32 h 177"/>
                  <a:gd name="T38" fmla="*/ 3693335 w 145"/>
                  <a:gd name="T39" fmla="*/ 17 h 177"/>
                  <a:gd name="T40" fmla="*/ 4169142 w 145"/>
                  <a:gd name="T41" fmla="*/ 17 h 177"/>
                  <a:gd name="T42" fmla="*/ 4169142 w 145"/>
                  <a:gd name="T43" fmla="*/ 17 h 177"/>
                  <a:gd name="T44" fmla="*/ 3917151 w 145"/>
                  <a:gd name="T45" fmla="*/ 17 h 177"/>
                  <a:gd name="T46" fmla="*/ 3693335 w 145"/>
                  <a:gd name="T47" fmla="*/ 8 h 177"/>
                  <a:gd name="T48" fmla="*/ 3469688 w 145"/>
                  <a:gd name="T49" fmla="*/ 0 h 177"/>
                  <a:gd name="T50" fmla="*/ 2989405 w 145"/>
                  <a:gd name="T51" fmla="*/ 16 h 177"/>
                  <a:gd name="T52" fmla="*/ 2774996 w 145"/>
                  <a:gd name="T53" fmla="*/ 8 h 177"/>
                  <a:gd name="T54" fmla="*/ 696169 w 145"/>
                  <a:gd name="T55" fmla="*/ 8 h 177"/>
                  <a:gd name="T56" fmla="*/ 696169 w 145"/>
                  <a:gd name="T57" fmla="*/ 17 h 177"/>
                  <a:gd name="T58" fmla="*/ 474389 w 145"/>
                  <a:gd name="T59" fmla="*/ 17 h 177"/>
                  <a:gd name="T60" fmla="*/ 474389 w 145"/>
                  <a:gd name="T61" fmla="*/ 17 h 177"/>
                  <a:gd name="T62" fmla="*/ 474389 w 145"/>
                  <a:gd name="T63" fmla="*/ 20 h 177"/>
                  <a:gd name="T64" fmla="*/ 474389 w 145"/>
                  <a:gd name="T65" fmla="*/ 24 h 177"/>
                  <a:gd name="T66" fmla="*/ 218127 w 145"/>
                  <a:gd name="T67" fmla="*/ 24 h 177"/>
                  <a:gd name="T68" fmla="*/ 0 w 145"/>
                  <a:gd name="T69" fmla="*/ 32 h 177"/>
                  <a:gd name="T70" fmla="*/ 218127 w 145"/>
                  <a:gd name="T71" fmla="*/ 40 h 177"/>
                  <a:gd name="T72" fmla="*/ 0 w 145"/>
                  <a:gd name="T73" fmla="*/ 40 h 1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
                  <a:gd name="T112" fmla="*/ 0 h 177"/>
                  <a:gd name="T113" fmla="*/ 145 w 145"/>
                  <a:gd name="T114" fmla="*/ 177 h 1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 h="177">
                    <a:moveTo>
                      <a:pt x="0" y="112"/>
                    </a:moveTo>
                    <a:lnTo>
                      <a:pt x="16" y="120"/>
                    </a:lnTo>
                    <a:lnTo>
                      <a:pt x="16" y="128"/>
                    </a:lnTo>
                    <a:lnTo>
                      <a:pt x="24" y="136"/>
                    </a:lnTo>
                    <a:lnTo>
                      <a:pt x="48" y="168"/>
                    </a:lnTo>
                    <a:lnTo>
                      <a:pt x="56" y="168"/>
                    </a:lnTo>
                    <a:lnTo>
                      <a:pt x="72" y="168"/>
                    </a:lnTo>
                    <a:lnTo>
                      <a:pt x="72" y="176"/>
                    </a:lnTo>
                    <a:lnTo>
                      <a:pt x="88" y="176"/>
                    </a:lnTo>
                    <a:lnTo>
                      <a:pt x="104" y="168"/>
                    </a:lnTo>
                    <a:lnTo>
                      <a:pt x="112" y="168"/>
                    </a:lnTo>
                    <a:lnTo>
                      <a:pt x="120" y="168"/>
                    </a:lnTo>
                    <a:lnTo>
                      <a:pt x="120" y="160"/>
                    </a:lnTo>
                    <a:lnTo>
                      <a:pt x="112" y="160"/>
                    </a:lnTo>
                    <a:lnTo>
                      <a:pt x="104" y="144"/>
                    </a:lnTo>
                    <a:lnTo>
                      <a:pt x="96" y="136"/>
                    </a:lnTo>
                    <a:lnTo>
                      <a:pt x="104" y="128"/>
                    </a:lnTo>
                    <a:lnTo>
                      <a:pt x="112" y="112"/>
                    </a:lnTo>
                    <a:lnTo>
                      <a:pt x="128" y="88"/>
                    </a:lnTo>
                    <a:lnTo>
                      <a:pt x="128" y="56"/>
                    </a:lnTo>
                    <a:lnTo>
                      <a:pt x="144" y="56"/>
                    </a:lnTo>
                    <a:lnTo>
                      <a:pt x="144" y="48"/>
                    </a:lnTo>
                    <a:lnTo>
                      <a:pt x="136" y="40"/>
                    </a:lnTo>
                    <a:lnTo>
                      <a:pt x="128" y="8"/>
                    </a:lnTo>
                    <a:lnTo>
                      <a:pt x="120" y="0"/>
                    </a:lnTo>
                    <a:lnTo>
                      <a:pt x="104" y="16"/>
                    </a:lnTo>
                    <a:lnTo>
                      <a:pt x="96" y="8"/>
                    </a:lnTo>
                    <a:lnTo>
                      <a:pt x="24" y="8"/>
                    </a:lnTo>
                    <a:lnTo>
                      <a:pt x="24" y="24"/>
                    </a:lnTo>
                    <a:lnTo>
                      <a:pt x="16" y="32"/>
                    </a:lnTo>
                    <a:lnTo>
                      <a:pt x="16" y="64"/>
                    </a:lnTo>
                    <a:lnTo>
                      <a:pt x="16" y="72"/>
                    </a:lnTo>
                    <a:lnTo>
                      <a:pt x="8" y="72"/>
                    </a:lnTo>
                    <a:lnTo>
                      <a:pt x="0" y="88"/>
                    </a:lnTo>
                    <a:lnTo>
                      <a:pt x="8" y="112"/>
                    </a:lnTo>
                    <a:lnTo>
                      <a:pt x="0" y="11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54" name="Freeform 190"/>
              <p:cNvSpPr>
                <a:spLocks noChangeAspect="1"/>
              </p:cNvSpPr>
              <p:nvPr/>
            </p:nvSpPr>
            <p:spPr bwMode="auto">
              <a:xfrm>
                <a:off x="2834" y="2149"/>
                <a:ext cx="170" cy="126"/>
              </a:xfrm>
              <a:custGeom>
                <a:avLst/>
                <a:gdLst>
                  <a:gd name="T0" fmla="*/ 3171519 w 129"/>
                  <a:gd name="T1" fmla="*/ 21 h 129"/>
                  <a:gd name="T2" fmla="*/ 2844817 w 129"/>
                  <a:gd name="T3" fmla="*/ 21 h 129"/>
                  <a:gd name="T4" fmla="*/ 2844817 w 129"/>
                  <a:gd name="T5" fmla="*/ 26 h 129"/>
                  <a:gd name="T6" fmla="*/ 2844817 w 129"/>
                  <a:gd name="T7" fmla="*/ 26 h 129"/>
                  <a:gd name="T8" fmla="*/ 3171519 w 129"/>
                  <a:gd name="T9" fmla="*/ 26 h 129"/>
                  <a:gd name="T10" fmla="*/ 3171519 w 129"/>
                  <a:gd name="T11" fmla="*/ 30 h 129"/>
                  <a:gd name="T12" fmla="*/ 3445697 w 129"/>
                  <a:gd name="T13" fmla="*/ 34 h 129"/>
                  <a:gd name="T14" fmla="*/ 4606006 w 129"/>
                  <a:gd name="T15" fmla="*/ 38 h 129"/>
                  <a:gd name="T16" fmla="*/ 4606006 w 129"/>
                  <a:gd name="T17" fmla="*/ 38 h 129"/>
                  <a:gd name="T18" fmla="*/ 3745556 w 129"/>
                  <a:gd name="T19" fmla="*/ 51 h 129"/>
                  <a:gd name="T20" fmla="*/ 3171519 w 129"/>
                  <a:gd name="T21" fmla="*/ 51 h 129"/>
                  <a:gd name="T22" fmla="*/ 2844817 w 129"/>
                  <a:gd name="T23" fmla="*/ 54 h 129"/>
                  <a:gd name="T24" fmla="*/ 2580466 w 129"/>
                  <a:gd name="T25" fmla="*/ 51 h 129"/>
                  <a:gd name="T26" fmla="*/ 1712614 w 129"/>
                  <a:gd name="T27" fmla="*/ 54 h 129"/>
                  <a:gd name="T28" fmla="*/ 855581 w 129"/>
                  <a:gd name="T29" fmla="*/ 51 h 129"/>
                  <a:gd name="T30" fmla="*/ 855581 w 129"/>
                  <a:gd name="T31" fmla="*/ 49 h 129"/>
                  <a:gd name="T32" fmla="*/ 585585 w 129"/>
                  <a:gd name="T33" fmla="*/ 49 h 129"/>
                  <a:gd name="T34" fmla="*/ 283677 w 129"/>
                  <a:gd name="T35" fmla="*/ 42 h 129"/>
                  <a:gd name="T36" fmla="*/ 0 w 129"/>
                  <a:gd name="T37" fmla="*/ 38 h 129"/>
                  <a:gd name="T38" fmla="*/ 283677 w 129"/>
                  <a:gd name="T39" fmla="*/ 34 h 129"/>
                  <a:gd name="T40" fmla="*/ 585585 w 129"/>
                  <a:gd name="T41" fmla="*/ 26 h 129"/>
                  <a:gd name="T42" fmla="*/ 1127510 w 129"/>
                  <a:gd name="T43" fmla="*/ 21 h 129"/>
                  <a:gd name="T44" fmla="*/ 1127510 w 129"/>
                  <a:gd name="T45" fmla="*/ 8 h 129"/>
                  <a:gd name="T46" fmla="*/ 1712614 w 129"/>
                  <a:gd name="T47" fmla="*/ 8 h 129"/>
                  <a:gd name="T48" fmla="*/ 1712614 w 129"/>
                  <a:gd name="T49" fmla="*/ 0 h 129"/>
                  <a:gd name="T50" fmla="*/ 2022142 w 129"/>
                  <a:gd name="T51" fmla="*/ 21 h 129"/>
                  <a:gd name="T52" fmla="*/ 2580466 w 129"/>
                  <a:gd name="T53" fmla="*/ 21 h 129"/>
                  <a:gd name="T54" fmla="*/ 3171519 w 129"/>
                  <a:gd name="T55" fmla="*/ 21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9"/>
                  <a:gd name="T85" fmla="*/ 0 h 129"/>
                  <a:gd name="T86" fmla="*/ 129 w 129"/>
                  <a:gd name="T87" fmla="*/ 129 h 12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9" h="129">
                    <a:moveTo>
                      <a:pt x="88" y="48"/>
                    </a:moveTo>
                    <a:lnTo>
                      <a:pt x="80" y="48"/>
                    </a:lnTo>
                    <a:lnTo>
                      <a:pt x="80" y="64"/>
                    </a:lnTo>
                    <a:lnTo>
                      <a:pt x="88" y="64"/>
                    </a:lnTo>
                    <a:lnTo>
                      <a:pt x="88" y="72"/>
                    </a:lnTo>
                    <a:lnTo>
                      <a:pt x="96" y="80"/>
                    </a:lnTo>
                    <a:lnTo>
                      <a:pt x="128" y="88"/>
                    </a:lnTo>
                    <a:lnTo>
                      <a:pt x="104" y="120"/>
                    </a:lnTo>
                    <a:lnTo>
                      <a:pt x="88" y="120"/>
                    </a:lnTo>
                    <a:lnTo>
                      <a:pt x="80" y="128"/>
                    </a:lnTo>
                    <a:lnTo>
                      <a:pt x="72" y="120"/>
                    </a:lnTo>
                    <a:lnTo>
                      <a:pt x="48" y="128"/>
                    </a:lnTo>
                    <a:lnTo>
                      <a:pt x="24" y="120"/>
                    </a:lnTo>
                    <a:lnTo>
                      <a:pt x="24" y="112"/>
                    </a:lnTo>
                    <a:lnTo>
                      <a:pt x="16" y="112"/>
                    </a:lnTo>
                    <a:lnTo>
                      <a:pt x="8" y="96"/>
                    </a:lnTo>
                    <a:lnTo>
                      <a:pt x="0" y="88"/>
                    </a:lnTo>
                    <a:lnTo>
                      <a:pt x="8" y="80"/>
                    </a:lnTo>
                    <a:lnTo>
                      <a:pt x="16" y="64"/>
                    </a:lnTo>
                    <a:lnTo>
                      <a:pt x="32" y="40"/>
                    </a:lnTo>
                    <a:lnTo>
                      <a:pt x="32" y="8"/>
                    </a:lnTo>
                    <a:lnTo>
                      <a:pt x="48" y="8"/>
                    </a:lnTo>
                    <a:lnTo>
                      <a:pt x="48" y="0"/>
                    </a:lnTo>
                    <a:lnTo>
                      <a:pt x="56" y="24"/>
                    </a:lnTo>
                    <a:lnTo>
                      <a:pt x="72" y="32"/>
                    </a:lnTo>
                    <a:lnTo>
                      <a:pt x="88" y="4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55" name="Freeform 191"/>
              <p:cNvSpPr>
                <a:spLocks noChangeAspect="1"/>
              </p:cNvSpPr>
              <p:nvPr/>
            </p:nvSpPr>
            <p:spPr bwMode="auto">
              <a:xfrm>
                <a:off x="2940" y="2197"/>
                <a:ext cx="10" cy="16"/>
              </a:xfrm>
              <a:custGeom>
                <a:avLst/>
                <a:gdLst>
                  <a:gd name="T0" fmla="*/ 422 w 9"/>
                  <a:gd name="T1" fmla="*/ 8 h 17"/>
                  <a:gd name="T2" fmla="*/ 0 w 9"/>
                  <a:gd name="T3" fmla="*/ 8 h 17"/>
                  <a:gd name="T4" fmla="*/ 0 w 9"/>
                  <a:gd name="T5" fmla="*/ 8 h 17"/>
                  <a:gd name="T6" fmla="*/ 0 w 9"/>
                  <a:gd name="T7" fmla="*/ 0 h 17"/>
                  <a:gd name="T8" fmla="*/ 422 w 9"/>
                  <a:gd name="T9" fmla="*/ 0 h 17"/>
                  <a:gd name="T10" fmla="*/ 422 w 9"/>
                  <a:gd name="T11" fmla="*/ 0 h 17"/>
                  <a:gd name="T12" fmla="*/ 422 w 9"/>
                  <a:gd name="T13" fmla="*/ 8 h 17"/>
                  <a:gd name="T14" fmla="*/ 422 w 9"/>
                  <a:gd name="T15" fmla="*/ 8 h 17"/>
                  <a:gd name="T16" fmla="*/ 422 w 9"/>
                  <a:gd name="T17" fmla="*/ 8 h 17"/>
                  <a:gd name="T18" fmla="*/ 422 w 9"/>
                  <a:gd name="T19" fmla="*/ 8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7"/>
                  <a:gd name="T32" fmla="*/ 9 w 9"/>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7">
                    <a:moveTo>
                      <a:pt x="8" y="16"/>
                    </a:moveTo>
                    <a:lnTo>
                      <a:pt x="0" y="16"/>
                    </a:lnTo>
                    <a:lnTo>
                      <a:pt x="0" y="0"/>
                    </a:lnTo>
                    <a:lnTo>
                      <a:pt x="8" y="0"/>
                    </a:lnTo>
                    <a:lnTo>
                      <a:pt x="8" y="8"/>
                    </a:lnTo>
                    <a:lnTo>
                      <a:pt x="8"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56" name="Freeform 192"/>
              <p:cNvSpPr>
                <a:spLocks noChangeAspect="1"/>
              </p:cNvSpPr>
              <p:nvPr/>
            </p:nvSpPr>
            <p:spPr bwMode="auto">
              <a:xfrm>
                <a:off x="2928" y="2204"/>
                <a:ext cx="118" cy="119"/>
              </a:xfrm>
              <a:custGeom>
                <a:avLst/>
                <a:gdLst>
                  <a:gd name="T0" fmla="*/ 403720 w 89"/>
                  <a:gd name="T1" fmla="*/ 34 h 121"/>
                  <a:gd name="T2" fmla="*/ 0 w 89"/>
                  <a:gd name="T3" fmla="*/ 42 h 121"/>
                  <a:gd name="T4" fmla="*/ 0 w 89"/>
                  <a:gd name="T5" fmla="*/ 63 h 121"/>
                  <a:gd name="T6" fmla="*/ 0 w 89"/>
                  <a:gd name="T7" fmla="*/ 67 h 121"/>
                  <a:gd name="T8" fmla="*/ 712671 w 89"/>
                  <a:gd name="T9" fmla="*/ 55 h 121"/>
                  <a:gd name="T10" fmla="*/ 1792942 w 89"/>
                  <a:gd name="T11" fmla="*/ 42 h 121"/>
                  <a:gd name="T12" fmla="*/ 2508203 w 89"/>
                  <a:gd name="T13" fmla="*/ 30 h 121"/>
                  <a:gd name="T14" fmla="*/ 3220143 w 89"/>
                  <a:gd name="T15" fmla="*/ 30 h 121"/>
                  <a:gd name="T16" fmla="*/ 3986153 w 89"/>
                  <a:gd name="T17" fmla="*/ 8 h 121"/>
                  <a:gd name="T18" fmla="*/ 3986153 w 89"/>
                  <a:gd name="T19" fmla="*/ 0 h 121"/>
                  <a:gd name="T20" fmla="*/ 3623791 w 89"/>
                  <a:gd name="T21" fmla="*/ 0 h 121"/>
                  <a:gd name="T22" fmla="*/ 3220143 w 89"/>
                  <a:gd name="T23" fmla="*/ 8 h 121"/>
                  <a:gd name="T24" fmla="*/ 1426851 w 89"/>
                  <a:gd name="T25" fmla="*/ 16 h 121"/>
                  <a:gd name="T26" fmla="*/ 1076184 w 89"/>
                  <a:gd name="T27" fmla="*/ 8 h 121"/>
                  <a:gd name="T28" fmla="*/ 712671 w 89"/>
                  <a:gd name="T29" fmla="*/ 8 h 121"/>
                  <a:gd name="T30" fmla="*/ 712671 w 89"/>
                  <a:gd name="T31" fmla="*/ 8 h 121"/>
                  <a:gd name="T32" fmla="*/ 712671 w 89"/>
                  <a:gd name="T33" fmla="*/ 16 h 121"/>
                  <a:gd name="T34" fmla="*/ 1076184 w 89"/>
                  <a:gd name="T35" fmla="*/ 24 h 121"/>
                  <a:gd name="T36" fmla="*/ 2508203 w 89"/>
                  <a:gd name="T37" fmla="*/ 30 h 121"/>
                  <a:gd name="T38" fmla="*/ 2508203 w 89"/>
                  <a:gd name="T39" fmla="*/ 30 h 121"/>
                  <a:gd name="T40" fmla="*/ 1426851 w 89"/>
                  <a:gd name="T41" fmla="*/ 30 h 121"/>
                  <a:gd name="T42" fmla="*/ 712671 w 89"/>
                  <a:gd name="T43" fmla="*/ 30 h 121"/>
                  <a:gd name="T44" fmla="*/ 403720 w 89"/>
                  <a:gd name="T45" fmla="*/ 34 h 1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121"/>
                  <a:gd name="T71" fmla="*/ 89 w 89"/>
                  <a:gd name="T72" fmla="*/ 121 h 12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121">
                    <a:moveTo>
                      <a:pt x="8" y="72"/>
                    </a:moveTo>
                    <a:lnTo>
                      <a:pt x="0" y="80"/>
                    </a:lnTo>
                    <a:lnTo>
                      <a:pt x="0" y="112"/>
                    </a:lnTo>
                    <a:lnTo>
                      <a:pt x="0" y="120"/>
                    </a:lnTo>
                    <a:lnTo>
                      <a:pt x="16" y="96"/>
                    </a:lnTo>
                    <a:lnTo>
                      <a:pt x="40" y="80"/>
                    </a:lnTo>
                    <a:lnTo>
                      <a:pt x="56" y="64"/>
                    </a:lnTo>
                    <a:lnTo>
                      <a:pt x="72" y="56"/>
                    </a:lnTo>
                    <a:lnTo>
                      <a:pt x="88" y="8"/>
                    </a:lnTo>
                    <a:lnTo>
                      <a:pt x="88" y="0"/>
                    </a:lnTo>
                    <a:lnTo>
                      <a:pt x="80" y="0"/>
                    </a:lnTo>
                    <a:lnTo>
                      <a:pt x="72" y="8"/>
                    </a:lnTo>
                    <a:lnTo>
                      <a:pt x="32" y="16"/>
                    </a:lnTo>
                    <a:lnTo>
                      <a:pt x="24" y="8"/>
                    </a:lnTo>
                    <a:lnTo>
                      <a:pt x="16" y="8"/>
                    </a:lnTo>
                    <a:lnTo>
                      <a:pt x="16" y="16"/>
                    </a:lnTo>
                    <a:lnTo>
                      <a:pt x="24" y="24"/>
                    </a:lnTo>
                    <a:lnTo>
                      <a:pt x="56" y="32"/>
                    </a:lnTo>
                    <a:lnTo>
                      <a:pt x="32" y="64"/>
                    </a:lnTo>
                    <a:lnTo>
                      <a:pt x="16" y="64"/>
                    </a:lnTo>
                    <a:lnTo>
                      <a:pt x="8" y="7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57" name="Freeform 193"/>
              <p:cNvSpPr>
                <a:spLocks noChangeAspect="1"/>
              </p:cNvSpPr>
              <p:nvPr/>
            </p:nvSpPr>
            <p:spPr bwMode="auto">
              <a:xfrm>
                <a:off x="2845" y="2267"/>
                <a:ext cx="95" cy="78"/>
              </a:xfrm>
              <a:custGeom>
                <a:avLst/>
                <a:gdLst>
                  <a:gd name="T0" fmla="*/ 1599402 w 73"/>
                  <a:gd name="T1" fmla="*/ 8 h 81"/>
                  <a:gd name="T2" fmla="*/ 1418044 w 73"/>
                  <a:gd name="T3" fmla="*/ 0 h 81"/>
                  <a:gd name="T4" fmla="*/ 895289 w 73"/>
                  <a:gd name="T5" fmla="*/ 8 h 81"/>
                  <a:gd name="T6" fmla="*/ 358871 w 73"/>
                  <a:gd name="T7" fmla="*/ 0 h 81"/>
                  <a:gd name="T8" fmla="*/ 172379 w 73"/>
                  <a:gd name="T9" fmla="*/ 0 h 81"/>
                  <a:gd name="T10" fmla="*/ 0 w 73"/>
                  <a:gd name="T11" fmla="*/ 0 h 81"/>
                  <a:gd name="T12" fmla="*/ 172379 w 73"/>
                  <a:gd name="T13" fmla="*/ 8 h 81"/>
                  <a:gd name="T14" fmla="*/ 172379 w 73"/>
                  <a:gd name="T15" fmla="*/ 13 h 81"/>
                  <a:gd name="T16" fmla="*/ 0 w 73"/>
                  <a:gd name="T17" fmla="*/ 13 h 81"/>
                  <a:gd name="T18" fmla="*/ 0 w 73"/>
                  <a:gd name="T19" fmla="*/ 13 h 81"/>
                  <a:gd name="T20" fmla="*/ 172379 w 73"/>
                  <a:gd name="T21" fmla="*/ 13 h 81"/>
                  <a:gd name="T22" fmla="*/ 725697 w 73"/>
                  <a:gd name="T23" fmla="*/ 14 h 81"/>
                  <a:gd name="T24" fmla="*/ 725697 w 73"/>
                  <a:gd name="T25" fmla="*/ 17 h 81"/>
                  <a:gd name="T26" fmla="*/ 1061639 w 73"/>
                  <a:gd name="T27" fmla="*/ 19 h 81"/>
                  <a:gd name="T28" fmla="*/ 1248979 w 73"/>
                  <a:gd name="T29" fmla="*/ 14 h 81"/>
                  <a:gd name="T30" fmla="*/ 1418044 w 73"/>
                  <a:gd name="T31" fmla="*/ 14 h 81"/>
                  <a:gd name="T32" fmla="*/ 1418044 w 73"/>
                  <a:gd name="T33" fmla="*/ 13 h 81"/>
                  <a:gd name="T34" fmla="*/ 1418044 w 73"/>
                  <a:gd name="T35" fmla="*/ 13 h 81"/>
                  <a:gd name="T36" fmla="*/ 1418044 w 73"/>
                  <a:gd name="T37" fmla="*/ 13 h 81"/>
                  <a:gd name="T38" fmla="*/ 1599402 w 73"/>
                  <a:gd name="T39" fmla="*/ 8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3"/>
                  <a:gd name="T61" fmla="*/ 0 h 81"/>
                  <a:gd name="T62" fmla="*/ 73 w 73"/>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3" h="81">
                    <a:moveTo>
                      <a:pt x="72" y="8"/>
                    </a:moveTo>
                    <a:lnTo>
                      <a:pt x="64" y="0"/>
                    </a:lnTo>
                    <a:lnTo>
                      <a:pt x="40" y="8"/>
                    </a:lnTo>
                    <a:lnTo>
                      <a:pt x="16" y="0"/>
                    </a:lnTo>
                    <a:lnTo>
                      <a:pt x="8" y="0"/>
                    </a:lnTo>
                    <a:lnTo>
                      <a:pt x="0" y="0"/>
                    </a:lnTo>
                    <a:lnTo>
                      <a:pt x="8" y="8"/>
                    </a:lnTo>
                    <a:lnTo>
                      <a:pt x="8" y="24"/>
                    </a:lnTo>
                    <a:lnTo>
                      <a:pt x="0" y="40"/>
                    </a:lnTo>
                    <a:lnTo>
                      <a:pt x="0" y="48"/>
                    </a:lnTo>
                    <a:lnTo>
                      <a:pt x="8" y="48"/>
                    </a:lnTo>
                    <a:lnTo>
                      <a:pt x="32" y="64"/>
                    </a:lnTo>
                    <a:lnTo>
                      <a:pt x="32" y="72"/>
                    </a:lnTo>
                    <a:lnTo>
                      <a:pt x="48" y="80"/>
                    </a:lnTo>
                    <a:lnTo>
                      <a:pt x="56" y="64"/>
                    </a:lnTo>
                    <a:lnTo>
                      <a:pt x="64" y="64"/>
                    </a:lnTo>
                    <a:lnTo>
                      <a:pt x="64" y="56"/>
                    </a:lnTo>
                    <a:lnTo>
                      <a:pt x="64" y="48"/>
                    </a:lnTo>
                    <a:lnTo>
                      <a:pt x="64" y="16"/>
                    </a:lnTo>
                    <a:lnTo>
                      <a:pt x="72"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58" name="Freeform 194"/>
              <p:cNvSpPr>
                <a:spLocks noChangeAspect="1"/>
              </p:cNvSpPr>
              <p:nvPr/>
            </p:nvSpPr>
            <p:spPr bwMode="auto">
              <a:xfrm>
                <a:off x="2794" y="2267"/>
                <a:ext cx="64" cy="56"/>
              </a:xfrm>
              <a:custGeom>
                <a:avLst/>
                <a:gdLst>
                  <a:gd name="T0" fmla="*/ 1026231 w 49"/>
                  <a:gd name="T1" fmla="*/ 0 h 57"/>
                  <a:gd name="T2" fmla="*/ 1229790 w 49"/>
                  <a:gd name="T3" fmla="*/ 8 h 57"/>
                  <a:gd name="T4" fmla="*/ 1229790 w 49"/>
                  <a:gd name="T5" fmla="*/ 24 h 57"/>
                  <a:gd name="T6" fmla="*/ 1026231 w 49"/>
                  <a:gd name="T7" fmla="*/ 28 h 57"/>
                  <a:gd name="T8" fmla="*/ 1026231 w 49"/>
                  <a:gd name="T9" fmla="*/ 28 h 57"/>
                  <a:gd name="T10" fmla="*/ 601558 w 49"/>
                  <a:gd name="T11" fmla="*/ 28 h 57"/>
                  <a:gd name="T12" fmla="*/ 196296 w 49"/>
                  <a:gd name="T13" fmla="*/ 28 h 57"/>
                  <a:gd name="T14" fmla="*/ 0 w 49"/>
                  <a:gd name="T15" fmla="*/ 28 h 57"/>
                  <a:gd name="T16" fmla="*/ 196296 w 49"/>
                  <a:gd name="T17" fmla="*/ 28 h 57"/>
                  <a:gd name="T18" fmla="*/ 196296 w 49"/>
                  <a:gd name="T19" fmla="*/ 28 h 57"/>
                  <a:gd name="T20" fmla="*/ 400994 w 49"/>
                  <a:gd name="T21" fmla="*/ 16 h 57"/>
                  <a:gd name="T22" fmla="*/ 196296 w 49"/>
                  <a:gd name="T23" fmla="*/ 16 h 57"/>
                  <a:gd name="T24" fmla="*/ 196296 w 49"/>
                  <a:gd name="T25" fmla="*/ 8 h 57"/>
                  <a:gd name="T26" fmla="*/ 601558 w 49"/>
                  <a:gd name="T27" fmla="*/ 8 h 57"/>
                  <a:gd name="T28" fmla="*/ 1026231 w 49"/>
                  <a:gd name="T29" fmla="*/ 0 h 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
                  <a:gd name="T46" fmla="*/ 0 h 57"/>
                  <a:gd name="T47" fmla="*/ 49 w 49"/>
                  <a:gd name="T48" fmla="*/ 57 h 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 h="57">
                    <a:moveTo>
                      <a:pt x="40" y="0"/>
                    </a:moveTo>
                    <a:lnTo>
                      <a:pt x="48" y="8"/>
                    </a:lnTo>
                    <a:lnTo>
                      <a:pt x="48" y="24"/>
                    </a:lnTo>
                    <a:lnTo>
                      <a:pt x="40" y="40"/>
                    </a:lnTo>
                    <a:lnTo>
                      <a:pt x="40" y="48"/>
                    </a:lnTo>
                    <a:lnTo>
                      <a:pt x="24" y="48"/>
                    </a:lnTo>
                    <a:lnTo>
                      <a:pt x="8" y="48"/>
                    </a:lnTo>
                    <a:lnTo>
                      <a:pt x="0" y="56"/>
                    </a:lnTo>
                    <a:lnTo>
                      <a:pt x="8" y="32"/>
                    </a:lnTo>
                    <a:lnTo>
                      <a:pt x="16" y="16"/>
                    </a:lnTo>
                    <a:lnTo>
                      <a:pt x="8" y="16"/>
                    </a:lnTo>
                    <a:lnTo>
                      <a:pt x="8" y="8"/>
                    </a:lnTo>
                    <a:lnTo>
                      <a:pt x="24" y="8"/>
                    </a:lnTo>
                    <a:lnTo>
                      <a:pt x="4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59" name="Freeform 195"/>
              <p:cNvSpPr>
                <a:spLocks noChangeAspect="1"/>
              </p:cNvSpPr>
              <p:nvPr/>
            </p:nvSpPr>
            <p:spPr bwMode="auto">
              <a:xfrm>
                <a:off x="2616" y="2212"/>
                <a:ext cx="158" cy="71"/>
              </a:xfrm>
              <a:custGeom>
                <a:avLst/>
                <a:gdLst>
                  <a:gd name="T0" fmla="*/ 1827966 w 121"/>
                  <a:gd name="T1" fmla="*/ 0 h 73"/>
                  <a:gd name="T2" fmla="*/ 2223324 w 121"/>
                  <a:gd name="T3" fmla="*/ 8 h 73"/>
                  <a:gd name="T4" fmla="*/ 2223324 w 121"/>
                  <a:gd name="T5" fmla="*/ 16 h 73"/>
                  <a:gd name="T6" fmla="*/ 2418408 w 121"/>
                  <a:gd name="T7" fmla="*/ 18 h 73"/>
                  <a:gd name="T8" fmla="*/ 3050357 w 121"/>
                  <a:gd name="T9" fmla="*/ 18 h 73"/>
                  <a:gd name="T10" fmla="*/ 2019325 w 121"/>
                  <a:gd name="T11" fmla="*/ 18 h 73"/>
                  <a:gd name="T12" fmla="*/ 1827966 w 121"/>
                  <a:gd name="T13" fmla="*/ 18 h 73"/>
                  <a:gd name="T14" fmla="*/ 1416500 w 121"/>
                  <a:gd name="T15" fmla="*/ 18 h 73"/>
                  <a:gd name="T16" fmla="*/ 1217002 w 121"/>
                  <a:gd name="T17" fmla="*/ 18 h 73"/>
                  <a:gd name="T18" fmla="*/ 1217002 w 121"/>
                  <a:gd name="T19" fmla="*/ 18 h 73"/>
                  <a:gd name="T20" fmla="*/ 1005743 w 121"/>
                  <a:gd name="T21" fmla="*/ 21 h 73"/>
                  <a:gd name="T22" fmla="*/ 589853 w 121"/>
                  <a:gd name="T23" fmla="*/ 25 h 73"/>
                  <a:gd name="T24" fmla="*/ 398096 w 121"/>
                  <a:gd name="T25" fmla="*/ 25 h 73"/>
                  <a:gd name="T26" fmla="*/ 195039 w 121"/>
                  <a:gd name="T27" fmla="*/ 18 h 73"/>
                  <a:gd name="T28" fmla="*/ 0 w 121"/>
                  <a:gd name="T29" fmla="*/ 18 h 73"/>
                  <a:gd name="T30" fmla="*/ 398096 w 121"/>
                  <a:gd name="T31" fmla="*/ 18 h 73"/>
                  <a:gd name="T32" fmla="*/ 1005743 w 121"/>
                  <a:gd name="T33" fmla="*/ 18 h 73"/>
                  <a:gd name="T34" fmla="*/ 1217002 w 121"/>
                  <a:gd name="T35" fmla="*/ 16 h 73"/>
                  <a:gd name="T36" fmla="*/ 1005743 w 121"/>
                  <a:gd name="T37" fmla="*/ 16 h 73"/>
                  <a:gd name="T38" fmla="*/ 1416500 w 121"/>
                  <a:gd name="T39" fmla="*/ 16 h 73"/>
                  <a:gd name="T40" fmla="*/ 1827966 w 121"/>
                  <a:gd name="T41" fmla="*/ 0 h 73"/>
                  <a:gd name="T42" fmla="*/ 1827966 w 12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1"/>
                  <a:gd name="T67" fmla="*/ 0 h 73"/>
                  <a:gd name="T68" fmla="*/ 121 w 12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1" h="73">
                    <a:moveTo>
                      <a:pt x="72" y="0"/>
                    </a:moveTo>
                    <a:lnTo>
                      <a:pt x="88" y="8"/>
                    </a:lnTo>
                    <a:lnTo>
                      <a:pt x="88" y="16"/>
                    </a:lnTo>
                    <a:lnTo>
                      <a:pt x="96" y="24"/>
                    </a:lnTo>
                    <a:lnTo>
                      <a:pt x="120" y="56"/>
                    </a:lnTo>
                    <a:lnTo>
                      <a:pt x="80" y="56"/>
                    </a:lnTo>
                    <a:lnTo>
                      <a:pt x="72" y="56"/>
                    </a:lnTo>
                    <a:lnTo>
                      <a:pt x="56" y="56"/>
                    </a:lnTo>
                    <a:lnTo>
                      <a:pt x="48" y="56"/>
                    </a:lnTo>
                    <a:lnTo>
                      <a:pt x="40" y="64"/>
                    </a:lnTo>
                    <a:lnTo>
                      <a:pt x="24" y="72"/>
                    </a:lnTo>
                    <a:lnTo>
                      <a:pt x="16" y="72"/>
                    </a:lnTo>
                    <a:lnTo>
                      <a:pt x="8" y="56"/>
                    </a:lnTo>
                    <a:lnTo>
                      <a:pt x="0" y="48"/>
                    </a:lnTo>
                    <a:lnTo>
                      <a:pt x="16" y="32"/>
                    </a:lnTo>
                    <a:lnTo>
                      <a:pt x="40" y="24"/>
                    </a:lnTo>
                    <a:lnTo>
                      <a:pt x="48" y="16"/>
                    </a:lnTo>
                    <a:lnTo>
                      <a:pt x="40" y="16"/>
                    </a:lnTo>
                    <a:lnTo>
                      <a:pt x="56" y="16"/>
                    </a:lnTo>
                    <a:lnTo>
                      <a:pt x="72"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60" name="Freeform 196"/>
              <p:cNvSpPr>
                <a:spLocks noChangeAspect="1"/>
              </p:cNvSpPr>
              <p:nvPr/>
            </p:nvSpPr>
            <p:spPr bwMode="auto">
              <a:xfrm>
                <a:off x="2606" y="2103"/>
                <a:ext cx="126" cy="141"/>
              </a:xfrm>
              <a:custGeom>
                <a:avLst/>
                <a:gdLst>
                  <a:gd name="T0" fmla="*/ 324043 w 97"/>
                  <a:gd name="T1" fmla="*/ 0 h 145"/>
                  <a:gd name="T2" fmla="*/ 324043 w 97"/>
                  <a:gd name="T3" fmla="*/ 16 h 145"/>
                  <a:gd name="T4" fmla="*/ 490678 w 97"/>
                  <a:gd name="T5" fmla="*/ 18 h 145"/>
                  <a:gd name="T6" fmla="*/ 490678 w 97"/>
                  <a:gd name="T7" fmla="*/ 18 h 145"/>
                  <a:gd name="T8" fmla="*/ 0 w 97"/>
                  <a:gd name="T9" fmla="*/ 29 h 145"/>
                  <a:gd name="T10" fmla="*/ 0 w 97"/>
                  <a:gd name="T11" fmla="*/ 33 h 145"/>
                  <a:gd name="T12" fmla="*/ 163460 w 97"/>
                  <a:gd name="T13" fmla="*/ 33 h 145"/>
                  <a:gd name="T14" fmla="*/ 163460 w 97"/>
                  <a:gd name="T15" fmla="*/ 36 h 145"/>
                  <a:gd name="T16" fmla="*/ 490678 w 97"/>
                  <a:gd name="T17" fmla="*/ 44 h 145"/>
                  <a:gd name="T18" fmla="*/ 163460 w 97"/>
                  <a:gd name="T19" fmla="*/ 44 h 145"/>
                  <a:gd name="T20" fmla="*/ 163460 w 97"/>
                  <a:gd name="T21" fmla="*/ 46 h 145"/>
                  <a:gd name="T22" fmla="*/ 324043 w 97"/>
                  <a:gd name="T23" fmla="*/ 46 h 145"/>
                  <a:gd name="T24" fmla="*/ 490678 w 97"/>
                  <a:gd name="T25" fmla="*/ 50 h 145"/>
                  <a:gd name="T26" fmla="*/ 992429 w 97"/>
                  <a:gd name="T27" fmla="*/ 48 h 145"/>
                  <a:gd name="T28" fmla="*/ 1166498 w 97"/>
                  <a:gd name="T29" fmla="*/ 46 h 145"/>
                  <a:gd name="T30" fmla="*/ 992429 w 97"/>
                  <a:gd name="T31" fmla="*/ 46 h 145"/>
                  <a:gd name="T32" fmla="*/ 1324955 w 97"/>
                  <a:gd name="T33" fmla="*/ 46 h 145"/>
                  <a:gd name="T34" fmla="*/ 1654173 w 97"/>
                  <a:gd name="T35" fmla="*/ 41 h 145"/>
                  <a:gd name="T36" fmla="*/ 1654173 w 97"/>
                  <a:gd name="T37" fmla="*/ 41 h 145"/>
                  <a:gd name="T38" fmla="*/ 1814643 w 97"/>
                  <a:gd name="T39" fmla="*/ 41 h 145"/>
                  <a:gd name="T40" fmla="*/ 1654173 w 97"/>
                  <a:gd name="T41" fmla="*/ 33 h 145"/>
                  <a:gd name="T42" fmla="*/ 1814643 w 97"/>
                  <a:gd name="T43" fmla="*/ 25 h 145"/>
                  <a:gd name="T44" fmla="*/ 1991327 w 97"/>
                  <a:gd name="T45" fmla="*/ 25 h 145"/>
                  <a:gd name="T46" fmla="*/ 1991327 w 97"/>
                  <a:gd name="T47" fmla="*/ 21 h 145"/>
                  <a:gd name="T48" fmla="*/ 1991327 w 97"/>
                  <a:gd name="T49" fmla="*/ 18 h 145"/>
                  <a:gd name="T50" fmla="*/ 490678 w 97"/>
                  <a:gd name="T51" fmla="*/ 0 h 145"/>
                  <a:gd name="T52" fmla="*/ 324043 w 97"/>
                  <a:gd name="T53" fmla="*/ 0 h 1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
                  <a:gd name="T82" fmla="*/ 0 h 145"/>
                  <a:gd name="T83" fmla="*/ 97 w 97"/>
                  <a:gd name="T84" fmla="*/ 145 h 14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 h="145">
                    <a:moveTo>
                      <a:pt x="16" y="0"/>
                    </a:moveTo>
                    <a:lnTo>
                      <a:pt x="16" y="16"/>
                    </a:lnTo>
                    <a:lnTo>
                      <a:pt x="24" y="24"/>
                    </a:lnTo>
                    <a:lnTo>
                      <a:pt x="24" y="56"/>
                    </a:lnTo>
                    <a:lnTo>
                      <a:pt x="0" y="80"/>
                    </a:lnTo>
                    <a:lnTo>
                      <a:pt x="0" y="88"/>
                    </a:lnTo>
                    <a:lnTo>
                      <a:pt x="8" y="88"/>
                    </a:lnTo>
                    <a:lnTo>
                      <a:pt x="8" y="96"/>
                    </a:lnTo>
                    <a:lnTo>
                      <a:pt x="24" y="120"/>
                    </a:lnTo>
                    <a:lnTo>
                      <a:pt x="8" y="120"/>
                    </a:lnTo>
                    <a:lnTo>
                      <a:pt x="8" y="128"/>
                    </a:lnTo>
                    <a:lnTo>
                      <a:pt x="16" y="128"/>
                    </a:lnTo>
                    <a:lnTo>
                      <a:pt x="24" y="144"/>
                    </a:lnTo>
                    <a:lnTo>
                      <a:pt x="48" y="136"/>
                    </a:lnTo>
                    <a:lnTo>
                      <a:pt x="56" y="128"/>
                    </a:lnTo>
                    <a:lnTo>
                      <a:pt x="48" y="128"/>
                    </a:lnTo>
                    <a:lnTo>
                      <a:pt x="64" y="128"/>
                    </a:lnTo>
                    <a:lnTo>
                      <a:pt x="80" y="112"/>
                    </a:lnTo>
                    <a:lnTo>
                      <a:pt x="88" y="112"/>
                    </a:lnTo>
                    <a:lnTo>
                      <a:pt x="80" y="88"/>
                    </a:lnTo>
                    <a:lnTo>
                      <a:pt x="88" y="72"/>
                    </a:lnTo>
                    <a:lnTo>
                      <a:pt x="96" y="72"/>
                    </a:lnTo>
                    <a:lnTo>
                      <a:pt x="96" y="64"/>
                    </a:lnTo>
                    <a:lnTo>
                      <a:pt x="96" y="32"/>
                    </a:lnTo>
                    <a:lnTo>
                      <a:pt x="24" y="0"/>
                    </a:lnTo>
                    <a:lnTo>
                      <a:pt x="16"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61" name="Freeform 197"/>
              <p:cNvSpPr>
                <a:spLocks noChangeAspect="1"/>
              </p:cNvSpPr>
              <p:nvPr/>
            </p:nvSpPr>
            <p:spPr bwMode="auto">
              <a:xfrm>
                <a:off x="2460" y="2103"/>
                <a:ext cx="178" cy="102"/>
              </a:xfrm>
              <a:custGeom>
                <a:avLst/>
                <a:gdLst>
                  <a:gd name="T0" fmla="*/ 2357393 w 137"/>
                  <a:gd name="T1" fmla="*/ 31 h 105"/>
                  <a:gd name="T2" fmla="*/ 2357393 w 137"/>
                  <a:gd name="T3" fmla="*/ 28 h 105"/>
                  <a:gd name="T4" fmla="*/ 2849480 w 137"/>
                  <a:gd name="T5" fmla="*/ 17 h 105"/>
                  <a:gd name="T6" fmla="*/ 2849480 w 137"/>
                  <a:gd name="T7" fmla="*/ 17 h 105"/>
                  <a:gd name="T8" fmla="*/ 2676669 w 137"/>
                  <a:gd name="T9" fmla="*/ 16 h 105"/>
                  <a:gd name="T10" fmla="*/ 2676669 w 137"/>
                  <a:gd name="T11" fmla="*/ 0 h 105"/>
                  <a:gd name="T12" fmla="*/ 2516083 w 137"/>
                  <a:gd name="T13" fmla="*/ 0 h 105"/>
                  <a:gd name="T14" fmla="*/ 2004863 w 137"/>
                  <a:gd name="T15" fmla="*/ 0 h 105"/>
                  <a:gd name="T16" fmla="*/ 835577 w 137"/>
                  <a:gd name="T17" fmla="*/ 17 h 105"/>
                  <a:gd name="T18" fmla="*/ 679560 w 137"/>
                  <a:gd name="T19" fmla="*/ 17 h 105"/>
                  <a:gd name="T20" fmla="*/ 679560 w 137"/>
                  <a:gd name="T21" fmla="*/ 20 h 105"/>
                  <a:gd name="T22" fmla="*/ 494980 w 137"/>
                  <a:gd name="T23" fmla="*/ 24 h 105"/>
                  <a:gd name="T24" fmla="*/ 0 w 137"/>
                  <a:gd name="T25" fmla="*/ 24 h 105"/>
                  <a:gd name="T26" fmla="*/ 0 w 137"/>
                  <a:gd name="T27" fmla="*/ 31 h 105"/>
                  <a:gd name="T28" fmla="*/ 164341 w 137"/>
                  <a:gd name="T29" fmla="*/ 34 h 105"/>
                  <a:gd name="T30" fmla="*/ 325452 w 137"/>
                  <a:gd name="T31" fmla="*/ 34 h 105"/>
                  <a:gd name="T32" fmla="*/ 325452 w 137"/>
                  <a:gd name="T33" fmla="*/ 37 h 105"/>
                  <a:gd name="T34" fmla="*/ 325452 w 137"/>
                  <a:gd name="T35" fmla="*/ 34 h 105"/>
                  <a:gd name="T36" fmla="*/ 494980 w 137"/>
                  <a:gd name="T37" fmla="*/ 34 h 105"/>
                  <a:gd name="T38" fmla="*/ 494980 w 137"/>
                  <a:gd name="T39" fmla="*/ 37 h 105"/>
                  <a:gd name="T40" fmla="*/ 494980 w 137"/>
                  <a:gd name="T41" fmla="*/ 34 h 105"/>
                  <a:gd name="T42" fmla="*/ 835577 w 137"/>
                  <a:gd name="T43" fmla="*/ 31 h 105"/>
                  <a:gd name="T44" fmla="*/ 835577 w 137"/>
                  <a:gd name="T45" fmla="*/ 31 h 105"/>
                  <a:gd name="T46" fmla="*/ 1173528 w 137"/>
                  <a:gd name="T47" fmla="*/ 31 h 105"/>
                  <a:gd name="T48" fmla="*/ 1334569 w 137"/>
                  <a:gd name="T49" fmla="*/ 31 h 105"/>
                  <a:gd name="T50" fmla="*/ 1667699 w 137"/>
                  <a:gd name="T51" fmla="*/ 34 h 105"/>
                  <a:gd name="T52" fmla="*/ 1832672 w 137"/>
                  <a:gd name="T53" fmla="*/ 31 h 105"/>
                  <a:gd name="T54" fmla="*/ 2166791 w 137"/>
                  <a:gd name="T55" fmla="*/ 31 h 105"/>
                  <a:gd name="T56" fmla="*/ 2357393 w 137"/>
                  <a:gd name="T57" fmla="*/ 31 h 105"/>
                  <a:gd name="T58" fmla="*/ 2357393 w 137"/>
                  <a:gd name="T59" fmla="*/ 31 h 10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7"/>
                  <a:gd name="T91" fmla="*/ 0 h 105"/>
                  <a:gd name="T92" fmla="*/ 137 w 137"/>
                  <a:gd name="T93" fmla="*/ 105 h 10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7" h="105">
                    <a:moveTo>
                      <a:pt x="112" y="88"/>
                    </a:moveTo>
                    <a:lnTo>
                      <a:pt x="112" y="80"/>
                    </a:lnTo>
                    <a:lnTo>
                      <a:pt x="136" y="56"/>
                    </a:lnTo>
                    <a:lnTo>
                      <a:pt x="136" y="24"/>
                    </a:lnTo>
                    <a:lnTo>
                      <a:pt x="128" y="16"/>
                    </a:lnTo>
                    <a:lnTo>
                      <a:pt x="128" y="0"/>
                    </a:lnTo>
                    <a:lnTo>
                      <a:pt x="120" y="0"/>
                    </a:lnTo>
                    <a:lnTo>
                      <a:pt x="96" y="0"/>
                    </a:lnTo>
                    <a:lnTo>
                      <a:pt x="40" y="32"/>
                    </a:lnTo>
                    <a:lnTo>
                      <a:pt x="32" y="32"/>
                    </a:lnTo>
                    <a:lnTo>
                      <a:pt x="32" y="64"/>
                    </a:lnTo>
                    <a:lnTo>
                      <a:pt x="24" y="72"/>
                    </a:lnTo>
                    <a:lnTo>
                      <a:pt x="0" y="72"/>
                    </a:lnTo>
                    <a:lnTo>
                      <a:pt x="0" y="88"/>
                    </a:lnTo>
                    <a:lnTo>
                      <a:pt x="8" y="96"/>
                    </a:lnTo>
                    <a:lnTo>
                      <a:pt x="16" y="96"/>
                    </a:lnTo>
                    <a:lnTo>
                      <a:pt x="16" y="104"/>
                    </a:lnTo>
                    <a:lnTo>
                      <a:pt x="16" y="96"/>
                    </a:lnTo>
                    <a:lnTo>
                      <a:pt x="24" y="96"/>
                    </a:lnTo>
                    <a:lnTo>
                      <a:pt x="24" y="104"/>
                    </a:lnTo>
                    <a:lnTo>
                      <a:pt x="24" y="96"/>
                    </a:lnTo>
                    <a:lnTo>
                      <a:pt x="40" y="88"/>
                    </a:lnTo>
                    <a:lnTo>
                      <a:pt x="56" y="88"/>
                    </a:lnTo>
                    <a:lnTo>
                      <a:pt x="64" y="88"/>
                    </a:lnTo>
                    <a:lnTo>
                      <a:pt x="80" y="96"/>
                    </a:lnTo>
                    <a:lnTo>
                      <a:pt x="88" y="88"/>
                    </a:lnTo>
                    <a:lnTo>
                      <a:pt x="104" y="88"/>
                    </a:lnTo>
                    <a:lnTo>
                      <a:pt x="112" y="8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62" name="Freeform 198"/>
              <p:cNvSpPr>
                <a:spLocks noChangeAspect="1"/>
              </p:cNvSpPr>
              <p:nvPr/>
            </p:nvSpPr>
            <p:spPr bwMode="auto">
              <a:xfrm>
                <a:off x="2314" y="2079"/>
                <a:ext cx="189" cy="142"/>
              </a:xfrm>
              <a:custGeom>
                <a:avLst/>
                <a:gdLst>
                  <a:gd name="T0" fmla="*/ 1507706 w 145"/>
                  <a:gd name="T1" fmla="*/ 0 h 145"/>
                  <a:gd name="T2" fmla="*/ 2646042 w 145"/>
                  <a:gd name="T3" fmla="*/ 24 h 145"/>
                  <a:gd name="T4" fmla="*/ 2828448 w 145"/>
                  <a:gd name="T5" fmla="*/ 24 h 145"/>
                  <a:gd name="T6" fmla="*/ 3207420 w 145"/>
                  <a:gd name="T7" fmla="*/ 24 h 145"/>
                  <a:gd name="T8" fmla="*/ 3207420 w 145"/>
                  <a:gd name="T9" fmla="*/ 24 h 145"/>
                  <a:gd name="T10" fmla="*/ 3401026 w 145"/>
                  <a:gd name="T11" fmla="*/ 24 h 145"/>
                  <a:gd name="T12" fmla="*/ 3401026 w 145"/>
                  <a:gd name="T13" fmla="*/ 42 h 145"/>
                  <a:gd name="T14" fmla="*/ 3207420 w 145"/>
                  <a:gd name="T15" fmla="*/ 46 h 145"/>
                  <a:gd name="T16" fmla="*/ 2646042 w 145"/>
                  <a:gd name="T17" fmla="*/ 46 h 145"/>
                  <a:gd name="T18" fmla="*/ 2259262 w 145"/>
                  <a:gd name="T19" fmla="*/ 46 h 145"/>
                  <a:gd name="T20" fmla="*/ 2085356 w 145"/>
                  <a:gd name="T21" fmla="*/ 54 h 145"/>
                  <a:gd name="T22" fmla="*/ 1887853 w 145"/>
                  <a:gd name="T23" fmla="*/ 54 h 145"/>
                  <a:gd name="T24" fmla="*/ 1507706 w 145"/>
                  <a:gd name="T25" fmla="*/ 63 h 145"/>
                  <a:gd name="T26" fmla="*/ 1324915 w 145"/>
                  <a:gd name="T27" fmla="*/ 63 h 145"/>
                  <a:gd name="T28" fmla="*/ 1324915 w 145"/>
                  <a:gd name="T29" fmla="*/ 66 h 145"/>
                  <a:gd name="T30" fmla="*/ 1139622 w 145"/>
                  <a:gd name="T31" fmla="*/ 63 h 145"/>
                  <a:gd name="T32" fmla="*/ 951485 w 145"/>
                  <a:gd name="T33" fmla="*/ 66 h 145"/>
                  <a:gd name="T34" fmla="*/ 951485 w 145"/>
                  <a:gd name="T35" fmla="*/ 66 h 145"/>
                  <a:gd name="T36" fmla="*/ 560034 w 145"/>
                  <a:gd name="T37" fmla="*/ 58 h 145"/>
                  <a:gd name="T38" fmla="*/ 375456 w 145"/>
                  <a:gd name="T39" fmla="*/ 60 h 145"/>
                  <a:gd name="T40" fmla="*/ 0 w 145"/>
                  <a:gd name="T41" fmla="*/ 60 h 145"/>
                  <a:gd name="T42" fmla="*/ 185453 w 145"/>
                  <a:gd name="T43" fmla="*/ 58 h 145"/>
                  <a:gd name="T44" fmla="*/ 0 w 145"/>
                  <a:gd name="T45" fmla="*/ 46 h 145"/>
                  <a:gd name="T46" fmla="*/ 185453 w 145"/>
                  <a:gd name="T47" fmla="*/ 46 h 145"/>
                  <a:gd name="T48" fmla="*/ 375456 w 145"/>
                  <a:gd name="T49" fmla="*/ 46 h 145"/>
                  <a:gd name="T50" fmla="*/ 560034 w 145"/>
                  <a:gd name="T51" fmla="*/ 46 h 145"/>
                  <a:gd name="T52" fmla="*/ 1324915 w 145"/>
                  <a:gd name="T53" fmla="*/ 46 h 145"/>
                  <a:gd name="T54" fmla="*/ 1139622 w 145"/>
                  <a:gd name="T55" fmla="*/ 0 h 145"/>
                  <a:gd name="T56" fmla="*/ 1507706 w 145"/>
                  <a:gd name="T57" fmla="*/ 0 h 1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5"/>
                  <a:gd name="T88" fmla="*/ 0 h 145"/>
                  <a:gd name="T89" fmla="*/ 145 w 145"/>
                  <a:gd name="T90" fmla="*/ 145 h 1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5" h="145">
                    <a:moveTo>
                      <a:pt x="64" y="0"/>
                    </a:moveTo>
                    <a:lnTo>
                      <a:pt x="112" y="40"/>
                    </a:lnTo>
                    <a:lnTo>
                      <a:pt x="120" y="48"/>
                    </a:lnTo>
                    <a:lnTo>
                      <a:pt x="136" y="56"/>
                    </a:lnTo>
                    <a:lnTo>
                      <a:pt x="144" y="56"/>
                    </a:lnTo>
                    <a:lnTo>
                      <a:pt x="144" y="88"/>
                    </a:lnTo>
                    <a:lnTo>
                      <a:pt x="136" y="96"/>
                    </a:lnTo>
                    <a:lnTo>
                      <a:pt x="112" y="96"/>
                    </a:lnTo>
                    <a:lnTo>
                      <a:pt x="96" y="96"/>
                    </a:lnTo>
                    <a:lnTo>
                      <a:pt x="88" y="112"/>
                    </a:lnTo>
                    <a:lnTo>
                      <a:pt x="80" y="112"/>
                    </a:lnTo>
                    <a:lnTo>
                      <a:pt x="64" y="136"/>
                    </a:lnTo>
                    <a:lnTo>
                      <a:pt x="56" y="136"/>
                    </a:lnTo>
                    <a:lnTo>
                      <a:pt x="56" y="144"/>
                    </a:lnTo>
                    <a:lnTo>
                      <a:pt x="48" y="136"/>
                    </a:lnTo>
                    <a:lnTo>
                      <a:pt x="40" y="144"/>
                    </a:lnTo>
                    <a:lnTo>
                      <a:pt x="24" y="120"/>
                    </a:lnTo>
                    <a:lnTo>
                      <a:pt x="16" y="128"/>
                    </a:lnTo>
                    <a:lnTo>
                      <a:pt x="0" y="128"/>
                    </a:lnTo>
                    <a:lnTo>
                      <a:pt x="8" y="120"/>
                    </a:lnTo>
                    <a:lnTo>
                      <a:pt x="0" y="96"/>
                    </a:lnTo>
                    <a:lnTo>
                      <a:pt x="8" y="96"/>
                    </a:lnTo>
                    <a:lnTo>
                      <a:pt x="16" y="96"/>
                    </a:lnTo>
                    <a:lnTo>
                      <a:pt x="24" y="96"/>
                    </a:lnTo>
                    <a:lnTo>
                      <a:pt x="56" y="96"/>
                    </a:lnTo>
                    <a:lnTo>
                      <a:pt x="48" y="0"/>
                    </a:lnTo>
                    <a:lnTo>
                      <a:pt x="64"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63" name="Freeform 199"/>
              <p:cNvSpPr>
                <a:spLocks noChangeAspect="1"/>
              </p:cNvSpPr>
              <p:nvPr/>
            </p:nvSpPr>
            <p:spPr bwMode="auto">
              <a:xfrm>
                <a:off x="2260" y="2063"/>
                <a:ext cx="137" cy="110"/>
              </a:xfrm>
              <a:custGeom>
                <a:avLst/>
                <a:gdLst>
                  <a:gd name="T0" fmla="*/ 0 w 105"/>
                  <a:gd name="T1" fmla="*/ 18 h 113"/>
                  <a:gd name="T2" fmla="*/ 190738 w 105"/>
                  <a:gd name="T3" fmla="*/ 18 h 113"/>
                  <a:gd name="T4" fmla="*/ 795795 w 105"/>
                  <a:gd name="T5" fmla="*/ 18 h 113"/>
                  <a:gd name="T6" fmla="*/ 795795 w 105"/>
                  <a:gd name="T7" fmla="*/ 18 h 113"/>
                  <a:gd name="T8" fmla="*/ 979590 w 105"/>
                  <a:gd name="T9" fmla="*/ 18 h 113"/>
                  <a:gd name="T10" fmla="*/ 979590 w 105"/>
                  <a:gd name="T11" fmla="*/ 8 h 113"/>
                  <a:gd name="T12" fmla="*/ 1767644 w 105"/>
                  <a:gd name="T13" fmla="*/ 8 h 113"/>
                  <a:gd name="T14" fmla="*/ 1767644 w 105"/>
                  <a:gd name="T15" fmla="*/ 0 h 113"/>
                  <a:gd name="T16" fmla="*/ 2552610 w 105"/>
                  <a:gd name="T17" fmla="*/ 16 h 113"/>
                  <a:gd name="T18" fmla="*/ 2168466 w 105"/>
                  <a:gd name="T19" fmla="*/ 16 h 113"/>
                  <a:gd name="T20" fmla="*/ 2357461 w 105"/>
                  <a:gd name="T21" fmla="*/ 43 h 113"/>
                  <a:gd name="T22" fmla="*/ 1594137 w 105"/>
                  <a:gd name="T23" fmla="*/ 43 h 113"/>
                  <a:gd name="T24" fmla="*/ 1369332 w 105"/>
                  <a:gd name="T25" fmla="*/ 43 h 113"/>
                  <a:gd name="T26" fmla="*/ 1190350 w 105"/>
                  <a:gd name="T27" fmla="*/ 43 h 113"/>
                  <a:gd name="T28" fmla="*/ 979590 w 105"/>
                  <a:gd name="T29" fmla="*/ 43 h 113"/>
                  <a:gd name="T30" fmla="*/ 795795 w 105"/>
                  <a:gd name="T31" fmla="*/ 40 h 113"/>
                  <a:gd name="T32" fmla="*/ 390278 w 105"/>
                  <a:gd name="T33" fmla="*/ 37 h 113"/>
                  <a:gd name="T34" fmla="*/ 190738 w 105"/>
                  <a:gd name="T35" fmla="*/ 37 h 113"/>
                  <a:gd name="T36" fmla="*/ 0 w 105"/>
                  <a:gd name="T37" fmla="*/ 40 h 113"/>
                  <a:gd name="T38" fmla="*/ 190738 w 105"/>
                  <a:gd name="T39" fmla="*/ 30 h 113"/>
                  <a:gd name="T40" fmla="*/ 0 w 105"/>
                  <a:gd name="T41" fmla="*/ 26 h 113"/>
                  <a:gd name="T42" fmla="*/ 190738 w 105"/>
                  <a:gd name="T43" fmla="*/ 22 h 113"/>
                  <a:gd name="T44" fmla="*/ 0 w 105"/>
                  <a:gd name="T45" fmla="*/ 18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5"/>
                  <a:gd name="T70" fmla="*/ 0 h 113"/>
                  <a:gd name="T71" fmla="*/ 105 w 105"/>
                  <a:gd name="T72" fmla="*/ 113 h 1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5" h="113">
                    <a:moveTo>
                      <a:pt x="0" y="56"/>
                    </a:moveTo>
                    <a:lnTo>
                      <a:pt x="8" y="56"/>
                    </a:lnTo>
                    <a:lnTo>
                      <a:pt x="32" y="56"/>
                    </a:lnTo>
                    <a:lnTo>
                      <a:pt x="32" y="40"/>
                    </a:lnTo>
                    <a:lnTo>
                      <a:pt x="40" y="40"/>
                    </a:lnTo>
                    <a:lnTo>
                      <a:pt x="40" y="8"/>
                    </a:lnTo>
                    <a:lnTo>
                      <a:pt x="72" y="8"/>
                    </a:lnTo>
                    <a:lnTo>
                      <a:pt x="72" y="0"/>
                    </a:lnTo>
                    <a:lnTo>
                      <a:pt x="104" y="16"/>
                    </a:lnTo>
                    <a:lnTo>
                      <a:pt x="88" y="16"/>
                    </a:lnTo>
                    <a:lnTo>
                      <a:pt x="96" y="112"/>
                    </a:lnTo>
                    <a:lnTo>
                      <a:pt x="64" y="112"/>
                    </a:lnTo>
                    <a:lnTo>
                      <a:pt x="56" y="112"/>
                    </a:lnTo>
                    <a:lnTo>
                      <a:pt x="48" y="112"/>
                    </a:lnTo>
                    <a:lnTo>
                      <a:pt x="40" y="112"/>
                    </a:lnTo>
                    <a:lnTo>
                      <a:pt x="32" y="104"/>
                    </a:lnTo>
                    <a:lnTo>
                      <a:pt x="16" y="96"/>
                    </a:lnTo>
                    <a:lnTo>
                      <a:pt x="8" y="96"/>
                    </a:lnTo>
                    <a:lnTo>
                      <a:pt x="0" y="104"/>
                    </a:lnTo>
                    <a:lnTo>
                      <a:pt x="8" y="80"/>
                    </a:lnTo>
                    <a:lnTo>
                      <a:pt x="0" y="72"/>
                    </a:lnTo>
                    <a:lnTo>
                      <a:pt x="8" y="64"/>
                    </a:lnTo>
                    <a:lnTo>
                      <a:pt x="0" y="5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64" name="Freeform 200"/>
              <p:cNvSpPr>
                <a:spLocks noChangeAspect="1"/>
              </p:cNvSpPr>
              <p:nvPr/>
            </p:nvSpPr>
            <p:spPr bwMode="auto">
              <a:xfrm>
                <a:off x="2260" y="2056"/>
                <a:ext cx="97" cy="63"/>
              </a:xfrm>
              <a:custGeom>
                <a:avLst/>
                <a:gdLst>
                  <a:gd name="T0" fmla="*/ 0 w 73"/>
                  <a:gd name="T1" fmla="*/ 18 h 65"/>
                  <a:gd name="T2" fmla="*/ 428044 w 73"/>
                  <a:gd name="T3" fmla="*/ 18 h 65"/>
                  <a:gd name="T4" fmla="*/ 1592270 w 73"/>
                  <a:gd name="T5" fmla="*/ 18 h 65"/>
                  <a:gd name="T6" fmla="*/ 1592270 w 73"/>
                  <a:gd name="T7" fmla="*/ 16 h 65"/>
                  <a:gd name="T8" fmla="*/ 1955972 w 73"/>
                  <a:gd name="T9" fmla="*/ 16 h 65"/>
                  <a:gd name="T10" fmla="*/ 1955972 w 73"/>
                  <a:gd name="T11" fmla="*/ 16 h 65"/>
                  <a:gd name="T12" fmla="*/ 3553154 w 73"/>
                  <a:gd name="T13" fmla="*/ 16 h 65"/>
                  <a:gd name="T14" fmla="*/ 3553154 w 73"/>
                  <a:gd name="T15" fmla="*/ 8 h 65"/>
                  <a:gd name="T16" fmla="*/ 1592270 w 73"/>
                  <a:gd name="T17" fmla="*/ 0 h 65"/>
                  <a:gd name="T18" fmla="*/ 1198306 w 73"/>
                  <a:gd name="T19" fmla="*/ 8 h 65"/>
                  <a:gd name="T20" fmla="*/ 1198306 w 73"/>
                  <a:gd name="T21" fmla="*/ 16 h 65"/>
                  <a:gd name="T22" fmla="*/ 764926 w 73"/>
                  <a:gd name="T23" fmla="*/ 16 h 65"/>
                  <a:gd name="T24" fmla="*/ 0 w 73"/>
                  <a:gd name="T25" fmla="*/ 16 h 65"/>
                  <a:gd name="T26" fmla="*/ 0 w 73"/>
                  <a:gd name="T27" fmla="*/ 18 h 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
                  <a:gd name="T43" fmla="*/ 0 h 65"/>
                  <a:gd name="T44" fmla="*/ 73 w 73"/>
                  <a:gd name="T45" fmla="*/ 65 h 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 h="65">
                    <a:moveTo>
                      <a:pt x="0" y="64"/>
                    </a:moveTo>
                    <a:lnTo>
                      <a:pt x="8" y="64"/>
                    </a:lnTo>
                    <a:lnTo>
                      <a:pt x="32" y="64"/>
                    </a:lnTo>
                    <a:lnTo>
                      <a:pt x="32" y="48"/>
                    </a:lnTo>
                    <a:lnTo>
                      <a:pt x="40" y="48"/>
                    </a:lnTo>
                    <a:lnTo>
                      <a:pt x="40" y="16"/>
                    </a:lnTo>
                    <a:lnTo>
                      <a:pt x="72" y="16"/>
                    </a:lnTo>
                    <a:lnTo>
                      <a:pt x="72" y="8"/>
                    </a:lnTo>
                    <a:lnTo>
                      <a:pt x="32" y="0"/>
                    </a:lnTo>
                    <a:lnTo>
                      <a:pt x="24" y="8"/>
                    </a:lnTo>
                    <a:lnTo>
                      <a:pt x="24" y="16"/>
                    </a:lnTo>
                    <a:lnTo>
                      <a:pt x="16" y="32"/>
                    </a:lnTo>
                    <a:lnTo>
                      <a:pt x="0" y="56"/>
                    </a:lnTo>
                    <a:lnTo>
                      <a:pt x="0" y="6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65" name="Freeform 201"/>
              <p:cNvSpPr>
                <a:spLocks noChangeAspect="1"/>
              </p:cNvSpPr>
              <p:nvPr/>
            </p:nvSpPr>
            <p:spPr bwMode="auto">
              <a:xfrm>
                <a:off x="2252" y="2158"/>
                <a:ext cx="74" cy="40"/>
              </a:xfrm>
              <a:custGeom>
                <a:avLst/>
                <a:gdLst>
                  <a:gd name="T0" fmla="*/ 160741 w 57"/>
                  <a:gd name="T1" fmla="*/ 20 h 41"/>
                  <a:gd name="T2" fmla="*/ 318709 w 57"/>
                  <a:gd name="T3" fmla="*/ 20 h 41"/>
                  <a:gd name="T4" fmla="*/ 481669 w 57"/>
                  <a:gd name="T5" fmla="*/ 20 h 41"/>
                  <a:gd name="T6" fmla="*/ 655534 w 57"/>
                  <a:gd name="T7" fmla="*/ 20 h 41"/>
                  <a:gd name="T8" fmla="*/ 655534 w 57"/>
                  <a:gd name="T9" fmla="*/ 20 h 41"/>
                  <a:gd name="T10" fmla="*/ 481669 w 57"/>
                  <a:gd name="T11" fmla="*/ 20 h 41"/>
                  <a:gd name="T12" fmla="*/ 160741 w 57"/>
                  <a:gd name="T13" fmla="*/ 20 h 41"/>
                  <a:gd name="T14" fmla="*/ 0 w 57"/>
                  <a:gd name="T15" fmla="*/ 16 h 41"/>
                  <a:gd name="T16" fmla="*/ 160741 w 57"/>
                  <a:gd name="T17" fmla="*/ 8 h 41"/>
                  <a:gd name="T18" fmla="*/ 318709 w 57"/>
                  <a:gd name="T19" fmla="*/ 0 h 41"/>
                  <a:gd name="T20" fmla="*/ 481669 w 57"/>
                  <a:gd name="T21" fmla="*/ 0 h 41"/>
                  <a:gd name="T22" fmla="*/ 811825 w 57"/>
                  <a:gd name="T23" fmla="*/ 8 h 41"/>
                  <a:gd name="T24" fmla="*/ 962617 w 57"/>
                  <a:gd name="T25" fmla="*/ 16 h 41"/>
                  <a:gd name="T26" fmla="*/ 1148142 w 57"/>
                  <a:gd name="T27" fmla="*/ 20 h 41"/>
                  <a:gd name="T28" fmla="*/ 655534 w 57"/>
                  <a:gd name="T29" fmla="*/ 20 h 41"/>
                  <a:gd name="T30" fmla="*/ 160741 w 57"/>
                  <a:gd name="T31" fmla="*/ 20 h 41"/>
                  <a:gd name="T32" fmla="*/ 160741 w 57"/>
                  <a:gd name="T33" fmla="*/ 2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
                  <a:gd name="T52" fmla="*/ 0 h 41"/>
                  <a:gd name="T53" fmla="*/ 57 w 57"/>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 h="41">
                    <a:moveTo>
                      <a:pt x="8" y="32"/>
                    </a:moveTo>
                    <a:lnTo>
                      <a:pt x="16" y="32"/>
                    </a:lnTo>
                    <a:lnTo>
                      <a:pt x="24" y="32"/>
                    </a:lnTo>
                    <a:lnTo>
                      <a:pt x="32" y="32"/>
                    </a:lnTo>
                    <a:lnTo>
                      <a:pt x="24" y="32"/>
                    </a:lnTo>
                    <a:lnTo>
                      <a:pt x="8" y="32"/>
                    </a:lnTo>
                    <a:lnTo>
                      <a:pt x="0" y="16"/>
                    </a:lnTo>
                    <a:lnTo>
                      <a:pt x="8" y="8"/>
                    </a:lnTo>
                    <a:lnTo>
                      <a:pt x="16" y="0"/>
                    </a:lnTo>
                    <a:lnTo>
                      <a:pt x="24" y="0"/>
                    </a:lnTo>
                    <a:lnTo>
                      <a:pt x="40" y="8"/>
                    </a:lnTo>
                    <a:lnTo>
                      <a:pt x="48" y="16"/>
                    </a:lnTo>
                    <a:lnTo>
                      <a:pt x="56" y="40"/>
                    </a:lnTo>
                    <a:lnTo>
                      <a:pt x="32" y="40"/>
                    </a:lnTo>
                    <a:lnTo>
                      <a:pt x="8" y="40"/>
                    </a:lnTo>
                    <a:lnTo>
                      <a:pt x="8" y="3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66" name="Freeform 202"/>
              <p:cNvSpPr>
                <a:spLocks noChangeAspect="1"/>
              </p:cNvSpPr>
              <p:nvPr/>
            </p:nvSpPr>
            <p:spPr bwMode="auto">
              <a:xfrm>
                <a:off x="2260" y="2189"/>
                <a:ext cx="34" cy="0"/>
              </a:xfrm>
              <a:custGeom>
                <a:avLst/>
                <a:gdLst>
                  <a:gd name="T0" fmla="*/ 0 w 25"/>
                  <a:gd name="T1" fmla="*/ 0 h 1"/>
                  <a:gd name="T2" fmla="*/ 930992 w 25"/>
                  <a:gd name="T3" fmla="*/ 0 h 1"/>
                  <a:gd name="T4" fmla="*/ 1925394 w 25"/>
                  <a:gd name="T5" fmla="*/ 0 h 1"/>
                  <a:gd name="T6" fmla="*/ 2881533 w 25"/>
                  <a:gd name="T7" fmla="*/ 0 h 1"/>
                  <a:gd name="T8" fmla="*/ 2881533 w 25"/>
                  <a:gd name="T9" fmla="*/ 0 h 1"/>
                  <a:gd name="T10" fmla="*/ 1925394 w 25"/>
                  <a:gd name="T11" fmla="*/ 0 h 1"/>
                  <a:gd name="T12" fmla="*/ 0 w 25"/>
                  <a:gd name="T13" fmla="*/ 0 h 1"/>
                  <a:gd name="T14" fmla="*/ 0 w 25"/>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1"/>
                  <a:gd name="T26" fmla="*/ 25 w 25"/>
                  <a:gd name="T27" fmla="*/ 0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1">
                    <a:moveTo>
                      <a:pt x="0" y="0"/>
                    </a:moveTo>
                    <a:lnTo>
                      <a:pt x="8" y="0"/>
                    </a:lnTo>
                    <a:lnTo>
                      <a:pt x="16" y="0"/>
                    </a:lnTo>
                    <a:lnTo>
                      <a:pt x="24" y="0"/>
                    </a:lnTo>
                    <a:lnTo>
                      <a:pt x="16"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67" name="Freeform 203"/>
              <p:cNvSpPr>
                <a:spLocks noChangeAspect="1"/>
              </p:cNvSpPr>
              <p:nvPr/>
            </p:nvSpPr>
            <p:spPr bwMode="auto">
              <a:xfrm>
                <a:off x="2260" y="2197"/>
                <a:ext cx="34" cy="16"/>
              </a:xfrm>
              <a:custGeom>
                <a:avLst/>
                <a:gdLst>
                  <a:gd name="T0" fmla="*/ 1925394 w 25"/>
                  <a:gd name="T1" fmla="*/ 8 h 17"/>
                  <a:gd name="T2" fmla="*/ 2881533 w 25"/>
                  <a:gd name="T3" fmla="*/ 8 h 17"/>
                  <a:gd name="T4" fmla="*/ 2881533 w 25"/>
                  <a:gd name="T5" fmla="*/ 0 h 17"/>
                  <a:gd name="T6" fmla="*/ 0 w 25"/>
                  <a:gd name="T7" fmla="*/ 0 h 17"/>
                  <a:gd name="T8" fmla="*/ 930992 w 25"/>
                  <a:gd name="T9" fmla="*/ 8 h 17"/>
                  <a:gd name="T10" fmla="*/ 930992 w 25"/>
                  <a:gd name="T11" fmla="*/ 8 h 17"/>
                  <a:gd name="T12" fmla="*/ 1925394 w 25"/>
                  <a:gd name="T13" fmla="*/ 8 h 17"/>
                  <a:gd name="T14" fmla="*/ 0 60000 65536"/>
                  <a:gd name="T15" fmla="*/ 0 60000 65536"/>
                  <a:gd name="T16" fmla="*/ 0 60000 65536"/>
                  <a:gd name="T17" fmla="*/ 0 60000 65536"/>
                  <a:gd name="T18" fmla="*/ 0 60000 65536"/>
                  <a:gd name="T19" fmla="*/ 0 60000 65536"/>
                  <a:gd name="T20" fmla="*/ 0 60000 65536"/>
                  <a:gd name="T21" fmla="*/ 0 w 25"/>
                  <a:gd name="T22" fmla="*/ 0 h 17"/>
                  <a:gd name="T23" fmla="*/ 25 w 25"/>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7">
                    <a:moveTo>
                      <a:pt x="16" y="16"/>
                    </a:moveTo>
                    <a:lnTo>
                      <a:pt x="24" y="8"/>
                    </a:lnTo>
                    <a:lnTo>
                      <a:pt x="24" y="0"/>
                    </a:lnTo>
                    <a:lnTo>
                      <a:pt x="0" y="0"/>
                    </a:lnTo>
                    <a:lnTo>
                      <a:pt x="8" y="8"/>
                    </a:lnTo>
                    <a:lnTo>
                      <a:pt x="8" y="16"/>
                    </a:lnTo>
                    <a:lnTo>
                      <a:pt x="16"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68" name="Freeform 204"/>
              <p:cNvSpPr>
                <a:spLocks noChangeAspect="1"/>
              </p:cNvSpPr>
              <p:nvPr/>
            </p:nvSpPr>
            <p:spPr bwMode="auto">
              <a:xfrm>
                <a:off x="2282" y="2197"/>
                <a:ext cx="84" cy="47"/>
              </a:xfrm>
              <a:custGeom>
                <a:avLst/>
                <a:gdLst>
                  <a:gd name="T0" fmla="*/ 944177 w 65"/>
                  <a:gd name="T1" fmla="*/ 12 h 49"/>
                  <a:gd name="T2" fmla="*/ 1086906 w 65"/>
                  <a:gd name="T3" fmla="*/ 12 h 49"/>
                  <a:gd name="T4" fmla="*/ 1086906 w 65"/>
                  <a:gd name="T5" fmla="*/ 12 h 49"/>
                  <a:gd name="T6" fmla="*/ 1086906 w 65"/>
                  <a:gd name="T7" fmla="*/ 12 h 49"/>
                  <a:gd name="T8" fmla="*/ 1086906 w 65"/>
                  <a:gd name="T9" fmla="*/ 12 h 49"/>
                  <a:gd name="T10" fmla="*/ 1086906 w 65"/>
                  <a:gd name="T11" fmla="*/ 12 h 49"/>
                  <a:gd name="T12" fmla="*/ 812833 w 65"/>
                  <a:gd name="T13" fmla="*/ 0 h 49"/>
                  <a:gd name="T14" fmla="*/ 685483 w 65"/>
                  <a:gd name="T15" fmla="*/ 8 h 49"/>
                  <a:gd name="T16" fmla="*/ 410454 w 65"/>
                  <a:gd name="T17" fmla="*/ 8 h 49"/>
                  <a:gd name="T18" fmla="*/ 539336 w 65"/>
                  <a:gd name="T19" fmla="*/ 0 h 49"/>
                  <a:gd name="T20" fmla="*/ 134879 w 65"/>
                  <a:gd name="T21" fmla="*/ 0 h 49"/>
                  <a:gd name="T22" fmla="*/ 134879 w 65"/>
                  <a:gd name="T23" fmla="*/ 8 h 49"/>
                  <a:gd name="T24" fmla="*/ 0 w 65"/>
                  <a:gd name="T25" fmla="*/ 12 h 49"/>
                  <a:gd name="T26" fmla="*/ 274162 w 65"/>
                  <a:gd name="T27" fmla="*/ 12 h 49"/>
                  <a:gd name="T28" fmla="*/ 410454 w 65"/>
                  <a:gd name="T29" fmla="*/ 12 h 49"/>
                  <a:gd name="T30" fmla="*/ 410454 w 65"/>
                  <a:gd name="T31" fmla="*/ 12 h 49"/>
                  <a:gd name="T32" fmla="*/ 685483 w 65"/>
                  <a:gd name="T33" fmla="*/ 12 h 49"/>
                  <a:gd name="T34" fmla="*/ 685483 w 65"/>
                  <a:gd name="T35" fmla="*/ 12 h 49"/>
                  <a:gd name="T36" fmla="*/ 812833 w 65"/>
                  <a:gd name="T37" fmla="*/ 12 h 49"/>
                  <a:gd name="T38" fmla="*/ 812833 w 65"/>
                  <a:gd name="T39" fmla="*/ 12 h 49"/>
                  <a:gd name="T40" fmla="*/ 944177 w 65"/>
                  <a:gd name="T41" fmla="*/ 1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49"/>
                  <a:gd name="T65" fmla="*/ 65 w 65"/>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49">
                    <a:moveTo>
                      <a:pt x="56" y="48"/>
                    </a:moveTo>
                    <a:lnTo>
                      <a:pt x="64" y="48"/>
                    </a:lnTo>
                    <a:lnTo>
                      <a:pt x="64" y="40"/>
                    </a:lnTo>
                    <a:lnTo>
                      <a:pt x="64" y="32"/>
                    </a:lnTo>
                    <a:lnTo>
                      <a:pt x="64" y="24"/>
                    </a:lnTo>
                    <a:lnTo>
                      <a:pt x="48" y="0"/>
                    </a:lnTo>
                    <a:lnTo>
                      <a:pt x="40" y="8"/>
                    </a:lnTo>
                    <a:lnTo>
                      <a:pt x="24" y="8"/>
                    </a:lnTo>
                    <a:lnTo>
                      <a:pt x="32" y="0"/>
                    </a:lnTo>
                    <a:lnTo>
                      <a:pt x="8" y="0"/>
                    </a:lnTo>
                    <a:lnTo>
                      <a:pt x="8" y="8"/>
                    </a:lnTo>
                    <a:lnTo>
                      <a:pt x="0" y="16"/>
                    </a:lnTo>
                    <a:lnTo>
                      <a:pt x="16" y="32"/>
                    </a:lnTo>
                    <a:lnTo>
                      <a:pt x="24" y="24"/>
                    </a:lnTo>
                    <a:lnTo>
                      <a:pt x="40" y="32"/>
                    </a:lnTo>
                    <a:lnTo>
                      <a:pt x="40" y="40"/>
                    </a:lnTo>
                    <a:lnTo>
                      <a:pt x="48" y="32"/>
                    </a:lnTo>
                    <a:lnTo>
                      <a:pt x="48" y="48"/>
                    </a:lnTo>
                    <a:lnTo>
                      <a:pt x="56" y="4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69" name="Freeform 205"/>
              <p:cNvSpPr>
                <a:spLocks noChangeAspect="1"/>
              </p:cNvSpPr>
              <p:nvPr/>
            </p:nvSpPr>
            <p:spPr bwMode="auto">
              <a:xfrm>
                <a:off x="2302" y="2221"/>
                <a:ext cx="33" cy="23"/>
              </a:xfrm>
              <a:custGeom>
                <a:avLst/>
                <a:gdLst>
                  <a:gd name="T0" fmla="*/ 0 w 25"/>
                  <a:gd name="T1" fmla="*/ 6 h 25"/>
                  <a:gd name="T2" fmla="*/ 324207 w 25"/>
                  <a:gd name="T3" fmla="*/ 0 h 25"/>
                  <a:gd name="T4" fmla="*/ 324207 w 25"/>
                  <a:gd name="T5" fmla="*/ 0 h 25"/>
                  <a:gd name="T6" fmla="*/ 920965 w 25"/>
                  <a:gd name="T7" fmla="*/ 6 h 25"/>
                  <a:gd name="T8" fmla="*/ 920965 w 25"/>
                  <a:gd name="T9" fmla="*/ 6 h 25"/>
                  <a:gd name="T10" fmla="*/ 324207 w 25"/>
                  <a:gd name="T11" fmla="*/ 6 h 25"/>
                  <a:gd name="T12" fmla="*/ 324207 w 25"/>
                  <a:gd name="T13" fmla="*/ 6 h 25"/>
                  <a:gd name="T14" fmla="*/ 0 w 25"/>
                  <a:gd name="T15" fmla="*/ 6 h 25"/>
                  <a:gd name="T16" fmla="*/ 0 w 25"/>
                  <a:gd name="T17" fmla="*/ 6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
                  <a:gd name="T28" fmla="*/ 0 h 25"/>
                  <a:gd name="T29" fmla="*/ 25 w 25"/>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 h="25">
                    <a:moveTo>
                      <a:pt x="0" y="8"/>
                    </a:moveTo>
                    <a:lnTo>
                      <a:pt x="8" y="0"/>
                    </a:lnTo>
                    <a:lnTo>
                      <a:pt x="24" y="8"/>
                    </a:lnTo>
                    <a:lnTo>
                      <a:pt x="24" y="16"/>
                    </a:lnTo>
                    <a:lnTo>
                      <a:pt x="8" y="24"/>
                    </a:lnTo>
                    <a:lnTo>
                      <a:pt x="0" y="24"/>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70" name="Freeform 206"/>
              <p:cNvSpPr>
                <a:spLocks noChangeAspect="1"/>
              </p:cNvSpPr>
              <p:nvPr/>
            </p:nvSpPr>
            <p:spPr bwMode="auto">
              <a:xfrm>
                <a:off x="2314" y="2228"/>
                <a:ext cx="52" cy="41"/>
              </a:xfrm>
              <a:custGeom>
                <a:avLst/>
                <a:gdLst>
                  <a:gd name="T0" fmla="*/ 335160 w 41"/>
                  <a:gd name="T1" fmla="*/ 40 h 41"/>
                  <a:gd name="T2" fmla="*/ 335160 w 41"/>
                  <a:gd name="T3" fmla="*/ 32 h 41"/>
                  <a:gd name="T4" fmla="*/ 271900 w 41"/>
                  <a:gd name="T5" fmla="*/ 24 h 41"/>
                  <a:gd name="T6" fmla="*/ 271900 w 41"/>
                  <a:gd name="T7" fmla="*/ 16 h 41"/>
                  <a:gd name="T8" fmla="*/ 195913 w 41"/>
                  <a:gd name="T9" fmla="*/ 16 h 41"/>
                  <a:gd name="T10" fmla="*/ 195913 w 41"/>
                  <a:gd name="T11" fmla="*/ 0 h 41"/>
                  <a:gd name="T12" fmla="*/ 133276 w 41"/>
                  <a:gd name="T13" fmla="*/ 8 h 41"/>
                  <a:gd name="T14" fmla="*/ 0 w 41"/>
                  <a:gd name="T15" fmla="*/ 16 h 41"/>
                  <a:gd name="T16" fmla="*/ 271900 w 41"/>
                  <a:gd name="T17" fmla="*/ 40 h 41"/>
                  <a:gd name="T18" fmla="*/ 335160 w 41"/>
                  <a:gd name="T19" fmla="*/ 4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1"/>
                  <a:gd name="T32" fmla="*/ 41 w 41"/>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1">
                    <a:moveTo>
                      <a:pt x="40" y="40"/>
                    </a:moveTo>
                    <a:lnTo>
                      <a:pt x="40" y="32"/>
                    </a:lnTo>
                    <a:lnTo>
                      <a:pt x="32" y="24"/>
                    </a:lnTo>
                    <a:lnTo>
                      <a:pt x="32" y="16"/>
                    </a:lnTo>
                    <a:lnTo>
                      <a:pt x="24" y="16"/>
                    </a:lnTo>
                    <a:lnTo>
                      <a:pt x="24" y="0"/>
                    </a:lnTo>
                    <a:lnTo>
                      <a:pt x="16" y="8"/>
                    </a:lnTo>
                    <a:lnTo>
                      <a:pt x="0" y="16"/>
                    </a:lnTo>
                    <a:lnTo>
                      <a:pt x="32" y="40"/>
                    </a:lnTo>
                    <a:lnTo>
                      <a:pt x="40" y="4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71" name="Freeform 207"/>
              <p:cNvSpPr>
                <a:spLocks noChangeAspect="1"/>
              </p:cNvSpPr>
              <p:nvPr/>
            </p:nvSpPr>
            <p:spPr bwMode="auto">
              <a:xfrm>
                <a:off x="2356" y="2212"/>
                <a:ext cx="74" cy="57"/>
              </a:xfrm>
              <a:custGeom>
                <a:avLst/>
                <a:gdLst>
                  <a:gd name="T0" fmla="*/ 962617 w 57"/>
                  <a:gd name="T1" fmla="*/ 56 h 57"/>
                  <a:gd name="T2" fmla="*/ 962617 w 57"/>
                  <a:gd name="T3" fmla="*/ 32 h 57"/>
                  <a:gd name="T4" fmla="*/ 1148142 w 57"/>
                  <a:gd name="T5" fmla="*/ 24 h 57"/>
                  <a:gd name="T6" fmla="*/ 962617 w 57"/>
                  <a:gd name="T7" fmla="*/ 16 h 57"/>
                  <a:gd name="T8" fmla="*/ 962617 w 57"/>
                  <a:gd name="T9" fmla="*/ 8 h 57"/>
                  <a:gd name="T10" fmla="*/ 655534 w 57"/>
                  <a:gd name="T11" fmla="*/ 8 h 57"/>
                  <a:gd name="T12" fmla="*/ 481669 w 57"/>
                  <a:gd name="T13" fmla="*/ 0 h 57"/>
                  <a:gd name="T14" fmla="*/ 481669 w 57"/>
                  <a:gd name="T15" fmla="*/ 8 h 57"/>
                  <a:gd name="T16" fmla="*/ 318709 w 57"/>
                  <a:gd name="T17" fmla="*/ 0 h 57"/>
                  <a:gd name="T18" fmla="*/ 160741 w 57"/>
                  <a:gd name="T19" fmla="*/ 8 h 57"/>
                  <a:gd name="T20" fmla="*/ 160741 w 57"/>
                  <a:gd name="T21" fmla="*/ 8 h 57"/>
                  <a:gd name="T22" fmla="*/ 160741 w 57"/>
                  <a:gd name="T23" fmla="*/ 16 h 57"/>
                  <a:gd name="T24" fmla="*/ 160741 w 57"/>
                  <a:gd name="T25" fmla="*/ 16 h 57"/>
                  <a:gd name="T26" fmla="*/ 160741 w 57"/>
                  <a:gd name="T27" fmla="*/ 24 h 57"/>
                  <a:gd name="T28" fmla="*/ 160741 w 57"/>
                  <a:gd name="T29" fmla="*/ 32 h 57"/>
                  <a:gd name="T30" fmla="*/ 0 w 57"/>
                  <a:gd name="T31" fmla="*/ 32 h 57"/>
                  <a:gd name="T32" fmla="*/ 0 w 57"/>
                  <a:gd name="T33" fmla="*/ 40 h 57"/>
                  <a:gd name="T34" fmla="*/ 160741 w 57"/>
                  <a:gd name="T35" fmla="*/ 48 h 57"/>
                  <a:gd name="T36" fmla="*/ 160741 w 57"/>
                  <a:gd name="T37" fmla="*/ 56 h 57"/>
                  <a:gd name="T38" fmla="*/ 481669 w 57"/>
                  <a:gd name="T39" fmla="*/ 56 h 57"/>
                  <a:gd name="T40" fmla="*/ 811825 w 57"/>
                  <a:gd name="T41" fmla="*/ 56 h 57"/>
                  <a:gd name="T42" fmla="*/ 962617 w 57"/>
                  <a:gd name="T43" fmla="*/ 56 h 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7"/>
                  <a:gd name="T67" fmla="*/ 0 h 57"/>
                  <a:gd name="T68" fmla="*/ 57 w 57"/>
                  <a:gd name="T69" fmla="*/ 57 h 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7" h="57">
                    <a:moveTo>
                      <a:pt x="48" y="56"/>
                    </a:moveTo>
                    <a:lnTo>
                      <a:pt x="48" y="32"/>
                    </a:lnTo>
                    <a:lnTo>
                      <a:pt x="56" y="24"/>
                    </a:lnTo>
                    <a:lnTo>
                      <a:pt x="48" y="16"/>
                    </a:lnTo>
                    <a:lnTo>
                      <a:pt x="48" y="8"/>
                    </a:lnTo>
                    <a:lnTo>
                      <a:pt x="32" y="8"/>
                    </a:lnTo>
                    <a:lnTo>
                      <a:pt x="24" y="0"/>
                    </a:lnTo>
                    <a:lnTo>
                      <a:pt x="24" y="8"/>
                    </a:lnTo>
                    <a:lnTo>
                      <a:pt x="16" y="0"/>
                    </a:lnTo>
                    <a:lnTo>
                      <a:pt x="8" y="8"/>
                    </a:lnTo>
                    <a:lnTo>
                      <a:pt x="8" y="16"/>
                    </a:lnTo>
                    <a:lnTo>
                      <a:pt x="8" y="24"/>
                    </a:lnTo>
                    <a:lnTo>
                      <a:pt x="8" y="32"/>
                    </a:lnTo>
                    <a:lnTo>
                      <a:pt x="0" y="32"/>
                    </a:lnTo>
                    <a:lnTo>
                      <a:pt x="0" y="40"/>
                    </a:lnTo>
                    <a:lnTo>
                      <a:pt x="8" y="48"/>
                    </a:lnTo>
                    <a:lnTo>
                      <a:pt x="8" y="56"/>
                    </a:lnTo>
                    <a:lnTo>
                      <a:pt x="24" y="56"/>
                    </a:lnTo>
                    <a:lnTo>
                      <a:pt x="40" y="56"/>
                    </a:lnTo>
                    <a:lnTo>
                      <a:pt x="48" y="5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72" name="Freeform 208"/>
              <p:cNvSpPr>
                <a:spLocks noChangeAspect="1"/>
              </p:cNvSpPr>
              <p:nvPr/>
            </p:nvSpPr>
            <p:spPr bwMode="auto">
              <a:xfrm>
                <a:off x="2386" y="2173"/>
                <a:ext cx="95" cy="56"/>
              </a:xfrm>
              <a:custGeom>
                <a:avLst/>
                <a:gdLst>
                  <a:gd name="T0" fmla="*/ 0 w 73"/>
                  <a:gd name="T1" fmla="*/ 28 h 57"/>
                  <a:gd name="T2" fmla="*/ 172379 w 73"/>
                  <a:gd name="T3" fmla="*/ 28 h 57"/>
                  <a:gd name="T4" fmla="*/ 528642 w 73"/>
                  <a:gd name="T5" fmla="*/ 16 h 57"/>
                  <a:gd name="T6" fmla="*/ 725697 w 73"/>
                  <a:gd name="T7" fmla="*/ 16 h 57"/>
                  <a:gd name="T8" fmla="*/ 895289 w 73"/>
                  <a:gd name="T9" fmla="*/ 0 h 57"/>
                  <a:gd name="T10" fmla="*/ 1248979 w 73"/>
                  <a:gd name="T11" fmla="*/ 0 h 57"/>
                  <a:gd name="T12" fmla="*/ 1248979 w 73"/>
                  <a:gd name="T13" fmla="*/ 16 h 57"/>
                  <a:gd name="T14" fmla="*/ 1418044 w 73"/>
                  <a:gd name="T15" fmla="*/ 24 h 57"/>
                  <a:gd name="T16" fmla="*/ 1599402 w 73"/>
                  <a:gd name="T17" fmla="*/ 24 h 57"/>
                  <a:gd name="T18" fmla="*/ 1599402 w 73"/>
                  <a:gd name="T19" fmla="*/ 28 h 57"/>
                  <a:gd name="T20" fmla="*/ 1248979 w 73"/>
                  <a:gd name="T21" fmla="*/ 28 h 57"/>
                  <a:gd name="T22" fmla="*/ 1061639 w 73"/>
                  <a:gd name="T23" fmla="*/ 28 h 57"/>
                  <a:gd name="T24" fmla="*/ 528642 w 73"/>
                  <a:gd name="T25" fmla="*/ 28 h 57"/>
                  <a:gd name="T26" fmla="*/ 528642 w 73"/>
                  <a:gd name="T27" fmla="*/ 28 h 57"/>
                  <a:gd name="T28" fmla="*/ 528642 w 73"/>
                  <a:gd name="T29" fmla="*/ 28 h 57"/>
                  <a:gd name="T30" fmla="*/ 528642 w 73"/>
                  <a:gd name="T31" fmla="*/ 28 h 57"/>
                  <a:gd name="T32" fmla="*/ 172379 w 73"/>
                  <a:gd name="T33" fmla="*/ 28 h 57"/>
                  <a:gd name="T34" fmla="*/ 0 w 73"/>
                  <a:gd name="T35" fmla="*/ 28 h 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57"/>
                  <a:gd name="T56" fmla="*/ 73 w 73"/>
                  <a:gd name="T57" fmla="*/ 57 h 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57">
                    <a:moveTo>
                      <a:pt x="0" y="40"/>
                    </a:moveTo>
                    <a:lnTo>
                      <a:pt x="8" y="40"/>
                    </a:lnTo>
                    <a:lnTo>
                      <a:pt x="24" y="16"/>
                    </a:lnTo>
                    <a:lnTo>
                      <a:pt x="32" y="16"/>
                    </a:lnTo>
                    <a:lnTo>
                      <a:pt x="40" y="0"/>
                    </a:lnTo>
                    <a:lnTo>
                      <a:pt x="56" y="0"/>
                    </a:lnTo>
                    <a:lnTo>
                      <a:pt x="56" y="16"/>
                    </a:lnTo>
                    <a:lnTo>
                      <a:pt x="64" y="24"/>
                    </a:lnTo>
                    <a:lnTo>
                      <a:pt x="72" y="24"/>
                    </a:lnTo>
                    <a:lnTo>
                      <a:pt x="72" y="32"/>
                    </a:lnTo>
                    <a:lnTo>
                      <a:pt x="56" y="40"/>
                    </a:lnTo>
                    <a:lnTo>
                      <a:pt x="48" y="40"/>
                    </a:lnTo>
                    <a:lnTo>
                      <a:pt x="24" y="40"/>
                    </a:lnTo>
                    <a:lnTo>
                      <a:pt x="24" y="56"/>
                    </a:lnTo>
                    <a:lnTo>
                      <a:pt x="24" y="48"/>
                    </a:lnTo>
                    <a:lnTo>
                      <a:pt x="8" y="48"/>
                    </a:lnTo>
                    <a:lnTo>
                      <a:pt x="0" y="4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73" name="Freeform 209"/>
              <p:cNvSpPr>
                <a:spLocks noChangeAspect="1"/>
              </p:cNvSpPr>
              <p:nvPr/>
            </p:nvSpPr>
            <p:spPr bwMode="auto">
              <a:xfrm>
                <a:off x="2418" y="2212"/>
                <a:ext cx="43" cy="57"/>
              </a:xfrm>
              <a:custGeom>
                <a:avLst/>
                <a:gdLst>
                  <a:gd name="T0" fmla="*/ 0 w 33"/>
                  <a:gd name="T1" fmla="*/ 16 h 57"/>
                  <a:gd name="T2" fmla="*/ 0 w 33"/>
                  <a:gd name="T3" fmla="*/ 0 h 57"/>
                  <a:gd name="T4" fmla="*/ 0 w 33"/>
                  <a:gd name="T5" fmla="*/ 0 h 57"/>
                  <a:gd name="T6" fmla="*/ 554682 w 33"/>
                  <a:gd name="T7" fmla="*/ 0 h 57"/>
                  <a:gd name="T8" fmla="*/ 759426 w 33"/>
                  <a:gd name="T9" fmla="*/ 16 h 57"/>
                  <a:gd name="T10" fmla="*/ 759426 w 33"/>
                  <a:gd name="T11" fmla="*/ 32 h 57"/>
                  <a:gd name="T12" fmla="*/ 759426 w 33"/>
                  <a:gd name="T13" fmla="*/ 40 h 57"/>
                  <a:gd name="T14" fmla="*/ 184159 w 33"/>
                  <a:gd name="T15" fmla="*/ 56 h 57"/>
                  <a:gd name="T16" fmla="*/ 0 w 33"/>
                  <a:gd name="T17" fmla="*/ 56 h 57"/>
                  <a:gd name="T18" fmla="*/ 0 w 33"/>
                  <a:gd name="T19" fmla="*/ 32 h 57"/>
                  <a:gd name="T20" fmla="*/ 184159 w 33"/>
                  <a:gd name="T21" fmla="*/ 24 h 57"/>
                  <a:gd name="T22" fmla="*/ 0 w 33"/>
                  <a:gd name="T23" fmla="*/ 16 h 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57"/>
                  <a:gd name="T38" fmla="*/ 33 w 33"/>
                  <a:gd name="T39" fmla="*/ 57 h 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57">
                    <a:moveTo>
                      <a:pt x="0" y="16"/>
                    </a:moveTo>
                    <a:lnTo>
                      <a:pt x="0" y="0"/>
                    </a:lnTo>
                    <a:lnTo>
                      <a:pt x="24" y="0"/>
                    </a:lnTo>
                    <a:lnTo>
                      <a:pt x="32" y="16"/>
                    </a:lnTo>
                    <a:lnTo>
                      <a:pt x="32" y="32"/>
                    </a:lnTo>
                    <a:lnTo>
                      <a:pt x="32" y="40"/>
                    </a:lnTo>
                    <a:lnTo>
                      <a:pt x="8" y="56"/>
                    </a:lnTo>
                    <a:lnTo>
                      <a:pt x="0" y="56"/>
                    </a:lnTo>
                    <a:lnTo>
                      <a:pt x="0" y="32"/>
                    </a:lnTo>
                    <a:lnTo>
                      <a:pt x="8" y="24"/>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74" name="Freeform 210"/>
              <p:cNvSpPr>
                <a:spLocks noChangeAspect="1"/>
              </p:cNvSpPr>
              <p:nvPr/>
            </p:nvSpPr>
            <p:spPr bwMode="auto">
              <a:xfrm>
                <a:off x="2448" y="2212"/>
                <a:ext cx="22" cy="40"/>
              </a:xfrm>
              <a:custGeom>
                <a:avLst/>
                <a:gdLst>
                  <a:gd name="T0" fmla="*/ 139181 w 17"/>
                  <a:gd name="T1" fmla="*/ 0 h 41"/>
                  <a:gd name="T2" fmla="*/ 0 w 17"/>
                  <a:gd name="T3" fmla="*/ 0 h 41"/>
                  <a:gd name="T4" fmla="*/ 139181 w 17"/>
                  <a:gd name="T5" fmla="*/ 16 h 41"/>
                  <a:gd name="T6" fmla="*/ 139181 w 17"/>
                  <a:gd name="T7" fmla="*/ 20 h 41"/>
                  <a:gd name="T8" fmla="*/ 139181 w 17"/>
                  <a:gd name="T9" fmla="*/ 20 h 41"/>
                  <a:gd name="T10" fmla="*/ 287827 w 17"/>
                  <a:gd name="T11" fmla="*/ 20 h 41"/>
                  <a:gd name="T12" fmla="*/ 287827 w 17"/>
                  <a:gd name="T13" fmla="*/ 16 h 41"/>
                  <a:gd name="T14" fmla="*/ 287827 w 17"/>
                  <a:gd name="T15" fmla="*/ 8 h 41"/>
                  <a:gd name="T16" fmla="*/ 139181 w 17"/>
                  <a:gd name="T17" fmla="*/ 0 h 41"/>
                  <a:gd name="T18" fmla="*/ 139181 w 1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41"/>
                  <a:gd name="T32" fmla="*/ 17 w 1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41">
                    <a:moveTo>
                      <a:pt x="8" y="0"/>
                    </a:moveTo>
                    <a:lnTo>
                      <a:pt x="0" y="0"/>
                    </a:lnTo>
                    <a:lnTo>
                      <a:pt x="8" y="16"/>
                    </a:lnTo>
                    <a:lnTo>
                      <a:pt x="8" y="32"/>
                    </a:lnTo>
                    <a:lnTo>
                      <a:pt x="8" y="40"/>
                    </a:lnTo>
                    <a:lnTo>
                      <a:pt x="16" y="40"/>
                    </a:lnTo>
                    <a:lnTo>
                      <a:pt x="16" y="16"/>
                    </a:lnTo>
                    <a:lnTo>
                      <a:pt x="16" y="8"/>
                    </a:lnTo>
                    <a:lnTo>
                      <a:pt x="8"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75" name="Freeform 211"/>
              <p:cNvSpPr>
                <a:spLocks noChangeAspect="1"/>
              </p:cNvSpPr>
              <p:nvPr/>
            </p:nvSpPr>
            <p:spPr bwMode="auto">
              <a:xfrm>
                <a:off x="2460" y="2197"/>
                <a:ext cx="32" cy="55"/>
              </a:xfrm>
              <a:custGeom>
                <a:avLst/>
                <a:gdLst>
                  <a:gd name="T0" fmla="*/ 186743 w 25"/>
                  <a:gd name="T1" fmla="*/ 8 h 57"/>
                  <a:gd name="T2" fmla="*/ 0 w 25"/>
                  <a:gd name="T3" fmla="*/ 14 h 57"/>
                  <a:gd name="T4" fmla="*/ 0 w 25"/>
                  <a:gd name="T5" fmla="*/ 14 h 57"/>
                  <a:gd name="T6" fmla="*/ 97608 w 25"/>
                  <a:gd name="T7" fmla="*/ 14 h 57"/>
                  <a:gd name="T8" fmla="*/ 97608 w 25"/>
                  <a:gd name="T9" fmla="*/ 14 h 57"/>
                  <a:gd name="T10" fmla="*/ 97608 w 25"/>
                  <a:gd name="T11" fmla="*/ 14 h 57"/>
                  <a:gd name="T12" fmla="*/ 286154 w 25"/>
                  <a:gd name="T13" fmla="*/ 14 h 57"/>
                  <a:gd name="T14" fmla="*/ 286154 w 25"/>
                  <a:gd name="T15" fmla="*/ 14 h 57"/>
                  <a:gd name="T16" fmla="*/ 286154 w 25"/>
                  <a:gd name="T17" fmla="*/ 14 h 57"/>
                  <a:gd name="T18" fmla="*/ 286154 w 25"/>
                  <a:gd name="T19" fmla="*/ 8 h 57"/>
                  <a:gd name="T20" fmla="*/ 286154 w 25"/>
                  <a:gd name="T21" fmla="*/ 0 h 57"/>
                  <a:gd name="T22" fmla="*/ 186743 w 25"/>
                  <a:gd name="T23" fmla="*/ 0 h 57"/>
                  <a:gd name="T24" fmla="*/ 186743 w 25"/>
                  <a:gd name="T25" fmla="*/ 8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7"/>
                  <a:gd name="T41" fmla="*/ 25 w 25"/>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7">
                    <a:moveTo>
                      <a:pt x="16" y="8"/>
                    </a:moveTo>
                    <a:lnTo>
                      <a:pt x="0" y="16"/>
                    </a:lnTo>
                    <a:lnTo>
                      <a:pt x="8" y="24"/>
                    </a:lnTo>
                    <a:lnTo>
                      <a:pt x="8" y="32"/>
                    </a:lnTo>
                    <a:lnTo>
                      <a:pt x="8" y="56"/>
                    </a:lnTo>
                    <a:lnTo>
                      <a:pt x="24" y="56"/>
                    </a:lnTo>
                    <a:lnTo>
                      <a:pt x="24" y="40"/>
                    </a:lnTo>
                    <a:lnTo>
                      <a:pt x="24" y="16"/>
                    </a:lnTo>
                    <a:lnTo>
                      <a:pt x="24" y="8"/>
                    </a:lnTo>
                    <a:lnTo>
                      <a:pt x="24" y="0"/>
                    </a:lnTo>
                    <a:lnTo>
                      <a:pt x="16" y="0"/>
                    </a:lnTo>
                    <a:lnTo>
                      <a:pt x="16"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76" name="Freeform 212"/>
              <p:cNvSpPr>
                <a:spLocks noChangeAspect="1"/>
              </p:cNvSpPr>
              <p:nvPr/>
            </p:nvSpPr>
            <p:spPr bwMode="auto">
              <a:xfrm>
                <a:off x="2490" y="2189"/>
                <a:ext cx="126" cy="80"/>
              </a:xfrm>
              <a:custGeom>
                <a:avLst/>
                <a:gdLst>
                  <a:gd name="T0" fmla="*/ 992429 w 97"/>
                  <a:gd name="T1" fmla="*/ 42 h 81"/>
                  <a:gd name="T2" fmla="*/ 1166498 w 97"/>
                  <a:gd name="T3" fmla="*/ 40 h 81"/>
                  <a:gd name="T4" fmla="*/ 1324955 w 97"/>
                  <a:gd name="T5" fmla="*/ 40 h 81"/>
                  <a:gd name="T6" fmla="*/ 1490663 w 97"/>
                  <a:gd name="T7" fmla="*/ 40 h 81"/>
                  <a:gd name="T8" fmla="*/ 1490663 w 97"/>
                  <a:gd name="T9" fmla="*/ 40 h 81"/>
                  <a:gd name="T10" fmla="*/ 1814643 w 97"/>
                  <a:gd name="T11" fmla="*/ 40 h 81"/>
                  <a:gd name="T12" fmla="*/ 1814643 w 97"/>
                  <a:gd name="T13" fmla="*/ 24 h 81"/>
                  <a:gd name="T14" fmla="*/ 1991327 w 97"/>
                  <a:gd name="T15" fmla="*/ 16 h 81"/>
                  <a:gd name="T16" fmla="*/ 1991327 w 97"/>
                  <a:gd name="T17" fmla="*/ 8 h 81"/>
                  <a:gd name="T18" fmla="*/ 1991327 w 97"/>
                  <a:gd name="T19" fmla="*/ 0 h 81"/>
                  <a:gd name="T20" fmla="*/ 1814643 w 97"/>
                  <a:gd name="T21" fmla="*/ 0 h 81"/>
                  <a:gd name="T22" fmla="*/ 1814643 w 97"/>
                  <a:gd name="T23" fmla="*/ 0 h 81"/>
                  <a:gd name="T24" fmla="*/ 1654173 w 97"/>
                  <a:gd name="T25" fmla="*/ 0 h 81"/>
                  <a:gd name="T26" fmla="*/ 1324955 w 97"/>
                  <a:gd name="T27" fmla="*/ 0 h 81"/>
                  <a:gd name="T28" fmla="*/ 1166498 w 97"/>
                  <a:gd name="T29" fmla="*/ 8 h 81"/>
                  <a:gd name="T30" fmla="*/ 827932 w 97"/>
                  <a:gd name="T31" fmla="*/ 0 h 81"/>
                  <a:gd name="T32" fmla="*/ 675716 w 97"/>
                  <a:gd name="T33" fmla="*/ 0 h 81"/>
                  <a:gd name="T34" fmla="*/ 324043 w 97"/>
                  <a:gd name="T35" fmla="*/ 0 h 81"/>
                  <a:gd name="T36" fmla="*/ 324043 w 97"/>
                  <a:gd name="T37" fmla="*/ 0 h 81"/>
                  <a:gd name="T38" fmla="*/ 0 w 97"/>
                  <a:gd name="T39" fmla="*/ 8 h 81"/>
                  <a:gd name="T40" fmla="*/ 0 w 97"/>
                  <a:gd name="T41" fmla="*/ 16 h 81"/>
                  <a:gd name="T42" fmla="*/ 0 w 97"/>
                  <a:gd name="T43" fmla="*/ 24 h 81"/>
                  <a:gd name="T44" fmla="*/ 0 w 97"/>
                  <a:gd name="T45" fmla="*/ 40 h 81"/>
                  <a:gd name="T46" fmla="*/ 0 w 97"/>
                  <a:gd name="T47" fmla="*/ 40 h 81"/>
                  <a:gd name="T48" fmla="*/ 324043 w 97"/>
                  <a:gd name="T49" fmla="*/ 40 h 81"/>
                  <a:gd name="T50" fmla="*/ 324043 w 97"/>
                  <a:gd name="T51" fmla="*/ 40 h 81"/>
                  <a:gd name="T52" fmla="*/ 324043 w 97"/>
                  <a:gd name="T53" fmla="*/ 42 h 81"/>
                  <a:gd name="T54" fmla="*/ 490678 w 97"/>
                  <a:gd name="T55" fmla="*/ 42 h 81"/>
                  <a:gd name="T56" fmla="*/ 992429 w 97"/>
                  <a:gd name="T57" fmla="*/ 42 h 81"/>
                  <a:gd name="T58" fmla="*/ 992429 w 97"/>
                  <a:gd name="T59" fmla="*/ 42 h 8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7"/>
                  <a:gd name="T91" fmla="*/ 0 h 81"/>
                  <a:gd name="T92" fmla="*/ 97 w 97"/>
                  <a:gd name="T93" fmla="*/ 81 h 8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7" h="81">
                    <a:moveTo>
                      <a:pt x="48" y="80"/>
                    </a:moveTo>
                    <a:lnTo>
                      <a:pt x="56" y="56"/>
                    </a:lnTo>
                    <a:lnTo>
                      <a:pt x="64" y="56"/>
                    </a:lnTo>
                    <a:lnTo>
                      <a:pt x="72" y="64"/>
                    </a:lnTo>
                    <a:lnTo>
                      <a:pt x="72" y="56"/>
                    </a:lnTo>
                    <a:lnTo>
                      <a:pt x="88" y="40"/>
                    </a:lnTo>
                    <a:lnTo>
                      <a:pt x="88" y="24"/>
                    </a:lnTo>
                    <a:lnTo>
                      <a:pt x="96" y="16"/>
                    </a:lnTo>
                    <a:lnTo>
                      <a:pt x="96" y="8"/>
                    </a:lnTo>
                    <a:lnTo>
                      <a:pt x="96" y="0"/>
                    </a:lnTo>
                    <a:lnTo>
                      <a:pt x="88" y="0"/>
                    </a:lnTo>
                    <a:lnTo>
                      <a:pt x="80" y="0"/>
                    </a:lnTo>
                    <a:lnTo>
                      <a:pt x="64" y="0"/>
                    </a:lnTo>
                    <a:lnTo>
                      <a:pt x="56" y="8"/>
                    </a:lnTo>
                    <a:lnTo>
                      <a:pt x="40" y="0"/>
                    </a:lnTo>
                    <a:lnTo>
                      <a:pt x="32" y="0"/>
                    </a:lnTo>
                    <a:lnTo>
                      <a:pt x="16" y="0"/>
                    </a:lnTo>
                    <a:lnTo>
                      <a:pt x="0" y="8"/>
                    </a:lnTo>
                    <a:lnTo>
                      <a:pt x="0" y="16"/>
                    </a:lnTo>
                    <a:lnTo>
                      <a:pt x="0" y="24"/>
                    </a:lnTo>
                    <a:lnTo>
                      <a:pt x="0" y="48"/>
                    </a:lnTo>
                    <a:lnTo>
                      <a:pt x="0" y="64"/>
                    </a:lnTo>
                    <a:lnTo>
                      <a:pt x="16" y="64"/>
                    </a:lnTo>
                    <a:lnTo>
                      <a:pt x="16" y="72"/>
                    </a:lnTo>
                    <a:lnTo>
                      <a:pt x="16" y="80"/>
                    </a:lnTo>
                    <a:lnTo>
                      <a:pt x="24" y="80"/>
                    </a:lnTo>
                    <a:lnTo>
                      <a:pt x="48" y="8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77" name="Freeform 213"/>
              <p:cNvSpPr>
                <a:spLocks noChangeAspect="1"/>
              </p:cNvSpPr>
              <p:nvPr/>
            </p:nvSpPr>
            <p:spPr bwMode="auto">
              <a:xfrm>
                <a:off x="2553" y="2189"/>
                <a:ext cx="85" cy="103"/>
              </a:xfrm>
              <a:custGeom>
                <a:avLst/>
                <a:gdLst>
                  <a:gd name="T0" fmla="*/ 0 w 65"/>
                  <a:gd name="T1" fmla="*/ 41 h 105"/>
                  <a:gd name="T2" fmla="*/ 202466 w 65"/>
                  <a:gd name="T3" fmla="*/ 26 h 105"/>
                  <a:gd name="T4" fmla="*/ 417083 w 65"/>
                  <a:gd name="T5" fmla="*/ 26 h 105"/>
                  <a:gd name="T6" fmla="*/ 653867 w 65"/>
                  <a:gd name="T7" fmla="*/ 26 h 105"/>
                  <a:gd name="T8" fmla="*/ 653867 w 65"/>
                  <a:gd name="T9" fmla="*/ 26 h 105"/>
                  <a:gd name="T10" fmla="*/ 1063541 w 65"/>
                  <a:gd name="T11" fmla="*/ 26 h 105"/>
                  <a:gd name="T12" fmla="*/ 1063541 w 65"/>
                  <a:gd name="T13" fmla="*/ 24 h 105"/>
                  <a:gd name="T14" fmla="*/ 1280286 w 65"/>
                  <a:gd name="T15" fmla="*/ 16 h 105"/>
                  <a:gd name="T16" fmla="*/ 1280286 w 65"/>
                  <a:gd name="T17" fmla="*/ 8 h 105"/>
                  <a:gd name="T18" fmla="*/ 1280286 w 65"/>
                  <a:gd name="T19" fmla="*/ 0 h 105"/>
                  <a:gd name="T20" fmla="*/ 1280286 w 65"/>
                  <a:gd name="T21" fmla="*/ 8 h 105"/>
                  <a:gd name="T22" fmla="*/ 1723695 w 65"/>
                  <a:gd name="T23" fmla="*/ 26 h 105"/>
                  <a:gd name="T24" fmla="*/ 1280286 w 65"/>
                  <a:gd name="T25" fmla="*/ 26 h 105"/>
                  <a:gd name="T26" fmla="*/ 1280286 w 65"/>
                  <a:gd name="T27" fmla="*/ 26 h 105"/>
                  <a:gd name="T28" fmla="*/ 1479751 w 65"/>
                  <a:gd name="T29" fmla="*/ 26 h 105"/>
                  <a:gd name="T30" fmla="*/ 1723695 w 65"/>
                  <a:gd name="T31" fmla="*/ 26 h 105"/>
                  <a:gd name="T32" fmla="*/ 1280286 w 65"/>
                  <a:gd name="T33" fmla="*/ 34 h 105"/>
                  <a:gd name="T34" fmla="*/ 1479751 w 65"/>
                  <a:gd name="T35" fmla="*/ 41 h 105"/>
                  <a:gd name="T36" fmla="*/ 1723695 w 65"/>
                  <a:gd name="T37" fmla="*/ 49 h 105"/>
                  <a:gd name="T38" fmla="*/ 1723695 w 65"/>
                  <a:gd name="T39" fmla="*/ 53 h 105"/>
                  <a:gd name="T40" fmla="*/ 1063541 w 65"/>
                  <a:gd name="T41" fmla="*/ 49 h 105"/>
                  <a:gd name="T42" fmla="*/ 653867 w 65"/>
                  <a:gd name="T43" fmla="*/ 49 h 105"/>
                  <a:gd name="T44" fmla="*/ 202466 w 65"/>
                  <a:gd name="T45" fmla="*/ 49 h 105"/>
                  <a:gd name="T46" fmla="*/ 202466 w 65"/>
                  <a:gd name="T47" fmla="*/ 49 h 105"/>
                  <a:gd name="T48" fmla="*/ 202466 w 65"/>
                  <a:gd name="T49" fmla="*/ 45 h 105"/>
                  <a:gd name="T50" fmla="*/ 0 w 65"/>
                  <a:gd name="T51" fmla="*/ 41 h 105"/>
                  <a:gd name="T52" fmla="*/ 0 w 65"/>
                  <a:gd name="T53" fmla="*/ 41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105"/>
                  <a:gd name="T83" fmla="*/ 65 w 65"/>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105">
                    <a:moveTo>
                      <a:pt x="0" y="80"/>
                    </a:moveTo>
                    <a:lnTo>
                      <a:pt x="8" y="56"/>
                    </a:lnTo>
                    <a:lnTo>
                      <a:pt x="16" y="56"/>
                    </a:lnTo>
                    <a:lnTo>
                      <a:pt x="24" y="64"/>
                    </a:lnTo>
                    <a:lnTo>
                      <a:pt x="24" y="56"/>
                    </a:lnTo>
                    <a:lnTo>
                      <a:pt x="40" y="40"/>
                    </a:lnTo>
                    <a:lnTo>
                      <a:pt x="40" y="24"/>
                    </a:lnTo>
                    <a:lnTo>
                      <a:pt x="48" y="16"/>
                    </a:lnTo>
                    <a:lnTo>
                      <a:pt x="48" y="8"/>
                    </a:lnTo>
                    <a:lnTo>
                      <a:pt x="48" y="0"/>
                    </a:lnTo>
                    <a:lnTo>
                      <a:pt x="48" y="8"/>
                    </a:lnTo>
                    <a:lnTo>
                      <a:pt x="64" y="32"/>
                    </a:lnTo>
                    <a:lnTo>
                      <a:pt x="48" y="32"/>
                    </a:lnTo>
                    <a:lnTo>
                      <a:pt x="48" y="40"/>
                    </a:lnTo>
                    <a:lnTo>
                      <a:pt x="56" y="40"/>
                    </a:lnTo>
                    <a:lnTo>
                      <a:pt x="64" y="56"/>
                    </a:lnTo>
                    <a:lnTo>
                      <a:pt x="48" y="72"/>
                    </a:lnTo>
                    <a:lnTo>
                      <a:pt x="56" y="80"/>
                    </a:lnTo>
                    <a:lnTo>
                      <a:pt x="64" y="96"/>
                    </a:lnTo>
                    <a:lnTo>
                      <a:pt x="64" y="104"/>
                    </a:lnTo>
                    <a:lnTo>
                      <a:pt x="40" y="96"/>
                    </a:lnTo>
                    <a:lnTo>
                      <a:pt x="24" y="96"/>
                    </a:lnTo>
                    <a:lnTo>
                      <a:pt x="8" y="96"/>
                    </a:lnTo>
                    <a:lnTo>
                      <a:pt x="8" y="88"/>
                    </a:lnTo>
                    <a:lnTo>
                      <a:pt x="0" y="8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78" name="Freeform 214"/>
              <p:cNvSpPr>
                <a:spLocks noChangeAspect="1"/>
              </p:cNvSpPr>
              <p:nvPr/>
            </p:nvSpPr>
            <p:spPr bwMode="auto">
              <a:xfrm>
                <a:off x="2564" y="2282"/>
                <a:ext cx="22" cy="17"/>
              </a:xfrm>
              <a:custGeom>
                <a:avLst/>
                <a:gdLst>
                  <a:gd name="T0" fmla="*/ 287827 w 17"/>
                  <a:gd name="T1" fmla="*/ 0 h 17"/>
                  <a:gd name="T2" fmla="*/ 287827 w 17"/>
                  <a:gd name="T3" fmla="*/ 16 h 17"/>
                  <a:gd name="T4" fmla="*/ 0 w 17"/>
                  <a:gd name="T5" fmla="*/ 16 h 17"/>
                  <a:gd name="T6" fmla="*/ 0 w 17"/>
                  <a:gd name="T7" fmla="*/ 16 h 17"/>
                  <a:gd name="T8" fmla="*/ 0 w 17"/>
                  <a:gd name="T9" fmla="*/ 0 h 17"/>
                  <a:gd name="T10" fmla="*/ 287827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16" y="16"/>
                    </a:lnTo>
                    <a:lnTo>
                      <a:pt x="0" y="16"/>
                    </a:lnTo>
                    <a:lnTo>
                      <a:pt x="0" y="0"/>
                    </a:lnTo>
                    <a:lnTo>
                      <a:pt x="16"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79" name="Freeform 215"/>
              <p:cNvSpPr>
                <a:spLocks noChangeAspect="1"/>
              </p:cNvSpPr>
              <p:nvPr/>
            </p:nvSpPr>
            <p:spPr bwMode="auto">
              <a:xfrm>
                <a:off x="2553" y="2282"/>
                <a:ext cx="63" cy="56"/>
              </a:xfrm>
              <a:custGeom>
                <a:avLst/>
                <a:gdLst>
                  <a:gd name="T0" fmla="*/ 111081 w 49"/>
                  <a:gd name="T1" fmla="*/ 16 h 57"/>
                  <a:gd name="T2" fmla="*/ 337735 w 49"/>
                  <a:gd name="T3" fmla="*/ 16 h 57"/>
                  <a:gd name="T4" fmla="*/ 337735 w 49"/>
                  <a:gd name="T5" fmla="*/ 0 h 57"/>
                  <a:gd name="T6" fmla="*/ 558297 w 49"/>
                  <a:gd name="T7" fmla="*/ 0 h 57"/>
                  <a:gd name="T8" fmla="*/ 558297 w 49"/>
                  <a:gd name="T9" fmla="*/ 16 h 57"/>
                  <a:gd name="T10" fmla="*/ 558297 w 49"/>
                  <a:gd name="T11" fmla="*/ 8 h 57"/>
                  <a:gd name="T12" fmla="*/ 682227 w 49"/>
                  <a:gd name="T13" fmla="*/ 16 h 57"/>
                  <a:gd name="T14" fmla="*/ 682227 w 49"/>
                  <a:gd name="T15" fmla="*/ 16 h 57"/>
                  <a:gd name="T16" fmla="*/ 682227 w 49"/>
                  <a:gd name="T17" fmla="*/ 28 h 57"/>
                  <a:gd name="T18" fmla="*/ 446275 w 49"/>
                  <a:gd name="T19" fmla="*/ 28 h 57"/>
                  <a:gd name="T20" fmla="*/ 337735 w 49"/>
                  <a:gd name="T21" fmla="*/ 28 h 57"/>
                  <a:gd name="T22" fmla="*/ 337735 w 49"/>
                  <a:gd name="T23" fmla="*/ 28 h 57"/>
                  <a:gd name="T24" fmla="*/ 337735 w 49"/>
                  <a:gd name="T25" fmla="*/ 28 h 57"/>
                  <a:gd name="T26" fmla="*/ 337735 w 49"/>
                  <a:gd name="T27" fmla="*/ 28 h 57"/>
                  <a:gd name="T28" fmla="*/ 111081 w 49"/>
                  <a:gd name="T29" fmla="*/ 28 h 57"/>
                  <a:gd name="T30" fmla="*/ 0 w 49"/>
                  <a:gd name="T31" fmla="*/ 28 h 57"/>
                  <a:gd name="T32" fmla="*/ 111081 w 49"/>
                  <a:gd name="T33" fmla="*/ 24 h 57"/>
                  <a:gd name="T34" fmla="*/ 111081 w 49"/>
                  <a:gd name="T35" fmla="*/ 16 h 57"/>
                  <a:gd name="T36" fmla="*/ 111081 w 49"/>
                  <a:gd name="T37" fmla="*/ 16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7"/>
                  <a:gd name="T59" fmla="*/ 49 w 49"/>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7">
                    <a:moveTo>
                      <a:pt x="8" y="16"/>
                    </a:moveTo>
                    <a:lnTo>
                      <a:pt x="24" y="16"/>
                    </a:lnTo>
                    <a:lnTo>
                      <a:pt x="24" y="0"/>
                    </a:lnTo>
                    <a:lnTo>
                      <a:pt x="40" y="0"/>
                    </a:lnTo>
                    <a:lnTo>
                      <a:pt x="40" y="16"/>
                    </a:lnTo>
                    <a:lnTo>
                      <a:pt x="40" y="8"/>
                    </a:lnTo>
                    <a:lnTo>
                      <a:pt x="48" y="16"/>
                    </a:lnTo>
                    <a:lnTo>
                      <a:pt x="48" y="40"/>
                    </a:lnTo>
                    <a:lnTo>
                      <a:pt x="32" y="40"/>
                    </a:lnTo>
                    <a:lnTo>
                      <a:pt x="24" y="48"/>
                    </a:lnTo>
                    <a:lnTo>
                      <a:pt x="24" y="56"/>
                    </a:lnTo>
                    <a:lnTo>
                      <a:pt x="8" y="48"/>
                    </a:lnTo>
                    <a:lnTo>
                      <a:pt x="0" y="32"/>
                    </a:lnTo>
                    <a:lnTo>
                      <a:pt x="8" y="24"/>
                    </a:lnTo>
                    <a:lnTo>
                      <a:pt x="8"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80" name="Freeform 216"/>
              <p:cNvSpPr>
                <a:spLocks noChangeAspect="1"/>
              </p:cNvSpPr>
              <p:nvPr/>
            </p:nvSpPr>
            <p:spPr bwMode="auto">
              <a:xfrm>
                <a:off x="2584" y="2274"/>
                <a:ext cx="86" cy="80"/>
              </a:xfrm>
              <a:custGeom>
                <a:avLst/>
                <a:gdLst>
                  <a:gd name="T0" fmla="*/ 1679097 w 65"/>
                  <a:gd name="T1" fmla="*/ 8 h 81"/>
                  <a:gd name="T2" fmla="*/ 1679097 w 65"/>
                  <a:gd name="T3" fmla="*/ 16 h 81"/>
                  <a:gd name="T4" fmla="*/ 671930 w 65"/>
                  <a:gd name="T5" fmla="*/ 8 h 81"/>
                  <a:gd name="T6" fmla="*/ 671930 w 65"/>
                  <a:gd name="T7" fmla="*/ 24 h 81"/>
                  <a:gd name="T8" fmla="*/ 671930 w 65"/>
                  <a:gd name="T9" fmla="*/ 16 h 81"/>
                  <a:gd name="T10" fmla="*/ 1014699 w 65"/>
                  <a:gd name="T11" fmla="*/ 24 h 81"/>
                  <a:gd name="T12" fmla="*/ 1014699 w 65"/>
                  <a:gd name="T13" fmla="*/ 24 h 81"/>
                  <a:gd name="T14" fmla="*/ 1014699 w 65"/>
                  <a:gd name="T15" fmla="*/ 40 h 81"/>
                  <a:gd name="T16" fmla="*/ 352899 w 65"/>
                  <a:gd name="T17" fmla="*/ 40 h 81"/>
                  <a:gd name="T18" fmla="*/ 0 w 65"/>
                  <a:gd name="T19" fmla="*/ 40 h 81"/>
                  <a:gd name="T20" fmla="*/ 0 w 65"/>
                  <a:gd name="T21" fmla="*/ 40 h 81"/>
                  <a:gd name="T22" fmla="*/ 0 w 65"/>
                  <a:gd name="T23" fmla="*/ 40 h 81"/>
                  <a:gd name="T24" fmla="*/ 0 w 65"/>
                  <a:gd name="T25" fmla="*/ 40 h 81"/>
                  <a:gd name="T26" fmla="*/ 352899 w 65"/>
                  <a:gd name="T27" fmla="*/ 42 h 81"/>
                  <a:gd name="T28" fmla="*/ 352899 w 65"/>
                  <a:gd name="T29" fmla="*/ 40 h 81"/>
                  <a:gd name="T30" fmla="*/ 671930 w 65"/>
                  <a:gd name="T31" fmla="*/ 40 h 81"/>
                  <a:gd name="T32" fmla="*/ 1014699 w 65"/>
                  <a:gd name="T33" fmla="*/ 40 h 81"/>
                  <a:gd name="T34" fmla="*/ 1679097 w 65"/>
                  <a:gd name="T35" fmla="*/ 40 h 81"/>
                  <a:gd name="T36" fmla="*/ 1679097 w 65"/>
                  <a:gd name="T37" fmla="*/ 40 h 81"/>
                  <a:gd name="T38" fmla="*/ 2350134 w 65"/>
                  <a:gd name="T39" fmla="*/ 40 h 81"/>
                  <a:gd name="T40" fmla="*/ 2669476 w 65"/>
                  <a:gd name="T41" fmla="*/ 0 h 81"/>
                  <a:gd name="T42" fmla="*/ 2017627 w 65"/>
                  <a:gd name="T43" fmla="*/ 8 h 81"/>
                  <a:gd name="T44" fmla="*/ 1679097 w 65"/>
                  <a:gd name="T45" fmla="*/ 8 h 8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
                  <a:gd name="T70" fmla="*/ 0 h 81"/>
                  <a:gd name="T71" fmla="*/ 65 w 65"/>
                  <a:gd name="T72" fmla="*/ 81 h 8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 h="81">
                    <a:moveTo>
                      <a:pt x="40" y="8"/>
                    </a:moveTo>
                    <a:lnTo>
                      <a:pt x="40" y="16"/>
                    </a:lnTo>
                    <a:lnTo>
                      <a:pt x="16" y="8"/>
                    </a:lnTo>
                    <a:lnTo>
                      <a:pt x="16" y="24"/>
                    </a:lnTo>
                    <a:lnTo>
                      <a:pt x="16" y="16"/>
                    </a:lnTo>
                    <a:lnTo>
                      <a:pt x="24" y="24"/>
                    </a:lnTo>
                    <a:lnTo>
                      <a:pt x="24" y="48"/>
                    </a:lnTo>
                    <a:lnTo>
                      <a:pt x="8" y="48"/>
                    </a:lnTo>
                    <a:lnTo>
                      <a:pt x="0" y="56"/>
                    </a:lnTo>
                    <a:lnTo>
                      <a:pt x="0" y="64"/>
                    </a:lnTo>
                    <a:lnTo>
                      <a:pt x="8" y="80"/>
                    </a:lnTo>
                    <a:lnTo>
                      <a:pt x="8" y="72"/>
                    </a:lnTo>
                    <a:lnTo>
                      <a:pt x="16" y="72"/>
                    </a:lnTo>
                    <a:lnTo>
                      <a:pt x="24" y="72"/>
                    </a:lnTo>
                    <a:lnTo>
                      <a:pt x="40" y="64"/>
                    </a:lnTo>
                    <a:lnTo>
                      <a:pt x="40" y="48"/>
                    </a:lnTo>
                    <a:lnTo>
                      <a:pt x="56" y="40"/>
                    </a:lnTo>
                    <a:lnTo>
                      <a:pt x="64" y="0"/>
                    </a:lnTo>
                    <a:lnTo>
                      <a:pt x="48" y="8"/>
                    </a:lnTo>
                    <a:lnTo>
                      <a:pt x="4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81" name="Freeform 217"/>
              <p:cNvSpPr>
                <a:spLocks noChangeAspect="1"/>
              </p:cNvSpPr>
              <p:nvPr/>
            </p:nvSpPr>
            <p:spPr bwMode="auto">
              <a:xfrm>
                <a:off x="2595" y="2267"/>
                <a:ext cx="221" cy="157"/>
              </a:xfrm>
              <a:custGeom>
                <a:avLst/>
                <a:gdLst>
                  <a:gd name="T0" fmla="*/ 3650904 w 169"/>
                  <a:gd name="T1" fmla="*/ 0 h 161"/>
                  <a:gd name="T2" fmla="*/ 2581365 w 169"/>
                  <a:gd name="T3" fmla="*/ 0 h 161"/>
                  <a:gd name="T4" fmla="*/ 2341278 w 169"/>
                  <a:gd name="T5" fmla="*/ 0 h 161"/>
                  <a:gd name="T6" fmla="*/ 1930163 w 169"/>
                  <a:gd name="T7" fmla="*/ 0 h 161"/>
                  <a:gd name="T8" fmla="*/ 1723695 w 169"/>
                  <a:gd name="T9" fmla="*/ 0 h 161"/>
                  <a:gd name="T10" fmla="*/ 1723695 w 169"/>
                  <a:gd name="T11" fmla="*/ 0 h 161"/>
                  <a:gd name="T12" fmla="*/ 1479751 w 169"/>
                  <a:gd name="T13" fmla="*/ 8 h 161"/>
                  <a:gd name="T14" fmla="*/ 1280286 w 169"/>
                  <a:gd name="T15" fmla="*/ 20 h 161"/>
                  <a:gd name="T16" fmla="*/ 863132 w 169"/>
                  <a:gd name="T17" fmla="*/ 20 h 161"/>
                  <a:gd name="T18" fmla="*/ 863132 w 169"/>
                  <a:gd name="T19" fmla="*/ 28 h 161"/>
                  <a:gd name="T20" fmla="*/ 417083 w 169"/>
                  <a:gd name="T21" fmla="*/ 32 h 161"/>
                  <a:gd name="T22" fmla="*/ 202466 w 169"/>
                  <a:gd name="T23" fmla="*/ 32 h 161"/>
                  <a:gd name="T24" fmla="*/ 0 w 169"/>
                  <a:gd name="T25" fmla="*/ 36 h 161"/>
                  <a:gd name="T26" fmla="*/ 0 w 169"/>
                  <a:gd name="T27" fmla="*/ 40 h 161"/>
                  <a:gd name="T28" fmla="*/ 202466 w 169"/>
                  <a:gd name="T29" fmla="*/ 36 h 161"/>
                  <a:gd name="T30" fmla="*/ 863132 w 169"/>
                  <a:gd name="T31" fmla="*/ 36 h 161"/>
                  <a:gd name="T32" fmla="*/ 1063541 w 169"/>
                  <a:gd name="T33" fmla="*/ 36 h 161"/>
                  <a:gd name="T34" fmla="*/ 1063541 w 169"/>
                  <a:gd name="T35" fmla="*/ 43 h 161"/>
                  <a:gd name="T36" fmla="*/ 1280286 w 169"/>
                  <a:gd name="T37" fmla="*/ 46 h 161"/>
                  <a:gd name="T38" fmla="*/ 1723695 w 169"/>
                  <a:gd name="T39" fmla="*/ 46 h 161"/>
                  <a:gd name="T40" fmla="*/ 1723695 w 169"/>
                  <a:gd name="T41" fmla="*/ 43 h 161"/>
                  <a:gd name="T42" fmla="*/ 1930163 w 169"/>
                  <a:gd name="T43" fmla="*/ 43 h 161"/>
                  <a:gd name="T44" fmla="*/ 2341278 w 169"/>
                  <a:gd name="T45" fmla="*/ 46 h 161"/>
                  <a:gd name="T46" fmla="*/ 2341278 w 169"/>
                  <a:gd name="T47" fmla="*/ 51 h 161"/>
                  <a:gd name="T48" fmla="*/ 2341278 w 169"/>
                  <a:gd name="T49" fmla="*/ 51 h 161"/>
                  <a:gd name="T50" fmla="*/ 2341278 w 169"/>
                  <a:gd name="T51" fmla="*/ 54 h 161"/>
                  <a:gd name="T52" fmla="*/ 2341278 w 169"/>
                  <a:gd name="T53" fmla="*/ 56 h 161"/>
                  <a:gd name="T54" fmla="*/ 2791868 w 169"/>
                  <a:gd name="T55" fmla="*/ 54 h 161"/>
                  <a:gd name="T56" fmla="*/ 3203115 w 169"/>
                  <a:gd name="T57" fmla="*/ 56 h 161"/>
                  <a:gd name="T58" fmla="*/ 3412669 w 169"/>
                  <a:gd name="T59" fmla="*/ 56 h 161"/>
                  <a:gd name="T60" fmla="*/ 3854581 w 169"/>
                  <a:gd name="T61" fmla="*/ 58 h 161"/>
                  <a:gd name="T62" fmla="*/ 4067075 w 169"/>
                  <a:gd name="T63" fmla="*/ 60 h 161"/>
                  <a:gd name="T64" fmla="*/ 4067075 w 169"/>
                  <a:gd name="T65" fmla="*/ 56 h 161"/>
                  <a:gd name="T66" fmla="*/ 3854581 w 169"/>
                  <a:gd name="T67" fmla="*/ 56 h 161"/>
                  <a:gd name="T68" fmla="*/ 3854581 w 169"/>
                  <a:gd name="T69" fmla="*/ 56 h 161"/>
                  <a:gd name="T70" fmla="*/ 3854581 w 169"/>
                  <a:gd name="T71" fmla="*/ 48 h 161"/>
                  <a:gd name="T72" fmla="*/ 3854581 w 169"/>
                  <a:gd name="T73" fmla="*/ 46 h 161"/>
                  <a:gd name="T74" fmla="*/ 4275907 w 169"/>
                  <a:gd name="T75" fmla="*/ 46 h 161"/>
                  <a:gd name="T76" fmla="*/ 4067075 w 169"/>
                  <a:gd name="T77" fmla="*/ 40 h 161"/>
                  <a:gd name="T78" fmla="*/ 4067075 w 169"/>
                  <a:gd name="T79" fmla="*/ 32 h 161"/>
                  <a:gd name="T80" fmla="*/ 4067075 w 169"/>
                  <a:gd name="T81" fmla="*/ 28 h 161"/>
                  <a:gd name="T82" fmla="*/ 4067075 w 169"/>
                  <a:gd name="T83" fmla="*/ 24 h 161"/>
                  <a:gd name="T84" fmla="*/ 3854581 w 169"/>
                  <a:gd name="T85" fmla="*/ 24 h 161"/>
                  <a:gd name="T86" fmla="*/ 4067075 w 169"/>
                  <a:gd name="T87" fmla="*/ 20 h 161"/>
                  <a:gd name="T88" fmla="*/ 4275907 w 169"/>
                  <a:gd name="T89" fmla="*/ 20 h 161"/>
                  <a:gd name="T90" fmla="*/ 4275907 w 169"/>
                  <a:gd name="T91" fmla="*/ 20 h 161"/>
                  <a:gd name="T92" fmla="*/ 4505299 w 169"/>
                  <a:gd name="T93" fmla="*/ 16 h 161"/>
                  <a:gd name="T94" fmla="*/ 4275907 w 169"/>
                  <a:gd name="T95" fmla="*/ 16 h 161"/>
                  <a:gd name="T96" fmla="*/ 4275907 w 169"/>
                  <a:gd name="T97" fmla="*/ 8 h 161"/>
                  <a:gd name="T98" fmla="*/ 4275907 w 169"/>
                  <a:gd name="T99" fmla="*/ 0 h 161"/>
                  <a:gd name="T100" fmla="*/ 3854581 w 169"/>
                  <a:gd name="T101" fmla="*/ 0 h 161"/>
                  <a:gd name="T102" fmla="*/ 3650904 w 169"/>
                  <a:gd name="T103" fmla="*/ 0 h 1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9"/>
                  <a:gd name="T157" fmla="*/ 0 h 161"/>
                  <a:gd name="T158" fmla="*/ 169 w 169"/>
                  <a:gd name="T159" fmla="*/ 161 h 1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9" h="161">
                    <a:moveTo>
                      <a:pt x="136" y="0"/>
                    </a:moveTo>
                    <a:lnTo>
                      <a:pt x="96" y="0"/>
                    </a:lnTo>
                    <a:lnTo>
                      <a:pt x="88" y="0"/>
                    </a:lnTo>
                    <a:lnTo>
                      <a:pt x="72" y="0"/>
                    </a:lnTo>
                    <a:lnTo>
                      <a:pt x="64" y="0"/>
                    </a:lnTo>
                    <a:lnTo>
                      <a:pt x="56" y="8"/>
                    </a:lnTo>
                    <a:lnTo>
                      <a:pt x="48" y="48"/>
                    </a:lnTo>
                    <a:lnTo>
                      <a:pt x="32" y="56"/>
                    </a:lnTo>
                    <a:lnTo>
                      <a:pt x="32" y="72"/>
                    </a:lnTo>
                    <a:lnTo>
                      <a:pt x="16" y="80"/>
                    </a:lnTo>
                    <a:lnTo>
                      <a:pt x="8" y="80"/>
                    </a:lnTo>
                    <a:lnTo>
                      <a:pt x="0" y="88"/>
                    </a:lnTo>
                    <a:lnTo>
                      <a:pt x="0" y="96"/>
                    </a:lnTo>
                    <a:lnTo>
                      <a:pt x="8" y="88"/>
                    </a:lnTo>
                    <a:lnTo>
                      <a:pt x="32" y="88"/>
                    </a:lnTo>
                    <a:lnTo>
                      <a:pt x="40" y="88"/>
                    </a:lnTo>
                    <a:lnTo>
                      <a:pt x="40" y="104"/>
                    </a:lnTo>
                    <a:lnTo>
                      <a:pt x="48" y="112"/>
                    </a:lnTo>
                    <a:lnTo>
                      <a:pt x="64" y="112"/>
                    </a:lnTo>
                    <a:lnTo>
                      <a:pt x="64" y="104"/>
                    </a:lnTo>
                    <a:lnTo>
                      <a:pt x="72" y="104"/>
                    </a:lnTo>
                    <a:lnTo>
                      <a:pt x="88" y="112"/>
                    </a:lnTo>
                    <a:lnTo>
                      <a:pt x="88" y="128"/>
                    </a:lnTo>
                    <a:lnTo>
                      <a:pt x="88" y="136"/>
                    </a:lnTo>
                    <a:lnTo>
                      <a:pt x="88" y="144"/>
                    </a:lnTo>
                    <a:lnTo>
                      <a:pt x="104" y="136"/>
                    </a:lnTo>
                    <a:lnTo>
                      <a:pt x="120" y="144"/>
                    </a:lnTo>
                    <a:lnTo>
                      <a:pt x="128" y="144"/>
                    </a:lnTo>
                    <a:lnTo>
                      <a:pt x="144" y="152"/>
                    </a:lnTo>
                    <a:lnTo>
                      <a:pt x="152" y="160"/>
                    </a:lnTo>
                    <a:lnTo>
                      <a:pt x="152" y="144"/>
                    </a:lnTo>
                    <a:lnTo>
                      <a:pt x="144" y="144"/>
                    </a:lnTo>
                    <a:lnTo>
                      <a:pt x="144" y="120"/>
                    </a:lnTo>
                    <a:lnTo>
                      <a:pt x="144" y="112"/>
                    </a:lnTo>
                    <a:lnTo>
                      <a:pt x="160" y="112"/>
                    </a:lnTo>
                    <a:lnTo>
                      <a:pt x="152" y="96"/>
                    </a:lnTo>
                    <a:lnTo>
                      <a:pt x="152" y="80"/>
                    </a:lnTo>
                    <a:lnTo>
                      <a:pt x="152" y="72"/>
                    </a:lnTo>
                    <a:lnTo>
                      <a:pt x="152" y="64"/>
                    </a:lnTo>
                    <a:lnTo>
                      <a:pt x="144" y="64"/>
                    </a:lnTo>
                    <a:lnTo>
                      <a:pt x="152" y="56"/>
                    </a:lnTo>
                    <a:lnTo>
                      <a:pt x="160" y="32"/>
                    </a:lnTo>
                    <a:lnTo>
                      <a:pt x="168" y="16"/>
                    </a:lnTo>
                    <a:lnTo>
                      <a:pt x="160" y="16"/>
                    </a:lnTo>
                    <a:lnTo>
                      <a:pt x="160" y="8"/>
                    </a:lnTo>
                    <a:lnTo>
                      <a:pt x="160" y="0"/>
                    </a:lnTo>
                    <a:lnTo>
                      <a:pt x="144" y="0"/>
                    </a:lnTo>
                    <a:lnTo>
                      <a:pt x="136"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82" name="Freeform 218"/>
              <p:cNvSpPr>
                <a:spLocks noChangeAspect="1"/>
              </p:cNvSpPr>
              <p:nvPr/>
            </p:nvSpPr>
            <p:spPr bwMode="auto">
              <a:xfrm>
                <a:off x="2783" y="2313"/>
                <a:ext cx="21" cy="18"/>
              </a:xfrm>
              <a:custGeom>
                <a:avLst/>
                <a:gdLst>
                  <a:gd name="T0" fmla="*/ 50593 w 17"/>
                  <a:gd name="T1" fmla="*/ 130 h 17"/>
                  <a:gd name="T2" fmla="*/ 24081 w 17"/>
                  <a:gd name="T3" fmla="*/ 130 h 17"/>
                  <a:gd name="T4" fmla="*/ 0 w 17"/>
                  <a:gd name="T5" fmla="*/ 130 h 17"/>
                  <a:gd name="T6" fmla="*/ 24081 w 17"/>
                  <a:gd name="T7" fmla="*/ 8 h 17"/>
                  <a:gd name="T8" fmla="*/ 50593 w 17"/>
                  <a:gd name="T9" fmla="*/ 0 h 17"/>
                  <a:gd name="T10" fmla="*/ 50593 w 17"/>
                  <a:gd name="T11" fmla="*/ 8 h 17"/>
                  <a:gd name="T12" fmla="*/ 50593 w 17"/>
                  <a:gd name="T13" fmla="*/ 13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6"/>
                    </a:moveTo>
                    <a:lnTo>
                      <a:pt x="8" y="16"/>
                    </a:lnTo>
                    <a:lnTo>
                      <a:pt x="0" y="16"/>
                    </a:lnTo>
                    <a:lnTo>
                      <a:pt x="8" y="8"/>
                    </a:lnTo>
                    <a:lnTo>
                      <a:pt x="16" y="0"/>
                    </a:lnTo>
                    <a:lnTo>
                      <a:pt x="16" y="8"/>
                    </a:lnTo>
                    <a:lnTo>
                      <a:pt x="16"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83" name="Freeform 219"/>
              <p:cNvSpPr>
                <a:spLocks noChangeAspect="1"/>
              </p:cNvSpPr>
              <p:nvPr/>
            </p:nvSpPr>
            <p:spPr bwMode="auto">
              <a:xfrm>
                <a:off x="2794" y="2330"/>
                <a:ext cx="10" cy="15"/>
              </a:xfrm>
              <a:custGeom>
                <a:avLst/>
                <a:gdLst>
                  <a:gd name="T0" fmla="*/ 422 w 9"/>
                  <a:gd name="T1" fmla="*/ 0 h 17"/>
                  <a:gd name="T2" fmla="*/ 422 w 9"/>
                  <a:gd name="T3" fmla="*/ 4 h 17"/>
                  <a:gd name="T4" fmla="*/ 0 w 9"/>
                  <a:gd name="T5" fmla="*/ 4 h 17"/>
                  <a:gd name="T6" fmla="*/ 0 w 9"/>
                  <a:gd name="T7" fmla="*/ 4 h 17"/>
                  <a:gd name="T8" fmla="*/ 0 w 9"/>
                  <a:gd name="T9" fmla="*/ 0 h 17"/>
                  <a:gd name="T10" fmla="*/ 422 w 9"/>
                  <a:gd name="T11" fmla="*/ 0 h 17"/>
                  <a:gd name="T12" fmla="*/ 0 60000 65536"/>
                  <a:gd name="T13" fmla="*/ 0 60000 65536"/>
                  <a:gd name="T14" fmla="*/ 0 60000 65536"/>
                  <a:gd name="T15" fmla="*/ 0 60000 65536"/>
                  <a:gd name="T16" fmla="*/ 0 60000 65536"/>
                  <a:gd name="T17" fmla="*/ 0 60000 65536"/>
                  <a:gd name="T18" fmla="*/ 0 w 9"/>
                  <a:gd name="T19" fmla="*/ 0 h 17"/>
                  <a:gd name="T20" fmla="*/ 9 w 9"/>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9" h="17">
                    <a:moveTo>
                      <a:pt x="8" y="0"/>
                    </a:moveTo>
                    <a:lnTo>
                      <a:pt x="8" y="8"/>
                    </a:lnTo>
                    <a:lnTo>
                      <a:pt x="0" y="16"/>
                    </a:lnTo>
                    <a:lnTo>
                      <a:pt x="0" y="8"/>
                    </a:lnTo>
                    <a:lnTo>
                      <a:pt x="0" y="0"/>
                    </a:lnTo>
                    <a:lnTo>
                      <a:pt x="8"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84" name="Freeform 220"/>
              <p:cNvSpPr>
                <a:spLocks noChangeAspect="1"/>
              </p:cNvSpPr>
              <p:nvPr/>
            </p:nvSpPr>
            <p:spPr bwMode="auto">
              <a:xfrm>
                <a:off x="2794" y="2313"/>
                <a:ext cx="126" cy="95"/>
              </a:xfrm>
              <a:custGeom>
                <a:avLst/>
                <a:gdLst>
                  <a:gd name="T0" fmla="*/ 675716 w 97"/>
                  <a:gd name="T1" fmla="*/ 38 h 97"/>
                  <a:gd name="T2" fmla="*/ 324043 w 97"/>
                  <a:gd name="T3" fmla="*/ 26 h 97"/>
                  <a:gd name="T4" fmla="*/ 163460 w 97"/>
                  <a:gd name="T5" fmla="*/ 26 h 97"/>
                  <a:gd name="T6" fmla="*/ 0 w 97"/>
                  <a:gd name="T7" fmla="*/ 24 h 97"/>
                  <a:gd name="T8" fmla="*/ 0 w 97"/>
                  <a:gd name="T9" fmla="*/ 24 h 97"/>
                  <a:gd name="T10" fmla="*/ 163460 w 97"/>
                  <a:gd name="T11" fmla="*/ 24 h 97"/>
                  <a:gd name="T12" fmla="*/ 163460 w 97"/>
                  <a:gd name="T13" fmla="*/ 16 h 97"/>
                  <a:gd name="T14" fmla="*/ 163460 w 97"/>
                  <a:gd name="T15" fmla="*/ 8 h 97"/>
                  <a:gd name="T16" fmla="*/ 163460 w 97"/>
                  <a:gd name="T17" fmla="*/ 0 h 97"/>
                  <a:gd name="T18" fmla="*/ 490678 w 97"/>
                  <a:gd name="T19" fmla="*/ 0 h 97"/>
                  <a:gd name="T20" fmla="*/ 827932 w 97"/>
                  <a:gd name="T21" fmla="*/ 0 h 97"/>
                  <a:gd name="T22" fmla="*/ 992429 w 97"/>
                  <a:gd name="T23" fmla="*/ 0 h 97"/>
                  <a:gd name="T24" fmla="*/ 1490663 w 97"/>
                  <a:gd name="T25" fmla="*/ 16 h 97"/>
                  <a:gd name="T26" fmla="*/ 1490663 w 97"/>
                  <a:gd name="T27" fmla="*/ 24 h 97"/>
                  <a:gd name="T28" fmla="*/ 1814643 w 97"/>
                  <a:gd name="T29" fmla="*/ 24 h 97"/>
                  <a:gd name="T30" fmla="*/ 1654173 w 97"/>
                  <a:gd name="T31" fmla="*/ 24 h 97"/>
                  <a:gd name="T32" fmla="*/ 1814643 w 97"/>
                  <a:gd name="T33" fmla="*/ 24 h 97"/>
                  <a:gd name="T34" fmla="*/ 1814643 w 97"/>
                  <a:gd name="T35" fmla="*/ 34 h 97"/>
                  <a:gd name="T36" fmla="*/ 1814643 w 97"/>
                  <a:gd name="T37" fmla="*/ 38 h 97"/>
                  <a:gd name="T38" fmla="*/ 1991327 w 97"/>
                  <a:gd name="T39" fmla="*/ 38 h 97"/>
                  <a:gd name="T40" fmla="*/ 1654173 w 97"/>
                  <a:gd name="T41" fmla="*/ 46 h 97"/>
                  <a:gd name="T42" fmla="*/ 1324955 w 97"/>
                  <a:gd name="T43" fmla="*/ 46 h 97"/>
                  <a:gd name="T44" fmla="*/ 992429 w 97"/>
                  <a:gd name="T45" fmla="*/ 46 h 97"/>
                  <a:gd name="T46" fmla="*/ 992429 w 97"/>
                  <a:gd name="T47" fmla="*/ 38 h 97"/>
                  <a:gd name="T48" fmla="*/ 827932 w 97"/>
                  <a:gd name="T49" fmla="*/ 38 h 97"/>
                  <a:gd name="T50" fmla="*/ 675716 w 97"/>
                  <a:gd name="T51" fmla="*/ 38 h 9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97"/>
                  <a:gd name="T80" fmla="*/ 97 w 97"/>
                  <a:gd name="T81" fmla="*/ 97 h 9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97">
                    <a:moveTo>
                      <a:pt x="32" y="80"/>
                    </a:moveTo>
                    <a:lnTo>
                      <a:pt x="16" y="64"/>
                    </a:lnTo>
                    <a:lnTo>
                      <a:pt x="8" y="64"/>
                    </a:lnTo>
                    <a:lnTo>
                      <a:pt x="0" y="48"/>
                    </a:lnTo>
                    <a:lnTo>
                      <a:pt x="0" y="32"/>
                    </a:lnTo>
                    <a:lnTo>
                      <a:pt x="8" y="24"/>
                    </a:lnTo>
                    <a:lnTo>
                      <a:pt x="8" y="16"/>
                    </a:lnTo>
                    <a:lnTo>
                      <a:pt x="8" y="8"/>
                    </a:lnTo>
                    <a:lnTo>
                      <a:pt x="8" y="0"/>
                    </a:lnTo>
                    <a:lnTo>
                      <a:pt x="24" y="0"/>
                    </a:lnTo>
                    <a:lnTo>
                      <a:pt x="40" y="0"/>
                    </a:lnTo>
                    <a:lnTo>
                      <a:pt x="48" y="0"/>
                    </a:lnTo>
                    <a:lnTo>
                      <a:pt x="72" y="16"/>
                    </a:lnTo>
                    <a:lnTo>
                      <a:pt x="72" y="24"/>
                    </a:lnTo>
                    <a:lnTo>
                      <a:pt x="88" y="32"/>
                    </a:lnTo>
                    <a:lnTo>
                      <a:pt x="80" y="40"/>
                    </a:lnTo>
                    <a:lnTo>
                      <a:pt x="88" y="56"/>
                    </a:lnTo>
                    <a:lnTo>
                      <a:pt x="88" y="72"/>
                    </a:lnTo>
                    <a:lnTo>
                      <a:pt x="88" y="80"/>
                    </a:lnTo>
                    <a:lnTo>
                      <a:pt x="96" y="80"/>
                    </a:lnTo>
                    <a:lnTo>
                      <a:pt x="80" y="96"/>
                    </a:lnTo>
                    <a:lnTo>
                      <a:pt x="64" y="96"/>
                    </a:lnTo>
                    <a:lnTo>
                      <a:pt x="48" y="96"/>
                    </a:lnTo>
                    <a:lnTo>
                      <a:pt x="48" y="80"/>
                    </a:lnTo>
                    <a:lnTo>
                      <a:pt x="40" y="80"/>
                    </a:lnTo>
                    <a:lnTo>
                      <a:pt x="32" y="8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85" name="Freeform 221"/>
              <p:cNvSpPr>
                <a:spLocks noChangeAspect="1"/>
              </p:cNvSpPr>
              <p:nvPr/>
            </p:nvSpPr>
            <p:spPr bwMode="auto">
              <a:xfrm>
                <a:off x="2710" y="2376"/>
                <a:ext cx="136" cy="87"/>
              </a:xfrm>
              <a:custGeom>
                <a:avLst/>
                <a:gdLst>
                  <a:gd name="T0" fmla="*/ 296002 w 105"/>
                  <a:gd name="T1" fmla="*/ 22 h 89"/>
                  <a:gd name="T2" fmla="*/ 587924 w 105"/>
                  <a:gd name="T3" fmla="*/ 22 h 89"/>
                  <a:gd name="T4" fmla="*/ 743635 w 105"/>
                  <a:gd name="T5" fmla="*/ 22 h 89"/>
                  <a:gd name="T6" fmla="*/ 1050477 w 105"/>
                  <a:gd name="T7" fmla="*/ 22 h 89"/>
                  <a:gd name="T8" fmla="*/ 1192263 w 105"/>
                  <a:gd name="T9" fmla="*/ 22 h 89"/>
                  <a:gd name="T10" fmla="*/ 1192263 w 105"/>
                  <a:gd name="T11" fmla="*/ 22 h 89"/>
                  <a:gd name="T12" fmla="*/ 1050477 w 105"/>
                  <a:gd name="T13" fmla="*/ 22 h 89"/>
                  <a:gd name="T14" fmla="*/ 1050477 w 105"/>
                  <a:gd name="T15" fmla="*/ 22 h 89"/>
                  <a:gd name="T16" fmla="*/ 1050477 w 105"/>
                  <a:gd name="T17" fmla="*/ 8 h 89"/>
                  <a:gd name="T18" fmla="*/ 1050477 w 105"/>
                  <a:gd name="T19" fmla="*/ 0 h 89"/>
                  <a:gd name="T20" fmla="*/ 1326640 w 105"/>
                  <a:gd name="T21" fmla="*/ 0 h 89"/>
                  <a:gd name="T22" fmla="*/ 1499646 w 105"/>
                  <a:gd name="T23" fmla="*/ 0 h 89"/>
                  <a:gd name="T24" fmla="*/ 1790970 w 105"/>
                  <a:gd name="T25" fmla="*/ 16 h 89"/>
                  <a:gd name="T26" fmla="*/ 1942399 w 105"/>
                  <a:gd name="T27" fmla="*/ 22 h 89"/>
                  <a:gd name="T28" fmla="*/ 1790970 w 105"/>
                  <a:gd name="T29" fmla="*/ 22 h 89"/>
                  <a:gd name="T30" fmla="*/ 1790970 w 105"/>
                  <a:gd name="T31" fmla="*/ 22 h 89"/>
                  <a:gd name="T32" fmla="*/ 1645793 w 105"/>
                  <a:gd name="T33" fmla="*/ 22 h 89"/>
                  <a:gd name="T34" fmla="*/ 1790970 w 105"/>
                  <a:gd name="T35" fmla="*/ 22 h 89"/>
                  <a:gd name="T36" fmla="*/ 1326640 w 105"/>
                  <a:gd name="T37" fmla="*/ 26 h 89"/>
                  <a:gd name="T38" fmla="*/ 1326640 w 105"/>
                  <a:gd name="T39" fmla="*/ 31 h 89"/>
                  <a:gd name="T40" fmla="*/ 1050477 w 105"/>
                  <a:gd name="T41" fmla="*/ 31 h 89"/>
                  <a:gd name="T42" fmla="*/ 1050477 w 105"/>
                  <a:gd name="T43" fmla="*/ 31 h 89"/>
                  <a:gd name="T44" fmla="*/ 743635 w 105"/>
                  <a:gd name="T45" fmla="*/ 39 h 89"/>
                  <a:gd name="T46" fmla="*/ 443262 w 105"/>
                  <a:gd name="T47" fmla="*/ 39 h 89"/>
                  <a:gd name="T48" fmla="*/ 296002 w 105"/>
                  <a:gd name="T49" fmla="*/ 35 h 89"/>
                  <a:gd name="T50" fmla="*/ 141792 w 105"/>
                  <a:gd name="T51" fmla="*/ 39 h 89"/>
                  <a:gd name="T52" fmla="*/ 0 w 105"/>
                  <a:gd name="T53" fmla="*/ 31 h 89"/>
                  <a:gd name="T54" fmla="*/ 0 w 105"/>
                  <a:gd name="T55" fmla="*/ 22 h 89"/>
                  <a:gd name="T56" fmla="*/ 296002 w 105"/>
                  <a:gd name="T57" fmla="*/ 22 h 89"/>
                  <a:gd name="T58" fmla="*/ 296002 w 105"/>
                  <a:gd name="T59" fmla="*/ 22 h 8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5"/>
                  <a:gd name="T91" fmla="*/ 0 h 89"/>
                  <a:gd name="T92" fmla="*/ 105 w 105"/>
                  <a:gd name="T93" fmla="*/ 89 h 8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5" h="89">
                    <a:moveTo>
                      <a:pt x="16" y="24"/>
                    </a:moveTo>
                    <a:lnTo>
                      <a:pt x="32" y="32"/>
                    </a:lnTo>
                    <a:lnTo>
                      <a:pt x="40" y="32"/>
                    </a:lnTo>
                    <a:lnTo>
                      <a:pt x="56" y="40"/>
                    </a:lnTo>
                    <a:lnTo>
                      <a:pt x="64" y="48"/>
                    </a:lnTo>
                    <a:lnTo>
                      <a:pt x="64" y="32"/>
                    </a:lnTo>
                    <a:lnTo>
                      <a:pt x="56" y="32"/>
                    </a:lnTo>
                    <a:lnTo>
                      <a:pt x="56" y="8"/>
                    </a:lnTo>
                    <a:lnTo>
                      <a:pt x="56" y="0"/>
                    </a:lnTo>
                    <a:lnTo>
                      <a:pt x="72" y="0"/>
                    </a:lnTo>
                    <a:lnTo>
                      <a:pt x="80" y="0"/>
                    </a:lnTo>
                    <a:lnTo>
                      <a:pt x="96" y="16"/>
                    </a:lnTo>
                    <a:lnTo>
                      <a:pt x="104" y="24"/>
                    </a:lnTo>
                    <a:lnTo>
                      <a:pt x="96" y="32"/>
                    </a:lnTo>
                    <a:lnTo>
                      <a:pt x="88" y="48"/>
                    </a:lnTo>
                    <a:lnTo>
                      <a:pt x="96" y="56"/>
                    </a:lnTo>
                    <a:lnTo>
                      <a:pt x="72" y="64"/>
                    </a:lnTo>
                    <a:lnTo>
                      <a:pt x="72" y="72"/>
                    </a:lnTo>
                    <a:lnTo>
                      <a:pt x="56" y="72"/>
                    </a:lnTo>
                    <a:lnTo>
                      <a:pt x="40" y="88"/>
                    </a:lnTo>
                    <a:lnTo>
                      <a:pt x="24" y="88"/>
                    </a:lnTo>
                    <a:lnTo>
                      <a:pt x="16" y="80"/>
                    </a:lnTo>
                    <a:lnTo>
                      <a:pt x="8" y="88"/>
                    </a:lnTo>
                    <a:lnTo>
                      <a:pt x="0" y="72"/>
                    </a:lnTo>
                    <a:lnTo>
                      <a:pt x="0" y="48"/>
                    </a:lnTo>
                    <a:lnTo>
                      <a:pt x="16" y="40"/>
                    </a:lnTo>
                    <a:lnTo>
                      <a:pt x="16"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86" name="Freeform 222"/>
              <p:cNvSpPr>
                <a:spLocks noChangeAspect="1"/>
              </p:cNvSpPr>
              <p:nvPr/>
            </p:nvSpPr>
            <p:spPr bwMode="auto">
              <a:xfrm>
                <a:off x="2584" y="2455"/>
                <a:ext cx="158" cy="110"/>
              </a:xfrm>
              <a:custGeom>
                <a:avLst/>
                <a:gdLst>
                  <a:gd name="T0" fmla="*/ 1005743 w 121"/>
                  <a:gd name="T1" fmla="*/ 43 h 113"/>
                  <a:gd name="T2" fmla="*/ 1005743 w 121"/>
                  <a:gd name="T3" fmla="*/ 40 h 113"/>
                  <a:gd name="T4" fmla="*/ 589853 w 121"/>
                  <a:gd name="T5" fmla="*/ 22 h 113"/>
                  <a:gd name="T6" fmla="*/ 589853 w 121"/>
                  <a:gd name="T7" fmla="*/ 18 h 113"/>
                  <a:gd name="T8" fmla="*/ 0 w 121"/>
                  <a:gd name="T9" fmla="*/ 8 h 113"/>
                  <a:gd name="T10" fmla="*/ 0 w 121"/>
                  <a:gd name="T11" fmla="*/ 0 h 113"/>
                  <a:gd name="T12" fmla="*/ 398096 w 121"/>
                  <a:gd name="T13" fmla="*/ 0 h 113"/>
                  <a:gd name="T14" fmla="*/ 589853 w 121"/>
                  <a:gd name="T15" fmla="*/ 0 h 113"/>
                  <a:gd name="T16" fmla="*/ 1416500 w 121"/>
                  <a:gd name="T17" fmla="*/ 8 h 113"/>
                  <a:gd name="T18" fmla="*/ 1827966 w 121"/>
                  <a:gd name="T19" fmla="*/ 8 h 113"/>
                  <a:gd name="T20" fmla="*/ 2418408 w 121"/>
                  <a:gd name="T21" fmla="*/ 8 h 113"/>
                  <a:gd name="T22" fmla="*/ 2636805 w 121"/>
                  <a:gd name="T23" fmla="*/ 8 h 113"/>
                  <a:gd name="T24" fmla="*/ 2826013 w 121"/>
                  <a:gd name="T25" fmla="*/ 0 h 113"/>
                  <a:gd name="T26" fmla="*/ 3050357 w 121"/>
                  <a:gd name="T27" fmla="*/ 8 h 113"/>
                  <a:gd name="T28" fmla="*/ 2826013 w 121"/>
                  <a:gd name="T29" fmla="*/ 16 h 113"/>
                  <a:gd name="T30" fmla="*/ 2636805 w 121"/>
                  <a:gd name="T31" fmla="*/ 8 h 113"/>
                  <a:gd name="T32" fmla="*/ 2223324 w 121"/>
                  <a:gd name="T33" fmla="*/ 8 h 113"/>
                  <a:gd name="T34" fmla="*/ 2019325 w 121"/>
                  <a:gd name="T35" fmla="*/ 18 h 113"/>
                  <a:gd name="T36" fmla="*/ 1827966 w 121"/>
                  <a:gd name="T37" fmla="*/ 18 h 113"/>
                  <a:gd name="T38" fmla="*/ 1827966 w 121"/>
                  <a:gd name="T39" fmla="*/ 26 h 113"/>
                  <a:gd name="T40" fmla="*/ 1827966 w 121"/>
                  <a:gd name="T41" fmla="*/ 40 h 113"/>
                  <a:gd name="T42" fmla="*/ 1635180 w 121"/>
                  <a:gd name="T43" fmla="*/ 43 h 113"/>
                  <a:gd name="T44" fmla="*/ 1416500 w 121"/>
                  <a:gd name="T45" fmla="*/ 43 h 113"/>
                  <a:gd name="T46" fmla="*/ 1217002 w 121"/>
                  <a:gd name="T47" fmla="*/ 40 h 113"/>
                  <a:gd name="T48" fmla="*/ 1005743 w 121"/>
                  <a:gd name="T49" fmla="*/ 43 h 1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1"/>
                  <a:gd name="T76" fmla="*/ 0 h 113"/>
                  <a:gd name="T77" fmla="*/ 121 w 121"/>
                  <a:gd name="T78" fmla="*/ 113 h 1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1" h="113">
                    <a:moveTo>
                      <a:pt x="40" y="112"/>
                    </a:moveTo>
                    <a:lnTo>
                      <a:pt x="40" y="104"/>
                    </a:lnTo>
                    <a:lnTo>
                      <a:pt x="24" y="64"/>
                    </a:lnTo>
                    <a:lnTo>
                      <a:pt x="24" y="48"/>
                    </a:lnTo>
                    <a:lnTo>
                      <a:pt x="0" y="8"/>
                    </a:lnTo>
                    <a:lnTo>
                      <a:pt x="0" y="0"/>
                    </a:lnTo>
                    <a:lnTo>
                      <a:pt x="16" y="0"/>
                    </a:lnTo>
                    <a:lnTo>
                      <a:pt x="24" y="0"/>
                    </a:lnTo>
                    <a:lnTo>
                      <a:pt x="56" y="8"/>
                    </a:lnTo>
                    <a:lnTo>
                      <a:pt x="72" y="8"/>
                    </a:lnTo>
                    <a:lnTo>
                      <a:pt x="96" y="8"/>
                    </a:lnTo>
                    <a:lnTo>
                      <a:pt x="104" y="8"/>
                    </a:lnTo>
                    <a:lnTo>
                      <a:pt x="112" y="0"/>
                    </a:lnTo>
                    <a:lnTo>
                      <a:pt x="120" y="8"/>
                    </a:lnTo>
                    <a:lnTo>
                      <a:pt x="112" y="16"/>
                    </a:lnTo>
                    <a:lnTo>
                      <a:pt x="104" y="8"/>
                    </a:lnTo>
                    <a:lnTo>
                      <a:pt x="88" y="8"/>
                    </a:lnTo>
                    <a:lnTo>
                      <a:pt x="80" y="48"/>
                    </a:lnTo>
                    <a:lnTo>
                      <a:pt x="72" y="48"/>
                    </a:lnTo>
                    <a:lnTo>
                      <a:pt x="72" y="72"/>
                    </a:lnTo>
                    <a:lnTo>
                      <a:pt x="72" y="104"/>
                    </a:lnTo>
                    <a:lnTo>
                      <a:pt x="64" y="112"/>
                    </a:lnTo>
                    <a:lnTo>
                      <a:pt x="56" y="112"/>
                    </a:lnTo>
                    <a:lnTo>
                      <a:pt x="48" y="104"/>
                    </a:lnTo>
                    <a:lnTo>
                      <a:pt x="40" y="11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87" name="Freeform 223"/>
              <p:cNvSpPr>
                <a:spLocks noChangeAspect="1"/>
              </p:cNvSpPr>
              <p:nvPr/>
            </p:nvSpPr>
            <p:spPr bwMode="auto">
              <a:xfrm>
                <a:off x="2584" y="2353"/>
                <a:ext cx="148" cy="110"/>
              </a:xfrm>
              <a:custGeom>
                <a:avLst/>
                <a:gdLst>
                  <a:gd name="T0" fmla="*/ 0 w 113"/>
                  <a:gd name="T1" fmla="*/ 40 h 113"/>
                  <a:gd name="T2" fmla="*/ 467612 w 113"/>
                  <a:gd name="T3" fmla="*/ 40 h 113"/>
                  <a:gd name="T4" fmla="*/ 687964 w 113"/>
                  <a:gd name="T5" fmla="*/ 40 h 113"/>
                  <a:gd name="T6" fmla="*/ 1592539 w 113"/>
                  <a:gd name="T7" fmla="*/ 43 h 113"/>
                  <a:gd name="T8" fmla="*/ 2033909 w 113"/>
                  <a:gd name="T9" fmla="*/ 43 h 113"/>
                  <a:gd name="T10" fmla="*/ 2731848 w 113"/>
                  <a:gd name="T11" fmla="*/ 43 h 113"/>
                  <a:gd name="T12" fmla="*/ 2940341 w 113"/>
                  <a:gd name="T13" fmla="*/ 43 h 113"/>
                  <a:gd name="T14" fmla="*/ 2731848 w 113"/>
                  <a:gd name="T15" fmla="*/ 37 h 113"/>
                  <a:gd name="T16" fmla="*/ 2731848 w 113"/>
                  <a:gd name="T17" fmla="*/ 26 h 113"/>
                  <a:gd name="T18" fmla="*/ 3192678 w 113"/>
                  <a:gd name="T19" fmla="*/ 22 h 113"/>
                  <a:gd name="T20" fmla="*/ 3192678 w 113"/>
                  <a:gd name="T21" fmla="*/ 18 h 113"/>
                  <a:gd name="T22" fmla="*/ 2731848 w 113"/>
                  <a:gd name="T23" fmla="*/ 18 h 113"/>
                  <a:gd name="T24" fmla="*/ 2731848 w 113"/>
                  <a:gd name="T25" fmla="*/ 18 h 113"/>
                  <a:gd name="T26" fmla="*/ 2731848 w 113"/>
                  <a:gd name="T27" fmla="*/ 18 h 113"/>
                  <a:gd name="T28" fmla="*/ 2731848 w 113"/>
                  <a:gd name="T29" fmla="*/ 18 h 113"/>
                  <a:gd name="T30" fmla="*/ 2731848 w 113"/>
                  <a:gd name="T31" fmla="*/ 18 h 113"/>
                  <a:gd name="T32" fmla="*/ 2283838 w 113"/>
                  <a:gd name="T33" fmla="*/ 16 h 113"/>
                  <a:gd name="T34" fmla="*/ 2033909 w 113"/>
                  <a:gd name="T35" fmla="*/ 16 h 113"/>
                  <a:gd name="T36" fmla="*/ 2033909 w 113"/>
                  <a:gd name="T37" fmla="*/ 18 h 113"/>
                  <a:gd name="T38" fmla="*/ 1592539 w 113"/>
                  <a:gd name="T39" fmla="*/ 18 h 113"/>
                  <a:gd name="T40" fmla="*/ 1376002 w 113"/>
                  <a:gd name="T41" fmla="*/ 16 h 113"/>
                  <a:gd name="T42" fmla="*/ 1376002 w 113"/>
                  <a:gd name="T43" fmla="*/ 0 h 113"/>
                  <a:gd name="T44" fmla="*/ 1123142 w 113"/>
                  <a:gd name="T45" fmla="*/ 0 h 113"/>
                  <a:gd name="T46" fmla="*/ 467612 w 113"/>
                  <a:gd name="T47" fmla="*/ 0 h 113"/>
                  <a:gd name="T48" fmla="*/ 211592 w 113"/>
                  <a:gd name="T49" fmla="*/ 8 h 113"/>
                  <a:gd name="T50" fmla="*/ 467612 w 113"/>
                  <a:gd name="T51" fmla="*/ 18 h 113"/>
                  <a:gd name="T52" fmla="*/ 467612 w 113"/>
                  <a:gd name="T53" fmla="*/ 18 h 113"/>
                  <a:gd name="T54" fmla="*/ 467612 w 113"/>
                  <a:gd name="T55" fmla="*/ 18 h 113"/>
                  <a:gd name="T56" fmla="*/ 467612 w 113"/>
                  <a:gd name="T57" fmla="*/ 22 h 113"/>
                  <a:gd name="T58" fmla="*/ 211592 w 113"/>
                  <a:gd name="T59" fmla="*/ 26 h 113"/>
                  <a:gd name="T60" fmla="*/ 0 w 113"/>
                  <a:gd name="T61" fmla="*/ 37 h 113"/>
                  <a:gd name="T62" fmla="*/ 0 w 113"/>
                  <a:gd name="T63" fmla="*/ 40 h 1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3"/>
                  <a:gd name="T97" fmla="*/ 0 h 113"/>
                  <a:gd name="T98" fmla="*/ 113 w 113"/>
                  <a:gd name="T99" fmla="*/ 113 h 11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3" h="113">
                    <a:moveTo>
                      <a:pt x="0" y="104"/>
                    </a:moveTo>
                    <a:lnTo>
                      <a:pt x="16" y="104"/>
                    </a:lnTo>
                    <a:lnTo>
                      <a:pt x="24" y="104"/>
                    </a:lnTo>
                    <a:lnTo>
                      <a:pt x="56" y="112"/>
                    </a:lnTo>
                    <a:lnTo>
                      <a:pt x="72" y="112"/>
                    </a:lnTo>
                    <a:lnTo>
                      <a:pt x="96" y="112"/>
                    </a:lnTo>
                    <a:lnTo>
                      <a:pt x="104" y="112"/>
                    </a:lnTo>
                    <a:lnTo>
                      <a:pt x="96" y="96"/>
                    </a:lnTo>
                    <a:lnTo>
                      <a:pt x="96" y="72"/>
                    </a:lnTo>
                    <a:lnTo>
                      <a:pt x="112" y="64"/>
                    </a:lnTo>
                    <a:lnTo>
                      <a:pt x="112" y="48"/>
                    </a:lnTo>
                    <a:lnTo>
                      <a:pt x="96" y="56"/>
                    </a:lnTo>
                    <a:lnTo>
                      <a:pt x="96" y="48"/>
                    </a:lnTo>
                    <a:lnTo>
                      <a:pt x="96" y="40"/>
                    </a:lnTo>
                    <a:lnTo>
                      <a:pt x="96" y="24"/>
                    </a:lnTo>
                    <a:lnTo>
                      <a:pt x="80" y="16"/>
                    </a:lnTo>
                    <a:lnTo>
                      <a:pt x="72" y="16"/>
                    </a:lnTo>
                    <a:lnTo>
                      <a:pt x="72" y="24"/>
                    </a:lnTo>
                    <a:lnTo>
                      <a:pt x="56" y="24"/>
                    </a:lnTo>
                    <a:lnTo>
                      <a:pt x="48" y="16"/>
                    </a:lnTo>
                    <a:lnTo>
                      <a:pt x="48" y="0"/>
                    </a:lnTo>
                    <a:lnTo>
                      <a:pt x="40" y="0"/>
                    </a:lnTo>
                    <a:lnTo>
                      <a:pt x="16" y="0"/>
                    </a:lnTo>
                    <a:lnTo>
                      <a:pt x="8" y="8"/>
                    </a:lnTo>
                    <a:lnTo>
                      <a:pt x="16" y="24"/>
                    </a:lnTo>
                    <a:lnTo>
                      <a:pt x="16" y="32"/>
                    </a:lnTo>
                    <a:lnTo>
                      <a:pt x="16" y="56"/>
                    </a:lnTo>
                    <a:lnTo>
                      <a:pt x="16" y="64"/>
                    </a:lnTo>
                    <a:lnTo>
                      <a:pt x="8" y="72"/>
                    </a:lnTo>
                    <a:lnTo>
                      <a:pt x="0" y="96"/>
                    </a:lnTo>
                    <a:lnTo>
                      <a:pt x="0" y="10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88" name="Freeform 224"/>
              <p:cNvSpPr>
                <a:spLocks noChangeAspect="1"/>
              </p:cNvSpPr>
              <p:nvPr/>
            </p:nvSpPr>
            <p:spPr bwMode="auto">
              <a:xfrm>
                <a:off x="2595" y="2345"/>
                <a:ext cx="12" cy="9"/>
              </a:xfrm>
              <a:custGeom>
                <a:avLst/>
                <a:gdLst>
                  <a:gd name="T0" fmla="*/ 474660 w 9"/>
                  <a:gd name="T1" fmla="*/ 0 h 9"/>
                  <a:gd name="T2" fmla="*/ 0 w 9"/>
                  <a:gd name="T3" fmla="*/ 8 h 9"/>
                  <a:gd name="T4" fmla="*/ 0 w 9"/>
                  <a:gd name="T5" fmla="*/ 8 h 9"/>
                  <a:gd name="T6" fmla="*/ 0 w 9"/>
                  <a:gd name="T7" fmla="*/ 0 h 9"/>
                  <a:gd name="T8" fmla="*/ 474660 w 9"/>
                  <a:gd name="T9" fmla="*/ 0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8" y="0"/>
                    </a:moveTo>
                    <a:lnTo>
                      <a:pt x="0" y="8"/>
                    </a:lnTo>
                    <a:lnTo>
                      <a:pt x="0" y="0"/>
                    </a:lnTo>
                    <a:lnTo>
                      <a:pt x="8"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89" name="Freeform 225"/>
              <p:cNvSpPr>
                <a:spLocks noChangeAspect="1"/>
              </p:cNvSpPr>
              <p:nvPr/>
            </p:nvSpPr>
            <p:spPr bwMode="auto">
              <a:xfrm>
                <a:off x="2637" y="2501"/>
                <a:ext cx="188" cy="127"/>
              </a:xfrm>
              <a:custGeom>
                <a:avLst/>
                <a:gdLst>
                  <a:gd name="T0" fmla="*/ 2629572 w 145"/>
                  <a:gd name="T1" fmla="*/ 0 h 129"/>
                  <a:gd name="T2" fmla="*/ 2783830 w 145"/>
                  <a:gd name="T3" fmla="*/ 32 h 129"/>
                  <a:gd name="T4" fmla="*/ 2629572 w 145"/>
                  <a:gd name="T5" fmla="*/ 32 h 129"/>
                  <a:gd name="T6" fmla="*/ 2471517 w 145"/>
                  <a:gd name="T7" fmla="*/ 32 h 129"/>
                  <a:gd name="T8" fmla="*/ 2629572 w 145"/>
                  <a:gd name="T9" fmla="*/ 32 h 129"/>
                  <a:gd name="T10" fmla="*/ 2783830 w 145"/>
                  <a:gd name="T11" fmla="*/ 32 h 129"/>
                  <a:gd name="T12" fmla="*/ 2783830 w 145"/>
                  <a:gd name="T13" fmla="*/ 32 h 129"/>
                  <a:gd name="T14" fmla="*/ 2783830 w 145"/>
                  <a:gd name="T15" fmla="*/ 32 h 129"/>
                  <a:gd name="T16" fmla="*/ 2783830 w 145"/>
                  <a:gd name="T17" fmla="*/ 32 h 129"/>
                  <a:gd name="T18" fmla="*/ 2629572 w 145"/>
                  <a:gd name="T19" fmla="*/ 34 h 129"/>
                  <a:gd name="T20" fmla="*/ 2471517 w 145"/>
                  <a:gd name="T21" fmla="*/ 50 h 129"/>
                  <a:gd name="T22" fmla="*/ 2164469 w 145"/>
                  <a:gd name="T23" fmla="*/ 62 h 129"/>
                  <a:gd name="T24" fmla="*/ 1850059 w 145"/>
                  <a:gd name="T25" fmla="*/ 66 h 129"/>
                  <a:gd name="T26" fmla="*/ 1548494 w 145"/>
                  <a:gd name="T27" fmla="*/ 70 h 129"/>
                  <a:gd name="T28" fmla="*/ 1389194 w 145"/>
                  <a:gd name="T29" fmla="*/ 70 h 129"/>
                  <a:gd name="T30" fmla="*/ 1086400 w 145"/>
                  <a:gd name="T31" fmla="*/ 70 h 129"/>
                  <a:gd name="T32" fmla="*/ 605767 w 145"/>
                  <a:gd name="T33" fmla="*/ 74 h 129"/>
                  <a:gd name="T34" fmla="*/ 605767 w 145"/>
                  <a:gd name="T35" fmla="*/ 74 h 129"/>
                  <a:gd name="T36" fmla="*/ 463141 w 145"/>
                  <a:gd name="T37" fmla="*/ 70 h 129"/>
                  <a:gd name="T38" fmla="*/ 303402 w 145"/>
                  <a:gd name="T39" fmla="*/ 62 h 129"/>
                  <a:gd name="T40" fmla="*/ 303402 w 145"/>
                  <a:gd name="T41" fmla="*/ 58 h 129"/>
                  <a:gd name="T42" fmla="*/ 156087 w 145"/>
                  <a:gd name="T43" fmla="*/ 32 h 129"/>
                  <a:gd name="T44" fmla="*/ 0 w 145"/>
                  <a:gd name="T45" fmla="*/ 32 h 129"/>
                  <a:gd name="T46" fmla="*/ 156087 w 145"/>
                  <a:gd name="T47" fmla="*/ 32 h 129"/>
                  <a:gd name="T48" fmla="*/ 303402 w 145"/>
                  <a:gd name="T49" fmla="*/ 32 h 129"/>
                  <a:gd name="T50" fmla="*/ 463141 w 145"/>
                  <a:gd name="T51" fmla="*/ 32 h 129"/>
                  <a:gd name="T52" fmla="*/ 605767 w 145"/>
                  <a:gd name="T53" fmla="*/ 32 h 129"/>
                  <a:gd name="T54" fmla="*/ 605767 w 145"/>
                  <a:gd name="T55" fmla="*/ 24 h 129"/>
                  <a:gd name="T56" fmla="*/ 778561 w 145"/>
                  <a:gd name="T57" fmla="*/ 32 h 129"/>
                  <a:gd name="T58" fmla="*/ 778561 w 145"/>
                  <a:gd name="T59" fmla="*/ 32 h 129"/>
                  <a:gd name="T60" fmla="*/ 1086400 w 145"/>
                  <a:gd name="T61" fmla="*/ 32 h 129"/>
                  <a:gd name="T62" fmla="*/ 1389194 w 145"/>
                  <a:gd name="T63" fmla="*/ 32 h 129"/>
                  <a:gd name="T64" fmla="*/ 1389194 w 145"/>
                  <a:gd name="T65" fmla="*/ 32 h 129"/>
                  <a:gd name="T66" fmla="*/ 1548494 w 145"/>
                  <a:gd name="T67" fmla="*/ 32 h 129"/>
                  <a:gd name="T68" fmla="*/ 2007703 w 145"/>
                  <a:gd name="T69" fmla="*/ 8 h 129"/>
                  <a:gd name="T70" fmla="*/ 2327343 w 145"/>
                  <a:gd name="T71" fmla="*/ 0 h 129"/>
                  <a:gd name="T72" fmla="*/ 2471517 w 145"/>
                  <a:gd name="T73" fmla="*/ 0 h 129"/>
                  <a:gd name="T74" fmla="*/ 2629572 w 145"/>
                  <a:gd name="T75" fmla="*/ 0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5"/>
                  <a:gd name="T115" fmla="*/ 0 h 129"/>
                  <a:gd name="T116" fmla="*/ 145 w 145"/>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5" h="129">
                    <a:moveTo>
                      <a:pt x="136" y="0"/>
                    </a:moveTo>
                    <a:lnTo>
                      <a:pt x="144" y="40"/>
                    </a:lnTo>
                    <a:lnTo>
                      <a:pt x="136" y="40"/>
                    </a:lnTo>
                    <a:lnTo>
                      <a:pt x="128" y="40"/>
                    </a:lnTo>
                    <a:lnTo>
                      <a:pt x="136" y="48"/>
                    </a:lnTo>
                    <a:lnTo>
                      <a:pt x="144" y="40"/>
                    </a:lnTo>
                    <a:lnTo>
                      <a:pt x="144" y="48"/>
                    </a:lnTo>
                    <a:lnTo>
                      <a:pt x="144" y="64"/>
                    </a:lnTo>
                    <a:lnTo>
                      <a:pt x="136" y="72"/>
                    </a:lnTo>
                    <a:lnTo>
                      <a:pt x="128" y="88"/>
                    </a:lnTo>
                    <a:lnTo>
                      <a:pt x="112" y="104"/>
                    </a:lnTo>
                    <a:lnTo>
                      <a:pt x="96" y="112"/>
                    </a:lnTo>
                    <a:lnTo>
                      <a:pt x="80" y="120"/>
                    </a:lnTo>
                    <a:lnTo>
                      <a:pt x="72" y="120"/>
                    </a:lnTo>
                    <a:lnTo>
                      <a:pt x="56" y="120"/>
                    </a:lnTo>
                    <a:lnTo>
                      <a:pt x="32" y="128"/>
                    </a:lnTo>
                    <a:lnTo>
                      <a:pt x="24" y="120"/>
                    </a:lnTo>
                    <a:lnTo>
                      <a:pt x="16" y="104"/>
                    </a:lnTo>
                    <a:lnTo>
                      <a:pt x="16" y="96"/>
                    </a:lnTo>
                    <a:lnTo>
                      <a:pt x="8" y="64"/>
                    </a:lnTo>
                    <a:lnTo>
                      <a:pt x="0" y="64"/>
                    </a:lnTo>
                    <a:lnTo>
                      <a:pt x="8" y="56"/>
                    </a:lnTo>
                    <a:lnTo>
                      <a:pt x="16" y="64"/>
                    </a:lnTo>
                    <a:lnTo>
                      <a:pt x="24" y="64"/>
                    </a:lnTo>
                    <a:lnTo>
                      <a:pt x="32" y="56"/>
                    </a:lnTo>
                    <a:lnTo>
                      <a:pt x="32" y="24"/>
                    </a:lnTo>
                    <a:lnTo>
                      <a:pt x="40" y="32"/>
                    </a:lnTo>
                    <a:lnTo>
                      <a:pt x="40" y="40"/>
                    </a:lnTo>
                    <a:lnTo>
                      <a:pt x="56" y="40"/>
                    </a:lnTo>
                    <a:lnTo>
                      <a:pt x="72" y="32"/>
                    </a:lnTo>
                    <a:lnTo>
                      <a:pt x="72" y="40"/>
                    </a:lnTo>
                    <a:lnTo>
                      <a:pt x="80" y="32"/>
                    </a:lnTo>
                    <a:lnTo>
                      <a:pt x="104" y="8"/>
                    </a:lnTo>
                    <a:lnTo>
                      <a:pt x="120" y="0"/>
                    </a:lnTo>
                    <a:lnTo>
                      <a:pt x="128" y="0"/>
                    </a:lnTo>
                    <a:lnTo>
                      <a:pt x="136"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90" name="Freeform 226"/>
              <p:cNvSpPr>
                <a:spLocks noChangeAspect="1"/>
              </p:cNvSpPr>
              <p:nvPr/>
            </p:nvSpPr>
            <p:spPr bwMode="auto">
              <a:xfrm>
                <a:off x="2679" y="2462"/>
                <a:ext cx="115" cy="79"/>
              </a:xfrm>
              <a:custGeom>
                <a:avLst/>
                <a:gdLst>
                  <a:gd name="T0" fmla="*/ 0 w 89"/>
                  <a:gd name="T1" fmla="*/ 24 h 81"/>
                  <a:gd name="T2" fmla="*/ 134347 w 89"/>
                  <a:gd name="T3" fmla="*/ 28 h 81"/>
                  <a:gd name="T4" fmla="*/ 134347 w 89"/>
                  <a:gd name="T5" fmla="*/ 32 h 81"/>
                  <a:gd name="T6" fmla="*/ 408632 w 89"/>
                  <a:gd name="T7" fmla="*/ 32 h 81"/>
                  <a:gd name="T8" fmla="*/ 682258 w 89"/>
                  <a:gd name="T9" fmla="*/ 28 h 81"/>
                  <a:gd name="T10" fmla="*/ 682258 w 89"/>
                  <a:gd name="T11" fmla="*/ 32 h 81"/>
                  <a:gd name="T12" fmla="*/ 809782 w 89"/>
                  <a:gd name="T13" fmla="*/ 28 h 81"/>
                  <a:gd name="T14" fmla="*/ 1214147 w 89"/>
                  <a:gd name="T15" fmla="*/ 20 h 81"/>
                  <a:gd name="T16" fmla="*/ 1496791 w 89"/>
                  <a:gd name="T17" fmla="*/ 20 h 81"/>
                  <a:gd name="T18" fmla="*/ 1352023 w 89"/>
                  <a:gd name="T19" fmla="*/ 20 h 81"/>
                  <a:gd name="T20" fmla="*/ 1214147 w 89"/>
                  <a:gd name="T21" fmla="*/ 20 h 81"/>
                  <a:gd name="T22" fmla="*/ 939644 w 89"/>
                  <a:gd name="T23" fmla="*/ 16 h 81"/>
                  <a:gd name="T24" fmla="*/ 809782 w 89"/>
                  <a:gd name="T25" fmla="*/ 0 h 81"/>
                  <a:gd name="T26" fmla="*/ 682258 w 89"/>
                  <a:gd name="T27" fmla="*/ 8 h 81"/>
                  <a:gd name="T28" fmla="*/ 536945 w 89"/>
                  <a:gd name="T29" fmla="*/ 0 h 81"/>
                  <a:gd name="T30" fmla="*/ 273261 w 89"/>
                  <a:gd name="T31" fmla="*/ 0 h 81"/>
                  <a:gd name="T32" fmla="*/ 134347 w 89"/>
                  <a:gd name="T33" fmla="*/ 20 h 81"/>
                  <a:gd name="T34" fmla="*/ 0 w 89"/>
                  <a:gd name="T35" fmla="*/ 20 h 81"/>
                  <a:gd name="T36" fmla="*/ 0 w 89"/>
                  <a:gd name="T37" fmla="*/ 24 h 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9"/>
                  <a:gd name="T58" fmla="*/ 0 h 81"/>
                  <a:gd name="T59" fmla="*/ 89 w 89"/>
                  <a:gd name="T60" fmla="*/ 81 h 8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9" h="81">
                    <a:moveTo>
                      <a:pt x="0" y="64"/>
                    </a:moveTo>
                    <a:lnTo>
                      <a:pt x="8" y="72"/>
                    </a:lnTo>
                    <a:lnTo>
                      <a:pt x="8" y="80"/>
                    </a:lnTo>
                    <a:lnTo>
                      <a:pt x="24" y="80"/>
                    </a:lnTo>
                    <a:lnTo>
                      <a:pt x="40" y="72"/>
                    </a:lnTo>
                    <a:lnTo>
                      <a:pt x="40" y="80"/>
                    </a:lnTo>
                    <a:lnTo>
                      <a:pt x="48" y="72"/>
                    </a:lnTo>
                    <a:lnTo>
                      <a:pt x="72" y="48"/>
                    </a:lnTo>
                    <a:lnTo>
                      <a:pt x="88" y="40"/>
                    </a:lnTo>
                    <a:lnTo>
                      <a:pt x="80" y="40"/>
                    </a:lnTo>
                    <a:lnTo>
                      <a:pt x="72" y="24"/>
                    </a:lnTo>
                    <a:lnTo>
                      <a:pt x="56" y="16"/>
                    </a:lnTo>
                    <a:lnTo>
                      <a:pt x="48" y="0"/>
                    </a:lnTo>
                    <a:lnTo>
                      <a:pt x="40" y="8"/>
                    </a:lnTo>
                    <a:lnTo>
                      <a:pt x="32" y="0"/>
                    </a:lnTo>
                    <a:lnTo>
                      <a:pt x="16" y="0"/>
                    </a:lnTo>
                    <a:lnTo>
                      <a:pt x="8" y="40"/>
                    </a:lnTo>
                    <a:lnTo>
                      <a:pt x="0" y="40"/>
                    </a:lnTo>
                    <a:lnTo>
                      <a:pt x="0" y="6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91" name="Freeform 227"/>
              <p:cNvSpPr>
                <a:spLocks noChangeAspect="1"/>
              </p:cNvSpPr>
              <p:nvPr/>
            </p:nvSpPr>
            <p:spPr bwMode="auto">
              <a:xfrm>
                <a:off x="2741" y="2448"/>
                <a:ext cx="95" cy="55"/>
              </a:xfrm>
              <a:custGeom>
                <a:avLst/>
                <a:gdLst>
                  <a:gd name="T0" fmla="*/ 1061639 w 73"/>
                  <a:gd name="T1" fmla="*/ 0 h 57"/>
                  <a:gd name="T2" fmla="*/ 725697 w 73"/>
                  <a:gd name="T3" fmla="*/ 0 h 57"/>
                  <a:gd name="T4" fmla="*/ 725697 w 73"/>
                  <a:gd name="T5" fmla="*/ 0 h 57"/>
                  <a:gd name="T6" fmla="*/ 358871 w 73"/>
                  <a:gd name="T7" fmla="*/ 14 h 57"/>
                  <a:gd name="T8" fmla="*/ 0 w 73"/>
                  <a:gd name="T9" fmla="*/ 14 h 57"/>
                  <a:gd name="T10" fmla="*/ 172379 w 73"/>
                  <a:gd name="T11" fmla="*/ 14 h 57"/>
                  <a:gd name="T12" fmla="*/ 528642 w 73"/>
                  <a:gd name="T13" fmla="*/ 14 h 57"/>
                  <a:gd name="T14" fmla="*/ 725697 w 73"/>
                  <a:gd name="T15" fmla="*/ 14 h 57"/>
                  <a:gd name="T16" fmla="*/ 895289 w 73"/>
                  <a:gd name="T17" fmla="*/ 14 h 57"/>
                  <a:gd name="T18" fmla="*/ 1061639 w 73"/>
                  <a:gd name="T19" fmla="*/ 14 h 57"/>
                  <a:gd name="T20" fmla="*/ 1248979 w 73"/>
                  <a:gd name="T21" fmla="*/ 14 h 57"/>
                  <a:gd name="T22" fmla="*/ 1418044 w 73"/>
                  <a:gd name="T23" fmla="*/ 14 h 57"/>
                  <a:gd name="T24" fmla="*/ 1599402 w 73"/>
                  <a:gd name="T25" fmla="*/ 14 h 57"/>
                  <a:gd name="T26" fmla="*/ 1418044 w 73"/>
                  <a:gd name="T27" fmla="*/ 0 h 57"/>
                  <a:gd name="T28" fmla="*/ 1248979 w 73"/>
                  <a:gd name="T29" fmla="*/ 0 h 57"/>
                  <a:gd name="T30" fmla="*/ 1061639 w 73"/>
                  <a:gd name="T31" fmla="*/ 0 h 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3"/>
                  <a:gd name="T49" fmla="*/ 0 h 57"/>
                  <a:gd name="T50" fmla="*/ 73 w 73"/>
                  <a:gd name="T51" fmla="*/ 57 h 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3" h="57">
                    <a:moveTo>
                      <a:pt x="48" y="0"/>
                    </a:moveTo>
                    <a:lnTo>
                      <a:pt x="32" y="0"/>
                    </a:lnTo>
                    <a:lnTo>
                      <a:pt x="16" y="16"/>
                    </a:lnTo>
                    <a:lnTo>
                      <a:pt x="0" y="16"/>
                    </a:lnTo>
                    <a:lnTo>
                      <a:pt x="8" y="32"/>
                    </a:lnTo>
                    <a:lnTo>
                      <a:pt x="24" y="40"/>
                    </a:lnTo>
                    <a:lnTo>
                      <a:pt x="32" y="56"/>
                    </a:lnTo>
                    <a:lnTo>
                      <a:pt x="40" y="56"/>
                    </a:lnTo>
                    <a:lnTo>
                      <a:pt x="48" y="56"/>
                    </a:lnTo>
                    <a:lnTo>
                      <a:pt x="56" y="56"/>
                    </a:lnTo>
                    <a:lnTo>
                      <a:pt x="64" y="40"/>
                    </a:lnTo>
                    <a:lnTo>
                      <a:pt x="72" y="16"/>
                    </a:lnTo>
                    <a:lnTo>
                      <a:pt x="64" y="0"/>
                    </a:lnTo>
                    <a:lnTo>
                      <a:pt x="56" y="0"/>
                    </a:lnTo>
                    <a:lnTo>
                      <a:pt x="48"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92" name="Freeform 228"/>
              <p:cNvSpPr>
                <a:spLocks noChangeAspect="1"/>
              </p:cNvSpPr>
              <p:nvPr/>
            </p:nvSpPr>
            <p:spPr bwMode="auto">
              <a:xfrm>
                <a:off x="2803" y="2392"/>
                <a:ext cx="127" cy="149"/>
              </a:xfrm>
              <a:custGeom>
                <a:avLst/>
                <a:gdLst>
                  <a:gd name="T0" fmla="*/ 439317 w 97"/>
                  <a:gd name="T1" fmla="*/ 55 h 153"/>
                  <a:gd name="T2" fmla="*/ 439317 w 97"/>
                  <a:gd name="T3" fmla="*/ 55 h 153"/>
                  <a:gd name="T4" fmla="*/ 439317 w 97"/>
                  <a:gd name="T5" fmla="*/ 53 h 153"/>
                  <a:gd name="T6" fmla="*/ 1112356 w 97"/>
                  <a:gd name="T7" fmla="*/ 51 h 153"/>
                  <a:gd name="T8" fmla="*/ 1332018 w 97"/>
                  <a:gd name="T9" fmla="*/ 49 h 153"/>
                  <a:gd name="T10" fmla="*/ 1332018 w 97"/>
                  <a:gd name="T11" fmla="*/ 43 h 153"/>
                  <a:gd name="T12" fmla="*/ 1112356 w 97"/>
                  <a:gd name="T13" fmla="*/ 38 h 153"/>
                  <a:gd name="T14" fmla="*/ 1576115 w 97"/>
                  <a:gd name="T15" fmla="*/ 26 h 153"/>
                  <a:gd name="T16" fmla="*/ 2008378 w 97"/>
                  <a:gd name="T17" fmla="*/ 22 h 153"/>
                  <a:gd name="T18" fmla="*/ 2701791 w 97"/>
                  <a:gd name="T19" fmla="*/ 19 h 153"/>
                  <a:gd name="T20" fmla="*/ 2466434 w 97"/>
                  <a:gd name="T21" fmla="*/ 0 h 153"/>
                  <a:gd name="T22" fmla="*/ 2008378 w 97"/>
                  <a:gd name="T23" fmla="*/ 16 h 153"/>
                  <a:gd name="T24" fmla="*/ 1576115 w 97"/>
                  <a:gd name="T25" fmla="*/ 16 h 153"/>
                  <a:gd name="T26" fmla="*/ 1112356 w 97"/>
                  <a:gd name="T27" fmla="*/ 16 h 153"/>
                  <a:gd name="T28" fmla="*/ 1112356 w 97"/>
                  <a:gd name="T29" fmla="*/ 16 h 153"/>
                  <a:gd name="T30" fmla="*/ 1112356 w 97"/>
                  <a:gd name="T31" fmla="*/ 19 h 153"/>
                  <a:gd name="T32" fmla="*/ 1332018 w 97"/>
                  <a:gd name="T33" fmla="*/ 19 h 153"/>
                  <a:gd name="T34" fmla="*/ 1332018 w 97"/>
                  <a:gd name="T35" fmla="*/ 19 h 153"/>
                  <a:gd name="T36" fmla="*/ 1112356 w 97"/>
                  <a:gd name="T37" fmla="*/ 22 h 153"/>
                  <a:gd name="T38" fmla="*/ 1112356 w 97"/>
                  <a:gd name="T39" fmla="*/ 19 h 153"/>
                  <a:gd name="T40" fmla="*/ 1112356 w 97"/>
                  <a:gd name="T41" fmla="*/ 19 h 153"/>
                  <a:gd name="T42" fmla="*/ 894849 w 97"/>
                  <a:gd name="T43" fmla="*/ 19 h 153"/>
                  <a:gd name="T44" fmla="*/ 678664 w 97"/>
                  <a:gd name="T45" fmla="*/ 19 h 153"/>
                  <a:gd name="T46" fmla="*/ 0 w 97"/>
                  <a:gd name="T47" fmla="*/ 19 h 153"/>
                  <a:gd name="T48" fmla="*/ 0 w 97"/>
                  <a:gd name="T49" fmla="*/ 19 h 153"/>
                  <a:gd name="T50" fmla="*/ 209921 w 97"/>
                  <a:gd name="T51" fmla="*/ 19 h 153"/>
                  <a:gd name="T52" fmla="*/ 439317 w 97"/>
                  <a:gd name="T53" fmla="*/ 19 h 153"/>
                  <a:gd name="T54" fmla="*/ 678664 w 97"/>
                  <a:gd name="T55" fmla="*/ 26 h 153"/>
                  <a:gd name="T56" fmla="*/ 439317 w 97"/>
                  <a:gd name="T57" fmla="*/ 38 h 153"/>
                  <a:gd name="T58" fmla="*/ 209921 w 97"/>
                  <a:gd name="T59" fmla="*/ 43 h 153"/>
                  <a:gd name="T60" fmla="*/ 439317 w 97"/>
                  <a:gd name="T61" fmla="*/ 55 h 153"/>
                  <a:gd name="T62" fmla="*/ 439317 w 97"/>
                  <a:gd name="T63" fmla="*/ 55 h 153"/>
                  <a:gd name="T64" fmla="*/ 439317 w 97"/>
                  <a:gd name="T65" fmla="*/ 55 h 1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153"/>
                  <a:gd name="T101" fmla="*/ 97 w 97"/>
                  <a:gd name="T102" fmla="*/ 153 h 1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153">
                    <a:moveTo>
                      <a:pt x="16" y="152"/>
                    </a:moveTo>
                    <a:lnTo>
                      <a:pt x="16" y="152"/>
                    </a:lnTo>
                    <a:lnTo>
                      <a:pt x="16" y="144"/>
                    </a:lnTo>
                    <a:lnTo>
                      <a:pt x="40" y="136"/>
                    </a:lnTo>
                    <a:lnTo>
                      <a:pt x="48" y="128"/>
                    </a:lnTo>
                    <a:lnTo>
                      <a:pt x="48" y="112"/>
                    </a:lnTo>
                    <a:lnTo>
                      <a:pt x="40" y="96"/>
                    </a:lnTo>
                    <a:lnTo>
                      <a:pt x="56" y="72"/>
                    </a:lnTo>
                    <a:lnTo>
                      <a:pt x="72" y="64"/>
                    </a:lnTo>
                    <a:lnTo>
                      <a:pt x="96" y="48"/>
                    </a:lnTo>
                    <a:lnTo>
                      <a:pt x="88" y="0"/>
                    </a:lnTo>
                    <a:lnTo>
                      <a:pt x="72" y="16"/>
                    </a:lnTo>
                    <a:lnTo>
                      <a:pt x="56" y="16"/>
                    </a:lnTo>
                    <a:lnTo>
                      <a:pt x="40" y="16"/>
                    </a:lnTo>
                    <a:lnTo>
                      <a:pt x="40" y="32"/>
                    </a:lnTo>
                    <a:lnTo>
                      <a:pt x="48" y="40"/>
                    </a:lnTo>
                    <a:lnTo>
                      <a:pt x="48" y="56"/>
                    </a:lnTo>
                    <a:lnTo>
                      <a:pt x="40" y="64"/>
                    </a:lnTo>
                    <a:lnTo>
                      <a:pt x="40" y="56"/>
                    </a:lnTo>
                    <a:lnTo>
                      <a:pt x="40" y="40"/>
                    </a:lnTo>
                    <a:lnTo>
                      <a:pt x="32" y="40"/>
                    </a:lnTo>
                    <a:lnTo>
                      <a:pt x="24" y="40"/>
                    </a:lnTo>
                    <a:lnTo>
                      <a:pt x="0" y="48"/>
                    </a:lnTo>
                    <a:lnTo>
                      <a:pt x="0" y="56"/>
                    </a:lnTo>
                    <a:lnTo>
                      <a:pt x="8" y="56"/>
                    </a:lnTo>
                    <a:lnTo>
                      <a:pt x="16" y="56"/>
                    </a:lnTo>
                    <a:lnTo>
                      <a:pt x="24" y="72"/>
                    </a:lnTo>
                    <a:lnTo>
                      <a:pt x="16" y="96"/>
                    </a:lnTo>
                    <a:lnTo>
                      <a:pt x="8" y="112"/>
                    </a:lnTo>
                    <a:lnTo>
                      <a:pt x="16" y="15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93" name="Freeform 229"/>
              <p:cNvSpPr>
                <a:spLocks noChangeAspect="1"/>
              </p:cNvSpPr>
              <p:nvPr/>
            </p:nvSpPr>
            <p:spPr bwMode="auto">
              <a:xfrm>
                <a:off x="2825" y="2392"/>
                <a:ext cx="42" cy="63"/>
              </a:xfrm>
              <a:custGeom>
                <a:avLst/>
                <a:gdLst>
                  <a:gd name="T0" fmla="*/ 81237 w 33"/>
                  <a:gd name="T1" fmla="*/ 16 h 65"/>
                  <a:gd name="T2" fmla="*/ 0 w 33"/>
                  <a:gd name="T3" fmla="*/ 16 h 65"/>
                  <a:gd name="T4" fmla="*/ 81237 w 33"/>
                  <a:gd name="T5" fmla="*/ 16 h 65"/>
                  <a:gd name="T6" fmla="*/ 81237 w 33"/>
                  <a:gd name="T7" fmla="*/ 16 h 65"/>
                  <a:gd name="T8" fmla="*/ 147851 w 33"/>
                  <a:gd name="T9" fmla="*/ 8 h 65"/>
                  <a:gd name="T10" fmla="*/ 81237 w 33"/>
                  <a:gd name="T11" fmla="*/ 0 h 65"/>
                  <a:gd name="T12" fmla="*/ 147851 w 33"/>
                  <a:gd name="T13" fmla="*/ 0 h 65"/>
                  <a:gd name="T14" fmla="*/ 232060 w 33"/>
                  <a:gd name="T15" fmla="*/ 0 h 65"/>
                  <a:gd name="T16" fmla="*/ 232060 w 33"/>
                  <a:gd name="T17" fmla="*/ 16 h 65"/>
                  <a:gd name="T18" fmla="*/ 232060 w 33"/>
                  <a:gd name="T19" fmla="*/ 16 h 65"/>
                  <a:gd name="T20" fmla="*/ 232060 w 33"/>
                  <a:gd name="T21" fmla="*/ 16 h 65"/>
                  <a:gd name="T22" fmla="*/ 304811 w 33"/>
                  <a:gd name="T23" fmla="*/ 16 h 65"/>
                  <a:gd name="T24" fmla="*/ 304811 w 33"/>
                  <a:gd name="T25" fmla="*/ 16 h 65"/>
                  <a:gd name="T26" fmla="*/ 232060 w 33"/>
                  <a:gd name="T27" fmla="*/ 18 h 65"/>
                  <a:gd name="T28" fmla="*/ 232060 w 33"/>
                  <a:gd name="T29" fmla="*/ 16 h 65"/>
                  <a:gd name="T30" fmla="*/ 232060 w 33"/>
                  <a:gd name="T31" fmla="*/ 16 h 65"/>
                  <a:gd name="T32" fmla="*/ 147851 w 33"/>
                  <a:gd name="T33" fmla="*/ 16 h 65"/>
                  <a:gd name="T34" fmla="*/ 81237 w 33"/>
                  <a:gd name="T35" fmla="*/ 16 h 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65"/>
                  <a:gd name="T56" fmla="*/ 33 w 33"/>
                  <a:gd name="T57" fmla="*/ 65 h 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65">
                    <a:moveTo>
                      <a:pt x="8" y="40"/>
                    </a:moveTo>
                    <a:lnTo>
                      <a:pt x="0" y="32"/>
                    </a:lnTo>
                    <a:lnTo>
                      <a:pt x="8" y="16"/>
                    </a:lnTo>
                    <a:lnTo>
                      <a:pt x="16" y="8"/>
                    </a:lnTo>
                    <a:lnTo>
                      <a:pt x="8" y="0"/>
                    </a:lnTo>
                    <a:lnTo>
                      <a:pt x="16" y="0"/>
                    </a:lnTo>
                    <a:lnTo>
                      <a:pt x="24" y="0"/>
                    </a:lnTo>
                    <a:lnTo>
                      <a:pt x="24" y="16"/>
                    </a:lnTo>
                    <a:lnTo>
                      <a:pt x="24" y="32"/>
                    </a:lnTo>
                    <a:lnTo>
                      <a:pt x="32" y="40"/>
                    </a:lnTo>
                    <a:lnTo>
                      <a:pt x="32" y="56"/>
                    </a:lnTo>
                    <a:lnTo>
                      <a:pt x="24" y="64"/>
                    </a:lnTo>
                    <a:lnTo>
                      <a:pt x="24" y="56"/>
                    </a:lnTo>
                    <a:lnTo>
                      <a:pt x="24" y="40"/>
                    </a:lnTo>
                    <a:lnTo>
                      <a:pt x="16" y="40"/>
                    </a:lnTo>
                    <a:lnTo>
                      <a:pt x="8" y="4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94" name="Freeform 230"/>
              <p:cNvSpPr>
                <a:spLocks noChangeAspect="1"/>
              </p:cNvSpPr>
              <p:nvPr/>
            </p:nvSpPr>
            <p:spPr bwMode="auto">
              <a:xfrm>
                <a:off x="2803" y="2540"/>
                <a:ext cx="22" cy="10"/>
              </a:xfrm>
              <a:custGeom>
                <a:avLst/>
                <a:gdLst>
                  <a:gd name="T0" fmla="*/ 287827 w 17"/>
                  <a:gd name="T1" fmla="*/ 0 h 9"/>
                  <a:gd name="T2" fmla="*/ 287827 w 17"/>
                  <a:gd name="T3" fmla="*/ 0 h 9"/>
                  <a:gd name="T4" fmla="*/ 139181 w 17"/>
                  <a:gd name="T5" fmla="*/ 0 h 9"/>
                  <a:gd name="T6" fmla="*/ 0 w 17"/>
                  <a:gd name="T7" fmla="*/ 0 h 9"/>
                  <a:gd name="T8" fmla="*/ 139181 w 17"/>
                  <a:gd name="T9" fmla="*/ 422 h 9"/>
                  <a:gd name="T10" fmla="*/ 287827 w 17"/>
                  <a:gd name="T11" fmla="*/ 0 h 9"/>
                  <a:gd name="T12" fmla="*/ 0 60000 65536"/>
                  <a:gd name="T13" fmla="*/ 0 60000 65536"/>
                  <a:gd name="T14" fmla="*/ 0 60000 65536"/>
                  <a:gd name="T15" fmla="*/ 0 60000 65536"/>
                  <a:gd name="T16" fmla="*/ 0 60000 65536"/>
                  <a:gd name="T17" fmla="*/ 0 60000 65536"/>
                  <a:gd name="T18" fmla="*/ 0 w 17"/>
                  <a:gd name="T19" fmla="*/ 0 h 9"/>
                  <a:gd name="T20" fmla="*/ 17 w 17"/>
                  <a:gd name="T21" fmla="*/ 9 h 9"/>
                </a:gdLst>
                <a:ahLst/>
                <a:cxnLst>
                  <a:cxn ang="T12">
                    <a:pos x="T0" y="T1"/>
                  </a:cxn>
                  <a:cxn ang="T13">
                    <a:pos x="T2" y="T3"/>
                  </a:cxn>
                  <a:cxn ang="T14">
                    <a:pos x="T4" y="T5"/>
                  </a:cxn>
                  <a:cxn ang="T15">
                    <a:pos x="T6" y="T7"/>
                  </a:cxn>
                  <a:cxn ang="T16">
                    <a:pos x="T8" y="T9"/>
                  </a:cxn>
                  <a:cxn ang="T17">
                    <a:pos x="T10" y="T11"/>
                  </a:cxn>
                </a:cxnLst>
                <a:rect l="T18" t="T19" r="T20" b="T21"/>
                <a:pathLst>
                  <a:path w="17" h="9">
                    <a:moveTo>
                      <a:pt x="16" y="0"/>
                    </a:moveTo>
                    <a:lnTo>
                      <a:pt x="16" y="0"/>
                    </a:lnTo>
                    <a:lnTo>
                      <a:pt x="8" y="0"/>
                    </a:lnTo>
                    <a:lnTo>
                      <a:pt x="0" y="0"/>
                    </a:lnTo>
                    <a:lnTo>
                      <a:pt x="8" y="8"/>
                    </a:lnTo>
                    <a:lnTo>
                      <a:pt x="16"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95" name="Freeform 231"/>
              <p:cNvSpPr>
                <a:spLocks noChangeAspect="1"/>
              </p:cNvSpPr>
              <p:nvPr/>
            </p:nvSpPr>
            <p:spPr bwMode="auto">
              <a:xfrm>
                <a:off x="1594" y="2705"/>
                <a:ext cx="12" cy="17"/>
              </a:xfrm>
              <a:custGeom>
                <a:avLst/>
                <a:gdLst>
                  <a:gd name="T0" fmla="*/ 474660 w 9"/>
                  <a:gd name="T1" fmla="*/ 0 h 17"/>
                  <a:gd name="T2" fmla="*/ 0 w 9"/>
                  <a:gd name="T3" fmla="*/ 16 h 17"/>
                  <a:gd name="T4" fmla="*/ 474660 w 9"/>
                  <a:gd name="T5" fmla="*/ 16 h 17"/>
                  <a:gd name="T6" fmla="*/ 474660 w 9"/>
                  <a:gd name="T7" fmla="*/ 0 h 17"/>
                  <a:gd name="T8" fmla="*/ 474660 w 9"/>
                  <a:gd name="T9" fmla="*/ 0 h 17"/>
                  <a:gd name="T10" fmla="*/ 0 60000 65536"/>
                  <a:gd name="T11" fmla="*/ 0 60000 65536"/>
                  <a:gd name="T12" fmla="*/ 0 60000 65536"/>
                  <a:gd name="T13" fmla="*/ 0 60000 65536"/>
                  <a:gd name="T14" fmla="*/ 0 60000 65536"/>
                  <a:gd name="T15" fmla="*/ 0 w 9"/>
                  <a:gd name="T16" fmla="*/ 0 h 17"/>
                  <a:gd name="T17" fmla="*/ 9 w 9"/>
                  <a:gd name="T18" fmla="*/ 17 h 17"/>
                </a:gdLst>
                <a:ahLst/>
                <a:cxnLst>
                  <a:cxn ang="T10">
                    <a:pos x="T0" y="T1"/>
                  </a:cxn>
                  <a:cxn ang="T11">
                    <a:pos x="T2" y="T3"/>
                  </a:cxn>
                  <a:cxn ang="T12">
                    <a:pos x="T4" y="T5"/>
                  </a:cxn>
                  <a:cxn ang="T13">
                    <a:pos x="T6" y="T7"/>
                  </a:cxn>
                  <a:cxn ang="T14">
                    <a:pos x="T8" y="T9"/>
                  </a:cxn>
                </a:cxnLst>
                <a:rect l="T15" t="T16" r="T17" b="T18"/>
                <a:pathLst>
                  <a:path w="9" h="17">
                    <a:moveTo>
                      <a:pt x="8" y="0"/>
                    </a:moveTo>
                    <a:lnTo>
                      <a:pt x="0" y="16"/>
                    </a:lnTo>
                    <a:lnTo>
                      <a:pt x="8" y="16"/>
                    </a:lnTo>
                    <a:lnTo>
                      <a:pt x="8"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96" name="Freeform 232"/>
              <p:cNvSpPr>
                <a:spLocks noChangeAspect="1"/>
              </p:cNvSpPr>
              <p:nvPr/>
            </p:nvSpPr>
            <p:spPr bwMode="auto">
              <a:xfrm>
                <a:off x="1552" y="2141"/>
                <a:ext cx="22" cy="17"/>
              </a:xfrm>
              <a:custGeom>
                <a:avLst/>
                <a:gdLst>
                  <a:gd name="T0" fmla="*/ 0 w 17"/>
                  <a:gd name="T1" fmla="*/ 8 h 17"/>
                  <a:gd name="T2" fmla="*/ 139181 w 17"/>
                  <a:gd name="T3" fmla="*/ 16 h 17"/>
                  <a:gd name="T4" fmla="*/ 287827 w 17"/>
                  <a:gd name="T5" fmla="*/ 8 h 17"/>
                  <a:gd name="T6" fmla="*/ 139181 w 17"/>
                  <a:gd name="T7" fmla="*/ 0 h 17"/>
                  <a:gd name="T8" fmla="*/ 0 w 17"/>
                  <a:gd name="T9" fmla="*/ 8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8"/>
                    </a:moveTo>
                    <a:lnTo>
                      <a:pt x="8" y="16"/>
                    </a:lnTo>
                    <a:lnTo>
                      <a:pt x="16" y="8"/>
                    </a:lnTo>
                    <a:lnTo>
                      <a:pt x="8"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97" name="Freeform 233"/>
              <p:cNvSpPr>
                <a:spLocks noChangeAspect="1"/>
              </p:cNvSpPr>
              <p:nvPr/>
            </p:nvSpPr>
            <p:spPr bwMode="auto">
              <a:xfrm>
                <a:off x="1490" y="2118"/>
                <a:ext cx="11" cy="1"/>
              </a:xfrm>
              <a:custGeom>
                <a:avLst/>
                <a:gdLst>
                  <a:gd name="T0" fmla="*/ 0 w 9"/>
                  <a:gd name="T1" fmla="*/ 0 h 1"/>
                  <a:gd name="T2" fmla="*/ 16457 w 9"/>
                  <a:gd name="T3" fmla="*/ 0 h 1"/>
                  <a:gd name="T4" fmla="*/ 0 60000 65536"/>
                  <a:gd name="T5" fmla="*/ 0 60000 65536"/>
                  <a:gd name="T6" fmla="*/ 0 w 9"/>
                  <a:gd name="T7" fmla="*/ 0 h 1"/>
                  <a:gd name="T8" fmla="*/ 9 w 9"/>
                  <a:gd name="T9" fmla="*/ 1 h 1"/>
                </a:gdLst>
                <a:ahLst/>
                <a:cxnLst>
                  <a:cxn ang="T4">
                    <a:pos x="T0" y="T1"/>
                  </a:cxn>
                  <a:cxn ang="T5">
                    <a:pos x="T2" y="T3"/>
                  </a:cxn>
                </a:cxnLst>
                <a:rect l="T6" t="T7" r="T8" b="T9"/>
                <a:pathLst>
                  <a:path w="9" h="1">
                    <a:moveTo>
                      <a:pt x="0" y="0"/>
                    </a:moveTo>
                    <a:lnTo>
                      <a:pt x="8"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98" name="Freeform 234"/>
              <p:cNvSpPr>
                <a:spLocks noChangeAspect="1"/>
              </p:cNvSpPr>
              <p:nvPr/>
            </p:nvSpPr>
            <p:spPr bwMode="auto">
              <a:xfrm>
                <a:off x="1480" y="2103"/>
                <a:ext cx="116" cy="32"/>
              </a:xfrm>
              <a:custGeom>
                <a:avLst/>
                <a:gdLst>
                  <a:gd name="T0" fmla="*/ 0 w 89"/>
                  <a:gd name="T1" fmla="*/ 16 h 33"/>
                  <a:gd name="T2" fmla="*/ 185221 w 89"/>
                  <a:gd name="T3" fmla="*/ 16 h 33"/>
                  <a:gd name="T4" fmla="*/ 375162 w 89"/>
                  <a:gd name="T5" fmla="*/ 0 h 33"/>
                  <a:gd name="T6" fmla="*/ 559244 w 89"/>
                  <a:gd name="T7" fmla="*/ 8 h 33"/>
                  <a:gd name="T8" fmla="*/ 559244 w 89"/>
                  <a:gd name="T9" fmla="*/ 8 h 33"/>
                  <a:gd name="T10" fmla="*/ 559244 w 89"/>
                  <a:gd name="T11" fmla="*/ 8 h 33"/>
                  <a:gd name="T12" fmla="*/ 1136822 w 89"/>
                  <a:gd name="T13" fmla="*/ 16 h 33"/>
                  <a:gd name="T14" fmla="*/ 1323306 w 89"/>
                  <a:gd name="T15" fmla="*/ 16 h 33"/>
                  <a:gd name="T16" fmla="*/ 1504486 w 89"/>
                  <a:gd name="T17" fmla="*/ 16 h 33"/>
                  <a:gd name="T18" fmla="*/ 1504486 w 89"/>
                  <a:gd name="T19" fmla="*/ 16 h 33"/>
                  <a:gd name="T20" fmla="*/ 2082566 w 89"/>
                  <a:gd name="T21" fmla="*/ 16 h 33"/>
                  <a:gd name="T22" fmla="*/ 1885143 w 89"/>
                  <a:gd name="T23" fmla="*/ 16 h 33"/>
                  <a:gd name="T24" fmla="*/ 1885143 w 89"/>
                  <a:gd name="T25" fmla="*/ 16 h 33"/>
                  <a:gd name="T26" fmla="*/ 1885143 w 89"/>
                  <a:gd name="T27" fmla="*/ 16 h 33"/>
                  <a:gd name="T28" fmla="*/ 1323306 w 89"/>
                  <a:gd name="T29" fmla="*/ 8 h 33"/>
                  <a:gd name="T30" fmla="*/ 559244 w 89"/>
                  <a:gd name="T31" fmla="*/ 0 h 33"/>
                  <a:gd name="T32" fmla="*/ 185221 w 89"/>
                  <a:gd name="T33" fmla="*/ 0 h 33"/>
                  <a:gd name="T34" fmla="*/ 0 w 89"/>
                  <a:gd name="T35" fmla="*/ 16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
                  <a:gd name="T55" fmla="*/ 0 h 33"/>
                  <a:gd name="T56" fmla="*/ 89 w 89"/>
                  <a:gd name="T57" fmla="*/ 33 h 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 h="33">
                    <a:moveTo>
                      <a:pt x="0" y="16"/>
                    </a:moveTo>
                    <a:lnTo>
                      <a:pt x="8" y="16"/>
                    </a:lnTo>
                    <a:lnTo>
                      <a:pt x="16" y="0"/>
                    </a:lnTo>
                    <a:lnTo>
                      <a:pt x="24" y="8"/>
                    </a:lnTo>
                    <a:lnTo>
                      <a:pt x="48" y="16"/>
                    </a:lnTo>
                    <a:lnTo>
                      <a:pt x="56" y="24"/>
                    </a:lnTo>
                    <a:lnTo>
                      <a:pt x="64" y="24"/>
                    </a:lnTo>
                    <a:lnTo>
                      <a:pt x="64" y="32"/>
                    </a:lnTo>
                    <a:lnTo>
                      <a:pt x="88" y="32"/>
                    </a:lnTo>
                    <a:lnTo>
                      <a:pt x="80" y="24"/>
                    </a:lnTo>
                    <a:lnTo>
                      <a:pt x="80" y="16"/>
                    </a:lnTo>
                    <a:lnTo>
                      <a:pt x="56" y="8"/>
                    </a:lnTo>
                    <a:lnTo>
                      <a:pt x="24" y="0"/>
                    </a:lnTo>
                    <a:lnTo>
                      <a:pt x="8" y="0"/>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99" name="Freeform 235"/>
              <p:cNvSpPr>
                <a:spLocks noChangeAspect="1"/>
              </p:cNvSpPr>
              <p:nvPr/>
            </p:nvSpPr>
            <p:spPr bwMode="auto">
              <a:xfrm>
                <a:off x="1678" y="2141"/>
                <a:ext cx="22" cy="10"/>
              </a:xfrm>
              <a:custGeom>
                <a:avLst/>
                <a:gdLst>
                  <a:gd name="T0" fmla="*/ 0 w 17"/>
                  <a:gd name="T1" fmla="*/ 422 h 9"/>
                  <a:gd name="T2" fmla="*/ 287827 w 17"/>
                  <a:gd name="T3" fmla="*/ 422 h 9"/>
                  <a:gd name="T4" fmla="*/ 0 w 17"/>
                  <a:gd name="T5" fmla="*/ 0 h 9"/>
                  <a:gd name="T6" fmla="*/ 0 w 17"/>
                  <a:gd name="T7" fmla="*/ 422 h 9"/>
                  <a:gd name="T8" fmla="*/ 0 60000 65536"/>
                  <a:gd name="T9" fmla="*/ 0 60000 65536"/>
                  <a:gd name="T10" fmla="*/ 0 60000 65536"/>
                  <a:gd name="T11" fmla="*/ 0 60000 65536"/>
                  <a:gd name="T12" fmla="*/ 0 w 17"/>
                  <a:gd name="T13" fmla="*/ 0 h 9"/>
                  <a:gd name="T14" fmla="*/ 17 w 17"/>
                  <a:gd name="T15" fmla="*/ 9 h 9"/>
                </a:gdLst>
                <a:ahLst/>
                <a:cxnLst>
                  <a:cxn ang="T8">
                    <a:pos x="T0" y="T1"/>
                  </a:cxn>
                  <a:cxn ang="T9">
                    <a:pos x="T2" y="T3"/>
                  </a:cxn>
                  <a:cxn ang="T10">
                    <a:pos x="T4" y="T5"/>
                  </a:cxn>
                  <a:cxn ang="T11">
                    <a:pos x="T6" y="T7"/>
                  </a:cxn>
                </a:cxnLst>
                <a:rect l="T12" t="T13" r="T14" b="T15"/>
                <a:pathLst>
                  <a:path w="17" h="9">
                    <a:moveTo>
                      <a:pt x="0" y="8"/>
                    </a:moveTo>
                    <a:lnTo>
                      <a:pt x="16" y="8"/>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00" name="Freeform 236"/>
              <p:cNvSpPr>
                <a:spLocks noChangeAspect="1"/>
              </p:cNvSpPr>
              <p:nvPr/>
            </p:nvSpPr>
            <p:spPr bwMode="auto">
              <a:xfrm>
                <a:off x="1552" y="2079"/>
                <a:ext cx="13" cy="25"/>
              </a:xfrm>
              <a:custGeom>
                <a:avLst/>
                <a:gdLst>
                  <a:gd name="T0" fmla="*/ 0 w 9"/>
                  <a:gd name="T1" fmla="*/ 0 h 25"/>
                  <a:gd name="T2" fmla="*/ 0 w 9"/>
                  <a:gd name="T3" fmla="*/ 8 h 25"/>
                  <a:gd name="T4" fmla="*/ 9613256 w 9"/>
                  <a:gd name="T5" fmla="*/ 24 h 25"/>
                  <a:gd name="T6" fmla="*/ 9613256 w 9"/>
                  <a:gd name="T7" fmla="*/ 8 h 25"/>
                  <a:gd name="T8" fmla="*/ 0 w 9"/>
                  <a:gd name="T9" fmla="*/ 0 h 25"/>
                  <a:gd name="T10" fmla="*/ 0 60000 65536"/>
                  <a:gd name="T11" fmla="*/ 0 60000 65536"/>
                  <a:gd name="T12" fmla="*/ 0 60000 65536"/>
                  <a:gd name="T13" fmla="*/ 0 60000 65536"/>
                  <a:gd name="T14" fmla="*/ 0 60000 65536"/>
                  <a:gd name="T15" fmla="*/ 0 w 9"/>
                  <a:gd name="T16" fmla="*/ 0 h 25"/>
                  <a:gd name="T17" fmla="*/ 9 w 9"/>
                  <a:gd name="T18" fmla="*/ 25 h 25"/>
                </a:gdLst>
                <a:ahLst/>
                <a:cxnLst>
                  <a:cxn ang="T10">
                    <a:pos x="T0" y="T1"/>
                  </a:cxn>
                  <a:cxn ang="T11">
                    <a:pos x="T2" y="T3"/>
                  </a:cxn>
                  <a:cxn ang="T12">
                    <a:pos x="T4" y="T5"/>
                  </a:cxn>
                  <a:cxn ang="T13">
                    <a:pos x="T6" y="T7"/>
                  </a:cxn>
                  <a:cxn ang="T14">
                    <a:pos x="T8" y="T9"/>
                  </a:cxn>
                </a:cxnLst>
                <a:rect l="T15" t="T16" r="T17" b="T18"/>
                <a:pathLst>
                  <a:path w="9" h="25">
                    <a:moveTo>
                      <a:pt x="0" y="0"/>
                    </a:moveTo>
                    <a:lnTo>
                      <a:pt x="0" y="8"/>
                    </a:lnTo>
                    <a:lnTo>
                      <a:pt x="8" y="24"/>
                    </a:lnTo>
                    <a:lnTo>
                      <a:pt x="8" y="8"/>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01" name="Freeform 237"/>
              <p:cNvSpPr>
                <a:spLocks noChangeAspect="1"/>
              </p:cNvSpPr>
              <p:nvPr/>
            </p:nvSpPr>
            <p:spPr bwMode="auto">
              <a:xfrm>
                <a:off x="1606" y="2118"/>
                <a:ext cx="0" cy="1"/>
              </a:xfrm>
              <a:custGeom>
                <a:avLst/>
                <a:gdLst>
                  <a:gd name="T0" fmla="*/ 0 w 1"/>
                  <a:gd name="T1" fmla="*/ 0 h 1"/>
                  <a:gd name="T2" fmla="*/ 0 w 1"/>
                  <a:gd name="T3" fmla="*/ 0 h 1"/>
                  <a:gd name="T4" fmla="*/ 0 60000 65536"/>
                  <a:gd name="T5" fmla="*/ 0 60000 65536"/>
                  <a:gd name="T6" fmla="*/ 0 w 1"/>
                  <a:gd name="T7" fmla="*/ 0 h 1"/>
                  <a:gd name="T8" fmla="*/ 0 w 1"/>
                  <a:gd name="T9" fmla="*/ 1 h 1"/>
                </a:gdLst>
                <a:ahLst/>
                <a:cxnLst>
                  <a:cxn ang="T4">
                    <a:pos x="T0" y="T1"/>
                  </a:cxn>
                  <a:cxn ang="T5">
                    <a:pos x="T2" y="T3"/>
                  </a:cxn>
                </a:cxnLst>
                <a:rect l="T6" t="T7" r="T8" b="T9"/>
                <a:pathLst>
                  <a:path w="1" h="1">
                    <a:moveTo>
                      <a:pt x="0" y="0"/>
                    </a:move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02" name="Freeform 238"/>
              <p:cNvSpPr>
                <a:spLocks noChangeAspect="1"/>
              </p:cNvSpPr>
              <p:nvPr/>
            </p:nvSpPr>
            <p:spPr bwMode="auto">
              <a:xfrm>
                <a:off x="1490" y="1601"/>
                <a:ext cx="22" cy="18"/>
              </a:xfrm>
              <a:custGeom>
                <a:avLst/>
                <a:gdLst>
                  <a:gd name="T0" fmla="*/ 0 w 17"/>
                  <a:gd name="T1" fmla="*/ 130 h 17"/>
                  <a:gd name="T2" fmla="*/ 139181 w 17"/>
                  <a:gd name="T3" fmla="*/ 130 h 17"/>
                  <a:gd name="T4" fmla="*/ 287827 w 17"/>
                  <a:gd name="T5" fmla="*/ 0 h 17"/>
                  <a:gd name="T6" fmla="*/ 0 w 17"/>
                  <a:gd name="T7" fmla="*/ 8 h 17"/>
                  <a:gd name="T8" fmla="*/ 0 w 17"/>
                  <a:gd name="T9" fmla="*/ 13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8" y="16"/>
                    </a:lnTo>
                    <a:lnTo>
                      <a:pt x="16" y="0"/>
                    </a:lnTo>
                    <a:lnTo>
                      <a:pt x="0" y="8"/>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03" name="Freeform 239"/>
              <p:cNvSpPr>
                <a:spLocks noChangeAspect="1"/>
              </p:cNvSpPr>
              <p:nvPr/>
            </p:nvSpPr>
            <p:spPr bwMode="auto">
              <a:xfrm>
                <a:off x="1532" y="1618"/>
                <a:ext cx="2" cy="8"/>
              </a:xfrm>
              <a:custGeom>
                <a:avLst/>
                <a:gdLst>
                  <a:gd name="T0" fmla="*/ 0 w 1"/>
                  <a:gd name="T1" fmla="*/ 0 h 9"/>
                  <a:gd name="T2" fmla="*/ 0 w 1"/>
                  <a:gd name="T3" fmla="*/ 4 h 9"/>
                  <a:gd name="T4" fmla="*/ 0 w 1"/>
                  <a:gd name="T5" fmla="*/ 4 h 9"/>
                  <a:gd name="T6" fmla="*/ 0 w 1"/>
                  <a:gd name="T7" fmla="*/ 0 h 9"/>
                  <a:gd name="T8" fmla="*/ 0 w 1"/>
                  <a:gd name="T9" fmla="*/ 0 h 9"/>
                  <a:gd name="T10" fmla="*/ 0 60000 65536"/>
                  <a:gd name="T11" fmla="*/ 0 60000 65536"/>
                  <a:gd name="T12" fmla="*/ 0 60000 65536"/>
                  <a:gd name="T13" fmla="*/ 0 60000 65536"/>
                  <a:gd name="T14" fmla="*/ 0 60000 65536"/>
                  <a:gd name="T15" fmla="*/ 0 w 1"/>
                  <a:gd name="T16" fmla="*/ 0 h 9"/>
                  <a:gd name="T17" fmla="*/ 1 w 1"/>
                  <a:gd name="T18" fmla="*/ 9 h 9"/>
                </a:gdLst>
                <a:ahLst/>
                <a:cxnLst>
                  <a:cxn ang="T10">
                    <a:pos x="T0" y="T1"/>
                  </a:cxn>
                  <a:cxn ang="T11">
                    <a:pos x="T2" y="T3"/>
                  </a:cxn>
                  <a:cxn ang="T12">
                    <a:pos x="T4" y="T5"/>
                  </a:cxn>
                  <a:cxn ang="T13">
                    <a:pos x="T6" y="T7"/>
                  </a:cxn>
                  <a:cxn ang="T14">
                    <a:pos x="T8" y="T9"/>
                  </a:cxn>
                </a:cxnLst>
                <a:rect l="T15" t="T16" r="T17" b="T18"/>
                <a:pathLst>
                  <a:path w="1" h="9">
                    <a:moveTo>
                      <a:pt x="0" y="0"/>
                    </a:moveTo>
                    <a:lnTo>
                      <a:pt x="0" y="8"/>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04" name="Freeform 240"/>
              <p:cNvSpPr>
                <a:spLocks noChangeAspect="1"/>
              </p:cNvSpPr>
              <p:nvPr/>
            </p:nvSpPr>
            <p:spPr bwMode="auto">
              <a:xfrm>
                <a:off x="1532" y="1711"/>
                <a:ext cx="11" cy="17"/>
              </a:xfrm>
              <a:custGeom>
                <a:avLst/>
                <a:gdLst>
                  <a:gd name="T0" fmla="*/ 0 w 9"/>
                  <a:gd name="T1" fmla="*/ 8 h 17"/>
                  <a:gd name="T2" fmla="*/ 16457 w 9"/>
                  <a:gd name="T3" fmla="*/ 16 h 17"/>
                  <a:gd name="T4" fmla="*/ 16457 w 9"/>
                  <a:gd name="T5" fmla="*/ 0 h 17"/>
                  <a:gd name="T6" fmla="*/ 0 w 9"/>
                  <a:gd name="T7" fmla="*/ 8 h 17"/>
                  <a:gd name="T8" fmla="*/ 0 60000 65536"/>
                  <a:gd name="T9" fmla="*/ 0 60000 65536"/>
                  <a:gd name="T10" fmla="*/ 0 60000 65536"/>
                  <a:gd name="T11" fmla="*/ 0 60000 65536"/>
                  <a:gd name="T12" fmla="*/ 0 w 9"/>
                  <a:gd name="T13" fmla="*/ 0 h 17"/>
                  <a:gd name="T14" fmla="*/ 9 w 9"/>
                  <a:gd name="T15" fmla="*/ 17 h 17"/>
                </a:gdLst>
                <a:ahLst/>
                <a:cxnLst>
                  <a:cxn ang="T8">
                    <a:pos x="T0" y="T1"/>
                  </a:cxn>
                  <a:cxn ang="T9">
                    <a:pos x="T2" y="T3"/>
                  </a:cxn>
                  <a:cxn ang="T10">
                    <a:pos x="T4" y="T5"/>
                  </a:cxn>
                  <a:cxn ang="T11">
                    <a:pos x="T6" y="T7"/>
                  </a:cxn>
                </a:cxnLst>
                <a:rect l="T12" t="T13" r="T14" b="T15"/>
                <a:pathLst>
                  <a:path w="9" h="17">
                    <a:moveTo>
                      <a:pt x="0" y="8"/>
                    </a:moveTo>
                    <a:lnTo>
                      <a:pt x="8" y="16"/>
                    </a:lnTo>
                    <a:lnTo>
                      <a:pt x="8"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05" name="Freeform 241"/>
              <p:cNvSpPr>
                <a:spLocks noChangeAspect="1"/>
              </p:cNvSpPr>
              <p:nvPr/>
            </p:nvSpPr>
            <p:spPr bwMode="auto">
              <a:xfrm>
                <a:off x="1510" y="1766"/>
                <a:ext cx="13" cy="0"/>
              </a:xfrm>
              <a:custGeom>
                <a:avLst/>
                <a:gdLst>
                  <a:gd name="T0" fmla="*/ 0 w 9"/>
                  <a:gd name="T1" fmla="*/ 0 h 1"/>
                  <a:gd name="T2" fmla="*/ 9613256 w 9"/>
                  <a:gd name="T3" fmla="*/ 0 h 1"/>
                  <a:gd name="T4" fmla="*/ 9613256 w 9"/>
                  <a:gd name="T5" fmla="*/ 0 h 1"/>
                  <a:gd name="T6" fmla="*/ 0 w 9"/>
                  <a:gd name="T7" fmla="*/ 0 h 1"/>
                  <a:gd name="T8" fmla="*/ 0 60000 65536"/>
                  <a:gd name="T9" fmla="*/ 0 60000 65536"/>
                  <a:gd name="T10" fmla="*/ 0 60000 65536"/>
                  <a:gd name="T11" fmla="*/ 0 60000 65536"/>
                  <a:gd name="T12" fmla="*/ 0 w 9"/>
                  <a:gd name="T13" fmla="*/ 0 h 1"/>
                  <a:gd name="T14" fmla="*/ 9 w 9"/>
                  <a:gd name="T15" fmla="*/ 0 h 1"/>
                </a:gdLst>
                <a:ahLst/>
                <a:cxnLst>
                  <a:cxn ang="T8">
                    <a:pos x="T0" y="T1"/>
                  </a:cxn>
                  <a:cxn ang="T9">
                    <a:pos x="T2" y="T3"/>
                  </a:cxn>
                  <a:cxn ang="T10">
                    <a:pos x="T4" y="T5"/>
                  </a:cxn>
                  <a:cxn ang="T11">
                    <a:pos x="T6" y="T7"/>
                  </a:cxn>
                </a:cxnLst>
                <a:rect l="T12" t="T13" r="T14" b="T15"/>
                <a:pathLst>
                  <a:path w="9" h="1">
                    <a:moveTo>
                      <a:pt x="0" y="0"/>
                    </a:move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06" name="Freeform 242"/>
              <p:cNvSpPr>
                <a:spLocks noChangeAspect="1"/>
              </p:cNvSpPr>
              <p:nvPr/>
            </p:nvSpPr>
            <p:spPr bwMode="auto">
              <a:xfrm>
                <a:off x="1448" y="1539"/>
                <a:ext cx="86" cy="63"/>
              </a:xfrm>
              <a:custGeom>
                <a:avLst/>
                <a:gdLst>
                  <a:gd name="T0" fmla="*/ 0 w 65"/>
                  <a:gd name="T1" fmla="*/ 16 h 65"/>
                  <a:gd name="T2" fmla="*/ 352899 w 65"/>
                  <a:gd name="T3" fmla="*/ 16 h 65"/>
                  <a:gd name="T4" fmla="*/ 352899 w 65"/>
                  <a:gd name="T5" fmla="*/ 18 h 65"/>
                  <a:gd name="T6" fmla="*/ 1014699 w 65"/>
                  <a:gd name="T7" fmla="*/ 18 h 65"/>
                  <a:gd name="T8" fmla="*/ 1342525 w 65"/>
                  <a:gd name="T9" fmla="*/ 16 h 65"/>
                  <a:gd name="T10" fmla="*/ 1679097 w 65"/>
                  <a:gd name="T11" fmla="*/ 16 h 65"/>
                  <a:gd name="T12" fmla="*/ 2017627 w 65"/>
                  <a:gd name="T13" fmla="*/ 16 h 65"/>
                  <a:gd name="T14" fmla="*/ 2669476 w 65"/>
                  <a:gd name="T15" fmla="*/ 16 h 65"/>
                  <a:gd name="T16" fmla="*/ 2017627 w 65"/>
                  <a:gd name="T17" fmla="*/ 16 h 65"/>
                  <a:gd name="T18" fmla="*/ 1679097 w 65"/>
                  <a:gd name="T19" fmla="*/ 16 h 65"/>
                  <a:gd name="T20" fmla="*/ 1014699 w 65"/>
                  <a:gd name="T21" fmla="*/ 8 h 65"/>
                  <a:gd name="T22" fmla="*/ 671930 w 65"/>
                  <a:gd name="T23" fmla="*/ 0 h 65"/>
                  <a:gd name="T24" fmla="*/ 352899 w 65"/>
                  <a:gd name="T25" fmla="*/ 8 h 65"/>
                  <a:gd name="T26" fmla="*/ 352899 w 65"/>
                  <a:gd name="T27" fmla="*/ 16 h 65"/>
                  <a:gd name="T28" fmla="*/ 352899 w 65"/>
                  <a:gd name="T29" fmla="*/ 16 h 65"/>
                  <a:gd name="T30" fmla="*/ 0 w 65"/>
                  <a:gd name="T31" fmla="*/ 16 h 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5"/>
                  <a:gd name="T49" fmla="*/ 0 h 65"/>
                  <a:gd name="T50" fmla="*/ 65 w 65"/>
                  <a:gd name="T51" fmla="*/ 65 h 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5" h="65">
                    <a:moveTo>
                      <a:pt x="0" y="48"/>
                    </a:moveTo>
                    <a:lnTo>
                      <a:pt x="8" y="48"/>
                    </a:lnTo>
                    <a:lnTo>
                      <a:pt x="8" y="64"/>
                    </a:lnTo>
                    <a:lnTo>
                      <a:pt x="24" y="64"/>
                    </a:lnTo>
                    <a:lnTo>
                      <a:pt x="32" y="48"/>
                    </a:lnTo>
                    <a:lnTo>
                      <a:pt x="40" y="48"/>
                    </a:lnTo>
                    <a:lnTo>
                      <a:pt x="48" y="56"/>
                    </a:lnTo>
                    <a:lnTo>
                      <a:pt x="64" y="48"/>
                    </a:lnTo>
                    <a:lnTo>
                      <a:pt x="48" y="48"/>
                    </a:lnTo>
                    <a:lnTo>
                      <a:pt x="40" y="32"/>
                    </a:lnTo>
                    <a:lnTo>
                      <a:pt x="24" y="8"/>
                    </a:lnTo>
                    <a:lnTo>
                      <a:pt x="16" y="0"/>
                    </a:lnTo>
                    <a:lnTo>
                      <a:pt x="8" y="8"/>
                    </a:lnTo>
                    <a:lnTo>
                      <a:pt x="8" y="16"/>
                    </a:lnTo>
                    <a:lnTo>
                      <a:pt x="8" y="48"/>
                    </a:lnTo>
                    <a:lnTo>
                      <a:pt x="0" y="4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07" name="Freeform 243"/>
              <p:cNvSpPr>
                <a:spLocks noChangeAspect="1"/>
              </p:cNvSpPr>
              <p:nvPr/>
            </p:nvSpPr>
            <p:spPr bwMode="auto">
              <a:xfrm>
                <a:off x="1564" y="1492"/>
                <a:ext cx="21" cy="25"/>
              </a:xfrm>
              <a:custGeom>
                <a:avLst/>
                <a:gdLst>
                  <a:gd name="T0" fmla="*/ 0 w 17"/>
                  <a:gd name="T1" fmla="*/ 16 h 25"/>
                  <a:gd name="T2" fmla="*/ 0 w 17"/>
                  <a:gd name="T3" fmla="*/ 24 h 25"/>
                  <a:gd name="T4" fmla="*/ 50593 w 17"/>
                  <a:gd name="T5" fmla="*/ 24 h 25"/>
                  <a:gd name="T6" fmla="*/ 50593 w 17"/>
                  <a:gd name="T7" fmla="*/ 16 h 25"/>
                  <a:gd name="T8" fmla="*/ 50593 w 17"/>
                  <a:gd name="T9" fmla="*/ 8 h 25"/>
                  <a:gd name="T10" fmla="*/ 50593 w 17"/>
                  <a:gd name="T11" fmla="*/ 0 h 25"/>
                  <a:gd name="T12" fmla="*/ 24081 w 17"/>
                  <a:gd name="T13" fmla="*/ 0 h 25"/>
                  <a:gd name="T14" fmla="*/ 0 w 17"/>
                  <a:gd name="T15" fmla="*/ 16 h 25"/>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5"/>
                  <a:gd name="T26" fmla="*/ 17 w 17"/>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5">
                    <a:moveTo>
                      <a:pt x="0" y="16"/>
                    </a:moveTo>
                    <a:lnTo>
                      <a:pt x="0" y="24"/>
                    </a:lnTo>
                    <a:lnTo>
                      <a:pt x="16" y="24"/>
                    </a:lnTo>
                    <a:lnTo>
                      <a:pt x="16" y="16"/>
                    </a:lnTo>
                    <a:lnTo>
                      <a:pt x="16" y="8"/>
                    </a:lnTo>
                    <a:lnTo>
                      <a:pt x="16" y="0"/>
                    </a:lnTo>
                    <a:lnTo>
                      <a:pt x="8" y="0"/>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08" name="Freeform 244"/>
              <p:cNvSpPr>
                <a:spLocks noChangeAspect="1"/>
              </p:cNvSpPr>
              <p:nvPr/>
            </p:nvSpPr>
            <p:spPr bwMode="auto">
              <a:xfrm>
                <a:off x="1417" y="1343"/>
                <a:ext cx="335" cy="283"/>
              </a:xfrm>
              <a:custGeom>
                <a:avLst/>
                <a:gdLst>
                  <a:gd name="T0" fmla="*/ 561039 w 257"/>
                  <a:gd name="T1" fmla="*/ 46 h 289"/>
                  <a:gd name="T2" fmla="*/ 1715135 w 257"/>
                  <a:gd name="T3" fmla="*/ 54 h 289"/>
                  <a:gd name="T4" fmla="*/ 2087252 w 257"/>
                  <a:gd name="T5" fmla="*/ 58 h 289"/>
                  <a:gd name="T6" fmla="*/ 2463320 w 257"/>
                  <a:gd name="T7" fmla="*/ 46 h 289"/>
                  <a:gd name="T8" fmla="*/ 3033623 w 257"/>
                  <a:gd name="T9" fmla="*/ 60 h 289"/>
                  <a:gd name="T10" fmla="*/ 3033623 w 257"/>
                  <a:gd name="T11" fmla="*/ 63 h 289"/>
                  <a:gd name="T12" fmla="*/ 3404571 w 257"/>
                  <a:gd name="T13" fmla="*/ 68 h 289"/>
                  <a:gd name="T14" fmla="*/ 3210942 w 257"/>
                  <a:gd name="T15" fmla="*/ 92 h 289"/>
                  <a:gd name="T16" fmla="*/ 3210942 w 257"/>
                  <a:gd name="T17" fmla="*/ 100 h 289"/>
                  <a:gd name="T18" fmla="*/ 2648909 w 257"/>
                  <a:gd name="T19" fmla="*/ 102 h 289"/>
                  <a:gd name="T20" fmla="*/ 2463320 w 257"/>
                  <a:gd name="T21" fmla="*/ 109 h 289"/>
                  <a:gd name="T22" fmla="*/ 3033623 w 257"/>
                  <a:gd name="T23" fmla="*/ 106 h 289"/>
                  <a:gd name="T24" fmla="*/ 3798686 w 257"/>
                  <a:gd name="T25" fmla="*/ 112 h 289"/>
                  <a:gd name="T26" fmla="*/ 4357121 w 257"/>
                  <a:gd name="T27" fmla="*/ 122 h 289"/>
                  <a:gd name="T28" fmla="*/ 4916546 w 257"/>
                  <a:gd name="T29" fmla="*/ 130 h 289"/>
                  <a:gd name="T30" fmla="*/ 4357121 w 257"/>
                  <a:gd name="T31" fmla="*/ 116 h 289"/>
                  <a:gd name="T32" fmla="*/ 5134407 w 257"/>
                  <a:gd name="T33" fmla="*/ 118 h 289"/>
                  <a:gd name="T34" fmla="*/ 5314389 w 257"/>
                  <a:gd name="T35" fmla="*/ 112 h 289"/>
                  <a:gd name="T36" fmla="*/ 5314389 w 257"/>
                  <a:gd name="T37" fmla="*/ 106 h 289"/>
                  <a:gd name="T38" fmla="*/ 4729203 w 257"/>
                  <a:gd name="T39" fmla="*/ 96 h 289"/>
                  <a:gd name="T40" fmla="*/ 5134407 w 257"/>
                  <a:gd name="T41" fmla="*/ 96 h 289"/>
                  <a:gd name="T42" fmla="*/ 5491265 w 257"/>
                  <a:gd name="T43" fmla="*/ 102 h 289"/>
                  <a:gd name="T44" fmla="*/ 5679516 w 257"/>
                  <a:gd name="T45" fmla="*/ 96 h 289"/>
                  <a:gd name="T46" fmla="*/ 5314389 w 257"/>
                  <a:gd name="T47" fmla="*/ 68 h 289"/>
                  <a:gd name="T48" fmla="*/ 4538600 w 257"/>
                  <a:gd name="T49" fmla="*/ 66 h 289"/>
                  <a:gd name="T50" fmla="*/ 4729203 w 257"/>
                  <a:gd name="T51" fmla="*/ 60 h 289"/>
                  <a:gd name="T52" fmla="*/ 4729203 w 257"/>
                  <a:gd name="T53" fmla="*/ 54 h 289"/>
                  <a:gd name="T54" fmla="*/ 4162972 w 257"/>
                  <a:gd name="T55" fmla="*/ 42 h 289"/>
                  <a:gd name="T56" fmla="*/ 3590809 w 257"/>
                  <a:gd name="T57" fmla="*/ 26 h 289"/>
                  <a:gd name="T58" fmla="*/ 3210942 w 257"/>
                  <a:gd name="T59" fmla="*/ 24 h 289"/>
                  <a:gd name="T60" fmla="*/ 2648909 w 257"/>
                  <a:gd name="T61" fmla="*/ 24 h 289"/>
                  <a:gd name="T62" fmla="*/ 2087252 w 257"/>
                  <a:gd name="T63" fmla="*/ 24 h 289"/>
                  <a:gd name="T64" fmla="*/ 1889771 w 257"/>
                  <a:gd name="T65" fmla="*/ 24 h 289"/>
                  <a:gd name="T66" fmla="*/ 1715135 w 257"/>
                  <a:gd name="T67" fmla="*/ 8 h 289"/>
                  <a:gd name="T68" fmla="*/ 1509221 w 257"/>
                  <a:gd name="T69" fmla="*/ 0 h 289"/>
                  <a:gd name="T70" fmla="*/ 774396 w 257"/>
                  <a:gd name="T71" fmla="*/ 24 h 289"/>
                  <a:gd name="T72" fmla="*/ 774396 w 257"/>
                  <a:gd name="T73" fmla="*/ 24 h 289"/>
                  <a:gd name="T74" fmla="*/ 953271 w 257"/>
                  <a:gd name="T75" fmla="*/ 8 h 289"/>
                  <a:gd name="T76" fmla="*/ 561039 w 257"/>
                  <a:gd name="T77" fmla="*/ 0 h 289"/>
                  <a:gd name="T78" fmla="*/ 0 w 257"/>
                  <a:gd name="T79" fmla="*/ 24 h 28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89"/>
                  <a:gd name="T122" fmla="*/ 257 w 257"/>
                  <a:gd name="T123" fmla="*/ 289 h 28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89">
                    <a:moveTo>
                      <a:pt x="0" y="64"/>
                    </a:moveTo>
                    <a:lnTo>
                      <a:pt x="24" y="96"/>
                    </a:lnTo>
                    <a:lnTo>
                      <a:pt x="32" y="104"/>
                    </a:lnTo>
                    <a:lnTo>
                      <a:pt x="72" y="112"/>
                    </a:lnTo>
                    <a:lnTo>
                      <a:pt x="88" y="120"/>
                    </a:lnTo>
                    <a:lnTo>
                      <a:pt x="96" y="120"/>
                    </a:lnTo>
                    <a:lnTo>
                      <a:pt x="104" y="96"/>
                    </a:lnTo>
                    <a:lnTo>
                      <a:pt x="112" y="112"/>
                    </a:lnTo>
                    <a:lnTo>
                      <a:pt x="128" y="128"/>
                    </a:lnTo>
                    <a:lnTo>
                      <a:pt x="120" y="136"/>
                    </a:lnTo>
                    <a:lnTo>
                      <a:pt x="128" y="136"/>
                    </a:lnTo>
                    <a:lnTo>
                      <a:pt x="136" y="144"/>
                    </a:lnTo>
                    <a:lnTo>
                      <a:pt x="144" y="152"/>
                    </a:lnTo>
                    <a:lnTo>
                      <a:pt x="152" y="176"/>
                    </a:lnTo>
                    <a:lnTo>
                      <a:pt x="136" y="200"/>
                    </a:lnTo>
                    <a:lnTo>
                      <a:pt x="144" y="208"/>
                    </a:lnTo>
                    <a:lnTo>
                      <a:pt x="136" y="216"/>
                    </a:lnTo>
                    <a:lnTo>
                      <a:pt x="112" y="208"/>
                    </a:lnTo>
                    <a:lnTo>
                      <a:pt x="112" y="224"/>
                    </a:lnTo>
                    <a:lnTo>
                      <a:pt x="104" y="224"/>
                    </a:lnTo>
                    <a:lnTo>
                      <a:pt x="104" y="240"/>
                    </a:lnTo>
                    <a:lnTo>
                      <a:pt x="120" y="240"/>
                    </a:lnTo>
                    <a:lnTo>
                      <a:pt x="128" y="232"/>
                    </a:lnTo>
                    <a:lnTo>
                      <a:pt x="136" y="232"/>
                    </a:lnTo>
                    <a:lnTo>
                      <a:pt x="160" y="248"/>
                    </a:lnTo>
                    <a:lnTo>
                      <a:pt x="160" y="256"/>
                    </a:lnTo>
                    <a:lnTo>
                      <a:pt x="184" y="272"/>
                    </a:lnTo>
                    <a:lnTo>
                      <a:pt x="192" y="280"/>
                    </a:lnTo>
                    <a:lnTo>
                      <a:pt x="208" y="288"/>
                    </a:lnTo>
                    <a:lnTo>
                      <a:pt x="208" y="280"/>
                    </a:lnTo>
                    <a:lnTo>
                      <a:pt x="184" y="256"/>
                    </a:lnTo>
                    <a:lnTo>
                      <a:pt x="184" y="248"/>
                    </a:lnTo>
                    <a:lnTo>
                      <a:pt x="216" y="264"/>
                    </a:lnTo>
                    <a:lnTo>
                      <a:pt x="224" y="264"/>
                    </a:lnTo>
                    <a:lnTo>
                      <a:pt x="224" y="248"/>
                    </a:lnTo>
                    <a:lnTo>
                      <a:pt x="224" y="232"/>
                    </a:lnTo>
                    <a:lnTo>
                      <a:pt x="200" y="216"/>
                    </a:lnTo>
                    <a:lnTo>
                      <a:pt x="200" y="208"/>
                    </a:lnTo>
                    <a:lnTo>
                      <a:pt x="200" y="192"/>
                    </a:lnTo>
                    <a:lnTo>
                      <a:pt x="216" y="208"/>
                    </a:lnTo>
                    <a:lnTo>
                      <a:pt x="224" y="216"/>
                    </a:lnTo>
                    <a:lnTo>
                      <a:pt x="232" y="224"/>
                    </a:lnTo>
                    <a:lnTo>
                      <a:pt x="232" y="208"/>
                    </a:lnTo>
                    <a:lnTo>
                      <a:pt x="240" y="208"/>
                    </a:lnTo>
                    <a:lnTo>
                      <a:pt x="256" y="192"/>
                    </a:lnTo>
                    <a:lnTo>
                      <a:pt x="224" y="152"/>
                    </a:lnTo>
                    <a:lnTo>
                      <a:pt x="200" y="152"/>
                    </a:lnTo>
                    <a:lnTo>
                      <a:pt x="192" y="144"/>
                    </a:lnTo>
                    <a:lnTo>
                      <a:pt x="192" y="136"/>
                    </a:lnTo>
                    <a:lnTo>
                      <a:pt x="200" y="128"/>
                    </a:lnTo>
                    <a:lnTo>
                      <a:pt x="192" y="120"/>
                    </a:lnTo>
                    <a:lnTo>
                      <a:pt x="200" y="112"/>
                    </a:lnTo>
                    <a:lnTo>
                      <a:pt x="192" y="96"/>
                    </a:lnTo>
                    <a:lnTo>
                      <a:pt x="176" y="88"/>
                    </a:lnTo>
                    <a:lnTo>
                      <a:pt x="168" y="72"/>
                    </a:lnTo>
                    <a:lnTo>
                      <a:pt x="152" y="64"/>
                    </a:lnTo>
                    <a:lnTo>
                      <a:pt x="144" y="64"/>
                    </a:lnTo>
                    <a:lnTo>
                      <a:pt x="136" y="40"/>
                    </a:lnTo>
                    <a:lnTo>
                      <a:pt x="128" y="40"/>
                    </a:lnTo>
                    <a:lnTo>
                      <a:pt x="112" y="32"/>
                    </a:lnTo>
                    <a:lnTo>
                      <a:pt x="96" y="40"/>
                    </a:lnTo>
                    <a:lnTo>
                      <a:pt x="88" y="40"/>
                    </a:lnTo>
                    <a:lnTo>
                      <a:pt x="72" y="48"/>
                    </a:lnTo>
                    <a:lnTo>
                      <a:pt x="80" y="32"/>
                    </a:lnTo>
                    <a:lnTo>
                      <a:pt x="72" y="24"/>
                    </a:lnTo>
                    <a:lnTo>
                      <a:pt x="72" y="8"/>
                    </a:lnTo>
                    <a:lnTo>
                      <a:pt x="72" y="0"/>
                    </a:lnTo>
                    <a:lnTo>
                      <a:pt x="64" y="0"/>
                    </a:lnTo>
                    <a:lnTo>
                      <a:pt x="40" y="24"/>
                    </a:lnTo>
                    <a:lnTo>
                      <a:pt x="32" y="48"/>
                    </a:lnTo>
                    <a:lnTo>
                      <a:pt x="40" y="64"/>
                    </a:lnTo>
                    <a:lnTo>
                      <a:pt x="32" y="56"/>
                    </a:lnTo>
                    <a:lnTo>
                      <a:pt x="32" y="24"/>
                    </a:lnTo>
                    <a:lnTo>
                      <a:pt x="40" y="8"/>
                    </a:lnTo>
                    <a:lnTo>
                      <a:pt x="56" y="0"/>
                    </a:lnTo>
                    <a:lnTo>
                      <a:pt x="24" y="0"/>
                    </a:lnTo>
                    <a:lnTo>
                      <a:pt x="8" y="24"/>
                    </a:lnTo>
                    <a:lnTo>
                      <a:pt x="0" y="40"/>
                    </a:lnTo>
                    <a:lnTo>
                      <a:pt x="0" y="6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09" name="Freeform 245"/>
              <p:cNvSpPr>
                <a:spLocks noChangeAspect="1"/>
              </p:cNvSpPr>
              <p:nvPr/>
            </p:nvSpPr>
            <p:spPr bwMode="auto">
              <a:xfrm>
                <a:off x="1522" y="1343"/>
                <a:ext cx="52" cy="24"/>
              </a:xfrm>
              <a:custGeom>
                <a:avLst/>
                <a:gdLst>
                  <a:gd name="T0" fmla="*/ 0 w 41"/>
                  <a:gd name="T1" fmla="*/ 0 h 25"/>
                  <a:gd name="T2" fmla="*/ 0 w 41"/>
                  <a:gd name="T3" fmla="*/ 8 h 25"/>
                  <a:gd name="T4" fmla="*/ 0 w 41"/>
                  <a:gd name="T5" fmla="*/ 12 h 25"/>
                  <a:gd name="T6" fmla="*/ 133276 w 41"/>
                  <a:gd name="T7" fmla="*/ 12 h 25"/>
                  <a:gd name="T8" fmla="*/ 195913 w 41"/>
                  <a:gd name="T9" fmla="*/ 12 h 25"/>
                  <a:gd name="T10" fmla="*/ 335160 w 41"/>
                  <a:gd name="T11" fmla="*/ 12 h 25"/>
                  <a:gd name="T12" fmla="*/ 335160 w 41"/>
                  <a:gd name="T13" fmla="*/ 12 h 25"/>
                  <a:gd name="T14" fmla="*/ 271900 w 41"/>
                  <a:gd name="T15" fmla="*/ 8 h 25"/>
                  <a:gd name="T16" fmla="*/ 271900 w 41"/>
                  <a:gd name="T17" fmla="*/ 0 h 25"/>
                  <a:gd name="T18" fmla="*/ 65327 w 41"/>
                  <a:gd name="T19" fmla="*/ 0 h 25"/>
                  <a:gd name="T20" fmla="*/ 0 w 41"/>
                  <a:gd name="T21" fmla="*/ 0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5"/>
                  <a:gd name="T35" fmla="*/ 41 w 41"/>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5">
                    <a:moveTo>
                      <a:pt x="0" y="0"/>
                    </a:moveTo>
                    <a:lnTo>
                      <a:pt x="0" y="8"/>
                    </a:lnTo>
                    <a:lnTo>
                      <a:pt x="0" y="24"/>
                    </a:lnTo>
                    <a:lnTo>
                      <a:pt x="16" y="24"/>
                    </a:lnTo>
                    <a:lnTo>
                      <a:pt x="24" y="24"/>
                    </a:lnTo>
                    <a:lnTo>
                      <a:pt x="40" y="24"/>
                    </a:lnTo>
                    <a:lnTo>
                      <a:pt x="32" y="8"/>
                    </a:lnTo>
                    <a:lnTo>
                      <a:pt x="32" y="0"/>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10" name="Freeform 246"/>
              <p:cNvSpPr>
                <a:spLocks noChangeAspect="1"/>
              </p:cNvSpPr>
              <p:nvPr/>
            </p:nvSpPr>
            <p:spPr bwMode="auto">
              <a:xfrm>
                <a:off x="1606" y="874"/>
                <a:ext cx="709" cy="783"/>
              </a:xfrm>
              <a:custGeom>
                <a:avLst/>
                <a:gdLst>
                  <a:gd name="T0" fmla="*/ 719820 w 545"/>
                  <a:gd name="T1" fmla="*/ 140 h 801"/>
                  <a:gd name="T2" fmla="*/ 516036 w 545"/>
                  <a:gd name="T3" fmla="*/ 155 h 801"/>
                  <a:gd name="T4" fmla="*/ 873332 w 545"/>
                  <a:gd name="T5" fmla="*/ 169 h 801"/>
                  <a:gd name="T6" fmla="*/ 2287429 w 545"/>
                  <a:gd name="T7" fmla="*/ 169 h 801"/>
                  <a:gd name="T8" fmla="*/ 3352546 w 545"/>
                  <a:gd name="T9" fmla="*/ 192 h 801"/>
                  <a:gd name="T10" fmla="*/ 3352546 w 545"/>
                  <a:gd name="T11" fmla="*/ 220 h 801"/>
                  <a:gd name="T12" fmla="*/ 3519950 w 545"/>
                  <a:gd name="T13" fmla="*/ 233 h 801"/>
                  <a:gd name="T14" fmla="*/ 4039152 w 545"/>
                  <a:gd name="T15" fmla="*/ 236 h 801"/>
                  <a:gd name="T16" fmla="*/ 3700067 w 545"/>
                  <a:gd name="T17" fmla="*/ 239 h 801"/>
                  <a:gd name="T18" fmla="*/ 3871213 w 545"/>
                  <a:gd name="T19" fmla="*/ 257 h 801"/>
                  <a:gd name="T20" fmla="*/ 4579164 w 545"/>
                  <a:gd name="T21" fmla="*/ 257 h 801"/>
                  <a:gd name="T22" fmla="*/ 3871213 w 545"/>
                  <a:gd name="T23" fmla="*/ 266 h 801"/>
                  <a:gd name="T24" fmla="*/ 4215587 w 545"/>
                  <a:gd name="T25" fmla="*/ 304 h 801"/>
                  <a:gd name="T26" fmla="*/ 5445254 w 545"/>
                  <a:gd name="T27" fmla="*/ 330 h 801"/>
                  <a:gd name="T28" fmla="*/ 6154501 w 545"/>
                  <a:gd name="T29" fmla="*/ 325 h 801"/>
                  <a:gd name="T30" fmla="*/ 6499752 w 545"/>
                  <a:gd name="T31" fmla="*/ 301 h 801"/>
                  <a:gd name="T32" fmla="*/ 6672256 w 545"/>
                  <a:gd name="T33" fmla="*/ 290 h 801"/>
                  <a:gd name="T34" fmla="*/ 8246082 w 545"/>
                  <a:gd name="T35" fmla="*/ 266 h 801"/>
                  <a:gd name="T36" fmla="*/ 9832216 w 545"/>
                  <a:gd name="T37" fmla="*/ 253 h 801"/>
                  <a:gd name="T38" fmla="*/ 9139681 w 545"/>
                  <a:gd name="T39" fmla="*/ 246 h 801"/>
                  <a:gd name="T40" fmla="*/ 9314860 w 545"/>
                  <a:gd name="T41" fmla="*/ 236 h 801"/>
                  <a:gd name="T42" fmla="*/ 9832216 w 545"/>
                  <a:gd name="T43" fmla="*/ 242 h 801"/>
                  <a:gd name="T44" fmla="*/ 9479616 w 545"/>
                  <a:gd name="T45" fmla="*/ 220 h 801"/>
                  <a:gd name="T46" fmla="*/ 9832216 w 545"/>
                  <a:gd name="T47" fmla="*/ 213 h 801"/>
                  <a:gd name="T48" fmla="*/ 10361286 w 545"/>
                  <a:gd name="T49" fmla="*/ 202 h 801"/>
                  <a:gd name="T50" fmla="*/ 10714551 w 545"/>
                  <a:gd name="T51" fmla="*/ 189 h 801"/>
                  <a:gd name="T52" fmla="*/ 10361286 w 545"/>
                  <a:gd name="T53" fmla="*/ 169 h 801"/>
                  <a:gd name="T54" fmla="*/ 10361286 w 545"/>
                  <a:gd name="T55" fmla="*/ 155 h 801"/>
                  <a:gd name="T56" fmla="*/ 10529389 w 545"/>
                  <a:gd name="T57" fmla="*/ 140 h 801"/>
                  <a:gd name="T58" fmla="*/ 11237152 w 545"/>
                  <a:gd name="T59" fmla="*/ 89 h 801"/>
                  <a:gd name="T60" fmla="*/ 11237152 w 545"/>
                  <a:gd name="T61" fmla="*/ 56 h 801"/>
                  <a:gd name="T62" fmla="*/ 10005939 w 545"/>
                  <a:gd name="T63" fmla="*/ 74 h 801"/>
                  <a:gd name="T64" fmla="*/ 10203418 w 545"/>
                  <a:gd name="T65" fmla="*/ 56 h 801"/>
                  <a:gd name="T66" fmla="*/ 9649984 w 545"/>
                  <a:gd name="T67" fmla="*/ 58 h 801"/>
                  <a:gd name="T68" fmla="*/ 8437836 w 545"/>
                  <a:gd name="T69" fmla="*/ 50 h 801"/>
                  <a:gd name="T70" fmla="*/ 10005939 w 545"/>
                  <a:gd name="T71" fmla="*/ 43 h 801"/>
                  <a:gd name="T72" fmla="*/ 9649984 w 545"/>
                  <a:gd name="T73" fmla="*/ 22 h 801"/>
                  <a:gd name="T74" fmla="*/ 7381149 w 545"/>
                  <a:gd name="T75" fmla="*/ 0 h 801"/>
                  <a:gd name="T76" fmla="*/ 5098100 w 545"/>
                  <a:gd name="T77" fmla="*/ 39 h 801"/>
                  <a:gd name="T78" fmla="*/ 3700067 w 545"/>
                  <a:gd name="T79" fmla="*/ 43 h 801"/>
                  <a:gd name="T80" fmla="*/ 2463955 w 545"/>
                  <a:gd name="T81" fmla="*/ 64 h 801"/>
                  <a:gd name="T82" fmla="*/ 1235520 w 545"/>
                  <a:gd name="T83" fmla="*/ 86 h 801"/>
                  <a:gd name="T84" fmla="*/ 1758320 w 545"/>
                  <a:gd name="T85" fmla="*/ 105 h 801"/>
                  <a:gd name="T86" fmla="*/ 170230 w 545"/>
                  <a:gd name="T87" fmla="*/ 125 h 80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5"/>
                  <a:gd name="T133" fmla="*/ 0 h 801"/>
                  <a:gd name="T134" fmla="*/ 545 w 545"/>
                  <a:gd name="T135" fmla="*/ 801 h 80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5" h="801">
                    <a:moveTo>
                      <a:pt x="0" y="320"/>
                    </a:moveTo>
                    <a:lnTo>
                      <a:pt x="24" y="336"/>
                    </a:lnTo>
                    <a:lnTo>
                      <a:pt x="32" y="328"/>
                    </a:lnTo>
                    <a:lnTo>
                      <a:pt x="32" y="344"/>
                    </a:lnTo>
                    <a:lnTo>
                      <a:pt x="48" y="352"/>
                    </a:lnTo>
                    <a:lnTo>
                      <a:pt x="24" y="368"/>
                    </a:lnTo>
                    <a:lnTo>
                      <a:pt x="40" y="384"/>
                    </a:lnTo>
                    <a:lnTo>
                      <a:pt x="40" y="392"/>
                    </a:lnTo>
                    <a:lnTo>
                      <a:pt x="40" y="400"/>
                    </a:lnTo>
                    <a:lnTo>
                      <a:pt x="64" y="408"/>
                    </a:lnTo>
                    <a:lnTo>
                      <a:pt x="72" y="400"/>
                    </a:lnTo>
                    <a:lnTo>
                      <a:pt x="104" y="400"/>
                    </a:lnTo>
                    <a:lnTo>
                      <a:pt x="136" y="416"/>
                    </a:lnTo>
                    <a:lnTo>
                      <a:pt x="136" y="424"/>
                    </a:lnTo>
                    <a:lnTo>
                      <a:pt x="152" y="456"/>
                    </a:lnTo>
                    <a:lnTo>
                      <a:pt x="152" y="472"/>
                    </a:lnTo>
                    <a:lnTo>
                      <a:pt x="160" y="488"/>
                    </a:lnTo>
                    <a:lnTo>
                      <a:pt x="152" y="520"/>
                    </a:lnTo>
                    <a:lnTo>
                      <a:pt x="160" y="528"/>
                    </a:lnTo>
                    <a:lnTo>
                      <a:pt x="160" y="544"/>
                    </a:lnTo>
                    <a:lnTo>
                      <a:pt x="160" y="552"/>
                    </a:lnTo>
                    <a:lnTo>
                      <a:pt x="168" y="552"/>
                    </a:lnTo>
                    <a:lnTo>
                      <a:pt x="176" y="544"/>
                    </a:lnTo>
                    <a:lnTo>
                      <a:pt x="184" y="560"/>
                    </a:lnTo>
                    <a:lnTo>
                      <a:pt x="192" y="560"/>
                    </a:lnTo>
                    <a:lnTo>
                      <a:pt x="200" y="576"/>
                    </a:lnTo>
                    <a:lnTo>
                      <a:pt x="168" y="568"/>
                    </a:lnTo>
                    <a:lnTo>
                      <a:pt x="168" y="576"/>
                    </a:lnTo>
                    <a:lnTo>
                      <a:pt x="168" y="600"/>
                    </a:lnTo>
                    <a:lnTo>
                      <a:pt x="176" y="608"/>
                    </a:lnTo>
                    <a:lnTo>
                      <a:pt x="192" y="600"/>
                    </a:lnTo>
                    <a:lnTo>
                      <a:pt x="200" y="592"/>
                    </a:lnTo>
                    <a:lnTo>
                      <a:pt x="208" y="608"/>
                    </a:lnTo>
                    <a:lnTo>
                      <a:pt x="200" y="624"/>
                    </a:lnTo>
                    <a:lnTo>
                      <a:pt x="192" y="624"/>
                    </a:lnTo>
                    <a:lnTo>
                      <a:pt x="176" y="632"/>
                    </a:lnTo>
                    <a:lnTo>
                      <a:pt x="176" y="680"/>
                    </a:lnTo>
                    <a:lnTo>
                      <a:pt x="192" y="688"/>
                    </a:lnTo>
                    <a:lnTo>
                      <a:pt x="192" y="720"/>
                    </a:lnTo>
                    <a:lnTo>
                      <a:pt x="216" y="776"/>
                    </a:lnTo>
                    <a:lnTo>
                      <a:pt x="224" y="784"/>
                    </a:lnTo>
                    <a:lnTo>
                      <a:pt x="248" y="784"/>
                    </a:lnTo>
                    <a:lnTo>
                      <a:pt x="264" y="800"/>
                    </a:lnTo>
                    <a:lnTo>
                      <a:pt x="280" y="768"/>
                    </a:lnTo>
                    <a:lnTo>
                      <a:pt x="280" y="752"/>
                    </a:lnTo>
                    <a:lnTo>
                      <a:pt x="288" y="736"/>
                    </a:lnTo>
                    <a:lnTo>
                      <a:pt x="296" y="712"/>
                    </a:lnTo>
                    <a:lnTo>
                      <a:pt x="288" y="704"/>
                    </a:lnTo>
                    <a:lnTo>
                      <a:pt x="296" y="704"/>
                    </a:lnTo>
                    <a:lnTo>
                      <a:pt x="304" y="688"/>
                    </a:lnTo>
                    <a:lnTo>
                      <a:pt x="320" y="688"/>
                    </a:lnTo>
                    <a:lnTo>
                      <a:pt x="336" y="680"/>
                    </a:lnTo>
                    <a:lnTo>
                      <a:pt x="376" y="632"/>
                    </a:lnTo>
                    <a:lnTo>
                      <a:pt x="384" y="632"/>
                    </a:lnTo>
                    <a:lnTo>
                      <a:pt x="408" y="624"/>
                    </a:lnTo>
                    <a:lnTo>
                      <a:pt x="448" y="600"/>
                    </a:lnTo>
                    <a:lnTo>
                      <a:pt x="456" y="584"/>
                    </a:lnTo>
                    <a:lnTo>
                      <a:pt x="432" y="576"/>
                    </a:lnTo>
                    <a:lnTo>
                      <a:pt x="416" y="584"/>
                    </a:lnTo>
                    <a:lnTo>
                      <a:pt x="416" y="576"/>
                    </a:lnTo>
                    <a:lnTo>
                      <a:pt x="432" y="568"/>
                    </a:lnTo>
                    <a:lnTo>
                      <a:pt x="424" y="560"/>
                    </a:lnTo>
                    <a:lnTo>
                      <a:pt x="432" y="552"/>
                    </a:lnTo>
                    <a:lnTo>
                      <a:pt x="440" y="576"/>
                    </a:lnTo>
                    <a:lnTo>
                      <a:pt x="448" y="576"/>
                    </a:lnTo>
                    <a:lnTo>
                      <a:pt x="456" y="576"/>
                    </a:lnTo>
                    <a:lnTo>
                      <a:pt x="456" y="552"/>
                    </a:lnTo>
                    <a:lnTo>
                      <a:pt x="432" y="520"/>
                    </a:lnTo>
                    <a:lnTo>
                      <a:pt x="456" y="528"/>
                    </a:lnTo>
                    <a:lnTo>
                      <a:pt x="456" y="504"/>
                    </a:lnTo>
                    <a:lnTo>
                      <a:pt x="448" y="504"/>
                    </a:lnTo>
                    <a:lnTo>
                      <a:pt x="464" y="488"/>
                    </a:lnTo>
                    <a:lnTo>
                      <a:pt x="472" y="488"/>
                    </a:lnTo>
                    <a:lnTo>
                      <a:pt x="472" y="480"/>
                    </a:lnTo>
                    <a:lnTo>
                      <a:pt x="464" y="472"/>
                    </a:lnTo>
                    <a:lnTo>
                      <a:pt x="480" y="464"/>
                    </a:lnTo>
                    <a:lnTo>
                      <a:pt x="488" y="448"/>
                    </a:lnTo>
                    <a:lnTo>
                      <a:pt x="472" y="448"/>
                    </a:lnTo>
                    <a:lnTo>
                      <a:pt x="480" y="432"/>
                    </a:lnTo>
                    <a:lnTo>
                      <a:pt x="472" y="400"/>
                    </a:lnTo>
                    <a:lnTo>
                      <a:pt x="464" y="392"/>
                    </a:lnTo>
                    <a:lnTo>
                      <a:pt x="464" y="376"/>
                    </a:lnTo>
                    <a:lnTo>
                      <a:pt x="472" y="368"/>
                    </a:lnTo>
                    <a:lnTo>
                      <a:pt x="488" y="376"/>
                    </a:lnTo>
                    <a:lnTo>
                      <a:pt x="488" y="368"/>
                    </a:lnTo>
                    <a:lnTo>
                      <a:pt x="480" y="328"/>
                    </a:lnTo>
                    <a:lnTo>
                      <a:pt x="480" y="312"/>
                    </a:lnTo>
                    <a:lnTo>
                      <a:pt x="480" y="288"/>
                    </a:lnTo>
                    <a:lnTo>
                      <a:pt x="512" y="208"/>
                    </a:lnTo>
                    <a:lnTo>
                      <a:pt x="544" y="160"/>
                    </a:lnTo>
                    <a:lnTo>
                      <a:pt x="536" y="144"/>
                    </a:lnTo>
                    <a:lnTo>
                      <a:pt x="512" y="128"/>
                    </a:lnTo>
                    <a:lnTo>
                      <a:pt x="488" y="152"/>
                    </a:lnTo>
                    <a:lnTo>
                      <a:pt x="480" y="144"/>
                    </a:lnTo>
                    <a:lnTo>
                      <a:pt x="456" y="176"/>
                    </a:lnTo>
                    <a:lnTo>
                      <a:pt x="432" y="184"/>
                    </a:lnTo>
                    <a:lnTo>
                      <a:pt x="440" y="160"/>
                    </a:lnTo>
                    <a:lnTo>
                      <a:pt x="464" y="128"/>
                    </a:lnTo>
                    <a:lnTo>
                      <a:pt x="456" y="112"/>
                    </a:lnTo>
                    <a:lnTo>
                      <a:pt x="440" y="120"/>
                    </a:lnTo>
                    <a:lnTo>
                      <a:pt x="440" y="136"/>
                    </a:lnTo>
                    <a:lnTo>
                      <a:pt x="432" y="144"/>
                    </a:lnTo>
                    <a:lnTo>
                      <a:pt x="432" y="112"/>
                    </a:lnTo>
                    <a:lnTo>
                      <a:pt x="384" y="112"/>
                    </a:lnTo>
                    <a:lnTo>
                      <a:pt x="400" y="104"/>
                    </a:lnTo>
                    <a:lnTo>
                      <a:pt x="424" y="112"/>
                    </a:lnTo>
                    <a:lnTo>
                      <a:pt x="456" y="96"/>
                    </a:lnTo>
                    <a:lnTo>
                      <a:pt x="472" y="80"/>
                    </a:lnTo>
                    <a:lnTo>
                      <a:pt x="456" y="64"/>
                    </a:lnTo>
                    <a:lnTo>
                      <a:pt x="440" y="56"/>
                    </a:lnTo>
                    <a:lnTo>
                      <a:pt x="432" y="32"/>
                    </a:lnTo>
                    <a:lnTo>
                      <a:pt x="408" y="16"/>
                    </a:lnTo>
                    <a:lnTo>
                      <a:pt x="336" y="0"/>
                    </a:lnTo>
                    <a:lnTo>
                      <a:pt x="264" y="32"/>
                    </a:lnTo>
                    <a:lnTo>
                      <a:pt x="240" y="64"/>
                    </a:lnTo>
                    <a:lnTo>
                      <a:pt x="232" y="88"/>
                    </a:lnTo>
                    <a:lnTo>
                      <a:pt x="208" y="88"/>
                    </a:lnTo>
                    <a:lnTo>
                      <a:pt x="200" y="120"/>
                    </a:lnTo>
                    <a:lnTo>
                      <a:pt x="168" y="96"/>
                    </a:lnTo>
                    <a:lnTo>
                      <a:pt x="128" y="112"/>
                    </a:lnTo>
                    <a:lnTo>
                      <a:pt x="104" y="136"/>
                    </a:lnTo>
                    <a:lnTo>
                      <a:pt x="112" y="152"/>
                    </a:lnTo>
                    <a:lnTo>
                      <a:pt x="104" y="168"/>
                    </a:lnTo>
                    <a:lnTo>
                      <a:pt x="88" y="168"/>
                    </a:lnTo>
                    <a:lnTo>
                      <a:pt x="56" y="200"/>
                    </a:lnTo>
                    <a:lnTo>
                      <a:pt x="56" y="232"/>
                    </a:lnTo>
                    <a:lnTo>
                      <a:pt x="80" y="232"/>
                    </a:lnTo>
                    <a:lnTo>
                      <a:pt x="80" y="248"/>
                    </a:lnTo>
                    <a:lnTo>
                      <a:pt x="72" y="272"/>
                    </a:lnTo>
                    <a:lnTo>
                      <a:pt x="40" y="280"/>
                    </a:lnTo>
                    <a:lnTo>
                      <a:pt x="8" y="296"/>
                    </a:lnTo>
                    <a:lnTo>
                      <a:pt x="0" y="32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11" name="Freeform 247"/>
              <p:cNvSpPr>
                <a:spLocks noChangeAspect="1"/>
              </p:cNvSpPr>
              <p:nvPr/>
            </p:nvSpPr>
            <p:spPr bwMode="auto">
              <a:xfrm>
                <a:off x="3595" y="1125"/>
                <a:ext cx="65" cy="71"/>
              </a:xfrm>
              <a:custGeom>
                <a:avLst/>
                <a:gdLst>
                  <a:gd name="T0" fmla="*/ 0 w 49"/>
                  <a:gd name="T1" fmla="*/ 25 h 73"/>
                  <a:gd name="T2" fmla="*/ 723800 w 49"/>
                  <a:gd name="T3" fmla="*/ 21 h 73"/>
                  <a:gd name="T4" fmla="*/ 1453070 w 49"/>
                  <a:gd name="T5" fmla="*/ 21 h 73"/>
                  <a:gd name="T6" fmla="*/ 2230747 w 49"/>
                  <a:gd name="T7" fmla="*/ 18 h 73"/>
                  <a:gd name="T8" fmla="*/ 2230747 w 49"/>
                  <a:gd name="T9" fmla="*/ 18 h 73"/>
                  <a:gd name="T10" fmla="*/ 1453070 w 49"/>
                  <a:gd name="T11" fmla="*/ 0 h 73"/>
                  <a:gd name="T12" fmla="*/ 723800 w 49"/>
                  <a:gd name="T13" fmla="*/ 16 h 73"/>
                  <a:gd name="T14" fmla="*/ 0 w 49"/>
                  <a:gd name="T15" fmla="*/ 25 h 73"/>
                  <a:gd name="T16" fmla="*/ 0 60000 65536"/>
                  <a:gd name="T17" fmla="*/ 0 60000 65536"/>
                  <a:gd name="T18" fmla="*/ 0 60000 65536"/>
                  <a:gd name="T19" fmla="*/ 0 60000 65536"/>
                  <a:gd name="T20" fmla="*/ 0 60000 65536"/>
                  <a:gd name="T21" fmla="*/ 0 60000 65536"/>
                  <a:gd name="T22" fmla="*/ 0 60000 65536"/>
                  <a:gd name="T23" fmla="*/ 0 60000 65536"/>
                  <a:gd name="T24" fmla="*/ 0 w 49"/>
                  <a:gd name="T25" fmla="*/ 0 h 73"/>
                  <a:gd name="T26" fmla="*/ 49 w 49"/>
                  <a:gd name="T27" fmla="*/ 73 h 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 h="73">
                    <a:moveTo>
                      <a:pt x="0" y="72"/>
                    </a:moveTo>
                    <a:lnTo>
                      <a:pt x="16" y="64"/>
                    </a:lnTo>
                    <a:lnTo>
                      <a:pt x="32" y="64"/>
                    </a:lnTo>
                    <a:lnTo>
                      <a:pt x="48" y="56"/>
                    </a:lnTo>
                    <a:lnTo>
                      <a:pt x="48" y="32"/>
                    </a:lnTo>
                    <a:lnTo>
                      <a:pt x="32" y="0"/>
                    </a:lnTo>
                    <a:lnTo>
                      <a:pt x="16" y="16"/>
                    </a:lnTo>
                    <a:lnTo>
                      <a:pt x="0" y="7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12" name="Freeform 248"/>
              <p:cNvSpPr>
                <a:spLocks noChangeAspect="1"/>
              </p:cNvSpPr>
              <p:nvPr/>
            </p:nvSpPr>
            <p:spPr bwMode="auto">
              <a:xfrm>
                <a:off x="3502" y="1037"/>
                <a:ext cx="106" cy="128"/>
              </a:xfrm>
              <a:custGeom>
                <a:avLst/>
                <a:gdLst>
                  <a:gd name="T0" fmla="*/ 0 w 81"/>
                  <a:gd name="T1" fmla="*/ 64 h 129"/>
                  <a:gd name="T2" fmla="*/ 207903 w 81"/>
                  <a:gd name="T3" fmla="*/ 64 h 129"/>
                  <a:gd name="T4" fmla="*/ 669794 w 81"/>
                  <a:gd name="T5" fmla="*/ 64 h 129"/>
                  <a:gd name="T6" fmla="*/ 882149 w 81"/>
                  <a:gd name="T7" fmla="*/ 74 h 129"/>
                  <a:gd name="T8" fmla="*/ 1761411 w 81"/>
                  <a:gd name="T9" fmla="*/ 90 h 129"/>
                  <a:gd name="T10" fmla="*/ 2185187 w 81"/>
                  <a:gd name="T11" fmla="*/ 82 h 129"/>
                  <a:gd name="T12" fmla="*/ 2185187 w 81"/>
                  <a:gd name="T13" fmla="*/ 66 h 129"/>
                  <a:gd name="T14" fmla="*/ 2185187 w 81"/>
                  <a:gd name="T15" fmla="*/ 64 h 129"/>
                  <a:gd name="T16" fmla="*/ 1976990 w 81"/>
                  <a:gd name="T17" fmla="*/ 64 h 129"/>
                  <a:gd name="T18" fmla="*/ 1546108 w 81"/>
                  <a:gd name="T19" fmla="*/ 56 h 129"/>
                  <a:gd name="T20" fmla="*/ 1546108 w 81"/>
                  <a:gd name="T21" fmla="*/ 40 h 129"/>
                  <a:gd name="T22" fmla="*/ 1546108 w 81"/>
                  <a:gd name="T23" fmla="*/ 24 h 129"/>
                  <a:gd name="T24" fmla="*/ 1086874 w 81"/>
                  <a:gd name="T25" fmla="*/ 0 h 129"/>
                  <a:gd name="T26" fmla="*/ 669794 w 81"/>
                  <a:gd name="T27" fmla="*/ 16 h 129"/>
                  <a:gd name="T28" fmla="*/ 433582 w 81"/>
                  <a:gd name="T29" fmla="*/ 40 h 129"/>
                  <a:gd name="T30" fmla="*/ 0 w 81"/>
                  <a:gd name="T31" fmla="*/ 64 h 1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
                  <a:gd name="T49" fmla="*/ 0 h 129"/>
                  <a:gd name="T50" fmla="*/ 81 w 81"/>
                  <a:gd name="T51" fmla="*/ 129 h 1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 h="129">
                    <a:moveTo>
                      <a:pt x="0" y="64"/>
                    </a:moveTo>
                    <a:lnTo>
                      <a:pt x="8" y="80"/>
                    </a:lnTo>
                    <a:lnTo>
                      <a:pt x="24" y="88"/>
                    </a:lnTo>
                    <a:lnTo>
                      <a:pt x="32" y="112"/>
                    </a:lnTo>
                    <a:lnTo>
                      <a:pt x="64" y="128"/>
                    </a:lnTo>
                    <a:lnTo>
                      <a:pt x="80" y="120"/>
                    </a:lnTo>
                    <a:lnTo>
                      <a:pt x="80" y="104"/>
                    </a:lnTo>
                    <a:lnTo>
                      <a:pt x="80" y="80"/>
                    </a:lnTo>
                    <a:lnTo>
                      <a:pt x="72" y="64"/>
                    </a:lnTo>
                    <a:lnTo>
                      <a:pt x="56" y="56"/>
                    </a:lnTo>
                    <a:lnTo>
                      <a:pt x="56" y="40"/>
                    </a:lnTo>
                    <a:lnTo>
                      <a:pt x="56" y="24"/>
                    </a:lnTo>
                    <a:lnTo>
                      <a:pt x="40" y="0"/>
                    </a:lnTo>
                    <a:lnTo>
                      <a:pt x="24" y="16"/>
                    </a:lnTo>
                    <a:lnTo>
                      <a:pt x="16" y="40"/>
                    </a:lnTo>
                    <a:lnTo>
                      <a:pt x="0" y="6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13" name="Freeform 249"/>
              <p:cNvSpPr>
                <a:spLocks noChangeAspect="1"/>
              </p:cNvSpPr>
              <p:nvPr/>
            </p:nvSpPr>
            <p:spPr bwMode="auto">
              <a:xfrm>
                <a:off x="3094" y="1023"/>
                <a:ext cx="106" cy="72"/>
              </a:xfrm>
              <a:custGeom>
                <a:avLst/>
                <a:gdLst>
                  <a:gd name="T0" fmla="*/ 0 w 81"/>
                  <a:gd name="T1" fmla="*/ 36 h 73"/>
                  <a:gd name="T2" fmla="*/ 669794 w 81"/>
                  <a:gd name="T3" fmla="*/ 36 h 73"/>
                  <a:gd name="T4" fmla="*/ 882149 w 81"/>
                  <a:gd name="T5" fmla="*/ 36 h 73"/>
                  <a:gd name="T6" fmla="*/ 1546108 w 81"/>
                  <a:gd name="T7" fmla="*/ 36 h 73"/>
                  <a:gd name="T8" fmla="*/ 1546108 w 81"/>
                  <a:gd name="T9" fmla="*/ 36 h 73"/>
                  <a:gd name="T10" fmla="*/ 1546108 w 81"/>
                  <a:gd name="T11" fmla="*/ 32 h 73"/>
                  <a:gd name="T12" fmla="*/ 1976990 w 81"/>
                  <a:gd name="T13" fmla="*/ 32 h 73"/>
                  <a:gd name="T14" fmla="*/ 2185187 w 81"/>
                  <a:gd name="T15" fmla="*/ 32 h 73"/>
                  <a:gd name="T16" fmla="*/ 2185187 w 81"/>
                  <a:gd name="T17" fmla="*/ 0 h 73"/>
                  <a:gd name="T18" fmla="*/ 1761411 w 81"/>
                  <a:gd name="T19" fmla="*/ 16 h 73"/>
                  <a:gd name="T20" fmla="*/ 1546108 w 81"/>
                  <a:gd name="T21" fmla="*/ 32 h 73"/>
                  <a:gd name="T22" fmla="*/ 1086874 w 81"/>
                  <a:gd name="T23" fmla="*/ 36 h 73"/>
                  <a:gd name="T24" fmla="*/ 882149 w 81"/>
                  <a:gd name="T25" fmla="*/ 36 h 73"/>
                  <a:gd name="T26" fmla="*/ 433582 w 81"/>
                  <a:gd name="T27" fmla="*/ 36 h 73"/>
                  <a:gd name="T28" fmla="*/ 0 w 81"/>
                  <a:gd name="T29" fmla="*/ 36 h 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73"/>
                  <a:gd name="T47" fmla="*/ 81 w 81"/>
                  <a:gd name="T48" fmla="*/ 73 h 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73">
                    <a:moveTo>
                      <a:pt x="0" y="72"/>
                    </a:moveTo>
                    <a:lnTo>
                      <a:pt x="24" y="72"/>
                    </a:lnTo>
                    <a:lnTo>
                      <a:pt x="32" y="56"/>
                    </a:lnTo>
                    <a:lnTo>
                      <a:pt x="56" y="64"/>
                    </a:lnTo>
                    <a:lnTo>
                      <a:pt x="56" y="56"/>
                    </a:lnTo>
                    <a:lnTo>
                      <a:pt x="56" y="32"/>
                    </a:lnTo>
                    <a:lnTo>
                      <a:pt x="72" y="32"/>
                    </a:lnTo>
                    <a:lnTo>
                      <a:pt x="80" y="32"/>
                    </a:lnTo>
                    <a:lnTo>
                      <a:pt x="80" y="0"/>
                    </a:lnTo>
                    <a:lnTo>
                      <a:pt x="64" y="16"/>
                    </a:lnTo>
                    <a:lnTo>
                      <a:pt x="56" y="32"/>
                    </a:lnTo>
                    <a:lnTo>
                      <a:pt x="40" y="40"/>
                    </a:lnTo>
                    <a:lnTo>
                      <a:pt x="32" y="56"/>
                    </a:lnTo>
                    <a:lnTo>
                      <a:pt x="16" y="56"/>
                    </a:lnTo>
                    <a:lnTo>
                      <a:pt x="0" y="7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14" name="Freeform 250"/>
              <p:cNvSpPr>
                <a:spLocks noChangeAspect="1"/>
              </p:cNvSpPr>
              <p:nvPr/>
            </p:nvSpPr>
            <p:spPr bwMode="auto">
              <a:xfrm>
                <a:off x="3074" y="1007"/>
                <a:ext cx="54" cy="64"/>
              </a:xfrm>
              <a:custGeom>
                <a:avLst/>
                <a:gdLst>
                  <a:gd name="T0" fmla="*/ 0 w 41"/>
                  <a:gd name="T1" fmla="*/ 32 h 65"/>
                  <a:gd name="T2" fmla="*/ 576434 w 41"/>
                  <a:gd name="T3" fmla="*/ 32 h 65"/>
                  <a:gd name="T4" fmla="*/ 1402373 w 41"/>
                  <a:gd name="T5" fmla="*/ 32 h 65"/>
                  <a:gd name="T6" fmla="*/ 1402373 w 41"/>
                  <a:gd name="T7" fmla="*/ 32 h 65"/>
                  <a:gd name="T8" fmla="*/ 1402373 w 41"/>
                  <a:gd name="T9" fmla="*/ 24 h 65"/>
                  <a:gd name="T10" fmla="*/ 1402373 w 41"/>
                  <a:gd name="T11" fmla="*/ 0 h 65"/>
                  <a:gd name="T12" fmla="*/ 844289 w 41"/>
                  <a:gd name="T13" fmla="*/ 16 h 65"/>
                  <a:gd name="T14" fmla="*/ 844289 w 41"/>
                  <a:gd name="T15" fmla="*/ 32 h 65"/>
                  <a:gd name="T16" fmla="*/ 280577 w 41"/>
                  <a:gd name="T17" fmla="*/ 32 h 65"/>
                  <a:gd name="T18" fmla="*/ 0 w 41"/>
                  <a:gd name="T19" fmla="*/ 32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65"/>
                  <a:gd name="T32" fmla="*/ 41 w 41"/>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65">
                    <a:moveTo>
                      <a:pt x="0" y="56"/>
                    </a:moveTo>
                    <a:lnTo>
                      <a:pt x="16" y="64"/>
                    </a:lnTo>
                    <a:lnTo>
                      <a:pt x="40" y="56"/>
                    </a:lnTo>
                    <a:lnTo>
                      <a:pt x="40" y="48"/>
                    </a:lnTo>
                    <a:lnTo>
                      <a:pt x="40" y="24"/>
                    </a:lnTo>
                    <a:lnTo>
                      <a:pt x="40" y="0"/>
                    </a:lnTo>
                    <a:lnTo>
                      <a:pt x="24" y="16"/>
                    </a:lnTo>
                    <a:lnTo>
                      <a:pt x="24" y="40"/>
                    </a:lnTo>
                    <a:lnTo>
                      <a:pt x="8" y="40"/>
                    </a:lnTo>
                    <a:lnTo>
                      <a:pt x="0" y="5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15" name="Freeform 251"/>
              <p:cNvSpPr>
                <a:spLocks noChangeAspect="1"/>
              </p:cNvSpPr>
              <p:nvPr/>
            </p:nvSpPr>
            <p:spPr bwMode="auto">
              <a:xfrm>
                <a:off x="3064" y="1077"/>
                <a:ext cx="22" cy="18"/>
              </a:xfrm>
              <a:custGeom>
                <a:avLst/>
                <a:gdLst>
                  <a:gd name="T0" fmla="*/ 0 w 17"/>
                  <a:gd name="T1" fmla="*/ 130 h 17"/>
                  <a:gd name="T2" fmla="*/ 287827 w 17"/>
                  <a:gd name="T3" fmla="*/ 130 h 17"/>
                  <a:gd name="T4" fmla="*/ 139181 w 17"/>
                  <a:gd name="T5" fmla="*/ 0 h 17"/>
                  <a:gd name="T6" fmla="*/ 0 w 17"/>
                  <a:gd name="T7" fmla="*/ 13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16"/>
                    </a:moveTo>
                    <a:lnTo>
                      <a:pt x="16" y="16"/>
                    </a:lnTo>
                    <a:lnTo>
                      <a:pt x="8" y="0"/>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16" name="Freeform 252"/>
              <p:cNvSpPr>
                <a:spLocks noChangeAspect="1"/>
              </p:cNvSpPr>
              <p:nvPr/>
            </p:nvSpPr>
            <p:spPr bwMode="auto">
              <a:xfrm>
                <a:off x="2970" y="1055"/>
                <a:ext cx="76" cy="47"/>
              </a:xfrm>
              <a:custGeom>
                <a:avLst/>
                <a:gdLst>
                  <a:gd name="T0" fmla="*/ 0 w 57"/>
                  <a:gd name="T1" fmla="*/ 12 h 49"/>
                  <a:gd name="T2" fmla="*/ 474660 w 57"/>
                  <a:gd name="T3" fmla="*/ 12 h 49"/>
                  <a:gd name="T4" fmla="*/ 1345109 w 57"/>
                  <a:gd name="T5" fmla="*/ 12 h 49"/>
                  <a:gd name="T6" fmla="*/ 1345109 w 57"/>
                  <a:gd name="T7" fmla="*/ 12 h 49"/>
                  <a:gd name="T8" fmla="*/ 1793479 w 57"/>
                  <a:gd name="T9" fmla="*/ 12 h 49"/>
                  <a:gd name="T10" fmla="*/ 2239820 w 57"/>
                  <a:gd name="T11" fmla="*/ 12 h 49"/>
                  <a:gd name="T12" fmla="*/ 2239820 w 57"/>
                  <a:gd name="T13" fmla="*/ 12 h 49"/>
                  <a:gd name="T14" fmla="*/ 3136891 w 57"/>
                  <a:gd name="T15" fmla="*/ 12 h 49"/>
                  <a:gd name="T16" fmla="*/ 2666951 w 57"/>
                  <a:gd name="T17" fmla="*/ 8 h 49"/>
                  <a:gd name="T18" fmla="*/ 1345109 w 57"/>
                  <a:gd name="T19" fmla="*/ 12 h 49"/>
                  <a:gd name="T20" fmla="*/ 1345109 w 57"/>
                  <a:gd name="T21" fmla="*/ 8 h 49"/>
                  <a:gd name="T22" fmla="*/ 1345109 w 57"/>
                  <a:gd name="T23" fmla="*/ 0 h 49"/>
                  <a:gd name="T24" fmla="*/ 0 w 57"/>
                  <a:gd name="T25" fmla="*/ 12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49"/>
                  <a:gd name="T41" fmla="*/ 57 w 57"/>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49">
                    <a:moveTo>
                      <a:pt x="0" y="16"/>
                    </a:moveTo>
                    <a:lnTo>
                      <a:pt x="8" y="24"/>
                    </a:lnTo>
                    <a:lnTo>
                      <a:pt x="24" y="24"/>
                    </a:lnTo>
                    <a:lnTo>
                      <a:pt x="24" y="40"/>
                    </a:lnTo>
                    <a:lnTo>
                      <a:pt x="32" y="48"/>
                    </a:lnTo>
                    <a:lnTo>
                      <a:pt x="40" y="40"/>
                    </a:lnTo>
                    <a:lnTo>
                      <a:pt x="40" y="32"/>
                    </a:lnTo>
                    <a:lnTo>
                      <a:pt x="56" y="16"/>
                    </a:lnTo>
                    <a:lnTo>
                      <a:pt x="48" y="8"/>
                    </a:lnTo>
                    <a:lnTo>
                      <a:pt x="24" y="16"/>
                    </a:lnTo>
                    <a:lnTo>
                      <a:pt x="24" y="8"/>
                    </a:lnTo>
                    <a:lnTo>
                      <a:pt x="24" y="0"/>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17" name="Freeform 253"/>
              <p:cNvSpPr>
                <a:spLocks noChangeAspect="1"/>
              </p:cNvSpPr>
              <p:nvPr/>
            </p:nvSpPr>
            <p:spPr bwMode="auto">
              <a:xfrm>
                <a:off x="2584" y="1077"/>
                <a:ext cx="179" cy="181"/>
              </a:xfrm>
              <a:custGeom>
                <a:avLst/>
                <a:gdLst>
                  <a:gd name="T0" fmla="*/ 0 w 137"/>
                  <a:gd name="T1" fmla="*/ 23 h 185"/>
                  <a:gd name="T2" fmla="*/ 0 w 137"/>
                  <a:gd name="T3" fmla="*/ 40 h 185"/>
                  <a:gd name="T4" fmla="*/ 405213 w 137"/>
                  <a:gd name="T5" fmla="*/ 48 h 185"/>
                  <a:gd name="T6" fmla="*/ 834983 w 137"/>
                  <a:gd name="T7" fmla="*/ 48 h 185"/>
                  <a:gd name="T8" fmla="*/ 405213 w 137"/>
                  <a:gd name="T9" fmla="*/ 55 h 185"/>
                  <a:gd name="T10" fmla="*/ 633544 w 137"/>
                  <a:gd name="T11" fmla="*/ 63 h 185"/>
                  <a:gd name="T12" fmla="*/ 1242323 w 137"/>
                  <a:gd name="T13" fmla="*/ 81 h 185"/>
                  <a:gd name="T14" fmla="*/ 1862409 w 137"/>
                  <a:gd name="T15" fmla="*/ 48 h 185"/>
                  <a:gd name="T16" fmla="*/ 1862409 w 137"/>
                  <a:gd name="T17" fmla="*/ 40 h 185"/>
                  <a:gd name="T18" fmla="*/ 2080210 w 137"/>
                  <a:gd name="T19" fmla="*/ 48 h 185"/>
                  <a:gd name="T20" fmla="*/ 2465298 w 137"/>
                  <a:gd name="T21" fmla="*/ 55 h 185"/>
                  <a:gd name="T22" fmla="*/ 2080210 w 137"/>
                  <a:gd name="T23" fmla="*/ 63 h 185"/>
                  <a:gd name="T24" fmla="*/ 2465298 w 137"/>
                  <a:gd name="T25" fmla="*/ 63 h 185"/>
                  <a:gd name="T26" fmla="*/ 3104652 w 137"/>
                  <a:gd name="T27" fmla="*/ 58 h 185"/>
                  <a:gd name="T28" fmla="*/ 2701502 w 137"/>
                  <a:gd name="T29" fmla="*/ 52 h 185"/>
                  <a:gd name="T30" fmla="*/ 2269363 w 137"/>
                  <a:gd name="T31" fmla="*/ 36 h 185"/>
                  <a:gd name="T32" fmla="*/ 1862409 w 137"/>
                  <a:gd name="T33" fmla="*/ 32 h 185"/>
                  <a:gd name="T34" fmla="*/ 1667173 w 137"/>
                  <a:gd name="T35" fmla="*/ 23 h 185"/>
                  <a:gd name="T36" fmla="*/ 2269363 w 137"/>
                  <a:gd name="T37" fmla="*/ 23 h 185"/>
                  <a:gd name="T38" fmla="*/ 2900979 w 137"/>
                  <a:gd name="T39" fmla="*/ 32 h 185"/>
                  <a:gd name="T40" fmla="*/ 3302400 w 137"/>
                  <a:gd name="T41" fmla="*/ 23 h 185"/>
                  <a:gd name="T42" fmla="*/ 3529700 w 137"/>
                  <a:gd name="T43" fmla="*/ 23 h 185"/>
                  <a:gd name="T44" fmla="*/ 3529700 w 137"/>
                  <a:gd name="T45" fmla="*/ 16 h 185"/>
                  <a:gd name="T46" fmla="*/ 2701502 w 137"/>
                  <a:gd name="T47" fmla="*/ 0 h 185"/>
                  <a:gd name="T48" fmla="*/ 2269363 w 137"/>
                  <a:gd name="T49" fmla="*/ 16 h 185"/>
                  <a:gd name="T50" fmla="*/ 1862409 w 137"/>
                  <a:gd name="T51" fmla="*/ 0 h 185"/>
                  <a:gd name="T52" fmla="*/ 1440599 w 137"/>
                  <a:gd name="T53" fmla="*/ 16 h 185"/>
                  <a:gd name="T54" fmla="*/ 1440599 w 137"/>
                  <a:gd name="T55" fmla="*/ 23 h 185"/>
                  <a:gd name="T56" fmla="*/ 1035574 w 137"/>
                  <a:gd name="T57" fmla="*/ 23 h 185"/>
                  <a:gd name="T58" fmla="*/ 1035574 w 137"/>
                  <a:gd name="T59" fmla="*/ 23 h 185"/>
                  <a:gd name="T60" fmla="*/ 405213 w 137"/>
                  <a:gd name="T61" fmla="*/ 23 h 185"/>
                  <a:gd name="T62" fmla="*/ 0 w 137"/>
                  <a:gd name="T63" fmla="*/ 23 h 1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7"/>
                  <a:gd name="T97" fmla="*/ 0 h 185"/>
                  <a:gd name="T98" fmla="*/ 137 w 137"/>
                  <a:gd name="T99" fmla="*/ 185 h 1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7" h="185">
                    <a:moveTo>
                      <a:pt x="0" y="40"/>
                    </a:moveTo>
                    <a:lnTo>
                      <a:pt x="0" y="88"/>
                    </a:lnTo>
                    <a:lnTo>
                      <a:pt x="16" y="104"/>
                    </a:lnTo>
                    <a:lnTo>
                      <a:pt x="32" y="104"/>
                    </a:lnTo>
                    <a:lnTo>
                      <a:pt x="16" y="120"/>
                    </a:lnTo>
                    <a:lnTo>
                      <a:pt x="24" y="144"/>
                    </a:lnTo>
                    <a:lnTo>
                      <a:pt x="48" y="184"/>
                    </a:lnTo>
                    <a:lnTo>
                      <a:pt x="72" y="104"/>
                    </a:lnTo>
                    <a:lnTo>
                      <a:pt x="72" y="88"/>
                    </a:lnTo>
                    <a:lnTo>
                      <a:pt x="80" y="104"/>
                    </a:lnTo>
                    <a:lnTo>
                      <a:pt x="96" y="120"/>
                    </a:lnTo>
                    <a:lnTo>
                      <a:pt x="80" y="144"/>
                    </a:lnTo>
                    <a:lnTo>
                      <a:pt x="96" y="144"/>
                    </a:lnTo>
                    <a:lnTo>
                      <a:pt x="120" y="128"/>
                    </a:lnTo>
                    <a:lnTo>
                      <a:pt x="104" y="112"/>
                    </a:lnTo>
                    <a:lnTo>
                      <a:pt x="88" y="80"/>
                    </a:lnTo>
                    <a:lnTo>
                      <a:pt x="72" y="72"/>
                    </a:lnTo>
                    <a:lnTo>
                      <a:pt x="64" y="40"/>
                    </a:lnTo>
                    <a:lnTo>
                      <a:pt x="88" y="56"/>
                    </a:lnTo>
                    <a:lnTo>
                      <a:pt x="112" y="72"/>
                    </a:lnTo>
                    <a:lnTo>
                      <a:pt x="128" y="48"/>
                    </a:lnTo>
                    <a:lnTo>
                      <a:pt x="136" y="32"/>
                    </a:lnTo>
                    <a:lnTo>
                      <a:pt x="136" y="16"/>
                    </a:lnTo>
                    <a:lnTo>
                      <a:pt x="104" y="0"/>
                    </a:lnTo>
                    <a:lnTo>
                      <a:pt x="88" y="16"/>
                    </a:lnTo>
                    <a:lnTo>
                      <a:pt x="72" y="0"/>
                    </a:lnTo>
                    <a:lnTo>
                      <a:pt x="56" y="16"/>
                    </a:lnTo>
                    <a:lnTo>
                      <a:pt x="56" y="32"/>
                    </a:lnTo>
                    <a:lnTo>
                      <a:pt x="40" y="24"/>
                    </a:lnTo>
                    <a:lnTo>
                      <a:pt x="40" y="40"/>
                    </a:lnTo>
                    <a:lnTo>
                      <a:pt x="16" y="32"/>
                    </a:lnTo>
                    <a:lnTo>
                      <a:pt x="0" y="4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18" name="Freeform 254"/>
              <p:cNvSpPr>
                <a:spLocks noChangeAspect="1"/>
              </p:cNvSpPr>
              <p:nvPr/>
            </p:nvSpPr>
            <p:spPr bwMode="auto">
              <a:xfrm>
                <a:off x="1344" y="1290"/>
                <a:ext cx="33" cy="22"/>
              </a:xfrm>
              <a:custGeom>
                <a:avLst/>
                <a:gdLst>
                  <a:gd name="T0" fmla="*/ 0 w 25"/>
                  <a:gd name="T1" fmla="*/ 4 h 25"/>
                  <a:gd name="T2" fmla="*/ 920965 w 25"/>
                  <a:gd name="T3" fmla="*/ 4 h 25"/>
                  <a:gd name="T4" fmla="*/ 920965 w 25"/>
                  <a:gd name="T5" fmla="*/ 4 h 25"/>
                  <a:gd name="T6" fmla="*/ 621108 w 25"/>
                  <a:gd name="T7" fmla="*/ 0 h 25"/>
                  <a:gd name="T8" fmla="*/ 324207 w 25"/>
                  <a:gd name="T9" fmla="*/ 0 h 25"/>
                  <a:gd name="T10" fmla="*/ 0 w 25"/>
                  <a:gd name="T11" fmla="*/ 4 h 25"/>
                  <a:gd name="T12" fmla="*/ 0 60000 65536"/>
                  <a:gd name="T13" fmla="*/ 0 60000 65536"/>
                  <a:gd name="T14" fmla="*/ 0 60000 65536"/>
                  <a:gd name="T15" fmla="*/ 0 60000 65536"/>
                  <a:gd name="T16" fmla="*/ 0 60000 65536"/>
                  <a:gd name="T17" fmla="*/ 0 60000 65536"/>
                  <a:gd name="T18" fmla="*/ 0 w 25"/>
                  <a:gd name="T19" fmla="*/ 0 h 25"/>
                  <a:gd name="T20" fmla="*/ 25 w 2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5" h="25">
                    <a:moveTo>
                      <a:pt x="0" y="16"/>
                    </a:moveTo>
                    <a:lnTo>
                      <a:pt x="24" y="24"/>
                    </a:lnTo>
                    <a:lnTo>
                      <a:pt x="24" y="8"/>
                    </a:lnTo>
                    <a:lnTo>
                      <a:pt x="16" y="0"/>
                    </a:lnTo>
                    <a:lnTo>
                      <a:pt x="8" y="0"/>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19" name="Freeform 255"/>
              <p:cNvSpPr>
                <a:spLocks noChangeAspect="1"/>
              </p:cNvSpPr>
              <p:nvPr/>
            </p:nvSpPr>
            <p:spPr bwMode="auto">
              <a:xfrm>
                <a:off x="1344" y="1234"/>
                <a:ext cx="190" cy="94"/>
              </a:xfrm>
              <a:custGeom>
                <a:avLst/>
                <a:gdLst>
                  <a:gd name="T0" fmla="*/ 0 w 145"/>
                  <a:gd name="T1" fmla="*/ 0 h 97"/>
                  <a:gd name="T2" fmla="*/ 0 w 145"/>
                  <a:gd name="T3" fmla="*/ 8 h 97"/>
                  <a:gd name="T4" fmla="*/ 474389 w 145"/>
                  <a:gd name="T5" fmla="*/ 16 h 97"/>
                  <a:gd name="T6" fmla="*/ 696169 w 145"/>
                  <a:gd name="T7" fmla="*/ 16 h 97"/>
                  <a:gd name="T8" fmla="*/ 917855 w 145"/>
                  <a:gd name="T9" fmla="*/ 16 h 97"/>
                  <a:gd name="T10" fmla="*/ 917855 w 145"/>
                  <a:gd name="T11" fmla="*/ 26 h 97"/>
                  <a:gd name="T12" fmla="*/ 2536504 w 145"/>
                  <a:gd name="T13" fmla="*/ 31 h 97"/>
                  <a:gd name="T14" fmla="*/ 2989405 w 145"/>
                  <a:gd name="T15" fmla="*/ 31 h 97"/>
                  <a:gd name="T16" fmla="*/ 3254222 w 145"/>
                  <a:gd name="T17" fmla="*/ 26 h 97"/>
                  <a:gd name="T18" fmla="*/ 3693335 w 145"/>
                  <a:gd name="T19" fmla="*/ 28 h 97"/>
                  <a:gd name="T20" fmla="*/ 4169142 w 145"/>
                  <a:gd name="T21" fmla="*/ 26 h 97"/>
                  <a:gd name="T22" fmla="*/ 4169142 w 145"/>
                  <a:gd name="T23" fmla="*/ 16 h 97"/>
                  <a:gd name="T24" fmla="*/ 3693335 w 145"/>
                  <a:gd name="T25" fmla="*/ 16 h 97"/>
                  <a:gd name="T26" fmla="*/ 2989405 w 145"/>
                  <a:gd name="T27" fmla="*/ 16 h 97"/>
                  <a:gd name="T28" fmla="*/ 2536504 w 145"/>
                  <a:gd name="T29" fmla="*/ 16 h 97"/>
                  <a:gd name="T30" fmla="*/ 2065052 w 145"/>
                  <a:gd name="T31" fmla="*/ 16 h 97"/>
                  <a:gd name="T32" fmla="*/ 1616185 w 145"/>
                  <a:gd name="T33" fmla="*/ 16 h 97"/>
                  <a:gd name="T34" fmla="*/ 1616185 w 145"/>
                  <a:gd name="T35" fmla="*/ 16 h 97"/>
                  <a:gd name="T36" fmla="*/ 1398545 w 145"/>
                  <a:gd name="T37" fmla="*/ 16 h 97"/>
                  <a:gd name="T38" fmla="*/ 917855 w 145"/>
                  <a:gd name="T39" fmla="*/ 16 h 97"/>
                  <a:gd name="T40" fmla="*/ 474389 w 145"/>
                  <a:gd name="T41" fmla="*/ 0 h 97"/>
                  <a:gd name="T42" fmla="*/ 0 w 145"/>
                  <a:gd name="T43" fmla="*/ 0 h 9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5"/>
                  <a:gd name="T67" fmla="*/ 0 h 97"/>
                  <a:gd name="T68" fmla="*/ 145 w 145"/>
                  <a:gd name="T69" fmla="*/ 97 h 9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5" h="97">
                    <a:moveTo>
                      <a:pt x="0" y="0"/>
                    </a:moveTo>
                    <a:lnTo>
                      <a:pt x="0" y="8"/>
                    </a:lnTo>
                    <a:lnTo>
                      <a:pt x="16" y="24"/>
                    </a:lnTo>
                    <a:lnTo>
                      <a:pt x="24" y="24"/>
                    </a:lnTo>
                    <a:lnTo>
                      <a:pt x="32" y="32"/>
                    </a:lnTo>
                    <a:lnTo>
                      <a:pt x="32" y="80"/>
                    </a:lnTo>
                    <a:lnTo>
                      <a:pt x="88" y="96"/>
                    </a:lnTo>
                    <a:lnTo>
                      <a:pt x="104" y="96"/>
                    </a:lnTo>
                    <a:lnTo>
                      <a:pt x="112" y="80"/>
                    </a:lnTo>
                    <a:lnTo>
                      <a:pt x="128" y="88"/>
                    </a:lnTo>
                    <a:lnTo>
                      <a:pt x="144" y="80"/>
                    </a:lnTo>
                    <a:lnTo>
                      <a:pt x="144" y="56"/>
                    </a:lnTo>
                    <a:lnTo>
                      <a:pt x="128" y="48"/>
                    </a:lnTo>
                    <a:lnTo>
                      <a:pt x="104" y="40"/>
                    </a:lnTo>
                    <a:lnTo>
                      <a:pt x="88" y="56"/>
                    </a:lnTo>
                    <a:lnTo>
                      <a:pt x="72" y="48"/>
                    </a:lnTo>
                    <a:lnTo>
                      <a:pt x="56" y="40"/>
                    </a:lnTo>
                    <a:lnTo>
                      <a:pt x="56" y="32"/>
                    </a:lnTo>
                    <a:lnTo>
                      <a:pt x="48" y="16"/>
                    </a:lnTo>
                    <a:lnTo>
                      <a:pt x="32" y="16"/>
                    </a:lnTo>
                    <a:lnTo>
                      <a:pt x="16"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20" name="Freeform 256"/>
              <p:cNvSpPr>
                <a:spLocks noChangeAspect="1"/>
              </p:cNvSpPr>
              <p:nvPr/>
            </p:nvSpPr>
            <p:spPr bwMode="auto">
              <a:xfrm>
                <a:off x="1364" y="1037"/>
                <a:ext cx="95" cy="151"/>
              </a:xfrm>
              <a:custGeom>
                <a:avLst/>
                <a:gdLst>
                  <a:gd name="T0" fmla="*/ 0 w 73"/>
                  <a:gd name="T1" fmla="*/ 38 h 153"/>
                  <a:gd name="T2" fmla="*/ 358871 w 73"/>
                  <a:gd name="T3" fmla="*/ 58 h 153"/>
                  <a:gd name="T4" fmla="*/ 172379 w 73"/>
                  <a:gd name="T5" fmla="*/ 74 h 153"/>
                  <a:gd name="T6" fmla="*/ 172379 w 73"/>
                  <a:gd name="T7" fmla="*/ 87 h 153"/>
                  <a:gd name="T8" fmla="*/ 358871 w 73"/>
                  <a:gd name="T9" fmla="*/ 95 h 153"/>
                  <a:gd name="T10" fmla="*/ 1061639 w 73"/>
                  <a:gd name="T11" fmla="*/ 95 h 153"/>
                  <a:gd name="T12" fmla="*/ 1418044 w 73"/>
                  <a:gd name="T13" fmla="*/ 74 h 153"/>
                  <a:gd name="T14" fmla="*/ 1599402 w 73"/>
                  <a:gd name="T15" fmla="*/ 66 h 153"/>
                  <a:gd name="T16" fmla="*/ 1599402 w 73"/>
                  <a:gd name="T17" fmla="*/ 50 h 153"/>
                  <a:gd name="T18" fmla="*/ 1248979 w 73"/>
                  <a:gd name="T19" fmla="*/ 42 h 153"/>
                  <a:gd name="T20" fmla="*/ 1418044 w 73"/>
                  <a:gd name="T21" fmla="*/ 38 h 153"/>
                  <a:gd name="T22" fmla="*/ 1248979 w 73"/>
                  <a:gd name="T23" fmla="*/ 38 h 153"/>
                  <a:gd name="T24" fmla="*/ 895289 w 73"/>
                  <a:gd name="T25" fmla="*/ 38 h 153"/>
                  <a:gd name="T26" fmla="*/ 528642 w 73"/>
                  <a:gd name="T27" fmla="*/ 24 h 153"/>
                  <a:gd name="T28" fmla="*/ 358871 w 73"/>
                  <a:gd name="T29" fmla="*/ 0 h 153"/>
                  <a:gd name="T30" fmla="*/ 172379 w 73"/>
                  <a:gd name="T31" fmla="*/ 0 h 153"/>
                  <a:gd name="T32" fmla="*/ 172379 w 73"/>
                  <a:gd name="T33" fmla="*/ 24 h 153"/>
                  <a:gd name="T34" fmla="*/ 0 w 73"/>
                  <a:gd name="T35" fmla="*/ 38 h 153"/>
                  <a:gd name="T36" fmla="*/ 0 w 73"/>
                  <a:gd name="T37" fmla="*/ 38 h 1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153"/>
                  <a:gd name="T59" fmla="*/ 73 w 73"/>
                  <a:gd name="T60" fmla="*/ 153 h 1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153">
                    <a:moveTo>
                      <a:pt x="0" y="64"/>
                    </a:moveTo>
                    <a:lnTo>
                      <a:pt x="16" y="96"/>
                    </a:lnTo>
                    <a:lnTo>
                      <a:pt x="8" y="112"/>
                    </a:lnTo>
                    <a:lnTo>
                      <a:pt x="8" y="136"/>
                    </a:lnTo>
                    <a:lnTo>
                      <a:pt x="16" y="152"/>
                    </a:lnTo>
                    <a:lnTo>
                      <a:pt x="48" y="152"/>
                    </a:lnTo>
                    <a:lnTo>
                      <a:pt x="64" y="112"/>
                    </a:lnTo>
                    <a:lnTo>
                      <a:pt x="72" y="104"/>
                    </a:lnTo>
                    <a:lnTo>
                      <a:pt x="72" y="88"/>
                    </a:lnTo>
                    <a:lnTo>
                      <a:pt x="56" y="80"/>
                    </a:lnTo>
                    <a:lnTo>
                      <a:pt x="64" y="56"/>
                    </a:lnTo>
                    <a:lnTo>
                      <a:pt x="56" y="40"/>
                    </a:lnTo>
                    <a:lnTo>
                      <a:pt x="40" y="40"/>
                    </a:lnTo>
                    <a:lnTo>
                      <a:pt x="24" y="24"/>
                    </a:lnTo>
                    <a:lnTo>
                      <a:pt x="16" y="0"/>
                    </a:lnTo>
                    <a:lnTo>
                      <a:pt x="8" y="0"/>
                    </a:lnTo>
                    <a:lnTo>
                      <a:pt x="8" y="24"/>
                    </a:lnTo>
                    <a:lnTo>
                      <a:pt x="0" y="40"/>
                    </a:lnTo>
                    <a:lnTo>
                      <a:pt x="0" y="6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21" name="Freeform 257"/>
              <p:cNvSpPr>
                <a:spLocks noChangeAspect="1"/>
              </p:cNvSpPr>
              <p:nvPr/>
            </p:nvSpPr>
            <p:spPr bwMode="auto">
              <a:xfrm>
                <a:off x="1417" y="921"/>
                <a:ext cx="335" cy="345"/>
              </a:xfrm>
              <a:custGeom>
                <a:avLst/>
                <a:gdLst>
                  <a:gd name="T0" fmla="*/ 0 w 257"/>
                  <a:gd name="T1" fmla="*/ 47 h 353"/>
                  <a:gd name="T2" fmla="*/ 0 w 257"/>
                  <a:gd name="T3" fmla="*/ 58 h 353"/>
                  <a:gd name="T4" fmla="*/ 378560 w 257"/>
                  <a:gd name="T5" fmla="*/ 64 h 353"/>
                  <a:gd name="T6" fmla="*/ 953271 w 257"/>
                  <a:gd name="T7" fmla="*/ 64 h 353"/>
                  <a:gd name="T8" fmla="*/ 1327342 w 257"/>
                  <a:gd name="T9" fmla="*/ 61 h 353"/>
                  <a:gd name="T10" fmla="*/ 2648909 w 257"/>
                  <a:gd name="T11" fmla="*/ 58 h 353"/>
                  <a:gd name="T12" fmla="*/ 2087252 w 257"/>
                  <a:gd name="T13" fmla="*/ 64 h 353"/>
                  <a:gd name="T14" fmla="*/ 1509221 w 257"/>
                  <a:gd name="T15" fmla="*/ 66 h 353"/>
                  <a:gd name="T16" fmla="*/ 1327342 w 257"/>
                  <a:gd name="T17" fmla="*/ 74 h 353"/>
                  <a:gd name="T18" fmla="*/ 774396 w 257"/>
                  <a:gd name="T19" fmla="*/ 66 h 353"/>
                  <a:gd name="T20" fmla="*/ 774396 w 257"/>
                  <a:gd name="T21" fmla="*/ 82 h 353"/>
                  <a:gd name="T22" fmla="*/ 953271 w 257"/>
                  <a:gd name="T23" fmla="*/ 85 h 353"/>
                  <a:gd name="T24" fmla="*/ 1140620 w 257"/>
                  <a:gd name="T25" fmla="*/ 101 h 353"/>
                  <a:gd name="T26" fmla="*/ 774396 w 257"/>
                  <a:gd name="T27" fmla="*/ 104 h 353"/>
                  <a:gd name="T28" fmla="*/ 378560 w 257"/>
                  <a:gd name="T29" fmla="*/ 114 h 353"/>
                  <a:gd name="T30" fmla="*/ 953271 w 257"/>
                  <a:gd name="T31" fmla="*/ 118 h 353"/>
                  <a:gd name="T32" fmla="*/ 378560 w 257"/>
                  <a:gd name="T33" fmla="*/ 121 h 353"/>
                  <a:gd name="T34" fmla="*/ 378560 w 257"/>
                  <a:gd name="T35" fmla="*/ 128 h 353"/>
                  <a:gd name="T36" fmla="*/ 561039 w 257"/>
                  <a:gd name="T37" fmla="*/ 128 h 353"/>
                  <a:gd name="T38" fmla="*/ 0 w 257"/>
                  <a:gd name="T39" fmla="*/ 135 h 353"/>
                  <a:gd name="T40" fmla="*/ 0 w 257"/>
                  <a:gd name="T41" fmla="*/ 145 h 353"/>
                  <a:gd name="T42" fmla="*/ 953271 w 257"/>
                  <a:gd name="T43" fmla="*/ 145 h 353"/>
                  <a:gd name="T44" fmla="*/ 1327342 w 257"/>
                  <a:gd name="T45" fmla="*/ 145 h 353"/>
                  <a:gd name="T46" fmla="*/ 1509221 w 257"/>
                  <a:gd name="T47" fmla="*/ 145 h 353"/>
                  <a:gd name="T48" fmla="*/ 1715135 w 257"/>
                  <a:gd name="T49" fmla="*/ 145 h 353"/>
                  <a:gd name="T50" fmla="*/ 1889771 w 257"/>
                  <a:gd name="T51" fmla="*/ 148 h 353"/>
                  <a:gd name="T52" fmla="*/ 2262508 w 257"/>
                  <a:gd name="T53" fmla="*/ 145 h 353"/>
                  <a:gd name="T54" fmla="*/ 2648909 w 257"/>
                  <a:gd name="T55" fmla="*/ 135 h 353"/>
                  <a:gd name="T56" fmla="*/ 2262508 w 257"/>
                  <a:gd name="T57" fmla="*/ 128 h 353"/>
                  <a:gd name="T58" fmla="*/ 2648909 w 257"/>
                  <a:gd name="T59" fmla="*/ 124 h 353"/>
                  <a:gd name="T60" fmla="*/ 2648909 w 257"/>
                  <a:gd name="T61" fmla="*/ 118 h 353"/>
                  <a:gd name="T62" fmla="*/ 3033623 w 257"/>
                  <a:gd name="T63" fmla="*/ 118 h 353"/>
                  <a:gd name="T64" fmla="*/ 3404571 w 257"/>
                  <a:gd name="T65" fmla="*/ 89 h 353"/>
                  <a:gd name="T66" fmla="*/ 3975376 w 257"/>
                  <a:gd name="T67" fmla="*/ 85 h 353"/>
                  <a:gd name="T68" fmla="*/ 4357121 w 257"/>
                  <a:gd name="T69" fmla="*/ 64 h 353"/>
                  <a:gd name="T70" fmla="*/ 5314389 w 257"/>
                  <a:gd name="T71" fmla="*/ 47 h 353"/>
                  <a:gd name="T72" fmla="*/ 5314389 w 257"/>
                  <a:gd name="T73" fmla="*/ 43 h 353"/>
                  <a:gd name="T74" fmla="*/ 6058079 w 257"/>
                  <a:gd name="T75" fmla="*/ 26 h 353"/>
                  <a:gd name="T76" fmla="*/ 6058079 w 257"/>
                  <a:gd name="T77" fmla="*/ 22 h 353"/>
                  <a:gd name="T78" fmla="*/ 5679516 w 257"/>
                  <a:gd name="T79" fmla="*/ 22 h 353"/>
                  <a:gd name="T80" fmla="*/ 5314389 w 257"/>
                  <a:gd name="T81" fmla="*/ 16 h 353"/>
                  <a:gd name="T82" fmla="*/ 4357121 w 257"/>
                  <a:gd name="T83" fmla="*/ 0 h 353"/>
                  <a:gd name="T84" fmla="*/ 3590809 w 257"/>
                  <a:gd name="T85" fmla="*/ 0 h 353"/>
                  <a:gd name="T86" fmla="*/ 3210942 w 257"/>
                  <a:gd name="T87" fmla="*/ 8 h 353"/>
                  <a:gd name="T88" fmla="*/ 2648909 w 257"/>
                  <a:gd name="T89" fmla="*/ 0 h 353"/>
                  <a:gd name="T90" fmla="*/ 1889771 w 257"/>
                  <a:gd name="T91" fmla="*/ 8 h 353"/>
                  <a:gd name="T92" fmla="*/ 1509221 w 257"/>
                  <a:gd name="T93" fmla="*/ 22 h 353"/>
                  <a:gd name="T94" fmla="*/ 774396 w 257"/>
                  <a:gd name="T95" fmla="*/ 26 h 353"/>
                  <a:gd name="T96" fmla="*/ 774396 w 257"/>
                  <a:gd name="T97" fmla="*/ 35 h 353"/>
                  <a:gd name="T98" fmla="*/ 185582 w 257"/>
                  <a:gd name="T99" fmla="*/ 35 h 353"/>
                  <a:gd name="T100" fmla="*/ 0 w 257"/>
                  <a:gd name="T101" fmla="*/ 47 h 3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7"/>
                  <a:gd name="T154" fmla="*/ 0 h 353"/>
                  <a:gd name="T155" fmla="*/ 257 w 257"/>
                  <a:gd name="T156" fmla="*/ 353 h 3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7" h="353">
                    <a:moveTo>
                      <a:pt x="0" y="104"/>
                    </a:moveTo>
                    <a:lnTo>
                      <a:pt x="0" y="136"/>
                    </a:lnTo>
                    <a:lnTo>
                      <a:pt x="16" y="152"/>
                    </a:lnTo>
                    <a:lnTo>
                      <a:pt x="40" y="152"/>
                    </a:lnTo>
                    <a:lnTo>
                      <a:pt x="56" y="144"/>
                    </a:lnTo>
                    <a:lnTo>
                      <a:pt x="112" y="136"/>
                    </a:lnTo>
                    <a:lnTo>
                      <a:pt x="88" y="152"/>
                    </a:lnTo>
                    <a:lnTo>
                      <a:pt x="64" y="160"/>
                    </a:lnTo>
                    <a:lnTo>
                      <a:pt x="56" y="176"/>
                    </a:lnTo>
                    <a:lnTo>
                      <a:pt x="32" y="160"/>
                    </a:lnTo>
                    <a:lnTo>
                      <a:pt x="32" y="192"/>
                    </a:lnTo>
                    <a:lnTo>
                      <a:pt x="40" y="200"/>
                    </a:lnTo>
                    <a:lnTo>
                      <a:pt x="48" y="240"/>
                    </a:lnTo>
                    <a:lnTo>
                      <a:pt x="32" y="248"/>
                    </a:lnTo>
                    <a:lnTo>
                      <a:pt x="16" y="272"/>
                    </a:lnTo>
                    <a:lnTo>
                      <a:pt x="40" y="280"/>
                    </a:lnTo>
                    <a:lnTo>
                      <a:pt x="16" y="288"/>
                    </a:lnTo>
                    <a:lnTo>
                      <a:pt x="16" y="304"/>
                    </a:lnTo>
                    <a:lnTo>
                      <a:pt x="24" y="304"/>
                    </a:lnTo>
                    <a:lnTo>
                      <a:pt x="0" y="320"/>
                    </a:lnTo>
                    <a:lnTo>
                      <a:pt x="0" y="344"/>
                    </a:lnTo>
                    <a:lnTo>
                      <a:pt x="40" y="344"/>
                    </a:lnTo>
                    <a:lnTo>
                      <a:pt x="56" y="344"/>
                    </a:lnTo>
                    <a:lnTo>
                      <a:pt x="64" y="344"/>
                    </a:lnTo>
                    <a:lnTo>
                      <a:pt x="72" y="344"/>
                    </a:lnTo>
                    <a:lnTo>
                      <a:pt x="80" y="352"/>
                    </a:lnTo>
                    <a:lnTo>
                      <a:pt x="96" y="344"/>
                    </a:lnTo>
                    <a:lnTo>
                      <a:pt x="112" y="320"/>
                    </a:lnTo>
                    <a:lnTo>
                      <a:pt x="96" y="304"/>
                    </a:lnTo>
                    <a:lnTo>
                      <a:pt x="112" y="296"/>
                    </a:lnTo>
                    <a:lnTo>
                      <a:pt x="112" y="280"/>
                    </a:lnTo>
                    <a:lnTo>
                      <a:pt x="128" y="280"/>
                    </a:lnTo>
                    <a:lnTo>
                      <a:pt x="144" y="208"/>
                    </a:lnTo>
                    <a:lnTo>
                      <a:pt x="168" y="200"/>
                    </a:lnTo>
                    <a:lnTo>
                      <a:pt x="184" y="152"/>
                    </a:lnTo>
                    <a:lnTo>
                      <a:pt x="224" y="104"/>
                    </a:lnTo>
                    <a:lnTo>
                      <a:pt x="224" y="96"/>
                    </a:lnTo>
                    <a:lnTo>
                      <a:pt x="256" y="64"/>
                    </a:lnTo>
                    <a:lnTo>
                      <a:pt x="256" y="40"/>
                    </a:lnTo>
                    <a:lnTo>
                      <a:pt x="240" y="40"/>
                    </a:lnTo>
                    <a:lnTo>
                      <a:pt x="224" y="16"/>
                    </a:lnTo>
                    <a:lnTo>
                      <a:pt x="184" y="0"/>
                    </a:lnTo>
                    <a:lnTo>
                      <a:pt x="152" y="0"/>
                    </a:lnTo>
                    <a:lnTo>
                      <a:pt x="136" y="8"/>
                    </a:lnTo>
                    <a:lnTo>
                      <a:pt x="112" y="0"/>
                    </a:lnTo>
                    <a:lnTo>
                      <a:pt x="80" y="8"/>
                    </a:lnTo>
                    <a:lnTo>
                      <a:pt x="64" y="32"/>
                    </a:lnTo>
                    <a:lnTo>
                      <a:pt x="32" y="64"/>
                    </a:lnTo>
                    <a:lnTo>
                      <a:pt x="32" y="80"/>
                    </a:lnTo>
                    <a:lnTo>
                      <a:pt x="8" y="80"/>
                    </a:lnTo>
                    <a:lnTo>
                      <a:pt x="0" y="10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22" name="Freeform 258"/>
              <p:cNvSpPr>
                <a:spLocks noChangeAspect="1"/>
              </p:cNvSpPr>
              <p:nvPr/>
            </p:nvSpPr>
            <p:spPr bwMode="auto">
              <a:xfrm>
                <a:off x="1314" y="1093"/>
                <a:ext cx="10" cy="24"/>
              </a:xfrm>
              <a:custGeom>
                <a:avLst/>
                <a:gdLst>
                  <a:gd name="T0" fmla="*/ 0 w 9"/>
                  <a:gd name="T1" fmla="*/ 12 h 25"/>
                  <a:gd name="T2" fmla="*/ 422 w 9"/>
                  <a:gd name="T3" fmla="*/ 12 h 25"/>
                  <a:gd name="T4" fmla="*/ 0 w 9"/>
                  <a:gd name="T5" fmla="*/ 0 h 25"/>
                  <a:gd name="T6" fmla="*/ 0 w 9"/>
                  <a:gd name="T7" fmla="*/ 12 h 25"/>
                  <a:gd name="T8" fmla="*/ 0 60000 65536"/>
                  <a:gd name="T9" fmla="*/ 0 60000 65536"/>
                  <a:gd name="T10" fmla="*/ 0 60000 65536"/>
                  <a:gd name="T11" fmla="*/ 0 60000 65536"/>
                  <a:gd name="T12" fmla="*/ 0 w 9"/>
                  <a:gd name="T13" fmla="*/ 0 h 25"/>
                  <a:gd name="T14" fmla="*/ 9 w 9"/>
                  <a:gd name="T15" fmla="*/ 25 h 25"/>
                </a:gdLst>
                <a:ahLst/>
                <a:cxnLst>
                  <a:cxn ang="T8">
                    <a:pos x="T0" y="T1"/>
                  </a:cxn>
                  <a:cxn ang="T9">
                    <a:pos x="T2" y="T3"/>
                  </a:cxn>
                  <a:cxn ang="T10">
                    <a:pos x="T4" y="T5"/>
                  </a:cxn>
                  <a:cxn ang="T11">
                    <a:pos x="T6" y="T7"/>
                  </a:cxn>
                </a:cxnLst>
                <a:rect l="T12" t="T13" r="T14" b="T15"/>
                <a:pathLst>
                  <a:path w="9" h="25">
                    <a:moveTo>
                      <a:pt x="0" y="16"/>
                    </a:moveTo>
                    <a:lnTo>
                      <a:pt x="8" y="24"/>
                    </a:lnTo>
                    <a:lnTo>
                      <a:pt x="0" y="0"/>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23" name="Freeform 259"/>
              <p:cNvSpPr>
                <a:spLocks noChangeAspect="1"/>
              </p:cNvSpPr>
              <p:nvPr/>
            </p:nvSpPr>
            <p:spPr bwMode="auto">
              <a:xfrm>
                <a:off x="1230" y="1132"/>
                <a:ext cx="125" cy="72"/>
              </a:xfrm>
              <a:custGeom>
                <a:avLst/>
                <a:gdLst>
                  <a:gd name="T0" fmla="*/ 0 w 97"/>
                  <a:gd name="T1" fmla="*/ 8 h 73"/>
                  <a:gd name="T2" fmla="*/ 0 w 97"/>
                  <a:gd name="T3" fmla="*/ 16 h 73"/>
                  <a:gd name="T4" fmla="*/ 251238 w 97"/>
                  <a:gd name="T5" fmla="*/ 24 h 73"/>
                  <a:gd name="T6" fmla="*/ 118351 w 97"/>
                  <a:gd name="T7" fmla="*/ 36 h 73"/>
                  <a:gd name="T8" fmla="*/ 251238 w 97"/>
                  <a:gd name="T9" fmla="*/ 36 h 73"/>
                  <a:gd name="T10" fmla="*/ 737787 w 97"/>
                  <a:gd name="T11" fmla="*/ 36 h 73"/>
                  <a:gd name="T12" fmla="*/ 862201 w 97"/>
                  <a:gd name="T13" fmla="*/ 36 h 73"/>
                  <a:gd name="T14" fmla="*/ 984030 w 97"/>
                  <a:gd name="T15" fmla="*/ 36 h 73"/>
                  <a:gd name="T16" fmla="*/ 1346677 w 97"/>
                  <a:gd name="T17" fmla="*/ 36 h 73"/>
                  <a:gd name="T18" fmla="*/ 1467439 w 97"/>
                  <a:gd name="T19" fmla="*/ 36 h 73"/>
                  <a:gd name="T20" fmla="*/ 1346677 w 97"/>
                  <a:gd name="T21" fmla="*/ 36 h 73"/>
                  <a:gd name="T22" fmla="*/ 1111084 w 97"/>
                  <a:gd name="T23" fmla="*/ 24 h 73"/>
                  <a:gd name="T24" fmla="*/ 984030 w 97"/>
                  <a:gd name="T25" fmla="*/ 36 h 73"/>
                  <a:gd name="T26" fmla="*/ 862201 w 97"/>
                  <a:gd name="T27" fmla="*/ 36 h 73"/>
                  <a:gd name="T28" fmla="*/ 862201 w 97"/>
                  <a:gd name="T29" fmla="*/ 24 h 73"/>
                  <a:gd name="T30" fmla="*/ 737787 w 97"/>
                  <a:gd name="T31" fmla="*/ 8 h 73"/>
                  <a:gd name="T32" fmla="*/ 118351 w 97"/>
                  <a:gd name="T33" fmla="*/ 0 h 73"/>
                  <a:gd name="T34" fmla="*/ 0 w 97"/>
                  <a:gd name="T35" fmla="*/ 8 h 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7"/>
                  <a:gd name="T55" fmla="*/ 0 h 73"/>
                  <a:gd name="T56" fmla="*/ 97 w 97"/>
                  <a:gd name="T57" fmla="*/ 73 h 7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7" h="73">
                    <a:moveTo>
                      <a:pt x="0" y="8"/>
                    </a:moveTo>
                    <a:lnTo>
                      <a:pt x="0" y="16"/>
                    </a:lnTo>
                    <a:lnTo>
                      <a:pt x="16" y="24"/>
                    </a:lnTo>
                    <a:lnTo>
                      <a:pt x="8" y="40"/>
                    </a:lnTo>
                    <a:lnTo>
                      <a:pt x="16" y="48"/>
                    </a:lnTo>
                    <a:lnTo>
                      <a:pt x="48" y="56"/>
                    </a:lnTo>
                    <a:lnTo>
                      <a:pt x="56" y="72"/>
                    </a:lnTo>
                    <a:lnTo>
                      <a:pt x="64" y="64"/>
                    </a:lnTo>
                    <a:lnTo>
                      <a:pt x="88" y="64"/>
                    </a:lnTo>
                    <a:lnTo>
                      <a:pt x="96" y="48"/>
                    </a:lnTo>
                    <a:lnTo>
                      <a:pt x="88" y="40"/>
                    </a:lnTo>
                    <a:lnTo>
                      <a:pt x="72" y="24"/>
                    </a:lnTo>
                    <a:lnTo>
                      <a:pt x="64" y="56"/>
                    </a:lnTo>
                    <a:lnTo>
                      <a:pt x="56" y="56"/>
                    </a:lnTo>
                    <a:lnTo>
                      <a:pt x="56" y="24"/>
                    </a:lnTo>
                    <a:lnTo>
                      <a:pt x="48" y="8"/>
                    </a:lnTo>
                    <a:lnTo>
                      <a:pt x="8"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24" name="Freeform 260"/>
              <p:cNvSpPr>
                <a:spLocks noChangeAspect="1"/>
              </p:cNvSpPr>
              <p:nvPr/>
            </p:nvSpPr>
            <p:spPr bwMode="auto">
              <a:xfrm>
                <a:off x="1344" y="1202"/>
                <a:ext cx="44" cy="17"/>
              </a:xfrm>
              <a:custGeom>
                <a:avLst/>
                <a:gdLst>
                  <a:gd name="T0" fmla="*/ 0 w 33"/>
                  <a:gd name="T1" fmla="*/ 0 h 17"/>
                  <a:gd name="T2" fmla="*/ 1793479 w 33"/>
                  <a:gd name="T3" fmla="*/ 16 h 17"/>
                  <a:gd name="T4" fmla="*/ 1793479 w 33"/>
                  <a:gd name="T5" fmla="*/ 8 h 17"/>
                  <a:gd name="T6" fmla="*/ 1793479 w 33"/>
                  <a:gd name="T7" fmla="*/ 0 h 17"/>
                  <a:gd name="T8" fmla="*/ 870068 w 33"/>
                  <a:gd name="T9" fmla="*/ 0 h 17"/>
                  <a:gd name="T10" fmla="*/ 0 w 33"/>
                  <a:gd name="T11" fmla="*/ 0 h 17"/>
                  <a:gd name="T12" fmla="*/ 0 60000 65536"/>
                  <a:gd name="T13" fmla="*/ 0 60000 65536"/>
                  <a:gd name="T14" fmla="*/ 0 60000 65536"/>
                  <a:gd name="T15" fmla="*/ 0 60000 65536"/>
                  <a:gd name="T16" fmla="*/ 0 60000 65536"/>
                  <a:gd name="T17" fmla="*/ 0 60000 65536"/>
                  <a:gd name="T18" fmla="*/ 0 w 33"/>
                  <a:gd name="T19" fmla="*/ 0 h 17"/>
                  <a:gd name="T20" fmla="*/ 33 w 3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33" h="17">
                    <a:moveTo>
                      <a:pt x="0" y="0"/>
                    </a:moveTo>
                    <a:lnTo>
                      <a:pt x="32" y="16"/>
                    </a:lnTo>
                    <a:lnTo>
                      <a:pt x="32" y="8"/>
                    </a:lnTo>
                    <a:lnTo>
                      <a:pt x="32" y="0"/>
                    </a:lnTo>
                    <a:lnTo>
                      <a:pt x="16"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25" name="Freeform 261"/>
              <p:cNvSpPr>
                <a:spLocks noChangeAspect="1"/>
              </p:cNvSpPr>
              <p:nvPr/>
            </p:nvSpPr>
            <p:spPr bwMode="auto">
              <a:xfrm>
                <a:off x="1240" y="1202"/>
                <a:ext cx="22" cy="33"/>
              </a:xfrm>
              <a:custGeom>
                <a:avLst/>
                <a:gdLst>
                  <a:gd name="T0" fmla="*/ 0 w 17"/>
                  <a:gd name="T1" fmla="*/ 0 h 33"/>
                  <a:gd name="T2" fmla="*/ 0 w 17"/>
                  <a:gd name="T3" fmla="*/ 24 h 33"/>
                  <a:gd name="T4" fmla="*/ 287827 w 17"/>
                  <a:gd name="T5" fmla="*/ 32 h 33"/>
                  <a:gd name="T6" fmla="*/ 0 w 17"/>
                  <a:gd name="T7" fmla="*/ 0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0" y="24"/>
                    </a:lnTo>
                    <a:lnTo>
                      <a:pt x="16" y="32"/>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26" name="Freeform 262"/>
              <p:cNvSpPr>
                <a:spLocks noChangeAspect="1"/>
              </p:cNvSpPr>
              <p:nvPr/>
            </p:nvSpPr>
            <p:spPr bwMode="auto">
              <a:xfrm>
                <a:off x="1240" y="1242"/>
                <a:ext cx="84" cy="63"/>
              </a:xfrm>
              <a:custGeom>
                <a:avLst/>
                <a:gdLst>
                  <a:gd name="T0" fmla="*/ 0 w 65"/>
                  <a:gd name="T1" fmla="*/ 8 h 65"/>
                  <a:gd name="T2" fmla="*/ 410454 w 65"/>
                  <a:gd name="T3" fmla="*/ 16 h 65"/>
                  <a:gd name="T4" fmla="*/ 539336 w 65"/>
                  <a:gd name="T5" fmla="*/ 16 h 65"/>
                  <a:gd name="T6" fmla="*/ 685483 w 65"/>
                  <a:gd name="T7" fmla="*/ 18 h 65"/>
                  <a:gd name="T8" fmla="*/ 944177 w 65"/>
                  <a:gd name="T9" fmla="*/ 18 h 65"/>
                  <a:gd name="T10" fmla="*/ 1086906 w 65"/>
                  <a:gd name="T11" fmla="*/ 16 h 65"/>
                  <a:gd name="T12" fmla="*/ 1086906 w 65"/>
                  <a:gd name="T13" fmla="*/ 16 h 65"/>
                  <a:gd name="T14" fmla="*/ 944177 w 65"/>
                  <a:gd name="T15" fmla="*/ 0 h 65"/>
                  <a:gd name="T16" fmla="*/ 685483 w 65"/>
                  <a:gd name="T17" fmla="*/ 0 h 65"/>
                  <a:gd name="T18" fmla="*/ 539336 w 65"/>
                  <a:gd name="T19" fmla="*/ 16 h 65"/>
                  <a:gd name="T20" fmla="*/ 274162 w 65"/>
                  <a:gd name="T21" fmla="*/ 8 h 65"/>
                  <a:gd name="T22" fmla="*/ 0 w 65"/>
                  <a:gd name="T23" fmla="*/ 8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65"/>
                  <a:gd name="T38" fmla="*/ 65 w 65"/>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65">
                    <a:moveTo>
                      <a:pt x="0" y="8"/>
                    </a:moveTo>
                    <a:lnTo>
                      <a:pt x="24" y="48"/>
                    </a:lnTo>
                    <a:lnTo>
                      <a:pt x="32" y="40"/>
                    </a:lnTo>
                    <a:lnTo>
                      <a:pt x="40" y="64"/>
                    </a:lnTo>
                    <a:lnTo>
                      <a:pt x="56" y="64"/>
                    </a:lnTo>
                    <a:lnTo>
                      <a:pt x="64" y="48"/>
                    </a:lnTo>
                    <a:lnTo>
                      <a:pt x="64" y="16"/>
                    </a:lnTo>
                    <a:lnTo>
                      <a:pt x="56" y="0"/>
                    </a:lnTo>
                    <a:lnTo>
                      <a:pt x="40" y="0"/>
                    </a:lnTo>
                    <a:lnTo>
                      <a:pt x="32" y="32"/>
                    </a:lnTo>
                    <a:lnTo>
                      <a:pt x="16" y="8"/>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27" name="Freeform 263"/>
              <p:cNvSpPr>
                <a:spLocks noChangeAspect="1"/>
              </p:cNvSpPr>
              <p:nvPr/>
            </p:nvSpPr>
            <p:spPr bwMode="auto">
              <a:xfrm>
                <a:off x="1240" y="1290"/>
                <a:ext cx="22" cy="8"/>
              </a:xfrm>
              <a:custGeom>
                <a:avLst/>
                <a:gdLst>
                  <a:gd name="T0" fmla="*/ 0 w 17"/>
                  <a:gd name="T1" fmla="*/ 4 h 9"/>
                  <a:gd name="T2" fmla="*/ 287827 w 17"/>
                  <a:gd name="T3" fmla="*/ 4 h 9"/>
                  <a:gd name="T4" fmla="*/ 139181 w 17"/>
                  <a:gd name="T5" fmla="*/ 0 h 9"/>
                  <a:gd name="T6" fmla="*/ 0 w 17"/>
                  <a:gd name="T7" fmla="*/ 4 h 9"/>
                  <a:gd name="T8" fmla="*/ 0 60000 65536"/>
                  <a:gd name="T9" fmla="*/ 0 60000 65536"/>
                  <a:gd name="T10" fmla="*/ 0 60000 65536"/>
                  <a:gd name="T11" fmla="*/ 0 60000 65536"/>
                  <a:gd name="T12" fmla="*/ 0 w 17"/>
                  <a:gd name="T13" fmla="*/ 0 h 9"/>
                  <a:gd name="T14" fmla="*/ 17 w 17"/>
                  <a:gd name="T15" fmla="*/ 9 h 9"/>
                </a:gdLst>
                <a:ahLst/>
                <a:cxnLst>
                  <a:cxn ang="T8">
                    <a:pos x="T0" y="T1"/>
                  </a:cxn>
                  <a:cxn ang="T9">
                    <a:pos x="T2" y="T3"/>
                  </a:cxn>
                  <a:cxn ang="T10">
                    <a:pos x="T4" y="T5"/>
                  </a:cxn>
                  <a:cxn ang="T11">
                    <a:pos x="T6" y="T7"/>
                  </a:cxn>
                </a:cxnLst>
                <a:rect l="T12" t="T13" r="T14" b="T15"/>
                <a:pathLst>
                  <a:path w="17" h="9">
                    <a:moveTo>
                      <a:pt x="0" y="8"/>
                    </a:moveTo>
                    <a:lnTo>
                      <a:pt x="16" y="8"/>
                    </a:lnTo>
                    <a:lnTo>
                      <a:pt x="8"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28" name="Freeform 264"/>
              <p:cNvSpPr>
                <a:spLocks noChangeAspect="1"/>
              </p:cNvSpPr>
              <p:nvPr/>
            </p:nvSpPr>
            <p:spPr bwMode="auto">
              <a:xfrm>
                <a:off x="1146" y="1164"/>
                <a:ext cx="53" cy="17"/>
              </a:xfrm>
              <a:custGeom>
                <a:avLst/>
                <a:gdLst>
                  <a:gd name="T0" fmla="*/ 0 w 41"/>
                  <a:gd name="T1" fmla="*/ 16 h 17"/>
                  <a:gd name="T2" fmla="*/ 692919 w 41"/>
                  <a:gd name="T3" fmla="*/ 16 h 17"/>
                  <a:gd name="T4" fmla="*/ 692919 w 41"/>
                  <a:gd name="T5" fmla="*/ 16 h 17"/>
                  <a:gd name="T6" fmla="*/ 414666 w 41"/>
                  <a:gd name="T7" fmla="*/ 0 h 17"/>
                  <a:gd name="T8" fmla="*/ 0 w 41"/>
                  <a:gd name="T9" fmla="*/ 8 h 17"/>
                  <a:gd name="T10" fmla="*/ 0 w 41"/>
                  <a:gd name="T11" fmla="*/ 16 h 17"/>
                  <a:gd name="T12" fmla="*/ 0 60000 65536"/>
                  <a:gd name="T13" fmla="*/ 0 60000 65536"/>
                  <a:gd name="T14" fmla="*/ 0 60000 65536"/>
                  <a:gd name="T15" fmla="*/ 0 60000 65536"/>
                  <a:gd name="T16" fmla="*/ 0 60000 65536"/>
                  <a:gd name="T17" fmla="*/ 0 60000 65536"/>
                  <a:gd name="T18" fmla="*/ 0 w 41"/>
                  <a:gd name="T19" fmla="*/ 0 h 17"/>
                  <a:gd name="T20" fmla="*/ 41 w 41"/>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41" h="17">
                    <a:moveTo>
                      <a:pt x="0" y="16"/>
                    </a:moveTo>
                    <a:lnTo>
                      <a:pt x="40" y="16"/>
                    </a:lnTo>
                    <a:lnTo>
                      <a:pt x="24" y="0"/>
                    </a:lnTo>
                    <a:lnTo>
                      <a:pt x="0" y="8"/>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29" name="Freeform 265"/>
              <p:cNvSpPr>
                <a:spLocks noChangeAspect="1"/>
              </p:cNvSpPr>
              <p:nvPr/>
            </p:nvSpPr>
            <p:spPr bwMode="auto">
              <a:xfrm>
                <a:off x="1114" y="1187"/>
                <a:ext cx="34" cy="17"/>
              </a:xfrm>
              <a:custGeom>
                <a:avLst/>
                <a:gdLst>
                  <a:gd name="T0" fmla="*/ 0 w 25"/>
                  <a:gd name="T1" fmla="*/ 8 h 17"/>
                  <a:gd name="T2" fmla="*/ 930992 w 25"/>
                  <a:gd name="T3" fmla="*/ 16 h 17"/>
                  <a:gd name="T4" fmla="*/ 2881533 w 25"/>
                  <a:gd name="T5" fmla="*/ 16 h 17"/>
                  <a:gd name="T6" fmla="*/ 1925394 w 25"/>
                  <a:gd name="T7" fmla="*/ 0 h 17"/>
                  <a:gd name="T8" fmla="*/ 0 w 25"/>
                  <a:gd name="T9" fmla="*/ 8 h 17"/>
                  <a:gd name="T10" fmla="*/ 0 60000 65536"/>
                  <a:gd name="T11" fmla="*/ 0 60000 65536"/>
                  <a:gd name="T12" fmla="*/ 0 60000 65536"/>
                  <a:gd name="T13" fmla="*/ 0 60000 65536"/>
                  <a:gd name="T14" fmla="*/ 0 60000 65536"/>
                  <a:gd name="T15" fmla="*/ 0 w 25"/>
                  <a:gd name="T16" fmla="*/ 0 h 17"/>
                  <a:gd name="T17" fmla="*/ 25 w 25"/>
                  <a:gd name="T18" fmla="*/ 17 h 17"/>
                </a:gdLst>
                <a:ahLst/>
                <a:cxnLst>
                  <a:cxn ang="T10">
                    <a:pos x="T0" y="T1"/>
                  </a:cxn>
                  <a:cxn ang="T11">
                    <a:pos x="T2" y="T3"/>
                  </a:cxn>
                  <a:cxn ang="T12">
                    <a:pos x="T4" y="T5"/>
                  </a:cxn>
                  <a:cxn ang="T13">
                    <a:pos x="T6" y="T7"/>
                  </a:cxn>
                  <a:cxn ang="T14">
                    <a:pos x="T8" y="T9"/>
                  </a:cxn>
                </a:cxnLst>
                <a:rect l="T15" t="T16" r="T17" b="T18"/>
                <a:pathLst>
                  <a:path w="25" h="17">
                    <a:moveTo>
                      <a:pt x="0" y="8"/>
                    </a:moveTo>
                    <a:lnTo>
                      <a:pt x="8" y="16"/>
                    </a:lnTo>
                    <a:lnTo>
                      <a:pt x="24" y="16"/>
                    </a:lnTo>
                    <a:lnTo>
                      <a:pt x="16"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30" name="Freeform 266"/>
              <p:cNvSpPr>
                <a:spLocks noChangeAspect="1"/>
              </p:cNvSpPr>
              <p:nvPr/>
            </p:nvSpPr>
            <p:spPr bwMode="auto">
              <a:xfrm>
                <a:off x="1146" y="1194"/>
                <a:ext cx="44" cy="25"/>
              </a:xfrm>
              <a:custGeom>
                <a:avLst/>
                <a:gdLst>
                  <a:gd name="T0" fmla="*/ 0 w 33"/>
                  <a:gd name="T1" fmla="*/ 8 h 25"/>
                  <a:gd name="T2" fmla="*/ 0 w 33"/>
                  <a:gd name="T3" fmla="*/ 24 h 25"/>
                  <a:gd name="T4" fmla="*/ 870068 w 33"/>
                  <a:gd name="T5" fmla="*/ 24 h 25"/>
                  <a:gd name="T6" fmla="*/ 1793479 w 33"/>
                  <a:gd name="T7" fmla="*/ 16 h 25"/>
                  <a:gd name="T8" fmla="*/ 1793479 w 33"/>
                  <a:gd name="T9" fmla="*/ 0 h 25"/>
                  <a:gd name="T10" fmla="*/ 0 w 33"/>
                  <a:gd name="T11" fmla="*/ 8 h 25"/>
                  <a:gd name="T12" fmla="*/ 0 60000 65536"/>
                  <a:gd name="T13" fmla="*/ 0 60000 65536"/>
                  <a:gd name="T14" fmla="*/ 0 60000 65536"/>
                  <a:gd name="T15" fmla="*/ 0 60000 65536"/>
                  <a:gd name="T16" fmla="*/ 0 60000 65536"/>
                  <a:gd name="T17" fmla="*/ 0 60000 65536"/>
                  <a:gd name="T18" fmla="*/ 0 w 33"/>
                  <a:gd name="T19" fmla="*/ 0 h 25"/>
                  <a:gd name="T20" fmla="*/ 33 w 3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33" h="25">
                    <a:moveTo>
                      <a:pt x="0" y="8"/>
                    </a:moveTo>
                    <a:lnTo>
                      <a:pt x="0" y="24"/>
                    </a:lnTo>
                    <a:lnTo>
                      <a:pt x="16" y="24"/>
                    </a:lnTo>
                    <a:lnTo>
                      <a:pt x="32" y="16"/>
                    </a:lnTo>
                    <a:lnTo>
                      <a:pt x="32"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31" name="Freeform 267"/>
              <p:cNvSpPr>
                <a:spLocks noChangeAspect="1"/>
              </p:cNvSpPr>
              <p:nvPr/>
            </p:nvSpPr>
            <p:spPr bwMode="auto">
              <a:xfrm>
                <a:off x="1072" y="1265"/>
                <a:ext cx="23" cy="26"/>
              </a:xfrm>
              <a:custGeom>
                <a:avLst/>
                <a:gdLst>
                  <a:gd name="T0" fmla="*/ 0 w 17"/>
                  <a:gd name="T1" fmla="*/ 100 h 25"/>
                  <a:gd name="T2" fmla="*/ 1594625 w 17"/>
                  <a:gd name="T3" fmla="*/ 100 h 25"/>
                  <a:gd name="T4" fmla="*/ 1594625 w 17"/>
                  <a:gd name="T5" fmla="*/ 0 h 25"/>
                  <a:gd name="T6" fmla="*/ 0 w 17"/>
                  <a:gd name="T7" fmla="*/ 100 h 25"/>
                  <a:gd name="T8" fmla="*/ 0 60000 65536"/>
                  <a:gd name="T9" fmla="*/ 0 60000 65536"/>
                  <a:gd name="T10" fmla="*/ 0 60000 65536"/>
                  <a:gd name="T11" fmla="*/ 0 60000 65536"/>
                  <a:gd name="T12" fmla="*/ 0 w 17"/>
                  <a:gd name="T13" fmla="*/ 0 h 25"/>
                  <a:gd name="T14" fmla="*/ 17 w 17"/>
                  <a:gd name="T15" fmla="*/ 25 h 25"/>
                </a:gdLst>
                <a:ahLst/>
                <a:cxnLst>
                  <a:cxn ang="T8">
                    <a:pos x="T0" y="T1"/>
                  </a:cxn>
                  <a:cxn ang="T9">
                    <a:pos x="T2" y="T3"/>
                  </a:cxn>
                  <a:cxn ang="T10">
                    <a:pos x="T4" y="T5"/>
                  </a:cxn>
                  <a:cxn ang="T11">
                    <a:pos x="T6" y="T7"/>
                  </a:cxn>
                </a:cxnLst>
                <a:rect l="T12" t="T13" r="T14" b="T15"/>
                <a:pathLst>
                  <a:path w="17" h="25">
                    <a:moveTo>
                      <a:pt x="0" y="24"/>
                    </a:moveTo>
                    <a:lnTo>
                      <a:pt x="16" y="24"/>
                    </a:lnTo>
                    <a:lnTo>
                      <a:pt x="16" y="0"/>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32" name="Freeform 268"/>
              <p:cNvSpPr>
                <a:spLocks noChangeAspect="1"/>
              </p:cNvSpPr>
              <p:nvPr/>
            </p:nvSpPr>
            <p:spPr bwMode="auto">
              <a:xfrm>
                <a:off x="1022" y="1210"/>
                <a:ext cx="93" cy="64"/>
              </a:xfrm>
              <a:custGeom>
                <a:avLst/>
                <a:gdLst>
                  <a:gd name="T0" fmla="*/ 0 w 73"/>
                  <a:gd name="T1" fmla="*/ 32 h 65"/>
                  <a:gd name="T2" fmla="*/ 83908 w 73"/>
                  <a:gd name="T3" fmla="*/ 32 h 65"/>
                  <a:gd name="T4" fmla="*/ 314257 w 73"/>
                  <a:gd name="T5" fmla="*/ 32 h 65"/>
                  <a:gd name="T6" fmla="*/ 474914 w 73"/>
                  <a:gd name="T7" fmla="*/ 32 h 65"/>
                  <a:gd name="T8" fmla="*/ 552109 w 73"/>
                  <a:gd name="T9" fmla="*/ 32 h 65"/>
                  <a:gd name="T10" fmla="*/ 712986 w 73"/>
                  <a:gd name="T11" fmla="*/ 32 h 65"/>
                  <a:gd name="T12" fmla="*/ 712986 w 73"/>
                  <a:gd name="T13" fmla="*/ 24 h 65"/>
                  <a:gd name="T14" fmla="*/ 712986 w 73"/>
                  <a:gd name="T15" fmla="*/ 8 h 65"/>
                  <a:gd name="T16" fmla="*/ 632685 w 73"/>
                  <a:gd name="T17" fmla="*/ 0 h 65"/>
                  <a:gd name="T18" fmla="*/ 552109 w 73"/>
                  <a:gd name="T19" fmla="*/ 8 h 65"/>
                  <a:gd name="T20" fmla="*/ 397997 w 73"/>
                  <a:gd name="T21" fmla="*/ 8 h 65"/>
                  <a:gd name="T22" fmla="*/ 0 w 73"/>
                  <a:gd name="T23" fmla="*/ 32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
                  <a:gd name="T37" fmla="*/ 0 h 65"/>
                  <a:gd name="T38" fmla="*/ 73 w 73"/>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 h="65">
                    <a:moveTo>
                      <a:pt x="0" y="48"/>
                    </a:moveTo>
                    <a:lnTo>
                      <a:pt x="8" y="64"/>
                    </a:lnTo>
                    <a:lnTo>
                      <a:pt x="32" y="64"/>
                    </a:lnTo>
                    <a:lnTo>
                      <a:pt x="48" y="48"/>
                    </a:lnTo>
                    <a:lnTo>
                      <a:pt x="56" y="48"/>
                    </a:lnTo>
                    <a:lnTo>
                      <a:pt x="72" y="32"/>
                    </a:lnTo>
                    <a:lnTo>
                      <a:pt x="72" y="24"/>
                    </a:lnTo>
                    <a:lnTo>
                      <a:pt x="72" y="8"/>
                    </a:lnTo>
                    <a:lnTo>
                      <a:pt x="64" y="0"/>
                    </a:lnTo>
                    <a:lnTo>
                      <a:pt x="56" y="8"/>
                    </a:lnTo>
                    <a:lnTo>
                      <a:pt x="40" y="8"/>
                    </a:lnTo>
                    <a:lnTo>
                      <a:pt x="0" y="4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33" name="Freeform 269"/>
              <p:cNvSpPr>
                <a:spLocks noChangeAspect="1"/>
              </p:cNvSpPr>
              <p:nvPr/>
            </p:nvSpPr>
            <p:spPr bwMode="auto">
              <a:xfrm>
                <a:off x="1094" y="1242"/>
                <a:ext cx="147" cy="86"/>
              </a:xfrm>
              <a:custGeom>
                <a:avLst/>
                <a:gdLst>
                  <a:gd name="T0" fmla="*/ 0 w 113"/>
                  <a:gd name="T1" fmla="*/ 14 h 89"/>
                  <a:gd name="T2" fmla="*/ 515735 w 113"/>
                  <a:gd name="T3" fmla="*/ 16 h 89"/>
                  <a:gd name="T4" fmla="*/ 718794 w 113"/>
                  <a:gd name="T5" fmla="*/ 14 h 89"/>
                  <a:gd name="T6" fmla="*/ 872779 w 113"/>
                  <a:gd name="T7" fmla="*/ 20 h 89"/>
                  <a:gd name="T8" fmla="*/ 718794 w 113"/>
                  <a:gd name="T9" fmla="*/ 20 h 89"/>
                  <a:gd name="T10" fmla="*/ 872779 w 113"/>
                  <a:gd name="T11" fmla="*/ 23 h 89"/>
                  <a:gd name="T12" fmla="*/ 1050203 w 113"/>
                  <a:gd name="T13" fmla="*/ 25 h 89"/>
                  <a:gd name="T14" fmla="*/ 1757518 w 113"/>
                  <a:gd name="T15" fmla="*/ 16 h 89"/>
                  <a:gd name="T16" fmla="*/ 2286329 w 113"/>
                  <a:gd name="T17" fmla="*/ 16 h 89"/>
                  <a:gd name="T18" fmla="*/ 2462004 w 113"/>
                  <a:gd name="T19" fmla="*/ 14 h 89"/>
                  <a:gd name="T20" fmla="*/ 1757518 w 113"/>
                  <a:gd name="T21" fmla="*/ 14 h 89"/>
                  <a:gd name="T22" fmla="*/ 1757518 w 113"/>
                  <a:gd name="T23" fmla="*/ 0 h 89"/>
                  <a:gd name="T24" fmla="*/ 1395775 w 113"/>
                  <a:gd name="T25" fmla="*/ 14 h 89"/>
                  <a:gd name="T26" fmla="*/ 1582417 w 113"/>
                  <a:gd name="T27" fmla="*/ 14 h 89"/>
                  <a:gd name="T28" fmla="*/ 1582417 w 113"/>
                  <a:gd name="T29" fmla="*/ 14 h 89"/>
                  <a:gd name="T30" fmla="*/ 1757518 w 113"/>
                  <a:gd name="T31" fmla="*/ 14 h 89"/>
                  <a:gd name="T32" fmla="*/ 1234541 w 113"/>
                  <a:gd name="T33" fmla="*/ 14 h 89"/>
                  <a:gd name="T34" fmla="*/ 1050203 w 113"/>
                  <a:gd name="T35" fmla="*/ 14 h 89"/>
                  <a:gd name="T36" fmla="*/ 348119 w 113"/>
                  <a:gd name="T37" fmla="*/ 14 h 89"/>
                  <a:gd name="T38" fmla="*/ 0 w 113"/>
                  <a:gd name="T39" fmla="*/ 14 h 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3"/>
                  <a:gd name="T61" fmla="*/ 0 h 89"/>
                  <a:gd name="T62" fmla="*/ 113 w 113"/>
                  <a:gd name="T63" fmla="*/ 89 h 8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3" h="89">
                    <a:moveTo>
                      <a:pt x="0" y="56"/>
                    </a:moveTo>
                    <a:lnTo>
                      <a:pt x="24" y="64"/>
                    </a:lnTo>
                    <a:lnTo>
                      <a:pt x="32" y="56"/>
                    </a:lnTo>
                    <a:lnTo>
                      <a:pt x="40" y="72"/>
                    </a:lnTo>
                    <a:lnTo>
                      <a:pt x="32" y="72"/>
                    </a:lnTo>
                    <a:lnTo>
                      <a:pt x="40" y="80"/>
                    </a:lnTo>
                    <a:lnTo>
                      <a:pt x="48" y="88"/>
                    </a:lnTo>
                    <a:lnTo>
                      <a:pt x="80" y="64"/>
                    </a:lnTo>
                    <a:lnTo>
                      <a:pt x="104" y="64"/>
                    </a:lnTo>
                    <a:lnTo>
                      <a:pt x="112" y="32"/>
                    </a:lnTo>
                    <a:lnTo>
                      <a:pt x="80" y="16"/>
                    </a:lnTo>
                    <a:lnTo>
                      <a:pt x="80" y="0"/>
                    </a:lnTo>
                    <a:lnTo>
                      <a:pt x="64" y="16"/>
                    </a:lnTo>
                    <a:lnTo>
                      <a:pt x="72" y="24"/>
                    </a:lnTo>
                    <a:lnTo>
                      <a:pt x="72" y="32"/>
                    </a:lnTo>
                    <a:lnTo>
                      <a:pt x="80" y="48"/>
                    </a:lnTo>
                    <a:lnTo>
                      <a:pt x="56" y="48"/>
                    </a:lnTo>
                    <a:lnTo>
                      <a:pt x="48" y="24"/>
                    </a:lnTo>
                    <a:lnTo>
                      <a:pt x="16" y="16"/>
                    </a:lnTo>
                    <a:lnTo>
                      <a:pt x="0" y="5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34" name="Freeform 270"/>
              <p:cNvSpPr>
                <a:spLocks noChangeAspect="1"/>
              </p:cNvSpPr>
              <p:nvPr/>
            </p:nvSpPr>
            <p:spPr bwMode="auto">
              <a:xfrm>
                <a:off x="1272" y="1328"/>
                <a:ext cx="74" cy="87"/>
              </a:xfrm>
              <a:custGeom>
                <a:avLst/>
                <a:gdLst>
                  <a:gd name="T0" fmla="*/ 0 w 57"/>
                  <a:gd name="T1" fmla="*/ 22 h 89"/>
                  <a:gd name="T2" fmla="*/ 160741 w 57"/>
                  <a:gd name="T3" fmla="*/ 26 h 89"/>
                  <a:gd name="T4" fmla="*/ 318709 w 57"/>
                  <a:gd name="T5" fmla="*/ 26 h 89"/>
                  <a:gd name="T6" fmla="*/ 655534 w 57"/>
                  <a:gd name="T7" fmla="*/ 39 h 89"/>
                  <a:gd name="T8" fmla="*/ 811825 w 57"/>
                  <a:gd name="T9" fmla="*/ 35 h 89"/>
                  <a:gd name="T10" fmla="*/ 1148142 w 57"/>
                  <a:gd name="T11" fmla="*/ 35 h 89"/>
                  <a:gd name="T12" fmla="*/ 1148142 w 57"/>
                  <a:gd name="T13" fmla="*/ 22 h 89"/>
                  <a:gd name="T14" fmla="*/ 1148142 w 57"/>
                  <a:gd name="T15" fmla="*/ 22 h 89"/>
                  <a:gd name="T16" fmla="*/ 811825 w 57"/>
                  <a:gd name="T17" fmla="*/ 22 h 89"/>
                  <a:gd name="T18" fmla="*/ 962617 w 57"/>
                  <a:gd name="T19" fmla="*/ 22 h 89"/>
                  <a:gd name="T20" fmla="*/ 811825 w 57"/>
                  <a:gd name="T21" fmla="*/ 0 h 89"/>
                  <a:gd name="T22" fmla="*/ 655534 w 57"/>
                  <a:gd name="T23" fmla="*/ 16 h 89"/>
                  <a:gd name="T24" fmla="*/ 318709 w 57"/>
                  <a:gd name="T25" fmla="*/ 8 h 89"/>
                  <a:gd name="T26" fmla="*/ 318709 w 57"/>
                  <a:gd name="T27" fmla="*/ 16 h 89"/>
                  <a:gd name="T28" fmla="*/ 160741 w 57"/>
                  <a:gd name="T29" fmla="*/ 22 h 89"/>
                  <a:gd name="T30" fmla="*/ 318709 w 57"/>
                  <a:gd name="T31" fmla="*/ 22 h 89"/>
                  <a:gd name="T32" fmla="*/ 160741 w 57"/>
                  <a:gd name="T33" fmla="*/ 22 h 89"/>
                  <a:gd name="T34" fmla="*/ 0 w 57"/>
                  <a:gd name="T35" fmla="*/ 22 h 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
                  <a:gd name="T55" fmla="*/ 0 h 89"/>
                  <a:gd name="T56" fmla="*/ 57 w 57"/>
                  <a:gd name="T57" fmla="*/ 89 h 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 h="89">
                    <a:moveTo>
                      <a:pt x="0" y="40"/>
                    </a:moveTo>
                    <a:lnTo>
                      <a:pt x="8" y="64"/>
                    </a:lnTo>
                    <a:lnTo>
                      <a:pt x="16" y="64"/>
                    </a:lnTo>
                    <a:lnTo>
                      <a:pt x="32" y="88"/>
                    </a:lnTo>
                    <a:lnTo>
                      <a:pt x="40" y="80"/>
                    </a:lnTo>
                    <a:lnTo>
                      <a:pt x="56" y="80"/>
                    </a:lnTo>
                    <a:lnTo>
                      <a:pt x="56" y="56"/>
                    </a:lnTo>
                    <a:lnTo>
                      <a:pt x="56" y="40"/>
                    </a:lnTo>
                    <a:lnTo>
                      <a:pt x="40" y="40"/>
                    </a:lnTo>
                    <a:lnTo>
                      <a:pt x="48" y="24"/>
                    </a:lnTo>
                    <a:lnTo>
                      <a:pt x="40" y="0"/>
                    </a:lnTo>
                    <a:lnTo>
                      <a:pt x="32" y="16"/>
                    </a:lnTo>
                    <a:lnTo>
                      <a:pt x="16" y="8"/>
                    </a:lnTo>
                    <a:lnTo>
                      <a:pt x="16" y="16"/>
                    </a:lnTo>
                    <a:lnTo>
                      <a:pt x="8" y="24"/>
                    </a:lnTo>
                    <a:lnTo>
                      <a:pt x="16" y="40"/>
                    </a:lnTo>
                    <a:lnTo>
                      <a:pt x="8" y="40"/>
                    </a:lnTo>
                    <a:lnTo>
                      <a:pt x="0" y="4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35" name="Freeform 271"/>
              <p:cNvSpPr>
                <a:spLocks noChangeAspect="1"/>
              </p:cNvSpPr>
              <p:nvPr/>
            </p:nvSpPr>
            <p:spPr bwMode="auto">
              <a:xfrm>
                <a:off x="1084" y="1352"/>
                <a:ext cx="209" cy="133"/>
              </a:xfrm>
              <a:custGeom>
                <a:avLst/>
                <a:gdLst>
                  <a:gd name="T0" fmla="*/ 0 w 161"/>
                  <a:gd name="T1" fmla="*/ 17 h 137"/>
                  <a:gd name="T2" fmla="*/ 160299 w 161"/>
                  <a:gd name="T3" fmla="*/ 19 h 137"/>
                  <a:gd name="T4" fmla="*/ 160299 w 161"/>
                  <a:gd name="T5" fmla="*/ 23 h 137"/>
                  <a:gd name="T6" fmla="*/ 318282 w 161"/>
                  <a:gd name="T7" fmla="*/ 27 h 137"/>
                  <a:gd name="T8" fmla="*/ 960593 w 161"/>
                  <a:gd name="T9" fmla="*/ 27 h 137"/>
                  <a:gd name="T10" fmla="*/ 1139116 w 161"/>
                  <a:gd name="T11" fmla="*/ 31 h 137"/>
                  <a:gd name="T12" fmla="*/ 960593 w 161"/>
                  <a:gd name="T13" fmla="*/ 33 h 137"/>
                  <a:gd name="T14" fmla="*/ 318282 w 161"/>
                  <a:gd name="T15" fmla="*/ 33 h 137"/>
                  <a:gd name="T16" fmla="*/ 480103 w 161"/>
                  <a:gd name="T17" fmla="*/ 39 h 137"/>
                  <a:gd name="T18" fmla="*/ 654605 w 161"/>
                  <a:gd name="T19" fmla="*/ 41 h 137"/>
                  <a:gd name="T20" fmla="*/ 960593 w 161"/>
                  <a:gd name="T21" fmla="*/ 41 h 137"/>
                  <a:gd name="T22" fmla="*/ 960593 w 161"/>
                  <a:gd name="T23" fmla="*/ 45 h 137"/>
                  <a:gd name="T24" fmla="*/ 1618752 w 161"/>
                  <a:gd name="T25" fmla="*/ 43 h 137"/>
                  <a:gd name="T26" fmla="*/ 2101361 w 161"/>
                  <a:gd name="T27" fmla="*/ 41 h 137"/>
                  <a:gd name="T28" fmla="*/ 2263291 w 161"/>
                  <a:gd name="T29" fmla="*/ 39 h 137"/>
                  <a:gd name="T30" fmla="*/ 2767017 w 161"/>
                  <a:gd name="T31" fmla="*/ 43 h 137"/>
                  <a:gd name="T32" fmla="*/ 2913164 w 161"/>
                  <a:gd name="T33" fmla="*/ 43 h 137"/>
                  <a:gd name="T34" fmla="*/ 3069200 w 161"/>
                  <a:gd name="T35" fmla="*/ 41 h 137"/>
                  <a:gd name="T36" fmla="*/ 3069200 w 161"/>
                  <a:gd name="T37" fmla="*/ 39 h 137"/>
                  <a:gd name="T38" fmla="*/ 3234815 w 161"/>
                  <a:gd name="T39" fmla="*/ 39 h 137"/>
                  <a:gd name="T40" fmla="*/ 3234815 w 161"/>
                  <a:gd name="T41" fmla="*/ 33 h 137"/>
                  <a:gd name="T42" fmla="*/ 2767017 w 161"/>
                  <a:gd name="T43" fmla="*/ 27 h 137"/>
                  <a:gd name="T44" fmla="*/ 2443541 w 161"/>
                  <a:gd name="T45" fmla="*/ 23 h 137"/>
                  <a:gd name="T46" fmla="*/ 2443541 w 161"/>
                  <a:gd name="T47" fmla="*/ 17 h 137"/>
                  <a:gd name="T48" fmla="*/ 2443541 w 161"/>
                  <a:gd name="T49" fmla="*/ 17 h 137"/>
                  <a:gd name="T50" fmla="*/ 2578654 w 161"/>
                  <a:gd name="T51" fmla="*/ 0 h 137"/>
                  <a:gd name="T52" fmla="*/ 2443541 w 161"/>
                  <a:gd name="T53" fmla="*/ 0 h 137"/>
                  <a:gd name="T54" fmla="*/ 2101361 w 161"/>
                  <a:gd name="T55" fmla="*/ 0 h 137"/>
                  <a:gd name="T56" fmla="*/ 1943970 w 161"/>
                  <a:gd name="T57" fmla="*/ 17 h 137"/>
                  <a:gd name="T58" fmla="*/ 1769848 w 161"/>
                  <a:gd name="T59" fmla="*/ 16 h 137"/>
                  <a:gd name="T60" fmla="*/ 1454901 w 161"/>
                  <a:gd name="T61" fmla="*/ 16 h 137"/>
                  <a:gd name="T62" fmla="*/ 1292687 w 161"/>
                  <a:gd name="T63" fmla="*/ 16 h 137"/>
                  <a:gd name="T64" fmla="*/ 960593 w 161"/>
                  <a:gd name="T65" fmla="*/ 17 h 137"/>
                  <a:gd name="T66" fmla="*/ 960593 w 161"/>
                  <a:gd name="T67" fmla="*/ 8 h 137"/>
                  <a:gd name="T68" fmla="*/ 654605 w 161"/>
                  <a:gd name="T69" fmla="*/ 8 h 137"/>
                  <a:gd name="T70" fmla="*/ 160299 w 161"/>
                  <a:gd name="T71" fmla="*/ 17 h 137"/>
                  <a:gd name="T72" fmla="*/ 160299 w 161"/>
                  <a:gd name="T73" fmla="*/ 17 h 137"/>
                  <a:gd name="T74" fmla="*/ 0 w 161"/>
                  <a:gd name="T75" fmla="*/ 17 h 137"/>
                  <a:gd name="T76" fmla="*/ 0 w 161"/>
                  <a:gd name="T77" fmla="*/ 17 h 1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1"/>
                  <a:gd name="T118" fmla="*/ 0 h 137"/>
                  <a:gd name="T119" fmla="*/ 161 w 161"/>
                  <a:gd name="T120" fmla="*/ 137 h 1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1" h="137">
                    <a:moveTo>
                      <a:pt x="0" y="56"/>
                    </a:moveTo>
                    <a:lnTo>
                      <a:pt x="8" y="64"/>
                    </a:lnTo>
                    <a:lnTo>
                      <a:pt x="8" y="72"/>
                    </a:lnTo>
                    <a:lnTo>
                      <a:pt x="16" y="80"/>
                    </a:lnTo>
                    <a:lnTo>
                      <a:pt x="48" y="80"/>
                    </a:lnTo>
                    <a:lnTo>
                      <a:pt x="56" y="88"/>
                    </a:lnTo>
                    <a:lnTo>
                      <a:pt x="48" y="96"/>
                    </a:lnTo>
                    <a:lnTo>
                      <a:pt x="16" y="96"/>
                    </a:lnTo>
                    <a:lnTo>
                      <a:pt x="24" y="112"/>
                    </a:lnTo>
                    <a:lnTo>
                      <a:pt x="32" y="120"/>
                    </a:lnTo>
                    <a:lnTo>
                      <a:pt x="48" y="120"/>
                    </a:lnTo>
                    <a:lnTo>
                      <a:pt x="48" y="136"/>
                    </a:lnTo>
                    <a:lnTo>
                      <a:pt x="80" y="128"/>
                    </a:lnTo>
                    <a:lnTo>
                      <a:pt x="104" y="120"/>
                    </a:lnTo>
                    <a:lnTo>
                      <a:pt x="112" y="112"/>
                    </a:lnTo>
                    <a:lnTo>
                      <a:pt x="136" y="128"/>
                    </a:lnTo>
                    <a:lnTo>
                      <a:pt x="144" y="128"/>
                    </a:lnTo>
                    <a:lnTo>
                      <a:pt x="152" y="120"/>
                    </a:lnTo>
                    <a:lnTo>
                      <a:pt x="152" y="112"/>
                    </a:lnTo>
                    <a:lnTo>
                      <a:pt x="160" y="112"/>
                    </a:lnTo>
                    <a:lnTo>
                      <a:pt x="160" y="96"/>
                    </a:lnTo>
                    <a:lnTo>
                      <a:pt x="136" y="80"/>
                    </a:lnTo>
                    <a:lnTo>
                      <a:pt x="120" y="72"/>
                    </a:lnTo>
                    <a:lnTo>
                      <a:pt x="120" y="56"/>
                    </a:lnTo>
                    <a:lnTo>
                      <a:pt x="120" y="32"/>
                    </a:lnTo>
                    <a:lnTo>
                      <a:pt x="128" y="0"/>
                    </a:lnTo>
                    <a:lnTo>
                      <a:pt x="120" y="0"/>
                    </a:lnTo>
                    <a:lnTo>
                      <a:pt x="104" y="0"/>
                    </a:lnTo>
                    <a:lnTo>
                      <a:pt x="96" y="24"/>
                    </a:lnTo>
                    <a:lnTo>
                      <a:pt x="88" y="16"/>
                    </a:lnTo>
                    <a:lnTo>
                      <a:pt x="72" y="16"/>
                    </a:lnTo>
                    <a:lnTo>
                      <a:pt x="64" y="16"/>
                    </a:lnTo>
                    <a:lnTo>
                      <a:pt x="48" y="24"/>
                    </a:lnTo>
                    <a:lnTo>
                      <a:pt x="48" y="8"/>
                    </a:lnTo>
                    <a:lnTo>
                      <a:pt x="32" y="8"/>
                    </a:lnTo>
                    <a:lnTo>
                      <a:pt x="8" y="32"/>
                    </a:lnTo>
                    <a:lnTo>
                      <a:pt x="0" y="48"/>
                    </a:lnTo>
                    <a:lnTo>
                      <a:pt x="0" y="5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36" name="Freeform 272"/>
              <p:cNvSpPr>
                <a:spLocks noChangeAspect="1"/>
              </p:cNvSpPr>
              <p:nvPr/>
            </p:nvSpPr>
            <p:spPr bwMode="auto">
              <a:xfrm>
                <a:off x="1010" y="1320"/>
                <a:ext cx="118" cy="103"/>
              </a:xfrm>
              <a:custGeom>
                <a:avLst/>
                <a:gdLst>
                  <a:gd name="T0" fmla="*/ 0 w 89"/>
                  <a:gd name="T1" fmla="*/ 34 h 105"/>
                  <a:gd name="T2" fmla="*/ 403720 w 89"/>
                  <a:gd name="T3" fmla="*/ 45 h 105"/>
                  <a:gd name="T4" fmla="*/ 712671 w 89"/>
                  <a:gd name="T5" fmla="*/ 53 h 105"/>
                  <a:gd name="T6" fmla="*/ 1792942 w 89"/>
                  <a:gd name="T7" fmla="*/ 49 h 105"/>
                  <a:gd name="T8" fmla="*/ 2192966 w 89"/>
                  <a:gd name="T9" fmla="*/ 41 h 105"/>
                  <a:gd name="T10" fmla="*/ 2192966 w 89"/>
                  <a:gd name="T11" fmla="*/ 26 h 105"/>
                  <a:gd name="T12" fmla="*/ 3986153 w 89"/>
                  <a:gd name="T13" fmla="*/ 26 h 105"/>
                  <a:gd name="T14" fmla="*/ 3623791 w 89"/>
                  <a:gd name="T15" fmla="*/ 24 h 105"/>
                  <a:gd name="T16" fmla="*/ 2907528 w 89"/>
                  <a:gd name="T17" fmla="*/ 8 h 105"/>
                  <a:gd name="T18" fmla="*/ 2192966 w 89"/>
                  <a:gd name="T19" fmla="*/ 8 h 105"/>
                  <a:gd name="T20" fmla="*/ 1426851 w 89"/>
                  <a:gd name="T21" fmla="*/ 0 h 105"/>
                  <a:gd name="T22" fmla="*/ 403720 w 89"/>
                  <a:gd name="T23" fmla="*/ 16 h 105"/>
                  <a:gd name="T24" fmla="*/ 403720 w 89"/>
                  <a:gd name="T25" fmla="*/ 26 h 105"/>
                  <a:gd name="T26" fmla="*/ 403720 w 89"/>
                  <a:gd name="T27" fmla="*/ 26 h 105"/>
                  <a:gd name="T28" fmla="*/ 0 w 89"/>
                  <a:gd name="T29" fmla="*/ 34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9"/>
                  <a:gd name="T46" fmla="*/ 0 h 105"/>
                  <a:gd name="T47" fmla="*/ 89 w 89"/>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9" h="105">
                    <a:moveTo>
                      <a:pt x="0" y="72"/>
                    </a:moveTo>
                    <a:lnTo>
                      <a:pt x="8" y="88"/>
                    </a:lnTo>
                    <a:lnTo>
                      <a:pt x="16" y="104"/>
                    </a:lnTo>
                    <a:lnTo>
                      <a:pt x="40" y="96"/>
                    </a:lnTo>
                    <a:lnTo>
                      <a:pt x="48" y="80"/>
                    </a:lnTo>
                    <a:lnTo>
                      <a:pt x="48" y="64"/>
                    </a:lnTo>
                    <a:lnTo>
                      <a:pt x="88" y="32"/>
                    </a:lnTo>
                    <a:lnTo>
                      <a:pt x="80" y="24"/>
                    </a:lnTo>
                    <a:lnTo>
                      <a:pt x="64" y="8"/>
                    </a:lnTo>
                    <a:lnTo>
                      <a:pt x="48" y="8"/>
                    </a:lnTo>
                    <a:lnTo>
                      <a:pt x="32" y="0"/>
                    </a:lnTo>
                    <a:lnTo>
                      <a:pt x="8" y="16"/>
                    </a:lnTo>
                    <a:lnTo>
                      <a:pt x="8" y="32"/>
                    </a:lnTo>
                    <a:lnTo>
                      <a:pt x="8" y="48"/>
                    </a:lnTo>
                    <a:lnTo>
                      <a:pt x="0" y="7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37" name="Freeform 273"/>
              <p:cNvSpPr>
                <a:spLocks noChangeAspect="1"/>
              </p:cNvSpPr>
              <p:nvPr/>
            </p:nvSpPr>
            <p:spPr bwMode="auto">
              <a:xfrm>
                <a:off x="521" y="1649"/>
                <a:ext cx="22" cy="8"/>
              </a:xfrm>
              <a:custGeom>
                <a:avLst/>
                <a:gdLst>
                  <a:gd name="T0" fmla="*/ 0 w 17"/>
                  <a:gd name="T1" fmla="*/ 4 h 9"/>
                  <a:gd name="T2" fmla="*/ 139181 w 17"/>
                  <a:gd name="T3" fmla="*/ 4 h 9"/>
                  <a:gd name="T4" fmla="*/ 287827 w 17"/>
                  <a:gd name="T5" fmla="*/ 4 h 9"/>
                  <a:gd name="T6" fmla="*/ 139181 w 17"/>
                  <a:gd name="T7" fmla="*/ 0 h 9"/>
                  <a:gd name="T8" fmla="*/ 0 w 17"/>
                  <a:gd name="T9" fmla="*/ 4 h 9"/>
                  <a:gd name="T10" fmla="*/ 0 60000 65536"/>
                  <a:gd name="T11" fmla="*/ 0 60000 65536"/>
                  <a:gd name="T12" fmla="*/ 0 60000 65536"/>
                  <a:gd name="T13" fmla="*/ 0 60000 65536"/>
                  <a:gd name="T14" fmla="*/ 0 60000 65536"/>
                  <a:gd name="T15" fmla="*/ 0 w 17"/>
                  <a:gd name="T16" fmla="*/ 0 h 9"/>
                  <a:gd name="T17" fmla="*/ 17 w 17"/>
                  <a:gd name="T18" fmla="*/ 9 h 9"/>
                </a:gdLst>
                <a:ahLst/>
                <a:cxnLst>
                  <a:cxn ang="T10">
                    <a:pos x="T0" y="T1"/>
                  </a:cxn>
                  <a:cxn ang="T11">
                    <a:pos x="T2" y="T3"/>
                  </a:cxn>
                  <a:cxn ang="T12">
                    <a:pos x="T4" y="T5"/>
                  </a:cxn>
                  <a:cxn ang="T13">
                    <a:pos x="T6" y="T7"/>
                  </a:cxn>
                  <a:cxn ang="T14">
                    <a:pos x="T8" y="T9"/>
                  </a:cxn>
                </a:cxnLst>
                <a:rect l="T15" t="T16" r="T17" b="T18"/>
                <a:pathLst>
                  <a:path w="17" h="9">
                    <a:moveTo>
                      <a:pt x="0" y="8"/>
                    </a:moveTo>
                    <a:lnTo>
                      <a:pt x="8" y="8"/>
                    </a:lnTo>
                    <a:lnTo>
                      <a:pt x="16" y="8"/>
                    </a:lnTo>
                    <a:lnTo>
                      <a:pt x="8"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38" name="Freeform 274"/>
              <p:cNvSpPr>
                <a:spLocks noChangeAspect="1"/>
              </p:cNvSpPr>
              <p:nvPr/>
            </p:nvSpPr>
            <p:spPr bwMode="auto">
              <a:xfrm>
                <a:off x="667" y="1680"/>
                <a:ext cx="42" cy="32"/>
              </a:xfrm>
              <a:custGeom>
                <a:avLst/>
                <a:gdLst>
                  <a:gd name="T0" fmla="*/ 0 w 33"/>
                  <a:gd name="T1" fmla="*/ 16 h 33"/>
                  <a:gd name="T2" fmla="*/ 81237 w 33"/>
                  <a:gd name="T3" fmla="*/ 16 h 33"/>
                  <a:gd name="T4" fmla="*/ 147851 w 33"/>
                  <a:gd name="T5" fmla="*/ 16 h 33"/>
                  <a:gd name="T6" fmla="*/ 232060 w 33"/>
                  <a:gd name="T7" fmla="*/ 16 h 33"/>
                  <a:gd name="T8" fmla="*/ 232060 w 33"/>
                  <a:gd name="T9" fmla="*/ 16 h 33"/>
                  <a:gd name="T10" fmla="*/ 147851 w 33"/>
                  <a:gd name="T11" fmla="*/ 16 h 33"/>
                  <a:gd name="T12" fmla="*/ 304811 w 33"/>
                  <a:gd name="T13" fmla="*/ 8 h 33"/>
                  <a:gd name="T14" fmla="*/ 232060 w 33"/>
                  <a:gd name="T15" fmla="*/ 0 h 33"/>
                  <a:gd name="T16" fmla="*/ 0 w 33"/>
                  <a:gd name="T17" fmla="*/ 16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3"/>
                  <a:gd name="T29" fmla="*/ 33 w 33"/>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3">
                    <a:moveTo>
                      <a:pt x="0" y="24"/>
                    </a:moveTo>
                    <a:lnTo>
                      <a:pt x="8" y="32"/>
                    </a:lnTo>
                    <a:lnTo>
                      <a:pt x="16" y="16"/>
                    </a:lnTo>
                    <a:lnTo>
                      <a:pt x="24" y="16"/>
                    </a:lnTo>
                    <a:lnTo>
                      <a:pt x="16" y="16"/>
                    </a:lnTo>
                    <a:lnTo>
                      <a:pt x="32" y="8"/>
                    </a:lnTo>
                    <a:lnTo>
                      <a:pt x="24" y="0"/>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39" name="Freeform 275"/>
              <p:cNvSpPr>
                <a:spLocks noChangeAspect="1"/>
              </p:cNvSpPr>
              <p:nvPr/>
            </p:nvSpPr>
            <p:spPr bwMode="auto">
              <a:xfrm>
                <a:off x="927" y="1751"/>
                <a:ext cx="22" cy="32"/>
              </a:xfrm>
              <a:custGeom>
                <a:avLst/>
                <a:gdLst>
                  <a:gd name="T0" fmla="*/ 0 w 17"/>
                  <a:gd name="T1" fmla="*/ 0 h 33"/>
                  <a:gd name="T2" fmla="*/ 0 w 17"/>
                  <a:gd name="T3" fmla="*/ 8 h 33"/>
                  <a:gd name="T4" fmla="*/ 0 w 17"/>
                  <a:gd name="T5" fmla="*/ 16 h 33"/>
                  <a:gd name="T6" fmla="*/ 287827 w 17"/>
                  <a:gd name="T7" fmla="*/ 16 h 33"/>
                  <a:gd name="T8" fmla="*/ 0 w 17"/>
                  <a:gd name="T9" fmla="*/ 16 h 33"/>
                  <a:gd name="T10" fmla="*/ 139181 w 17"/>
                  <a:gd name="T11" fmla="*/ 16 h 33"/>
                  <a:gd name="T12" fmla="*/ 0 w 17"/>
                  <a:gd name="T13" fmla="*/ 8 h 33"/>
                  <a:gd name="T14" fmla="*/ 139181 w 17"/>
                  <a:gd name="T15" fmla="*/ 0 h 33"/>
                  <a:gd name="T16" fmla="*/ 0 w 1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33"/>
                  <a:gd name="T29" fmla="*/ 17 w 1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33">
                    <a:moveTo>
                      <a:pt x="0" y="0"/>
                    </a:moveTo>
                    <a:lnTo>
                      <a:pt x="0" y="8"/>
                    </a:lnTo>
                    <a:lnTo>
                      <a:pt x="0" y="24"/>
                    </a:lnTo>
                    <a:lnTo>
                      <a:pt x="16" y="32"/>
                    </a:lnTo>
                    <a:lnTo>
                      <a:pt x="0" y="16"/>
                    </a:lnTo>
                    <a:lnTo>
                      <a:pt x="8" y="16"/>
                    </a:lnTo>
                    <a:lnTo>
                      <a:pt x="0" y="8"/>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40" name="Freeform 276"/>
              <p:cNvSpPr>
                <a:spLocks noChangeAspect="1"/>
              </p:cNvSpPr>
              <p:nvPr/>
            </p:nvSpPr>
            <p:spPr bwMode="auto">
              <a:xfrm>
                <a:off x="969" y="1797"/>
                <a:ext cx="62" cy="32"/>
              </a:xfrm>
              <a:custGeom>
                <a:avLst/>
                <a:gdLst>
                  <a:gd name="T0" fmla="*/ 0 w 49"/>
                  <a:gd name="T1" fmla="*/ 0 h 33"/>
                  <a:gd name="T2" fmla="*/ 59970 w 49"/>
                  <a:gd name="T3" fmla="*/ 8 h 33"/>
                  <a:gd name="T4" fmla="*/ 181526 w 49"/>
                  <a:gd name="T5" fmla="*/ 16 h 33"/>
                  <a:gd name="T6" fmla="*/ 246094 w 49"/>
                  <a:gd name="T7" fmla="*/ 16 h 33"/>
                  <a:gd name="T8" fmla="*/ 246094 w 49"/>
                  <a:gd name="T9" fmla="*/ 16 h 33"/>
                  <a:gd name="T10" fmla="*/ 311384 w 49"/>
                  <a:gd name="T11" fmla="*/ 16 h 33"/>
                  <a:gd name="T12" fmla="*/ 367727 w 49"/>
                  <a:gd name="T13" fmla="*/ 16 h 33"/>
                  <a:gd name="T14" fmla="*/ 181526 w 49"/>
                  <a:gd name="T15" fmla="*/ 8 h 33"/>
                  <a:gd name="T16" fmla="*/ 59970 w 49"/>
                  <a:gd name="T17" fmla="*/ 0 h 33"/>
                  <a:gd name="T18" fmla="*/ 0 w 49"/>
                  <a:gd name="T19" fmla="*/ 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33"/>
                  <a:gd name="T32" fmla="*/ 49 w 49"/>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33">
                    <a:moveTo>
                      <a:pt x="0" y="0"/>
                    </a:moveTo>
                    <a:lnTo>
                      <a:pt x="8" y="8"/>
                    </a:lnTo>
                    <a:lnTo>
                      <a:pt x="24" y="16"/>
                    </a:lnTo>
                    <a:lnTo>
                      <a:pt x="32" y="24"/>
                    </a:lnTo>
                    <a:lnTo>
                      <a:pt x="40" y="32"/>
                    </a:lnTo>
                    <a:lnTo>
                      <a:pt x="48" y="32"/>
                    </a:lnTo>
                    <a:lnTo>
                      <a:pt x="24" y="8"/>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41" name="Freeform 277"/>
              <p:cNvSpPr>
                <a:spLocks noChangeAspect="1"/>
              </p:cNvSpPr>
              <p:nvPr/>
            </p:nvSpPr>
            <p:spPr bwMode="auto">
              <a:xfrm>
                <a:off x="2168" y="1531"/>
                <a:ext cx="126" cy="63"/>
              </a:xfrm>
              <a:custGeom>
                <a:avLst/>
                <a:gdLst>
                  <a:gd name="T0" fmla="*/ 0 w 97"/>
                  <a:gd name="T1" fmla="*/ 16 h 65"/>
                  <a:gd name="T2" fmla="*/ 163460 w 97"/>
                  <a:gd name="T3" fmla="*/ 16 h 65"/>
                  <a:gd name="T4" fmla="*/ 490678 w 97"/>
                  <a:gd name="T5" fmla="*/ 16 h 65"/>
                  <a:gd name="T6" fmla="*/ 490678 w 97"/>
                  <a:gd name="T7" fmla="*/ 16 h 65"/>
                  <a:gd name="T8" fmla="*/ 163460 w 97"/>
                  <a:gd name="T9" fmla="*/ 16 h 65"/>
                  <a:gd name="T10" fmla="*/ 490678 w 97"/>
                  <a:gd name="T11" fmla="*/ 16 h 65"/>
                  <a:gd name="T12" fmla="*/ 490678 w 97"/>
                  <a:gd name="T13" fmla="*/ 16 h 65"/>
                  <a:gd name="T14" fmla="*/ 490678 w 97"/>
                  <a:gd name="T15" fmla="*/ 16 h 65"/>
                  <a:gd name="T16" fmla="*/ 675716 w 97"/>
                  <a:gd name="T17" fmla="*/ 16 h 65"/>
                  <a:gd name="T18" fmla="*/ 1166498 w 97"/>
                  <a:gd name="T19" fmla="*/ 18 h 65"/>
                  <a:gd name="T20" fmla="*/ 1991327 w 97"/>
                  <a:gd name="T21" fmla="*/ 16 h 65"/>
                  <a:gd name="T22" fmla="*/ 1991327 w 97"/>
                  <a:gd name="T23" fmla="*/ 16 h 65"/>
                  <a:gd name="T24" fmla="*/ 1991327 w 97"/>
                  <a:gd name="T25" fmla="*/ 16 h 65"/>
                  <a:gd name="T26" fmla="*/ 1814643 w 97"/>
                  <a:gd name="T27" fmla="*/ 16 h 65"/>
                  <a:gd name="T28" fmla="*/ 1814643 w 97"/>
                  <a:gd name="T29" fmla="*/ 0 h 65"/>
                  <a:gd name="T30" fmla="*/ 1654173 w 97"/>
                  <a:gd name="T31" fmla="*/ 0 h 65"/>
                  <a:gd name="T32" fmla="*/ 1654173 w 97"/>
                  <a:gd name="T33" fmla="*/ 0 h 65"/>
                  <a:gd name="T34" fmla="*/ 1324955 w 97"/>
                  <a:gd name="T35" fmla="*/ 8 h 65"/>
                  <a:gd name="T36" fmla="*/ 1166498 w 97"/>
                  <a:gd name="T37" fmla="*/ 8 h 65"/>
                  <a:gd name="T38" fmla="*/ 992429 w 97"/>
                  <a:gd name="T39" fmla="*/ 8 h 65"/>
                  <a:gd name="T40" fmla="*/ 827932 w 97"/>
                  <a:gd name="T41" fmla="*/ 16 h 65"/>
                  <a:gd name="T42" fmla="*/ 827932 w 97"/>
                  <a:gd name="T43" fmla="*/ 8 h 65"/>
                  <a:gd name="T44" fmla="*/ 827932 w 97"/>
                  <a:gd name="T45" fmla="*/ 16 h 65"/>
                  <a:gd name="T46" fmla="*/ 675716 w 97"/>
                  <a:gd name="T47" fmla="*/ 16 h 65"/>
                  <a:gd name="T48" fmla="*/ 675716 w 97"/>
                  <a:gd name="T49" fmla="*/ 8 h 65"/>
                  <a:gd name="T50" fmla="*/ 490678 w 97"/>
                  <a:gd name="T51" fmla="*/ 0 h 65"/>
                  <a:gd name="T52" fmla="*/ 324043 w 97"/>
                  <a:gd name="T53" fmla="*/ 0 h 65"/>
                  <a:gd name="T54" fmla="*/ 324043 w 97"/>
                  <a:gd name="T55" fmla="*/ 8 h 65"/>
                  <a:gd name="T56" fmla="*/ 163460 w 97"/>
                  <a:gd name="T57" fmla="*/ 8 h 65"/>
                  <a:gd name="T58" fmla="*/ 163460 w 97"/>
                  <a:gd name="T59" fmla="*/ 16 h 65"/>
                  <a:gd name="T60" fmla="*/ 0 w 97"/>
                  <a:gd name="T61" fmla="*/ 16 h 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7"/>
                  <a:gd name="T94" fmla="*/ 0 h 65"/>
                  <a:gd name="T95" fmla="*/ 97 w 97"/>
                  <a:gd name="T96" fmla="*/ 65 h 6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7" h="65">
                    <a:moveTo>
                      <a:pt x="0" y="16"/>
                    </a:moveTo>
                    <a:lnTo>
                      <a:pt x="8" y="24"/>
                    </a:lnTo>
                    <a:lnTo>
                      <a:pt x="24" y="16"/>
                    </a:lnTo>
                    <a:lnTo>
                      <a:pt x="24" y="24"/>
                    </a:lnTo>
                    <a:lnTo>
                      <a:pt x="8" y="40"/>
                    </a:lnTo>
                    <a:lnTo>
                      <a:pt x="24" y="40"/>
                    </a:lnTo>
                    <a:lnTo>
                      <a:pt x="24" y="48"/>
                    </a:lnTo>
                    <a:lnTo>
                      <a:pt x="24" y="56"/>
                    </a:lnTo>
                    <a:lnTo>
                      <a:pt x="32" y="56"/>
                    </a:lnTo>
                    <a:lnTo>
                      <a:pt x="56" y="64"/>
                    </a:lnTo>
                    <a:lnTo>
                      <a:pt x="96" y="40"/>
                    </a:lnTo>
                    <a:lnTo>
                      <a:pt x="96" y="16"/>
                    </a:lnTo>
                    <a:lnTo>
                      <a:pt x="88" y="16"/>
                    </a:lnTo>
                    <a:lnTo>
                      <a:pt x="88" y="0"/>
                    </a:lnTo>
                    <a:lnTo>
                      <a:pt x="80" y="0"/>
                    </a:lnTo>
                    <a:lnTo>
                      <a:pt x="64" y="8"/>
                    </a:lnTo>
                    <a:lnTo>
                      <a:pt x="56" y="8"/>
                    </a:lnTo>
                    <a:lnTo>
                      <a:pt x="48" y="8"/>
                    </a:lnTo>
                    <a:lnTo>
                      <a:pt x="40" y="16"/>
                    </a:lnTo>
                    <a:lnTo>
                      <a:pt x="40" y="8"/>
                    </a:lnTo>
                    <a:lnTo>
                      <a:pt x="40" y="16"/>
                    </a:lnTo>
                    <a:lnTo>
                      <a:pt x="32" y="24"/>
                    </a:lnTo>
                    <a:lnTo>
                      <a:pt x="32" y="8"/>
                    </a:lnTo>
                    <a:lnTo>
                      <a:pt x="24" y="0"/>
                    </a:lnTo>
                    <a:lnTo>
                      <a:pt x="16" y="0"/>
                    </a:lnTo>
                    <a:lnTo>
                      <a:pt x="16" y="8"/>
                    </a:lnTo>
                    <a:lnTo>
                      <a:pt x="8" y="8"/>
                    </a:lnTo>
                    <a:lnTo>
                      <a:pt x="8" y="16"/>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42" name="Freeform 278"/>
              <p:cNvSpPr>
                <a:spLocks noChangeAspect="1"/>
              </p:cNvSpPr>
              <p:nvPr/>
            </p:nvSpPr>
            <p:spPr bwMode="auto">
              <a:xfrm>
                <a:off x="2240" y="1290"/>
                <a:ext cx="2" cy="15"/>
              </a:xfrm>
              <a:custGeom>
                <a:avLst/>
                <a:gdLst>
                  <a:gd name="T0" fmla="*/ 0 w 1"/>
                  <a:gd name="T1" fmla="*/ 0 h 17"/>
                  <a:gd name="T2" fmla="*/ 0 w 1"/>
                  <a:gd name="T3" fmla="*/ 4 h 17"/>
                  <a:gd name="T4" fmla="*/ 0 w 1"/>
                  <a:gd name="T5" fmla="*/ 4 h 17"/>
                  <a:gd name="T6" fmla="*/ 0 w 1"/>
                  <a:gd name="T7" fmla="*/ 0 h 17"/>
                  <a:gd name="T8" fmla="*/ 0 60000 65536"/>
                  <a:gd name="T9" fmla="*/ 0 60000 65536"/>
                  <a:gd name="T10" fmla="*/ 0 60000 65536"/>
                  <a:gd name="T11" fmla="*/ 0 60000 65536"/>
                  <a:gd name="T12" fmla="*/ 0 w 1"/>
                  <a:gd name="T13" fmla="*/ 0 h 17"/>
                  <a:gd name="T14" fmla="*/ 1 w 1"/>
                  <a:gd name="T15" fmla="*/ 17 h 17"/>
                </a:gdLst>
                <a:ahLst/>
                <a:cxnLst>
                  <a:cxn ang="T8">
                    <a:pos x="T0" y="T1"/>
                  </a:cxn>
                  <a:cxn ang="T9">
                    <a:pos x="T2" y="T3"/>
                  </a:cxn>
                  <a:cxn ang="T10">
                    <a:pos x="T4" y="T5"/>
                  </a:cxn>
                  <a:cxn ang="T11">
                    <a:pos x="T6" y="T7"/>
                  </a:cxn>
                </a:cxnLst>
                <a:rect l="T12" t="T13" r="T14" b="T15"/>
                <a:pathLst>
                  <a:path w="1" h="17">
                    <a:moveTo>
                      <a:pt x="0" y="0"/>
                    </a:moveTo>
                    <a:lnTo>
                      <a:pt x="0" y="16"/>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43" name="Freeform 279"/>
              <p:cNvSpPr>
                <a:spLocks noChangeAspect="1"/>
              </p:cNvSpPr>
              <p:nvPr/>
            </p:nvSpPr>
            <p:spPr bwMode="auto">
              <a:xfrm>
                <a:off x="2949" y="2407"/>
                <a:ext cx="85" cy="126"/>
              </a:xfrm>
              <a:custGeom>
                <a:avLst/>
                <a:gdLst>
                  <a:gd name="T0" fmla="*/ 0 w 65"/>
                  <a:gd name="T1" fmla="*/ 42 h 129"/>
                  <a:gd name="T2" fmla="*/ 202466 w 65"/>
                  <a:gd name="T3" fmla="*/ 49 h 129"/>
                  <a:gd name="T4" fmla="*/ 417083 w 65"/>
                  <a:gd name="T5" fmla="*/ 54 h 129"/>
                  <a:gd name="T6" fmla="*/ 863132 w 65"/>
                  <a:gd name="T7" fmla="*/ 54 h 129"/>
                  <a:gd name="T8" fmla="*/ 1063541 w 65"/>
                  <a:gd name="T9" fmla="*/ 51 h 129"/>
                  <a:gd name="T10" fmla="*/ 1479751 w 65"/>
                  <a:gd name="T11" fmla="*/ 21 h 129"/>
                  <a:gd name="T12" fmla="*/ 1479751 w 65"/>
                  <a:gd name="T13" fmla="*/ 21 h 129"/>
                  <a:gd name="T14" fmla="*/ 1723695 w 65"/>
                  <a:gd name="T15" fmla="*/ 21 h 129"/>
                  <a:gd name="T16" fmla="*/ 1723695 w 65"/>
                  <a:gd name="T17" fmla="*/ 21 h 129"/>
                  <a:gd name="T18" fmla="*/ 1479751 w 65"/>
                  <a:gd name="T19" fmla="*/ 8 h 129"/>
                  <a:gd name="T20" fmla="*/ 1479751 w 65"/>
                  <a:gd name="T21" fmla="*/ 0 h 129"/>
                  <a:gd name="T22" fmla="*/ 1280286 w 65"/>
                  <a:gd name="T23" fmla="*/ 16 h 129"/>
                  <a:gd name="T24" fmla="*/ 1063541 w 65"/>
                  <a:gd name="T25" fmla="*/ 16 h 129"/>
                  <a:gd name="T26" fmla="*/ 1063541 w 65"/>
                  <a:gd name="T27" fmla="*/ 21 h 129"/>
                  <a:gd name="T28" fmla="*/ 417083 w 65"/>
                  <a:gd name="T29" fmla="*/ 21 h 129"/>
                  <a:gd name="T30" fmla="*/ 202466 w 65"/>
                  <a:gd name="T31" fmla="*/ 21 h 129"/>
                  <a:gd name="T32" fmla="*/ 417083 w 65"/>
                  <a:gd name="T33" fmla="*/ 34 h 129"/>
                  <a:gd name="T34" fmla="*/ 0 w 65"/>
                  <a:gd name="T35" fmla="*/ 42 h 1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129"/>
                  <a:gd name="T56" fmla="*/ 65 w 65"/>
                  <a:gd name="T57" fmla="*/ 129 h 1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129">
                    <a:moveTo>
                      <a:pt x="0" y="96"/>
                    </a:moveTo>
                    <a:lnTo>
                      <a:pt x="8" y="112"/>
                    </a:lnTo>
                    <a:lnTo>
                      <a:pt x="16" y="128"/>
                    </a:lnTo>
                    <a:lnTo>
                      <a:pt x="32" y="128"/>
                    </a:lnTo>
                    <a:lnTo>
                      <a:pt x="40" y="120"/>
                    </a:lnTo>
                    <a:lnTo>
                      <a:pt x="56" y="56"/>
                    </a:lnTo>
                    <a:lnTo>
                      <a:pt x="56" y="32"/>
                    </a:lnTo>
                    <a:lnTo>
                      <a:pt x="64" y="40"/>
                    </a:lnTo>
                    <a:lnTo>
                      <a:pt x="64" y="32"/>
                    </a:lnTo>
                    <a:lnTo>
                      <a:pt x="56" y="8"/>
                    </a:lnTo>
                    <a:lnTo>
                      <a:pt x="56" y="0"/>
                    </a:lnTo>
                    <a:lnTo>
                      <a:pt x="48" y="16"/>
                    </a:lnTo>
                    <a:lnTo>
                      <a:pt x="40" y="16"/>
                    </a:lnTo>
                    <a:lnTo>
                      <a:pt x="40" y="24"/>
                    </a:lnTo>
                    <a:lnTo>
                      <a:pt x="16" y="40"/>
                    </a:lnTo>
                    <a:lnTo>
                      <a:pt x="8" y="56"/>
                    </a:lnTo>
                    <a:lnTo>
                      <a:pt x="16" y="80"/>
                    </a:lnTo>
                    <a:lnTo>
                      <a:pt x="0" y="9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44" name="Freeform 280"/>
              <p:cNvSpPr>
                <a:spLocks noChangeAspect="1"/>
              </p:cNvSpPr>
              <p:nvPr/>
            </p:nvSpPr>
            <p:spPr bwMode="auto">
              <a:xfrm>
                <a:off x="3094" y="2493"/>
                <a:ext cx="2" cy="2"/>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45" name="Freeform 281"/>
              <p:cNvSpPr>
                <a:spLocks noChangeAspect="1"/>
              </p:cNvSpPr>
              <p:nvPr/>
            </p:nvSpPr>
            <p:spPr bwMode="auto">
              <a:xfrm>
                <a:off x="3074" y="2197"/>
                <a:ext cx="12" cy="1"/>
              </a:xfrm>
              <a:custGeom>
                <a:avLst/>
                <a:gdLst>
                  <a:gd name="T0" fmla="*/ 0 w 9"/>
                  <a:gd name="T1" fmla="*/ 0 h 1"/>
                  <a:gd name="T2" fmla="*/ 474660 w 9"/>
                  <a:gd name="T3" fmla="*/ 0 h 1"/>
                  <a:gd name="T4" fmla="*/ 0 60000 65536"/>
                  <a:gd name="T5" fmla="*/ 0 60000 65536"/>
                  <a:gd name="T6" fmla="*/ 0 w 9"/>
                  <a:gd name="T7" fmla="*/ 0 h 1"/>
                  <a:gd name="T8" fmla="*/ 9 w 9"/>
                  <a:gd name="T9" fmla="*/ 1 h 1"/>
                </a:gdLst>
                <a:ahLst/>
                <a:cxnLst>
                  <a:cxn ang="T4">
                    <a:pos x="T0" y="T1"/>
                  </a:cxn>
                  <a:cxn ang="T5">
                    <a:pos x="T2" y="T3"/>
                  </a:cxn>
                </a:cxnLst>
                <a:rect l="T6" t="T7" r="T8" b="T9"/>
                <a:pathLst>
                  <a:path w="9" h="1">
                    <a:moveTo>
                      <a:pt x="0" y="0"/>
                    </a:moveTo>
                    <a:lnTo>
                      <a:pt x="8"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46" name="Freeform 282"/>
              <p:cNvSpPr>
                <a:spLocks noChangeAspect="1"/>
              </p:cNvSpPr>
              <p:nvPr/>
            </p:nvSpPr>
            <p:spPr bwMode="auto">
              <a:xfrm>
                <a:off x="3575" y="2290"/>
                <a:ext cx="11" cy="9"/>
              </a:xfrm>
              <a:custGeom>
                <a:avLst/>
                <a:gdLst>
                  <a:gd name="T0" fmla="*/ 0 w 9"/>
                  <a:gd name="T1" fmla="*/ 8 h 9"/>
                  <a:gd name="T2" fmla="*/ 16457 w 9"/>
                  <a:gd name="T3" fmla="*/ 8 h 9"/>
                  <a:gd name="T4" fmla="*/ 0 w 9"/>
                  <a:gd name="T5" fmla="*/ 0 h 9"/>
                  <a:gd name="T6" fmla="*/ 0 w 9"/>
                  <a:gd name="T7" fmla="*/ 8 h 9"/>
                  <a:gd name="T8" fmla="*/ 0 60000 65536"/>
                  <a:gd name="T9" fmla="*/ 0 60000 65536"/>
                  <a:gd name="T10" fmla="*/ 0 60000 65536"/>
                  <a:gd name="T11" fmla="*/ 0 60000 65536"/>
                  <a:gd name="T12" fmla="*/ 0 w 9"/>
                  <a:gd name="T13" fmla="*/ 0 h 9"/>
                  <a:gd name="T14" fmla="*/ 9 w 9"/>
                  <a:gd name="T15" fmla="*/ 9 h 9"/>
                </a:gdLst>
                <a:ahLst/>
                <a:cxnLst>
                  <a:cxn ang="T8">
                    <a:pos x="T0" y="T1"/>
                  </a:cxn>
                  <a:cxn ang="T9">
                    <a:pos x="T2" y="T3"/>
                  </a:cxn>
                  <a:cxn ang="T10">
                    <a:pos x="T4" y="T5"/>
                  </a:cxn>
                  <a:cxn ang="T11">
                    <a:pos x="T6" y="T7"/>
                  </a:cxn>
                </a:cxnLst>
                <a:rect l="T12" t="T13" r="T14" b="T15"/>
                <a:pathLst>
                  <a:path w="9" h="9">
                    <a:moveTo>
                      <a:pt x="0" y="8"/>
                    </a:moveTo>
                    <a:lnTo>
                      <a:pt x="8" y="8"/>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47" name="Freeform 283"/>
              <p:cNvSpPr>
                <a:spLocks noChangeAspect="1"/>
              </p:cNvSpPr>
              <p:nvPr/>
            </p:nvSpPr>
            <p:spPr bwMode="auto">
              <a:xfrm>
                <a:off x="3586" y="2313"/>
                <a:ext cx="10" cy="10"/>
              </a:xfrm>
              <a:custGeom>
                <a:avLst/>
                <a:gdLst>
                  <a:gd name="T0" fmla="*/ 0 w 9"/>
                  <a:gd name="T1" fmla="*/ 0 h 9"/>
                  <a:gd name="T2" fmla="*/ 422 w 9"/>
                  <a:gd name="T3" fmla="*/ 422 h 9"/>
                  <a:gd name="T4" fmla="*/ 422 w 9"/>
                  <a:gd name="T5" fmla="*/ 422 h 9"/>
                  <a:gd name="T6" fmla="*/ 422 w 9"/>
                  <a:gd name="T7" fmla="*/ 0 h 9"/>
                  <a:gd name="T8" fmla="*/ 0 w 9"/>
                  <a:gd name="T9" fmla="*/ 0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0"/>
                    </a:moveTo>
                    <a:lnTo>
                      <a:pt x="8" y="8"/>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48" name="Freeform 284"/>
              <p:cNvSpPr>
                <a:spLocks noChangeAspect="1"/>
              </p:cNvSpPr>
              <p:nvPr/>
            </p:nvSpPr>
            <p:spPr bwMode="auto">
              <a:xfrm>
                <a:off x="3366" y="2221"/>
                <a:ext cx="33" cy="31"/>
              </a:xfrm>
              <a:custGeom>
                <a:avLst/>
                <a:gdLst>
                  <a:gd name="T0" fmla="*/ 0 w 25"/>
                  <a:gd name="T1" fmla="*/ 8 h 33"/>
                  <a:gd name="T2" fmla="*/ 324207 w 25"/>
                  <a:gd name="T3" fmla="*/ 8 h 33"/>
                  <a:gd name="T4" fmla="*/ 621108 w 25"/>
                  <a:gd name="T5" fmla="*/ 8 h 33"/>
                  <a:gd name="T6" fmla="*/ 920965 w 25"/>
                  <a:gd name="T7" fmla="*/ 8 h 33"/>
                  <a:gd name="T8" fmla="*/ 621108 w 25"/>
                  <a:gd name="T9" fmla="*/ 8 h 33"/>
                  <a:gd name="T10" fmla="*/ 324207 w 25"/>
                  <a:gd name="T11" fmla="*/ 0 h 33"/>
                  <a:gd name="T12" fmla="*/ 0 w 25"/>
                  <a:gd name="T13" fmla="*/ 8 h 33"/>
                  <a:gd name="T14" fmla="*/ 0 60000 65536"/>
                  <a:gd name="T15" fmla="*/ 0 60000 65536"/>
                  <a:gd name="T16" fmla="*/ 0 60000 65536"/>
                  <a:gd name="T17" fmla="*/ 0 60000 65536"/>
                  <a:gd name="T18" fmla="*/ 0 60000 65536"/>
                  <a:gd name="T19" fmla="*/ 0 60000 65536"/>
                  <a:gd name="T20" fmla="*/ 0 60000 65536"/>
                  <a:gd name="T21" fmla="*/ 0 w 25"/>
                  <a:gd name="T22" fmla="*/ 0 h 33"/>
                  <a:gd name="T23" fmla="*/ 25 w 25"/>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33">
                    <a:moveTo>
                      <a:pt x="0" y="16"/>
                    </a:moveTo>
                    <a:lnTo>
                      <a:pt x="8" y="32"/>
                    </a:lnTo>
                    <a:lnTo>
                      <a:pt x="16" y="32"/>
                    </a:lnTo>
                    <a:lnTo>
                      <a:pt x="24" y="24"/>
                    </a:lnTo>
                    <a:lnTo>
                      <a:pt x="16" y="8"/>
                    </a:lnTo>
                    <a:lnTo>
                      <a:pt x="8" y="0"/>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49" name="Freeform 285"/>
              <p:cNvSpPr>
                <a:spLocks noChangeAspect="1"/>
              </p:cNvSpPr>
              <p:nvPr/>
            </p:nvSpPr>
            <p:spPr bwMode="auto">
              <a:xfrm>
                <a:off x="3710" y="2133"/>
                <a:ext cx="22" cy="18"/>
              </a:xfrm>
              <a:custGeom>
                <a:avLst/>
                <a:gdLst>
                  <a:gd name="T0" fmla="*/ 0 w 17"/>
                  <a:gd name="T1" fmla="*/ 0 h 17"/>
                  <a:gd name="T2" fmla="*/ 0 w 17"/>
                  <a:gd name="T3" fmla="*/ 8 h 17"/>
                  <a:gd name="T4" fmla="*/ 139181 w 17"/>
                  <a:gd name="T5" fmla="*/ 130 h 17"/>
                  <a:gd name="T6" fmla="*/ 287827 w 17"/>
                  <a:gd name="T7" fmla="*/ 8 h 17"/>
                  <a:gd name="T8" fmla="*/ 287827 w 17"/>
                  <a:gd name="T9" fmla="*/ 0 h 17"/>
                  <a:gd name="T10" fmla="*/ 0 w 17"/>
                  <a:gd name="T11" fmla="*/ 0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0" y="8"/>
                    </a:lnTo>
                    <a:lnTo>
                      <a:pt x="8" y="16"/>
                    </a:lnTo>
                    <a:lnTo>
                      <a:pt x="16" y="8"/>
                    </a:lnTo>
                    <a:lnTo>
                      <a:pt x="16"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50" name="Freeform 286"/>
              <p:cNvSpPr>
                <a:spLocks noChangeAspect="1"/>
              </p:cNvSpPr>
              <p:nvPr/>
            </p:nvSpPr>
            <p:spPr bwMode="auto">
              <a:xfrm>
                <a:off x="3836" y="2079"/>
                <a:ext cx="22" cy="32"/>
              </a:xfrm>
              <a:custGeom>
                <a:avLst/>
                <a:gdLst>
                  <a:gd name="T0" fmla="*/ 0 w 17"/>
                  <a:gd name="T1" fmla="*/ 16 h 33"/>
                  <a:gd name="T2" fmla="*/ 0 w 17"/>
                  <a:gd name="T3" fmla="*/ 16 h 33"/>
                  <a:gd name="T4" fmla="*/ 139181 w 17"/>
                  <a:gd name="T5" fmla="*/ 16 h 33"/>
                  <a:gd name="T6" fmla="*/ 287827 w 17"/>
                  <a:gd name="T7" fmla="*/ 0 h 33"/>
                  <a:gd name="T8" fmla="*/ 287827 w 17"/>
                  <a:gd name="T9" fmla="*/ 0 h 33"/>
                  <a:gd name="T10" fmla="*/ 0 w 17"/>
                  <a:gd name="T11" fmla="*/ 16 h 33"/>
                  <a:gd name="T12" fmla="*/ 0 60000 65536"/>
                  <a:gd name="T13" fmla="*/ 0 60000 65536"/>
                  <a:gd name="T14" fmla="*/ 0 60000 65536"/>
                  <a:gd name="T15" fmla="*/ 0 60000 65536"/>
                  <a:gd name="T16" fmla="*/ 0 60000 65536"/>
                  <a:gd name="T17" fmla="*/ 0 60000 65536"/>
                  <a:gd name="T18" fmla="*/ 0 w 17"/>
                  <a:gd name="T19" fmla="*/ 0 h 33"/>
                  <a:gd name="T20" fmla="*/ 17 w 17"/>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17" h="33">
                    <a:moveTo>
                      <a:pt x="0" y="24"/>
                    </a:moveTo>
                    <a:lnTo>
                      <a:pt x="0" y="24"/>
                    </a:lnTo>
                    <a:lnTo>
                      <a:pt x="8" y="32"/>
                    </a:lnTo>
                    <a:lnTo>
                      <a:pt x="16" y="0"/>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51" name="Freeform 287"/>
              <p:cNvSpPr>
                <a:spLocks noChangeAspect="1"/>
              </p:cNvSpPr>
              <p:nvPr/>
            </p:nvSpPr>
            <p:spPr bwMode="auto">
              <a:xfrm>
                <a:off x="3950" y="1994"/>
                <a:ext cx="22" cy="30"/>
              </a:xfrm>
              <a:custGeom>
                <a:avLst/>
                <a:gdLst>
                  <a:gd name="T0" fmla="*/ 0 w 17"/>
                  <a:gd name="T1" fmla="*/ 5 h 33"/>
                  <a:gd name="T2" fmla="*/ 0 w 17"/>
                  <a:gd name="T3" fmla="*/ 5 h 33"/>
                  <a:gd name="T4" fmla="*/ 0 w 17"/>
                  <a:gd name="T5" fmla="*/ 5 h 33"/>
                  <a:gd name="T6" fmla="*/ 0 w 17"/>
                  <a:gd name="T7" fmla="*/ 5 h 33"/>
                  <a:gd name="T8" fmla="*/ 139181 w 17"/>
                  <a:gd name="T9" fmla="*/ 5 h 33"/>
                  <a:gd name="T10" fmla="*/ 287827 w 17"/>
                  <a:gd name="T11" fmla="*/ 5 h 33"/>
                  <a:gd name="T12" fmla="*/ 287827 w 17"/>
                  <a:gd name="T13" fmla="*/ 5 h 33"/>
                  <a:gd name="T14" fmla="*/ 287827 w 17"/>
                  <a:gd name="T15" fmla="*/ 5 h 33"/>
                  <a:gd name="T16" fmla="*/ 0 w 17"/>
                  <a:gd name="T17" fmla="*/ 0 h 33"/>
                  <a:gd name="T18" fmla="*/ 0 w 17"/>
                  <a:gd name="T19" fmla="*/ 5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3"/>
                  <a:gd name="T32" fmla="*/ 17 w 17"/>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3">
                    <a:moveTo>
                      <a:pt x="0" y="8"/>
                    </a:moveTo>
                    <a:lnTo>
                      <a:pt x="0" y="16"/>
                    </a:lnTo>
                    <a:lnTo>
                      <a:pt x="0" y="32"/>
                    </a:lnTo>
                    <a:lnTo>
                      <a:pt x="8" y="32"/>
                    </a:lnTo>
                    <a:lnTo>
                      <a:pt x="16" y="32"/>
                    </a:lnTo>
                    <a:lnTo>
                      <a:pt x="16" y="16"/>
                    </a:lnTo>
                    <a:lnTo>
                      <a:pt x="16" y="8"/>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52" name="Freeform 288"/>
              <p:cNvSpPr>
                <a:spLocks noChangeAspect="1"/>
              </p:cNvSpPr>
              <p:nvPr/>
            </p:nvSpPr>
            <p:spPr bwMode="auto">
              <a:xfrm>
                <a:off x="3970" y="1994"/>
                <a:ext cx="34" cy="16"/>
              </a:xfrm>
              <a:custGeom>
                <a:avLst/>
                <a:gdLst>
                  <a:gd name="T0" fmla="*/ 0 w 25"/>
                  <a:gd name="T1" fmla="*/ 8 h 17"/>
                  <a:gd name="T2" fmla="*/ 0 w 25"/>
                  <a:gd name="T3" fmla="*/ 8 h 17"/>
                  <a:gd name="T4" fmla="*/ 930992 w 25"/>
                  <a:gd name="T5" fmla="*/ 8 h 17"/>
                  <a:gd name="T6" fmla="*/ 1925394 w 25"/>
                  <a:gd name="T7" fmla="*/ 8 h 17"/>
                  <a:gd name="T8" fmla="*/ 2881533 w 25"/>
                  <a:gd name="T9" fmla="*/ 8 h 17"/>
                  <a:gd name="T10" fmla="*/ 2881533 w 25"/>
                  <a:gd name="T11" fmla="*/ 0 h 17"/>
                  <a:gd name="T12" fmla="*/ 1925394 w 25"/>
                  <a:gd name="T13" fmla="*/ 0 h 17"/>
                  <a:gd name="T14" fmla="*/ 0 w 25"/>
                  <a:gd name="T15" fmla="*/ 8 h 17"/>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17"/>
                  <a:gd name="T26" fmla="*/ 25 w 25"/>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17">
                    <a:moveTo>
                      <a:pt x="0" y="8"/>
                    </a:moveTo>
                    <a:lnTo>
                      <a:pt x="0" y="16"/>
                    </a:lnTo>
                    <a:lnTo>
                      <a:pt x="8" y="16"/>
                    </a:lnTo>
                    <a:lnTo>
                      <a:pt x="16" y="8"/>
                    </a:lnTo>
                    <a:lnTo>
                      <a:pt x="24" y="8"/>
                    </a:lnTo>
                    <a:lnTo>
                      <a:pt x="24" y="0"/>
                    </a:lnTo>
                    <a:lnTo>
                      <a:pt x="16"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53" name="Freeform 289"/>
              <p:cNvSpPr>
                <a:spLocks noChangeAspect="1"/>
              </p:cNvSpPr>
              <p:nvPr/>
            </p:nvSpPr>
            <p:spPr bwMode="auto">
              <a:xfrm>
                <a:off x="3961" y="1914"/>
                <a:ext cx="127" cy="88"/>
              </a:xfrm>
              <a:custGeom>
                <a:avLst/>
                <a:gdLst>
                  <a:gd name="T0" fmla="*/ 0 w 97"/>
                  <a:gd name="T1" fmla="*/ 44 h 89"/>
                  <a:gd name="T2" fmla="*/ 0 w 97"/>
                  <a:gd name="T3" fmla="*/ 44 h 89"/>
                  <a:gd name="T4" fmla="*/ 209921 w 97"/>
                  <a:gd name="T5" fmla="*/ 44 h 89"/>
                  <a:gd name="T6" fmla="*/ 894849 w 97"/>
                  <a:gd name="T7" fmla="*/ 44 h 89"/>
                  <a:gd name="T8" fmla="*/ 1112356 w 97"/>
                  <a:gd name="T9" fmla="*/ 44 h 89"/>
                  <a:gd name="T10" fmla="*/ 1112356 w 97"/>
                  <a:gd name="T11" fmla="*/ 44 h 89"/>
                  <a:gd name="T12" fmla="*/ 1332018 w 97"/>
                  <a:gd name="T13" fmla="*/ 50 h 89"/>
                  <a:gd name="T14" fmla="*/ 1332018 w 97"/>
                  <a:gd name="T15" fmla="*/ 44 h 89"/>
                  <a:gd name="T16" fmla="*/ 1332018 w 97"/>
                  <a:gd name="T17" fmla="*/ 44 h 89"/>
                  <a:gd name="T18" fmla="*/ 1576115 w 97"/>
                  <a:gd name="T19" fmla="*/ 44 h 89"/>
                  <a:gd name="T20" fmla="*/ 1795745 w 97"/>
                  <a:gd name="T21" fmla="*/ 44 h 89"/>
                  <a:gd name="T22" fmla="*/ 2008378 w 97"/>
                  <a:gd name="T23" fmla="*/ 44 h 89"/>
                  <a:gd name="T24" fmla="*/ 2008378 w 97"/>
                  <a:gd name="T25" fmla="*/ 44 h 89"/>
                  <a:gd name="T26" fmla="*/ 2008378 w 97"/>
                  <a:gd name="T27" fmla="*/ 44 h 89"/>
                  <a:gd name="T28" fmla="*/ 2227110 w 97"/>
                  <a:gd name="T29" fmla="*/ 44 h 89"/>
                  <a:gd name="T30" fmla="*/ 2227110 w 97"/>
                  <a:gd name="T31" fmla="*/ 44 h 89"/>
                  <a:gd name="T32" fmla="*/ 2466434 w 97"/>
                  <a:gd name="T33" fmla="*/ 44 h 89"/>
                  <a:gd name="T34" fmla="*/ 2466434 w 97"/>
                  <a:gd name="T35" fmla="*/ 44 h 89"/>
                  <a:gd name="T36" fmla="*/ 2466434 w 97"/>
                  <a:gd name="T37" fmla="*/ 40 h 89"/>
                  <a:gd name="T38" fmla="*/ 2701791 w 97"/>
                  <a:gd name="T39" fmla="*/ 40 h 89"/>
                  <a:gd name="T40" fmla="*/ 2701791 w 97"/>
                  <a:gd name="T41" fmla="*/ 0 h 89"/>
                  <a:gd name="T42" fmla="*/ 2466434 w 97"/>
                  <a:gd name="T43" fmla="*/ 0 h 89"/>
                  <a:gd name="T44" fmla="*/ 2466434 w 97"/>
                  <a:gd name="T45" fmla="*/ 0 h 89"/>
                  <a:gd name="T46" fmla="*/ 2466434 w 97"/>
                  <a:gd name="T47" fmla="*/ 0 h 89"/>
                  <a:gd name="T48" fmla="*/ 2227110 w 97"/>
                  <a:gd name="T49" fmla="*/ 24 h 89"/>
                  <a:gd name="T50" fmla="*/ 2008378 w 97"/>
                  <a:gd name="T51" fmla="*/ 40 h 89"/>
                  <a:gd name="T52" fmla="*/ 1576115 w 97"/>
                  <a:gd name="T53" fmla="*/ 44 h 89"/>
                  <a:gd name="T54" fmla="*/ 1576115 w 97"/>
                  <a:gd name="T55" fmla="*/ 40 h 89"/>
                  <a:gd name="T56" fmla="*/ 1332018 w 97"/>
                  <a:gd name="T57" fmla="*/ 44 h 89"/>
                  <a:gd name="T58" fmla="*/ 1332018 w 97"/>
                  <a:gd name="T59" fmla="*/ 44 h 89"/>
                  <a:gd name="T60" fmla="*/ 1112356 w 97"/>
                  <a:gd name="T61" fmla="*/ 44 h 89"/>
                  <a:gd name="T62" fmla="*/ 439317 w 97"/>
                  <a:gd name="T63" fmla="*/ 44 h 89"/>
                  <a:gd name="T64" fmla="*/ 0 w 97"/>
                  <a:gd name="T65" fmla="*/ 44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89"/>
                  <a:gd name="T101" fmla="*/ 97 w 97"/>
                  <a:gd name="T102" fmla="*/ 89 h 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89">
                    <a:moveTo>
                      <a:pt x="0" y="72"/>
                    </a:moveTo>
                    <a:lnTo>
                      <a:pt x="0" y="80"/>
                    </a:lnTo>
                    <a:lnTo>
                      <a:pt x="8" y="80"/>
                    </a:lnTo>
                    <a:lnTo>
                      <a:pt x="32" y="72"/>
                    </a:lnTo>
                    <a:lnTo>
                      <a:pt x="40" y="72"/>
                    </a:lnTo>
                    <a:lnTo>
                      <a:pt x="40" y="80"/>
                    </a:lnTo>
                    <a:lnTo>
                      <a:pt x="48" y="88"/>
                    </a:lnTo>
                    <a:lnTo>
                      <a:pt x="48" y="72"/>
                    </a:lnTo>
                    <a:lnTo>
                      <a:pt x="56" y="72"/>
                    </a:lnTo>
                    <a:lnTo>
                      <a:pt x="64" y="72"/>
                    </a:lnTo>
                    <a:lnTo>
                      <a:pt x="72" y="72"/>
                    </a:lnTo>
                    <a:lnTo>
                      <a:pt x="80" y="64"/>
                    </a:lnTo>
                    <a:lnTo>
                      <a:pt x="80" y="72"/>
                    </a:lnTo>
                    <a:lnTo>
                      <a:pt x="88" y="72"/>
                    </a:lnTo>
                    <a:lnTo>
                      <a:pt x="88" y="64"/>
                    </a:lnTo>
                    <a:lnTo>
                      <a:pt x="88" y="40"/>
                    </a:lnTo>
                    <a:lnTo>
                      <a:pt x="96" y="40"/>
                    </a:lnTo>
                    <a:lnTo>
                      <a:pt x="96" y="0"/>
                    </a:lnTo>
                    <a:lnTo>
                      <a:pt x="88" y="0"/>
                    </a:lnTo>
                    <a:lnTo>
                      <a:pt x="80" y="24"/>
                    </a:lnTo>
                    <a:lnTo>
                      <a:pt x="72" y="40"/>
                    </a:lnTo>
                    <a:lnTo>
                      <a:pt x="56" y="56"/>
                    </a:lnTo>
                    <a:lnTo>
                      <a:pt x="56" y="40"/>
                    </a:lnTo>
                    <a:lnTo>
                      <a:pt x="48" y="48"/>
                    </a:lnTo>
                    <a:lnTo>
                      <a:pt x="48" y="64"/>
                    </a:lnTo>
                    <a:lnTo>
                      <a:pt x="40" y="64"/>
                    </a:lnTo>
                    <a:lnTo>
                      <a:pt x="16" y="64"/>
                    </a:lnTo>
                    <a:lnTo>
                      <a:pt x="0" y="7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54" name="Freeform 290"/>
              <p:cNvSpPr>
                <a:spLocks noChangeAspect="1"/>
              </p:cNvSpPr>
              <p:nvPr/>
            </p:nvSpPr>
            <p:spPr bwMode="auto">
              <a:xfrm>
                <a:off x="4065" y="1860"/>
                <a:ext cx="73" cy="55"/>
              </a:xfrm>
              <a:custGeom>
                <a:avLst/>
                <a:gdLst>
                  <a:gd name="T0" fmla="*/ 0 w 57"/>
                  <a:gd name="T1" fmla="*/ 14 h 57"/>
                  <a:gd name="T2" fmla="*/ 0 w 57"/>
                  <a:gd name="T3" fmla="*/ 14 h 57"/>
                  <a:gd name="T4" fmla="*/ 98906 w 57"/>
                  <a:gd name="T5" fmla="*/ 14 h 57"/>
                  <a:gd name="T6" fmla="*/ 98906 w 57"/>
                  <a:gd name="T7" fmla="*/ 14 h 57"/>
                  <a:gd name="T8" fmla="*/ 98906 w 57"/>
                  <a:gd name="T9" fmla="*/ 14 h 57"/>
                  <a:gd name="T10" fmla="*/ 190128 w 57"/>
                  <a:gd name="T11" fmla="*/ 14 h 57"/>
                  <a:gd name="T12" fmla="*/ 389204 w 57"/>
                  <a:gd name="T13" fmla="*/ 14 h 57"/>
                  <a:gd name="T14" fmla="*/ 478973 w 57"/>
                  <a:gd name="T15" fmla="*/ 14 h 57"/>
                  <a:gd name="T16" fmla="*/ 577858 w 57"/>
                  <a:gd name="T17" fmla="*/ 14 h 57"/>
                  <a:gd name="T18" fmla="*/ 678251 w 57"/>
                  <a:gd name="T19" fmla="*/ 14 h 57"/>
                  <a:gd name="T20" fmla="*/ 577858 w 57"/>
                  <a:gd name="T21" fmla="*/ 14 h 57"/>
                  <a:gd name="T22" fmla="*/ 577858 w 57"/>
                  <a:gd name="T23" fmla="*/ 14 h 57"/>
                  <a:gd name="T24" fmla="*/ 577858 w 57"/>
                  <a:gd name="T25" fmla="*/ 14 h 57"/>
                  <a:gd name="T26" fmla="*/ 577858 w 57"/>
                  <a:gd name="T27" fmla="*/ 14 h 57"/>
                  <a:gd name="T28" fmla="*/ 389204 w 57"/>
                  <a:gd name="T29" fmla="*/ 14 h 57"/>
                  <a:gd name="T30" fmla="*/ 190128 w 57"/>
                  <a:gd name="T31" fmla="*/ 0 h 57"/>
                  <a:gd name="T32" fmla="*/ 190128 w 57"/>
                  <a:gd name="T33" fmla="*/ 8 h 57"/>
                  <a:gd name="T34" fmla="*/ 190128 w 57"/>
                  <a:gd name="T35" fmla="*/ 14 h 57"/>
                  <a:gd name="T36" fmla="*/ 98906 w 57"/>
                  <a:gd name="T37" fmla="*/ 14 h 57"/>
                  <a:gd name="T38" fmla="*/ 98906 w 57"/>
                  <a:gd name="T39" fmla="*/ 14 h 57"/>
                  <a:gd name="T40" fmla="*/ 98906 w 57"/>
                  <a:gd name="T41" fmla="*/ 14 h 57"/>
                  <a:gd name="T42" fmla="*/ 0 w 57"/>
                  <a:gd name="T43" fmla="*/ 14 h 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7"/>
                  <a:gd name="T67" fmla="*/ 0 h 57"/>
                  <a:gd name="T68" fmla="*/ 57 w 57"/>
                  <a:gd name="T69" fmla="*/ 57 h 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7" h="57">
                    <a:moveTo>
                      <a:pt x="0" y="40"/>
                    </a:moveTo>
                    <a:lnTo>
                      <a:pt x="0" y="56"/>
                    </a:lnTo>
                    <a:lnTo>
                      <a:pt x="8" y="48"/>
                    </a:lnTo>
                    <a:lnTo>
                      <a:pt x="8" y="40"/>
                    </a:lnTo>
                    <a:lnTo>
                      <a:pt x="16" y="40"/>
                    </a:lnTo>
                    <a:lnTo>
                      <a:pt x="32" y="48"/>
                    </a:lnTo>
                    <a:lnTo>
                      <a:pt x="40" y="40"/>
                    </a:lnTo>
                    <a:lnTo>
                      <a:pt x="48" y="40"/>
                    </a:lnTo>
                    <a:lnTo>
                      <a:pt x="56" y="32"/>
                    </a:lnTo>
                    <a:lnTo>
                      <a:pt x="48" y="32"/>
                    </a:lnTo>
                    <a:lnTo>
                      <a:pt x="48" y="24"/>
                    </a:lnTo>
                    <a:lnTo>
                      <a:pt x="48" y="16"/>
                    </a:lnTo>
                    <a:lnTo>
                      <a:pt x="48" y="24"/>
                    </a:lnTo>
                    <a:lnTo>
                      <a:pt x="32" y="16"/>
                    </a:lnTo>
                    <a:lnTo>
                      <a:pt x="16" y="0"/>
                    </a:lnTo>
                    <a:lnTo>
                      <a:pt x="16" y="8"/>
                    </a:lnTo>
                    <a:lnTo>
                      <a:pt x="16" y="16"/>
                    </a:lnTo>
                    <a:lnTo>
                      <a:pt x="8" y="40"/>
                    </a:lnTo>
                    <a:lnTo>
                      <a:pt x="8" y="32"/>
                    </a:lnTo>
                    <a:lnTo>
                      <a:pt x="8" y="40"/>
                    </a:lnTo>
                    <a:lnTo>
                      <a:pt x="0" y="4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55" name="Freeform 291"/>
              <p:cNvSpPr>
                <a:spLocks noChangeAspect="1"/>
              </p:cNvSpPr>
              <p:nvPr/>
            </p:nvSpPr>
            <p:spPr bwMode="auto">
              <a:xfrm>
                <a:off x="4149" y="1860"/>
                <a:ext cx="21" cy="17"/>
              </a:xfrm>
              <a:custGeom>
                <a:avLst/>
                <a:gdLst>
                  <a:gd name="T0" fmla="*/ 0 w 17"/>
                  <a:gd name="T1" fmla="*/ 16 h 17"/>
                  <a:gd name="T2" fmla="*/ 50593 w 17"/>
                  <a:gd name="T3" fmla="*/ 0 h 17"/>
                  <a:gd name="T4" fmla="*/ 24081 w 17"/>
                  <a:gd name="T5" fmla="*/ 8 h 17"/>
                  <a:gd name="T6" fmla="*/ 0 w 17"/>
                  <a:gd name="T7" fmla="*/ 16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16"/>
                    </a:moveTo>
                    <a:lnTo>
                      <a:pt x="16" y="0"/>
                    </a:lnTo>
                    <a:lnTo>
                      <a:pt x="8" y="8"/>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56" name="Freeform 292"/>
              <p:cNvSpPr>
                <a:spLocks noChangeAspect="1"/>
              </p:cNvSpPr>
              <p:nvPr/>
            </p:nvSpPr>
            <p:spPr bwMode="auto">
              <a:xfrm>
                <a:off x="4242" y="1797"/>
                <a:ext cx="12" cy="9"/>
              </a:xfrm>
              <a:custGeom>
                <a:avLst/>
                <a:gdLst>
                  <a:gd name="T0" fmla="*/ 0 w 9"/>
                  <a:gd name="T1" fmla="*/ 8 h 9"/>
                  <a:gd name="T2" fmla="*/ 0 w 9"/>
                  <a:gd name="T3" fmla="*/ 8 h 9"/>
                  <a:gd name="T4" fmla="*/ 0 w 9"/>
                  <a:gd name="T5" fmla="*/ 8 h 9"/>
                  <a:gd name="T6" fmla="*/ 474660 w 9"/>
                  <a:gd name="T7" fmla="*/ 0 h 9"/>
                  <a:gd name="T8" fmla="*/ 0 w 9"/>
                  <a:gd name="T9" fmla="*/ 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8"/>
                    </a:moveTo>
                    <a:lnTo>
                      <a:pt x="0" y="8"/>
                    </a:lnTo>
                    <a:lnTo>
                      <a:pt x="8"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57" name="Freeform 293"/>
              <p:cNvSpPr>
                <a:spLocks noChangeAspect="1"/>
              </p:cNvSpPr>
              <p:nvPr/>
            </p:nvSpPr>
            <p:spPr bwMode="auto">
              <a:xfrm>
                <a:off x="4032" y="1735"/>
                <a:ext cx="14" cy="9"/>
              </a:xfrm>
              <a:custGeom>
                <a:avLst/>
                <a:gdLst>
                  <a:gd name="T0" fmla="*/ 0 w 9"/>
                  <a:gd name="T1" fmla="*/ 0 h 9"/>
                  <a:gd name="T2" fmla="*/ 157183455 w 9"/>
                  <a:gd name="T3" fmla="*/ 8 h 9"/>
                  <a:gd name="T4" fmla="*/ 157183455 w 9"/>
                  <a:gd name="T5" fmla="*/ 0 h 9"/>
                  <a:gd name="T6" fmla="*/ 0 w 9"/>
                  <a:gd name="T7" fmla="*/ 0 h 9"/>
                  <a:gd name="T8" fmla="*/ 0 60000 65536"/>
                  <a:gd name="T9" fmla="*/ 0 60000 65536"/>
                  <a:gd name="T10" fmla="*/ 0 60000 65536"/>
                  <a:gd name="T11" fmla="*/ 0 60000 65536"/>
                  <a:gd name="T12" fmla="*/ 0 w 9"/>
                  <a:gd name="T13" fmla="*/ 0 h 9"/>
                  <a:gd name="T14" fmla="*/ 9 w 9"/>
                  <a:gd name="T15" fmla="*/ 9 h 9"/>
                </a:gdLst>
                <a:ahLst/>
                <a:cxnLst>
                  <a:cxn ang="T8">
                    <a:pos x="T0" y="T1"/>
                  </a:cxn>
                  <a:cxn ang="T9">
                    <a:pos x="T2" y="T3"/>
                  </a:cxn>
                  <a:cxn ang="T10">
                    <a:pos x="T4" y="T5"/>
                  </a:cxn>
                  <a:cxn ang="T11">
                    <a:pos x="T6" y="T7"/>
                  </a:cxn>
                </a:cxnLst>
                <a:rect l="T12" t="T13" r="T14" b="T15"/>
                <a:pathLst>
                  <a:path w="9" h="9">
                    <a:moveTo>
                      <a:pt x="0" y="0"/>
                    </a:moveTo>
                    <a:lnTo>
                      <a:pt x="8" y="8"/>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58" name="Freeform 294"/>
              <p:cNvSpPr>
                <a:spLocks noChangeAspect="1"/>
              </p:cNvSpPr>
              <p:nvPr/>
            </p:nvSpPr>
            <p:spPr bwMode="auto">
              <a:xfrm>
                <a:off x="4087" y="1751"/>
                <a:ext cx="31" cy="110"/>
              </a:xfrm>
              <a:custGeom>
                <a:avLst/>
                <a:gdLst>
                  <a:gd name="T0" fmla="*/ 0 w 25"/>
                  <a:gd name="T1" fmla="*/ 8 h 113"/>
                  <a:gd name="T2" fmla="*/ 0 w 25"/>
                  <a:gd name="T3" fmla="*/ 18 h 113"/>
                  <a:gd name="T4" fmla="*/ 29276 w 25"/>
                  <a:gd name="T5" fmla="*/ 18 h 113"/>
                  <a:gd name="T6" fmla="*/ 0 w 25"/>
                  <a:gd name="T7" fmla="*/ 26 h 113"/>
                  <a:gd name="T8" fmla="*/ 29276 w 25"/>
                  <a:gd name="T9" fmla="*/ 34 h 113"/>
                  <a:gd name="T10" fmla="*/ 0 w 25"/>
                  <a:gd name="T11" fmla="*/ 40 h 113"/>
                  <a:gd name="T12" fmla="*/ 29276 w 25"/>
                  <a:gd name="T13" fmla="*/ 43 h 113"/>
                  <a:gd name="T14" fmla="*/ 29276 w 25"/>
                  <a:gd name="T15" fmla="*/ 40 h 113"/>
                  <a:gd name="T16" fmla="*/ 56229 w 25"/>
                  <a:gd name="T17" fmla="*/ 43 h 113"/>
                  <a:gd name="T18" fmla="*/ 56229 w 25"/>
                  <a:gd name="T19" fmla="*/ 40 h 113"/>
                  <a:gd name="T20" fmla="*/ 29276 w 25"/>
                  <a:gd name="T21" fmla="*/ 34 h 113"/>
                  <a:gd name="T22" fmla="*/ 29276 w 25"/>
                  <a:gd name="T23" fmla="*/ 26 h 113"/>
                  <a:gd name="T24" fmla="*/ 56229 w 25"/>
                  <a:gd name="T25" fmla="*/ 26 h 113"/>
                  <a:gd name="T26" fmla="*/ 85824 w 25"/>
                  <a:gd name="T27" fmla="*/ 26 h 113"/>
                  <a:gd name="T28" fmla="*/ 29276 w 25"/>
                  <a:gd name="T29" fmla="*/ 18 h 113"/>
                  <a:gd name="T30" fmla="*/ 29276 w 25"/>
                  <a:gd name="T31" fmla="*/ 0 h 113"/>
                  <a:gd name="T32" fmla="*/ 29276 w 25"/>
                  <a:gd name="T33" fmla="*/ 0 h 113"/>
                  <a:gd name="T34" fmla="*/ 29276 w 25"/>
                  <a:gd name="T35" fmla="*/ 0 h 113"/>
                  <a:gd name="T36" fmla="*/ 29276 w 25"/>
                  <a:gd name="T37" fmla="*/ 0 h 113"/>
                  <a:gd name="T38" fmla="*/ 0 w 25"/>
                  <a:gd name="T39" fmla="*/ 8 h 1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
                  <a:gd name="T61" fmla="*/ 0 h 113"/>
                  <a:gd name="T62" fmla="*/ 25 w 25"/>
                  <a:gd name="T63" fmla="*/ 113 h 1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 h="113">
                    <a:moveTo>
                      <a:pt x="0" y="8"/>
                    </a:moveTo>
                    <a:lnTo>
                      <a:pt x="0" y="40"/>
                    </a:lnTo>
                    <a:lnTo>
                      <a:pt x="8" y="40"/>
                    </a:lnTo>
                    <a:lnTo>
                      <a:pt x="0" y="72"/>
                    </a:lnTo>
                    <a:lnTo>
                      <a:pt x="8" y="88"/>
                    </a:lnTo>
                    <a:lnTo>
                      <a:pt x="0" y="104"/>
                    </a:lnTo>
                    <a:lnTo>
                      <a:pt x="8" y="112"/>
                    </a:lnTo>
                    <a:lnTo>
                      <a:pt x="8" y="104"/>
                    </a:lnTo>
                    <a:lnTo>
                      <a:pt x="16" y="112"/>
                    </a:lnTo>
                    <a:lnTo>
                      <a:pt x="16" y="104"/>
                    </a:lnTo>
                    <a:lnTo>
                      <a:pt x="8" y="88"/>
                    </a:lnTo>
                    <a:lnTo>
                      <a:pt x="8" y="72"/>
                    </a:lnTo>
                    <a:lnTo>
                      <a:pt x="16" y="72"/>
                    </a:lnTo>
                    <a:lnTo>
                      <a:pt x="24" y="72"/>
                    </a:lnTo>
                    <a:lnTo>
                      <a:pt x="8" y="32"/>
                    </a:lnTo>
                    <a:lnTo>
                      <a:pt x="8"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59" name="Freeform 295"/>
              <p:cNvSpPr>
                <a:spLocks noChangeAspect="1"/>
              </p:cNvSpPr>
              <p:nvPr/>
            </p:nvSpPr>
            <p:spPr bwMode="auto">
              <a:xfrm>
                <a:off x="4513" y="1405"/>
                <a:ext cx="53" cy="26"/>
              </a:xfrm>
              <a:custGeom>
                <a:avLst/>
                <a:gdLst>
                  <a:gd name="T0" fmla="*/ 135624 w 41"/>
                  <a:gd name="T1" fmla="*/ 73 h 25"/>
                  <a:gd name="T2" fmla="*/ 276557 w 41"/>
                  <a:gd name="T3" fmla="*/ 73 h 25"/>
                  <a:gd name="T4" fmla="*/ 692919 w 41"/>
                  <a:gd name="T5" fmla="*/ 73 h 25"/>
                  <a:gd name="T6" fmla="*/ 414666 w 41"/>
                  <a:gd name="T7" fmla="*/ 0 h 25"/>
                  <a:gd name="T8" fmla="*/ 135624 w 41"/>
                  <a:gd name="T9" fmla="*/ 0 h 25"/>
                  <a:gd name="T10" fmla="*/ 0 w 41"/>
                  <a:gd name="T11" fmla="*/ 73 h 25"/>
                  <a:gd name="T12" fmla="*/ 0 w 41"/>
                  <a:gd name="T13" fmla="*/ 100 h 25"/>
                  <a:gd name="T14" fmla="*/ 135624 w 41"/>
                  <a:gd name="T15" fmla="*/ 73 h 25"/>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5"/>
                  <a:gd name="T26" fmla="*/ 41 w 41"/>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5">
                    <a:moveTo>
                      <a:pt x="8" y="16"/>
                    </a:moveTo>
                    <a:lnTo>
                      <a:pt x="16" y="16"/>
                    </a:lnTo>
                    <a:lnTo>
                      <a:pt x="40" y="16"/>
                    </a:lnTo>
                    <a:lnTo>
                      <a:pt x="24" y="0"/>
                    </a:lnTo>
                    <a:lnTo>
                      <a:pt x="8" y="0"/>
                    </a:lnTo>
                    <a:lnTo>
                      <a:pt x="0" y="16"/>
                    </a:lnTo>
                    <a:lnTo>
                      <a:pt x="0" y="24"/>
                    </a:lnTo>
                    <a:lnTo>
                      <a:pt x="8"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60" name="Freeform 296"/>
              <p:cNvSpPr>
                <a:spLocks noChangeAspect="1"/>
              </p:cNvSpPr>
              <p:nvPr/>
            </p:nvSpPr>
            <p:spPr bwMode="auto">
              <a:xfrm>
                <a:off x="4074" y="1343"/>
                <a:ext cx="34" cy="24"/>
              </a:xfrm>
              <a:custGeom>
                <a:avLst/>
                <a:gdLst>
                  <a:gd name="T0" fmla="*/ 0 w 25"/>
                  <a:gd name="T1" fmla="*/ 8 h 25"/>
                  <a:gd name="T2" fmla="*/ 930992 w 25"/>
                  <a:gd name="T3" fmla="*/ 12 h 25"/>
                  <a:gd name="T4" fmla="*/ 2881533 w 25"/>
                  <a:gd name="T5" fmla="*/ 12 h 25"/>
                  <a:gd name="T6" fmla="*/ 2881533 w 25"/>
                  <a:gd name="T7" fmla="*/ 8 h 25"/>
                  <a:gd name="T8" fmla="*/ 1925394 w 25"/>
                  <a:gd name="T9" fmla="*/ 0 h 25"/>
                  <a:gd name="T10" fmla="*/ 0 w 25"/>
                  <a:gd name="T11" fmla="*/ 0 h 25"/>
                  <a:gd name="T12" fmla="*/ 0 w 25"/>
                  <a:gd name="T13" fmla="*/ 8 h 25"/>
                  <a:gd name="T14" fmla="*/ 0 60000 65536"/>
                  <a:gd name="T15" fmla="*/ 0 60000 65536"/>
                  <a:gd name="T16" fmla="*/ 0 60000 65536"/>
                  <a:gd name="T17" fmla="*/ 0 60000 65536"/>
                  <a:gd name="T18" fmla="*/ 0 60000 65536"/>
                  <a:gd name="T19" fmla="*/ 0 60000 65536"/>
                  <a:gd name="T20" fmla="*/ 0 60000 65536"/>
                  <a:gd name="T21" fmla="*/ 0 w 25"/>
                  <a:gd name="T22" fmla="*/ 0 h 25"/>
                  <a:gd name="T23" fmla="*/ 25 w 25"/>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5">
                    <a:moveTo>
                      <a:pt x="0" y="8"/>
                    </a:moveTo>
                    <a:lnTo>
                      <a:pt x="8" y="16"/>
                    </a:lnTo>
                    <a:lnTo>
                      <a:pt x="24" y="24"/>
                    </a:lnTo>
                    <a:lnTo>
                      <a:pt x="24" y="8"/>
                    </a:lnTo>
                    <a:lnTo>
                      <a:pt x="16" y="0"/>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61" name="Freeform 297"/>
              <p:cNvSpPr>
                <a:spLocks noChangeAspect="1"/>
              </p:cNvSpPr>
              <p:nvPr/>
            </p:nvSpPr>
            <p:spPr bwMode="auto">
              <a:xfrm>
                <a:off x="4074" y="1328"/>
                <a:ext cx="2" cy="16"/>
              </a:xfrm>
              <a:custGeom>
                <a:avLst/>
                <a:gdLst>
                  <a:gd name="T0" fmla="*/ 0 w 1"/>
                  <a:gd name="T1" fmla="*/ 0 h 17"/>
                  <a:gd name="T2" fmla="*/ 0 w 1"/>
                  <a:gd name="T3" fmla="*/ 8 h 17"/>
                  <a:gd name="T4" fmla="*/ 0 w 1"/>
                  <a:gd name="T5" fmla="*/ 8 h 17"/>
                  <a:gd name="T6" fmla="*/ 0 w 1"/>
                  <a:gd name="T7" fmla="*/ 0 h 17"/>
                  <a:gd name="T8" fmla="*/ 0 w 1"/>
                  <a:gd name="T9" fmla="*/ 0 h 17"/>
                  <a:gd name="T10" fmla="*/ 0 60000 65536"/>
                  <a:gd name="T11" fmla="*/ 0 60000 65536"/>
                  <a:gd name="T12" fmla="*/ 0 60000 65536"/>
                  <a:gd name="T13" fmla="*/ 0 60000 65536"/>
                  <a:gd name="T14" fmla="*/ 0 60000 65536"/>
                  <a:gd name="T15" fmla="*/ 0 w 1"/>
                  <a:gd name="T16" fmla="*/ 0 h 17"/>
                  <a:gd name="T17" fmla="*/ 1 w 1"/>
                  <a:gd name="T18" fmla="*/ 17 h 17"/>
                </a:gdLst>
                <a:ahLst/>
                <a:cxnLst>
                  <a:cxn ang="T10">
                    <a:pos x="T0" y="T1"/>
                  </a:cxn>
                  <a:cxn ang="T11">
                    <a:pos x="T2" y="T3"/>
                  </a:cxn>
                  <a:cxn ang="T12">
                    <a:pos x="T4" y="T5"/>
                  </a:cxn>
                  <a:cxn ang="T13">
                    <a:pos x="T6" y="T7"/>
                  </a:cxn>
                  <a:cxn ang="T14">
                    <a:pos x="T8" y="T9"/>
                  </a:cxn>
                </a:cxnLst>
                <a:rect l="T15" t="T16" r="T17" b="T18"/>
                <a:pathLst>
                  <a:path w="1" h="17">
                    <a:moveTo>
                      <a:pt x="0" y="0"/>
                    </a:moveTo>
                    <a:lnTo>
                      <a:pt x="0" y="16"/>
                    </a:lnTo>
                    <a:lnTo>
                      <a:pt x="0" y="8"/>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62" name="Freeform 298"/>
              <p:cNvSpPr>
                <a:spLocks noChangeAspect="1"/>
              </p:cNvSpPr>
              <p:nvPr/>
            </p:nvSpPr>
            <p:spPr bwMode="auto">
              <a:xfrm>
                <a:off x="4149" y="1290"/>
                <a:ext cx="53" cy="22"/>
              </a:xfrm>
              <a:custGeom>
                <a:avLst/>
                <a:gdLst>
                  <a:gd name="T0" fmla="*/ 0 w 41"/>
                  <a:gd name="T1" fmla="*/ 0 h 25"/>
                  <a:gd name="T2" fmla="*/ 0 w 41"/>
                  <a:gd name="T3" fmla="*/ 4 h 25"/>
                  <a:gd name="T4" fmla="*/ 276557 w 41"/>
                  <a:gd name="T5" fmla="*/ 4 h 25"/>
                  <a:gd name="T6" fmla="*/ 550449 w 41"/>
                  <a:gd name="T7" fmla="*/ 4 h 25"/>
                  <a:gd name="T8" fmla="*/ 692919 w 41"/>
                  <a:gd name="T9" fmla="*/ 4 h 25"/>
                  <a:gd name="T10" fmla="*/ 0 w 41"/>
                  <a:gd name="T11" fmla="*/ 0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0" y="16"/>
                    </a:lnTo>
                    <a:lnTo>
                      <a:pt x="16" y="24"/>
                    </a:lnTo>
                    <a:lnTo>
                      <a:pt x="32" y="24"/>
                    </a:lnTo>
                    <a:lnTo>
                      <a:pt x="40" y="8"/>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63" name="Freeform 299"/>
              <p:cNvSpPr>
                <a:spLocks noChangeAspect="1"/>
              </p:cNvSpPr>
              <p:nvPr/>
            </p:nvSpPr>
            <p:spPr bwMode="auto">
              <a:xfrm>
                <a:off x="4032" y="1265"/>
                <a:ext cx="97" cy="47"/>
              </a:xfrm>
              <a:custGeom>
                <a:avLst/>
                <a:gdLst>
                  <a:gd name="T0" fmla="*/ 0 w 73"/>
                  <a:gd name="T1" fmla="*/ 12 h 49"/>
                  <a:gd name="T2" fmla="*/ 428044 w 73"/>
                  <a:gd name="T3" fmla="*/ 12 h 49"/>
                  <a:gd name="T4" fmla="*/ 764926 w 73"/>
                  <a:gd name="T5" fmla="*/ 12 h 49"/>
                  <a:gd name="T6" fmla="*/ 2356034 w 73"/>
                  <a:gd name="T7" fmla="*/ 12 h 49"/>
                  <a:gd name="T8" fmla="*/ 2356034 w 73"/>
                  <a:gd name="T9" fmla="*/ 12 h 49"/>
                  <a:gd name="T10" fmla="*/ 3553154 w 73"/>
                  <a:gd name="T11" fmla="*/ 12 h 49"/>
                  <a:gd name="T12" fmla="*/ 3553154 w 73"/>
                  <a:gd name="T13" fmla="*/ 12 h 49"/>
                  <a:gd name="T14" fmla="*/ 3130621 w 73"/>
                  <a:gd name="T15" fmla="*/ 8 h 49"/>
                  <a:gd name="T16" fmla="*/ 2731171 w 73"/>
                  <a:gd name="T17" fmla="*/ 8 h 49"/>
                  <a:gd name="T18" fmla="*/ 2356034 w 73"/>
                  <a:gd name="T19" fmla="*/ 0 h 49"/>
                  <a:gd name="T20" fmla="*/ 1592270 w 73"/>
                  <a:gd name="T21" fmla="*/ 8 h 49"/>
                  <a:gd name="T22" fmla="*/ 764926 w 73"/>
                  <a:gd name="T23" fmla="*/ 0 h 49"/>
                  <a:gd name="T24" fmla="*/ 0 w 73"/>
                  <a:gd name="T25" fmla="*/ 8 h 49"/>
                  <a:gd name="T26" fmla="*/ 0 w 73"/>
                  <a:gd name="T27" fmla="*/ 12 h 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
                  <a:gd name="T43" fmla="*/ 0 h 49"/>
                  <a:gd name="T44" fmla="*/ 73 w 73"/>
                  <a:gd name="T45" fmla="*/ 49 h 4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 h="49">
                    <a:moveTo>
                      <a:pt x="0" y="32"/>
                    </a:moveTo>
                    <a:lnTo>
                      <a:pt x="8" y="48"/>
                    </a:lnTo>
                    <a:lnTo>
                      <a:pt x="16" y="48"/>
                    </a:lnTo>
                    <a:lnTo>
                      <a:pt x="48" y="40"/>
                    </a:lnTo>
                    <a:lnTo>
                      <a:pt x="48" y="48"/>
                    </a:lnTo>
                    <a:lnTo>
                      <a:pt x="72" y="24"/>
                    </a:lnTo>
                    <a:lnTo>
                      <a:pt x="72" y="16"/>
                    </a:lnTo>
                    <a:lnTo>
                      <a:pt x="64" y="8"/>
                    </a:lnTo>
                    <a:lnTo>
                      <a:pt x="56" y="8"/>
                    </a:lnTo>
                    <a:lnTo>
                      <a:pt x="48" y="0"/>
                    </a:lnTo>
                    <a:lnTo>
                      <a:pt x="32" y="8"/>
                    </a:lnTo>
                    <a:lnTo>
                      <a:pt x="16" y="0"/>
                    </a:lnTo>
                    <a:lnTo>
                      <a:pt x="0" y="8"/>
                    </a:lnTo>
                    <a:lnTo>
                      <a:pt x="0" y="32"/>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64" name="Freeform 300"/>
              <p:cNvSpPr>
                <a:spLocks noChangeAspect="1"/>
              </p:cNvSpPr>
              <p:nvPr/>
            </p:nvSpPr>
            <p:spPr bwMode="auto">
              <a:xfrm>
                <a:off x="3044" y="1234"/>
                <a:ext cx="198" cy="203"/>
              </a:xfrm>
              <a:custGeom>
                <a:avLst/>
                <a:gdLst>
                  <a:gd name="T0" fmla="*/ 0 w 153"/>
                  <a:gd name="T1" fmla="*/ 59 h 209"/>
                  <a:gd name="T2" fmla="*/ 432626 w 153"/>
                  <a:gd name="T3" fmla="*/ 67 h 209"/>
                  <a:gd name="T4" fmla="*/ 864603 w 153"/>
                  <a:gd name="T5" fmla="*/ 70 h 209"/>
                  <a:gd name="T6" fmla="*/ 994432 w 153"/>
                  <a:gd name="T7" fmla="*/ 67 h 209"/>
                  <a:gd name="T8" fmla="*/ 724536 w 153"/>
                  <a:gd name="T9" fmla="*/ 65 h 209"/>
                  <a:gd name="T10" fmla="*/ 724536 w 153"/>
                  <a:gd name="T11" fmla="*/ 59 h 209"/>
                  <a:gd name="T12" fmla="*/ 724536 w 153"/>
                  <a:gd name="T13" fmla="*/ 50 h 209"/>
                  <a:gd name="T14" fmla="*/ 724536 w 153"/>
                  <a:gd name="T15" fmla="*/ 46 h 209"/>
                  <a:gd name="T16" fmla="*/ 1447986 w 153"/>
                  <a:gd name="T17" fmla="*/ 24 h 209"/>
                  <a:gd name="T18" fmla="*/ 2011646 w 153"/>
                  <a:gd name="T19" fmla="*/ 17 h 209"/>
                  <a:gd name="T20" fmla="*/ 2744611 w 153"/>
                  <a:gd name="T21" fmla="*/ 17 h 209"/>
                  <a:gd name="T22" fmla="*/ 2744611 w 153"/>
                  <a:gd name="T23" fmla="*/ 0 h 209"/>
                  <a:gd name="T24" fmla="*/ 2594190 w 153"/>
                  <a:gd name="T25" fmla="*/ 0 h 209"/>
                  <a:gd name="T26" fmla="*/ 2446844 w 153"/>
                  <a:gd name="T27" fmla="*/ 8 h 209"/>
                  <a:gd name="T28" fmla="*/ 2155244 w 153"/>
                  <a:gd name="T29" fmla="*/ 17 h 209"/>
                  <a:gd name="T30" fmla="*/ 1873864 w 153"/>
                  <a:gd name="T31" fmla="*/ 17 h 209"/>
                  <a:gd name="T32" fmla="*/ 1587515 w 153"/>
                  <a:gd name="T33" fmla="*/ 17 h 209"/>
                  <a:gd name="T34" fmla="*/ 1286912 w 153"/>
                  <a:gd name="T35" fmla="*/ 17 h 209"/>
                  <a:gd name="T36" fmla="*/ 994432 w 153"/>
                  <a:gd name="T37" fmla="*/ 17 h 209"/>
                  <a:gd name="T38" fmla="*/ 724536 w 153"/>
                  <a:gd name="T39" fmla="*/ 24 h 209"/>
                  <a:gd name="T40" fmla="*/ 724536 w 153"/>
                  <a:gd name="T41" fmla="*/ 28 h 209"/>
                  <a:gd name="T42" fmla="*/ 571314 w 153"/>
                  <a:gd name="T43" fmla="*/ 34 h 209"/>
                  <a:gd name="T44" fmla="*/ 432626 w 153"/>
                  <a:gd name="T45" fmla="*/ 39 h 209"/>
                  <a:gd name="T46" fmla="*/ 432626 w 153"/>
                  <a:gd name="T47" fmla="*/ 42 h 209"/>
                  <a:gd name="T48" fmla="*/ 432626 w 153"/>
                  <a:gd name="T49" fmla="*/ 46 h 209"/>
                  <a:gd name="T50" fmla="*/ 139181 w 153"/>
                  <a:gd name="T51" fmla="*/ 48 h 209"/>
                  <a:gd name="T52" fmla="*/ 287827 w 153"/>
                  <a:gd name="T53" fmla="*/ 50 h 209"/>
                  <a:gd name="T54" fmla="*/ 0 w 153"/>
                  <a:gd name="T55" fmla="*/ 52 h 209"/>
                  <a:gd name="T56" fmla="*/ 0 w 153"/>
                  <a:gd name="T57" fmla="*/ 59 h 20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3"/>
                  <a:gd name="T88" fmla="*/ 0 h 209"/>
                  <a:gd name="T89" fmla="*/ 153 w 153"/>
                  <a:gd name="T90" fmla="*/ 209 h 20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3" h="209">
                    <a:moveTo>
                      <a:pt x="0" y="176"/>
                    </a:moveTo>
                    <a:lnTo>
                      <a:pt x="24" y="200"/>
                    </a:lnTo>
                    <a:lnTo>
                      <a:pt x="48" y="208"/>
                    </a:lnTo>
                    <a:lnTo>
                      <a:pt x="56" y="200"/>
                    </a:lnTo>
                    <a:lnTo>
                      <a:pt x="40" y="192"/>
                    </a:lnTo>
                    <a:lnTo>
                      <a:pt x="40" y="176"/>
                    </a:lnTo>
                    <a:lnTo>
                      <a:pt x="40" y="152"/>
                    </a:lnTo>
                    <a:lnTo>
                      <a:pt x="40" y="136"/>
                    </a:lnTo>
                    <a:lnTo>
                      <a:pt x="80" y="72"/>
                    </a:lnTo>
                    <a:lnTo>
                      <a:pt x="112" y="48"/>
                    </a:lnTo>
                    <a:lnTo>
                      <a:pt x="152" y="24"/>
                    </a:lnTo>
                    <a:lnTo>
                      <a:pt x="152" y="0"/>
                    </a:lnTo>
                    <a:lnTo>
                      <a:pt x="144" y="0"/>
                    </a:lnTo>
                    <a:lnTo>
                      <a:pt x="136" y="8"/>
                    </a:lnTo>
                    <a:lnTo>
                      <a:pt x="120" y="24"/>
                    </a:lnTo>
                    <a:lnTo>
                      <a:pt x="104" y="24"/>
                    </a:lnTo>
                    <a:lnTo>
                      <a:pt x="88" y="24"/>
                    </a:lnTo>
                    <a:lnTo>
                      <a:pt x="72" y="40"/>
                    </a:lnTo>
                    <a:lnTo>
                      <a:pt x="56" y="56"/>
                    </a:lnTo>
                    <a:lnTo>
                      <a:pt x="40" y="72"/>
                    </a:lnTo>
                    <a:lnTo>
                      <a:pt x="40" y="80"/>
                    </a:lnTo>
                    <a:lnTo>
                      <a:pt x="32" y="96"/>
                    </a:lnTo>
                    <a:lnTo>
                      <a:pt x="24" y="112"/>
                    </a:lnTo>
                    <a:lnTo>
                      <a:pt x="24" y="120"/>
                    </a:lnTo>
                    <a:lnTo>
                      <a:pt x="24" y="136"/>
                    </a:lnTo>
                    <a:lnTo>
                      <a:pt x="8" y="144"/>
                    </a:lnTo>
                    <a:lnTo>
                      <a:pt x="16" y="152"/>
                    </a:lnTo>
                    <a:lnTo>
                      <a:pt x="0" y="160"/>
                    </a:lnTo>
                    <a:lnTo>
                      <a:pt x="0" y="17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65" name="Freeform 301"/>
              <p:cNvSpPr>
                <a:spLocks noChangeAspect="1"/>
              </p:cNvSpPr>
              <p:nvPr/>
            </p:nvSpPr>
            <p:spPr bwMode="auto">
              <a:xfrm>
                <a:off x="3012" y="1461"/>
                <a:ext cx="22" cy="16"/>
              </a:xfrm>
              <a:custGeom>
                <a:avLst/>
                <a:gdLst>
                  <a:gd name="T0" fmla="*/ 0 w 17"/>
                  <a:gd name="T1" fmla="*/ 8 h 17"/>
                  <a:gd name="T2" fmla="*/ 139181 w 17"/>
                  <a:gd name="T3" fmla="*/ 8 h 17"/>
                  <a:gd name="T4" fmla="*/ 287827 w 17"/>
                  <a:gd name="T5" fmla="*/ 8 h 17"/>
                  <a:gd name="T6" fmla="*/ 139181 w 17"/>
                  <a:gd name="T7" fmla="*/ 0 h 17"/>
                  <a:gd name="T8" fmla="*/ 0 w 17"/>
                  <a:gd name="T9" fmla="*/ 8 h 17"/>
                  <a:gd name="T10" fmla="*/ 0 w 17"/>
                  <a:gd name="T11" fmla="*/ 8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16"/>
                    </a:moveTo>
                    <a:lnTo>
                      <a:pt x="8" y="16"/>
                    </a:lnTo>
                    <a:lnTo>
                      <a:pt x="16" y="8"/>
                    </a:lnTo>
                    <a:lnTo>
                      <a:pt x="8" y="0"/>
                    </a:lnTo>
                    <a:lnTo>
                      <a:pt x="0" y="8"/>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66" name="Freeform 302"/>
              <p:cNvSpPr>
                <a:spLocks noChangeAspect="1"/>
              </p:cNvSpPr>
              <p:nvPr/>
            </p:nvSpPr>
            <p:spPr bwMode="auto">
              <a:xfrm>
                <a:off x="2366" y="1680"/>
                <a:ext cx="22" cy="16"/>
              </a:xfrm>
              <a:custGeom>
                <a:avLst/>
                <a:gdLst>
                  <a:gd name="T0" fmla="*/ 0 w 17"/>
                  <a:gd name="T1" fmla="*/ 8 h 17"/>
                  <a:gd name="T2" fmla="*/ 139181 w 17"/>
                  <a:gd name="T3" fmla="*/ 8 h 17"/>
                  <a:gd name="T4" fmla="*/ 287827 w 17"/>
                  <a:gd name="T5" fmla="*/ 0 h 17"/>
                  <a:gd name="T6" fmla="*/ 0 w 17"/>
                  <a:gd name="T7" fmla="*/ 8 h 17"/>
                  <a:gd name="T8" fmla="*/ 0 w 17"/>
                  <a:gd name="T9" fmla="*/ 8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8" y="8"/>
                    </a:lnTo>
                    <a:lnTo>
                      <a:pt x="16" y="0"/>
                    </a:lnTo>
                    <a:lnTo>
                      <a:pt x="0" y="8"/>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67" name="Freeform 303"/>
              <p:cNvSpPr>
                <a:spLocks noChangeAspect="1"/>
              </p:cNvSpPr>
              <p:nvPr/>
            </p:nvSpPr>
            <p:spPr bwMode="auto">
              <a:xfrm>
                <a:off x="2564" y="1727"/>
                <a:ext cx="12" cy="8"/>
              </a:xfrm>
              <a:custGeom>
                <a:avLst/>
                <a:gdLst>
                  <a:gd name="T0" fmla="*/ 0 w 9"/>
                  <a:gd name="T1" fmla="*/ 4 h 9"/>
                  <a:gd name="T2" fmla="*/ 0 w 9"/>
                  <a:gd name="T3" fmla="*/ 4 h 9"/>
                  <a:gd name="T4" fmla="*/ 474660 w 9"/>
                  <a:gd name="T5" fmla="*/ 4 h 9"/>
                  <a:gd name="T6" fmla="*/ 474660 w 9"/>
                  <a:gd name="T7" fmla="*/ 4 h 9"/>
                  <a:gd name="T8" fmla="*/ 474660 w 9"/>
                  <a:gd name="T9" fmla="*/ 0 h 9"/>
                  <a:gd name="T10" fmla="*/ 0 w 9"/>
                  <a:gd name="T11" fmla="*/ 4 h 9"/>
                  <a:gd name="T12" fmla="*/ 0 60000 65536"/>
                  <a:gd name="T13" fmla="*/ 0 60000 65536"/>
                  <a:gd name="T14" fmla="*/ 0 60000 65536"/>
                  <a:gd name="T15" fmla="*/ 0 60000 65536"/>
                  <a:gd name="T16" fmla="*/ 0 60000 65536"/>
                  <a:gd name="T17" fmla="*/ 0 60000 65536"/>
                  <a:gd name="T18" fmla="*/ 0 w 9"/>
                  <a:gd name="T19" fmla="*/ 0 h 9"/>
                  <a:gd name="T20" fmla="*/ 9 w 9"/>
                  <a:gd name="T21" fmla="*/ 9 h 9"/>
                </a:gdLst>
                <a:ahLst/>
                <a:cxnLst>
                  <a:cxn ang="T12">
                    <a:pos x="T0" y="T1"/>
                  </a:cxn>
                  <a:cxn ang="T13">
                    <a:pos x="T2" y="T3"/>
                  </a:cxn>
                  <a:cxn ang="T14">
                    <a:pos x="T4" y="T5"/>
                  </a:cxn>
                  <a:cxn ang="T15">
                    <a:pos x="T6" y="T7"/>
                  </a:cxn>
                  <a:cxn ang="T16">
                    <a:pos x="T8" y="T9"/>
                  </a:cxn>
                  <a:cxn ang="T17">
                    <a:pos x="T10" y="T11"/>
                  </a:cxn>
                </a:cxnLst>
                <a:rect l="T18" t="T19" r="T20" b="T21"/>
                <a:pathLst>
                  <a:path w="9" h="9">
                    <a:moveTo>
                      <a:pt x="0" y="8"/>
                    </a:moveTo>
                    <a:lnTo>
                      <a:pt x="0" y="8"/>
                    </a:lnTo>
                    <a:lnTo>
                      <a:pt x="8" y="8"/>
                    </a:lnTo>
                    <a:lnTo>
                      <a:pt x="8"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68" name="Freeform 304"/>
              <p:cNvSpPr>
                <a:spLocks noChangeAspect="1"/>
              </p:cNvSpPr>
              <p:nvPr/>
            </p:nvSpPr>
            <p:spPr bwMode="auto">
              <a:xfrm>
                <a:off x="2584" y="1719"/>
                <a:ext cx="12" cy="16"/>
              </a:xfrm>
              <a:custGeom>
                <a:avLst/>
                <a:gdLst>
                  <a:gd name="T0" fmla="*/ 0 w 9"/>
                  <a:gd name="T1" fmla="*/ 8 h 17"/>
                  <a:gd name="T2" fmla="*/ 0 w 9"/>
                  <a:gd name="T3" fmla="*/ 8 h 17"/>
                  <a:gd name="T4" fmla="*/ 474660 w 9"/>
                  <a:gd name="T5" fmla="*/ 8 h 17"/>
                  <a:gd name="T6" fmla="*/ 474660 w 9"/>
                  <a:gd name="T7" fmla="*/ 8 h 17"/>
                  <a:gd name="T8" fmla="*/ 474660 w 9"/>
                  <a:gd name="T9" fmla="*/ 0 h 17"/>
                  <a:gd name="T10" fmla="*/ 0 w 9"/>
                  <a:gd name="T11" fmla="*/ 8 h 17"/>
                  <a:gd name="T12" fmla="*/ 0 60000 65536"/>
                  <a:gd name="T13" fmla="*/ 0 60000 65536"/>
                  <a:gd name="T14" fmla="*/ 0 60000 65536"/>
                  <a:gd name="T15" fmla="*/ 0 60000 65536"/>
                  <a:gd name="T16" fmla="*/ 0 60000 65536"/>
                  <a:gd name="T17" fmla="*/ 0 60000 65536"/>
                  <a:gd name="T18" fmla="*/ 0 w 9"/>
                  <a:gd name="T19" fmla="*/ 0 h 17"/>
                  <a:gd name="T20" fmla="*/ 9 w 9"/>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9" h="17">
                    <a:moveTo>
                      <a:pt x="0" y="8"/>
                    </a:moveTo>
                    <a:lnTo>
                      <a:pt x="0" y="16"/>
                    </a:lnTo>
                    <a:lnTo>
                      <a:pt x="8" y="16"/>
                    </a:lnTo>
                    <a:lnTo>
                      <a:pt x="8" y="8"/>
                    </a:lnTo>
                    <a:lnTo>
                      <a:pt x="8"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69" name="Freeform 305"/>
              <p:cNvSpPr>
                <a:spLocks noChangeAspect="1"/>
              </p:cNvSpPr>
              <p:nvPr/>
            </p:nvSpPr>
            <p:spPr bwMode="auto">
              <a:xfrm>
                <a:off x="2584" y="1735"/>
                <a:ext cx="12" cy="9"/>
              </a:xfrm>
              <a:custGeom>
                <a:avLst/>
                <a:gdLst>
                  <a:gd name="T0" fmla="*/ 0 w 9"/>
                  <a:gd name="T1" fmla="*/ 0 h 9"/>
                  <a:gd name="T2" fmla="*/ 0 w 9"/>
                  <a:gd name="T3" fmla="*/ 8 h 9"/>
                  <a:gd name="T4" fmla="*/ 474660 w 9"/>
                  <a:gd name="T5" fmla="*/ 0 h 9"/>
                  <a:gd name="T6" fmla="*/ 0 w 9"/>
                  <a:gd name="T7" fmla="*/ 0 h 9"/>
                  <a:gd name="T8" fmla="*/ 0 60000 65536"/>
                  <a:gd name="T9" fmla="*/ 0 60000 65536"/>
                  <a:gd name="T10" fmla="*/ 0 60000 65536"/>
                  <a:gd name="T11" fmla="*/ 0 60000 65536"/>
                  <a:gd name="T12" fmla="*/ 0 w 9"/>
                  <a:gd name="T13" fmla="*/ 0 h 9"/>
                  <a:gd name="T14" fmla="*/ 9 w 9"/>
                  <a:gd name="T15" fmla="*/ 9 h 9"/>
                </a:gdLst>
                <a:ahLst/>
                <a:cxnLst>
                  <a:cxn ang="T8">
                    <a:pos x="T0" y="T1"/>
                  </a:cxn>
                  <a:cxn ang="T9">
                    <a:pos x="T2" y="T3"/>
                  </a:cxn>
                  <a:cxn ang="T10">
                    <a:pos x="T4" y="T5"/>
                  </a:cxn>
                  <a:cxn ang="T11">
                    <a:pos x="T6" y="T7"/>
                  </a:cxn>
                </a:cxnLst>
                <a:rect l="T12" t="T13" r="T14" b="T15"/>
                <a:pathLst>
                  <a:path w="9" h="9">
                    <a:moveTo>
                      <a:pt x="0" y="0"/>
                    </a:moveTo>
                    <a:lnTo>
                      <a:pt x="0" y="8"/>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70" name="Freeform 306"/>
              <p:cNvSpPr>
                <a:spLocks noChangeAspect="1"/>
              </p:cNvSpPr>
              <p:nvPr/>
            </p:nvSpPr>
            <p:spPr bwMode="auto">
              <a:xfrm>
                <a:off x="2657" y="1695"/>
                <a:ext cx="23" cy="9"/>
              </a:xfrm>
              <a:custGeom>
                <a:avLst/>
                <a:gdLst>
                  <a:gd name="T0" fmla="*/ 0 w 17"/>
                  <a:gd name="T1" fmla="*/ 0 h 9"/>
                  <a:gd name="T2" fmla="*/ 0 w 17"/>
                  <a:gd name="T3" fmla="*/ 8 h 9"/>
                  <a:gd name="T4" fmla="*/ 793346 w 17"/>
                  <a:gd name="T5" fmla="*/ 8 h 9"/>
                  <a:gd name="T6" fmla="*/ 793346 w 17"/>
                  <a:gd name="T7" fmla="*/ 0 h 9"/>
                  <a:gd name="T8" fmla="*/ 1594625 w 17"/>
                  <a:gd name="T9" fmla="*/ 0 h 9"/>
                  <a:gd name="T10" fmla="*/ 0 w 17"/>
                  <a:gd name="T11" fmla="*/ 0 h 9"/>
                  <a:gd name="T12" fmla="*/ 0 60000 65536"/>
                  <a:gd name="T13" fmla="*/ 0 60000 65536"/>
                  <a:gd name="T14" fmla="*/ 0 60000 65536"/>
                  <a:gd name="T15" fmla="*/ 0 60000 65536"/>
                  <a:gd name="T16" fmla="*/ 0 60000 65536"/>
                  <a:gd name="T17" fmla="*/ 0 60000 65536"/>
                  <a:gd name="T18" fmla="*/ 0 w 17"/>
                  <a:gd name="T19" fmla="*/ 0 h 9"/>
                  <a:gd name="T20" fmla="*/ 17 w 17"/>
                  <a:gd name="T21" fmla="*/ 9 h 9"/>
                </a:gdLst>
                <a:ahLst/>
                <a:cxnLst>
                  <a:cxn ang="T12">
                    <a:pos x="T0" y="T1"/>
                  </a:cxn>
                  <a:cxn ang="T13">
                    <a:pos x="T2" y="T3"/>
                  </a:cxn>
                  <a:cxn ang="T14">
                    <a:pos x="T4" y="T5"/>
                  </a:cxn>
                  <a:cxn ang="T15">
                    <a:pos x="T6" y="T7"/>
                  </a:cxn>
                  <a:cxn ang="T16">
                    <a:pos x="T8" y="T9"/>
                  </a:cxn>
                  <a:cxn ang="T17">
                    <a:pos x="T10" y="T11"/>
                  </a:cxn>
                </a:cxnLst>
                <a:rect l="T18" t="T19" r="T20" b="T21"/>
                <a:pathLst>
                  <a:path w="17" h="9">
                    <a:moveTo>
                      <a:pt x="0" y="0"/>
                    </a:moveTo>
                    <a:lnTo>
                      <a:pt x="0" y="8"/>
                    </a:lnTo>
                    <a:lnTo>
                      <a:pt x="8" y="8"/>
                    </a:lnTo>
                    <a:lnTo>
                      <a:pt x="8" y="0"/>
                    </a:lnTo>
                    <a:lnTo>
                      <a:pt x="16"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71" name="Freeform 307"/>
              <p:cNvSpPr>
                <a:spLocks noChangeAspect="1"/>
              </p:cNvSpPr>
              <p:nvPr/>
            </p:nvSpPr>
            <p:spPr bwMode="auto">
              <a:xfrm>
                <a:off x="2710" y="1680"/>
                <a:ext cx="11" cy="10"/>
              </a:xfrm>
              <a:custGeom>
                <a:avLst/>
                <a:gdLst>
                  <a:gd name="T0" fmla="*/ 0 w 9"/>
                  <a:gd name="T1" fmla="*/ 0 h 9"/>
                  <a:gd name="T2" fmla="*/ 0 w 9"/>
                  <a:gd name="T3" fmla="*/ 422 h 9"/>
                  <a:gd name="T4" fmla="*/ 16457 w 9"/>
                  <a:gd name="T5" fmla="*/ 0 h 9"/>
                  <a:gd name="T6" fmla="*/ 0 w 9"/>
                  <a:gd name="T7" fmla="*/ 0 h 9"/>
                  <a:gd name="T8" fmla="*/ 0 w 9"/>
                  <a:gd name="T9" fmla="*/ 0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0"/>
                    </a:moveTo>
                    <a:lnTo>
                      <a:pt x="0" y="8"/>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72" name="Freeform 308"/>
              <p:cNvSpPr>
                <a:spLocks noChangeAspect="1"/>
              </p:cNvSpPr>
              <p:nvPr/>
            </p:nvSpPr>
            <p:spPr bwMode="auto">
              <a:xfrm>
                <a:off x="2710" y="1672"/>
                <a:ext cx="11" cy="10"/>
              </a:xfrm>
              <a:custGeom>
                <a:avLst/>
                <a:gdLst>
                  <a:gd name="T0" fmla="*/ 0 w 9"/>
                  <a:gd name="T1" fmla="*/ 422 h 9"/>
                  <a:gd name="T2" fmla="*/ 16457 w 9"/>
                  <a:gd name="T3" fmla="*/ 422 h 9"/>
                  <a:gd name="T4" fmla="*/ 0 w 9"/>
                  <a:gd name="T5" fmla="*/ 0 h 9"/>
                  <a:gd name="T6" fmla="*/ 0 w 9"/>
                  <a:gd name="T7" fmla="*/ 422 h 9"/>
                  <a:gd name="T8" fmla="*/ 0 60000 65536"/>
                  <a:gd name="T9" fmla="*/ 0 60000 65536"/>
                  <a:gd name="T10" fmla="*/ 0 60000 65536"/>
                  <a:gd name="T11" fmla="*/ 0 60000 65536"/>
                  <a:gd name="T12" fmla="*/ 0 w 9"/>
                  <a:gd name="T13" fmla="*/ 0 h 9"/>
                  <a:gd name="T14" fmla="*/ 9 w 9"/>
                  <a:gd name="T15" fmla="*/ 9 h 9"/>
                </a:gdLst>
                <a:ahLst/>
                <a:cxnLst>
                  <a:cxn ang="T8">
                    <a:pos x="T0" y="T1"/>
                  </a:cxn>
                  <a:cxn ang="T9">
                    <a:pos x="T2" y="T3"/>
                  </a:cxn>
                  <a:cxn ang="T10">
                    <a:pos x="T4" y="T5"/>
                  </a:cxn>
                  <a:cxn ang="T11">
                    <a:pos x="T6" y="T7"/>
                  </a:cxn>
                </a:cxnLst>
                <a:rect l="T12" t="T13" r="T14" b="T15"/>
                <a:pathLst>
                  <a:path w="9" h="9">
                    <a:moveTo>
                      <a:pt x="0" y="8"/>
                    </a:moveTo>
                    <a:lnTo>
                      <a:pt x="8" y="8"/>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73" name="Freeform 309"/>
              <p:cNvSpPr>
                <a:spLocks noChangeAspect="1"/>
              </p:cNvSpPr>
              <p:nvPr/>
            </p:nvSpPr>
            <p:spPr bwMode="auto">
              <a:xfrm>
                <a:off x="2376" y="1680"/>
                <a:ext cx="94" cy="126"/>
              </a:xfrm>
              <a:custGeom>
                <a:avLst/>
                <a:gdLst>
                  <a:gd name="T0" fmla="*/ 116160 w 73"/>
                  <a:gd name="T1" fmla="*/ 54 h 129"/>
                  <a:gd name="T2" fmla="*/ 246250 w 73"/>
                  <a:gd name="T3" fmla="*/ 54 h 129"/>
                  <a:gd name="T4" fmla="*/ 477783 w 73"/>
                  <a:gd name="T5" fmla="*/ 54 h 129"/>
                  <a:gd name="T6" fmla="*/ 477783 w 73"/>
                  <a:gd name="T7" fmla="*/ 54 h 129"/>
                  <a:gd name="T8" fmla="*/ 477783 w 73"/>
                  <a:gd name="T9" fmla="*/ 51 h 129"/>
                  <a:gd name="T10" fmla="*/ 601729 w 73"/>
                  <a:gd name="T11" fmla="*/ 54 h 129"/>
                  <a:gd name="T12" fmla="*/ 717335 w 73"/>
                  <a:gd name="T13" fmla="*/ 51 h 129"/>
                  <a:gd name="T14" fmla="*/ 945350 w 73"/>
                  <a:gd name="T15" fmla="*/ 51 h 129"/>
                  <a:gd name="T16" fmla="*/ 1085518 w 73"/>
                  <a:gd name="T17" fmla="*/ 49 h 129"/>
                  <a:gd name="T18" fmla="*/ 945350 w 73"/>
                  <a:gd name="T19" fmla="*/ 49 h 129"/>
                  <a:gd name="T20" fmla="*/ 1085518 w 73"/>
                  <a:gd name="T21" fmla="*/ 42 h 129"/>
                  <a:gd name="T22" fmla="*/ 945350 w 73"/>
                  <a:gd name="T23" fmla="*/ 38 h 129"/>
                  <a:gd name="T24" fmla="*/ 945350 w 73"/>
                  <a:gd name="T25" fmla="*/ 38 h 129"/>
                  <a:gd name="T26" fmla="*/ 843009 w 73"/>
                  <a:gd name="T27" fmla="*/ 38 h 129"/>
                  <a:gd name="T28" fmla="*/ 945350 w 73"/>
                  <a:gd name="T29" fmla="*/ 38 h 129"/>
                  <a:gd name="T30" fmla="*/ 945350 w 73"/>
                  <a:gd name="T31" fmla="*/ 34 h 129"/>
                  <a:gd name="T32" fmla="*/ 843009 w 73"/>
                  <a:gd name="T33" fmla="*/ 30 h 129"/>
                  <a:gd name="T34" fmla="*/ 717335 w 73"/>
                  <a:gd name="T35" fmla="*/ 26 h 129"/>
                  <a:gd name="T36" fmla="*/ 601729 w 73"/>
                  <a:gd name="T37" fmla="*/ 21 h 129"/>
                  <a:gd name="T38" fmla="*/ 477783 w 73"/>
                  <a:gd name="T39" fmla="*/ 21 h 129"/>
                  <a:gd name="T40" fmla="*/ 717335 w 73"/>
                  <a:gd name="T41" fmla="*/ 16 h 129"/>
                  <a:gd name="T42" fmla="*/ 601729 w 73"/>
                  <a:gd name="T43" fmla="*/ 16 h 129"/>
                  <a:gd name="T44" fmla="*/ 362903 w 73"/>
                  <a:gd name="T45" fmla="*/ 16 h 129"/>
                  <a:gd name="T46" fmla="*/ 362903 w 73"/>
                  <a:gd name="T47" fmla="*/ 8 h 129"/>
                  <a:gd name="T48" fmla="*/ 477783 w 73"/>
                  <a:gd name="T49" fmla="*/ 0 h 129"/>
                  <a:gd name="T50" fmla="*/ 477783 w 73"/>
                  <a:gd name="T51" fmla="*/ 0 h 129"/>
                  <a:gd name="T52" fmla="*/ 246250 w 73"/>
                  <a:gd name="T53" fmla="*/ 0 h 129"/>
                  <a:gd name="T54" fmla="*/ 116160 w 73"/>
                  <a:gd name="T55" fmla="*/ 16 h 129"/>
                  <a:gd name="T56" fmla="*/ 0 w 73"/>
                  <a:gd name="T57" fmla="*/ 16 h 129"/>
                  <a:gd name="T58" fmla="*/ 116160 w 73"/>
                  <a:gd name="T59" fmla="*/ 21 h 129"/>
                  <a:gd name="T60" fmla="*/ 116160 w 73"/>
                  <a:gd name="T61" fmla="*/ 21 h 129"/>
                  <a:gd name="T62" fmla="*/ 116160 w 73"/>
                  <a:gd name="T63" fmla="*/ 21 h 129"/>
                  <a:gd name="T64" fmla="*/ 116160 w 73"/>
                  <a:gd name="T65" fmla="*/ 21 h 129"/>
                  <a:gd name="T66" fmla="*/ 116160 w 73"/>
                  <a:gd name="T67" fmla="*/ 21 h 129"/>
                  <a:gd name="T68" fmla="*/ 116160 w 73"/>
                  <a:gd name="T69" fmla="*/ 21 h 129"/>
                  <a:gd name="T70" fmla="*/ 116160 w 73"/>
                  <a:gd name="T71" fmla="*/ 21 h 129"/>
                  <a:gd name="T72" fmla="*/ 116160 w 73"/>
                  <a:gd name="T73" fmla="*/ 21 h 129"/>
                  <a:gd name="T74" fmla="*/ 246250 w 73"/>
                  <a:gd name="T75" fmla="*/ 21 h 129"/>
                  <a:gd name="T76" fmla="*/ 116160 w 73"/>
                  <a:gd name="T77" fmla="*/ 21 h 129"/>
                  <a:gd name="T78" fmla="*/ 246250 w 73"/>
                  <a:gd name="T79" fmla="*/ 26 h 129"/>
                  <a:gd name="T80" fmla="*/ 477783 w 73"/>
                  <a:gd name="T81" fmla="*/ 21 h 129"/>
                  <a:gd name="T82" fmla="*/ 477783 w 73"/>
                  <a:gd name="T83" fmla="*/ 26 h 129"/>
                  <a:gd name="T84" fmla="*/ 477783 w 73"/>
                  <a:gd name="T85" fmla="*/ 30 h 129"/>
                  <a:gd name="T86" fmla="*/ 477783 w 73"/>
                  <a:gd name="T87" fmla="*/ 30 h 129"/>
                  <a:gd name="T88" fmla="*/ 477783 w 73"/>
                  <a:gd name="T89" fmla="*/ 34 h 129"/>
                  <a:gd name="T90" fmla="*/ 246250 w 73"/>
                  <a:gd name="T91" fmla="*/ 34 h 129"/>
                  <a:gd name="T92" fmla="*/ 362903 w 73"/>
                  <a:gd name="T93" fmla="*/ 38 h 129"/>
                  <a:gd name="T94" fmla="*/ 246250 w 73"/>
                  <a:gd name="T95" fmla="*/ 38 h 129"/>
                  <a:gd name="T96" fmla="*/ 362903 w 73"/>
                  <a:gd name="T97" fmla="*/ 38 h 129"/>
                  <a:gd name="T98" fmla="*/ 362903 w 73"/>
                  <a:gd name="T99" fmla="*/ 42 h 129"/>
                  <a:gd name="T100" fmla="*/ 116160 w 73"/>
                  <a:gd name="T101" fmla="*/ 46 h 129"/>
                  <a:gd name="T102" fmla="*/ 246250 w 73"/>
                  <a:gd name="T103" fmla="*/ 49 h 129"/>
                  <a:gd name="T104" fmla="*/ 362903 w 73"/>
                  <a:gd name="T105" fmla="*/ 49 h 129"/>
                  <a:gd name="T106" fmla="*/ 477783 w 73"/>
                  <a:gd name="T107" fmla="*/ 49 h 129"/>
                  <a:gd name="T108" fmla="*/ 477783 w 73"/>
                  <a:gd name="T109" fmla="*/ 49 h 129"/>
                  <a:gd name="T110" fmla="*/ 477783 w 73"/>
                  <a:gd name="T111" fmla="*/ 49 h 129"/>
                  <a:gd name="T112" fmla="*/ 362903 w 73"/>
                  <a:gd name="T113" fmla="*/ 49 h 129"/>
                  <a:gd name="T114" fmla="*/ 116160 w 73"/>
                  <a:gd name="T115" fmla="*/ 54 h 1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3"/>
                  <a:gd name="T175" fmla="*/ 0 h 129"/>
                  <a:gd name="T176" fmla="*/ 73 w 73"/>
                  <a:gd name="T177" fmla="*/ 129 h 12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3" h="129">
                    <a:moveTo>
                      <a:pt x="8" y="128"/>
                    </a:moveTo>
                    <a:lnTo>
                      <a:pt x="16" y="128"/>
                    </a:lnTo>
                    <a:lnTo>
                      <a:pt x="32" y="128"/>
                    </a:lnTo>
                    <a:lnTo>
                      <a:pt x="32" y="120"/>
                    </a:lnTo>
                    <a:lnTo>
                      <a:pt x="40" y="128"/>
                    </a:lnTo>
                    <a:lnTo>
                      <a:pt x="48" y="120"/>
                    </a:lnTo>
                    <a:lnTo>
                      <a:pt x="64" y="120"/>
                    </a:lnTo>
                    <a:lnTo>
                      <a:pt x="72" y="112"/>
                    </a:lnTo>
                    <a:lnTo>
                      <a:pt x="64" y="112"/>
                    </a:lnTo>
                    <a:lnTo>
                      <a:pt x="72" y="96"/>
                    </a:lnTo>
                    <a:lnTo>
                      <a:pt x="64" y="88"/>
                    </a:lnTo>
                    <a:lnTo>
                      <a:pt x="56" y="88"/>
                    </a:lnTo>
                    <a:lnTo>
                      <a:pt x="64" y="88"/>
                    </a:lnTo>
                    <a:lnTo>
                      <a:pt x="64" y="80"/>
                    </a:lnTo>
                    <a:lnTo>
                      <a:pt x="56" y="72"/>
                    </a:lnTo>
                    <a:lnTo>
                      <a:pt x="48" y="64"/>
                    </a:lnTo>
                    <a:lnTo>
                      <a:pt x="40" y="48"/>
                    </a:lnTo>
                    <a:lnTo>
                      <a:pt x="32" y="40"/>
                    </a:lnTo>
                    <a:lnTo>
                      <a:pt x="48" y="16"/>
                    </a:lnTo>
                    <a:lnTo>
                      <a:pt x="40" y="16"/>
                    </a:lnTo>
                    <a:lnTo>
                      <a:pt x="24" y="16"/>
                    </a:lnTo>
                    <a:lnTo>
                      <a:pt x="24" y="8"/>
                    </a:lnTo>
                    <a:lnTo>
                      <a:pt x="32" y="0"/>
                    </a:lnTo>
                    <a:lnTo>
                      <a:pt x="16" y="0"/>
                    </a:lnTo>
                    <a:lnTo>
                      <a:pt x="8" y="16"/>
                    </a:lnTo>
                    <a:lnTo>
                      <a:pt x="0" y="16"/>
                    </a:lnTo>
                    <a:lnTo>
                      <a:pt x="8" y="24"/>
                    </a:lnTo>
                    <a:lnTo>
                      <a:pt x="8" y="32"/>
                    </a:lnTo>
                    <a:lnTo>
                      <a:pt x="8" y="40"/>
                    </a:lnTo>
                    <a:lnTo>
                      <a:pt x="8" y="48"/>
                    </a:lnTo>
                    <a:lnTo>
                      <a:pt x="16" y="56"/>
                    </a:lnTo>
                    <a:lnTo>
                      <a:pt x="8" y="56"/>
                    </a:lnTo>
                    <a:lnTo>
                      <a:pt x="16" y="64"/>
                    </a:lnTo>
                    <a:lnTo>
                      <a:pt x="32" y="56"/>
                    </a:lnTo>
                    <a:lnTo>
                      <a:pt x="32" y="64"/>
                    </a:lnTo>
                    <a:lnTo>
                      <a:pt x="32" y="72"/>
                    </a:lnTo>
                    <a:lnTo>
                      <a:pt x="32" y="80"/>
                    </a:lnTo>
                    <a:lnTo>
                      <a:pt x="16" y="80"/>
                    </a:lnTo>
                    <a:lnTo>
                      <a:pt x="24" y="88"/>
                    </a:lnTo>
                    <a:lnTo>
                      <a:pt x="16" y="88"/>
                    </a:lnTo>
                    <a:lnTo>
                      <a:pt x="24" y="88"/>
                    </a:lnTo>
                    <a:lnTo>
                      <a:pt x="24" y="96"/>
                    </a:lnTo>
                    <a:lnTo>
                      <a:pt x="8" y="104"/>
                    </a:lnTo>
                    <a:lnTo>
                      <a:pt x="16" y="112"/>
                    </a:lnTo>
                    <a:lnTo>
                      <a:pt x="24" y="112"/>
                    </a:lnTo>
                    <a:lnTo>
                      <a:pt x="32" y="112"/>
                    </a:lnTo>
                    <a:lnTo>
                      <a:pt x="24" y="112"/>
                    </a:lnTo>
                    <a:lnTo>
                      <a:pt x="8" y="12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74" name="Freeform 310"/>
              <p:cNvSpPr>
                <a:spLocks noChangeAspect="1"/>
              </p:cNvSpPr>
              <p:nvPr/>
            </p:nvSpPr>
            <p:spPr bwMode="auto">
              <a:xfrm>
                <a:off x="2553" y="1900"/>
                <a:ext cx="12" cy="15"/>
              </a:xfrm>
              <a:custGeom>
                <a:avLst/>
                <a:gdLst>
                  <a:gd name="T0" fmla="*/ 0 w 9"/>
                  <a:gd name="T1" fmla="*/ 0 h 17"/>
                  <a:gd name="T2" fmla="*/ 0 w 9"/>
                  <a:gd name="T3" fmla="*/ 4 h 17"/>
                  <a:gd name="T4" fmla="*/ 474660 w 9"/>
                  <a:gd name="T5" fmla="*/ 4 h 17"/>
                  <a:gd name="T6" fmla="*/ 474660 w 9"/>
                  <a:gd name="T7" fmla="*/ 0 h 17"/>
                  <a:gd name="T8" fmla="*/ 0 w 9"/>
                  <a:gd name="T9" fmla="*/ 0 h 17"/>
                  <a:gd name="T10" fmla="*/ 0 60000 65536"/>
                  <a:gd name="T11" fmla="*/ 0 60000 65536"/>
                  <a:gd name="T12" fmla="*/ 0 60000 65536"/>
                  <a:gd name="T13" fmla="*/ 0 60000 65536"/>
                  <a:gd name="T14" fmla="*/ 0 60000 65536"/>
                  <a:gd name="T15" fmla="*/ 0 w 9"/>
                  <a:gd name="T16" fmla="*/ 0 h 17"/>
                  <a:gd name="T17" fmla="*/ 9 w 9"/>
                  <a:gd name="T18" fmla="*/ 17 h 17"/>
                </a:gdLst>
                <a:ahLst/>
                <a:cxnLst>
                  <a:cxn ang="T10">
                    <a:pos x="T0" y="T1"/>
                  </a:cxn>
                  <a:cxn ang="T11">
                    <a:pos x="T2" y="T3"/>
                  </a:cxn>
                  <a:cxn ang="T12">
                    <a:pos x="T4" y="T5"/>
                  </a:cxn>
                  <a:cxn ang="T13">
                    <a:pos x="T6" y="T7"/>
                  </a:cxn>
                  <a:cxn ang="T14">
                    <a:pos x="T8" y="T9"/>
                  </a:cxn>
                </a:cxnLst>
                <a:rect l="T15" t="T16" r="T17" b="T18"/>
                <a:pathLst>
                  <a:path w="9" h="17">
                    <a:moveTo>
                      <a:pt x="0" y="0"/>
                    </a:moveTo>
                    <a:lnTo>
                      <a:pt x="0" y="16"/>
                    </a:lnTo>
                    <a:lnTo>
                      <a:pt x="8" y="16"/>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75" name="Freeform 311"/>
              <p:cNvSpPr>
                <a:spLocks noChangeAspect="1"/>
              </p:cNvSpPr>
              <p:nvPr/>
            </p:nvSpPr>
            <p:spPr bwMode="auto">
              <a:xfrm>
                <a:off x="2544" y="1914"/>
                <a:ext cx="21" cy="32"/>
              </a:xfrm>
              <a:custGeom>
                <a:avLst/>
                <a:gdLst>
                  <a:gd name="T0" fmla="*/ 0 w 17"/>
                  <a:gd name="T1" fmla="*/ 0 h 33"/>
                  <a:gd name="T2" fmla="*/ 24081 w 17"/>
                  <a:gd name="T3" fmla="*/ 16 h 33"/>
                  <a:gd name="T4" fmla="*/ 24081 w 17"/>
                  <a:gd name="T5" fmla="*/ 16 h 33"/>
                  <a:gd name="T6" fmla="*/ 50593 w 17"/>
                  <a:gd name="T7" fmla="*/ 16 h 33"/>
                  <a:gd name="T8" fmla="*/ 50593 w 17"/>
                  <a:gd name="T9" fmla="*/ 8 h 33"/>
                  <a:gd name="T10" fmla="*/ 50593 w 17"/>
                  <a:gd name="T11" fmla="*/ 0 h 33"/>
                  <a:gd name="T12" fmla="*/ 0 w 17"/>
                  <a:gd name="T13" fmla="*/ 0 h 33"/>
                  <a:gd name="T14" fmla="*/ 0 60000 65536"/>
                  <a:gd name="T15" fmla="*/ 0 60000 65536"/>
                  <a:gd name="T16" fmla="*/ 0 60000 65536"/>
                  <a:gd name="T17" fmla="*/ 0 60000 65536"/>
                  <a:gd name="T18" fmla="*/ 0 60000 65536"/>
                  <a:gd name="T19" fmla="*/ 0 60000 65536"/>
                  <a:gd name="T20" fmla="*/ 0 60000 65536"/>
                  <a:gd name="T21" fmla="*/ 0 w 17"/>
                  <a:gd name="T22" fmla="*/ 0 h 33"/>
                  <a:gd name="T23" fmla="*/ 17 w 17"/>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3">
                    <a:moveTo>
                      <a:pt x="0" y="0"/>
                    </a:moveTo>
                    <a:lnTo>
                      <a:pt x="8" y="24"/>
                    </a:lnTo>
                    <a:lnTo>
                      <a:pt x="8" y="32"/>
                    </a:lnTo>
                    <a:lnTo>
                      <a:pt x="16" y="24"/>
                    </a:lnTo>
                    <a:lnTo>
                      <a:pt x="16" y="8"/>
                    </a:lnTo>
                    <a:lnTo>
                      <a:pt x="16"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76" name="Freeform 312"/>
              <p:cNvSpPr>
                <a:spLocks noChangeAspect="1"/>
              </p:cNvSpPr>
              <p:nvPr/>
            </p:nvSpPr>
            <p:spPr bwMode="auto">
              <a:xfrm>
                <a:off x="2595" y="1953"/>
                <a:ext cx="43" cy="18"/>
              </a:xfrm>
              <a:custGeom>
                <a:avLst/>
                <a:gdLst>
                  <a:gd name="T0" fmla="*/ 0 w 33"/>
                  <a:gd name="T1" fmla="*/ 0 h 17"/>
                  <a:gd name="T2" fmla="*/ 0 w 33"/>
                  <a:gd name="T3" fmla="*/ 0 h 17"/>
                  <a:gd name="T4" fmla="*/ 554682 w 33"/>
                  <a:gd name="T5" fmla="*/ 130 h 17"/>
                  <a:gd name="T6" fmla="*/ 759426 w 33"/>
                  <a:gd name="T7" fmla="*/ 0 h 17"/>
                  <a:gd name="T8" fmla="*/ 372618 w 33"/>
                  <a:gd name="T9" fmla="*/ 0 h 17"/>
                  <a:gd name="T10" fmla="*/ 184159 w 33"/>
                  <a:gd name="T11" fmla="*/ 0 h 17"/>
                  <a:gd name="T12" fmla="*/ 0 w 33"/>
                  <a:gd name="T13" fmla="*/ 0 h 17"/>
                  <a:gd name="T14" fmla="*/ 0 60000 65536"/>
                  <a:gd name="T15" fmla="*/ 0 60000 65536"/>
                  <a:gd name="T16" fmla="*/ 0 60000 65536"/>
                  <a:gd name="T17" fmla="*/ 0 60000 65536"/>
                  <a:gd name="T18" fmla="*/ 0 60000 65536"/>
                  <a:gd name="T19" fmla="*/ 0 60000 65536"/>
                  <a:gd name="T20" fmla="*/ 0 60000 65536"/>
                  <a:gd name="T21" fmla="*/ 0 w 33"/>
                  <a:gd name="T22" fmla="*/ 0 h 17"/>
                  <a:gd name="T23" fmla="*/ 33 w 33"/>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17">
                    <a:moveTo>
                      <a:pt x="0" y="0"/>
                    </a:moveTo>
                    <a:lnTo>
                      <a:pt x="0" y="0"/>
                    </a:lnTo>
                    <a:lnTo>
                      <a:pt x="24" y="16"/>
                    </a:lnTo>
                    <a:lnTo>
                      <a:pt x="32" y="0"/>
                    </a:lnTo>
                    <a:lnTo>
                      <a:pt x="16" y="0"/>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77" name="Freeform 313"/>
              <p:cNvSpPr>
                <a:spLocks noChangeAspect="1"/>
              </p:cNvSpPr>
              <p:nvPr/>
            </p:nvSpPr>
            <p:spPr bwMode="auto">
              <a:xfrm>
                <a:off x="2699" y="1953"/>
                <a:ext cx="22" cy="18"/>
              </a:xfrm>
              <a:custGeom>
                <a:avLst/>
                <a:gdLst>
                  <a:gd name="T0" fmla="*/ 0 w 17"/>
                  <a:gd name="T1" fmla="*/ 0 h 17"/>
                  <a:gd name="T2" fmla="*/ 139181 w 17"/>
                  <a:gd name="T3" fmla="*/ 0 h 17"/>
                  <a:gd name="T4" fmla="*/ 139181 w 17"/>
                  <a:gd name="T5" fmla="*/ 130 h 17"/>
                  <a:gd name="T6" fmla="*/ 139181 w 17"/>
                  <a:gd name="T7" fmla="*/ 130 h 17"/>
                  <a:gd name="T8" fmla="*/ 287827 w 17"/>
                  <a:gd name="T9" fmla="*/ 130 h 17"/>
                  <a:gd name="T10" fmla="*/ 139181 w 17"/>
                  <a:gd name="T11" fmla="*/ 0 h 17"/>
                  <a:gd name="T12" fmla="*/ 287827 w 17"/>
                  <a:gd name="T13" fmla="*/ 8 h 17"/>
                  <a:gd name="T14" fmla="*/ 287827 w 17"/>
                  <a:gd name="T15" fmla="*/ 0 h 17"/>
                  <a:gd name="T16" fmla="*/ 139181 w 17"/>
                  <a:gd name="T17" fmla="*/ 0 h 17"/>
                  <a:gd name="T18" fmla="*/ 0 w 17"/>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0" y="0"/>
                    </a:moveTo>
                    <a:lnTo>
                      <a:pt x="8" y="0"/>
                    </a:lnTo>
                    <a:lnTo>
                      <a:pt x="8" y="16"/>
                    </a:lnTo>
                    <a:lnTo>
                      <a:pt x="16" y="16"/>
                    </a:lnTo>
                    <a:lnTo>
                      <a:pt x="8" y="0"/>
                    </a:lnTo>
                    <a:lnTo>
                      <a:pt x="16" y="8"/>
                    </a:lnTo>
                    <a:lnTo>
                      <a:pt x="16" y="0"/>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78" name="Freeform 314"/>
              <p:cNvSpPr>
                <a:spLocks noChangeAspect="1"/>
              </p:cNvSpPr>
              <p:nvPr/>
            </p:nvSpPr>
            <p:spPr bwMode="auto">
              <a:xfrm>
                <a:off x="2730" y="1978"/>
                <a:ext cx="24" cy="8"/>
              </a:xfrm>
              <a:custGeom>
                <a:avLst/>
                <a:gdLst>
                  <a:gd name="T0" fmla="*/ 0 w 17"/>
                  <a:gd name="T1" fmla="*/ 4 h 9"/>
                  <a:gd name="T2" fmla="*/ 3948785 w 17"/>
                  <a:gd name="T3" fmla="*/ 4 h 9"/>
                  <a:gd name="T4" fmla="*/ 7870242 w 17"/>
                  <a:gd name="T5" fmla="*/ 4 h 9"/>
                  <a:gd name="T6" fmla="*/ 7870242 w 17"/>
                  <a:gd name="T7" fmla="*/ 4 h 9"/>
                  <a:gd name="T8" fmla="*/ 0 w 17"/>
                  <a:gd name="T9" fmla="*/ 0 h 9"/>
                  <a:gd name="T10" fmla="*/ 0 w 17"/>
                  <a:gd name="T11" fmla="*/ 4 h 9"/>
                  <a:gd name="T12" fmla="*/ 0 60000 65536"/>
                  <a:gd name="T13" fmla="*/ 0 60000 65536"/>
                  <a:gd name="T14" fmla="*/ 0 60000 65536"/>
                  <a:gd name="T15" fmla="*/ 0 60000 65536"/>
                  <a:gd name="T16" fmla="*/ 0 60000 65536"/>
                  <a:gd name="T17" fmla="*/ 0 60000 65536"/>
                  <a:gd name="T18" fmla="*/ 0 w 17"/>
                  <a:gd name="T19" fmla="*/ 0 h 9"/>
                  <a:gd name="T20" fmla="*/ 17 w 17"/>
                  <a:gd name="T21" fmla="*/ 9 h 9"/>
                </a:gdLst>
                <a:ahLst/>
                <a:cxnLst>
                  <a:cxn ang="T12">
                    <a:pos x="T0" y="T1"/>
                  </a:cxn>
                  <a:cxn ang="T13">
                    <a:pos x="T2" y="T3"/>
                  </a:cxn>
                  <a:cxn ang="T14">
                    <a:pos x="T4" y="T5"/>
                  </a:cxn>
                  <a:cxn ang="T15">
                    <a:pos x="T6" y="T7"/>
                  </a:cxn>
                  <a:cxn ang="T16">
                    <a:pos x="T8" y="T9"/>
                  </a:cxn>
                  <a:cxn ang="T17">
                    <a:pos x="T10" y="T11"/>
                  </a:cxn>
                </a:cxnLst>
                <a:rect l="T18" t="T19" r="T20" b="T21"/>
                <a:pathLst>
                  <a:path w="17" h="9">
                    <a:moveTo>
                      <a:pt x="0" y="8"/>
                    </a:moveTo>
                    <a:lnTo>
                      <a:pt x="8" y="8"/>
                    </a:lnTo>
                    <a:lnTo>
                      <a:pt x="16" y="8"/>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79" name="Freeform 315"/>
              <p:cNvSpPr>
                <a:spLocks noChangeAspect="1"/>
              </p:cNvSpPr>
              <p:nvPr/>
            </p:nvSpPr>
            <p:spPr bwMode="auto">
              <a:xfrm>
                <a:off x="2825" y="1978"/>
                <a:ext cx="33" cy="8"/>
              </a:xfrm>
              <a:custGeom>
                <a:avLst/>
                <a:gdLst>
                  <a:gd name="T0" fmla="*/ 0 w 25"/>
                  <a:gd name="T1" fmla="*/ 4 h 9"/>
                  <a:gd name="T2" fmla="*/ 0 w 25"/>
                  <a:gd name="T3" fmla="*/ 4 h 9"/>
                  <a:gd name="T4" fmla="*/ 324207 w 25"/>
                  <a:gd name="T5" fmla="*/ 4 h 9"/>
                  <a:gd name="T6" fmla="*/ 621108 w 25"/>
                  <a:gd name="T7" fmla="*/ 4 h 9"/>
                  <a:gd name="T8" fmla="*/ 920965 w 25"/>
                  <a:gd name="T9" fmla="*/ 0 h 9"/>
                  <a:gd name="T10" fmla="*/ 0 w 25"/>
                  <a:gd name="T11" fmla="*/ 4 h 9"/>
                  <a:gd name="T12" fmla="*/ 0 60000 65536"/>
                  <a:gd name="T13" fmla="*/ 0 60000 65536"/>
                  <a:gd name="T14" fmla="*/ 0 60000 65536"/>
                  <a:gd name="T15" fmla="*/ 0 60000 65536"/>
                  <a:gd name="T16" fmla="*/ 0 60000 65536"/>
                  <a:gd name="T17" fmla="*/ 0 60000 65536"/>
                  <a:gd name="T18" fmla="*/ 0 w 25"/>
                  <a:gd name="T19" fmla="*/ 0 h 9"/>
                  <a:gd name="T20" fmla="*/ 25 w 25"/>
                  <a:gd name="T21" fmla="*/ 9 h 9"/>
                </a:gdLst>
                <a:ahLst/>
                <a:cxnLst>
                  <a:cxn ang="T12">
                    <a:pos x="T0" y="T1"/>
                  </a:cxn>
                  <a:cxn ang="T13">
                    <a:pos x="T2" y="T3"/>
                  </a:cxn>
                  <a:cxn ang="T14">
                    <a:pos x="T4" y="T5"/>
                  </a:cxn>
                  <a:cxn ang="T15">
                    <a:pos x="T6" y="T7"/>
                  </a:cxn>
                  <a:cxn ang="T16">
                    <a:pos x="T8" y="T9"/>
                  </a:cxn>
                  <a:cxn ang="T17">
                    <a:pos x="T10" y="T11"/>
                  </a:cxn>
                </a:cxnLst>
                <a:rect l="T18" t="T19" r="T20" b="T21"/>
                <a:pathLst>
                  <a:path w="25" h="9">
                    <a:moveTo>
                      <a:pt x="0" y="8"/>
                    </a:moveTo>
                    <a:lnTo>
                      <a:pt x="0" y="8"/>
                    </a:lnTo>
                    <a:lnTo>
                      <a:pt x="8" y="8"/>
                    </a:lnTo>
                    <a:lnTo>
                      <a:pt x="16" y="8"/>
                    </a:lnTo>
                    <a:lnTo>
                      <a:pt x="24"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80" name="Freeform 316"/>
              <p:cNvSpPr>
                <a:spLocks noChangeAspect="1"/>
              </p:cNvSpPr>
              <p:nvPr/>
            </p:nvSpPr>
            <p:spPr bwMode="auto">
              <a:xfrm>
                <a:off x="2480" y="1931"/>
                <a:ext cx="12" cy="9"/>
              </a:xfrm>
              <a:custGeom>
                <a:avLst/>
                <a:gdLst>
                  <a:gd name="T0" fmla="*/ 0 w 9"/>
                  <a:gd name="T1" fmla="*/ 0 h 9"/>
                  <a:gd name="T2" fmla="*/ 474660 w 9"/>
                  <a:gd name="T3" fmla="*/ 8 h 9"/>
                  <a:gd name="T4" fmla="*/ 474660 w 9"/>
                  <a:gd name="T5" fmla="*/ 0 h 9"/>
                  <a:gd name="T6" fmla="*/ 474660 w 9"/>
                  <a:gd name="T7" fmla="*/ 0 h 9"/>
                  <a:gd name="T8" fmla="*/ 0 w 9"/>
                  <a:gd name="T9" fmla="*/ 0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0"/>
                    </a:moveTo>
                    <a:lnTo>
                      <a:pt x="8" y="8"/>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81" name="Freeform 317"/>
              <p:cNvSpPr>
                <a:spLocks noChangeAspect="1"/>
              </p:cNvSpPr>
              <p:nvPr/>
            </p:nvSpPr>
            <p:spPr bwMode="auto">
              <a:xfrm>
                <a:off x="2553" y="2274"/>
                <a:ext cx="12" cy="9"/>
              </a:xfrm>
              <a:custGeom>
                <a:avLst/>
                <a:gdLst>
                  <a:gd name="T0" fmla="*/ 0 w 9"/>
                  <a:gd name="T1" fmla="*/ 8 h 9"/>
                  <a:gd name="T2" fmla="*/ 474660 w 9"/>
                  <a:gd name="T3" fmla="*/ 0 h 9"/>
                  <a:gd name="T4" fmla="*/ 0 w 9"/>
                  <a:gd name="T5" fmla="*/ 0 h 9"/>
                  <a:gd name="T6" fmla="*/ 0 w 9"/>
                  <a:gd name="T7" fmla="*/ 8 h 9"/>
                  <a:gd name="T8" fmla="*/ 0 60000 65536"/>
                  <a:gd name="T9" fmla="*/ 0 60000 65536"/>
                  <a:gd name="T10" fmla="*/ 0 60000 65536"/>
                  <a:gd name="T11" fmla="*/ 0 60000 65536"/>
                  <a:gd name="T12" fmla="*/ 0 w 9"/>
                  <a:gd name="T13" fmla="*/ 0 h 9"/>
                  <a:gd name="T14" fmla="*/ 9 w 9"/>
                  <a:gd name="T15" fmla="*/ 9 h 9"/>
                </a:gdLst>
                <a:ahLst/>
                <a:cxnLst>
                  <a:cxn ang="T8">
                    <a:pos x="T0" y="T1"/>
                  </a:cxn>
                  <a:cxn ang="T9">
                    <a:pos x="T2" y="T3"/>
                  </a:cxn>
                  <a:cxn ang="T10">
                    <a:pos x="T4" y="T5"/>
                  </a:cxn>
                  <a:cxn ang="T11">
                    <a:pos x="T6" y="T7"/>
                  </a:cxn>
                </a:cxnLst>
                <a:rect l="T12" t="T13" r="T14" b="T15"/>
                <a:pathLst>
                  <a:path w="9" h="9">
                    <a:moveTo>
                      <a:pt x="0" y="8"/>
                    </a:moveTo>
                    <a:lnTo>
                      <a:pt x="8" y="0"/>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82" name="Freeform 318"/>
              <p:cNvSpPr>
                <a:spLocks noChangeAspect="1"/>
              </p:cNvSpPr>
              <p:nvPr/>
            </p:nvSpPr>
            <p:spPr bwMode="auto">
              <a:xfrm>
                <a:off x="3752" y="2400"/>
                <a:ext cx="470" cy="274"/>
              </a:xfrm>
              <a:custGeom>
                <a:avLst/>
                <a:gdLst>
                  <a:gd name="T0" fmla="*/ 913482 w 361"/>
                  <a:gd name="T1" fmla="*/ 90 h 281"/>
                  <a:gd name="T2" fmla="*/ 1449927 w 361"/>
                  <a:gd name="T3" fmla="*/ 84 h 281"/>
                  <a:gd name="T4" fmla="*/ 2168671 w 361"/>
                  <a:gd name="T5" fmla="*/ 84 h 281"/>
                  <a:gd name="T6" fmla="*/ 3802792 w 361"/>
                  <a:gd name="T7" fmla="*/ 78 h 281"/>
                  <a:gd name="T8" fmla="*/ 4335218 w 361"/>
                  <a:gd name="T9" fmla="*/ 84 h 281"/>
                  <a:gd name="T10" fmla="*/ 4717743 w 361"/>
                  <a:gd name="T11" fmla="*/ 90 h 281"/>
                  <a:gd name="T12" fmla="*/ 5065544 w 361"/>
                  <a:gd name="T13" fmla="*/ 84 h 281"/>
                  <a:gd name="T14" fmla="*/ 5065544 w 361"/>
                  <a:gd name="T15" fmla="*/ 90 h 281"/>
                  <a:gd name="T16" fmla="*/ 5246359 w 361"/>
                  <a:gd name="T17" fmla="*/ 90 h 281"/>
                  <a:gd name="T18" fmla="*/ 5246359 w 361"/>
                  <a:gd name="T19" fmla="*/ 92 h 281"/>
                  <a:gd name="T20" fmla="*/ 5423747 w 361"/>
                  <a:gd name="T21" fmla="*/ 98 h 281"/>
                  <a:gd name="T22" fmla="*/ 5792083 w 361"/>
                  <a:gd name="T23" fmla="*/ 104 h 281"/>
                  <a:gd name="T24" fmla="*/ 6152063 w 361"/>
                  <a:gd name="T25" fmla="*/ 104 h 281"/>
                  <a:gd name="T26" fmla="*/ 6508652 w 361"/>
                  <a:gd name="T27" fmla="*/ 104 h 281"/>
                  <a:gd name="T28" fmla="*/ 6508652 w 361"/>
                  <a:gd name="T29" fmla="*/ 104 h 281"/>
                  <a:gd name="T30" fmla="*/ 7061388 w 361"/>
                  <a:gd name="T31" fmla="*/ 101 h 281"/>
                  <a:gd name="T32" fmla="*/ 7595106 w 361"/>
                  <a:gd name="T33" fmla="*/ 92 h 281"/>
                  <a:gd name="T34" fmla="*/ 8149054 w 361"/>
                  <a:gd name="T35" fmla="*/ 64 h 281"/>
                  <a:gd name="T36" fmla="*/ 7772618 w 361"/>
                  <a:gd name="T37" fmla="*/ 48 h 281"/>
                  <a:gd name="T38" fmla="*/ 7595106 w 361"/>
                  <a:gd name="T39" fmla="*/ 43 h 281"/>
                  <a:gd name="T40" fmla="*/ 7429083 w 361"/>
                  <a:gd name="T41" fmla="*/ 43 h 281"/>
                  <a:gd name="T42" fmla="*/ 6887495 w 361"/>
                  <a:gd name="T43" fmla="*/ 28 h 281"/>
                  <a:gd name="T44" fmla="*/ 6508652 w 361"/>
                  <a:gd name="T45" fmla="*/ 20 h 281"/>
                  <a:gd name="T46" fmla="*/ 6508652 w 361"/>
                  <a:gd name="T47" fmla="*/ 20 h 281"/>
                  <a:gd name="T48" fmla="*/ 5970032 w 361"/>
                  <a:gd name="T49" fmla="*/ 0 h 281"/>
                  <a:gd name="T50" fmla="*/ 5792083 w 361"/>
                  <a:gd name="T51" fmla="*/ 8 h 281"/>
                  <a:gd name="T52" fmla="*/ 5610015 w 361"/>
                  <a:gd name="T53" fmla="*/ 24 h 281"/>
                  <a:gd name="T54" fmla="*/ 4892592 w 361"/>
                  <a:gd name="T55" fmla="*/ 20 h 281"/>
                  <a:gd name="T56" fmla="*/ 4717743 w 361"/>
                  <a:gd name="T57" fmla="*/ 20 h 281"/>
                  <a:gd name="T58" fmla="*/ 4717743 w 361"/>
                  <a:gd name="T59" fmla="*/ 20 h 281"/>
                  <a:gd name="T60" fmla="*/ 4892592 w 361"/>
                  <a:gd name="T61" fmla="*/ 8 h 281"/>
                  <a:gd name="T62" fmla="*/ 4717743 w 361"/>
                  <a:gd name="T63" fmla="*/ 16 h 281"/>
                  <a:gd name="T64" fmla="*/ 4521979 w 361"/>
                  <a:gd name="T65" fmla="*/ 8 h 281"/>
                  <a:gd name="T66" fmla="*/ 3971693 w 361"/>
                  <a:gd name="T67" fmla="*/ 8 h 281"/>
                  <a:gd name="T68" fmla="*/ 3623628 w 361"/>
                  <a:gd name="T69" fmla="*/ 8 h 281"/>
                  <a:gd name="T70" fmla="*/ 3441612 w 361"/>
                  <a:gd name="T71" fmla="*/ 20 h 281"/>
                  <a:gd name="T72" fmla="*/ 3441612 w 361"/>
                  <a:gd name="T73" fmla="*/ 20 h 281"/>
                  <a:gd name="T74" fmla="*/ 3060633 w 361"/>
                  <a:gd name="T75" fmla="*/ 20 h 281"/>
                  <a:gd name="T76" fmla="*/ 3060633 w 361"/>
                  <a:gd name="T77" fmla="*/ 20 h 281"/>
                  <a:gd name="T78" fmla="*/ 2895291 w 361"/>
                  <a:gd name="T79" fmla="*/ 20 h 281"/>
                  <a:gd name="T80" fmla="*/ 2537259 w 361"/>
                  <a:gd name="T81" fmla="*/ 20 h 281"/>
                  <a:gd name="T82" fmla="*/ 2168671 w 361"/>
                  <a:gd name="T83" fmla="*/ 20 h 281"/>
                  <a:gd name="T84" fmla="*/ 2168671 w 361"/>
                  <a:gd name="T85" fmla="*/ 20 h 281"/>
                  <a:gd name="T86" fmla="*/ 2168671 w 361"/>
                  <a:gd name="T87" fmla="*/ 20 h 281"/>
                  <a:gd name="T88" fmla="*/ 1999264 w 361"/>
                  <a:gd name="T89" fmla="*/ 24 h 281"/>
                  <a:gd name="T90" fmla="*/ 739829 w 361"/>
                  <a:gd name="T91" fmla="*/ 36 h 281"/>
                  <a:gd name="T92" fmla="*/ 175639 w 361"/>
                  <a:gd name="T93" fmla="*/ 43 h 281"/>
                  <a:gd name="T94" fmla="*/ 175639 w 361"/>
                  <a:gd name="T95" fmla="*/ 48 h 281"/>
                  <a:gd name="T96" fmla="*/ 363690 w 361"/>
                  <a:gd name="T97" fmla="*/ 56 h 281"/>
                  <a:gd name="T98" fmla="*/ 175639 w 361"/>
                  <a:gd name="T99" fmla="*/ 56 h 281"/>
                  <a:gd name="T100" fmla="*/ 538913 w 361"/>
                  <a:gd name="T101" fmla="*/ 68 h 281"/>
                  <a:gd name="T102" fmla="*/ 538913 w 361"/>
                  <a:gd name="T103" fmla="*/ 84 h 281"/>
                  <a:gd name="T104" fmla="*/ 538913 w 361"/>
                  <a:gd name="T105" fmla="*/ 87 h 2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61"/>
                  <a:gd name="T160" fmla="*/ 0 h 281"/>
                  <a:gd name="T161" fmla="*/ 361 w 361"/>
                  <a:gd name="T162" fmla="*/ 281 h 2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61" h="281">
                    <a:moveTo>
                      <a:pt x="24" y="224"/>
                    </a:moveTo>
                    <a:lnTo>
                      <a:pt x="40" y="232"/>
                    </a:lnTo>
                    <a:lnTo>
                      <a:pt x="48" y="232"/>
                    </a:lnTo>
                    <a:lnTo>
                      <a:pt x="64" y="216"/>
                    </a:lnTo>
                    <a:lnTo>
                      <a:pt x="96" y="216"/>
                    </a:lnTo>
                    <a:lnTo>
                      <a:pt x="120" y="200"/>
                    </a:lnTo>
                    <a:lnTo>
                      <a:pt x="168" y="200"/>
                    </a:lnTo>
                    <a:lnTo>
                      <a:pt x="192" y="208"/>
                    </a:lnTo>
                    <a:lnTo>
                      <a:pt x="192" y="216"/>
                    </a:lnTo>
                    <a:lnTo>
                      <a:pt x="208" y="232"/>
                    </a:lnTo>
                    <a:lnTo>
                      <a:pt x="224" y="208"/>
                    </a:lnTo>
                    <a:lnTo>
                      <a:pt x="224" y="216"/>
                    </a:lnTo>
                    <a:lnTo>
                      <a:pt x="216" y="232"/>
                    </a:lnTo>
                    <a:lnTo>
                      <a:pt x="224" y="232"/>
                    </a:lnTo>
                    <a:lnTo>
                      <a:pt x="224" y="224"/>
                    </a:lnTo>
                    <a:lnTo>
                      <a:pt x="232" y="232"/>
                    </a:lnTo>
                    <a:lnTo>
                      <a:pt x="224" y="240"/>
                    </a:lnTo>
                    <a:lnTo>
                      <a:pt x="232" y="240"/>
                    </a:lnTo>
                    <a:lnTo>
                      <a:pt x="240" y="256"/>
                    </a:lnTo>
                    <a:lnTo>
                      <a:pt x="248" y="264"/>
                    </a:lnTo>
                    <a:lnTo>
                      <a:pt x="256" y="272"/>
                    </a:lnTo>
                    <a:lnTo>
                      <a:pt x="264" y="272"/>
                    </a:lnTo>
                    <a:lnTo>
                      <a:pt x="272" y="272"/>
                    </a:lnTo>
                    <a:lnTo>
                      <a:pt x="288" y="264"/>
                    </a:lnTo>
                    <a:lnTo>
                      <a:pt x="288" y="272"/>
                    </a:lnTo>
                    <a:lnTo>
                      <a:pt x="304" y="280"/>
                    </a:lnTo>
                    <a:lnTo>
                      <a:pt x="312" y="264"/>
                    </a:lnTo>
                    <a:lnTo>
                      <a:pt x="328" y="264"/>
                    </a:lnTo>
                    <a:lnTo>
                      <a:pt x="336" y="240"/>
                    </a:lnTo>
                    <a:lnTo>
                      <a:pt x="360" y="192"/>
                    </a:lnTo>
                    <a:lnTo>
                      <a:pt x="360" y="168"/>
                    </a:lnTo>
                    <a:lnTo>
                      <a:pt x="360" y="144"/>
                    </a:lnTo>
                    <a:lnTo>
                      <a:pt x="344" y="120"/>
                    </a:lnTo>
                    <a:lnTo>
                      <a:pt x="336" y="104"/>
                    </a:lnTo>
                    <a:lnTo>
                      <a:pt x="328" y="104"/>
                    </a:lnTo>
                    <a:lnTo>
                      <a:pt x="320" y="88"/>
                    </a:lnTo>
                    <a:lnTo>
                      <a:pt x="304" y="72"/>
                    </a:lnTo>
                    <a:lnTo>
                      <a:pt x="296" y="56"/>
                    </a:lnTo>
                    <a:lnTo>
                      <a:pt x="288" y="48"/>
                    </a:lnTo>
                    <a:lnTo>
                      <a:pt x="288" y="40"/>
                    </a:lnTo>
                    <a:lnTo>
                      <a:pt x="288" y="32"/>
                    </a:lnTo>
                    <a:lnTo>
                      <a:pt x="272" y="32"/>
                    </a:lnTo>
                    <a:lnTo>
                      <a:pt x="264" y="0"/>
                    </a:lnTo>
                    <a:lnTo>
                      <a:pt x="256" y="8"/>
                    </a:lnTo>
                    <a:lnTo>
                      <a:pt x="256" y="40"/>
                    </a:lnTo>
                    <a:lnTo>
                      <a:pt x="248" y="64"/>
                    </a:lnTo>
                    <a:lnTo>
                      <a:pt x="240" y="64"/>
                    </a:lnTo>
                    <a:lnTo>
                      <a:pt x="216" y="48"/>
                    </a:lnTo>
                    <a:lnTo>
                      <a:pt x="208" y="48"/>
                    </a:lnTo>
                    <a:lnTo>
                      <a:pt x="208" y="40"/>
                    </a:lnTo>
                    <a:lnTo>
                      <a:pt x="200" y="40"/>
                    </a:lnTo>
                    <a:lnTo>
                      <a:pt x="208" y="24"/>
                    </a:lnTo>
                    <a:lnTo>
                      <a:pt x="216" y="8"/>
                    </a:lnTo>
                    <a:lnTo>
                      <a:pt x="208" y="8"/>
                    </a:lnTo>
                    <a:lnTo>
                      <a:pt x="208" y="16"/>
                    </a:lnTo>
                    <a:lnTo>
                      <a:pt x="208" y="8"/>
                    </a:lnTo>
                    <a:lnTo>
                      <a:pt x="200" y="8"/>
                    </a:lnTo>
                    <a:lnTo>
                      <a:pt x="168" y="8"/>
                    </a:lnTo>
                    <a:lnTo>
                      <a:pt x="176" y="8"/>
                    </a:lnTo>
                    <a:lnTo>
                      <a:pt x="168" y="8"/>
                    </a:lnTo>
                    <a:lnTo>
                      <a:pt x="160" y="8"/>
                    </a:lnTo>
                    <a:lnTo>
                      <a:pt x="152" y="16"/>
                    </a:lnTo>
                    <a:lnTo>
                      <a:pt x="152" y="24"/>
                    </a:lnTo>
                    <a:lnTo>
                      <a:pt x="152" y="32"/>
                    </a:lnTo>
                    <a:lnTo>
                      <a:pt x="152" y="40"/>
                    </a:lnTo>
                    <a:lnTo>
                      <a:pt x="136" y="32"/>
                    </a:lnTo>
                    <a:lnTo>
                      <a:pt x="136" y="40"/>
                    </a:lnTo>
                    <a:lnTo>
                      <a:pt x="136" y="32"/>
                    </a:lnTo>
                    <a:lnTo>
                      <a:pt x="128" y="32"/>
                    </a:lnTo>
                    <a:lnTo>
                      <a:pt x="112" y="32"/>
                    </a:lnTo>
                    <a:lnTo>
                      <a:pt x="104" y="48"/>
                    </a:lnTo>
                    <a:lnTo>
                      <a:pt x="96" y="48"/>
                    </a:lnTo>
                    <a:lnTo>
                      <a:pt x="96" y="56"/>
                    </a:lnTo>
                    <a:lnTo>
                      <a:pt x="96" y="64"/>
                    </a:lnTo>
                    <a:lnTo>
                      <a:pt x="96" y="48"/>
                    </a:lnTo>
                    <a:lnTo>
                      <a:pt x="80" y="64"/>
                    </a:lnTo>
                    <a:lnTo>
                      <a:pt x="88" y="64"/>
                    </a:lnTo>
                    <a:lnTo>
                      <a:pt x="72" y="80"/>
                    </a:lnTo>
                    <a:lnTo>
                      <a:pt x="32" y="88"/>
                    </a:lnTo>
                    <a:lnTo>
                      <a:pt x="16" y="104"/>
                    </a:lnTo>
                    <a:lnTo>
                      <a:pt x="8" y="104"/>
                    </a:lnTo>
                    <a:lnTo>
                      <a:pt x="8" y="120"/>
                    </a:lnTo>
                    <a:lnTo>
                      <a:pt x="0" y="120"/>
                    </a:lnTo>
                    <a:lnTo>
                      <a:pt x="16" y="144"/>
                    </a:lnTo>
                    <a:lnTo>
                      <a:pt x="8" y="136"/>
                    </a:lnTo>
                    <a:lnTo>
                      <a:pt x="8" y="144"/>
                    </a:lnTo>
                    <a:lnTo>
                      <a:pt x="0" y="144"/>
                    </a:lnTo>
                    <a:lnTo>
                      <a:pt x="24" y="176"/>
                    </a:lnTo>
                    <a:lnTo>
                      <a:pt x="24" y="200"/>
                    </a:lnTo>
                    <a:lnTo>
                      <a:pt x="24" y="216"/>
                    </a:lnTo>
                    <a:lnTo>
                      <a:pt x="24" y="2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83" name="Freeform 319"/>
              <p:cNvSpPr>
                <a:spLocks noChangeAspect="1"/>
              </p:cNvSpPr>
              <p:nvPr/>
            </p:nvSpPr>
            <p:spPr bwMode="auto">
              <a:xfrm>
                <a:off x="3950" y="2407"/>
                <a:ext cx="22" cy="1"/>
              </a:xfrm>
              <a:custGeom>
                <a:avLst/>
                <a:gdLst>
                  <a:gd name="T0" fmla="*/ 0 w 17"/>
                  <a:gd name="T1" fmla="*/ 0 h 1"/>
                  <a:gd name="T2" fmla="*/ 139181 w 17"/>
                  <a:gd name="T3" fmla="*/ 0 h 1"/>
                  <a:gd name="T4" fmla="*/ 287827 w 17"/>
                  <a:gd name="T5" fmla="*/ 0 h 1"/>
                  <a:gd name="T6" fmla="*/ 0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8" y="0"/>
                    </a:lnTo>
                    <a:lnTo>
                      <a:pt x="16"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84" name="Freeform 320"/>
              <p:cNvSpPr>
                <a:spLocks noChangeAspect="1"/>
              </p:cNvSpPr>
              <p:nvPr/>
            </p:nvSpPr>
            <p:spPr bwMode="auto">
              <a:xfrm>
                <a:off x="4023" y="2635"/>
                <a:ext cx="23" cy="9"/>
              </a:xfrm>
              <a:custGeom>
                <a:avLst/>
                <a:gdLst>
                  <a:gd name="T0" fmla="*/ 0 w 17"/>
                  <a:gd name="T1" fmla="*/ 0 h 9"/>
                  <a:gd name="T2" fmla="*/ 1594625 w 17"/>
                  <a:gd name="T3" fmla="*/ 8 h 9"/>
                  <a:gd name="T4" fmla="*/ 1594625 w 17"/>
                  <a:gd name="T5" fmla="*/ 0 h 9"/>
                  <a:gd name="T6" fmla="*/ 793346 w 17"/>
                  <a:gd name="T7" fmla="*/ 0 h 9"/>
                  <a:gd name="T8" fmla="*/ 0 w 17"/>
                  <a:gd name="T9" fmla="*/ 0 h 9"/>
                  <a:gd name="T10" fmla="*/ 0 60000 65536"/>
                  <a:gd name="T11" fmla="*/ 0 60000 65536"/>
                  <a:gd name="T12" fmla="*/ 0 60000 65536"/>
                  <a:gd name="T13" fmla="*/ 0 60000 65536"/>
                  <a:gd name="T14" fmla="*/ 0 60000 65536"/>
                  <a:gd name="T15" fmla="*/ 0 w 17"/>
                  <a:gd name="T16" fmla="*/ 0 h 9"/>
                  <a:gd name="T17" fmla="*/ 17 w 17"/>
                  <a:gd name="T18" fmla="*/ 9 h 9"/>
                </a:gdLst>
                <a:ahLst/>
                <a:cxnLst>
                  <a:cxn ang="T10">
                    <a:pos x="T0" y="T1"/>
                  </a:cxn>
                  <a:cxn ang="T11">
                    <a:pos x="T2" y="T3"/>
                  </a:cxn>
                  <a:cxn ang="T12">
                    <a:pos x="T4" y="T5"/>
                  </a:cxn>
                  <a:cxn ang="T13">
                    <a:pos x="T6" y="T7"/>
                  </a:cxn>
                  <a:cxn ang="T14">
                    <a:pos x="T8" y="T9"/>
                  </a:cxn>
                </a:cxnLst>
                <a:rect l="T15" t="T16" r="T17" b="T18"/>
                <a:pathLst>
                  <a:path w="17" h="9">
                    <a:moveTo>
                      <a:pt x="0" y="0"/>
                    </a:moveTo>
                    <a:lnTo>
                      <a:pt x="16" y="8"/>
                    </a:lnTo>
                    <a:lnTo>
                      <a:pt x="16" y="0"/>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85" name="Freeform 321"/>
              <p:cNvSpPr>
                <a:spLocks noChangeAspect="1"/>
              </p:cNvSpPr>
              <p:nvPr/>
            </p:nvSpPr>
            <p:spPr bwMode="auto">
              <a:xfrm>
                <a:off x="4129" y="2690"/>
                <a:ext cx="41" cy="32"/>
              </a:xfrm>
              <a:custGeom>
                <a:avLst/>
                <a:gdLst>
                  <a:gd name="T0" fmla="*/ 0 w 33"/>
                  <a:gd name="T1" fmla="*/ 0 h 33"/>
                  <a:gd name="T2" fmla="*/ 0 w 33"/>
                  <a:gd name="T3" fmla="*/ 16 h 33"/>
                  <a:gd name="T4" fmla="*/ 62649 w 33"/>
                  <a:gd name="T5" fmla="*/ 16 h 33"/>
                  <a:gd name="T6" fmla="*/ 62649 w 33"/>
                  <a:gd name="T7" fmla="*/ 16 h 33"/>
                  <a:gd name="T8" fmla="*/ 91189 w 33"/>
                  <a:gd name="T9" fmla="*/ 16 h 33"/>
                  <a:gd name="T10" fmla="*/ 124502 w 33"/>
                  <a:gd name="T11" fmla="*/ 0 h 33"/>
                  <a:gd name="T12" fmla="*/ 91189 w 33"/>
                  <a:gd name="T13" fmla="*/ 0 h 33"/>
                  <a:gd name="T14" fmla="*/ 30803 w 33"/>
                  <a:gd name="T15" fmla="*/ 8 h 33"/>
                  <a:gd name="T16" fmla="*/ 0 w 33"/>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3"/>
                  <a:gd name="T29" fmla="*/ 33 w 33"/>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3">
                    <a:moveTo>
                      <a:pt x="0" y="0"/>
                    </a:moveTo>
                    <a:lnTo>
                      <a:pt x="0" y="32"/>
                    </a:lnTo>
                    <a:lnTo>
                      <a:pt x="16" y="32"/>
                    </a:lnTo>
                    <a:lnTo>
                      <a:pt x="16" y="24"/>
                    </a:lnTo>
                    <a:lnTo>
                      <a:pt x="24" y="32"/>
                    </a:lnTo>
                    <a:lnTo>
                      <a:pt x="32" y="0"/>
                    </a:lnTo>
                    <a:lnTo>
                      <a:pt x="24" y="0"/>
                    </a:lnTo>
                    <a:lnTo>
                      <a:pt x="8" y="8"/>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86" name="Freeform 322"/>
              <p:cNvSpPr>
                <a:spLocks noChangeAspect="1"/>
              </p:cNvSpPr>
              <p:nvPr/>
            </p:nvSpPr>
            <p:spPr bwMode="auto">
              <a:xfrm>
                <a:off x="4440" y="2627"/>
                <a:ext cx="74" cy="79"/>
              </a:xfrm>
              <a:custGeom>
                <a:avLst/>
                <a:gdLst>
                  <a:gd name="T0" fmla="*/ 318709 w 57"/>
                  <a:gd name="T1" fmla="*/ 20 h 81"/>
                  <a:gd name="T2" fmla="*/ 481669 w 57"/>
                  <a:gd name="T3" fmla="*/ 20 h 81"/>
                  <a:gd name="T4" fmla="*/ 318709 w 57"/>
                  <a:gd name="T5" fmla="*/ 28 h 81"/>
                  <a:gd name="T6" fmla="*/ 481669 w 57"/>
                  <a:gd name="T7" fmla="*/ 32 h 81"/>
                  <a:gd name="T8" fmla="*/ 655534 w 57"/>
                  <a:gd name="T9" fmla="*/ 28 h 81"/>
                  <a:gd name="T10" fmla="*/ 811825 w 57"/>
                  <a:gd name="T11" fmla="*/ 20 h 81"/>
                  <a:gd name="T12" fmla="*/ 962617 w 57"/>
                  <a:gd name="T13" fmla="*/ 20 h 81"/>
                  <a:gd name="T14" fmla="*/ 1148142 w 57"/>
                  <a:gd name="T15" fmla="*/ 20 h 81"/>
                  <a:gd name="T16" fmla="*/ 1148142 w 57"/>
                  <a:gd name="T17" fmla="*/ 20 h 81"/>
                  <a:gd name="T18" fmla="*/ 962617 w 57"/>
                  <a:gd name="T19" fmla="*/ 20 h 81"/>
                  <a:gd name="T20" fmla="*/ 811825 w 57"/>
                  <a:gd name="T21" fmla="*/ 20 h 81"/>
                  <a:gd name="T22" fmla="*/ 655534 w 57"/>
                  <a:gd name="T23" fmla="*/ 20 h 81"/>
                  <a:gd name="T24" fmla="*/ 655534 w 57"/>
                  <a:gd name="T25" fmla="*/ 20 h 81"/>
                  <a:gd name="T26" fmla="*/ 481669 w 57"/>
                  <a:gd name="T27" fmla="*/ 20 h 81"/>
                  <a:gd name="T28" fmla="*/ 481669 w 57"/>
                  <a:gd name="T29" fmla="*/ 20 h 81"/>
                  <a:gd name="T30" fmla="*/ 318709 w 57"/>
                  <a:gd name="T31" fmla="*/ 20 h 81"/>
                  <a:gd name="T32" fmla="*/ 318709 w 57"/>
                  <a:gd name="T33" fmla="*/ 0 h 81"/>
                  <a:gd name="T34" fmla="*/ 0 w 57"/>
                  <a:gd name="T35" fmla="*/ 0 h 81"/>
                  <a:gd name="T36" fmla="*/ 318709 w 57"/>
                  <a:gd name="T37" fmla="*/ 20 h 81"/>
                  <a:gd name="T38" fmla="*/ 318709 w 57"/>
                  <a:gd name="T39" fmla="*/ 20 h 81"/>
                  <a:gd name="T40" fmla="*/ 318709 w 57"/>
                  <a:gd name="T41" fmla="*/ 20 h 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81"/>
                  <a:gd name="T65" fmla="*/ 57 w 57"/>
                  <a:gd name="T66" fmla="*/ 81 h 8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81">
                    <a:moveTo>
                      <a:pt x="16" y="48"/>
                    </a:moveTo>
                    <a:lnTo>
                      <a:pt x="24" y="56"/>
                    </a:lnTo>
                    <a:lnTo>
                      <a:pt x="16" y="72"/>
                    </a:lnTo>
                    <a:lnTo>
                      <a:pt x="24" y="80"/>
                    </a:lnTo>
                    <a:lnTo>
                      <a:pt x="32" y="72"/>
                    </a:lnTo>
                    <a:lnTo>
                      <a:pt x="40" y="48"/>
                    </a:lnTo>
                    <a:lnTo>
                      <a:pt x="48" y="48"/>
                    </a:lnTo>
                    <a:lnTo>
                      <a:pt x="56" y="40"/>
                    </a:lnTo>
                    <a:lnTo>
                      <a:pt x="56" y="32"/>
                    </a:lnTo>
                    <a:lnTo>
                      <a:pt x="48" y="24"/>
                    </a:lnTo>
                    <a:lnTo>
                      <a:pt x="40" y="32"/>
                    </a:lnTo>
                    <a:lnTo>
                      <a:pt x="32" y="32"/>
                    </a:lnTo>
                    <a:lnTo>
                      <a:pt x="32" y="24"/>
                    </a:lnTo>
                    <a:lnTo>
                      <a:pt x="24" y="24"/>
                    </a:lnTo>
                    <a:lnTo>
                      <a:pt x="16" y="24"/>
                    </a:lnTo>
                    <a:lnTo>
                      <a:pt x="16" y="0"/>
                    </a:lnTo>
                    <a:lnTo>
                      <a:pt x="0" y="0"/>
                    </a:lnTo>
                    <a:lnTo>
                      <a:pt x="16" y="24"/>
                    </a:lnTo>
                    <a:lnTo>
                      <a:pt x="16" y="40"/>
                    </a:lnTo>
                    <a:lnTo>
                      <a:pt x="16" y="4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87" name="Freeform 323"/>
              <p:cNvSpPr>
                <a:spLocks noChangeAspect="1"/>
              </p:cNvSpPr>
              <p:nvPr/>
            </p:nvSpPr>
            <p:spPr bwMode="auto">
              <a:xfrm>
                <a:off x="4367" y="2690"/>
                <a:ext cx="95" cy="70"/>
              </a:xfrm>
              <a:custGeom>
                <a:avLst/>
                <a:gdLst>
                  <a:gd name="T0" fmla="*/ 0 w 73"/>
                  <a:gd name="T1" fmla="*/ 12 h 73"/>
                  <a:gd name="T2" fmla="*/ 172379 w 73"/>
                  <a:gd name="T3" fmla="*/ 14 h 73"/>
                  <a:gd name="T4" fmla="*/ 358871 w 73"/>
                  <a:gd name="T5" fmla="*/ 14 h 73"/>
                  <a:gd name="T6" fmla="*/ 528642 w 73"/>
                  <a:gd name="T7" fmla="*/ 14 h 73"/>
                  <a:gd name="T8" fmla="*/ 895289 w 73"/>
                  <a:gd name="T9" fmla="*/ 14 h 73"/>
                  <a:gd name="T10" fmla="*/ 895289 w 73"/>
                  <a:gd name="T11" fmla="*/ 12 h 73"/>
                  <a:gd name="T12" fmla="*/ 1061639 w 73"/>
                  <a:gd name="T13" fmla="*/ 12 h 73"/>
                  <a:gd name="T14" fmla="*/ 1248979 w 73"/>
                  <a:gd name="T15" fmla="*/ 12 h 73"/>
                  <a:gd name="T16" fmla="*/ 1418044 w 73"/>
                  <a:gd name="T17" fmla="*/ 12 h 73"/>
                  <a:gd name="T18" fmla="*/ 1248979 w 73"/>
                  <a:gd name="T19" fmla="*/ 12 h 73"/>
                  <a:gd name="T20" fmla="*/ 1599402 w 73"/>
                  <a:gd name="T21" fmla="*/ 12 h 73"/>
                  <a:gd name="T22" fmla="*/ 1599402 w 73"/>
                  <a:gd name="T23" fmla="*/ 8 h 73"/>
                  <a:gd name="T24" fmla="*/ 1599402 w 73"/>
                  <a:gd name="T25" fmla="*/ 8 h 73"/>
                  <a:gd name="T26" fmla="*/ 1599402 w 73"/>
                  <a:gd name="T27" fmla="*/ 0 h 73"/>
                  <a:gd name="T28" fmla="*/ 1418044 w 73"/>
                  <a:gd name="T29" fmla="*/ 8 h 73"/>
                  <a:gd name="T30" fmla="*/ 1418044 w 73"/>
                  <a:gd name="T31" fmla="*/ 0 h 73"/>
                  <a:gd name="T32" fmla="*/ 1248979 w 73"/>
                  <a:gd name="T33" fmla="*/ 0 h 73"/>
                  <a:gd name="T34" fmla="*/ 1248979 w 73"/>
                  <a:gd name="T35" fmla="*/ 0 h 73"/>
                  <a:gd name="T36" fmla="*/ 1248979 w 73"/>
                  <a:gd name="T37" fmla="*/ 12 h 73"/>
                  <a:gd name="T38" fmla="*/ 1061639 w 73"/>
                  <a:gd name="T39" fmla="*/ 12 h 73"/>
                  <a:gd name="T40" fmla="*/ 895289 w 73"/>
                  <a:gd name="T41" fmla="*/ 12 h 73"/>
                  <a:gd name="T42" fmla="*/ 358871 w 73"/>
                  <a:gd name="T43" fmla="*/ 12 h 73"/>
                  <a:gd name="T44" fmla="*/ 0 w 73"/>
                  <a:gd name="T45" fmla="*/ 12 h 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3"/>
                  <a:gd name="T70" fmla="*/ 0 h 73"/>
                  <a:gd name="T71" fmla="*/ 73 w 73"/>
                  <a:gd name="T72" fmla="*/ 73 h 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3" h="73">
                    <a:moveTo>
                      <a:pt x="0" y="64"/>
                    </a:moveTo>
                    <a:lnTo>
                      <a:pt x="8" y="72"/>
                    </a:lnTo>
                    <a:lnTo>
                      <a:pt x="16" y="72"/>
                    </a:lnTo>
                    <a:lnTo>
                      <a:pt x="24" y="72"/>
                    </a:lnTo>
                    <a:lnTo>
                      <a:pt x="40" y="72"/>
                    </a:lnTo>
                    <a:lnTo>
                      <a:pt x="40" y="56"/>
                    </a:lnTo>
                    <a:lnTo>
                      <a:pt x="48" y="48"/>
                    </a:lnTo>
                    <a:lnTo>
                      <a:pt x="56" y="32"/>
                    </a:lnTo>
                    <a:lnTo>
                      <a:pt x="64" y="32"/>
                    </a:lnTo>
                    <a:lnTo>
                      <a:pt x="56" y="32"/>
                    </a:lnTo>
                    <a:lnTo>
                      <a:pt x="72" y="16"/>
                    </a:lnTo>
                    <a:lnTo>
                      <a:pt x="72" y="8"/>
                    </a:lnTo>
                    <a:lnTo>
                      <a:pt x="72" y="0"/>
                    </a:lnTo>
                    <a:lnTo>
                      <a:pt x="64" y="8"/>
                    </a:lnTo>
                    <a:lnTo>
                      <a:pt x="64" y="0"/>
                    </a:lnTo>
                    <a:lnTo>
                      <a:pt x="56" y="0"/>
                    </a:lnTo>
                    <a:lnTo>
                      <a:pt x="56" y="16"/>
                    </a:lnTo>
                    <a:lnTo>
                      <a:pt x="48" y="16"/>
                    </a:lnTo>
                    <a:lnTo>
                      <a:pt x="40" y="24"/>
                    </a:lnTo>
                    <a:lnTo>
                      <a:pt x="16" y="40"/>
                    </a:lnTo>
                    <a:lnTo>
                      <a:pt x="0" y="6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88" name="Freeform 324"/>
              <p:cNvSpPr>
                <a:spLocks noChangeAspect="1"/>
              </p:cNvSpPr>
              <p:nvPr/>
            </p:nvSpPr>
            <p:spPr bwMode="auto">
              <a:xfrm>
                <a:off x="4387" y="2759"/>
                <a:ext cx="1" cy="9"/>
              </a:xfrm>
              <a:custGeom>
                <a:avLst/>
                <a:gdLst>
                  <a:gd name="T0" fmla="*/ 0 w 1"/>
                  <a:gd name="T1" fmla="*/ 8 h 9"/>
                  <a:gd name="T2" fmla="*/ 0 w 1"/>
                  <a:gd name="T3" fmla="*/ 8 h 9"/>
                  <a:gd name="T4" fmla="*/ 0 w 1"/>
                  <a:gd name="T5" fmla="*/ 0 h 9"/>
                  <a:gd name="T6" fmla="*/ 0 w 1"/>
                  <a:gd name="T7" fmla="*/ 8 h 9"/>
                  <a:gd name="T8" fmla="*/ 0 60000 65536"/>
                  <a:gd name="T9" fmla="*/ 0 60000 65536"/>
                  <a:gd name="T10" fmla="*/ 0 60000 65536"/>
                  <a:gd name="T11" fmla="*/ 0 60000 65536"/>
                  <a:gd name="T12" fmla="*/ 0 w 1"/>
                  <a:gd name="T13" fmla="*/ 0 h 9"/>
                  <a:gd name="T14" fmla="*/ 1 w 1"/>
                  <a:gd name="T15" fmla="*/ 9 h 9"/>
                </a:gdLst>
                <a:ahLst/>
                <a:cxnLst>
                  <a:cxn ang="T8">
                    <a:pos x="T0" y="T1"/>
                  </a:cxn>
                  <a:cxn ang="T9">
                    <a:pos x="T2" y="T3"/>
                  </a:cxn>
                  <a:cxn ang="T10">
                    <a:pos x="T4" y="T5"/>
                  </a:cxn>
                  <a:cxn ang="T11">
                    <a:pos x="T6" y="T7"/>
                  </a:cxn>
                </a:cxnLst>
                <a:rect l="T12" t="T13" r="T14" b="T15"/>
                <a:pathLst>
                  <a:path w="1" h="9">
                    <a:moveTo>
                      <a:pt x="0" y="8"/>
                    </a:moveTo>
                    <a:lnTo>
                      <a:pt x="0" y="8"/>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89" name="Freeform 325"/>
              <p:cNvSpPr>
                <a:spLocks noChangeAspect="1"/>
              </p:cNvSpPr>
              <p:nvPr/>
            </p:nvSpPr>
            <p:spPr bwMode="auto">
              <a:xfrm>
                <a:off x="3554" y="2260"/>
                <a:ext cx="126" cy="94"/>
              </a:xfrm>
              <a:custGeom>
                <a:avLst/>
                <a:gdLst>
                  <a:gd name="T0" fmla="*/ 0 w 97"/>
                  <a:gd name="T1" fmla="*/ 0 h 97"/>
                  <a:gd name="T2" fmla="*/ 0 w 97"/>
                  <a:gd name="T3" fmla="*/ 8 h 97"/>
                  <a:gd name="T4" fmla="*/ 163460 w 97"/>
                  <a:gd name="T5" fmla="*/ 16 h 97"/>
                  <a:gd name="T6" fmla="*/ 490678 w 97"/>
                  <a:gd name="T7" fmla="*/ 16 h 97"/>
                  <a:gd name="T8" fmla="*/ 490678 w 97"/>
                  <a:gd name="T9" fmla="*/ 16 h 97"/>
                  <a:gd name="T10" fmla="*/ 675716 w 97"/>
                  <a:gd name="T11" fmla="*/ 16 h 97"/>
                  <a:gd name="T12" fmla="*/ 827932 w 97"/>
                  <a:gd name="T13" fmla="*/ 16 h 97"/>
                  <a:gd name="T14" fmla="*/ 1166498 w 97"/>
                  <a:gd name="T15" fmla="*/ 26 h 97"/>
                  <a:gd name="T16" fmla="*/ 1654173 w 97"/>
                  <a:gd name="T17" fmla="*/ 31 h 97"/>
                  <a:gd name="T18" fmla="*/ 1814643 w 97"/>
                  <a:gd name="T19" fmla="*/ 31 h 97"/>
                  <a:gd name="T20" fmla="*/ 1991327 w 97"/>
                  <a:gd name="T21" fmla="*/ 26 h 97"/>
                  <a:gd name="T22" fmla="*/ 1814643 w 97"/>
                  <a:gd name="T23" fmla="*/ 18 h 97"/>
                  <a:gd name="T24" fmla="*/ 1654173 w 97"/>
                  <a:gd name="T25" fmla="*/ 18 h 97"/>
                  <a:gd name="T26" fmla="*/ 1654173 w 97"/>
                  <a:gd name="T27" fmla="*/ 16 h 97"/>
                  <a:gd name="T28" fmla="*/ 1490663 w 97"/>
                  <a:gd name="T29" fmla="*/ 16 h 97"/>
                  <a:gd name="T30" fmla="*/ 1490663 w 97"/>
                  <a:gd name="T31" fmla="*/ 16 h 97"/>
                  <a:gd name="T32" fmla="*/ 1324955 w 97"/>
                  <a:gd name="T33" fmla="*/ 16 h 97"/>
                  <a:gd name="T34" fmla="*/ 1324955 w 97"/>
                  <a:gd name="T35" fmla="*/ 16 h 97"/>
                  <a:gd name="T36" fmla="*/ 992429 w 97"/>
                  <a:gd name="T37" fmla="*/ 16 h 97"/>
                  <a:gd name="T38" fmla="*/ 827932 w 97"/>
                  <a:gd name="T39" fmla="*/ 16 h 97"/>
                  <a:gd name="T40" fmla="*/ 324043 w 97"/>
                  <a:gd name="T41" fmla="*/ 8 h 97"/>
                  <a:gd name="T42" fmla="*/ 0 w 97"/>
                  <a:gd name="T43" fmla="*/ 0 h 9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7"/>
                  <a:gd name="T67" fmla="*/ 0 h 97"/>
                  <a:gd name="T68" fmla="*/ 97 w 97"/>
                  <a:gd name="T69" fmla="*/ 97 h 9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7" h="97">
                    <a:moveTo>
                      <a:pt x="0" y="0"/>
                    </a:moveTo>
                    <a:lnTo>
                      <a:pt x="0" y="8"/>
                    </a:lnTo>
                    <a:lnTo>
                      <a:pt x="8" y="16"/>
                    </a:lnTo>
                    <a:lnTo>
                      <a:pt x="24" y="24"/>
                    </a:lnTo>
                    <a:lnTo>
                      <a:pt x="24" y="32"/>
                    </a:lnTo>
                    <a:lnTo>
                      <a:pt x="32" y="40"/>
                    </a:lnTo>
                    <a:lnTo>
                      <a:pt x="40" y="56"/>
                    </a:lnTo>
                    <a:lnTo>
                      <a:pt x="56" y="80"/>
                    </a:lnTo>
                    <a:lnTo>
                      <a:pt x="80" y="96"/>
                    </a:lnTo>
                    <a:lnTo>
                      <a:pt x="88" y="96"/>
                    </a:lnTo>
                    <a:lnTo>
                      <a:pt x="96" y="80"/>
                    </a:lnTo>
                    <a:lnTo>
                      <a:pt x="88" y="64"/>
                    </a:lnTo>
                    <a:lnTo>
                      <a:pt x="80" y="64"/>
                    </a:lnTo>
                    <a:lnTo>
                      <a:pt x="80" y="56"/>
                    </a:lnTo>
                    <a:lnTo>
                      <a:pt x="72" y="56"/>
                    </a:lnTo>
                    <a:lnTo>
                      <a:pt x="72" y="48"/>
                    </a:lnTo>
                    <a:lnTo>
                      <a:pt x="64" y="40"/>
                    </a:lnTo>
                    <a:lnTo>
                      <a:pt x="48" y="24"/>
                    </a:lnTo>
                    <a:lnTo>
                      <a:pt x="40" y="24"/>
                    </a:lnTo>
                    <a:lnTo>
                      <a:pt x="16" y="8"/>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90" name="Freeform 326"/>
              <p:cNvSpPr>
                <a:spLocks noChangeAspect="1"/>
              </p:cNvSpPr>
              <p:nvPr/>
            </p:nvSpPr>
            <p:spPr bwMode="auto">
              <a:xfrm>
                <a:off x="3668" y="2353"/>
                <a:ext cx="106" cy="25"/>
              </a:xfrm>
              <a:custGeom>
                <a:avLst/>
                <a:gdLst>
                  <a:gd name="T0" fmla="*/ 0 w 81"/>
                  <a:gd name="T1" fmla="*/ 8 h 25"/>
                  <a:gd name="T2" fmla="*/ 669794 w 81"/>
                  <a:gd name="T3" fmla="*/ 24 h 25"/>
                  <a:gd name="T4" fmla="*/ 2185187 w 81"/>
                  <a:gd name="T5" fmla="*/ 24 h 25"/>
                  <a:gd name="T6" fmla="*/ 2185187 w 81"/>
                  <a:gd name="T7" fmla="*/ 24 h 25"/>
                  <a:gd name="T8" fmla="*/ 1761411 w 81"/>
                  <a:gd name="T9" fmla="*/ 24 h 25"/>
                  <a:gd name="T10" fmla="*/ 1761411 w 81"/>
                  <a:gd name="T11" fmla="*/ 16 h 25"/>
                  <a:gd name="T12" fmla="*/ 1311937 w 81"/>
                  <a:gd name="T13" fmla="*/ 8 h 25"/>
                  <a:gd name="T14" fmla="*/ 1311937 w 81"/>
                  <a:gd name="T15" fmla="*/ 16 h 25"/>
                  <a:gd name="T16" fmla="*/ 882149 w 81"/>
                  <a:gd name="T17" fmla="*/ 8 h 25"/>
                  <a:gd name="T18" fmla="*/ 433582 w 81"/>
                  <a:gd name="T19" fmla="*/ 0 h 25"/>
                  <a:gd name="T20" fmla="*/ 207903 w 81"/>
                  <a:gd name="T21" fmla="*/ 0 h 25"/>
                  <a:gd name="T22" fmla="*/ 0 w 81"/>
                  <a:gd name="T23" fmla="*/ 8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
                  <a:gd name="T37" fmla="*/ 0 h 25"/>
                  <a:gd name="T38" fmla="*/ 81 w 81"/>
                  <a:gd name="T39" fmla="*/ 25 h 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 h="25">
                    <a:moveTo>
                      <a:pt x="0" y="8"/>
                    </a:moveTo>
                    <a:lnTo>
                      <a:pt x="24" y="24"/>
                    </a:lnTo>
                    <a:lnTo>
                      <a:pt x="80" y="24"/>
                    </a:lnTo>
                    <a:lnTo>
                      <a:pt x="64" y="24"/>
                    </a:lnTo>
                    <a:lnTo>
                      <a:pt x="64" y="16"/>
                    </a:lnTo>
                    <a:lnTo>
                      <a:pt x="48" y="8"/>
                    </a:lnTo>
                    <a:lnTo>
                      <a:pt x="48" y="16"/>
                    </a:lnTo>
                    <a:lnTo>
                      <a:pt x="32" y="8"/>
                    </a:lnTo>
                    <a:lnTo>
                      <a:pt x="16" y="0"/>
                    </a:lnTo>
                    <a:lnTo>
                      <a:pt x="8"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91" name="Freeform 327"/>
              <p:cNvSpPr>
                <a:spLocks noChangeAspect="1"/>
              </p:cNvSpPr>
              <p:nvPr/>
            </p:nvSpPr>
            <p:spPr bwMode="auto">
              <a:xfrm>
                <a:off x="3772" y="2376"/>
                <a:ext cx="12" cy="2"/>
              </a:xfrm>
              <a:custGeom>
                <a:avLst/>
                <a:gdLst>
                  <a:gd name="T0" fmla="*/ 0 w 9"/>
                  <a:gd name="T1" fmla="*/ 0 h 1"/>
                  <a:gd name="T2" fmla="*/ 474660 w 9"/>
                  <a:gd name="T3" fmla="*/ 0 h 1"/>
                  <a:gd name="T4" fmla="*/ 474660 w 9"/>
                  <a:gd name="T5" fmla="*/ 0 h 1"/>
                  <a:gd name="T6" fmla="*/ 0 w 9"/>
                  <a:gd name="T7" fmla="*/ 0 h 1"/>
                  <a:gd name="T8" fmla="*/ 0 60000 65536"/>
                  <a:gd name="T9" fmla="*/ 0 60000 65536"/>
                  <a:gd name="T10" fmla="*/ 0 60000 65536"/>
                  <a:gd name="T11" fmla="*/ 0 60000 65536"/>
                  <a:gd name="T12" fmla="*/ 0 w 9"/>
                  <a:gd name="T13" fmla="*/ 0 h 1"/>
                  <a:gd name="T14" fmla="*/ 9 w 9"/>
                  <a:gd name="T15" fmla="*/ 1 h 1"/>
                </a:gdLst>
                <a:ahLst/>
                <a:cxnLst>
                  <a:cxn ang="T8">
                    <a:pos x="T0" y="T1"/>
                  </a:cxn>
                  <a:cxn ang="T9">
                    <a:pos x="T2" y="T3"/>
                  </a:cxn>
                  <a:cxn ang="T10">
                    <a:pos x="T4" y="T5"/>
                  </a:cxn>
                  <a:cxn ang="T11">
                    <a:pos x="T6" y="T7"/>
                  </a:cxn>
                </a:cxnLst>
                <a:rect l="T12" t="T13" r="T14" b="T15"/>
                <a:pathLst>
                  <a:path w="9" h="1">
                    <a:moveTo>
                      <a:pt x="0" y="0"/>
                    </a:move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92" name="Freeform 328"/>
              <p:cNvSpPr>
                <a:spLocks noChangeAspect="1"/>
              </p:cNvSpPr>
              <p:nvPr/>
            </p:nvSpPr>
            <p:spPr bwMode="auto">
              <a:xfrm>
                <a:off x="3794" y="2376"/>
                <a:ext cx="84" cy="10"/>
              </a:xfrm>
              <a:custGeom>
                <a:avLst/>
                <a:gdLst>
                  <a:gd name="T0" fmla="*/ 0 w 65"/>
                  <a:gd name="T1" fmla="*/ 422 h 9"/>
                  <a:gd name="T2" fmla="*/ 134879 w 65"/>
                  <a:gd name="T3" fmla="*/ 422 h 9"/>
                  <a:gd name="T4" fmla="*/ 410454 w 65"/>
                  <a:gd name="T5" fmla="*/ 0 h 9"/>
                  <a:gd name="T6" fmla="*/ 812833 w 65"/>
                  <a:gd name="T7" fmla="*/ 422 h 9"/>
                  <a:gd name="T8" fmla="*/ 1086906 w 65"/>
                  <a:gd name="T9" fmla="*/ 0 h 9"/>
                  <a:gd name="T10" fmla="*/ 944177 w 65"/>
                  <a:gd name="T11" fmla="*/ 0 h 9"/>
                  <a:gd name="T12" fmla="*/ 685483 w 65"/>
                  <a:gd name="T13" fmla="*/ 0 h 9"/>
                  <a:gd name="T14" fmla="*/ 410454 w 65"/>
                  <a:gd name="T15" fmla="*/ 0 h 9"/>
                  <a:gd name="T16" fmla="*/ 134879 w 65"/>
                  <a:gd name="T17" fmla="*/ 0 h 9"/>
                  <a:gd name="T18" fmla="*/ 274162 w 65"/>
                  <a:gd name="T19" fmla="*/ 0 h 9"/>
                  <a:gd name="T20" fmla="*/ 0 w 65"/>
                  <a:gd name="T21" fmla="*/ 0 h 9"/>
                  <a:gd name="T22" fmla="*/ 0 w 65"/>
                  <a:gd name="T23" fmla="*/ 422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9"/>
                  <a:gd name="T38" fmla="*/ 65 w 65"/>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9">
                    <a:moveTo>
                      <a:pt x="0" y="8"/>
                    </a:moveTo>
                    <a:lnTo>
                      <a:pt x="8" y="8"/>
                    </a:lnTo>
                    <a:lnTo>
                      <a:pt x="24" y="0"/>
                    </a:lnTo>
                    <a:lnTo>
                      <a:pt x="48" y="8"/>
                    </a:lnTo>
                    <a:lnTo>
                      <a:pt x="64" y="0"/>
                    </a:lnTo>
                    <a:lnTo>
                      <a:pt x="56" y="0"/>
                    </a:lnTo>
                    <a:lnTo>
                      <a:pt x="40" y="0"/>
                    </a:lnTo>
                    <a:lnTo>
                      <a:pt x="24" y="0"/>
                    </a:lnTo>
                    <a:lnTo>
                      <a:pt x="8" y="0"/>
                    </a:lnTo>
                    <a:lnTo>
                      <a:pt x="16" y="0"/>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93" name="Freeform 329"/>
              <p:cNvSpPr>
                <a:spLocks noChangeAspect="1"/>
              </p:cNvSpPr>
              <p:nvPr/>
            </p:nvSpPr>
            <p:spPr bwMode="auto">
              <a:xfrm>
                <a:off x="3887" y="2376"/>
                <a:ext cx="13" cy="2"/>
              </a:xfrm>
              <a:custGeom>
                <a:avLst/>
                <a:gdLst>
                  <a:gd name="T0" fmla="*/ 0 w 9"/>
                  <a:gd name="T1" fmla="*/ 0 h 1"/>
                  <a:gd name="T2" fmla="*/ 9613256 w 9"/>
                  <a:gd name="T3" fmla="*/ 0 h 1"/>
                  <a:gd name="T4" fmla="*/ 0 60000 65536"/>
                  <a:gd name="T5" fmla="*/ 0 60000 65536"/>
                  <a:gd name="T6" fmla="*/ 0 w 9"/>
                  <a:gd name="T7" fmla="*/ 0 h 1"/>
                  <a:gd name="T8" fmla="*/ 9 w 9"/>
                  <a:gd name="T9" fmla="*/ 1 h 1"/>
                </a:gdLst>
                <a:ahLst/>
                <a:cxnLst>
                  <a:cxn ang="T4">
                    <a:pos x="T0" y="T1"/>
                  </a:cxn>
                  <a:cxn ang="T5">
                    <a:pos x="T2" y="T3"/>
                  </a:cxn>
                </a:cxnLst>
                <a:rect l="T6" t="T7" r="T8" b="T9"/>
                <a:pathLst>
                  <a:path w="9" h="1">
                    <a:moveTo>
                      <a:pt x="0" y="0"/>
                    </a:moveTo>
                    <a:lnTo>
                      <a:pt x="8"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94" name="Freeform 330"/>
              <p:cNvSpPr>
                <a:spLocks noChangeAspect="1"/>
              </p:cNvSpPr>
              <p:nvPr/>
            </p:nvSpPr>
            <p:spPr bwMode="auto">
              <a:xfrm>
                <a:off x="3898" y="2376"/>
                <a:ext cx="12" cy="2"/>
              </a:xfrm>
              <a:custGeom>
                <a:avLst/>
                <a:gdLst>
                  <a:gd name="T0" fmla="*/ 0 w 9"/>
                  <a:gd name="T1" fmla="*/ 0 h 1"/>
                  <a:gd name="T2" fmla="*/ 474660 w 9"/>
                  <a:gd name="T3" fmla="*/ 0 h 1"/>
                  <a:gd name="T4" fmla="*/ 0 60000 65536"/>
                  <a:gd name="T5" fmla="*/ 0 60000 65536"/>
                  <a:gd name="T6" fmla="*/ 0 w 9"/>
                  <a:gd name="T7" fmla="*/ 0 h 1"/>
                  <a:gd name="T8" fmla="*/ 9 w 9"/>
                  <a:gd name="T9" fmla="*/ 1 h 1"/>
                </a:gdLst>
                <a:ahLst/>
                <a:cxnLst>
                  <a:cxn ang="T4">
                    <a:pos x="T0" y="T1"/>
                  </a:cxn>
                  <a:cxn ang="T5">
                    <a:pos x="T2" y="T3"/>
                  </a:cxn>
                </a:cxnLst>
                <a:rect l="T6" t="T7" r="T8" b="T9"/>
                <a:pathLst>
                  <a:path w="9" h="1">
                    <a:moveTo>
                      <a:pt x="0" y="0"/>
                    </a:moveTo>
                    <a:lnTo>
                      <a:pt x="8"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95" name="Freeform 331"/>
              <p:cNvSpPr>
                <a:spLocks noChangeAspect="1"/>
              </p:cNvSpPr>
              <p:nvPr/>
            </p:nvSpPr>
            <p:spPr bwMode="auto">
              <a:xfrm>
                <a:off x="3825" y="2392"/>
                <a:ext cx="21" cy="1"/>
              </a:xfrm>
              <a:custGeom>
                <a:avLst/>
                <a:gdLst>
                  <a:gd name="T0" fmla="*/ 0 w 17"/>
                  <a:gd name="T1" fmla="*/ 0 h 1"/>
                  <a:gd name="T2" fmla="*/ 24081 w 17"/>
                  <a:gd name="T3" fmla="*/ 0 h 1"/>
                  <a:gd name="T4" fmla="*/ 50593 w 17"/>
                  <a:gd name="T5" fmla="*/ 0 h 1"/>
                  <a:gd name="T6" fmla="*/ 24081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8" y="0"/>
                    </a:lnTo>
                    <a:lnTo>
                      <a:pt x="16" y="0"/>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96" name="Freeform 332"/>
              <p:cNvSpPr>
                <a:spLocks noChangeAspect="1"/>
              </p:cNvSpPr>
              <p:nvPr/>
            </p:nvSpPr>
            <p:spPr bwMode="auto">
              <a:xfrm>
                <a:off x="3878" y="2376"/>
                <a:ext cx="42" cy="17"/>
              </a:xfrm>
              <a:custGeom>
                <a:avLst/>
                <a:gdLst>
                  <a:gd name="T0" fmla="*/ 0 w 33"/>
                  <a:gd name="T1" fmla="*/ 16 h 17"/>
                  <a:gd name="T2" fmla="*/ 81237 w 33"/>
                  <a:gd name="T3" fmla="*/ 16 h 17"/>
                  <a:gd name="T4" fmla="*/ 304811 w 33"/>
                  <a:gd name="T5" fmla="*/ 0 h 17"/>
                  <a:gd name="T6" fmla="*/ 147851 w 33"/>
                  <a:gd name="T7" fmla="*/ 0 h 17"/>
                  <a:gd name="T8" fmla="*/ 0 w 33"/>
                  <a:gd name="T9" fmla="*/ 16 h 17"/>
                  <a:gd name="T10" fmla="*/ 0 w 33"/>
                  <a:gd name="T11" fmla="*/ 16 h 17"/>
                  <a:gd name="T12" fmla="*/ 0 60000 65536"/>
                  <a:gd name="T13" fmla="*/ 0 60000 65536"/>
                  <a:gd name="T14" fmla="*/ 0 60000 65536"/>
                  <a:gd name="T15" fmla="*/ 0 60000 65536"/>
                  <a:gd name="T16" fmla="*/ 0 60000 65536"/>
                  <a:gd name="T17" fmla="*/ 0 60000 65536"/>
                  <a:gd name="T18" fmla="*/ 0 w 33"/>
                  <a:gd name="T19" fmla="*/ 0 h 17"/>
                  <a:gd name="T20" fmla="*/ 33 w 3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33" h="17">
                    <a:moveTo>
                      <a:pt x="0" y="16"/>
                    </a:moveTo>
                    <a:lnTo>
                      <a:pt x="8" y="16"/>
                    </a:lnTo>
                    <a:lnTo>
                      <a:pt x="32" y="0"/>
                    </a:lnTo>
                    <a:lnTo>
                      <a:pt x="16" y="0"/>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97" name="Freeform 333"/>
              <p:cNvSpPr>
                <a:spLocks noChangeAspect="1"/>
              </p:cNvSpPr>
              <p:nvPr/>
            </p:nvSpPr>
            <p:spPr bwMode="auto">
              <a:xfrm>
                <a:off x="4003" y="2353"/>
                <a:ext cx="1" cy="17"/>
              </a:xfrm>
              <a:custGeom>
                <a:avLst/>
                <a:gdLst>
                  <a:gd name="T0" fmla="*/ 0 w 1"/>
                  <a:gd name="T1" fmla="*/ 16 h 17"/>
                  <a:gd name="T2" fmla="*/ 0 w 1"/>
                  <a:gd name="T3" fmla="*/ 0 h 17"/>
                  <a:gd name="T4" fmla="*/ 0 w 1"/>
                  <a:gd name="T5" fmla="*/ 0 h 17"/>
                  <a:gd name="T6" fmla="*/ 0 w 1"/>
                  <a:gd name="T7" fmla="*/ 16 h 17"/>
                  <a:gd name="T8" fmla="*/ 0 60000 65536"/>
                  <a:gd name="T9" fmla="*/ 0 60000 65536"/>
                  <a:gd name="T10" fmla="*/ 0 60000 65536"/>
                  <a:gd name="T11" fmla="*/ 0 60000 65536"/>
                  <a:gd name="T12" fmla="*/ 0 w 1"/>
                  <a:gd name="T13" fmla="*/ 0 h 17"/>
                  <a:gd name="T14" fmla="*/ 1 w 1"/>
                  <a:gd name="T15" fmla="*/ 17 h 17"/>
                </a:gdLst>
                <a:ahLst/>
                <a:cxnLst>
                  <a:cxn ang="T8">
                    <a:pos x="T0" y="T1"/>
                  </a:cxn>
                  <a:cxn ang="T9">
                    <a:pos x="T2" y="T3"/>
                  </a:cxn>
                  <a:cxn ang="T10">
                    <a:pos x="T4" y="T5"/>
                  </a:cxn>
                  <a:cxn ang="T11">
                    <a:pos x="T6" y="T7"/>
                  </a:cxn>
                </a:cxnLst>
                <a:rect l="T12" t="T13" r="T14" b="T15"/>
                <a:pathLst>
                  <a:path w="1" h="17">
                    <a:moveTo>
                      <a:pt x="0" y="16"/>
                    </a:moveTo>
                    <a:lnTo>
                      <a:pt x="0" y="0"/>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98" name="Freeform 334"/>
              <p:cNvSpPr>
                <a:spLocks noChangeAspect="1"/>
              </p:cNvSpPr>
              <p:nvPr/>
            </p:nvSpPr>
            <p:spPr bwMode="auto">
              <a:xfrm>
                <a:off x="3668" y="2322"/>
                <a:ext cx="12" cy="16"/>
              </a:xfrm>
              <a:custGeom>
                <a:avLst/>
                <a:gdLst>
                  <a:gd name="T0" fmla="*/ 0 w 9"/>
                  <a:gd name="T1" fmla="*/ 0 h 17"/>
                  <a:gd name="T2" fmla="*/ 474660 w 9"/>
                  <a:gd name="T3" fmla="*/ 8 h 17"/>
                  <a:gd name="T4" fmla="*/ 474660 w 9"/>
                  <a:gd name="T5" fmla="*/ 8 h 17"/>
                  <a:gd name="T6" fmla="*/ 474660 w 9"/>
                  <a:gd name="T7" fmla="*/ 8 h 17"/>
                  <a:gd name="T8" fmla="*/ 474660 w 9"/>
                  <a:gd name="T9" fmla="*/ 0 h 17"/>
                  <a:gd name="T10" fmla="*/ 0 w 9"/>
                  <a:gd name="T11" fmla="*/ 0 h 17"/>
                  <a:gd name="T12" fmla="*/ 0 60000 65536"/>
                  <a:gd name="T13" fmla="*/ 0 60000 65536"/>
                  <a:gd name="T14" fmla="*/ 0 60000 65536"/>
                  <a:gd name="T15" fmla="*/ 0 60000 65536"/>
                  <a:gd name="T16" fmla="*/ 0 60000 65536"/>
                  <a:gd name="T17" fmla="*/ 0 60000 65536"/>
                  <a:gd name="T18" fmla="*/ 0 w 9"/>
                  <a:gd name="T19" fmla="*/ 0 h 17"/>
                  <a:gd name="T20" fmla="*/ 9 w 9"/>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9" h="17">
                    <a:moveTo>
                      <a:pt x="0" y="0"/>
                    </a:moveTo>
                    <a:lnTo>
                      <a:pt x="8" y="8"/>
                    </a:lnTo>
                    <a:lnTo>
                      <a:pt x="8" y="16"/>
                    </a:lnTo>
                    <a:lnTo>
                      <a:pt x="8" y="8"/>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99" name="Freeform 335"/>
              <p:cNvSpPr>
                <a:spLocks noChangeAspect="1"/>
              </p:cNvSpPr>
              <p:nvPr/>
            </p:nvSpPr>
            <p:spPr bwMode="auto">
              <a:xfrm>
                <a:off x="3690" y="2330"/>
                <a:ext cx="11" cy="8"/>
              </a:xfrm>
              <a:custGeom>
                <a:avLst/>
                <a:gdLst>
                  <a:gd name="T0" fmla="*/ 0 w 9"/>
                  <a:gd name="T1" fmla="*/ 4 h 9"/>
                  <a:gd name="T2" fmla="*/ 16457 w 9"/>
                  <a:gd name="T3" fmla="*/ 4 h 9"/>
                  <a:gd name="T4" fmla="*/ 16457 w 9"/>
                  <a:gd name="T5" fmla="*/ 0 h 9"/>
                  <a:gd name="T6" fmla="*/ 0 w 9"/>
                  <a:gd name="T7" fmla="*/ 0 h 9"/>
                  <a:gd name="T8" fmla="*/ 0 w 9"/>
                  <a:gd name="T9" fmla="*/ 4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8"/>
                    </a:moveTo>
                    <a:lnTo>
                      <a:pt x="8" y="8"/>
                    </a:lnTo>
                    <a:lnTo>
                      <a:pt x="8" y="0"/>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00" name="Freeform 336"/>
              <p:cNvSpPr>
                <a:spLocks noChangeAspect="1"/>
              </p:cNvSpPr>
              <p:nvPr/>
            </p:nvSpPr>
            <p:spPr bwMode="auto">
              <a:xfrm>
                <a:off x="3825" y="2290"/>
                <a:ext cx="75" cy="64"/>
              </a:xfrm>
              <a:custGeom>
                <a:avLst/>
                <a:gdLst>
                  <a:gd name="T0" fmla="*/ 0 w 57"/>
                  <a:gd name="T1" fmla="*/ 32 h 65"/>
                  <a:gd name="T2" fmla="*/ 0 w 57"/>
                  <a:gd name="T3" fmla="*/ 32 h 65"/>
                  <a:gd name="T4" fmla="*/ 0 w 57"/>
                  <a:gd name="T5" fmla="*/ 32 h 65"/>
                  <a:gd name="T6" fmla="*/ 0 w 57"/>
                  <a:gd name="T7" fmla="*/ 32 h 65"/>
                  <a:gd name="T8" fmla="*/ 0 w 57"/>
                  <a:gd name="T9" fmla="*/ 32 h 65"/>
                  <a:gd name="T10" fmla="*/ 270963 w 57"/>
                  <a:gd name="T11" fmla="*/ 32 h 65"/>
                  <a:gd name="T12" fmla="*/ 270963 w 57"/>
                  <a:gd name="T13" fmla="*/ 32 h 65"/>
                  <a:gd name="T14" fmla="*/ 549554 w 57"/>
                  <a:gd name="T15" fmla="*/ 32 h 65"/>
                  <a:gd name="T16" fmla="*/ 812186 w 57"/>
                  <a:gd name="T17" fmla="*/ 32 h 65"/>
                  <a:gd name="T18" fmla="*/ 549554 w 57"/>
                  <a:gd name="T19" fmla="*/ 32 h 65"/>
                  <a:gd name="T20" fmla="*/ 812186 w 57"/>
                  <a:gd name="T21" fmla="*/ 32 h 65"/>
                  <a:gd name="T22" fmla="*/ 812186 w 57"/>
                  <a:gd name="T23" fmla="*/ 32 h 65"/>
                  <a:gd name="T24" fmla="*/ 1068666 w 57"/>
                  <a:gd name="T25" fmla="*/ 32 h 65"/>
                  <a:gd name="T26" fmla="*/ 1068666 w 57"/>
                  <a:gd name="T27" fmla="*/ 32 h 65"/>
                  <a:gd name="T28" fmla="*/ 1360087 w 57"/>
                  <a:gd name="T29" fmla="*/ 32 h 65"/>
                  <a:gd name="T30" fmla="*/ 1360087 w 57"/>
                  <a:gd name="T31" fmla="*/ 32 h 65"/>
                  <a:gd name="T32" fmla="*/ 812186 w 57"/>
                  <a:gd name="T33" fmla="*/ 32 h 65"/>
                  <a:gd name="T34" fmla="*/ 1068666 w 57"/>
                  <a:gd name="T35" fmla="*/ 32 h 65"/>
                  <a:gd name="T36" fmla="*/ 812186 w 57"/>
                  <a:gd name="T37" fmla="*/ 32 h 65"/>
                  <a:gd name="T38" fmla="*/ 1068666 w 57"/>
                  <a:gd name="T39" fmla="*/ 24 h 65"/>
                  <a:gd name="T40" fmla="*/ 1360087 w 57"/>
                  <a:gd name="T41" fmla="*/ 24 h 65"/>
                  <a:gd name="T42" fmla="*/ 549554 w 57"/>
                  <a:gd name="T43" fmla="*/ 32 h 65"/>
                  <a:gd name="T44" fmla="*/ 270963 w 57"/>
                  <a:gd name="T45" fmla="*/ 24 h 65"/>
                  <a:gd name="T46" fmla="*/ 270963 w 57"/>
                  <a:gd name="T47" fmla="*/ 16 h 65"/>
                  <a:gd name="T48" fmla="*/ 549554 w 57"/>
                  <a:gd name="T49" fmla="*/ 8 h 65"/>
                  <a:gd name="T50" fmla="*/ 1610643 w 57"/>
                  <a:gd name="T51" fmla="*/ 8 h 65"/>
                  <a:gd name="T52" fmla="*/ 1895301 w 57"/>
                  <a:gd name="T53" fmla="*/ 0 h 65"/>
                  <a:gd name="T54" fmla="*/ 1360087 w 57"/>
                  <a:gd name="T55" fmla="*/ 8 h 65"/>
                  <a:gd name="T56" fmla="*/ 1068666 w 57"/>
                  <a:gd name="T57" fmla="*/ 8 h 65"/>
                  <a:gd name="T58" fmla="*/ 549554 w 57"/>
                  <a:gd name="T59" fmla="*/ 8 h 65"/>
                  <a:gd name="T60" fmla="*/ 549554 w 57"/>
                  <a:gd name="T61" fmla="*/ 8 h 65"/>
                  <a:gd name="T62" fmla="*/ 270963 w 57"/>
                  <a:gd name="T63" fmla="*/ 8 h 65"/>
                  <a:gd name="T64" fmla="*/ 270963 w 57"/>
                  <a:gd name="T65" fmla="*/ 24 h 65"/>
                  <a:gd name="T66" fmla="*/ 0 w 57"/>
                  <a:gd name="T67" fmla="*/ 32 h 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7"/>
                  <a:gd name="T103" fmla="*/ 0 h 65"/>
                  <a:gd name="T104" fmla="*/ 57 w 57"/>
                  <a:gd name="T105" fmla="*/ 65 h 6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7" h="65">
                    <a:moveTo>
                      <a:pt x="0" y="40"/>
                    </a:moveTo>
                    <a:lnTo>
                      <a:pt x="0" y="48"/>
                    </a:lnTo>
                    <a:lnTo>
                      <a:pt x="0" y="64"/>
                    </a:lnTo>
                    <a:lnTo>
                      <a:pt x="8" y="64"/>
                    </a:lnTo>
                    <a:lnTo>
                      <a:pt x="8" y="48"/>
                    </a:lnTo>
                    <a:lnTo>
                      <a:pt x="16" y="40"/>
                    </a:lnTo>
                    <a:lnTo>
                      <a:pt x="24" y="40"/>
                    </a:lnTo>
                    <a:lnTo>
                      <a:pt x="16" y="48"/>
                    </a:lnTo>
                    <a:lnTo>
                      <a:pt x="24" y="48"/>
                    </a:lnTo>
                    <a:lnTo>
                      <a:pt x="24" y="56"/>
                    </a:lnTo>
                    <a:lnTo>
                      <a:pt x="32" y="56"/>
                    </a:lnTo>
                    <a:lnTo>
                      <a:pt x="32" y="64"/>
                    </a:lnTo>
                    <a:lnTo>
                      <a:pt x="40" y="64"/>
                    </a:lnTo>
                    <a:lnTo>
                      <a:pt x="40" y="56"/>
                    </a:lnTo>
                    <a:lnTo>
                      <a:pt x="24" y="48"/>
                    </a:lnTo>
                    <a:lnTo>
                      <a:pt x="32" y="48"/>
                    </a:lnTo>
                    <a:lnTo>
                      <a:pt x="24" y="32"/>
                    </a:lnTo>
                    <a:lnTo>
                      <a:pt x="32" y="24"/>
                    </a:lnTo>
                    <a:lnTo>
                      <a:pt x="40" y="24"/>
                    </a:lnTo>
                    <a:lnTo>
                      <a:pt x="16" y="32"/>
                    </a:lnTo>
                    <a:lnTo>
                      <a:pt x="8" y="24"/>
                    </a:lnTo>
                    <a:lnTo>
                      <a:pt x="8" y="16"/>
                    </a:lnTo>
                    <a:lnTo>
                      <a:pt x="16" y="8"/>
                    </a:lnTo>
                    <a:lnTo>
                      <a:pt x="48" y="8"/>
                    </a:lnTo>
                    <a:lnTo>
                      <a:pt x="56" y="0"/>
                    </a:lnTo>
                    <a:lnTo>
                      <a:pt x="40" y="8"/>
                    </a:lnTo>
                    <a:lnTo>
                      <a:pt x="32" y="8"/>
                    </a:lnTo>
                    <a:lnTo>
                      <a:pt x="16" y="8"/>
                    </a:lnTo>
                    <a:lnTo>
                      <a:pt x="8" y="8"/>
                    </a:lnTo>
                    <a:lnTo>
                      <a:pt x="8" y="24"/>
                    </a:lnTo>
                    <a:lnTo>
                      <a:pt x="0" y="4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01" name="Freeform 337"/>
              <p:cNvSpPr>
                <a:spLocks noChangeAspect="1"/>
              </p:cNvSpPr>
              <p:nvPr/>
            </p:nvSpPr>
            <p:spPr bwMode="auto">
              <a:xfrm>
                <a:off x="3919" y="2282"/>
                <a:ext cx="11" cy="32"/>
              </a:xfrm>
              <a:custGeom>
                <a:avLst/>
                <a:gdLst>
                  <a:gd name="T0" fmla="*/ 0 w 9"/>
                  <a:gd name="T1" fmla="*/ 16 h 33"/>
                  <a:gd name="T2" fmla="*/ 16457 w 9"/>
                  <a:gd name="T3" fmla="*/ 16 h 33"/>
                  <a:gd name="T4" fmla="*/ 16457 w 9"/>
                  <a:gd name="T5" fmla="*/ 16 h 33"/>
                  <a:gd name="T6" fmla="*/ 16457 w 9"/>
                  <a:gd name="T7" fmla="*/ 16 h 33"/>
                  <a:gd name="T8" fmla="*/ 16457 w 9"/>
                  <a:gd name="T9" fmla="*/ 16 h 33"/>
                  <a:gd name="T10" fmla="*/ 16457 w 9"/>
                  <a:gd name="T11" fmla="*/ 16 h 33"/>
                  <a:gd name="T12" fmla="*/ 16457 w 9"/>
                  <a:gd name="T13" fmla="*/ 16 h 33"/>
                  <a:gd name="T14" fmla="*/ 16457 w 9"/>
                  <a:gd name="T15" fmla="*/ 8 h 33"/>
                  <a:gd name="T16" fmla="*/ 16457 w 9"/>
                  <a:gd name="T17" fmla="*/ 16 h 33"/>
                  <a:gd name="T18" fmla="*/ 16457 w 9"/>
                  <a:gd name="T19" fmla="*/ 0 h 33"/>
                  <a:gd name="T20" fmla="*/ 0 w 9"/>
                  <a:gd name="T21" fmla="*/ 16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33"/>
                  <a:gd name="T35" fmla="*/ 9 w 9"/>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33">
                    <a:moveTo>
                      <a:pt x="0" y="16"/>
                    </a:moveTo>
                    <a:lnTo>
                      <a:pt x="8" y="24"/>
                    </a:lnTo>
                    <a:lnTo>
                      <a:pt x="8" y="32"/>
                    </a:lnTo>
                    <a:lnTo>
                      <a:pt x="8" y="24"/>
                    </a:lnTo>
                    <a:lnTo>
                      <a:pt x="8" y="16"/>
                    </a:lnTo>
                    <a:lnTo>
                      <a:pt x="8" y="8"/>
                    </a:lnTo>
                    <a:lnTo>
                      <a:pt x="8" y="16"/>
                    </a:lnTo>
                    <a:lnTo>
                      <a:pt x="8" y="0"/>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02" name="Freeform 338"/>
              <p:cNvSpPr>
                <a:spLocks noChangeAspect="1"/>
              </p:cNvSpPr>
              <p:nvPr/>
            </p:nvSpPr>
            <p:spPr bwMode="auto">
              <a:xfrm>
                <a:off x="3898" y="2338"/>
                <a:ext cx="22" cy="0"/>
              </a:xfrm>
              <a:custGeom>
                <a:avLst/>
                <a:gdLst>
                  <a:gd name="T0" fmla="*/ 0 w 17"/>
                  <a:gd name="T1" fmla="*/ 0 h 1"/>
                  <a:gd name="T2" fmla="*/ 287827 w 17"/>
                  <a:gd name="T3" fmla="*/ 0 h 1"/>
                  <a:gd name="T4" fmla="*/ 287827 w 17"/>
                  <a:gd name="T5" fmla="*/ 0 h 1"/>
                  <a:gd name="T6" fmla="*/ 0 w 17"/>
                  <a:gd name="T7" fmla="*/ 0 h 1"/>
                  <a:gd name="T8" fmla="*/ 0 60000 65536"/>
                  <a:gd name="T9" fmla="*/ 0 60000 65536"/>
                  <a:gd name="T10" fmla="*/ 0 60000 65536"/>
                  <a:gd name="T11" fmla="*/ 0 60000 65536"/>
                  <a:gd name="T12" fmla="*/ 0 w 17"/>
                  <a:gd name="T13" fmla="*/ 0 h 1"/>
                  <a:gd name="T14" fmla="*/ 17 w 17"/>
                  <a:gd name="T15" fmla="*/ 0 h 1"/>
                </a:gdLst>
                <a:ahLst/>
                <a:cxnLst>
                  <a:cxn ang="T8">
                    <a:pos x="T0" y="T1"/>
                  </a:cxn>
                  <a:cxn ang="T9">
                    <a:pos x="T2" y="T3"/>
                  </a:cxn>
                  <a:cxn ang="T10">
                    <a:pos x="T4" y="T5"/>
                  </a:cxn>
                  <a:cxn ang="T11">
                    <a:pos x="T6" y="T7"/>
                  </a:cxn>
                </a:cxnLst>
                <a:rect l="T12" t="T13" r="T14" b="T15"/>
                <a:pathLst>
                  <a:path w="17" h="1">
                    <a:moveTo>
                      <a:pt x="0" y="0"/>
                    </a:moveTo>
                    <a:lnTo>
                      <a:pt x="16"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03" name="Freeform 339"/>
              <p:cNvSpPr>
                <a:spLocks noChangeAspect="1"/>
              </p:cNvSpPr>
              <p:nvPr/>
            </p:nvSpPr>
            <p:spPr bwMode="auto">
              <a:xfrm>
                <a:off x="3929" y="2330"/>
                <a:ext cx="33" cy="8"/>
              </a:xfrm>
              <a:custGeom>
                <a:avLst/>
                <a:gdLst>
                  <a:gd name="T0" fmla="*/ 0 w 25"/>
                  <a:gd name="T1" fmla="*/ 4 h 9"/>
                  <a:gd name="T2" fmla="*/ 920965 w 25"/>
                  <a:gd name="T3" fmla="*/ 4 h 9"/>
                  <a:gd name="T4" fmla="*/ 621108 w 25"/>
                  <a:gd name="T5" fmla="*/ 4 h 9"/>
                  <a:gd name="T6" fmla="*/ 621108 w 25"/>
                  <a:gd name="T7" fmla="*/ 0 h 9"/>
                  <a:gd name="T8" fmla="*/ 0 w 25"/>
                  <a:gd name="T9" fmla="*/ 0 h 9"/>
                  <a:gd name="T10" fmla="*/ 0 w 25"/>
                  <a:gd name="T11" fmla="*/ 4 h 9"/>
                  <a:gd name="T12" fmla="*/ 0 60000 65536"/>
                  <a:gd name="T13" fmla="*/ 0 60000 65536"/>
                  <a:gd name="T14" fmla="*/ 0 60000 65536"/>
                  <a:gd name="T15" fmla="*/ 0 60000 65536"/>
                  <a:gd name="T16" fmla="*/ 0 60000 65536"/>
                  <a:gd name="T17" fmla="*/ 0 60000 65536"/>
                  <a:gd name="T18" fmla="*/ 0 w 25"/>
                  <a:gd name="T19" fmla="*/ 0 h 9"/>
                  <a:gd name="T20" fmla="*/ 25 w 25"/>
                  <a:gd name="T21" fmla="*/ 9 h 9"/>
                </a:gdLst>
                <a:ahLst/>
                <a:cxnLst>
                  <a:cxn ang="T12">
                    <a:pos x="T0" y="T1"/>
                  </a:cxn>
                  <a:cxn ang="T13">
                    <a:pos x="T2" y="T3"/>
                  </a:cxn>
                  <a:cxn ang="T14">
                    <a:pos x="T4" y="T5"/>
                  </a:cxn>
                  <a:cxn ang="T15">
                    <a:pos x="T6" y="T7"/>
                  </a:cxn>
                  <a:cxn ang="T16">
                    <a:pos x="T8" y="T9"/>
                  </a:cxn>
                  <a:cxn ang="T17">
                    <a:pos x="T10" y="T11"/>
                  </a:cxn>
                </a:cxnLst>
                <a:rect l="T18" t="T19" r="T20" b="T21"/>
                <a:pathLst>
                  <a:path w="25" h="9">
                    <a:moveTo>
                      <a:pt x="0" y="8"/>
                    </a:moveTo>
                    <a:lnTo>
                      <a:pt x="24" y="8"/>
                    </a:lnTo>
                    <a:lnTo>
                      <a:pt x="16" y="8"/>
                    </a:lnTo>
                    <a:lnTo>
                      <a:pt x="16" y="0"/>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04" name="Freeform 340"/>
              <p:cNvSpPr>
                <a:spLocks noChangeAspect="1"/>
              </p:cNvSpPr>
              <p:nvPr/>
            </p:nvSpPr>
            <p:spPr bwMode="auto">
              <a:xfrm>
                <a:off x="3919" y="2322"/>
                <a:ext cx="11" cy="1"/>
              </a:xfrm>
              <a:custGeom>
                <a:avLst/>
                <a:gdLst>
                  <a:gd name="T0" fmla="*/ 0 w 9"/>
                  <a:gd name="T1" fmla="*/ 0 h 1"/>
                  <a:gd name="T2" fmla="*/ 16457 w 9"/>
                  <a:gd name="T3" fmla="*/ 0 h 1"/>
                  <a:gd name="T4" fmla="*/ 16457 w 9"/>
                  <a:gd name="T5" fmla="*/ 0 h 1"/>
                  <a:gd name="T6" fmla="*/ 0 w 9"/>
                  <a:gd name="T7" fmla="*/ 0 h 1"/>
                  <a:gd name="T8" fmla="*/ 0 60000 65536"/>
                  <a:gd name="T9" fmla="*/ 0 60000 65536"/>
                  <a:gd name="T10" fmla="*/ 0 60000 65536"/>
                  <a:gd name="T11" fmla="*/ 0 60000 65536"/>
                  <a:gd name="T12" fmla="*/ 0 w 9"/>
                  <a:gd name="T13" fmla="*/ 0 h 1"/>
                  <a:gd name="T14" fmla="*/ 9 w 9"/>
                  <a:gd name="T15" fmla="*/ 1 h 1"/>
                </a:gdLst>
                <a:ahLst/>
                <a:cxnLst>
                  <a:cxn ang="T8">
                    <a:pos x="T0" y="T1"/>
                  </a:cxn>
                  <a:cxn ang="T9">
                    <a:pos x="T2" y="T3"/>
                  </a:cxn>
                  <a:cxn ang="T10">
                    <a:pos x="T4" y="T5"/>
                  </a:cxn>
                  <a:cxn ang="T11">
                    <a:pos x="T6" y="T7"/>
                  </a:cxn>
                </a:cxnLst>
                <a:rect l="T12" t="T13" r="T14" b="T15"/>
                <a:pathLst>
                  <a:path w="9" h="1">
                    <a:moveTo>
                      <a:pt x="0" y="0"/>
                    </a:move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05" name="Freeform 341"/>
              <p:cNvSpPr>
                <a:spLocks noChangeAspect="1"/>
              </p:cNvSpPr>
              <p:nvPr/>
            </p:nvSpPr>
            <p:spPr bwMode="auto">
              <a:xfrm>
                <a:off x="4012" y="2313"/>
                <a:ext cx="12" cy="10"/>
              </a:xfrm>
              <a:custGeom>
                <a:avLst/>
                <a:gdLst>
                  <a:gd name="T0" fmla="*/ 0 w 9"/>
                  <a:gd name="T1" fmla="*/ 0 h 9"/>
                  <a:gd name="T2" fmla="*/ 474660 w 9"/>
                  <a:gd name="T3" fmla="*/ 422 h 9"/>
                  <a:gd name="T4" fmla="*/ 474660 w 9"/>
                  <a:gd name="T5" fmla="*/ 0 h 9"/>
                  <a:gd name="T6" fmla="*/ 0 w 9"/>
                  <a:gd name="T7" fmla="*/ 0 h 9"/>
                  <a:gd name="T8" fmla="*/ 0 60000 65536"/>
                  <a:gd name="T9" fmla="*/ 0 60000 65536"/>
                  <a:gd name="T10" fmla="*/ 0 60000 65536"/>
                  <a:gd name="T11" fmla="*/ 0 60000 65536"/>
                  <a:gd name="T12" fmla="*/ 0 w 9"/>
                  <a:gd name="T13" fmla="*/ 0 h 9"/>
                  <a:gd name="T14" fmla="*/ 9 w 9"/>
                  <a:gd name="T15" fmla="*/ 9 h 9"/>
                </a:gdLst>
                <a:ahLst/>
                <a:cxnLst>
                  <a:cxn ang="T8">
                    <a:pos x="T0" y="T1"/>
                  </a:cxn>
                  <a:cxn ang="T9">
                    <a:pos x="T2" y="T3"/>
                  </a:cxn>
                  <a:cxn ang="T10">
                    <a:pos x="T4" y="T5"/>
                  </a:cxn>
                  <a:cxn ang="T11">
                    <a:pos x="T6" y="T7"/>
                  </a:cxn>
                </a:cxnLst>
                <a:rect l="T12" t="T13" r="T14" b="T15"/>
                <a:pathLst>
                  <a:path w="9" h="9">
                    <a:moveTo>
                      <a:pt x="0" y="0"/>
                    </a:moveTo>
                    <a:lnTo>
                      <a:pt x="8" y="8"/>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06" name="Freeform 342"/>
              <p:cNvSpPr>
                <a:spLocks noChangeAspect="1"/>
              </p:cNvSpPr>
              <p:nvPr/>
            </p:nvSpPr>
            <p:spPr bwMode="auto">
              <a:xfrm>
                <a:off x="3836" y="2141"/>
                <a:ext cx="42" cy="48"/>
              </a:xfrm>
              <a:custGeom>
                <a:avLst/>
                <a:gdLst>
                  <a:gd name="T0" fmla="*/ 0 w 33"/>
                  <a:gd name="T1" fmla="*/ 24 h 49"/>
                  <a:gd name="T2" fmla="*/ 0 w 33"/>
                  <a:gd name="T3" fmla="*/ 24 h 49"/>
                  <a:gd name="T4" fmla="*/ 81237 w 33"/>
                  <a:gd name="T5" fmla="*/ 24 h 49"/>
                  <a:gd name="T6" fmla="*/ 81237 w 33"/>
                  <a:gd name="T7" fmla="*/ 24 h 49"/>
                  <a:gd name="T8" fmla="*/ 147851 w 33"/>
                  <a:gd name="T9" fmla="*/ 24 h 49"/>
                  <a:gd name="T10" fmla="*/ 147851 w 33"/>
                  <a:gd name="T11" fmla="*/ 24 h 49"/>
                  <a:gd name="T12" fmla="*/ 232060 w 33"/>
                  <a:gd name="T13" fmla="*/ 24 h 49"/>
                  <a:gd name="T14" fmla="*/ 232060 w 33"/>
                  <a:gd name="T15" fmla="*/ 24 h 49"/>
                  <a:gd name="T16" fmla="*/ 304811 w 33"/>
                  <a:gd name="T17" fmla="*/ 24 h 49"/>
                  <a:gd name="T18" fmla="*/ 304811 w 33"/>
                  <a:gd name="T19" fmla="*/ 24 h 49"/>
                  <a:gd name="T20" fmla="*/ 304811 w 33"/>
                  <a:gd name="T21" fmla="*/ 24 h 49"/>
                  <a:gd name="T22" fmla="*/ 304811 w 33"/>
                  <a:gd name="T23" fmla="*/ 24 h 49"/>
                  <a:gd name="T24" fmla="*/ 232060 w 33"/>
                  <a:gd name="T25" fmla="*/ 24 h 49"/>
                  <a:gd name="T26" fmla="*/ 147851 w 33"/>
                  <a:gd name="T27" fmla="*/ 24 h 49"/>
                  <a:gd name="T28" fmla="*/ 147851 w 33"/>
                  <a:gd name="T29" fmla="*/ 24 h 49"/>
                  <a:gd name="T30" fmla="*/ 232060 w 33"/>
                  <a:gd name="T31" fmla="*/ 16 h 49"/>
                  <a:gd name="T32" fmla="*/ 147851 w 33"/>
                  <a:gd name="T33" fmla="*/ 16 h 49"/>
                  <a:gd name="T34" fmla="*/ 232060 w 33"/>
                  <a:gd name="T35" fmla="*/ 0 h 49"/>
                  <a:gd name="T36" fmla="*/ 147851 w 33"/>
                  <a:gd name="T37" fmla="*/ 8 h 49"/>
                  <a:gd name="T38" fmla="*/ 81237 w 33"/>
                  <a:gd name="T39" fmla="*/ 0 h 49"/>
                  <a:gd name="T40" fmla="*/ 0 w 33"/>
                  <a:gd name="T41" fmla="*/ 24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49"/>
                  <a:gd name="T65" fmla="*/ 33 w 33"/>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49">
                    <a:moveTo>
                      <a:pt x="0" y="24"/>
                    </a:moveTo>
                    <a:lnTo>
                      <a:pt x="0" y="32"/>
                    </a:lnTo>
                    <a:lnTo>
                      <a:pt x="8" y="40"/>
                    </a:lnTo>
                    <a:lnTo>
                      <a:pt x="8" y="48"/>
                    </a:lnTo>
                    <a:lnTo>
                      <a:pt x="16" y="48"/>
                    </a:lnTo>
                    <a:lnTo>
                      <a:pt x="24" y="48"/>
                    </a:lnTo>
                    <a:lnTo>
                      <a:pt x="32" y="48"/>
                    </a:lnTo>
                    <a:lnTo>
                      <a:pt x="24" y="40"/>
                    </a:lnTo>
                    <a:lnTo>
                      <a:pt x="16" y="48"/>
                    </a:lnTo>
                    <a:lnTo>
                      <a:pt x="16" y="32"/>
                    </a:lnTo>
                    <a:lnTo>
                      <a:pt x="24" y="16"/>
                    </a:lnTo>
                    <a:lnTo>
                      <a:pt x="16" y="16"/>
                    </a:lnTo>
                    <a:lnTo>
                      <a:pt x="24" y="0"/>
                    </a:lnTo>
                    <a:lnTo>
                      <a:pt x="16" y="8"/>
                    </a:lnTo>
                    <a:lnTo>
                      <a:pt x="8" y="0"/>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07" name="Freeform 343"/>
              <p:cNvSpPr>
                <a:spLocks noChangeAspect="1"/>
              </p:cNvSpPr>
              <p:nvPr/>
            </p:nvSpPr>
            <p:spPr bwMode="auto">
              <a:xfrm>
                <a:off x="3805" y="2212"/>
                <a:ext cx="21" cy="25"/>
              </a:xfrm>
              <a:custGeom>
                <a:avLst/>
                <a:gdLst>
                  <a:gd name="T0" fmla="*/ 0 w 17"/>
                  <a:gd name="T1" fmla="*/ 24 h 25"/>
                  <a:gd name="T2" fmla="*/ 50593 w 17"/>
                  <a:gd name="T3" fmla="*/ 0 h 25"/>
                  <a:gd name="T4" fmla="*/ 50593 w 17"/>
                  <a:gd name="T5" fmla="*/ 0 h 25"/>
                  <a:gd name="T6" fmla="*/ 0 w 17"/>
                  <a:gd name="T7" fmla="*/ 24 h 25"/>
                  <a:gd name="T8" fmla="*/ 0 60000 65536"/>
                  <a:gd name="T9" fmla="*/ 0 60000 65536"/>
                  <a:gd name="T10" fmla="*/ 0 60000 65536"/>
                  <a:gd name="T11" fmla="*/ 0 60000 65536"/>
                  <a:gd name="T12" fmla="*/ 0 w 17"/>
                  <a:gd name="T13" fmla="*/ 0 h 25"/>
                  <a:gd name="T14" fmla="*/ 17 w 17"/>
                  <a:gd name="T15" fmla="*/ 25 h 25"/>
                </a:gdLst>
                <a:ahLst/>
                <a:cxnLst>
                  <a:cxn ang="T8">
                    <a:pos x="T0" y="T1"/>
                  </a:cxn>
                  <a:cxn ang="T9">
                    <a:pos x="T2" y="T3"/>
                  </a:cxn>
                  <a:cxn ang="T10">
                    <a:pos x="T4" y="T5"/>
                  </a:cxn>
                  <a:cxn ang="T11">
                    <a:pos x="T6" y="T7"/>
                  </a:cxn>
                </a:cxnLst>
                <a:rect l="T12" t="T13" r="T14" b="T15"/>
                <a:pathLst>
                  <a:path w="17" h="25">
                    <a:moveTo>
                      <a:pt x="0" y="24"/>
                    </a:moveTo>
                    <a:lnTo>
                      <a:pt x="16" y="0"/>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08" name="Freeform 344"/>
              <p:cNvSpPr>
                <a:spLocks noChangeAspect="1"/>
              </p:cNvSpPr>
              <p:nvPr/>
            </p:nvSpPr>
            <p:spPr bwMode="auto">
              <a:xfrm>
                <a:off x="3836" y="2189"/>
                <a:ext cx="22" cy="16"/>
              </a:xfrm>
              <a:custGeom>
                <a:avLst/>
                <a:gdLst>
                  <a:gd name="T0" fmla="*/ 0 w 17"/>
                  <a:gd name="T1" fmla="*/ 0 h 17"/>
                  <a:gd name="T2" fmla="*/ 287827 w 17"/>
                  <a:gd name="T3" fmla="*/ 8 h 17"/>
                  <a:gd name="T4" fmla="*/ 287827 w 17"/>
                  <a:gd name="T5" fmla="*/ 8 h 17"/>
                  <a:gd name="T6" fmla="*/ 287827 w 17"/>
                  <a:gd name="T7" fmla="*/ 0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16"/>
                    </a:lnTo>
                    <a:lnTo>
                      <a:pt x="16" y="8"/>
                    </a:lnTo>
                    <a:lnTo>
                      <a:pt x="16"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09" name="Freeform 345"/>
              <p:cNvSpPr>
                <a:spLocks noChangeAspect="1"/>
              </p:cNvSpPr>
              <p:nvPr/>
            </p:nvSpPr>
            <p:spPr bwMode="auto">
              <a:xfrm>
                <a:off x="3887" y="2197"/>
                <a:ext cx="13" cy="24"/>
              </a:xfrm>
              <a:custGeom>
                <a:avLst/>
                <a:gdLst>
                  <a:gd name="T0" fmla="*/ 0 w 9"/>
                  <a:gd name="T1" fmla="*/ 0 h 25"/>
                  <a:gd name="T2" fmla="*/ 9613256 w 9"/>
                  <a:gd name="T3" fmla="*/ 8 h 25"/>
                  <a:gd name="T4" fmla="*/ 0 w 9"/>
                  <a:gd name="T5" fmla="*/ 12 h 25"/>
                  <a:gd name="T6" fmla="*/ 0 w 9"/>
                  <a:gd name="T7" fmla="*/ 12 h 25"/>
                  <a:gd name="T8" fmla="*/ 0 w 9"/>
                  <a:gd name="T9" fmla="*/ 12 h 25"/>
                  <a:gd name="T10" fmla="*/ 9613256 w 9"/>
                  <a:gd name="T11" fmla="*/ 12 h 25"/>
                  <a:gd name="T12" fmla="*/ 9613256 w 9"/>
                  <a:gd name="T13" fmla="*/ 12 h 25"/>
                  <a:gd name="T14" fmla="*/ 9613256 w 9"/>
                  <a:gd name="T15" fmla="*/ 12 h 25"/>
                  <a:gd name="T16" fmla="*/ 9613256 w 9"/>
                  <a:gd name="T17" fmla="*/ 8 h 25"/>
                  <a:gd name="T18" fmla="*/ 9613256 w 9"/>
                  <a:gd name="T19" fmla="*/ 0 h 25"/>
                  <a:gd name="T20" fmla="*/ 0 w 9"/>
                  <a:gd name="T21" fmla="*/ 0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25"/>
                  <a:gd name="T35" fmla="*/ 9 w 9"/>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25">
                    <a:moveTo>
                      <a:pt x="0" y="0"/>
                    </a:moveTo>
                    <a:lnTo>
                      <a:pt x="8" y="8"/>
                    </a:lnTo>
                    <a:lnTo>
                      <a:pt x="0" y="16"/>
                    </a:lnTo>
                    <a:lnTo>
                      <a:pt x="0" y="24"/>
                    </a:lnTo>
                    <a:lnTo>
                      <a:pt x="8" y="24"/>
                    </a:lnTo>
                    <a:lnTo>
                      <a:pt x="8" y="16"/>
                    </a:lnTo>
                    <a:lnTo>
                      <a:pt x="8" y="8"/>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10" name="Freeform 346"/>
              <p:cNvSpPr>
                <a:spLocks noChangeAspect="1"/>
              </p:cNvSpPr>
              <p:nvPr/>
            </p:nvSpPr>
            <p:spPr bwMode="auto">
              <a:xfrm>
                <a:off x="3856" y="2204"/>
                <a:ext cx="32" cy="25"/>
              </a:xfrm>
              <a:custGeom>
                <a:avLst/>
                <a:gdLst>
                  <a:gd name="T0" fmla="*/ 0 w 25"/>
                  <a:gd name="T1" fmla="*/ 8 h 25"/>
                  <a:gd name="T2" fmla="*/ 97608 w 25"/>
                  <a:gd name="T3" fmla="*/ 8 h 25"/>
                  <a:gd name="T4" fmla="*/ 97608 w 25"/>
                  <a:gd name="T5" fmla="*/ 16 h 25"/>
                  <a:gd name="T6" fmla="*/ 186743 w 25"/>
                  <a:gd name="T7" fmla="*/ 24 h 25"/>
                  <a:gd name="T8" fmla="*/ 186743 w 25"/>
                  <a:gd name="T9" fmla="*/ 24 h 25"/>
                  <a:gd name="T10" fmla="*/ 186743 w 25"/>
                  <a:gd name="T11" fmla="*/ 16 h 25"/>
                  <a:gd name="T12" fmla="*/ 286154 w 25"/>
                  <a:gd name="T13" fmla="*/ 24 h 25"/>
                  <a:gd name="T14" fmla="*/ 286154 w 25"/>
                  <a:gd name="T15" fmla="*/ 16 h 25"/>
                  <a:gd name="T16" fmla="*/ 186743 w 25"/>
                  <a:gd name="T17" fmla="*/ 16 h 25"/>
                  <a:gd name="T18" fmla="*/ 186743 w 25"/>
                  <a:gd name="T19" fmla="*/ 8 h 25"/>
                  <a:gd name="T20" fmla="*/ 186743 w 25"/>
                  <a:gd name="T21" fmla="*/ 8 h 25"/>
                  <a:gd name="T22" fmla="*/ 186743 w 25"/>
                  <a:gd name="T23" fmla="*/ 8 h 25"/>
                  <a:gd name="T24" fmla="*/ 97608 w 25"/>
                  <a:gd name="T25" fmla="*/ 0 h 25"/>
                  <a:gd name="T26" fmla="*/ 0 w 25"/>
                  <a:gd name="T27" fmla="*/ 0 h 25"/>
                  <a:gd name="T28" fmla="*/ 0 w 25"/>
                  <a:gd name="T29" fmla="*/ 8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
                  <a:gd name="T46" fmla="*/ 0 h 25"/>
                  <a:gd name="T47" fmla="*/ 25 w 25"/>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 h="25">
                    <a:moveTo>
                      <a:pt x="0" y="8"/>
                    </a:moveTo>
                    <a:lnTo>
                      <a:pt x="8" y="8"/>
                    </a:lnTo>
                    <a:lnTo>
                      <a:pt x="8" y="16"/>
                    </a:lnTo>
                    <a:lnTo>
                      <a:pt x="16" y="24"/>
                    </a:lnTo>
                    <a:lnTo>
                      <a:pt x="16" y="16"/>
                    </a:lnTo>
                    <a:lnTo>
                      <a:pt x="24" y="24"/>
                    </a:lnTo>
                    <a:lnTo>
                      <a:pt x="24" y="16"/>
                    </a:lnTo>
                    <a:lnTo>
                      <a:pt x="16" y="16"/>
                    </a:lnTo>
                    <a:lnTo>
                      <a:pt x="16" y="8"/>
                    </a:lnTo>
                    <a:lnTo>
                      <a:pt x="8" y="0"/>
                    </a:lnTo>
                    <a:lnTo>
                      <a:pt x="0"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11" name="Freeform 347"/>
              <p:cNvSpPr>
                <a:spLocks noChangeAspect="1"/>
              </p:cNvSpPr>
              <p:nvPr/>
            </p:nvSpPr>
            <p:spPr bwMode="auto">
              <a:xfrm>
                <a:off x="3856" y="2221"/>
                <a:ext cx="54" cy="40"/>
              </a:xfrm>
              <a:custGeom>
                <a:avLst/>
                <a:gdLst>
                  <a:gd name="T0" fmla="*/ 0 w 41"/>
                  <a:gd name="T1" fmla="*/ 20 h 41"/>
                  <a:gd name="T2" fmla="*/ 280577 w 41"/>
                  <a:gd name="T3" fmla="*/ 20 h 41"/>
                  <a:gd name="T4" fmla="*/ 576434 w 41"/>
                  <a:gd name="T5" fmla="*/ 20 h 41"/>
                  <a:gd name="T6" fmla="*/ 576434 w 41"/>
                  <a:gd name="T7" fmla="*/ 20 h 41"/>
                  <a:gd name="T8" fmla="*/ 844289 w 41"/>
                  <a:gd name="T9" fmla="*/ 20 h 41"/>
                  <a:gd name="T10" fmla="*/ 576434 w 41"/>
                  <a:gd name="T11" fmla="*/ 20 h 41"/>
                  <a:gd name="T12" fmla="*/ 1111990 w 41"/>
                  <a:gd name="T13" fmla="*/ 20 h 41"/>
                  <a:gd name="T14" fmla="*/ 1111990 w 41"/>
                  <a:gd name="T15" fmla="*/ 20 h 41"/>
                  <a:gd name="T16" fmla="*/ 1111990 w 41"/>
                  <a:gd name="T17" fmla="*/ 20 h 41"/>
                  <a:gd name="T18" fmla="*/ 1111990 w 41"/>
                  <a:gd name="T19" fmla="*/ 20 h 41"/>
                  <a:gd name="T20" fmla="*/ 1402373 w 41"/>
                  <a:gd name="T21" fmla="*/ 20 h 41"/>
                  <a:gd name="T22" fmla="*/ 1402373 w 41"/>
                  <a:gd name="T23" fmla="*/ 20 h 41"/>
                  <a:gd name="T24" fmla="*/ 1402373 w 41"/>
                  <a:gd name="T25" fmla="*/ 8 h 41"/>
                  <a:gd name="T26" fmla="*/ 1111990 w 41"/>
                  <a:gd name="T27" fmla="*/ 0 h 41"/>
                  <a:gd name="T28" fmla="*/ 1111990 w 41"/>
                  <a:gd name="T29" fmla="*/ 8 h 41"/>
                  <a:gd name="T30" fmla="*/ 844289 w 41"/>
                  <a:gd name="T31" fmla="*/ 8 h 41"/>
                  <a:gd name="T32" fmla="*/ 576434 w 41"/>
                  <a:gd name="T33" fmla="*/ 16 h 41"/>
                  <a:gd name="T34" fmla="*/ 576434 w 41"/>
                  <a:gd name="T35" fmla="*/ 8 h 41"/>
                  <a:gd name="T36" fmla="*/ 0 w 41"/>
                  <a:gd name="T37" fmla="*/ 20 h 41"/>
                  <a:gd name="T38" fmla="*/ 0 w 41"/>
                  <a:gd name="T39" fmla="*/ 20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
                  <a:gd name="T61" fmla="*/ 0 h 41"/>
                  <a:gd name="T62" fmla="*/ 41 w 41"/>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 h="41">
                    <a:moveTo>
                      <a:pt x="0" y="24"/>
                    </a:moveTo>
                    <a:lnTo>
                      <a:pt x="8" y="24"/>
                    </a:lnTo>
                    <a:lnTo>
                      <a:pt x="16" y="24"/>
                    </a:lnTo>
                    <a:lnTo>
                      <a:pt x="24" y="24"/>
                    </a:lnTo>
                    <a:lnTo>
                      <a:pt x="16" y="32"/>
                    </a:lnTo>
                    <a:lnTo>
                      <a:pt x="32" y="40"/>
                    </a:lnTo>
                    <a:lnTo>
                      <a:pt x="32" y="32"/>
                    </a:lnTo>
                    <a:lnTo>
                      <a:pt x="32" y="24"/>
                    </a:lnTo>
                    <a:lnTo>
                      <a:pt x="40" y="32"/>
                    </a:lnTo>
                    <a:lnTo>
                      <a:pt x="40" y="24"/>
                    </a:lnTo>
                    <a:lnTo>
                      <a:pt x="40" y="8"/>
                    </a:lnTo>
                    <a:lnTo>
                      <a:pt x="32" y="0"/>
                    </a:lnTo>
                    <a:lnTo>
                      <a:pt x="32" y="8"/>
                    </a:lnTo>
                    <a:lnTo>
                      <a:pt x="24" y="8"/>
                    </a:lnTo>
                    <a:lnTo>
                      <a:pt x="16" y="16"/>
                    </a:lnTo>
                    <a:lnTo>
                      <a:pt x="16" y="8"/>
                    </a:lnTo>
                    <a:lnTo>
                      <a:pt x="0"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12" name="Freeform 348"/>
              <p:cNvSpPr>
                <a:spLocks noChangeAspect="1"/>
              </p:cNvSpPr>
              <p:nvPr/>
            </p:nvSpPr>
            <p:spPr bwMode="auto">
              <a:xfrm>
                <a:off x="4158" y="2338"/>
                <a:ext cx="54" cy="24"/>
              </a:xfrm>
              <a:custGeom>
                <a:avLst/>
                <a:gdLst>
                  <a:gd name="T0" fmla="*/ 0 w 41"/>
                  <a:gd name="T1" fmla="*/ 12 h 25"/>
                  <a:gd name="T2" fmla="*/ 280577 w 41"/>
                  <a:gd name="T3" fmla="*/ 12 h 25"/>
                  <a:gd name="T4" fmla="*/ 844289 w 41"/>
                  <a:gd name="T5" fmla="*/ 12 h 25"/>
                  <a:gd name="T6" fmla="*/ 1111990 w 41"/>
                  <a:gd name="T7" fmla="*/ 12 h 25"/>
                  <a:gd name="T8" fmla="*/ 1402373 w 41"/>
                  <a:gd name="T9" fmla="*/ 8 h 25"/>
                  <a:gd name="T10" fmla="*/ 1402373 w 41"/>
                  <a:gd name="T11" fmla="*/ 0 h 25"/>
                  <a:gd name="T12" fmla="*/ 1111990 w 41"/>
                  <a:gd name="T13" fmla="*/ 0 h 25"/>
                  <a:gd name="T14" fmla="*/ 1111990 w 41"/>
                  <a:gd name="T15" fmla="*/ 12 h 25"/>
                  <a:gd name="T16" fmla="*/ 1111990 w 41"/>
                  <a:gd name="T17" fmla="*/ 12 h 25"/>
                  <a:gd name="T18" fmla="*/ 844289 w 41"/>
                  <a:gd name="T19" fmla="*/ 12 h 25"/>
                  <a:gd name="T20" fmla="*/ 0 w 41"/>
                  <a:gd name="T21" fmla="*/ 12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5"/>
                  <a:gd name="T35" fmla="*/ 41 w 41"/>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5">
                    <a:moveTo>
                      <a:pt x="0" y="16"/>
                    </a:moveTo>
                    <a:lnTo>
                      <a:pt x="8" y="24"/>
                    </a:lnTo>
                    <a:lnTo>
                      <a:pt x="24" y="24"/>
                    </a:lnTo>
                    <a:lnTo>
                      <a:pt x="32" y="16"/>
                    </a:lnTo>
                    <a:lnTo>
                      <a:pt x="40" y="8"/>
                    </a:lnTo>
                    <a:lnTo>
                      <a:pt x="40" y="0"/>
                    </a:lnTo>
                    <a:lnTo>
                      <a:pt x="32" y="0"/>
                    </a:lnTo>
                    <a:lnTo>
                      <a:pt x="32" y="16"/>
                    </a:lnTo>
                    <a:lnTo>
                      <a:pt x="24" y="16"/>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13" name="Freeform 349"/>
              <p:cNvSpPr>
                <a:spLocks noChangeAspect="1"/>
              </p:cNvSpPr>
              <p:nvPr/>
            </p:nvSpPr>
            <p:spPr bwMode="auto">
              <a:xfrm>
                <a:off x="4200" y="2338"/>
                <a:ext cx="22" cy="7"/>
              </a:xfrm>
              <a:custGeom>
                <a:avLst/>
                <a:gdLst>
                  <a:gd name="T0" fmla="*/ 0 w 17"/>
                  <a:gd name="T1" fmla="*/ 0 h 9"/>
                  <a:gd name="T2" fmla="*/ 139181 w 17"/>
                  <a:gd name="T3" fmla="*/ 0 h 9"/>
                  <a:gd name="T4" fmla="*/ 287827 w 17"/>
                  <a:gd name="T5" fmla="*/ 2 h 9"/>
                  <a:gd name="T6" fmla="*/ 287827 w 17"/>
                  <a:gd name="T7" fmla="*/ 0 h 9"/>
                  <a:gd name="T8" fmla="*/ 0 w 17"/>
                  <a:gd name="T9" fmla="*/ 0 h 9"/>
                  <a:gd name="T10" fmla="*/ 0 60000 65536"/>
                  <a:gd name="T11" fmla="*/ 0 60000 65536"/>
                  <a:gd name="T12" fmla="*/ 0 60000 65536"/>
                  <a:gd name="T13" fmla="*/ 0 60000 65536"/>
                  <a:gd name="T14" fmla="*/ 0 60000 65536"/>
                  <a:gd name="T15" fmla="*/ 0 w 17"/>
                  <a:gd name="T16" fmla="*/ 0 h 9"/>
                  <a:gd name="T17" fmla="*/ 17 w 17"/>
                  <a:gd name="T18" fmla="*/ 9 h 9"/>
                </a:gdLst>
                <a:ahLst/>
                <a:cxnLst>
                  <a:cxn ang="T10">
                    <a:pos x="T0" y="T1"/>
                  </a:cxn>
                  <a:cxn ang="T11">
                    <a:pos x="T2" y="T3"/>
                  </a:cxn>
                  <a:cxn ang="T12">
                    <a:pos x="T4" y="T5"/>
                  </a:cxn>
                  <a:cxn ang="T13">
                    <a:pos x="T6" y="T7"/>
                  </a:cxn>
                  <a:cxn ang="T14">
                    <a:pos x="T8" y="T9"/>
                  </a:cxn>
                </a:cxnLst>
                <a:rect l="T15" t="T16" r="T17" b="T18"/>
                <a:pathLst>
                  <a:path w="17" h="9">
                    <a:moveTo>
                      <a:pt x="0" y="0"/>
                    </a:moveTo>
                    <a:lnTo>
                      <a:pt x="8" y="0"/>
                    </a:lnTo>
                    <a:lnTo>
                      <a:pt x="16" y="8"/>
                    </a:lnTo>
                    <a:lnTo>
                      <a:pt x="16"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14" name="Freeform 350"/>
              <p:cNvSpPr>
                <a:spLocks noChangeAspect="1"/>
              </p:cNvSpPr>
              <p:nvPr/>
            </p:nvSpPr>
            <p:spPr bwMode="auto">
              <a:xfrm>
                <a:off x="4242" y="2353"/>
                <a:ext cx="12" cy="17"/>
              </a:xfrm>
              <a:custGeom>
                <a:avLst/>
                <a:gdLst>
                  <a:gd name="T0" fmla="*/ 0 w 9"/>
                  <a:gd name="T1" fmla="*/ 0 h 17"/>
                  <a:gd name="T2" fmla="*/ 0 w 9"/>
                  <a:gd name="T3" fmla="*/ 16 h 17"/>
                  <a:gd name="T4" fmla="*/ 474660 w 9"/>
                  <a:gd name="T5" fmla="*/ 8 h 17"/>
                  <a:gd name="T6" fmla="*/ 0 w 9"/>
                  <a:gd name="T7" fmla="*/ 0 h 17"/>
                  <a:gd name="T8" fmla="*/ 0 60000 65536"/>
                  <a:gd name="T9" fmla="*/ 0 60000 65536"/>
                  <a:gd name="T10" fmla="*/ 0 60000 65536"/>
                  <a:gd name="T11" fmla="*/ 0 60000 65536"/>
                  <a:gd name="T12" fmla="*/ 0 w 9"/>
                  <a:gd name="T13" fmla="*/ 0 h 17"/>
                  <a:gd name="T14" fmla="*/ 9 w 9"/>
                  <a:gd name="T15" fmla="*/ 17 h 17"/>
                </a:gdLst>
                <a:ahLst/>
                <a:cxnLst>
                  <a:cxn ang="T8">
                    <a:pos x="T0" y="T1"/>
                  </a:cxn>
                  <a:cxn ang="T9">
                    <a:pos x="T2" y="T3"/>
                  </a:cxn>
                  <a:cxn ang="T10">
                    <a:pos x="T4" y="T5"/>
                  </a:cxn>
                  <a:cxn ang="T11">
                    <a:pos x="T6" y="T7"/>
                  </a:cxn>
                </a:cxnLst>
                <a:rect l="T12" t="T13" r="T14" b="T15"/>
                <a:pathLst>
                  <a:path w="9" h="17">
                    <a:moveTo>
                      <a:pt x="0" y="0"/>
                    </a:moveTo>
                    <a:lnTo>
                      <a:pt x="0" y="16"/>
                    </a:lnTo>
                    <a:lnTo>
                      <a:pt x="8" y="8"/>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15" name="Freeform 351"/>
              <p:cNvSpPr>
                <a:spLocks noChangeAspect="1"/>
              </p:cNvSpPr>
              <p:nvPr/>
            </p:nvSpPr>
            <p:spPr bwMode="auto">
              <a:xfrm>
                <a:off x="4295" y="2384"/>
                <a:ext cx="11" cy="9"/>
              </a:xfrm>
              <a:custGeom>
                <a:avLst/>
                <a:gdLst>
                  <a:gd name="T0" fmla="*/ 0 w 9"/>
                  <a:gd name="T1" fmla="*/ 0 h 9"/>
                  <a:gd name="T2" fmla="*/ 0 w 9"/>
                  <a:gd name="T3" fmla="*/ 8 h 9"/>
                  <a:gd name="T4" fmla="*/ 16457 w 9"/>
                  <a:gd name="T5" fmla="*/ 8 h 9"/>
                  <a:gd name="T6" fmla="*/ 0 w 9"/>
                  <a:gd name="T7" fmla="*/ 0 h 9"/>
                  <a:gd name="T8" fmla="*/ 0 60000 65536"/>
                  <a:gd name="T9" fmla="*/ 0 60000 65536"/>
                  <a:gd name="T10" fmla="*/ 0 60000 65536"/>
                  <a:gd name="T11" fmla="*/ 0 60000 65536"/>
                  <a:gd name="T12" fmla="*/ 0 w 9"/>
                  <a:gd name="T13" fmla="*/ 0 h 9"/>
                  <a:gd name="T14" fmla="*/ 9 w 9"/>
                  <a:gd name="T15" fmla="*/ 9 h 9"/>
                </a:gdLst>
                <a:ahLst/>
                <a:cxnLst>
                  <a:cxn ang="T8">
                    <a:pos x="T0" y="T1"/>
                  </a:cxn>
                  <a:cxn ang="T9">
                    <a:pos x="T2" y="T3"/>
                  </a:cxn>
                  <a:cxn ang="T10">
                    <a:pos x="T4" y="T5"/>
                  </a:cxn>
                  <a:cxn ang="T11">
                    <a:pos x="T6" y="T7"/>
                  </a:cxn>
                </a:cxnLst>
                <a:rect l="T12" t="T13" r="T14" b="T15"/>
                <a:pathLst>
                  <a:path w="9" h="9">
                    <a:moveTo>
                      <a:pt x="0" y="0"/>
                    </a:moveTo>
                    <a:lnTo>
                      <a:pt x="0" y="8"/>
                    </a:lnTo>
                    <a:lnTo>
                      <a:pt x="8" y="8"/>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16" name="Freeform 352"/>
              <p:cNvSpPr>
                <a:spLocks noChangeAspect="1"/>
              </p:cNvSpPr>
              <p:nvPr/>
            </p:nvSpPr>
            <p:spPr bwMode="auto">
              <a:xfrm>
                <a:off x="4564" y="2721"/>
                <a:ext cx="13" cy="9"/>
              </a:xfrm>
              <a:custGeom>
                <a:avLst/>
                <a:gdLst>
                  <a:gd name="T0" fmla="*/ 0 w 9"/>
                  <a:gd name="T1" fmla="*/ 0 h 9"/>
                  <a:gd name="T2" fmla="*/ 0 w 9"/>
                  <a:gd name="T3" fmla="*/ 8 h 9"/>
                  <a:gd name="T4" fmla="*/ 9613256 w 9"/>
                  <a:gd name="T5" fmla="*/ 0 h 9"/>
                  <a:gd name="T6" fmla="*/ 0 w 9"/>
                  <a:gd name="T7" fmla="*/ 0 h 9"/>
                  <a:gd name="T8" fmla="*/ 0 60000 65536"/>
                  <a:gd name="T9" fmla="*/ 0 60000 65536"/>
                  <a:gd name="T10" fmla="*/ 0 60000 65536"/>
                  <a:gd name="T11" fmla="*/ 0 60000 65536"/>
                  <a:gd name="T12" fmla="*/ 0 w 9"/>
                  <a:gd name="T13" fmla="*/ 0 h 9"/>
                  <a:gd name="T14" fmla="*/ 9 w 9"/>
                  <a:gd name="T15" fmla="*/ 9 h 9"/>
                </a:gdLst>
                <a:ahLst/>
                <a:cxnLst>
                  <a:cxn ang="T8">
                    <a:pos x="T0" y="T1"/>
                  </a:cxn>
                  <a:cxn ang="T9">
                    <a:pos x="T2" y="T3"/>
                  </a:cxn>
                  <a:cxn ang="T10">
                    <a:pos x="T4" y="T5"/>
                  </a:cxn>
                  <a:cxn ang="T11">
                    <a:pos x="T6" y="T7"/>
                  </a:cxn>
                </a:cxnLst>
                <a:rect l="T12" t="T13" r="T14" b="T15"/>
                <a:pathLst>
                  <a:path w="9" h="9">
                    <a:moveTo>
                      <a:pt x="0" y="0"/>
                    </a:moveTo>
                    <a:lnTo>
                      <a:pt x="0" y="8"/>
                    </a:lnTo>
                    <a:lnTo>
                      <a:pt x="8" y="0"/>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17" name="Freeform 353"/>
              <p:cNvSpPr>
                <a:spLocks noChangeAspect="1"/>
              </p:cNvSpPr>
              <p:nvPr/>
            </p:nvSpPr>
            <p:spPr bwMode="auto">
              <a:xfrm>
                <a:off x="2763" y="2557"/>
                <a:ext cx="31" cy="24"/>
              </a:xfrm>
              <a:custGeom>
                <a:avLst/>
                <a:gdLst>
                  <a:gd name="T0" fmla="*/ 85824 w 25"/>
                  <a:gd name="T1" fmla="*/ 12 h 25"/>
                  <a:gd name="T2" fmla="*/ 56229 w 25"/>
                  <a:gd name="T3" fmla="*/ 12 h 25"/>
                  <a:gd name="T4" fmla="*/ 29276 w 25"/>
                  <a:gd name="T5" fmla="*/ 12 h 25"/>
                  <a:gd name="T6" fmla="*/ 0 w 25"/>
                  <a:gd name="T7" fmla="*/ 12 h 25"/>
                  <a:gd name="T8" fmla="*/ 56229 w 25"/>
                  <a:gd name="T9" fmla="*/ 0 h 25"/>
                  <a:gd name="T10" fmla="*/ 56229 w 25"/>
                  <a:gd name="T11" fmla="*/ 8 h 25"/>
                  <a:gd name="T12" fmla="*/ 85824 w 25"/>
                  <a:gd name="T13" fmla="*/ 12 h 25"/>
                  <a:gd name="T14" fmla="*/ 0 60000 65536"/>
                  <a:gd name="T15" fmla="*/ 0 60000 65536"/>
                  <a:gd name="T16" fmla="*/ 0 60000 65536"/>
                  <a:gd name="T17" fmla="*/ 0 60000 65536"/>
                  <a:gd name="T18" fmla="*/ 0 60000 65536"/>
                  <a:gd name="T19" fmla="*/ 0 60000 65536"/>
                  <a:gd name="T20" fmla="*/ 0 60000 65536"/>
                  <a:gd name="T21" fmla="*/ 0 w 25"/>
                  <a:gd name="T22" fmla="*/ 0 h 25"/>
                  <a:gd name="T23" fmla="*/ 25 w 25"/>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5">
                    <a:moveTo>
                      <a:pt x="24" y="16"/>
                    </a:moveTo>
                    <a:lnTo>
                      <a:pt x="16" y="16"/>
                    </a:lnTo>
                    <a:lnTo>
                      <a:pt x="8" y="24"/>
                    </a:lnTo>
                    <a:lnTo>
                      <a:pt x="0" y="16"/>
                    </a:lnTo>
                    <a:lnTo>
                      <a:pt x="16" y="0"/>
                    </a:lnTo>
                    <a:lnTo>
                      <a:pt x="16" y="8"/>
                    </a:lnTo>
                    <a:lnTo>
                      <a:pt x="24"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18" name="Freeform 354"/>
              <p:cNvSpPr>
                <a:spLocks noChangeAspect="1"/>
              </p:cNvSpPr>
              <p:nvPr/>
            </p:nvSpPr>
            <p:spPr bwMode="auto">
              <a:xfrm>
                <a:off x="510" y="1759"/>
                <a:ext cx="2" cy="7"/>
              </a:xfrm>
              <a:custGeom>
                <a:avLst/>
                <a:gdLst>
                  <a:gd name="T0" fmla="*/ 0 w 1"/>
                  <a:gd name="T1" fmla="*/ 2 h 9"/>
                  <a:gd name="T2" fmla="*/ 0 w 1"/>
                  <a:gd name="T3" fmla="*/ 0 h 9"/>
                  <a:gd name="T4" fmla="*/ 0 60000 65536"/>
                  <a:gd name="T5" fmla="*/ 0 60000 65536"/>
                  <a:gd name="T6" fmla="*/ 0 w 1"/>
                  <a:gd name="T7" fmla="*/ 0 h 9"/>
                  <a:gd name="T8" fmla="*/ 1 w 1"/>
                  <a:gd name="T9" fmla="*/ 9 h 9"/>
                </a:gdLst>
                <a:ahLst/>
                <a:cxnLst>
                  <a:cxn ang="T4">
                    <a:pos x="T0" y="T1"/>
                  </a:cxn>
                  <a:cxn ang="T5">
                    <a:pos x="T2" y="T3"/>
                  </a:cxn>
                </a:cxnLst>
                <a:rect l="T6" t="T7" r="T8" b="T9"/>
                <a:pathLst>
                  <a:path w="1" h="9">
                    <a:moveTo>
                      <a:pt x="0" y="8"/>
                    </a:moveTo>
                    <a:lnTo>
                      <a:pt x="0"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19" name="Freeform 355"/>
              <p:cNvSpPr>
                <a:spLocks noChangeAspect="1"/>
              </p:cNvSpPr>
              <p:nvPr/>
            </p:nvSpPr>
            <p:spPr bwMode="auto">
              <a:xfrm>
                <a:off x="521" y="1751"/>
                <a:ext cx="11" cy="8"/>
              </a:xfrm>
              <a:custGeom>
                <a:avLst/>
                <a:gdLst>
                  <a:gd name="T0" fmla="*/ 0 w 9"/>
                  <a:gd name="T1" fmla="*/ 4 h 9"/>
                  <a:gd name="T2" fmla="*/ 16457 w 9"/>
                  <a:gd name="T3" fmla="*/ 4 h 9"/>
                  <a:gd name="T4" fmla="*/ 16457 w 9"/>
                  <a:gd name="T5" fmla="*/ 0 h 9"/>
                  <a:gd name="T6" fmla="*/ 16457 w 9"/>
                  <a:gd name="T7" fmla="*/ 0 h 9"/>
                  <a:gd name="T8" fmla="*/ 16457 w 9"/>
                  <a:gd name="T9" fmla="*/ 4 h 9"/>
                  <a:gd name="T10" fmla="*/ 0 w 9"/>
                  <a:gd name="T11" fmla="*/ 4 h 9"/>
                  <a:gd name="T12" fmla="*/ 0 60000 65536"/>
                  <a:gd name="T13" fmla="*/ 0 60000 65536"/>
                  <a:gd name="T14" fmla="*/ 0 60000 65536"/>
                  <a:gd name="T15" fmla="*/ 0 60000 65536"/>
                  <a:gd name="T16" fmla="*/ 0 60000 65536"/>
                  <a:gd name="T17" fmla="*/ 0 60000 65536"/>
                  <a:gd name="T18" fmla="*/ 0 w 9"/>
                  <a:gd name="T19" fmla="*/ 0 h 9"/>
                  <a:gd name="T20" fmla="*/ 9 w 9"/>
                  <a:gd name="T21" fmla="*/ 9 h 9"/>
                </a:gdLst>
                <a:ahLst/>
                <a:cxnLst>
                  <a:cxn ang="T12">
                    <a:pos x="T0" y="T1"/>
                  </a:cxn>
                  <a:cxn ang="T13">
                    <a:pos x="T2" y="T3"/>
                  </a:cxn>
                  <a:cxn ang="T14">
                    <a:pos x="T4" y="T5"/>
                  </a:cxn>
                  <a:cxn ang="T15">
                    <a:pos x="T6" y="T7"/>
                  </a:cxn>
                  <a:cxn ang="T16">
                    <a:pos x="T8" y="T9"/>
                  </a:cxn>
                  <a:cxn ang="T17">
                    <a:pos x="T10" y="T11"/>
                  </a:cxn>
                </a:cxnLst>
                <a:rect l="T18" t="T19" r="T20" b="T21"/>
                <a:pathLst>
                  <a:path w="9" h="9">
                    <a:moveTo>
                      <a:pt x="0" y="8"/>
                    </a:moveTo>
                    <a:lnTo>
                      <a:pt x="8" y="8"/>
                    </a:lnTo>
                    <a:lnTo>
                      <a:pt x="8" y="0"/>
                    </a:lnTo>
                    <a:lnTo>
                      <a:pt x="8" y="8"/>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20" name="Freeform 356"/>
              <p:cNvSpPr>
                <a:spLocks noChangeAspect="1"/>
              </p:cNvSpPr>
              <p:nvPr/>
            </p:nvSpPr>
            <p:spPr bwMode="auto">
              <a:xfrm>
                <a:off x="3763" y="2111"/>
                <a:ext cx="11" cy="0"/>
              </a:xfrm>
              <a:custGeom>
                <a:avLst/>
                <a:gdLst>
                  <a:gd name="T0" fmla="*/ 0 w 9"/>
                  <a:gd name="T1" fmla="*/ 0 h 1"/>
                  <a:gd name="T2" fmla="*/ 16457 w 9"/>
                  <a:gd name="T3" fmla="*/ 0 h 1"/>
                  <a:gd name="T4" fmla="*/ 0 60000 65536"/>
                  <a:gd name="T5" fmla="*/ 0 60000 65536"/>
                  <a:gd name="T6" fmla="*/ 0 w 9"/>
                  <a:gd name="T7" fmla="*/ 0 h 1"/>
                  <a:gd name="T8" fmla="*/ 9 w 9"/>
                  <a:gd name="T9" fmla="*/ 0 h 1"/>
                </a:gdLst>
                <a:ahLst/>
                <a:cxnLst>
                  <a:cxn ang="T4">
                    <a:pos x="T0" y="T1"/>
                  </a:cxn>
                  <a:cxn ang="T5">
                    <a:pos x="T2" y="T3"/>
                  </a:cxn>
                </a:cxnLst>
                <a:rect l="T6" t="T7" r="T8" b="T9"/>
                <a:pathLst>
                  <a:path w="9" h="1">
                    <a:moveTo>
                      <a:pt x="0" y="0"/>
                    </a:moveTo>
                    <a:lnTo>
                      <a:pt x="8" y="0"/>
                    </a:lnTo>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21" name="Freeform 357"/>
              <p:cNvSpPr>
                <a:spLocks noChangeAspect="1"/>
              </p:cNvSpPr>
              <p:nvPr/>
            </p:nvSpPr>
            <p:spPr bwMode="auto">
              <a:xfrm>
                <a:off x="2679" y="1900"/>
                <a:ext cx="21" cy="31"/>
              </a:xfrm>
              <a:custGeom>
                <a:avLst/>
                <a:gdLst>
                  <a:gd name="T0" fmla="*/ 0 w 17"/>
                  <a:gd name="T1" fmla="*/ 0 h 33"/>
                  <a:gd name="T2" fmla="*/ 0 w 17"/>
                  <a:gd name="T3" fmla="*/ 0 h 33"/>
                  <a:gd name="T4" fmla="*/ 24081 w 17"/>
                  <a:gd name="T5" fmla="*/ 8 h 33"/>
                  <a:gd name="T6" fmla="*/ 24081 w 17"/>
                  <a:gd name="T7" fmla="*/ 8 h 33"/>
                  <a:gd name="T8" fmla="*/ 50593 w 17"/>
                  <a:gd name="T9" fmla="*/ 8 h 33"/>
                  <a:gd name="T10" fmla="*/ 50593 w 17"/>
                  <a:gd name="T11" fmla="*/ 8 h 33"/>
                  <a:gd name="T12" fmla="*/ 0 w 17"/>
                  <a:gd name="T13" fmla="*/ 8 h 33"/>
                  <a:gd name="T14" fmla="*/ 0 w 17"/>
                  <a:gd name="T15" fmla="*/ 8 h 33"/>
                  <a:gd name="T16" fmla="*/ 0 w 17"/>
                  <a:gd name="T17" fmla="*/ 8 h 33"/>
                  <a:gd name="T18" fmla="*/ 0 w 17"/>
                  <a:gd name="T19" fmla="*/ 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3"/>
                  <a:gd name="T32" fmla="*/ 17 w 17"/>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3">
                    <a:moveTo>
                      <a:pt x="0" y="0"/>
                    </a:moveTo>
                    <a:lnTo>
                      <a:pt x="0" y="0"/>
                    </a:lnTo>
                    <a:lnTo>
                      <a:pt x="8" y="8"/>
                    </a:lnTo>
                    <a:lnTo>
                      <a:pt x="8" y="16"/>
                    </a:lnTo>
                    <a:lnTo>
                      <a:pt x="16" y="16"/>
                    </a:lnTo>
                    <a:lnTo>
                      <a:pt x="16" y="24"/>
                    </a:lnTo>
                    <a:lnTo>
                      <a:pt x="0" y="32"/>
                    </a:lnTo>
                    <a:lnTo>
                      <a:pt x="0" y="8"/>
                    </a:lnTo>
                    <a:lnTo>
                      <a:pt x="0"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22" name="Freeform 358"/>
              <p:cNvSpPr>
                <a:spLocks noChangeAspect="1"/>
              </p:cNvSpPr>
              <p:nvPr/>
            </p:nvSpPr>
            <p:spPr bwMode="auto">
              <a:xfrm>
                <a:off x="2710" y="1876"/>
                <a:ext cx="74" cy="39"/>
              </a:xfrm>
              <a:custGeom>
                <a:avLst/>
                <a:gdLst>
                  <a:gd name="T0" fmla="*/ 1148142 w 57"/>
                  <a:gd name="T1" fmla="*/ 8 h 41"/>
                  <a:gd name="T2" fmla="*/ 1148142 w 57"/>
                  <a:gd name="T3" fmla="*/ 10 h 41"/>
                  <a:gd name="T4" fmla="*/ 1148142 w 57"/>
                  <a:gd name="T5" fmla="*/ 10 h 41"/>
                  <a:gd name="T6" fmla="*/ 962617 w 57"/>
                  <a:gd name="T7" fmla="*/ 10 h 41"/>
                  <a:gd name="T8" fmla="*/ 1148142 w 57"/>
                  <a:gd name="T9" fmla="*/ 10 h 41"/>
                  <a:gd name="T10" fmla="*/ 811825 w 57"/>
                  <a:gd name="T11" fmla="*/ 10 h 41"/>
                  <a:gd name="T12" fmla="*/ 655534 w 57"/>
                  <a:gd name="T13" fmla="*/ 10 h 41"/>
                  <a:gd name="T14" fmla="*/ 655534 w 57"/>
                  <a:gd name="T15" fmla="*/ 10 h 41"/>
                  <a:gd name="T16" fmla="*/ 318709 w 57"/>
                  <a:gd name="T17" fmla="*/ 10 h 41"/>
                  <a:gd name="T18" fmla="*/ 160741 w 57"/>
                  <a:gd name="T19" fmla="*/ 10 h 41"/>
                  <a:gd name="T20" fmla="*/ 160741 w 57"/>
                  <a:gd name="T21" fmla="*/ 10 h 41"/>
                  <a:gd name="T22" fmla="*/ 0 w 57"/>
                  <a:gd name="T23" fmla="*/ 10 h 41"/>
                  <a:gd name="T24" fmla="*/ 160741 w 57"/>
                  <a:gd name="T25" fmla="*/ 10 h 41"/>
                  <a:gd name="T26" fmla="*/ 0 w 57"/>
                  <a:gd name="T27" fmla="*/ 8 h 41"/>
                  <a:gd name="T28" fmla="*/ 0 w 57"/>
                  <a:gd name="T29" fmla="*/ 0 h 41"/>
                  <a:gd name="T30" fmla="*/ 160741 w 57"/>
                  <a:gd name="T31" fmla="*/ 8 h 41"/>
                  <a:gd name="T32" fmla="*/ 318709 w 57"/>
                  <a:gd name="T33" fmla="*/ 8 h 41"/>
                  <a:gd name="T34" fmla="*/ 655534 w 57"/>
                  <a:gd name="T35" fmla="*/ 10 h 41"/>
                  <a:gd name="T36" fmla="*/ 811825 w 57"/>
                  <a:gd name="T37" fmla="*/ 0 h 41"/>
                  <a:gd name="T38" fmla="*/ 1148142 w 57"/>
                  <a:gd name="T39" fmla="*/ 8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41"/>
                  <a:gd name="T62" fmla="*/ 57 w 57"/>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41">
                    <a:moveTo>
                      <a:pt x="56" y="8"/>
                    </a:moveTo>
                    <a:lnTo>
                      <a:pt x="56" y="16"/>
                    </a:lnTo>
                    <a:lnTo>
                      <a:pt x="48" y="24"/>
                    </a:lnTo>
                    <a:lnTo>
                      <a:pt x="56" y="32"/>
                    </a:lnTo>
                    <a:lnTo>
                      <a:pt x="40" y="32"/>
                    </a:lnTo>
                    <a:lnTo>
                      <a:pt x="32" y="40"/>
                    </a:lnTo>
                    <a:lnTo>
                      <a:pt x="16" y="40"/>
                    </a:lnTo>
                    <a:lnTo>
                      <a:pt x="8" y="40"/>
                    </a:lnTo>
                    <a:lnTo>
                      <a:pt x="8" y="32"/>
                    </a:lnTo>
                    <a:lnTo>
                      <a:pt x="0" y="24"/>
                    </a:lnTo>
                    <a:lnTo>
                      <a:pt x="8" y="24"/>
                    </a:lnTo>
                    <a:lnTo>
                      <a:pt x="0" y="8"/>
                    </a:lnTo>
                    <a:lnTo>
                      <a:pt x="0" y="0"/>
                    </a:lnTo>
                    <a:lnTo>
                      <a:pt x="8" y="8"/>
                    </a:lnTo>
                    <a:lnTo>
                      <a:pt x="16" y="8"/>
                    </a:lnTo>
                    <a:lnTo>
                      <a:pt x="32" y="16"/>
                    </a:lnTo>
                    <a:lnTo>
                      <a:pt x="40" y="0"/>
                    </a:lnTo>
                    <a:lnTo>
                      <a:pt x="56"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23" name="Freeform 359"/>
              <p:cNvSpPr>
                <a:spLocks noChangeAspect="1"/>
              </p:cNvSpPr>
              <p:nvPr/>
            </p:nvSpPr>
            <p:spPr bwMode="auto">
              <a:xfrm>
                <a:off x="2637" y="1821"/>
                <a:ext cx="75" cy="40"/>
              </a:xfrm>
              <a:custGeom>
                <a:avLst/>
                <a:gdLst>
                  <a:gd name="T0" fmla="*/ 812186 w 57"/>
                  <a:gd name="T1" fmla="*/ 20 h 41"/>
                  <a:gd name="T2" fmla="*/ 1068666 w 57"/>
                  <a:gd name="T3" fmla="*/ 20 h 41"/>
                  <a:gd name="T4" fmla="*/ 1610643 w 57"/>
                  <a:gd name="T5" fmla="*/ 20 h 41"/>
                  <a:gd name="T6" fmla="*/ 1895301 w 57"/>
                  <a:gd name="T7" fmla="*/ 16 h 41"/>
                  <a:gd name="T8" fmla="*/ 1895301 w 57"/>
                  <a:gd name="T9" fmla="*/ 16 h 41"/>
                  <a:gd name="T10" fmla="*/ 1895301 w 57"/>
                  <a:gd name="T11" fmla="*/ 8 h 41"/>
                  <a:gd name="T12" fmla="*/ 1360087 w 57"/>
                  <a:gd name="T13" fmla="*/ 0 h 41"/>
                  <a:gd name="T14" fmla="*/ 549554 w 57"/>
                  <a:gd name="T15" fmla="*/ 16 h 41"/>
                  <a:gd name="T16" fmla="*/ 270963 w 57"/>
                  <a:gd name="T17" fmla="*/ 16 h 41"/>
                  <a:gd name="T18" fmla="*/ 0 w 57"/>
                  <a:gd name="T19" fmla="*/ 20 h 41"/>
                  <a:gd name="T20" fmla="*/ 0 w 57"/>
                  <a:gd name="T21" fmla="*/ 20 h 41"/>
                  <a:gd name="T22" fmla="*/ 549554 w 57"/>
                  <a:gd name="T23" fmla="*/ 20 h 41"/>
                  <a:gd name="T24" fmla="*/ 812186 w 57"/>
                  <a:gd name="T25" fmla="*/ 20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41"/>
                  <a:gd name="T41" fmla="*/ 57 w 57"/>
                  <a:gd name="T42" fmla="*/ 41 h 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41">
                    <a:moveTo>
                      <a:pt x="24" y="40"/>
                    </a:moveTo>
                    <a:lnTo>
                      <a:pt x="32" y="40"/>
                    </a:lnTo>
                    <a:lnTo>
                      <a:pt x="48" y="40"/>
                    </a:lnTo>
                    <a:lnTo>
                      <a:pt x="56" y="16"/>
                    </a:lnTo>
                    <a:lnTo>
                      <a:pt x="56" y="8"/>
                    </a:lnTo>
                    <a:lnTo>
                      <a:pt x="40" y="0"/>
                    </a:lnTo>
                    <a:lnTo>
                      <a:pt x="16" y="16"/>
                    </a:lnTo>
                    <a:lnTo>
                      <a:pt x="8" y="16"/>
                    </a:lnTo>
                    <a:lnTo>
                      <a:pt x="0" y="24"/>
                    </a:lnTo>
                    <a:lnTo>
                      <a:pt x="0" y="32"/>
                    </a:lnTo>
                    <a:lnTo>
                      <a:pt x="16" y="40"/>
                    </a:lnTo>
                    <a:lnTo>
                      <a:pt x="24" y="4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24" name="Freeform 360"/>
              <p:cNvSpPr>
                <a:spLocks noChangeAspect="1"/>
              </p:cNvSpPr>
              <p:nvPr/>
            </p:nvSpPr>
            <p:spPr bwMode="auto">
              <a:xfrm>
                <a:off x="2606" y="1844"/>
                <a:ext cx="32" cy="17"/>
              </a:xfrm>
              <a:custGeom>
                <a:avLst/>
                <a:gdLst>
                  <a:gd name="T0" fmla="*/ 286154 w 25"/>
                  <a:gd name="T1" fmla="*/ 8 h 17"/>
                  <a:gd name="T2" fmla="*/ 286154 w 25"/>
                  <a:gd name="T3" fmla="*/ 8 h 17"/>
                  <a:gd name="T4" fmla="*/ 186743 w 25"/>
                  <a:gd name="T5" fmla="*/ 16 h 17"/>
                  <a:gd name="T6" fmla="*/ 97608 w 25"/>
                  <a:gd name="T7" fmla="*/ 16 h 17"/>
                  <a:gd name="T8" fmla="*/ 0 w 25"/>
                  <a:gd name="T9" fmla="*/ 16 h 17"/>
                  <a:gd name="T10" fmla="*/ 0 w 25"/>
                  <a:gd name="T11" fmla="*/ 16 h 17"/>
                  <a:gd name="T12" fmla="*/ 0 w 25"/>
                  <a:gd name="T13" fmla="*/ 8 h 17"/>
                  <a:gd name="T14" fmla="*/ 286154 w 25"/>
                  <a:gd name="T15" fmla="*/ 0 h 17"/>
                  <a:gd name="T16" fmla="*/ 286154 w 25"/>
                  <a:gd name="T17" fmla="*/ 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
                  <a:gd name="T28" fmla="*/ 0 h 17"/>
                  <a:gd name="T29" fmla="*/ 25 w 25"/>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 h="17">
                    <a:moveTo>
                      <a:pt x="24" y="8"/>
                    </a:moveTo>
                    <a:lnTo>
                      <a:pt x="24" y="8"/>
                    </a:lnTo>
                    <a:lnTo>
                      <a:pt x="16" y="16"/>
                    </a:lnTo>
                    <a:lnTo>
                      <a:pt x="8" y="16"/>
                    </a:lnTo>
                    <a:lnTo>
                      <a:pt x="0" y="16"/>
                    </a:lnTo>
                    <a:lnTo>
                      <a:pt x="0" y="8"/>
                    </a:lnTo>
                    <a:lnTo>
                      <a:pt x="24" y="0"/>
                    </a:lnTo>
                    <a:lnTo>
                      <a:pt x="24"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25" name="Freeform 361"/>
              <p:cNvSpPr>
                <a:spLocks noChangeAspect="1"/>
              </p:cNvSpPr>
              <p:nvPr/>
            </p:nvSpPr>
            <p:spPr bwMode="auto">
              <a:xfrm>
                <a:off x="2606" y="1852"/>
                <a:ext cx="74" cy="49"/>
              </a:xfrm>
              <a:custGeom>
                <a:avLst/>
                <a:gdLst>
                  <a:gd name="T0" fmla="*/ 481669 w 57"/>
                  <a:gd name="T1" fmla="*/ 0 h 49"/>
                  <a:gd name="T2" fmla="*/ 811825 w 57"/>
                  <a:gd name="T3" fmla="*/ 8 h 49"/>
                  <a:gd name="T4" fmla="*/ 962617 w 57"/>
                  <a:gd name="T5" fmla="*/ 8 h 49"/>
                  <a:gd name="T6" fmla="*/ 1148142 w 57"/>
                  <a:gd name="T7" fmla="*/ 16 h 49"/>
                  <a:gd name="T8" fmla="*/ 1148142 w 57"/>
                  <a:gd name="T9" fmla="*/ 24 h 49"/>
                  <a:gd name="T10" fmla="*/ 962617 w 57"/>
                  <a:gd name="T11" fmla="*/ 24 h 49"/>
                  <a:gd name="T12" fmla="*/ 962617 w 57"/>
                  <a:gd name="T13" fmla="*/ 16 h 49"/>
                  <a:gd name="T14" fmla="*/ 655534 w 57"/>
                  <a:gd name="T15" fmla="*/ 8 h 49"/>
                  <a:gd name="T16" fmla="*/ 481669 w 57"/>
                  <a:gd name="T17" fmla="*/ 16 h 49"/>
                  <a:gd name="T18" fmla="*/ 481669 w 57"/>
                  <a:gd name="T19" fmla="*/ 8 h 49"/>
                  <a:gd name="T20" fmla="*/ 481669 w 57"/>
                  <a:gd name="T21" fmla="*/ 16 h 49"/>
                  <a:gd name="T22" fmla="*/ 481669 w 57"/>
                  <a:gd name="T23" fmla="*/ 24 h 49"/>
                  <a:gd name="T24" fmla="*/ 811825 w 57"/>
                  <a:gd name="T25" fmla="*/ 40 h 49"/>
                  <a:gd name="T26" fmla="*/ 811825 w 57"/>
                  <a:gd name="T27" fmla="*/ 48 h 49"/>
                  <a:gd name="T28" fmla="*/ 811825 w 57"/>
                  <a:gd name="T29" fmla="*/ 48 h 49"/>
                  <a:gd name="T30" fmla="*/ 655534 w 57"/>
                  <a:gd name="T31" fmla="*/ 40 h 49"/>
                  <a:gd name="T32" fmla="*/ 481669 w 57"/>
                  <a:gd name="T33" fmla="*/ 40 h 49"/>
                  <a:gd name="T34" fmla="*/ 318709 w 57"/>
                  <a:gd name="T35" fmla="*/ 24 h 49"/>
                  <a:gd name="T36" fmla="*/ 318709 w 57"/>
                  <a:gd name="T37" fmla="*/ 24 h 49"/>
                  <a:gd name="T38" fmla="*/ 318709 w 57"/>
                  <a:gd name="T39" fmla="*/ 16 h 49"/>
                  <a:gd name="T40" fmla="*/ 160741 w 57"/>
                  <a:gd name="T41" fmla="*/ 16 h 49"/>
                  <a:gd name="T42" fmla="*/ 0 w 57"/>
                  <a:gd name="T43" fmla="*/ 24 h 49"/>
                  <a:gd name="T44" fmla="*/ 0 w 57"/>
                  <a:gd name="T45" fmla="*/ 8 h 49"/>
                  <a:gd name="T46" fmla="*/ 318709 w 57"/>
                  <a:gd name="T47" fmla="*/ 8 h 49"/>
                  <a:gd name="T48" fmla="*/ 481669 w 57"/>
                  <a:gd name="T49" fmla="*/ 0 h 49"/>
                  <a:gd name="T50" fmla="*/ 481669 w 57"/>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7"/>
                  <a:gd name="T79" fmla="*/ 0 h 49"/>
                  <a:gd name="T80" fmla="*/ 57 w 57"/>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7" h="49">
                    <a:moveTo>
                      <a:pt x="24" y="0"/>
                    </a:moveTo>
                    <a:lnTo>
                      <a:pt x="40" y="8"/>
                    </a:lnTo>
                    <a:lnTo>
                      <a:pt x="48" y="8"/>
                    </a:lnTo>
                    <a:lnTo>
                      <a:pt x="56" y="16"/>
                    </a:lnTo>
                    <a:lnTo>
                      <a:pt x="56" y="24"/>
                    </a:lnTo>
                    <a:lnTo>
                      <a:pt x="48" y="24"/>
                    </a:lnTo>
                    <a:lnTo>
                      <a:pt x="48" y="16"/>
                    </a:lnTo>
                    <a:lnTo>
                      <a:pt x="32" y="8"/>
                    </a:lnTo>
                    <a:lnTo>
                      <a:pt x="24" y="16"/>
                    </a:lnTo>
                    <a:lnTo>
                      <a:pt x="24" y="8"/>
                    </a:lnTo>
                    <a:lnTo>
                      <a:pt x="24" y="16"/>
                    </a:lnTo>
                    <a:lnTo>
                      <a:pt x="24" y="24"/>
                    </a:lnTo>
                    <a:lnTo>
                      <a:pt x="40" y="40"/>
                    </a:lnTo>
                    <a:lnTo>
                      <a:pt x="40" y="48"/>
                    </a:lnTo>
                    <a:lnTo>
                      <a:pt x="32" y="40"/>
                    </a:lnTo>
                    <a:lnTo>
                      <a:pt x="24" y="40"/>
                    </a:lnTo>
                    <a:lnTo>
                      <a:pt x="16" y="24"/>
                    </a:lnTo>
                    <a:lnTo>
                      <a:pt x="16" y="16"/>
                    </a:lnTo>
                    <a:lnTo>
                      <a:pt x="8" y="16"/>
                    </a:lnTo>
                    <a:lnTo>
                      <a:pt x="0" y="24"/>
                    </a:lnTo>
                    <a:lnTo>
                      <a:pt x="0" y="8"/>
                    </a:lnTo>
                    <a:lnTo>
                      <a:pt x="16" y="8"/>
                    </a:lnTo>
                    <a:lnTo>
                      <a:pt x="24" y="0"/>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26" name="Freeform 362"/>
              <p:cNvSpPr>
                <a:spLocks noChangeAspect="1"/>
              </p:cNvSpPr>
              <p:nvPr/>
            </p:nvSpPr>
            <p:spPr bwMode="auto">
              <a:xfrm>
                <a:off x="2657" y="1890"/>
                <a:ext cx="23" cy="19"/>
              </a:xfrm>
              <a:custGeom>
                <a:avLst/>
                <a:gdLst>
                  <a:gd name="T0" fmla="*/ 0 w 17"/>
                  <a:gd name="T1" fmla="*/ 514 h 17"/>
                  <a:gd name="T2" fmla="*/ 1594625 w 17"/>
                  <a:gd name="T3" fmla="*/ 1092 h 17"/>
                  <a:gd name="T4" fmla="*/ 1594625 w 17"/>
                  <a:gd name="T5" fmla="*/ 514 h 17"/>
                  <a:gd name="T6" fmla="*/ 1594625 w 17"/>
                  <a:gd name="T7" fmla="*/ 514 h 17"/>
                  <a:gd name="T8" fmla="*/ 1594625 w 17"/>
                  <a:gd name="T9" fmla="*/ 514 h 17"/>
                  <a:gd name="T10" fmla="*/ 1594625 w 17"/>
                  <a:gd name="T11" fmla="*/ 0 h 17"/>
                  <a:gd name="T12" fmla="*/ 793346 w 17"/>
                  <a:gd name="T13" fmla="*/ 0 h 17"/>
                  <a:gd name="T14" fmla="*/ 0 w 17"/>
                  <a:gd name="T15" fmla="*/ 514 h 17"/>
                  <a:gd name="T16" fmla="*/ 0 w 17"/>
                  <a:gd name="T17" fmla="*/ 51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7"/>
                  <a:gd name="T29" fmla="*/ 17 w 1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7">
                    <a:moveTo>
                      <a:pt x="0" y="8"/>
                    </a:moveTo>
                    <a:lnTo>
                      <a:pt x="16" y="16"/>
                    </a:lnTo>
                    <a:lnTo>
                      <a:pt x="16" y="8"/>
                    </a:lnTo>
                    <a:lnTo>
                      <a:pt x="16" y="0"/>
                    </a:lnTo>
                    <a:lnTo>
                      <a:pt x="8" y="0"/>
                    </a:lnTo>
                    <a:lnTo>
                      <a:pt x="0" y="8"/>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27" name="Freeform 363"/>
              <p:cNvSpPr>
                <a:spLocks noChangeAspect="1"/>
              </p:cNvSpPr>
              <p:nvPr/>
            </p:nvSpPr>
            <p:spPr bwMode="auto">
              <a:xfrm>
                <a:off x="2668" y="1860"/>
                <a:ext cx="53" cy="49"/>
              </a:xfrm>
              <a:custGeom>
                <a:avLst/>
                <a:gdLst>
                  <a:gd name="T0" fmla="*/ 135624 w 41"/>
                  <a:gd name="T1" fmla="*/ 16 h 49"/>
                  <a:gd name="T2" fmla="*/ 135624 w 41"/>
                  <a:gd name="T3" fmla="*/ 8 h 49"/>
                  <a:gd name="T4" fmla="*/ 0 w 41"/>
                  <a:gd name="T5" fmla="*/ 0 h 49"/>
                  <a:gd name="T6" fmla="*/ 135624 w 41"/>
                  <a:gd name="T7" fmla="*/ 0 h 49"/>
                  <a:gd name="T8" fmla="*/ 414666 w 41"/>
                  <a:gd name="T9" fmla="*/ 16 h 49"/>
                  <a:gd name="T10" fmla="*/ 550449 w 41"/>
                  <a:gd name="T11" fmla="*/ 16 h 49"/>
                  <a:gd name="T12" fmla="*/ 550449 w 41"/>
                  <a:gd name="T13" fmla="*/ 16 h 49"/>
                  <a:gd name="T14" fmla="*/ 550449 w 41"/>
                  <a:gd name="T15" fmla="*/ 24 h 49"/>
                  <a:gd name="T16" fmla="*/ 692919 w 41"/>
                  <a:gd name="T17" fmla="*/ 40 h 49"/>
                  <a:gd name="T18" fmla="*/ 550449 w 41"/>
                  <a:gd name="T19" fmla="*/ 40 h 49"/>
                  <a:gd name="T20" fmla="*/ 414666 w 41"/>
                  <a:gd name="T21" fmla="*/ 40 h 49"/>
                  <a:gd name="T22" fmla="*/ 276557 w 41"/>
                  <a:gd name="T23" fmla="*/ 48 h 49"/>
                  <a:gd name="T24" fmla="*/ 135624 w 41"/>
                  <a:gd name="T25" fmla="*/ 40 h 49"/>
                  <a:gd name="T26" fmla="*/ 135624 w 41"/>
                  <a:gd name="T27" fmla="*/ 40 h 49"/>
                  <a:gd name="T28" fmla="*/ 135624 w 41"/>
                  <a:gd name="T29" fmla="*/ 32 h 49"/>
                  <a:gd name="T30" fmla="*/ 135624 w 41"/>
                  <a:gd name="T31" fmla="*/ 16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
                  <a:gd name="T49" fmla="*/ 0 h 49"/>
                  <a:gd name="T50" fmla="*/ 41 w 41"/>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 h="49">
                    <a:moveTo>
                      <a:pt x="8" y="16"/>
                    </a:moveTo>
                    <a:lnTo>
                      <a:pt x="8" y="8"/>
                    </a:lnTo>
                    <a:lnTo>
                      <a:pt x="0" y="0"/>
                    </a:lnTo>
                    <a:lnTo>
                      <a:pt x="8" y="0"/>
                    </a:lnTo>
                    <a:lnTo>
                      <a:pt x="24" y="16"/>
                    </a:lnTo>
                    <a:lnTo>
                      <a:pt x="32" y="16"/>
                    </a:lnTo>
                    <a:lnTo>
                      <a:pt x="32" y="24"/>
                    </a:lnTo>
                    <a:lnTo>
                      <a:pt x="40" y="40"/>
                    </a:lnTo>
                    <a:lnTo>
                      <a:pt x="32" y="40"/>
                    </a:lnTo>
                    <a:lnTo>
                      <a:pt x="24" y="40"/>
                    </a:lnTo>
                    <a:lnTo>
                      <a:pt x="16" y="48"/>
                    </a:lnTo>
                    <a:lnTo>
                      <a:pt x="8" y="40"/>
                    </a:lnTo>
                    <a:lnTo>
                      <a:pt x="8" y="32"/>
                    </a:lnTo>
                    <a:lnTo>
                      <a:pt x="8"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28" name="Freeform 364"/>
              <p:cNvSpPr>
                <a:spLocks noChangeAspect="1"/>
              </p:cNvSpPr>
              <p:nvPr/>
            </p:nvSpPr>
            <p:spPr bwMode="auto">
              <a:xfrm>
                <a:off x="2690" y="1900"/>
                <a:ext cx="31" cy="15"/>
              </a:xfrm>
              <a:custGeom>
                <a:avLst/>
                <a:gdLst>
                  <a:gd name="T0" fmla="*/ 29276 w 25"/>
                  <a:gd name="T1" fmla="*/ 4 h 17"/>
                  <a:gd name="T2" fmla="*/ 0 w 25"/>
                  <a:gd name="T3" fmla="*/ 4 h 17"/>
                  <a:gd name="T4" fmla="*/ 0 w 25"/>
                  <a:gd name="T5" fmla="*/ 4 h 17"/>
                  <a:gd name="T6" fmla="*/ 29276 w 25"/>
                  <a:gd name="T7" fmla="*/ 0 h 17"/>
                  <a:gd name="T8" fmla="*/ 56229 w 25"/>
                  <a:gd name="T9" fmla="*/ 0 h 17"/>
                  <a:gd name="T10" fmla="*/ 85824 w 25"/>
                  <a:gd name="T11" fmla="*/ 4 h 17"/>
                  <a:gd name="T12" fmla="*/ 85824 w 25"/>
                  <a:gd name="T13" fmla="*/ 4 h 17"/>
                  <a:gd name="T14" fmla="*/ 29276 w 25"/>
                  <a:gd name="T15" fmla="*/ 4 h 17"/>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17"/>
                  <a:gd name="T26" fmla="*/ 25 w 25"/>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17">
                    <a:moveTo>
                      <a:pt x="8" y="16"/>
                    </a:moveTo>
                    <a:lnTo>
                      <a:pt x="0" y="16"/>
                    </a:lnTo>
                    <a:lnTo>
                      <a:pt x="0" y="8"/>
                    </a:lnTo>
                    <a:lnTo>
                      <a:pt x="8" y="0"/>
                    </a:lnTo>
                    <a:lnTo>
                      <a:pt x="16" y="0"/>
                    </a:lnTo>
                    <a:lnTo>
                      <a:pt x="24" y="8"/>
                    </a:lnTo>
                    <a:lnTo>
                      <a:pt x="24" y="16"/>
                    </a:lnTo>
                    <a:lnTo>
                      <a:pt x="8"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29" name="Freeform 365"/>
              <p:cNvSpPr>
                <a:spLocks noChangeAspect="1"/>
              </p:cNvSpPr>
              <p:nvPr/>
            </p:nvSpPr>
            <p:spPr bwMode="auto">
              <a:xfrm>
                <a:off x="2637" y="1860"/>
                <a:ext cx="43" cy="41"/>
              </a:xfrm>
              <a:custGeom>
                <a:avLst/>
                <a:gdLst>
                  <a:gd name="T0" fmla="*/ 0 w 33"/>
                  <a:gd name="T1" fmla="*/ 16 h 41"/>
                  <a:gd name="T2" fmla="*/ 372618 w 33"/>
                  <a:gd name="T3" fmla="*/ 32 h 41"/>
                  <a:gd name="T4" fmla="*/ 372618 w 33"/>
                  <a:gd name="T5" fmla="*/ 40 h 41"/>
                  <a:gd name="T6" fmla="*/ 554682 w 33"/>
                  <a:gd name="T7" fmla="*/ 32 h 41"/>
                  <a:gd name="T8" fmla="*/ 759426 w 33"/>
                  <a:gd name="T9" fmla="*/ 32 h 41"/>
                  <a:gd name="T10" fmla="*/ 759426 w 33"/>
                  <a:gd name="T11" fmla="*/ 16 h 41"/>
                  <a:gd name="T12" fmla="*/ 554682 w 33"/>
                  <a:gd name="T13" fmla="*/ 16 h 41"/>
                  <a:gd name="T14" fmla="*/ 554682 w 33"/>
                  <a:gd name="T15" fmla="*/ 8 h 41"/>
                  <a:gd name="T16" fmla="*/ 184159 w 33"/>
                  <a:gd name="T17" fmla="*/ 0 h 41"/>
                  <a:gd name="T18" fmla="*/ 0 w 33"/>
                  <a:gd name="T19" fmla="*/ 8 h 41"/>
                  <a:gd name="T20" fmla="*/ 0 w 33"/>
                  <a:gd name="T21" fmla="*/ 0 h 41"/>
                  <a:gd name="T22" fmla="*/ 0 w 33"/>
                  <a:gd name="T23" fmla="*/ 8 h 41"/>
                  <a:gd name="T24" fmla="*/ 0 w 33"/>
                  <a:gd name="T25" fmla="*/ 16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1"/>
                  <a:gd name="T41" fmla="*/ 33 w 33"/>
                  <a:gd name="T42" fmla="*/ 41 h 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1">
                    <a:moveTo>
                      <a:pt x="0" y="16"/>
                    </a:moveTo>
                    <a:lnTo>
                      <a:pt x="16" y="32"/>
                    </a:lnTo>
                    <a:lnTo>
                      <a:pt x="16" y="40"/>
                    </a:lnTo>
                    <a:lnTo>
                      <a:pt x="24" y="32"/>
                    </a:lnTo>
                    <a:lnTo>
                      <a:pt x="32" y="32"/>
                    </a:lnTo>
                    <a:lnTo>
                      <a:pt x="32" y="16"/>
                    </a:lnTo>
                    <a:lnTo>
                      <a:pt x="24" y="16"/>
                    </a:lnTo>
                    <a:lnTo>
                      <a:pt x="24" y="8"/>
                    </a:lnTo>
                    <a:lnTo>
                      <a:pt x="8" y="0"/>
                    </a:lnTo>
                    <a:lnTo>
                      <a:pt x="0" y="8"/>
                    </a:lnTo>
                    <a:lnTo>
                      <a:pt x="0" y="0"/>
                    </a:lnTo>
                    <a:lnTo>
                      <a:pt x="0" y="8"/>
                    </a:lnTo>
                    <a:lnTo>
                      <a:pt x="0" y="16"/>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30" name="Freeform 366"/>
              <p:cNvSpPr>
                <a:spLocks noChangeAspect="1"/>
              </p:cNvSpPr>
              <p:nvPr/>
            </p:nvSpPr>
            <p:spPr bwMode="auto">
              <a:xfrm>
                <a:off x="2584" y="1789"/>
                <a:ext cx="86" cy="32"/>
              </a:xfrm>
              <a:custGeom>
                <a:avLst/>
                <a:gdLst>
                  <a:gd name="T0" fmla="*/ 2669476 w 65"/>
                  <a:gd name="T1" fmla="*/ 16 h 33"/>
                  <a:gd name="T2" fmla="*/ 2350134 w 65"/>
                  <a:gd name="T3" fmla="*/ 16 h 33"/>
                  <a:gd name="T4" fmla="*/ 2017627 w 65"/>
                  <a:gd name="T5" fmla="*/ 16 h 33"/>
                  <a:gd name="T6" fmla="*/ 1679097 w 65"/>
                  <a:gd name="T7" fmla="*/ 8 h 33"/>
                  <a:gd name="T8" fmla="*/ 1342525 w 65"/>
                  <a:gd name="T9" fmla="*/ 0 h 33"/>
                  <a:gd name="T10" fmla="*/ 1014699 w 65"/>
                  <a:gd name="T11" fmla="*/ 0 h 33"/>
                  <a:gd name="T12" fmla="*/ 671930 w 65"/>
                  <a:gd name="T13" fmla="*/ 8 h 33"/>
                  <a:gd name="T14" fmla="*/ 0 w 65"/>
                  <a:gd name="T15" fmla="*/ 16 h 33"/>
                  <a:gd name="T16" fmla="*/ 352899 w 65"/>
                  <a:gd name="T17" fmla="*/ 16 h 33"/>
                  <a:gd name="T18" fmla="*/ 671930 w 65"/>
                  <a:gd name="T19" fmla="*/ 16 h 33"/>
                  <a:gd name="T20" fmla="*/ 1342525 w 65"/>
                  <a:gd name="T21" fmla="*/ 16 h 33"/>
                  <a:gd name="T22" fmla="*/ 1342525 w 65"/>
                  <a:gd name="T23" fmla="*/ 16 h 33"/>
                  <a:gd name="T24" fmla="*/ 2017627 w 65"/>
                  <a:gd name="T25" fmla="*/ 16 h 33"/>
                  <a:gd name="T26" fmla="*/ 2669476 w 65"/>
                  <a:gd name="T27" fmla="*/ 16 h 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
                  <a:gd name="T43" fmla="*/ 0 h 33"/>
                  <a:gd name="T44" fmla="*/ 65 w 65"/>
                  <a:gd name="T45" fmla="*/ 33 h 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 h="33">
                    <a:moveTo>
                      <a:pt x="64" y="24"/>
                    </a:moveTo>
                    <a:lnTo>
                      <a:pt x="56" y="16"/>
                    </a:lnTo>
                    <a:lnTo>
                      <a:pt x="48" y="16"/>
                    </a:lnTo>
                    <a:lnTo>
                      <a:pt x="40" y="8"/>
                    </a:lnTo>
                    <a:lnTo>
                      <a:pt x="32" y="0"/>
                    </a:lnTo>
                    <a:lnTo>
                      <a:pt x="24" y="0"/>
                    </a:lnTo>
                    <a:lnTo>
                      <a:pt x="16" y="8"/>
                    </a:lnTo>
                    <a:lnTo>
                      <a:pt x="0" y="16"/>
                    </a:lnTo>
                    <a:lnTo>
                      <a:pt x="8" y="24"/>
                    </a:lnTo>
                    <a:lnTo>
                      <a:pt x="16" y="32"/>
                    </a:lnTo>
                    <a:lnTo>
                      <a:pt x="32" y="32"/>
                    </a:lnTo>
                    <a:lnTo>
                      <a:pt x="48" y="32"/>
                    </a:lnTo>
                    <a:lnTo>
                      <a:pt x="64" y="24"/>
                    </a:lnTo>
                    <a:close/>
                  </a:path>
                </a:pathLst>
              </a:custGeom>
              <a:grpFill/>
              <a:ln w="6350">
                <a:noFill/>
                <a:round/>
                <a:headEnd/>
                <a:tailEnd/>
              </a:ln>
            </p:spPr>
            <p:txBody>
              <a:bodyPr wrap="none" anchor="ctr"/>
              <a:lstStyle/>
              <a:p>
                <a:pP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grpSp>
        <p:grpSp>
          <p:nvGrpSpPr>
            <p:cNvPr id="13" name="Group 12"/>
            <p:cNvGrpSpPr/>
            <p:nvPr/>
          </p:nvGrpSpPr>
          <p:grpSpPr>
            <a:xfrm>
              <a:off x="11243253" y="4914691"/>
              <a:ext cx="5111637" cy="1685534"/>
              <a:chOff x="11243253" y="4914691"/>
              <a:chExt cx="5111637" cy="1685534"/>
            </a:xfrm>
          </p:grpSpPr>
          <p:sp>
            <p:nvSpPr>
              <p:cNvPr id="14" name="Oval 21"/>
              <p:cNvSpPr>
                <a:spLocks noChangeArrowheads="1"/>
              </p:cNvSpPr>
              <p:nvPr/>
            </p:nvSpPr>
            <p:spPr bwMode="auto">
              <a:xfrm>
                <a:off x="12283327" y="5421869"/>
                <a:ext cx="73684"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5" name="Oval 367"/>
              <p:cNvSpPr>
                <a:spLocks noChangeArrowheads="1"/>
              </p:cNvSpPr>
              <p:nvPr/>
            </p:nvSpPr>
            <p:spPr bwMode="auto">
              <a:xfrm>
                <a:off x="11704134" y="5139431"/>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6" name="Oval 368"/>
              <p:cNvSpPr>
                <a:spLocks noChangeArrowheads="1"/>
              </p:cNvSpPr>
              <p:nvPr/>
            </p:nvSpPr>
            <p:spPr bwMode="auto">
              <a:xfrm>
                <a:off x="11243253" y="5412760"/>
                <a:ext cx="73685"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7" name="Oval 369"/>
              <p:cNvSpPr>
                <a:spLocks noChangeArrowheads="1"/>
              </p:cNvSpPr>
              <p:nvPr/>
            </p:nvSpPr>
            <p:spPr bwMode="auto">
              <a:xfrm>
                <a:off x="11316862" y="5511462"/>
                <a:ext cx="73684"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8" name="Oval 370"/>
              <p:cNvSpPr>
                <a:spLocks noChangeArrowheads="1"/>
              </p:cNvSpPr>
              <p:nvPr/>
            </p:nvSpPr>
            <p:spPr bwMode="auto">
              <a:xfrm>
                <a:off x="11443668" y="5503868"/>
                <a:ext cx="73684"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19" name="Oval 371"/>
              <p:cNvSpPr>
                <a:spLocks noChangeArrowheads="1"/>
              </p:cNvSpPr>
              <p:nvPr/>
            </p:nvSpPr>
            <p:spPr bwMode="auto">
              <a:xfrm>
                <a:off x="11479728" y="5500832"/>
                <a:ext cx="73685"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0" name="Oval 372"/>
              <p:cNvSpPr>
                <a:spLocks noChangeArrowheads="1"/>
              </p:cNvSpPr>
              <p:nvPr/>
            </p:nvSpPr>
            <p:spPr bwMode="auto">
              <a:xfrm>
                <a:off x="11743621" y="5326206"/>
                <a:ext cx="73685"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1" name="Oval 373"/>
              <p:cNvSpPr>
                <a:spLocks noChangeArrowheads="1"/>
              </p:cNvSpPr>
              <p:nvPr/>
            </p:nvSpPr>
            <p:spPr bwMode="auto">
              <a:xfrm>
                <a:off x="11841221" y="5402130"/>
                <a:ext cx="73684"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2" name="Oval 374"/>
              <p:cNvSpPr>
                <a:spLocks noChangeArrowheads="1"/>
              </p:cNvSpPr>
              <p:nvPr/>
            </p:nvSpPr>
            <p:spPr bwMode="auto">
              <a:xfrm>
                <a:off x="11908126" y="5412760"/>
                <a:ext cx="73685"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3" name="Oval 375"/>
              <p:cNvSpPr>
                <a:spLocks noChangeArrowheads="1"/>
              </p:cNvSpPr>
              <p:nvPr/>
            </p:nvSpPr>
            <p:spPr bwMode="auto">
              <a:xfrm>
                <a:off x="11690425" y="5427943"/>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4" name="Oval 376"/>
              <p:cNvSpPr>
                <a:spLocks noChangeArrowheads="1"/>
              </p:cNvSpPr>
              <p:nvPr/>
            </p:nvSpPr>
            <p:spPr bwMode="auto">
              <a:xfrm>
                <a:off x="11716204" y="5537275"/>
                <a:ext cx="73685"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5" name="Oval 377"/>
              <p:cNvSpPr>
                <a:spLocks noChangeArrowheads="1"/>
              </p:cNvSpPr>
              <p:nvPr/>
            </p:nvSpPr>
            <p:spPr bwMode="auto">
              <a:xfrm>
                <a:off x="11822446" y="5522092"/>
                <a:ext cx="73685"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6" name="Oval 378"/>
              <p:cNvSpPr>
                <a:spLocks noChangeArrowheads="1"/>
              </p:cNvSpPr>
              <p:nvPr/>
            </p:nvSpPr>
            <p:spPr bwMode="auto">
              <a:xfrm>
                <a:off x="11983524" y="5506906"/>
                <a:ext cx="73685"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7" name="Oval 379"/>
              <p:cNvSpPr>
                <a:spLocks noChangeArrowheads="1"/>
              </p:cNvSpPr>
              <p:nvPr/>
            </p:nvSpPr>
            <p:spPr bwMode="auto">
              <a:xfrm>
                <a:off x="12295397" y="5365685"/>
                <a:ext cx="73685"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8" name="Oval 380"/>
              <p:cNvSpPr>
                <a:spLocks noChangeArrowheads="1"/>
              </p:cNvSpPr>
              <p:nvPr/>
            </p:nvSpPr>
            <p:spPr bwMode="auto">
              <a:xfrm>
                <a:off x="12245628" y="5418833"/>
                <a:ext cx="73684"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29" name="Oval 381"/>
              <p:cNvSpPr>
                <a:spLocks noChangeArrowheads="1"/>
              </p:cNvSpPr>
              <p:nvPr/>
            </p:nvSpPr>
            <p:spPr bwMode="auto">
              <a:xfrm>
                <a:off x="12108541" y="5300391"/>
                <a:ext cx="73684"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0" name="Oval 382"/>
              <p:cNvSpPr>
                <a:spLocks noChangeArrowheads="1"/>
              </p:cNvSpPr>
              <p:nvPr/>
            </p:nvSpPr>
            <p:spPr bwMode="auto">
              <a:xfrm>
                <a:off x="12141174" y="5292799"/>
                <a:ext cx="73685"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1" name="Oval 383"/>
              <p:cNvSpPr>
                <a:spLocks noChangeArrowheads="1"/>
              </p:cNvSpPr>
              <p:nvPr/>
            </p:nvSpPr>
            <p:spPr bwMode="auto">
              <a:xfrm>
                <a:off x="11591037" y="5733162"/>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2" name="Oval 384"/>
              <p:cNvSpPr>
                <a:spLocks noChangeArrowheads="1"/>
              </p:cNvSpPr>
              <p:nvPr/>
            </p:nvSpPr>
            <p:spPr bwMode="auto">
              <a:xfrm>
                <a:off x="11642444" y="5649645"/>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3" name="Oval 385"/>
              <p:cNvSpPr>
                <a:spLocks noChangeArrowheads="1"/>
              </p:cNvSpPr>
              <p:nvPr/>
            </p:nvSpPr>
            <p:spPr bwMode="auto">
              <a:xfrm>
                <a:off x="12624406" y="6155306"/>
                <a:ext cx="73685"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4" name="Oval 386"/>
              <p:cNvSpPr>
                <a:spLocks noChangeArrowheads="1"/>
              </p:cNvSpPr>
              <p:nvPr/>
            </p:nvSpPr>
            <p:spPr bwMode="auto">
              <a:xfrm>
                <a:off x="12458113" y="6468116"/>
                <a:ext cx="73684"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5" name="Oval 387"/>
              <p:cNvSpPr>
                <a:spLocks noChangeArrowheads="1"/>
              </p:cNvSpPr>
              <p:nvPr/>
            </p:nvSpPr>
            <p:spPr bwMode="auto">
              <a:xfrm>
                <a:off x="12418775" y="6446857"/>
                <a:ext cx="73685"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6" name="Oval 388"/>
              <p:cNvSpPr>
                <a:spLocks noChangeArrowheads="1"/>
              </p:cNvSpPr>
              <p:nvPr/>
            </p:nvSpPr>
            <p:spPr bwMode="auto">
              <a:xfrm>
                <a:off x="13380024" y="5166764"/>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7" name="Oval 390"/>
              <p:cNvSpPr>
                <a:spLocks noChangeArrowheads="1"/>
              </p:cNvSpPr>
              <p:nvPr/>
            </p:nvSpPr>
            <p:spPr bwMode="auto">
              <a:xfrm>
                <a:off x="13441713" y="5441610"/>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8" name="Oval 391"/>
              <p:cNvSpPr>
                <a:spLocks noChangeArrowheads="1"/>
              </p:cNvSpPr>
              <p:nvPr/>
            </p:nvSpPr>
            <p:spPr bwMode="auto">
              <a:xfrm>
                <a:off x="13517111" y="5153096"/>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39" name="Oval 392"/>
              <p:cNvSpPr>
                <a:spLocks noChangeArrowheads="1"/>
              </p:cNvSpPr>
              <p:nvPr/>
            </p:nvSpPr>
            <p:spPr bwMode="auto">
              <a:xfrm>
                <a:off x="13536035" y="5192577"/>
                <a:ext cx="73685"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0" name="Oval 393"/>
              <p:cNvSpPr>
                <a:spLocks noChangeArrowheads="1"/>
              </p:cNvSpPr>
              <p:nvPr/>
            </p:nvSpPr>
            <p:spPr bwMode="auto">
              <a:xfrm>
                <a:off x="13547956" y="5280651"/>
                <a:ext cx="73684"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1" name="Oval 394"/>
              <p:cNvSpPr>
                <a:spLocks noChangeArrowheads="1"/>
              </p:cNvSpPr>
              <p:nvPr/>
            </p:nvSpPr>
            <p:spPr bwMode="auto">
              <a:xfrm>
                <a:off x="13534247" y="5356575"/>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2" name="Oval 395"/>
              <p:cNvSpPr>
                <a:spLocks noChangeArrowheads="1"/>
              </p:cNvSpPr>
              <p:nvPr/>
            </p:nvSpPr>
            <p:spPr bwMode="auto">
              <a:xfrm>
                <a:off x="13645705" y="5171319"/>
                <a:ext cx="73685"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3" name="Oval 396"/>
              <p:cNvSpPr>
                <a:spLocks noChangeArrowheads="1"/>
              </p:cNvSpPr>
              <p:nvPr/>
            </p:nvSpPr>
            <p:spPr bwMode="auto">
              <a:xfrm>
                <a:off x="13654198" y="5247243"/>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4" name="Oval 397"/>
              <p:cNvSpPr>
                <a:spLocks noChangeArrowheads="1"/>
              </p:cNvSpPr>
              <p:nvPr/>
            </p:nvSpPr>
            <p:spPr bwMode="auto">
              <a:xfrm>
                <a:off x="13700540" y="5093874"/>
                <a:ext cx="73685"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5" name="Oval 398"/>
              <p:cNvSpPr>
                <a:spLocks noChangeArrowheads="1"/>
              </p:cNvSpPr>
              <p:nvPr/>
            </p:nvSpPr>
            <p:spPr bwMode="auto">
              <a:xfrm>
                <a:off x="13751946" y="5209280"/>
                <a:ext cx="73685"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6" name="Oval 399"/>
              <p:cNvSpPr>
                <a:spLocks noChangeArrowheads="1"/>
              </p:cNvSpPr>
              <p:nvPr/>
            </p:nvSpPr>
            <p:spPr bwMode="auto">
              <a:xfrm>
                <a:off x="13739878" y="5286725"/>
                <a:ext cx="73684"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7" name="Oval 400"/>
              <p:cNvSpPr>
                <a:spLocks noChangeArrowheads="1"/>
              </p:cNvSpPr>
              <p:nvPr/>
            </p:nvSpPr>
            <p:spPr bwMode="auto">
              <a:xfrm>
                <a:off x="13645705" y="5418833"/>
                <a:ext cx="73685"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8" name="Oval 401"/>
              <p:cNvSpPr>
                <a:spLocks noChangeArrowheads="1"/>
              </p:cNvSpPr>
              <p:nvPr/>
            </p:nvSpPr>
            <p:spPr bwMode="auto">
              <a:xfrm>
                <a:off x="13683404" y="5421869"/>
                <a:ext cx="71971"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49" name="Oval 402"/>
              <p:cNvSpPr>
                <a:spLocks noChangeArrowheads="1"/>
              </p:cNvSpPr>
              <p:nvPr/>
            </p:nvSpPr>
            <p:spPr bwMode="auto">
              <a:xfrm>
                <a:off x="13667907" y="5388462"/>
                <a:ext cx="73684"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50" name="Oval 403"/>
              <p:cNvSpPr>
                <a:spLocks noChangeArrowheads="1"/>
              </p:cNvSpPr>
              <p:nvPr/>
            </p:nvSpPr>
            <p:spPr bwMode="auto">
              <a:xfrm>
                <a:off x="13724530" y="4914691"/>
                <a:ext cx="73685"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51" name="Oval 404"/>
              <p:cNvSpPr>
                <a:spLocks noChangeArrowheads="1"/>
              </p:cNvSpPr>
              <p:nvPr/>
            </p:nvSpPr>
            <p:spPr bwMode="auto">
              <a:xfrm>
                <a:off x="13823918" y="4928358"/>
                <a:ext cx="73685"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52" name="Oval 405"/>
              <p:cNvSpPr>
                <a:spLocks noChangeArrowheads="1"/>
              </p:cNvSpPr>
              <p:nvPr/>
            </p:nvSpPr>
            <p:spPr bwMode="auto">
              <a:xfrm>
                <a:off x="14022695" y="4928358"/>
                <a:ext cx="73685"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53" name="Oval 408"/>
              <p:cNvSpPr>
                <a:spLocks noChangeArrowheads="1"/>
              </p:cNvSpPr>
              <p:nvPr/>
            </p:nvSpPr>
            <p:spPr bwMode="auto">
              <a:xfrm>
                <a:off x="13852974" y="5241169"/>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54" name="Oval 409"/>
              <p:cNvSpPr>
                <a:spLocks noChangeArrowheads="1"/>
              </p:cNvSpPr>
              <p:nvPr/>
            </p:nvSpPr>
            <p:spPr bwMode="auto">
              <a:xfrm>
                <a:off x="13865045" y="5320132"/>
                <a:ext cx="73685"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55" name="Oval 410"/>
              <p:cNvSpPr>
                <a:spLocks noChangeArrowheads="1"/>
              </p:cNvSpPr>
              <p:nvPr/>
            </p:nvSpPr>
            <p:spPr bwMode="auto">
              <a:xfrm>
                <a:off x="13808421" y="5406684"/>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56" name="Oval 411"/>
              <p:cNvSpPr>
                <a:spLocks noChangeArrowheads="1"/>
              </p:cNvSpPr>
              <p:nvPr/>
            </p:nvSpPr>
            <p:spPr bwMode="auto">
              <a:xfrm>
                <a:off x="13959217" y="5225986"/>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57" name="Oval 412"/>
              <p:cNvSpPr>
                <a:spLocks noChangeArrowheads="1"/>
              </p:cNvSpPr>
              <p:nvPr/>
            </p:nvSpPr>
            <p:spPr bwMode="auto">
              <a:xfrm>
                <a:off x="13964433" y="5306464"/>
                <a:ext cx="73685"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58" name="Oval 416"/>
              <p:cNvSpPr>
                <a:spLocks noChangeArrowheads="1"/>
              </p:cNvSpPr>
              <p:nvPr/>
            </p:nvSpPr>
            <p:spPr bwMode="auto">
              <a:xfrm>
                <a:off x="14123722" y="5321650"/>
                <a:ext cx="73684"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59" name="Oval 417"/>
              <p:cNvSpPr>
                <a:spLocks noChangeArrowheads="1"/>
              </p:cNvSpPr>
              <p:nvPr/>
            </p:nvSpPr>
            <p:spPr bwMode="auto">
              <a:xfrm>
                <a:off x="14307151" y="5698237"/>
                <a:ext cx="73685"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60" name="Oval 418"/>
              <p:cNvSpPr>
                <a:spLocks noChangeArrowheads="1"/>
              </p:cNvSpPr>
              <p:nvPr/>
            </p:nvSpPr>
            <p:spPr bwMode="auto">
              <a:xfrm>
                <a:off x="14545264" y="5710385"/>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61" name="Oval 419"/>
              <p:cNvSpPr>
                <a:spLocks noChangeArrowheads="1"/>
              </p:cNvSpPr>
              <p:nvPr/>
            </p:nvSpPr>
            <p:spPr bwMode="auto">
              <a:xfrm>
                <a:off x="14523061" y="5669386"/>
                <a:ext cx="73685"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62" name="Oval 420"/>
              <p:cNvSpPr>
                <a:spLocks noChangeArrowheads="1"/>
              </p:cNvSpPr>
              <p:nvPr/>
            </p:nvSpPr>
            <p:spPr bwMode="auto">
              <a:xfrm>
                <a:off x="14942817" y="5572202"/>
                <a:ext cx="73684"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63" name="Oval 421"/>
              <p:cNvSpPr>
                <a:spLocks noChangeArrowheads="1"/>
              </p:cNvSpPr>
              <p:nvPr/>
            </p:nvSpPr>
            <p:spPr bwMode="auto">
              <a:xfrm>
                <a:off x="14942817" y="5604091"/>
                <a:ext cx="73684"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64" name="Oval 422"/>
              <p:cNvSpPr>
                <a:spLocks noChangeArrowheads="1"/>
              </p:cNvSpPr>
              <p:nvPr/>
            </p:nvSpPr>
            <p:spPr bwMode="auto">
              <a:xfrm>
                <a:off x="14889771" y="5758977"/>
                <a:ext cx="73685"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65" name="Oval 423"/>
              <p:cNvSpPr>
                <a:spLocks noChangeArrowheads="1"/>
              </p:cNvSpPr>
              <p:nvPr/>
            </p:nvSpPr>
            <p:spPr bwMode="auto">
              <a:xfrm>
                <a:off x="14925681" y="5854644"/>
                <a:ext cx="73684"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66" name="Oval 424"/>
              <p:cNvSpPr>
                <a:spLocks noChangeArrowheads="1"/>
              </p:cNvSpPr>
              <p:nvPr/>
            </p:nvSpPr>
            <p:spPr bwMode="auto">
              <a:xfrm>
                <a:off x="14963380" y="5839458"/>
                <a:ext cx="73684"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67" name="Oval 425"/>
              <p:cNvSpPr>
                <a:spLocks noChangeArrowheads="1"/>
              </p:cNvSpPr>
              <p:nvPr/>
            </p:nvSpPr>
            <p:spPr bwMode="auto">
              <a:xfrm>
                <a:off x="14999441" y="5807569"/>
                <a:ext cx="73685"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68" name="Oval 426"/>
              <p:cNvSpPr>
                <a:spLocks noChangeArrowheads="1"/>
              </p:cNvSpPr>
              <p:nvPr/>
            </p:nvSpPr>
            <p:spPr bwMode="auto">
              <a:xfrm>
                <a:off x="14980516" y="5734680"/>
                <a:ext cx="73684"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69" name="Oval 427"/>
              <p:cNvSpPr>
                <a:spLocks noChangeArrowheads="1"/>
              </p:cNvSpPr>
              <p:nvPr/>
            </p:nvSpPr>
            <p:spPr bwMode="auto">
              <a:xfrm>
                <a:off x="15073050" y="5710385"/>
                <a:ext cx="73684"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70" name="Oval 428"/>
              <p:cNvSpPr>
                <a:spLocks noChangeArrowheads="1"/>
              </p:cNvSpPr>
              <p:nvPr/>
            </p:nvSpPr>
            <p:spPr bwMode="auto">
              <a:xfrm>
                <a:off x="15169011" y="5684570"/>
                <a:ext cx="73684"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71" name="Oval 429"/>
              <p:cNvSpPr>
                <a:spLocks noChangeArrowheads="1"/>
              </p:cNvSpPr>
              <p:nvPr/>
            </p:nvSpPr>
            <p:spPr bwMode="auto">
              <a:xfrm>
                <a:off x="15402059" y="5771124"/>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72" name="Oval 430"/>
              <p:cNvSpPr>
                <a:spLocks noChangeArrowheads="1"/>
              </p:cNvSpPr>
              <p:nvPr/>
            </p:nvSpPr>
            <p:spPr bwMode="auto">
              <a:xfrm>
                <a:off x="15373003" y="5749865"/>
                <a:ext cx="73685"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73" name="Oval 431"/>
              <p:cNvSpPr>
                <a:spLocks noChangeArrowheads="1"/>
              </p:cNvSpPr>
              <p:nvPr/>
            </p:nvSpPr>
            <p:spPr bwMode="auto">
              <a:xfrm>
                <a:off x="15412341" y="5898678"/>
                <a:ext cx="73684"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74" name="Oval 432"/>
              <p:cNvSpPr>
                <a:spLocks noChangeArrowheads="1"/>
              </p:cNvSpPr>
              <p:nvPr/>
            </p:nvSpPr>
            <p:spPr bwMode="auto">
              <a:xfrm>
                <a:off x="15472391" y="5951826"/>
                <a:ext cx="71971"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75" name="Oval 433"/>
              <p:cNvSpPr>
                <a:spLocks noChangeArrowheads="1"/>
              </p:cNvSpPr>
              <p:nvPr/>
            </p:nvSpPr>
            <p:spPr bwMode="auto">
              <a:xfrm>
                <a:off x="15809893" y="5853123"/>
                <a:ext cx="73684"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76" name="Oval 434"/>
              <p:cNvSpPr>
                <a:spLocks noChangeArrowheads="1"/>
              </p:cNvSpPr>
              <p:nvPr/>
            </p:nvSpPr>
            <p:spPr bwMode="auto">
              <a:xfrm>
                <a:off x="15844165" y="5819717"/>
                <a:ext cx="73684"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77" name="Oval 435"/>
              <p:cNvSpPr>
                <a:spLocks noChangeArrowheads="1"/>
              </p:cNvSpPr>
              <p:nvPr/>
            </p:nvSpPr>
            <p:spPr bwMode="auto">
              <a:xfrm>
                <a:off x="15609478" y="5629904"/>
                <a:ext cx="73685"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78" name="Oval 436"/>
              <p:cNvSpPr>
                <a:spLocks noChangeArrowheads="1"/>
              </p:cNvSpPr>
              <p:nvPr/>
            </p:nvSpPr>
            <p:spPr bwMode="auto">
              <a:xfrm>
                <a:off x="15756847" y="5494759"/>
                <a:ext cx="73685"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79" name="Oval 437"/>
              <p:cNvSpPr>
                <a:spLocks noChangeArrowheads="1"/>
              </p:cNvSpPr>
              <p:nvPr/>
            </p:nvSpPr>
            <p:spPr bwMode="auto">
              <a:xfrm>
                <a:off x="15710505" y="5497794"/>
                <a:ext cx="73684" cy="69851"/>
              </a:xfrm>
              <a:prstGeom prst="ellipse">
                <a:avLst/>
              </a:prstGeom>
              <a:solidFill>
                <a:srgbClr val="50B3CF"/>
              </a:solidFill>
              <a:ln w="9525">
                <a:solidFill>
                  <a:srgbClr val="50B3C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80" name="Oval 439"/>
              <p:cNvSpPr>
                <a:spLocks noChangeArrowheads="1"/>
              </p:cNvSpPr>
              <p:nvPr/>
            </p:nvSpPr>
            <p:spPr bwMode="auto">
              <a:xfrm>
                <a:off x="16113274" y="5453758"/>
                <a:ext cx="73685"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81" name="Oval 440"/>
              <p:cNvSpPr>
                <a:spLocks noChangeArrowheads="1"/>
              </p:cNvSpPr>
              <p:nvPr/>
            </p:nvSpPr>
            <p:spPr bwMode="auto">
              <a:xfrm>
                <a:off x="16176601" y="5391500"/>
                <a:ext cx="73684"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82" name="Oval 441"/>
              <p:cNvSpPr>
                <a:spLocks noChangeArrowheads="1"/>
              </p:cNvSpPr>
              <p:nvPr/>
            </p:nvSpPr>
            <p:spPr bwMode="auto">
              <a:xfrm>
                <a:off x="15695158" y="6387635"/>
                <a:ext cx="73685"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83" name="Oval 442"/>
              <p:cNvSpPr>
                <a:spLocks noChangeArrowheads="1"/>
              </p:cNvSpPr>
              <p:nvPr/>
            </p:nvSpPr>
            <p:spPr bwMode="auto">
              <a:xfrm>
                <a:off x="16173250" y="6530374"/>
                <a:ext cx="71971"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84" name="Oval 443"/>
              <p:cNvSpPr>
                <a:spLocks noChangeArrowheads="1"/>
              </p:cNvSpPr>
              <p:nvPr/>
            </p:nvSpPr>
            <p:spPr bwMode="auto">
              <a:xfrm>
                <a:off x="16281205" y="6484819"/>
                <a:ext cx="73685"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85" name="Oval 445"/>
              <p:cNvSpPr>
                <a:spLocks noChangeArrowheads="1"/>
              </p:cNvSpPr>
              <p:nvPr/>
            </p:nvSpPr>
            <p:spPr bwMode="auto">
              <a:xfrm>
                <a:off x="13952363" y="6413450"/>
                <a:ext cx="73684" cy="69851"/>
              </a:xfrm>
              <a:prstGeom prst="ellipse">
                <a:avLst/>
              </a:prstGeom>
              <a:solidFill>
                <a:srgbClr val="EEB211"/>
              </a:solidFill>
              <a:ln w="9525">
                <a:solidFill>
                  <a:srgbClr val="EEB211"/>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sp>
            <p:nvSpPr>
              <p:cNvPr id="86" name="Oval 462"/>
              <p:cNvSpPr>
                <a:spLocks noChangeArrowheads="1"/>
              </p:cNvSpPr>
              <p:nvPr/>
            </p:nvSpPr>
            <p:spPr bwMode="auto">
              <a:xfrm>
                <a:off x="13803337" y="5002766"/>
                <a:ext cx="73685" cy="69851"/>
              </a:xfrm>
              <a:prstGeom prst="ellipse">
                <a:avLst/>
              </a:prstGeom>
              <a:solidFill>
                <a:srgbClr val="6DB33F"/>
              </a:solidFill>
              <a:ln w="9525">
                <a:solidFill>
                  <a:srgbClr val="6DB33F"/>
                </a:solidFill>
                <a:round/>
                <a:headEnd/>
                <a:tailEnd/>
              </a:ln>
            </p:spPr>
            <p:txBody>
              <a:bodyPr wrap="none" lIns="70083" tIns="35042" rIns="70083" bIns="35042" anchor="ctr"/>
              <a:lstStyle/>
              <a:p>
                <a:pPr algn="ctr" defTabSz="1172801"/>
                <a:endParaRPr lang="en-US" sz="788" dirty="0">
                  <a:solidFill>
                    <a:prstClr val="black"/>
                  </a:solidFill>
                  <a:latin typeface="Arial" panose="020B0604020202020204" pitchFamily="34" charset="0"/>
                  <a:ea typeface="Segoe UI" panose="020B0502040204020203" pitchFamily="34" charset="0"/>
                  <a:cs typeface="Arial" panose="020B0604020202020204" pitchFamily="34" charset="0"/>
                </a:endParaRPr>
              </a:p>
            </p:txBody>
          </p:sp>
        </p:grpSp>
      </p:grpSp>
      <p:sp>
        <p:nvSpPr>
          <p:cNvPr id="431" name="Rectangle 430"/>
          <p:cNvSpPr/>
          <p:nvPr/>
        </p:nvSpPr>
        <p:spPr>
          <a:xfrm>
            <a:off x="1075237" y="4094710"/>
            <a:ext cx="1688491" cy="415498"/>
          </a:xfrm>
          <a:prstGeom prst="rect">
            <a:avLst/>
          </a:prstGeom>
        </p:spPr>
        <p:txBody>
          <a:bodyPr wrap="square">
            <a:spAutoFit/>
          </a:bodyPr>
          <a:lstStyle/>
          <a:p>
            <a:pPr marL="0" lvl="2" algn="ctr" defTabSz="548564" eaLnBrk="0" hangingPunct="0">
              <a:buClr>
                <a:srgbClr val="1E7226"/>
              </a:buClr>
              <a:defRPr/>
            </a:pPr>
            <a:r>
              <a:rPr lang="en-US" altLang="ja-JP" sz="1050" b="1" i="1" kern="0" dirty="0" smtClean="0">
                <a:solidFill>
                  <a:schemeClr val="tx2"/>
                </a:solidFill>
                <a:latin typeface="Arial" panose="020B0604020202020204" pitchFamily="34" charset="0"/>
                <a:ea typeface="Verdana" pitchFamily="34" charset="0"/>
                <a:cs typeface="Arial" panose="020B0604020202020204" pitchFamily="34" charset="0"/>
                <a:sym typeface="Verdana"/>
              </a:rPr>
              <a:t>NA: </a:t>
            </a:r>
            <a:r>
              <a:rPr lang="en-US" altLang="ja-JP" sz="1050" b="1" i="1" kern="0" dirty="0">
                <a:solidFill>
                  <a:schemeClr val="tx2"/>
                </a:solidFill>
                <a:latin typeface="Arial" panose="020B0604020202020204" pitchFamily="34" charset="0"/>
                <a:ea typeface="Verdana" pitchFamily="34" charset="0"/>
                <a:cs typeface="Arial" panose="020B0604020202020204" pitchFamily="34" charset="0"/>
                <a:sym typeface="Verdana"/>
              </a:rPr>
              <a:t>2</a:t>
            </a:r>
            <a:r>
              <a:rPr lang="en-US" altLang="ja-JP" sz="1050" b="1" i="1" kern="0" dirty="0" smtClean="0">
                <a:solidFill>
                  <a:schemeClr val="tx2"/>
                </a:solidFill>
                <a:latin typeface="Arial" panose="020B0604020202020204" pitchFamily="34" charset="0"/>
                <a:ea typeface="Verdana" pitchFamily="34" charset="0"/>
                <a:cs typeface="Arial" panose="020B0604020202020204" pitchFamily="34" charset="0"/>
                <a:sym typeface="Verdana"/>
              </a:rPr>
              <a:t>5%, CE+UK: 10%, and APAC</a:t>
            </a:r>
            <a:r>
              <a:rPr lang="en-US" altLang="ja-JP" sz="1050" b="1" i="1" kern="0" dirty="0">
                <a:solidFill>
                  <a:schemeClr val="tx2"/>
                </a:solidFill>
                <a:latin typeface="Arial" panose="020B0604020202020204" pitchFamily="34" charset="0"/>
                <a:ea typeface="Verdana" pitchFamily="34" charset="0"/>
                <a:cs typeface="Arial" panose="020B0604020202020204" pitchFamily="34" charset="0"/>
                <a:sym typeface="Verdana"/>
              </a:rPr>
              <a:t>: </a:t>
            </a:r>
            <a:r>
              <a:rPr lang="en-US" altLang="ja-JP" sz="1050" b="1" i="1" kern="0" dirty="0" smtClean="0">
                <a:solidFill>
                  <a:schemeClr val="tx2"/>
                </a:solidFill>
                <a:latin typeface="Arial" panose="020B0604020202020204" pitchFamily="34" charset="0"/>
                <a:ea typeface="Verdana" pitchFamily="34" charset="0"/>
                <a:cs typeface="Arial" panose="020B0604020202020204" pitchFamily="34" charset="0"/>
                <a:sym typeface="Verdana"/>
              </a:rPr>
              <a:t>65% </a:t>
            </a:r>
            <a:endParaRPr lang="en-US" altLang="ja-JP" sz="1050" b="1" i="1" kern="0" dirty="0">
              <a:solidFill>
                <a:schemeClr val="tx2"/>
              </a:solidFill>
              <a:latin typeface="Arial" panose="020B0604020202020204" pitchFamily="34" charset="0"/>
              <a:ea typeface="Verdana" pitchFamily="34" charset="0"/>
              <a:cs typeface="Arial" panose="020B0604020202020204" pitchFamily="34" charset="0"/>
              <a:sym typeface="Verdana"/>
            </a:endParaRPr>
          </a:p>
        </p:txBody>
      </p:sp>
      <p:sp>
        <p:nvSpPr>
          <p:cNvPr id="438" name="Rounded Rectangle 437"/>
          <p:cNvSpPr/>
          <p:nvPr/>
        </p:nvSpPr>
        <p:spPr bwMode="auto">
          <a:xfrm>
            <a:off x="3844849" y="983994"/>
            <a:ext cx="413101" cy="223186"/>
          </a:xfrm>
          <a:prstGeom prst="roundRect">
            <a:avLst>
              <a:gd name="adj" fmla="val 50000"/>
            </a:avLst>
          </a:prstGeom>
          <a:solidFill>
            <a:srgbClr val="00B0F0"/>
          </a:solidFill>
          <a:ln w="9525">
            <a:noFill/>
            <a:round/>
            <a:headEnd/>
            <a:tailEnd/>
          </a:ln>
          <a:effectLst/>
        </p:spPr>
        <p:txBody>
          <a:bodyPr vert="horz" wrap="square" lIns="68580" tIns="34290" rIns="68580" bIns="34290" numCol="1" rtlCol="0" anchor="ctr" anchorCtr="0" compatLnSpc="1">
            <a:prstTxWarp prst="textNoShape">
              <a:avLst/>
            </a:prstTxWarp>
          </a:bodyPr>
          <a:lstStyle/>
          <a:p>
            <a:pPr algn="ctr" defTabSz="979802" fontAlgn="base">
              <a:spcBef>
                <a:spcPct val="0"/>
              </a:spcBef>
              <a:spcAft>
                <a:spcPct val="0"/>
              </a:spcAft>
            </a:pPr>
            <a:r>
              <a:rPr lang="en-US" sz="1050" b="1" dirty="0" smtClean="0">
                <a:solidFill>
                  <a:srgbClr val="FFFFFF"/>
                </a:solidFill>
                <a:latin typeface="Arial" panose="020B0604020202020204" pitchFamily="34" charset="0"/>
                <a:ea typeface="MS PGothic" pitchFamily="34" charset="-128"/>
                <a:cs typeface="Arial" panose="020B0604020202020204" pitchFamily="34" charset="0"/>
              </a:rPr>
              <a:t>3</a:t>
            </a:r>
            <a:endParaRPr lang="en-US" sz="1050" b="1" baseline="30000" dirty="0">
              <a:solidFill>
                <a:srgbClr val="FFFFFF"/>
              </a:solidFill>
              <a:latin typeface="Arial" panose="020B0604020202020204" pitchFamily="34" charset="0"/>
              <a:ea typeface="MS PGothic" pitchFamily="34" charset="-128"/>
              <a:cs typeface="Arial" panose="020B0604020202020204" pitchFamily="34" charset="0"/>
            </a:endParaRPr>
          </a:p>
        </p:txBody>
      </p:sp>
      <p:grpSp>
        <p:nvGrpSpPr>
          <p:cNvPr id="439" name="Group 438"/>
          <p:cNvGrpSpPr>
            <a:grpSpLocks noChangeAspect="1"/>
          </p:cNvGrpSpPr>
          <p:nvPr/>
        </p:nvGrpSpPr>
        <p:grpSpPr>
          <a:xfrm>
            <a:off x="3122017" y="848262"/>
            <a:ext cx="494884" cy="494884"/>
            <a:chOff x="3026090" y="1201185"/>
            <a:chExt cx="1199160" cy="1199160"/>
          </a:xfrm>
        </p:grpSpPr>
        <p:sp>
          <p:nvSpPr>
            <p:cNvPr id="460" name="Oval 459"/>
            <p:cNvSpPr/>
            <p:nvPr/>
          </p:nvSpPr>
          <p:spPr>
            <a:xfrm>
              <a:off x="3026090" y="1201185"/>
              <a:ext cx="1199160" cy="1199160"/>
            </a:xfrm>
            <a:prstGeom prst="ellipse">
              <a:avLst/>
            </a:prstGeom>
            <a:solidFill>
              <a:srgbClr val="92D050"/>
            </a:solidFill>
            <a:ln w="25400" cap="flat" cmpd="sng" algn="ctr">
              <a:noFill/>
              <a:prstDash val="solid"/>
            </a:ln>
            <a:effectLst/>
          </p:spPr>
          <p:txBody>
            <a:bodyPr rtlCol="0" anchor="ctr" anchorCtr="0"/>
            <a:lstStyle/>
            <a:p>
              <a:pPr algn="ctr" defTabSz="979802">
                <a:defRPr/>
              </a:pPr>
              <a:endParaRPr lang="en-US" sz="1500" kern="0" dirty="0">
                <a:solidFill>
                  <a:prstClr val="black"/>
                </a:solidFill>
                <a:latin typeface="Arial" panose="020B0604020202020204" pitchFamily="34" charset="0"/>
                <a:cs typeface="Arial" panose="020B0604020202020204" pitchFamily="34" charset="0"/>
              </a:endParaRPr>
            </a:p>
          </p:txBody>
        </p:sp>
        <p:grpSp>
          <p:nvGrpSpPr>
            <p:cNvPr id="461" name="Group 460"/>
            <p:cNvGrpSpPr/>
            <p:nvPr/>
          </p:nvGrpSpPr>
          <p:grpSpPr>
            <a:xfrm>
              <a:off x="3272164" y="1387999"/>
              <a:ext cx="852140" cy="759695"/>
              <a:chOff x="-2883857" y="-76200"/>
              <a:chExt cx="1477963" cy="1317625"/>
            </a:xfrm>
            <a:solidFill>
              <a:sysClr val="window" lastClr="FFFFFF"/>
            </a:solidFill>
          </p:grpSpPr>
          <p:sp>
            <p:nvSpPr>
              <p:cNvPr id="462" name="Freeform 280"/>
              <p:cNvSpPr>
                <a:spLocks noEditPoints="1"/>
              </p:cNvSpPr>
              <p:nvPr/>
            </p:nvSpPr>
            <p:spPr bwMode="auto">
              <a:xfrm>
                <a:off x="-2883857" y="-76200"/>
                <a:ext cx="1477963" cy="1317625"/>
              </a:xfrm>
              <a:custGeom>
                <a:avLst/>
                <a:gdLst>
                  <a:gd name="T0" fmla="*/ 223 w 4075"/>
                  <a:gd name="T1" fmla="*/ 1377 h 3629"/>
                  <a:gd name="T2" fmla="*/ 580 w 4075"/>
                  <a:gd name="T3" fmla="*/ 1026 h 3629"/>
                  <a:gd name="T4" fmla="*/ 700 w 4075"/>
                  <a:gd name="T5" fmla="*/ 597 h 3629"/>
                  <a:gd name="T6" fmla="*/ 1456 w 4075"/>
                  <a:gd name="T7" fmla="*/ 915 h 3629"/>
                  <a:gd name="T8" fmla="*/ 1926 w 4075"/>
                  <a:gd name="T9" fmla="*/ 1313 h 3629"/>
                  <a:gd name="T10" fmla="*/ 1885 w 4075"/>
                  <a:gd name="T11" fmla="*/ 3238 h 3629"/>
                  <a:gd name="T12" fmla="*/ 1544 w 4075"/>
                  <a:gd name="T13" fmla="*/ 3406 h 3629"/>
                  <a:gd name="T14" fmla="*/ 250 w 4075"/>
                  <a:gd name="T15" fmla="*/ 3204 h 3629"/>
                  <a:gd name="T16" fmla="*/ 4075 w 4075"/>
                  <a:gd name="T17" fmla="*/ 3083 h 3629"/>
                  <a:gd name="T18" fmla="*/ 4036 w 4075"/>
                  <a:gd name="T19" fmla="*/ 3287 h 3629"/>
                  <a:gd name="T20" fmla="*/ 3333 w 4075"/>
                  <a:gd name="T21" fmla="*/ 3392 h 3629"/>
                  <a:gd name="T22" fmla="*/ 2825 w 4075"/>
                  <a:gd name="T23" fmla="*/ 3478 h 3629"/>
                  <a:gd name="T24" fmla="*/ 2157 w 4075"/>
                  <a:gd name="T25" fmla="*/ 2961 h 3629"/>
                  <a:gd name="T26" fmla="*/ 2031 w 4075"/>
                  <a:gd name="T27" fmla="*/ 3431 h 3629"/>
                  <a:gd name="T28" fmla="*/ 525 w 4075"/>
                  <a:gd name="T29" fmla="*/ 3629 h 3629"/>
                  <a:gd name="T30" fmla="*/ 232 w 4075"/>
                  <a:gd name="T31" fmla="*/ 3532 h 3629"/>
                  <a:gd name="T32" fmla="*/ 0 w 4075"/>
                  <a:gd name="T33" fmla="*/ 3120 h 3629"/>
                  <a:gd name="T34" fmla="*/ 470 w 4075"/>
                  <a:gd name="T35" fmla="*/ 804 h 3629"/>
                  <a:gd name="T36" fmla="*/ 350 w 4075"/>
                  <a:gd name="T37" fmla="*/ 485 h 3629"/>
                  <a:gd name="T38" fmla="*/ 1807 w 4075"/>
                  <a:gd name="T39" fmla="*/ 0 h 3629"/>
                  <a:gd name="T40" fmla="*/ 1679 w 4075"/>
                  <a:gd name="T41" fmla="*/ 485 h 3629"/>
                  <a:gd name="T42" fmla="*/ 2130 w 4075"/>
                  <a:gd name="T43" fmla="*/ 1181 h 3629"/>
                  <a:gd name="T44" fmla="*/ 2223 w 4075"/>
                  <a:gd name="T45" fmla="*/ 1961 h 3629"/>
                  <a:gd name="T46" fmla="*/ 2770 w 4075"/>
                  <a:gd name="T47" fmla="*/ 2571 h 3629"/>
                  <a:gd name="T48" fmla="*/ 3529 w 4075"/>
                  <a:gd name="T49" fmla="*/ 2719 h 3629"/>
                  <a:gd name="T50" fmla="*/ 4075 w 4075"/>
                  <a:gd name="T51" fmla="*/ 3083 h 3629"/>
                  <a:gd name="T52" fmla="*/ 2690 w 4075"/>
                  <a:gd name="T53" fmla="*/ 2682 h 3629"/>
                  <a:gd name="T54" fmla="*/ 2776 w 4075"/>
                  <a:gd name="T55" fmla="*/ 3365 h 3629"/>
                  <a:gd name="T56" fmla="*/ 2297 w 4075"/>
                  <a:gd name="T57" fmla="*/ 3011 h 3629"/>
                  <a:gd name="T58" fmla="*/ 2809 w 4075"/>
                  <a:gd name="T59" fmla="*/ 2682 h 3629"/>
                  <a:gd name="T60" fmla="*/ 3207 w 4075"/>
                  <a:gd name="T61" fmla="*/ 3247 h 3629"/>
                  <a:gd name="T62" fmla="*/ 2890 w 4075"/>
                  <a:gd name="T63" fmla="*/ 2936 h 3629"/>
                  <a:gd name="T64" fmla="*/ 2809 w 4075"/>
                  <a:gd name="T65" fmla="*/ 2682 h 3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75" h="3629">
                    <a:moveTo>
                      <a:pt x="223" y="3040"/>
                    </a:moveTo>
                    <a:lnTo>
                      <a:pt x="223" y="1377"/>
                    </a:lnTo>
                    <a:cubicBezTo>
                      <a:pt x="223" y="1202"/>
                      <a:pt x="312" y="1086"/>
                      <a:pt x="470" y="1035"/>
                    </a:cubicBezTo>
                    <a:cubicBezTo>
                      <a:pt x="514" y="1021"/>
                      <a:pt x="531" y="1031"/>
                      <a:pt x="580" y="1026"/>
                    </a:cubicBezTo>
                    <a:cubicBezTo>
                      <a:pt x="649" y="1019"/>
                      <a:pt x="700" y="985"/>
                      <a:pt x="700" y="907"/>
                    </a:cubicBezTo>
                    <a:lnTo>
                      <a:pt x="700" y="597"/>
                    </a:lnTo>
                    <a:lnTo>
                      <a:pt x="1456" y="597"/>
                    </a:lnTo>
                    <a:lnTo>
                      <a:pt x="1456" y="915"/>
                    </a:lnTo>
                    <a:cubicBezTo>
                      <a:pt x="1456" y="1109"/>
                      <a:pt x="1697" y="935"/>
                      <a:pt x="1861" y="1155"/>
                    </a:cubicBezTo>
                    <a:cubicBezTo>
                      <a:pt x="1886" y="1188"/>
                      <a:pt x="1926" y="1258"/>
                      <a:pt x="1926" y="1313"/>
                    </a:cubicBezTo>
                    <a:lnTo>
                      <a:pt x="1926" y="3112"/>
                    </a:lnTo>
                    <a:cubicBezTo>
                      <a:pt x="1926" y="3153"/>
                      <a:pt x="1902" y="3210"/>
                      <a:pt x="1885" y="3238"/>
                    </a:cubicBezTo>
                    <a:cubicBezTo>
                      <a:pt x="1860" y="3279"/>
                      <a:pt x="1844" y="3297"/>
                      <a:pt x="1809" y="3329"/>
                    </a:cubicBezTo>
                    <a:cubicBezTo>
                      <a:pt x="1746" y="3385"/>
                      <a:pt x="1660" y="3406"/>
                      <a:pt x="1544" y="3406"/>
                    </a:cubicBezTo>
                    <a:lnTo>
                      <a:pt x="613" y="3406"/>
                    </a:lnTo>
                    <a:cubicBezTo>
                      <a:pt x="453" y="3406"/>
                      <a:pt x="317" y="3356"/>
                      <a:pt x="250" y="3204"/>
                    </a:cubicBezTo>
                    <a:cubicBezTo>
                      <a:pt x="231" y="3161"/>
                      <a:pt x="223" y="3099"/>
                      <a:pt x="223" y="3040"/>
                    </a:cubicBezTo>
                    <a:close/>
                    <a:moveTo>
                      <a:pt x="4075" y="3083"/>
                    </a:moveTo>
                    <a:lnTo>
                      <a:pt x="4075" y="3159"/>
                    </a:lnTo>
                    <a:cubicBezTo>
                      <a:pt x="4070" y="3204"/>
                      <a:pt x="4057" y="3248"/>
                      <a:pt x="4036" y="3287"/>
                    </a:cubicBezTo>
                    <a:cubicBezTo>
                      <a:pt x="3911" y="3512"/>
                      <a:pt x="3715" y="3477"/>
                      <a:pt x="3529" y="3435"/>
                    </a:cubicBezTo>
                    <a:cubicBezTo>
                      <a:pt x="3461" y="3420"/>
                      <a:pt x="3394" y="3405"/>
                      <a:pt x="3333" y="3392"/>
                    </a:cubicBezTo>
                    <a:cubicBezTo>
                      <a:pt x="3263" y="3377"/>
                      <a:pt x="2983" y="3311"/>
                      <a:pt x="2937" y="3311"/>
                    </a:cubicBezTo>
                    <a:cubicBezTo>
                      <a:pt x="2932" y="3369"/>
                      <a:pt x="2864" y="3451"/>
                      <a:pt x="2825" y="3478"/>
                    </a:cubicBezTo>
                    <a:cubicBezTo>
                      <a:pt x="2637" y="3613"/>
                      <a:pt x="2385" y="3553"/>
                      <a:pt x="2292" y="3343"/>
                    </a:cubicBezTo>
                    <a:lnTo>
                      <a:pt x="2157" y="2961"/>
                    </a:lnTo>
                    <a:cubicBezTo>
                      <a:pt x="2157" y="3082"/>
                      <a:pt x="2160" y="3144"/>
                      <a:pt x="2133" y="3239"/>
                    </a:cubicBezTo>
                    <a:cubicBezTo>
                      <a:pt x="2113" y="3309"/>
                      <a:pt x="2072" y="3381"/>
                      <a:pt x="2031" y="3431"/>
                    </a:cubicBezTo>
                    <a:cubicBezTo>
                      <a:pt x="1957" y="3523"/>
                      <a:pt x="1801" y="3629"/>
                      <a:pt x="1639" y="3629"/>
                    </a:cubicBezTo>
                    <a:lnTo>
                      <a:pt x="525" y="3629"/>
                    </a:lnTo>
                    <a:cubicBezTo>
                      <a:pt x="445" y="3629"/>
                      <a:pt x="370" y="3605"/>
                      <a:pt x="313" y="3579"/>
                    </a:cubicBezTo>
                    <a:cubicBezTo>
                      <a:pt x="280" y="3563"/>
                      <a:pt x="260" y="3551"/>
                      <a:pt x="232" y="3532"/>
                    </a:cubicBezTo>
                    <a:cubicBezTo>
                      <a:pt x="154" y="3479"/>
                      <a:pt x="95" y="3406"/>
                      <a:pt x="53" y="3321"/>
                    </a:cubicBezTo>
                    <a:cubicBezTo>
                      <a:pt x="27" y="3269"/>
                      <a:pt x="0" y="3194"/>
                      <a:pt x="0" y="3120"/>
                    </a:cubicBezTo>
                    <a:lnTo>
                      <a:pt x="0" y="1305"/>
                    </a:lnTo>
                    <a:cubicBezTo>
                      <a:pt x="0" y="1050"/>
                      <a:pt x="265" y="808"/>
                      <a:pt x="470" y="804"/>
                    </a:cubicBezTo>
                    <a:lnTo>
                      <a:pt x="470" y="485"/>
                    </a:lnTo>
                    <a:lnTo>
                      <a:pt x="350" y="485"/>
                    </a:lnTo>
                    <a:lnTo>
                      <a:pt x="350" y="0"/>
                    </a:lnTo>
                    <a:lnTo>
                      <a:pt x="1807" y="0"/>
                    </a:lnTo>
                    <a:lnTo>
                      <a:pt x="1807" y="485"/>
                    </a:lnTo>
                    <a:lnTo>
                      <a:pt x="1679" y="485"/>
                    </a:lnTo>
                    <a:lnTo>
                      <a:pt x="1679" y="804"/>
                    </a:lnTo>
                    <a:cubicBezTo>
                      <a:pt x="1865" y="804"/>
                      <a:pt x="2064" y="979"/>
                      <a:pt x="2130" y="1181"/>
                    </a:cubicBezTo>
                    <a:cubicBezTo>
                      <a:pt x="2174" y="1317"/>
                      <a:pt x="2157" y="1804"/>
                      <a:pt x="2157" y="1982"/>
                    </a:cubicBezTo>
                    <a:cubicBezTo>
                      <a:pt x="2180" y="1976"/>
                      <a:pt x="2193" y="1969"/>
                      <a:pt x="2223" y="1961"/>
                    </a:cubicBezTo>
                    <a:cubicBezTo>
                      <a:pt x="2404" y="1914"/>
                      <a:pt x="2570" y="2012"/>
                      <a:pt x="2637" y="2170"/>
                    </a:cubicBezTo>
                    <a:lnTo>
                      <a:pt x="2770" y="2571"/>
                    </a:lnTo>
                    <a:cubicBezTo>
                      <a:pt x="2887" y="2571"/>
                      <a:pt x="3040" y="2612"/>
                      <a:pt x="3156" y="2638"/>
                    </a:cubicBezTo>
                    <a:cubicBezTo>
                      <a:pt x="3284" y="2666"/>
                      <a:pt x="3400" y="2689"/>
                      <a:pt x="3529" y="2719"/>
                    </a:cubicBezTo>
                    <a:cubicBezTo>
                      <a:pt x="3737" y="2767"/>
                      <a:pt x="3902" y="2767"/>
                      <a:pt x="4014" y="2918"/>
                    </a:cubicBezTo>
                    <a:cubicBezTo>
                      <a:pt x="4048" y="2965"/>
                      <a:pt x="4069" y="3023"/>
                      <a:pt x="4075" y="3083"/>
                    </a:cubicBezTo>
                    <a:close/>
                    <a:moveTo>
                      <a:pt x="2236" y="2825"/>
                    </a:moveTo>
                    <a:cubicBezTo>
                      <a:pt x="2306" y="2819"/>
                      <a:pt x="2620" y="2688"/>
                      <a:pt x="2690" y="2682"/>
                    </a:cubicBezTo>
                    <a:cubicBezTo>
                      <a:pt x="2693" y="2714"/>
                      <a:pt x="2756" y="2892"/>
                      <a:pt x="2771" y="2936"/>
                    </a:cubicBezTo>
                    <a:cubicBezTo>
                      <a:pt x="2829" y="3110"/>
                      <a:pt x="2905" y="3224"/>
                      <a:pt x="2776" y="3365"/>
                    </a:cubicBezTo>
                    <a:cubicBezTo>
                      <a:pt x="2712" y="3436"/>
                      <a:pt x="2602" y="3459"/>
                      <a:pt x="2512" y="3417"/>
                    </a:cubicBezTo>
                    <a:cubicBezTo>
                      <a:pt x="2382" y="3355"/>
                      <a:pt x="2354" y="3181"/>
                      <a:pt x="2297" y="3011"/>
                    </a:cubicBezTo>
                    <a:lnTo>
                      <a:pt x="2236" y="2825"/>
                    </a:lnTo>
                    <a:close/>
                    <a:moveTo>
                      <a:pt x="2809" y="2682"/>
                    </a:moveTo>
                    <a:lnTo>
                      <a:pt x="3311" y="2785"/>
                    </a:lnTo>
                    <a:lnTo>
                      <a:pt x="3207" y="3247"/>
                    </a:lnTo>
                    <a:cubicBezTo>
                      <a:pt x="3153" y="3246"/>
                      <a:pt x="3025" y="3201"/>
                      <a:pt x="2961" y="3199"/>
                    </a:cubicBezTo>
                    <a:cubicBezTo>
                      <a:pt x="2959" y="3118"/>
                      <a:pt x="2912" y="3002"/>
                      <a:pt x="2890" y="2936"/>
                    </a:cubicBezTo>
                    <a:cubicBezTo>
                      <a:pt x="2875" y="2892"/>
                      <a:pt x="2863" y="2854"/>
                      <a:pt x="2848" y="2810"/>
                    </a:cubicBezTo>
                    <a:lnTo>
                      <a:pt x="2809" y="26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79802">
                  <a:defRPr/>
                </a:pPr>
                <a:endParaRPr lang="en-US" sz="1500" kern="0" dirty="0">
                  <a:solidFill>
                    <a:prstClr val="black"/>
                  </a:solidFill>
                  <a:latin typeface="Arial" panose="020B0604020202020204" pitchFamily="34" charset="0"/>
                  <a:cs typeface="Arial" panose="020B0604020202020204" pitchFamily="34" charset="0"/>
                </a:endParaRPr>
              </a:p>
            </p:txBody>
          </p:sp>
          <p:sp>
            <p:nvSpPr>
              <p:cNvPr id="463" name="Freeform 281"/>
              <p:cNvSpPr>
                <a:spLocks/>
              </p:cNvSpPr>
              <p:nvPr/>
            </p:nvSpPr>
            <p:spPr bwMode="auto">
              <a:xfrm>
                <a:off x="-2687008" y="536576"/>
                <a:ext cx="385764" cy="387349"/>
              </a:xfrm>
              <a:custGeom>
                <a:avLst/>
                <a:gdLst>
                  <a:gd name="T0" fmla="*/ 311 w 1067"/>
                  <a:gd name="T1" fmla="*/ 303 h 1067"/>
                  <a:gd name="T2" fmla="*/ 0 w 1067"/>
                  <a:gd name="T3" fmla="*/ 303 h 1067"/>
                  <a:gd name="T4" fmla="*/ 0 w 1067"/>
                  <a:gd name="T5" fmla="*/ 764 h 1067"/>
                  <a:gd name="T6" fmla="*/ 311 w 1067"/>
                  <a:gd name="T7" fmla="*/ 764 h 1067"/>
                  <a:gd name="T8" fmla="*/ 311 w 1067"/>
                  <a:gd name="T9" fmla="*/ 1067 h 1067"/>
                  <a:gd name="T10" fmla="*/ 764 w 1067"/>
                  <a:gd name="T11" fmla="*/ 1067 h 1067"/>
                  <a:gd name="T12" fmla="*/ 764 w 1067"/>
                  <a:gd name="T13" fmla="*/ 764 h 1067"/>
                  <a:gd name="T14" fmla="*/ 1067 w 1067"/>
                  <a:gd name="T15" fmla="*/ 764 h 1067"/>
                  <a:gd name="T16" fmla="*/ 1067 w 1067"/>
                  <a:gd name="T17" fmla="*/ 303 h 1067"/>
                  <a:gd name="T18" fmla="*/ 764 w 1067"/>
                  <a:gd name="T19" fmla="*/ 303 h 1067"/>
                  <a:gd name="T20" fmla="*/ 764 w 1067"/>
                  <a:gd name="T21" fmla="*/ 0 h 1067"/>
                  <a:gd name="T22" fmla="*/ 311 w 1067"/>
                  <a:gd name="T23" fmla="*/ 0 h 1067"/>
                  <a:gd name="T24" fmla="*/ 311 w 1067"/>
                  <a:gd name="T25" fmla="*/ 303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7" h="1067">
                    <a:moveTo>
                      <a:pt x="311" y="303"/>
                    </a:moveTo>
                    <a:lnTo>
                      <a:pt x="0" y="303"/>
                    </a:lnTo>
                    <a:lnTo>
                      <a:pt x="0" y="764"/>
                    </a:lnTo>
                    <a:lnTo>
                      <a:pt x="311" y="764"/>
                    </a:lnTo>
                    <a:lnTo>
                      <a:pt x="311" y="1067"/>
                    </a:lnTo>
                    <a:lnTo>
                      <a:pt x="764" y="1067"/>
                    </a:lnTo>
                    <a:lnTo>
                      <a:pt x="764" y="764"/>
                    </a:lnTo>
                    <a:lnTo>
                      <a:pt x="1067" y="764"/>
                    </a:lnTo>
                    <a:lnTo>
                      <a:pt x="1067" y="303"/>
                    </a:lnTo>
                    <a:lnTo>
                      <a:pt x="764" y="303"/>
                    </a:lnTo>
                    <a:lnTo>
                      <a:pt x="764" y="0"/>
                    </a:lnTo>
                    <a:lnTo>
                      <a:pt x="311" y="0"/>
                    </a:lnTo>
                    <a:lnTo>
                      <a:pt x="311"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79802">
                  <a:defRPr/>
                </a:pPr>
                <a:endParaRPr lang="en-US" sz="1500" kern="0" dirty="0">
                  <a:solidFill>
                    <a:prstClr val="black"/>
                  </a:solidFill>
                  <a:latin typeface="Arial" panose="020B0604020202020204" pitchFamily="34" charset="0"/>
                  <a:cs typeface="Arial" panose="020B0604020202020204" pitchFamily="34" charset="0"/>
                </a:endParaRPr>
              </a:p>
            </p:txBody>
          </p:sp>
        </p:grpSp>
      </p:grpSp>
      <p:sp>
        <p:nvSpPr>
          <p:cNvPr id="458" name="Oval 457"/>
          <p:cNvSpPr/>
          <p:nvPr/>
        </p:nvSpPr>
        <p:spPr>
          <a:xfrm>
            <a:off x="4144265" y="848262"/>
            <a:ext cx="494884" cy="49488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684133"/>
            <a:endParaRPr lang="en-US" sz="1050" dirty="0">
              <a:solidFill>
                <a:srgbClr val="000000"/>
              </a:solidFill>
              <a:latin typeface="Arial" panose="020B0604020202020204" pitchFamily="34" charset="0"/>
              <a:cs typeface="Arial" panose="020B0604020202020204" pitchFamily="34" charset="0"/>
            </a:endParaRPr>
          </a:p>
        </p:txBody>
      </p:sp>
      <p:sp>
        <p:nvSpPr>
          <p:cNvPr id="454" name="Oval 453"/>
          <p:cNvSpPr/>
          <p:nvPr/>
        </p:nvSpPr>
        <p:spPr>
          <a:xfrm>
            <a:off x="5141069" y="848262"/>
            <a:ext cx="494884" cy="49488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684133"/>
            <a:endParaRPr lang="en-US" sz="1050" dirty="0">
              <a:solidFill>
                <a:srgbClr val="000000"/>
              </a:solidFill>
              <a:latin typeface="Arial" panose="020B0604020202020204" pitchFamily="34" charset="0"/>
              <a:cs typeface="Arial" panose="020B0604020202020204" pitchFamily="34" charset="0"/>
            </a:endParaRPr>
          </a:p>
        </p:txBody>
      </p:sp>
      <p:sp>
        <p:nvSpPr>
          <p:cNvPr id="450" name="Oval 449"/>
          <p:cNvSpPr/>
          <p:nvPr/>
        </p:nvSpPr>
        <p:spPr>
          <a:xfrm>
            <a:off x="6147536" y="848261"/>
            <a:ext cx="494884" cy="494884"/>
          </a:xfrm>
          <a:prstGeom prst="ellipse">
            <a:avLst/>
          </a:prstGeom>
          <a:solidFill>
            <a:srgbClr val="00B0F0"/>
          </a:solidFill>
          <a:ln w="25400" cap="flat" cmpd="sng" algn="ctr">
            <a:noFill/>
            <a:prstDash val="solid"/>
          </a:ln>
          <a:effectLst/>
        </p:spPr>
        <p:txBody>
          <a:bodyPr rtlCol="0" anchor="ctr" anchorCtr="0"/>
          <a:lstStyle/>
          <a:p>
            <a:pPr algn="ctr" defTabSz="979802">
              <a:defRPr/>
            </a:pPr>
            <a:endParaRPr lang="en-US" sz="1500" kern="0" dirty="0">
              <a:solidFill>
                <a:prstClr val="black"/>
              </a:solidFill>
              <a:latin typeface="Arial" panose="020B0604020202020204" pitchFamily="34" charset="0"/>
              <a:cs typeface="Arial" panose="020B0604020202020204" pitchFamily="34" charset="0"/>
            </a:endParaRPr>
          </a:p>
        </p:txBody>
      </p:sp>
      <p:sp>
        <p:nvSpPr>
          <p:cNvPr id="443" name="Rounded Rectangle 442"/>
          <p:cNvSpPr/>
          <p:nvPr/>
        </p:nvSpPr>
        <p:spPr bwMode="auto">
          <a:xfrm>
            <a:off x="2815444" y="982752"/>
            <a:ext cx="413101" cy="223186"/>
          </a:xfrm>
          <a:prstGeom prst="roundRect">
            <a:avLst>
              <a:gd name="adj" fmla="val 50000"/>
            </a:avLst>
          </a:prstGeom>
          <a:solidFill>
            <a:srgbClr val="92D050"/>
          </a:solidFill>
          <a:ln w="9525">
            <a:noFill/>
            <a:round/>
            <a:headEnd/>
            <a:tailEnd/>
          </a:ln>
          <a:effectLst/>
        </p:spPr>
        <p:txBody>
          <a:bodyPr vert="horz" wrap="square" lIns="68580" tIns="34290" rIns="68580" bIns="34290" numCol="1" rtlCol="0" anchor="ctr" anchorCtr="0" compatLnSpc="1">
            <a:prstTxWarp prst="textNoShape">
              <a:avLst/>
            </a:prstTxWarp>
          </a:bodyPr>
          <a:lstStyle/>
          <a:p>
            <a:pPr algn="ctr" defTabSz="979802" fontAlgn="base">
              <a:spcBef>
                <a:spcPct val="0"/>
              </a:spcBef>
              <a:spcAft>
                <a:spcPct val="0"/>
              </a:spcAft>
            </a:pPr>
            <a:r>
              <a:rPr lang="en-US" sz="1050" b="1" dirty="0">
                <a:solidFill>
                  <a:srgbClr val="FFFFFF"/>
                </a:solidFill>
                <a:latin typeface="Arial" panose="020B0604020202020204" pitchFamily="34" charset="0"/>
                <a:ea typeface="MS PGothic" pitchFamily="34" charset="-128"/>
                <a:cs typeface="Arial" panose="020B0604020202020204" pitchFamily="34" charset="0"/>
              </a:rPr>
              <a:t>6</a:t>
            </a:r>
            <a:endParaRPr lang="en-US" sz="1050" b="1" baseline="30000" dirty="0">
              <a:solidFill>
                <a:srgbClr val="FFFFFF"/>
              </a:solidFill>
              <a:latin typeface="Arial" panose="020B0604020202020204" pitchFamily="34" charset="0"/>
              <a:ea typeface="MS PGothic" pitchFamily="34" charset="-128"/>
              <a:cs typeface="Arial" panose="020B0604020202020204" pitchFamily="34" charset="0"/>
            </a:endParaRPr>
          </a:p>
        </p:txBody>
      </p:sp>
      <p:sp>
        <p:nvSpPr>
          <p:cNvPr id="444" name="Rounded Rectangle 443"/>
          <p:cNvSpPr/>
          <p:nvPr/>
        </p:nvSpPr>
        <p:spPr bwMode="auto">
          <a:xfrm>
            <a:off x="5847211" y="983994"/>
            <a:ext cx="413101" cy="223186"/>
          </a:xfrm>
          <a:prstGeom prst="roundRect">
            <a:avLst>
              <a:gd name="adj" fmla="val 50000"/>
            </a:avLst>
          </a:prstGeom>
          <a:solidFill>
            <a:srgbClr val="00B0F0"/>
          </a:solidFill>
          <a:ln w="9525">
            <a:noFill/>
            <a:round/>
            <a:headEnd/>
            <a:tailEnd/>
          </a:ln>
          <a:effectLst/>
        </p:spPr>
        <p:txBody>
          <a:bodyPr vert="horz" wrap="square" lIns="68580" tIns="34290" rIns="68580" bIns="34290" numCol="1" rtlCol="0" anchor="ctr" anchorCtr="0" compatLnSpc="1">
            <a:prstTxWarp prst="textNoShape">
              <a:avLst/>
            </a:prstTxWarp>
          </a:bodyPr>
          <a:lstStyle/>
          <a:p>
            <a:pPr algn="ctr" defTabSz="979802" fontAlgn="base">
              <a:spcBef>
                <a:spcPct val="0"/>
              </a:spcBef>
              <a:spcAft>
                <a:spcPct val="0"/>
              </a:spcAft>
            </a:pPr>
            <a:r>
              <a:rPr lang="en-US" sz="1050" b="1" dirty="0">
                <a:solidFill>
                  <a:srgbClr val="FFFFFF"/>
                </a:solidFill>
                <a:latin typeface="Arial" panose="020B0604020202020204" pitchFamily="34" charset="0"/>
                <a:ea typeface="MS PGothic" pitchFamily="34" charset="-128"/>
                <a:cs typeface="Arial" panose="020B0604020202020204" pitchFamily="34" charset="0"/>
              </a:rPr>
              <a:t>7</a:t>
            </a:r>
            <a:endParaRPr lang="en-US" sz="1050" b="1" baseline="30000" dirty="0">
              <a:solidFill>
                <a:srgbClr val="FFFFFF"/>
              </a:solidFill>
              <a:latin typeface="Arial" panose="020B0604020202020204" pitchFamily="34" charset="0"/>
              <a:ea typeface="MS PGothic" pitchFamily="34" charset="-128"/>
              <a:cs typeface="Arial" panose="020B0604020202020204" pitchFamily="34" charset="0"/>
            </a:endParaRPr>
          </a:p>
        </p:txBody>
      </p:sp>
      <p:sp>
        <p:nvSpPr>
          <p:cNvPr id="445" name="Rounded Rectangle 444"/>
          <p:cNvSpPr/>
          <p:nvPr/>
        </p:nvSpPr>
        <p:spPr bwMode="auto">
          <a:xfrm>
            <a:off x="4849685" y="983994"/>
            <a:ext cx="413101" cy="223186"/>
          </a:xfrm>
          <a:prstGeom prst="roundRect">
            <a:avLst>
              <a:gd name="adj" fmla="val 50000"/>
            </a:avLst>
          </a:prstGeom>
          <a:solidFill>
            <a:srgbClr val="92D050"/>
          </a:solidFill>
          <a:ln w="9525">
            <a:noFill/>
            <a:round/>
            <a:headEnd/>
            <a:tailEnd/>
          </a:ln>
          <a:effectLst/>
        </p:spPr>
        <p:txBody>
          <a:bodyPr vert="horz" wrap="square" lIns="68580" tIns="34290" rIns="68580" bIns="34290" numCol="1" rtlCol="0" anchor="ctr" anchorCtr="0" compatLnSpc="1">
            <a:prstTxWarp prst="textNoShape">
              <a:avLst/>
            </a:prstTxWarp>
          </a:bodyPr>
          <a:lstStyle/>
          <a:p>
            <a:pPr algn="ctr" defTabSz="979802" fontAlgn="base">
              <a:spcBef>
                <a:spcPct val="0"/>
              </a:spcBef>
              <a:spcAft>
                <a:spcPct val="0"/>
              </a:spcAft>
            </a:pPr>
            <a:r>
              <a:rPr lang="en-US" sz="1050" b="1" dirty="0" smtClean="0">
                <a:solidFill>
                  <a:srgbClr val="FFFFFF"/>
                </a:solidFill>
                <a:latin typeface="Arial" panose="020B0604020202020204" pitchFamily="34" charset="0"/>
                <a:ea typeface="MS PGothic" pitchFamily="34" charset="-128"/>
                <a:cs typeface="Arial" panose="020B0604020202020204" pitchFamily="34" charset="0"/>
              </a:rPr>
              <a:t>15</a:t>
            </a:r>
            <a:endParaRPr lang="en-US" sz="1050" b="1" baseline="30000" dirty="0">
              <a:solidFill>
                <a:srgbClr val="FFFFFF"/>
              </a:solidFill>
              <a:latin typeface="Arial" panose="020B0604020202020204" pitchFamily="34" charset="0"/>
              <a:ea typeface="MS PGothic" pitchFamily="34" charset="-128"/>
              <a:cs typeface="Arial" panose="020B0604020202020204" pitchFamily="34" charset="0"/>
            </a:endParaRPr>
          </a:p>
        </p:txBody>
      </p:sp>
      <p:sp>
        <p:nvSpPr>
          <p:cNvPr id="446" name="Rectangle 445"/>
          <p:cNvSpPr/>
          <p:nvPr/>
        </p:nvSpPr>
        <p:spPr>
          <a:xfrm>
            <a:off x="3853673" y="1350565"/>
            <a:ext cx="938816" cy="323165"/>
          </a:xfrm>
          <a:prstGeom prst="rect">
            <a:avLst/>
          </a:prstGeom>
        </p:spPr>
        <p:txBody>
          <a:bodyPr wrap="square">
            <a:spAutoFit/>
          </a:bodyPr>
          <a:lstStyle/>
          <a:p>
            <a:pPr algn="ctr" defTabSz="684133"/>
            <a:r>
              <a:rPr lang="en-US" sz="750" b="1" dirty="0">
                <a:solidFill>
                  <a:srgbClr val="000000"/>
                </a:solidFill>
                <a:latin typeface="Arial" panose="020B0604020202020204" pitchFamily="34" charset="0"/>
                <a:cs typeface="Arial" panose="020B0604020202020204" pitchFamily="34" charset="0"/>
              </a:rPr>
              <a:t>Out of Top </a:t>
            </a:r>
            <a:r>
              <a:rPr lang="en-US" sz="750" b="1" dirty="0" smtClean="0">
                <a:solidFill>
                  <a:srgbClr val="000000"/>
                </a:solidFill>
                <a:latin typeface="Arial" panose="020B0604020202020204" pitchFamily="34" charset="0"/>
                <a:cs typeface="Arial" panose="020B0604020202020204" pitchFamily="34" charset="0"/>
              </a:rPr>
              <a:t>5 BFSI</a:t>
            </a:r>
            <a:endParaRPr lang="en-US" sz="750" b="1" dirty="0">
              <a:solidFill>
                <a:srgbClr val="000000"/>
              </a:solidFill>
              <a:latin typeface="Arial" panose="020B0604020202020204" pitchFamily="34" charset="0"/>
              <a:cs typeface="Arial" panose="020B0604020202020204" pitchFamily="34" charset="0"/>
            </a:endParaRPr>
          </a:p>
        </p:txBody>
      </p:sp>
      <p:sp>
        <p:nvSpPr>
          <p:cNvPr id="447" name="Rectangle 446"/>
          <p:cNvSpPr/>
          <p:nvPr/>
        </p:nvSpPr>
        <p:spPr>
          <a:xfrm>
            <a:off x="2836182" y="1360839"/>
            <a:ext cx="1069837" cy="267335"/>
          </a:xfrm>
          <a:prstGeom prst="rect">
            <a:avLst/>
          </a:prstGeom>
        </p:spPr>
        <p:txBody>
          <a:bodyPr wrap="square" lIns="36149" tIns="18075" rIns="36149" bIns="18075">
            <a:spAutoFit/>
          </a:bodyPr>
          <a:lstStyle/>
          <a:p>
            <a:pPr marL="0" lvl="1" algn="ctr" defTabSz="684133">
              <a:buClr>
                <a:srgbClr val="1E7226"/>
              </a:buClr>
              <a:defRPr/>
            </a:pPr>
            <a:r>
              <a:rPr lang="en-US" altLang="ja-JP" sz="750" b="1" dirty="0">
                <a:solidFill>
                  <a:srgbClr val="000000"/>
                </a:solidFill>
                <a:latin typeface="Arial" panose="020B0604020202020204" pitchFamily="34" charset="0"/>
                <a:cs typeface="Arial" panose="020B0604020202020204" pitchFamily="34" charset="0"/>
                <a:sym typeface="Verdana"/>
              </a:rPr>
              <a:t>Out of Top 1</a:t>
            </a:r>
            <a:r>
              <a:rPr lang="en-US" altLang="ja-JP" sz="750" b="1" dirty="0" smtClean="0">
                <a:solidFill>
                  <a:srgbClr val="000000"/>
                </a:solidFill>
                <a:latin typeface="Arial" panose="020B0604020202020204" pitchFamily="34" charset="0"/>
                <a:cs typeface="Arial" panose="020B0604020202020204" pitchFamily="34" charset="0"/>
                <a:sym typeface="Verdana"/>
              </a:rPr>
              <a:t>0 Healthcare &amp; Pharma </a:t>
            </a:r>
            <a:endParaRPr lang="en-US" altLang="ja-JP" sz="750" b="1" dirty="0">
              <a:solidFill>
                <a:srgbClr val="000000"/>
              </a:solidFill>
              <a:latin typeface="Arial" panose="020B0604020202020204" pitchFamily="34" charset="0"/>
              <a:cs typeface="Arial" panose="020B0604020202020204" pitchFamily="34" charset="0"/>
              <a:sym typeface="Verdana"/>
            </a:endParaRPr>
          </a:p>
        </p:txBody>
      </p:sp>
      <p:sp>
        <p:nvSpPr>
          <p:cNvPr id="448" name="Rectangle 447"/>
          <p:cNvSpPr/>
          <p:nvPr/>
        </p:nvSpPr>
        <p:spPr>
          <a:xfrm>
            <a:off x="4895292" y="1350565"/>
            <a:ext cx="878636" cy="267335"/>
          </a:xfrm>
          <a:prstGeom prst="rect">
            <a:avLst/>
          </a:prstGeom>
        </p:spPr>
        <p:txBody>
          <a:bodyPr wrap="square" lIns="36149" tIns="18075" rIns="36149" bIns="18075">
            <a:spAutoFit/>
          </a:bodyPr>
          <a:lstStyle/>
          <a:p>
            <a:pPr marL="0" lvl="1" algn="ctr" defTabSz="684133">
              <a:buClr>
                <a:srgbClr val="1E7226"/>
              </a:buClr>
              <a:defRPr/>
            </a:pPr>
            <a:r>
              <a:rPr lang="en-US" altLang="ja-JP" sz="750" b="1" dirty="0">
                <a:solidFill>
                  <a:srgbClr val="000000"/>
                </a:solidFill>
                <a:latin typeface="Arial" panose="020B0604020202020204" pitchFamily="34" charset="0"/>
                <a:cs typeface="Arial" panose="020B0604020202020204" pitchFamily="34" charset="0"/>
                <a:sym typeface="Verdana"/>
              </a:rPr>
              <a:t>Out of Top </a:t>
            </a:r>
            <a:r>
              <a:rPr lang="en-US" altLang="ja-JP" sz="750" b="1" dirty="0" smtClean="0">
                <a:solidFill>
                  <a:srgbClr val="000000"/>
                </a:solidFill>
                <a:latin typeface="Arial" panose="020B0604020202020204" pitchFamily="34" charset="0"/>
                <a:cs typeface="Arial" panose="020B0604020202020204" pitchFamily="34" charset="0"/>
                <a:sym typeface="Verdana"/>
              </a:rPr>
              <a:t>25</a:t>
            </a:r>
            <a:endParaRPr lang="en-US" altLang="ja-JP" sz="750" b="1" dirty="0">
              <a:solidFill>
                <a:srgbClr val="000000"/>
              </a:solidFill>
              <a:latin typeface="Arial" panose="020B0604020202020204" pitchFamily="34" charset="0"/>
              <a:cs typeface="Arial" panose="020B0604020202020204" pitchFamily="34" charset="0"/>
              <a:sym typeface="Verdana"/>
            </a:endParaRPr>
          </a:p>
          <a:p>
            <a:pPr marL="0" lvl="1" algn="ctr" defTabSz="684133">
              <a:buClr>
                <a:srgbClr val="1E7226"/>
              </a:buClr>
              <a:defRPr/>
            </a:pPr>
            <a:r>
              <a:rPr lang="en-US" altLang="ja-JP" sz="750" b="1" dirty="0" smtClean="0">
                <a:solidFill>
                  <a:srgbClr val="000000"/>
                </a:solidFill>
                <a:latin typeface="Arial" panose="020B0604020202020204" pitchFamily="34" charset="0"/>
                <a:cs typeface="Arial" panose="020B0604020202020204" pitchFamily="34" charset="0"/>
                <a:sym typeface="Verdana"/>
              </a:rPr>
              <a:t>P&amp;R</a:t>
            </a:r>
            <a:endParaRPr lang="en-US" altLang="ja-JP" sz="750" b="1" dirty="0">
              <a:solidFill>
                <a:srgbClr val="000000"/>
              </a:solidFill>
              <a:latin typeface="Arial" panose="020B0604020202020204" pitchFamily="34" charset="0"/>
              <a:cs typeface="Arial" panose="020B0604020202020204" pitchFamily="34" charset="0"/>
              <a:sym typeface="Verdana"/>
            </a:endParaRPr>
          </a:p>
        </p:txBody>
      </p:sp>
      <p:sp>
        <p:nvSpPr>
          <p:cNvPr id="449" name="Rectangle 448"/>
          <p:cNvSpPr/>
          <p:nvPr/>
        </p:nvSpPr>
        <p:spPr>
          <a:xfrm>
            <a:off x="5868816" y="1350565"/>
            <a:ext cx="887849" cy="267335"/>
          </a:xfrm>
          <a:prstGeom prst="rect">
            <a:avLst/>
          </a:prstGeom>
        </p:spPr>
        <p:txBody>
          <a:bodyPr wrap="square" lIns="36149" tIns="18075" rIns="36149" bIns="18075">
            <a:spAutoFit/>
          </a:bodyPr>
          <a:lstStyle/>
          <a:p>
            <a:pPr marL="0" lvl="1" algn="ctr" defTabSz="684133">
              <a:buClr>
                <a:srgbClr val="1E7226"/>
              </a:buClr>
              <a:defRPr/>
            </a:pPr>
            <a:r>
              <a:rPr lang="en-US" altLang="ja-JP" sz="750" b="1" dirty="0">
                <a:solidFill>
                  <a:srgbClr val="000000"/>
                </a:solidFill>
                <a:latin typeface="Arial" panose="020B0604020202020204" pitchFamily="34" charset="0"/>
                <a:cs typeface="Arial" panose="020B0604020202020204" pitchFamily="34" charset="0"/>
                <a:sym typeface="Verdana"/>
              </a:rPr>
              <a:t>Out of Top </a:t>
            </a:r>
            <a:r>
              <a:rPr lang="en-US" altLang="ja-JP" sz="750" b="1" dirty="0" smtClean="0">
                <a:solidFill>
                  <a:srgbClr val="000000"/>
                </a:solidFill>
                <a:latin typeface="Arial" panose="020B0604020202020204" pitchFamily="34" charset="0"/>
                <a:cs typeface="Arial" panose="020B0604020202020204" pitchFamily="34" charset="0"/>
                <a:sym typeface="Verdana"/>
              </a:rPr>
              <a:t>10 CIMET</a:t>
            </a:r>
            <a:endParaRPr lang="en-US" altLang="ja-JP" sz="750" b="1" dirty="0">
              <a:solidFill>
                <a:srgbClr val="000000"/>
              </a:solidFill>
              <a:latin typeface="Arial" panose="020B0604020202020204" pitchFamily="34" charset="0"/>
              <a:cs typeface="Arial" panose="020B0604020202020204" pitchFamily="34" charset="0"/>
              <a:sym typeface="Verdana"/>
            </a:endParaRPr>
          </a:p>
        </p:txBody>
      </p:sp>
      <p:sp>
        <p:nvSpPr>
          <p:cNvPr id="464" name="Rectangle 463"/>
          <p:cNvSpPr/>
          <p:nvPr/>
        </p:nvSpPr>
        <p:spPr bwMode="auto">
          <a:xfrm>
            <a:off x="117372" y="2602840"/>
            <a:ext cx="955313" cy="1231178"/>
          </a:xfrm>
          <a:prstGeom prst="rect">
            <a:avLst/>
          </a:prstGeom>
          <a:solidFill>
            <a:schemeClr val="tx1">
              <a:lumMod val="65000"/>
              <a:lumOff val="35000"/>
            </a:schemeClr>
          </a:solidFill>
          <a:ln w="3175" cap="flat" cmpd="sng" algn="ctr">
            <a:noFill/>
            <a:prstDash val="solid"/>
            <a:round/>
            <a:headEnd type="none" w="med" len="med"/>
            <a:tailEnd type="none" w="med" len="med"/>
          </a:ln>
          <a:effectLst/>
        </p:spPr>
        <p:txBody>
          <a:bodyPr anchor="ctr"/>
          <a:lstStyle/>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r>
              <a:rPr lang="en-GB" sz="750" b="1" dirty="0" smtClean="0">
                <a:solidFill>
                  <a:srgbClr val="FFFFFF"/>
                </a:solidFill>
                <a:latin typeface="Arial" panose="020B0604020202020204" pitchFamily="34" charset="0"/>
                <a:ea typeface="ＭＳ Ｐゴシック" pitchFamily="34" charset="-128"/>
                <a:cs typeface="Arial" panose="020B0604020202020204" pitchFamily="34" charset="0"/>
              </a:rPr>
              <a:t>COMPETENCIES</a:t>
            </a:r>
            <a:endParaRPr lang="en-GB" sz="750" b="1" dirty="0">
              <a:solidFill>
                <a:srgbClr val="FFFFFF"/>
              </a:solidFill>
              <a:latin typeface="Arial" panose="020B0604020202020204" pitchFamily="34" charset="0"/>
              <a:ea typeface="ＭＳ Ｐゴシック" pitchFamily="34" charset="-128"/>
              <a:cs typeface="Arial" panose="020B0604020202020204" pitchFamily="34" charset="0"/>
            </a:endParaRPr>
          </a:p>
        </p:txBody>
      </p:sp>
      <p:sp>
        <p:nvSpPr>
          <p:cNvPr id="465" name="Rectangle 464"/>
          <p:cNvSpPr/>
          <p:nvPr/>
        </p:nvSpPr>
        <p:spPr bwMode="auto">
          <a:xfrm>
            <a:off x="4684750" y="2617127"/>
            <a:ext cx="964680" cy="1216841"/>
          </a:xfrm>
          <a:prstGeom prst="rect">
            <a:avLst/>
          </a:prstGeom>
          <a:solidFill>
            <a:schemeClr val="tx1">
              <a:lumMod val="65000"/>
              <a:lumOff val="35000"/>
            </a:schemeClr>
          </a:solidFill>
          <a:ln w="3175" cap="flat" cmpd="sng" algn="ctr">
            <a:noFill/>
            <a:prstDash val="solid"/>
            <a:round/>
            <a:headEnd type="none" w="med" len="med"/>
            <a:tailEnd type="none" w="med" len="med"/>
          </a:ln>
          <a:effectLst/>
        </p:spPr>
        <p:txBody>
          <a:bodyPr lIns="0" rIns="0" anchor="ctr"/>
          <a:lstStyle/>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a:p>
            <a:pPr algn="ctr" defTabSz="684133"/>
            <a:r>
              <a:rPr lang="en-GB" sz="788" b="1" dirty="0" smtClean="0">
                <a:solidFill>
                  <a:srgbClr val="FFFFFF"/>
                </a:solidFill>
                <a:latin typeface="Arial" panose="020B0604020202020204" pitchFamily="34" charset="0"/>
                <a:ea typeface="ＭＳ Ｐゴシック" pitchFamily="34" charset="-128"/>
                <a:cs typeface="Arial" panose="020B0604020202020204" pitchFamily="34" charset="0"/>
              </a:rPr>
              <a:t>KEY DIFFERENTIATORS</a:t>
            </a:r>
            <a:endParaRPr lang="en-GB" sz="788" b="1" dirty="0">
              <a:solidFill>
                <a:srgbClr val="FFFFFF"/>
              </a:solidFill>
              <a:latin typeface="Arial" panose="020B0604020202020204" pitchFamily="34" charset="0"/>
              <a:ea typeface="ＭＳ Ｐゴシック" pitchFamily="34" charset="-128"/>
              <a:cs typeface="Arial" panose="020B0604020202020204" pitchFamily="34" charset="0"/>
            </a:endParaRPr>
          </a:p>
        </p:txBody>
      </p:sp>
      <p:sp>
        <p:nvSpPr>
          <p:cNvPr id="466" name="Rounded Rectangle 465"/>
          <p:cNvSpPr/>
          <p:nvPr/>
        </p:nvSpPr>
        <p:spPr bwMode="auto">
          <a:xfrm>
            <a:off x="2580976" y="793962"/>
            <a:ext cx="4317156" cy="867559"/>
          </a:xfrm>
          <a:prstGeom prst="roundRect">
            <a:avLst>
              <a:gd name="adj" fmla="val 50000"/>
            </a:avLst>
          </a:prstGeom>
          <a:noFill/>
          <a:ln w="19050">
            <a:solidFill>
              <a:srgbClr val="04A2DC"/>
            </a:solidFill>
            <a:prstDash val="sysDash"/>
            <a:round/>
            <a:headEnd/>
            <a:tailEnd/>
          </a:ln>
          <a:effectLst/>
        </p:spPr>
        <p:txBody>
          <a:bodyPr vert="horz" wrap="square" lIns="68580" tIns="34290" rIns="68580" bIns="34290" numCol="1" rtlCol="0" anchor="t" anchorCtr="0" compatLnSpc="1">
            <a:prstTxWarp prst="textNoShape">
              <a:avLst/>
            </a:prstTxWarp>
          </a:bodyPr>
          <a:lstStyle/>
          <a:p>
            <a:pPr algn="ctr" defTabSz="684133"/>
            <a:endParaRPr lang="en-US" sz="1350" kern="0" dirty="0">
              <a:solidFill>
                <a:sysClr val="windowText" lastClr="000000"/>
              </a:solidFill>
              <a:latin typeface="Arial Narrow" pitchFamily="34" charset="0"/>
              <a:ea typeface="ＭＳ Ｐゴシック" pitchFamily="34" charset="-128"/>
            </a:endParaRPr>
          </a:p>
        </p:txBody>
      </p:sp>
      <p:sp>
        <p:nvSpPr>
          <p:cNvPr id="467" name="Freeform 5"/>
          <p:cNvSpPr>
            <a:spLocks/>
          </p:cNvSpPr>
          <p:nvPr/>
        </p:nvSpPr>
        <p:spPr bwMode="auto">
          <a:xfrm>
            <a:off x="4601636" y="1769303"/>
            <a:ext cx="688181" cy="792956"/>
          </a:xfrm>
          <a:custGeom>
            <a:avLst/>
            <a:gdLst>
              <a:gd name="T0" fmla="*/ 0 w 1156"/>
              <a:gd name="T1" fmla="*/ 332 h 1332"/>
              <a:gd name="T2" fmla="*/ 578 w 1156"/>
              <a:gd name="T3" fmla="*/ 0 h 1332"/>
              <a:gd name="T4" fmla="*/ 1156 w 1156"/>
              <a:gd name="T5" fmla="*/ 332 h 1332"/>
              <a:gd name="T6" fmla="*/ 1156 w 1156"/>
              <a:gd name="T7" fmla="*/ 1000 h 1332"/>
              <a:gd name="T8" fmla="*/ 578 w 1156"/>
              <a:gd name="T9" fmla="*/ 1332 h 1332"/>
              <a:gd name="T10" fmla="*/ 0 w 1156"/>
              <a:gd name="T11" fmla="*/ 1000 h 1332"/>
              <a:gd name="T12" fmla="*/ 0 w 1156"/>
              <a:gd name="T13" fmla="*/ 332 h 1332"/>
            </a:gdLst>
            <a:ahLst/>
            <a:cxnLst>
              <a:cxn ang="0">
                <a:pos x="T0" y="T1"/>
              </a:cxn>
              <a:cxn ang="0">
                <a:pos x="T2" y="T3"/>
              </a:cxn>
              <a:cxn ang="0">
                <a:pos x="T4" y="T5"/>
              </a:cxn>
              <a:cxn ang="0">
                <a:pos x="T6" y="T7"/>
              </a:cxn>
              <a:cxn ang="0">
                <a:pos x="T8" y="T9"/>
              </a:cxn>
              <a:cxn ang="0">
                <a:pos x="T10" y="T11"/>
              </a:cxn>
              <a:cxn ang="0">
                <a:pos x="T12" y="T13"/>
              </a:cxn>
            </a:cxnLst>
            <a:rect l="0" t="0" r="r" b="b"/>
            <a:pathLst>
              <a:path w="1156" h="1332">
                <a:moveTo>
                  <a:pt x="0" y="332"/>
                </a:moveTo>
                <a:lnTo>
                  <a:pt x="578" y="0"/>
                </a:lnTo>
                <a:lnTo>
                  <a:pt x="1156" y="332"/>
                </a:lnTo>
                <a:lnTo>
                  <a:pt x="1156" y="1000"/>
                </a:lnTo>
                <a:lnTo>
                  <a:pt x="578" y="1332"/>
                </a:lnTo>
                <a:lnTo>
                  <a:pt x="0" y="1000"/>
                </a:lnTo>
                <a:lnTo>
                  <a:pt x="0" y="332"/>
                </a:lnTo>
                <a:close/>
              </a:path>
            </a:pathLst>
          </a:custGeom>
          <a:solidFill>
            <a:srgbClr val="88C04D"/>
          </a:solidFill>
          <a:ln>
            <a:noFill/>
          </a:ln>
        </p:spPr>
        <p:txBody>
          <a:bodyPr vert="horz" wrap="square" lIns="68580" tIns="34290" rIns="68580" bIns="34290" numCol="1" anchor="t" anchorCtr="0" compatLnSpc="1">
            <a:prstTxWarp prst="textNoShape">
              <a:avLst/>
            </a:prstTxWarp>
          </a:bodyPr>
          <a:lstStyle/>
          <a:p>
            <a:pPr defTabSz="684133"/>
            <a:endParaRPr lang="en-US" sz="1350">
              <a:solidFill>
                <a:srgbClr val="000000"/>
              </a:solidFill>
            </a:endParaRPr>
          </a:p>
        </p:txBody>
      </p:sp>
      <p:sp>
        <p:nvSpPr>
          <p:cNvPr id="468" name="Rounded Rectangle 467"/>
          <p:cNvSpPr/>
          <p:nvPr/>
        </p:nvSpPr>
        <p:spPr>
          <a:xfrm>
            <a:off x="325298" y="1858429"/>
            <a:ext cx="1185017" cy="301761"/>
          </a:xfrm>
          <a:prstGeom prst="roundRect">
            <a:avLst/>
          </a:prstGeom>
          <a:solidFill>
            <a:schemeClr val="bg1"/>
          </a:solidFill>
          <a:ln>
            <a:solidFill>
              <a:srgbClr val="3188B5"/>
            </a:solidFill>
          </a:ln>
          <a:effectLst/>
          <a:extLst/>
        </p:spPr>
        <p:txBody>
          <a:bodyPr lIns="0" tIns="0" rIns="0" bIns="0" anchor="ctr"/>
          <a:lstStyle/>
          <a:p>
            <a:pPr algn="ctr" defTabSz="685800"/>
            <a:r>
              <a:rPr lang="en-US" sz="900" dirty="0" smtClean="0">
                <a:solidFill>
                  <a:srgbClr val="000000"/>
                </a:solidFill>
                <a:latin typeface="Arial" panose="020B0604020202020204" pitchFamily="34" charset="0"/>
                <a:cs typeface="Arial" panose="020B0604020202020204" pitchFamily="34" charset="0"/>
              </a:rPr>
              <a:t>        Performance</a:t>
            </a:r>
            <a:endParaRPr lang="en-US" sz="900" dirty="0">
              <a:solidFill>
                <a:srgbClr val="000000"/>
              </a:solidFill>
              <a:latin typeface="Arial" panose="020B0604020202020204" pitchFamily="34" charset="0"/>
              <a:cs typeface="Arial" panose="020B0604020202020204" pitchFamily="34" charset="0"/>
            </a:endParaRPr>
          </a:p>
        </p:txBody>
      </p:sp>
      <p:sp>
        <p:nvSpPr>
          <p:cNvPr id="469" name="Rounded Rectangle 468"/>
          <p:cNvSpPr/>
          <p:nvPr/>
        </p:nvSpPr>
        <p:spPr>
          <a:xfrm>
            <a:off x="1733493" y="1858429"/>
            <a:ext cx="1185017" cy="301761"/>
          </a:xfrm>
          <a:prstGeom prst="roundRect">
            <a:avLst/>
          </a:prstGeom>
          <a:solidFill>
            <a:schemeClr val="bg1"/>
          </a:solidFill>
          <a:ln>
            <a:solidFill>
              <a:srgbClr val="3188B5"/>
            </a:solidFill>
          </a:ln>
          <a:effectLst/>
          <a:extLst/>
        </p:spPr>
        <p:txBody>
          <a:bodyPr lIns="0" tIns="0" rIns="0" bIns="0" anchor="ctr"/>
          <a:lstStyle/>
          <a:p>
            <a:pPr algn="ctr" defTabSz="685800"/>
            <a:r>
              <a:rPr lang="en-US" sz="900" dirty="0" smtClean="0">
                <a:solidFill>
                  <a:srgbClr val="000000"/>
                </a:solidFill>
                <a:latin typeface="Arial" panose="020B0604020202020204" pitchFamily="34" charset="0"/>
                <a:cs typeface="Arial" panose="020B0604020202020204" pitchFamily="34" charset="0"/>
              </a:rPr>
              <a:t>        Scalability</a:t>
            </a:r>
            <a:endParaRPr lang="en-US" sz="900" dirty="0">
              <a:solidFill>
                <a:srgbClr val="000000"/>
              </a:solidFill>
              <a:latin typeface="Arial" panose="020B0604020202020204" pitchFamily="34" charset="0"/>
              <a:cs typeface="Arial" panose="020B0604020202020204" pitchFamily="34" charset="0"/>
            </a:endParaRPr>
          </a:p>
        </p:txBody>
      </p:sp>
      <p:sp>
        <p:nvSpPr>
          <p:cNvPr id="470" name="Rounded Rectangle 469"/>
          <p:cNvSpPr/>
          <p:nvPr/>
        </p:nvSpPr>
        <p:spPr>
          <a:xfrm>
            <a:off x="325933" y="2187115"/>
            <a:ext cx="1185017" cy="301761"/>
          </a:xfrm>
          <a:prstGeom prst="roundRect">
            <a:avLst/>
          </a:prstGeom>
          <a:solidFill>
            <a:schemeClr val="bg1"/>
          </a:solidFill>
          <a:ln>
            <a:solidFill>
              <a:srgbClr val="3188B5"/>
            </a:solidFill>
          </a:ln>
          <a:effectLst/>
          <a:extLst/>
        </p:spPr>
        <p:txBody>
          <a:bodyPr lIns="0" tIns="0" rIns="0" bIns="0" anchor="ctr"/>
          <a:lstStyle/>
          <a:p>
            <a:pPr algn="ctr" defTabSz="685800"/>
            <a:r>
              <a:rPr lang="en-US" sz="900" dirty="0" smtClean="0">
                <a:solidFill>
                  <a:srgbClr val="000000"/>
                </a:solidFill>
                <a:latin typeface="Arial" panose="020B0604020202020204" pitchFamily="34" charset="0"/>
                <a:cs typeface="Arial" panose="020B0604020202020204" pitchFamily="34" charset="0"/>
              </a:rPr>
              <a:t>    Capacity</a:t>
            </a:r>
            <a:endParaRPr lang="en-US" sz="900" dirty="0">
              <a:solidFill>
                <a:srgbClr val="000000"/>
              </a:solidFill>
              <a:latin typeface="Arial" panose="020B0604020202020204" pitchFamily="34" charset="0"/>
              <a:cs typeface="Arial" panose="020B0604020202020204" pitchFamily="34" charset="0"/>
            </a:endParaRPr>
          </a:p>
        </p:txBody>
      </p:sp>
      <p:sp>
        <p:nvSpPr>
          <p:cNvPr id="471" name="Rounded Rectangle 470"/>
          <p:cNvSpPr/>
          <p:nvPr/>
        </p:nvSpPr>
        <p:spPr>
          <a:xfrm>
            <a:off x="1734127" y="2187115"/>
            <a:ext cx="1185017" cy="301761"/>
          </a:xfrm>
          <a:prstGeom prst="roundRect">
            <a:avLst/>
          </a:prstGeom>
          <a:solidFill>
            <a:schemeClr val="bg1"/>
          </a:solidFill>
          <a:ln>
            <a:solidFill>
              <a:srgbClr val="3188B5"/>
            </a:solidFill>
          </a:ln>
          <a:effectLst/>
          <a:extLst/>
        </p:spPr>
        <p:txBody>
          <a:bodyPr lIns="0" tIns="0" rIns="0" bIns="0" anchor="ctr"/>
          <a:lstStyle/>
          <a:p>
            <a:pPr algn="ctr" defTabSz="685800"/>
            <a:r>
              <a:rPr lang="en-US" sz="900" dirty="0" smtClean="0">
                <a:solidFill>
                  <a:srgbClr val="000000"/>
                </a:solidFill>
                <a:latin typeface="Arial" panose="020B0604020202020204" pitchFamily="34" charset="0"/>
                <a:cs typeface="Arial" panose="020B0604020202020204" pitchFamily="34" charset="0"/>
              </a:rPr>
              <a:t>        Resilience</a:t>
            </a:r>
            <a:endParaRPr lang="en-US" sz="900" dirty="0">
              <a:solidFill>
                <a:srgbClr val="000000"/>
              </a:solidFill>
              <a:latin typeface="Arial" panose="020B0604020202020204" pitchFamily="34" charset="0"/>
              <a:cs typeface="Arial" panose="020B0604020202020204" pitchFamily="34" charset="0"/>
            </a:endParaRPr>
          </a:p>
        </p:txBody>
      </p:sp>
      <p:sp>
        <p:nvSpPr>
          <p:cNvPr id="473" name="Rectangle 472"/>
          <p:cNvSpPr/>
          <p:nvPr/>
        </p:nvSpPr>
        <p:spPr bwMode="auto">
          <a:xfrm>
            <a:off x="116565" y="1776067"/>
            <a:ext cx="4083938" cy="786193"/>
          </a:xfrm>
          <a:prstGeom prst="rect">
            <a:avLst/>
          </a:prstGeom>
          <a:noFill/>
          <a:ln w="9525">
            <a:solidFill>
              <a:srgbClr val="05A3DD"/>
            </a:solidFill>
            <a:prstDash val="sysDash"/>
            <a:round/>
            <a:headEnd/>
            <a:tailEnd/>
          </a:ln>
          <a:effectLst/>
        </p:spPr>
        <p:txBody>
          <a:bodyPr vert="horz" wrap="square" lIns="68580" tIns="34290" rIns="68580" bIns="34290" numCol="1" rtlCol="0" anchor="t" anchorCtr="0" compatLnSpc="1">
            <a:prstTxWarp prst="textNoShape">
              <a:avLst/>
            </a:prstTxWarp>
          </a:bodyPr>
          <a:lstStyle/>
          <a:p>
            <a:pPr algn="ctr" defTabSz="684133"/>
            <a:endParaRPr lang="en-US" sz="1350" kern="0" dirty="0">
              <a:solidFill>
                <a:sysClr val="windowText" lastClr="000000"/>
              </a:solidFill>
              <a:latin typeface="Arial Narrow" pitchFamily="34" charset="0"/>
              <a:ea typeface="ＭＳ Ｐゴシック" pitchFamily="34" charset="-128"/>
            </a:endParaRPr>
          </a:p>
        </p:txBody>
      </p:sp>
      <p:grpSp>
        <p:nvGrpSpPr>
          <p:cNvPr id="474" name="Group 4"/>
          <p:cNvGrpSpPr>
            <a:grpSpLocks noChangeAspect="1"/>
          </p:cNvGrpSpPr>
          <p:nvPr/>
        </p:nvGrpSpPr>
        <p:grpSpPr bwMode="auto">
          <a:xfrm>
            <a:off x="3856449" y="1776067"/>
            <a:ext cx="688181" cy="792956"/>
            <a:chOff x="3065" y="1620"/>
            <a:chExt cx="578" cy="666"/>
          </a:xfrm>
        </p:grpSpPr>
        <p:sp>
          <p:nvSpPr>
            <p:cNvPr id="475" name="AutoShape 3"/>
            <p:cNvSpPr>
              <a:spLocks noChangeAspect="1" noChangeArrowheads="1" noTextEdit="1"/>
            </p:cNvSpPr>
            <p:nvPr/>
          </p:nvSpPr>
          <p:spPr bwMode="auto">
            <a:xfrm>
              <a:off x="3065" y="1620"/>
              <a:ext cx="578" cy="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4133"/>
              <a:endParaRPr lang="en-US" sz="1350">
                <a:solidFill>
                  <a:srgbClr val="000000"/>
                </a:solidFill>
              </a:endParaRPr>
            </a:p>
          </p:txBody>
        </p:sp>
        <p:sp>
          <p:nvSpPr>
            <p:cNvPr id="476" name="Freeform 5"/>
            <p:cNvSpPr>
              <a:spLocks/>
            </p:cNvSpPr>
            <p:nvPr/>
          </p:nvSpPr>
          <p:spPr bwMode="auto">
            <a:xfrm>
              <a:off x="3065" y="1620"/>
              <a:ext cx="578" cy="666"/>
            </a:xfrm>
            <a:custGeom>
              <a:avLst/>
              <a:gdLst>
                <a:gd name="T0" fmla="*/ 0 w 1156"/>
                <a:gd name="T1" fmla="*/ 332 h 1332"/>
                <a:gd name="T2" fmla="*/ 578 w 1156"/>
                <a:gd name="T3" fmla="*/ 0 h 1332"/>
                <a:gd name="T4" fmla="*/ 1156 w 1156"/>
                <a:gd name="T5" fmla="*/ 332 h 1332"/>
                <a:gd name="T6" fmla="*/ 1156 w 1156"/>
                <a:gd name="T7" fmla="*/ 1000 h 1332"/>
                <a:gd name="T8" fmla="*/ 578 w 1156"/>
                <a:gd name="T9" fmla="*/ 1332 h 1332"/>
                <a:gd name="T10" fmla="*/ 0 w 1156"/>
                <a:gd name="T11" fmla="*/ 1000 h 1332"/>
                <a:gd name="T12" fmla="*/ 0 w 1156"/>
                <a:gd name="T13" fmla="*/ 332 h 1332"/>
              </a:gdLst>
              <a:ahLst/>
              <a:cxnLst>
                <a:cxn ang="0">
                  <a:pos x="T0" y="T1"/>
                </a:cxn>
                <a:cxn ang="0">
                  <a:pos x="T2" y="T3"/>
                </a:cxn>
                <a:cxn ang="0">
                  <a:pos x="T4" y="T5"/>
                </a:cxn>
                <a:cxn ang="0">
                  <a:pos x="T6" y="T7"/>
                </a:cxn>
                <a:cxn ang="0">
                  <a:pos x="T8" y="T9"/>
                </a:cxn>
                <a:cxn ang="0">
                  <a:pos x="T10" y="T11"/>
                </a:cxn>
                <a:cxn ang="0">
                  <a:pos x="T12" y="T13"/>
                </a:cxn>
              </a:cxnLst>
              <a:rect l="0" t="0" r="r" b="b"/>
              <a:pathLst>
                <a:path w="1156" h="1332">
                  <a:moveTo>
                    <a:pt x="0" y="332"/>
                  </a:moveTo>
                  <a:lnTo>
                    <a:pt x="578" y="0"/>
                  </a:lnTo>
                  <a:lnTo>
                    <a:pt x="1156" y="332"/>
                  </a:lnTo>
                  <a:lnTo>
                    <a:pt x="1156" y="1000"/>
                  </a:lnTo>
                  <a:lnTo>
                    <a:pt x="578" y="1332"/>
                  </a:lnTo>
                  <a:lnTo>
                    <a:pt x="0" y="1000"/>
                  </a:lnTo>
                  <a:lnTo>
                    <a:pt x="0" y="332"/>
                  </a:lnTo>
                  <a:close/>
                </a:path>
              </a:pathLst>
            </a:custGeom>
            <a:solidFill>
              <a:srgbClr val="04A2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4133"/>
              <a:endParaRPr lang="en-US" sz="1350">
                <a:solidFill>
                  <a:srgbClr val="000000"/>
                </a:solidFill>
              </a:endParaRPr>
            </a:p>
          </p:txBody>
        </p:sp>
      </p:grpSp>
      <p:sp>
        <p:nvSpPr>
          <p:cNvPr id="477" name="Rounded Rectangle 476"/>
          <p:cNvSpPr/>
          <p:nvPr/>
        </p:nvSpPr>
        <p:spPr>
          <a:xfrm>
            <a:off x="5998034" y="1888150"/>
            <a:ext cx="590095" cy="146329"/>
          </a:xfrm>
          <a:prstGeom prst="roundRect">
            <a:avLst/>
          </a:prstGeom>
          <a:solidFill>
            <a:schemeClr val="bg1"/>
          </a:solidFill>
          <a:ln>
            <a:solidFill>
              <a:srgbClr val="2D9F01"/>
            </a:solidFill>
          </a:ln>
          <a:effectLst/>
          <a:extLst/>
        </p:spPr>
        <p:txBody>
          <a:bodyPr lIns="0" tIns="0" rIns="0" bIns="0" anchor="ctr"/>
          <a:lstStyle/>
          <a:p>
            <a:pPr algn="ctr" defTabSz="685800"/>
            <a:r>
              <a:rPr lang="en-US" sz="750" dirty="0" smtClean="0">
                <a:solidFill>
                  <a:srgbClr val="000000"/>
                </a:solidFill>
                <a:latin typeface="Arial" panose="020B0604020202020204" pitchFamily="34" charset="0"/>
                <a:cs typeface="Arial" panose="020B0604020202020204" pitchFamily="34" charset="0"/>
              </a:rPr>
              <a:t>Mobile</a:t>
            </a:r>
            <a:endParaRPr lang="en-US" sz="750" dirty="0">
              <a:solidFill>
                <a:srgbClr val="000000"/>
              </a:solidFill>
              <a:latin typeface="Arial" panose="020B0604020202020204" pitchFamily="34" charset="0"/>
              <a:cs typeface="Arial" panose="020B0604020202020204" pitchFamily="34" charset="0"/>
            </a:endParaRPr>
          </a:p>
        </p:txBody>
      </p:sp>
      <p:sp>
        <p:nvSpPr>
          <p:cNvPr id="478" name="Rounded Rectangle 477"/>
          <p:cNvSpPr/>
          <p:nvPr/>
        </p:nvSpPr>
        <p:spPr>
          <a:xfrm>
            <a:off x="6632186" y="1888150"/>
            <a:ext cx="1185017" cy="140773"/>
          </a:xfrm>
          <a:prstGeom prst="roundRect">
            <a:avLst/>
          </a:prstGeom>
          <a:solidFill>
            <a:schemeClr val="bg1"/>
          </a:solidFill>
          <a:ln>
            <a:solidFill>
              <a:srgbClr val="2D9F01"/>
            </a:solidFill>
          </a:ln>
          <a:effectLst/>
          <a:extLst/>
        </p:spPr>
        <p:txBody>
          <a:bodyPr lIns="0" tIns="0" rIns="0" bIns="0" anchor="ctr"/>
          <a:lstStyle/>
          <a:p>
            <a:pPr algn="ctr" defTabSz="685800"/>
            <a:r>
              <a:rPr lang="en-US" sz="750" dirty="0" smtClean="0">
                <a:solidFill>
                  <a:srgbClr val="000000"/>
                </a:solidFill>
                <a:latin typeface="Arial" panose="020B0604020202020204" pitchFamily="34" charset="0"/>
                <a:cs typeface="Arial" panose="020B0604020202020204" pitchFamily="34" charset="0"/>
              </a:rPr>
              <a:t>Internet Of Things (</a:t>
            </a:r>
            <a:r>
              <a:rPr lang="en-US" sz="750" dirty="0" err="1" smtClean="0">
                <a:solidFill>
                  <a:srgbClr val="000000"/>
                </a:solidFill>
                <a:latin typeface="Arial" panose="020B0604020202020204" pitchFamily="34" charset="0"/>
                <a:cs typeface="Arial" panose="020B0604020202020204" pitchFamily="34" charset="0"/>
              </a:rPr>
              <a:t>IoT</a:t>
            </a:r>
            <a:r>
              <a:rPr lang="en-US" sz="750" dirty="0" smtClean="0">
                <a:solidFill>
                  <a:srgbClr val="000000"/>
                </a:solidFill>
                <a:latin typeface="Arial" panose="020B0604020202020204" pitchFamily="34" charset="0"/>
                <a:cs typeface="Arial" panose="020B0604020202020204" pitchFamily="34" charset="0"/>
              </a:rPr>
              <a:t>)</a:t>
            </a:r>
            <a:endParaRPr lang="en-US" sz="750" dirty="0">
              <a:solidFill>
                <a:srgbClr val="000000"/>
              </a:solidFill>
              <a:latin typeface="Arial" panose="020B0604020202020204" pitchFamily="34" charset="0"/>
              <a:cs typeface="Arial" panose="020B0604020202020204" pitchFamily="34" charset="0"/>
            </a:endParaRPr>
          </a:p>
        </p:txBody>
      </p:sp>
      <p:sp>
        <p:nvSpPr>
          <p:cNvPr id="479" name="Rounded Rectangle 478"/>
          <p:cNvSpPr/>
          <p:nvPr/>
        </p:nvSpPr>
        <p:spPr>
          <a:xfrm>
            <a:off x="7247891" y="2086854"/>
            <a:ext cx="1065541" cy="149963"/>
          </a:xfrm>
          <a:prstGeom prst="roundRect">
            <a:avLst/>
          </a:prstGeom>
          <a:solidFill>
            <a:schemeClr val="bg1"/>
          </a:solidFill>
          <a:ln>
            <a:solidFill>
              <a:srgbClr val="2D9F01"/>
            </a:solidFill>
          </a:ln>
          <a:effectLst/>
          <a:extLst/>
        </p:spPr>
        <p:txBody>
          <a:bodyPr lIns="0" tIns="0" rIns="0" bIns="0" anchor="ctr"/>
          <a:lstStyle/>
          <a:p>
            <a:pPr algn="ctr" defTabSz="685800"/>
            <a:r>
              <a:rPr lang="en-US" sz="750" dirty="0" smtClean="0">
                <a:solidFill>
                  <a:srgbClr val="000000"/>
                </a:solidFill>
                <a:latin typeface="Arial" panose="020B0604020202020204" pitchFamily="34" charset="0"/>
                <a:cs typeface="Arial" panose="020B0604020202020204" pitchFamily="34" charset="0"/>
              </a:rPr>
              <a:t>Analytics</a:t>
            </a:r>
            <a:endParaRPr lang="en-US" sz="750" dirty="0">
              <a:solidFill>
                <a:srgbClr val="000000"/>
              </a:solidFill>
              <a:latin typeface="Arial" panose="020B0604020202020204" pitchFamily="34" charset="0"/>
              <a:cs typeface="Arial" panose="020B0604020202020204" pitchFamily="34" charset="0"/>
            </a:endParaRPr>
          </a:p>
        </p:txBody>
      </p:sp>
      <p:sp>
        <p:nvSpPr>
          <p:cNvPr id="480" name="Rounded Rectangle 479"/>
          <p:cNvSpPr/>
          <p:nvPr/>
        </p:nvSpPr>
        <p:spPr>
          <a:xfrm>
            <a:off x="5995620" y="2086854"/>
            <a:ext cx="1185017" cy="140773"/>
          </a:xfrm>
          <a:prstGeom prst="roundRect">
            <a:avLst/>
          </a:prstGeom>
          <a:solidFill>
            <a:schemeClr val="bg1"/>
          </a:solidFill>
          <a:ln>
            <a:solidFill>
              <a:srgbClr val="2D9F01"/>
            </a:solidFill>
          </a:ln>
          <a:effectLst/>
          <a:extLst/>
        </p:spPr>
        <p:txBody>
          <a:bodyPr lIns="0" tIns="0" rIns="0" bIns="0" anchor="ctr"/>
          <a:lstStyle/>
          <a:p>
            <a:pPr algn="ctr" defTabSz="685800"/>
            <a:r>
              <a:rPr lang="en-US" sz="750" dirty="0" smtClean="0">
                <a:solidFill>
                  <a:srgbClr val="000000"/>
                </a:solidFill>
                <a:latin typeface="Arial" panose="020B0604020202020204" pitchFamily="34" charset="0"/>
                <a:cs typeface="Arial" panose="020B0604020202020204" pitchFamily="34" charset="0"/>
              </a:rPr>
              <a:t>Social</a:t>
            </a:r>
            <a:endParaRPr lang="en-US" sz="750" dirty="0">
              <a:solidFill>
                <a:srgbClr val="000000"/>
              </a:solidFill>
              <a:latin typeface="Arial" panose="020B0604020202020204" pitchFamily="34" charset="0"/>
              <a:cs typeface="Arial" panose="020B0604020202020204" pitchFamily="34" charset="0"/>
            </a:endParaRPr>
          </a:p>
        </p:txBody>
      </p:sp>
      <p:sp>
        <p:nvSpPr>
          <p:cNvPr id="481" name="Rounded Rectangle 480"/>
          <p:cNvSpPr/>
          <p:nvPr/>
        </p:nvSpPr>
        <p:spPr>
          <a:xfrm>
            <a:off x="8356987" y="2086853"/>
            <a:ext cx="615563" cy="149924"/>
          </a:xfrm>
          <a:prstGeom prst="roundRect">
            <a:avLst/>
          </a:prstGeom>
          <a:solidFill>
            <a:schemeClr val="bg1"/>
          </a:solidFill>
          <a:ln>
            <a:solidFill>
              <a:srgbClr val="2D9F01"/>
            </a:solidFill>
          </a:ln>
          <a:effectLst/>
          <a:extLst/>
        </p:spPr>
        <p:txBody>
          <a:bodyPr lIns="0" tIns="0" rIns="0" bIns="0" anchor="ctr"/>
          <a:lstStyle/>
          <a:p>
            <a:pPr algn="ctr" defTabSz="685800"/>
            <a:r>
              <a:rPr lang="en-US" sz="750" dirty="0" smtClean="0">
                <a:solidFill>
                  <a:srgbClr val="000000"/>
                </a:solidFill>
                <a:latin typeface="Arial" panose="020B0604020202020204" pitchFamily="34" charset="0"/>
                <a:cs typeface="Arial" panose="020B0604020202020204" pitchFamily="34" charset="0"/>
              </a:rPr>
              <a:t>SAP</a:t>
            </a:r>
            <a:endParaRPr lang="en-US" sz="750" dirty="0">
              <a:solidFill>
                <a:srgbClr val="000000"/>
              </a:solidFill>
              <a:latin typeface="Arial" panose="020B0604020202020204" pitchFamily="34" charset="0"/>
              <a:cs typeface="Arial" panose="020B0604020202020204" pitchFamily="34" charset="0"/>
            </a:endParaRPr>
          </a:p>
        </p:txBody>
      </p:sp>
      <p:sp>
        <p:nvSpPr>
          <p:cNvPr id="482" name="Rounded Rectangle 481"/>
          <p:cNvSpPr/>
          <p:nvPr/>
        </p:nvSpPr>
        <p:spPr>
          <a:xfrm>
            <a:off x="6001420" y="2285558"/>
            <a:ext cx="1185017" cy="140773"/>
          </a:xfrm>
          <a:prstGeom prst="roundRect">
            <a:avLst/>
          </a:prstGeom>
          <a:solidFill>
            <a:schemeClr val="bg1"/>
          </a:solidFill>
          <a:ln>
            <a:solidFill>
              <a:srgbClr val="2D9F01"/>
            </a:solidFill>
          </a:ln>
          <a:effectLst/>
          <a:extLst/>
        </p:spPr>
        <p:txBody>
          <a:bodyPr lIns="0" tIns="0" rIns="0" bIns="0" anchor="ctr"/>
          <a:lstStyle/>
          <a:p>
            <a:pPr algn="ctr" defTabSz="685800"/>
            <a:r>
              <a:rPr lang="en-US" sz="750" dirty="0" smtClean="0">
                <a:solidFill>
                  <a:srgbClr val="000000"/>
                </a:solidFill>
                <a:latin typeface="Arial" panose="020B0604020202020204" pitchFamily="34" charset="0"/>
                <a:cs typeface="Arial" panose="020B0604020202020204" pitchFamily="34" charset="0"/>
              </a:rPr>
              <a:t>Oracle </a:t>
            </a:r>
            <a:r>
              <a:rPr lang="en-US" sz="750" dirty="0" err="1" smtClean="0">
                <a:solidFill>
                  <a:srgbClr val="000000"/>
                </a:solidFill>
                <a:latin typeface="Arial" panose="020B0604020202020204" pitchFamily="34" charset="0"/>
                <a:cs typeface="Arial" panose="020B0604020202020204" pitchFamily="34" charset="0"/>
              </a:rPr>
              <a:t>Ebiz</a:t>
            </a:r>
            <a:endParaRPr lang="en-US" sz="750" dirty="0">
              <a:solidFill>
                <a:srgbClr val="000000"/>
              </a:solidFill>
              <a:latin typeface="Arial" panose="020B0604020202020204" pitchFamily="34" charset="0"/>
              <a:cs typeface="Arial" panose="020B0604020202020204" pitchFamily="34" charset="0"/>
            </a:endParaRPr>
          </a:p>
        </p:txBody>
      </p:sp>
      <p:sp>
        <p:nvSpPr>
          <p:cNvPr id="483" name="Rounded Rectangle 482"/>
          <p:cNvSpPr/>
          <p:nvPr/>
        </p:nvSpPr>
        <p:spPr>
          <a:xfrm>
            <a:off x="7256525" y="2285558"/>
            <a:ext cx="740092" cy="143168"/>
          </a:xfrm>
          <a:prstGeom prst="roundRect">
            <a:avLst/>
          </a:prstGeom>
          <a:solidFill>
            <a:schemeClr val="bg1"/>
          </a:solidFill>
          <a:ln>
            <a:solidFill>
              <a:srgbClr val="2D9F01"/>
            </a:solidFill>
          </a:ln>
          <a:effectLst/>
          <a:extLst/>
        </p:spPr>
        <p:txBody>
          <a:bodyPr lIns="0" tIns="0" rIns="0" bIns="0" anchor="ctr"/>
          <a:lstStyle/>
          <a:p>
            <a:pPr algn="ctr" defTabSz="685800"/>
            <a:r>
              <a:rPr lang="en-US" sz="750" dirty="0" smtClean="0">
                <a:solidFill>
                  <a:srgbClr val="000000"/>
                </a:solidFill>
                <a:latin typeface="Arial" panose="020B0604020202020204" pitchFamily="34" charset="0"/>
                <a:cs typeface="Arial" panose="020B0604020202020204" pitchFamily="34" charset="0"/>
              </a:rPr>
              <a:t>DW, ETL</a:t>
            </a:r>
            <a:endParaRPr lang="en-US" sz="750" dirty="0">
              <a:solidFill>
                <a:srgbClr val="000000"/>
              </a:solidFill>
              <a:latin typeface="Arial" panose="020B0604020202020204" pitchFamily="34" charset="0"/>
              <a:cs typeface="Arial" panose="020B0604020202020204" pitchFamily="34" charset="0"/>
            </a:endParaRPr>
          </a:p>
        </p:txBody>
      </p:sp>
      <p:sp>
        <p:nvSpPr>
          <p:cNvPr id="484" name="Rounded Rectangle 483"/>
          <p:cNvSpPr/>
          <p:nvPr/>
        </p:nvSpPr>
        <p:spPr>
          <a:xfrm>
            <a:off x="8052221" y="2285558"/>
            <a:ext cx="609533" cy="157400"/>
          </a:xfrm>
          <a:prstGeom prst="roundRect">
            <a:avLst/>
          </a:prstGeom>
          <a:solidFill>
            <a:schemeClr val="bg1"/>
          </a:solidFill>
          <a:ln>
            <a:solidFill>
              <a:srgbClr val="2D9F01"/>
            </a:solidFill>
          </a:ln>
          <a:effectLst/>
          <a:extLst/>
        </p:spPr>
        <p:txBody>
          <a:bodyPr lIns="0" tIns="0" rIns="0" bIns="0" anchor="ctr"/>
          <a:lstStyle/>
          <a:p>
            <a:pPr algn="ctr" defTabSz="685800"/>
            <a:r>
              <a:rPr lang="en-US" sz="750" dirty="0" err="1" smtClean="0">
                <a:solidFill>
                  <a:srgbClr val="000000"/>
                </a:solidFill>
                <a:latin typeface="Arial" panose="020B0604020202020204" pitchFamily="34" charset="0"/>
                <a:cs typeface="Arial" panose="020B0604020202020204" pitchFamily="34" charset="0"/>
              </a:rPr>
              <a:t>.Net</a:t>
            </a:r>
            <a:r>
              <a:rPr lang="en-US" sz="750" dirty="0" smtClean="0">
                <a:solidFill>
                  <a:srgbClr val="000000"/>
                </a:solidFill>
                <a:latin typeface="Arial" panose="020B0604020202020204" pitchFamily="34" charset="0"/>
                <a:cs typeface="Arial" panose="020B0604020202020204" pitchFamily="34" charset="0"/>
              </a:rPr>
              <a:t>, J2EE</a:t>
            </a:r>
            <a:endParaRPr lang="en-US" sz="750" dirty="0">
              <a:solidFill>
                <a:srgbClr val="000000"/>
              </a:solidFill>
              <a:latin typeface="Arial" panose="020B0604020202020204" pitchFamily="34" charset="0"/>
              <a:cs typeface="Arial" panose="020B0604020202020204" pitchFamily="34" charset="0"/>
            </a:endParaRPr>
          </a:p>
        </p:txBody>
      </p:sp>
      <p:sp>
        <p:nvSpPr>
          <p:cNvPr id="485" name="Rounded Rectangle 484"/>
          <p:cNvSpPr/>
          <p:nvPr/>
        </p:nvSpPr>
        <p:spPr>
          <a:xfrm>
            <a:off x="7871725" y="1888150"/>
            <a:ext cx="605776" cy="146812"/>
          </a:xfrm>
          <a:prstGeom prst="roundRect">
            <a:avLst/>
          </a:prstGeom>
          <a:solidFill>
            <a:schemeClr val="bg1"/>
          </a:solidFill>
          <a:ln>
            <a:solidFill>
              <a:srgbClr val="2D9F01"/>
            </a:solidFill>
          </a:ln>
          <a:effectLst/>
          <a:extLst/>
        </p:spPr>
        <p:txBody>
          <a:bodyPr lIns="0" tIns="0" rIns="0" bIns="0" anchor="ctr"/>
          <a:lstStyle/>
          <a:p>
            <a:pPr algn="ctr" defTabSz="685800"/>
            <a:r>
              <a:rPr lang="en-US" sz="750" dirty="0" smtClean="0">
                <a:solidFill>
                  <a:srgbClr val="000000"/>
                </a:solidFill>
                <a:latin typeface="Arial" panose="020B0604020202020204" pitchFamily="34" charset="0"/>
                <a:cs typeface="Arial" panose="020B0604020202020204" pitchFamily="34" charset="0"/>
              </a:rPr>
              <a:t>Cloud</a:t>
            </a:r>
            <a:endParaRPr lang="en-US" sz="750" dirty="0">
              <a:solidFill>
                <a:srgbClr val="000000"/>
              </a:solidFill>
              <a:latin typeface="Arial" panose="020B0604020202020204" pitchFamily="34" charset="0"/>
              <a:cs typeface="Arial" panose="020B0604020202020204" pitchFamily="34" charset="0"/>
            </a:endParaRPr>
          </a:p>
        </p:txBody>
      </p:sp>
      <p:sp>
        <p:nvSpPr>
          <p:cNvPr id="486" name="Rounded Rectangle 485"/>
          <p:cNvSpPr/>
          <p:nvPr/>
        </p:nvSpPr>
        <p:spPr bwMode="auto">
          <a:xfrm>
            <a:off x="2917625" y="2082287"/>
            <a:ext cx="986215" cy="203271"/>
          </a:xfrm>
          <a:prstGeom prst="roundRect">
            <a:avLst>
              <a:gd name="adj" fmla="val 2303"/>
            </a:avLst>
          </a:prstGeom>
          <a:noFill/>
          <a:ln w="3175" cap="flat" cmpd="sng" algn="ctr">
            <a:noFill/>
            <a:prstDash val="solid"/>
            <a:round/>
            <a:headEnd type="none" w="med" len="med"/>
            <a:tailEnd type="none" w="med" len="med"/>
          </a:ln>
          <a:effectLst/>
        </p:spPr>
        <p:txBody>
          <a:bodyPr anchor="ctr"/>
          <a:lstStyle/>
          <a:p>
            <a:pPr algn="ctr" defTabSz="684133">
              <a:defRPr/>
            </a:pPr>
            <a:r>
              <a:rPr lang="en-US" sz="900" b="1" dirty="0" smtClean="0">
                <a:solidFill>
                  <a:srgbClr val="05A3DD"/>
                </a:solidFill>
                <a:latin typeface="Arial" panose="020B0604020202020204" pitchFamily="34" charset="0"/>
                <a:ea typeface="ＭＳ Ｐゴシック" pitchFamily="34" charset="-128"/>
                <a:cs typeface="Arial" panose="020B0604020202020204" pitchFamily="34" charset="0"/>
              </a:rPr>
              <a:t>Offer Services to Address</a:t>
            </a:r>
            <a:endParaRPr lang="en-US" sz="900" b="1" dirty="0">
              <a:solidFill>
                <a:srgbClr val="05A3DD"/>
              </a:solidFill>
              <a:latin typeface="Arial" panose="020B0604020202020204" pitchFamily="34" charset="0"/>
              <a:ea typeface="ＭＳ Ｐゴシック" pitchFamily="34" charset="-128"/>
              <a:cs typeface="Arial" panose="020B0604020202020204" pitchFamily="34" charset="0"/>
            </a:endParaRPr>
          </a:p>
        </p:txBody>
      </p:sp>
      <p:sp>
        <p:nvSpPr>
          <p:cNvPr id="487" name="Rounded Rectangle 486"/>
          <p:cNvSpPr/>
          <p:nvPr/>
        </p:nvSpPr>
        <p:spPr bwMode="auto">
          <a:xfrm>
            <a:off x="5197418" y="1972690"/>
            <a:ext cx="869269" cy="424566"/>
          </a:xfrm>
          <a:prstGeom prst="roundRect">
            <a:avLst>
              <a:gd name="adj" fmla="val 2303"/>
            </a:avLst>
          </a:prstGeom>
          <a:noFill/>
          <a:ln w="3175" cap="flat" cmpd="sng" algn="ctr">
            <a:noFill/>
            <a:prstDash val="solid"/>
            <a:round/>
            <a:headEnd type="none" w="med" len="med"/>
            <a:tailEnd type="none" w="med" len="med"/>
          </a:ln>
          <a:effectLst/>
        </p:spPr>
        <p:txBody>
          <a:bodyPr anchor="ctr"/>
          <a:lstStyle/>
          <a:p>
            <a:pPr algn="ctr" defTabSz="684133">
              <a:defRPr/>
            </a:pPr>
            <a:r>
              <a:rPr lang="en-US" sz="900" b="1" dirty="0" smtClean="0">
                <a:solidFill>
                  <a:srgbClr val="88C04D"/>
                </a:solidFill>
                <a:latin typeface="Arial" panose="020B0604020202020204" pitchFamily="34" charset="0"/>
                <a:ea typeface="ＭＳ Ｐゴシック" pitchFamily="34" charset="-128"/>
                <a:cs typeface="Arial" panose="020B0604020202020204" pitchFamily="34" charset="0"/>
              </a:rPr>
              <a:t>Technology Expertise</a:t>
            </a:r>
            <a:endParaRPr lang="en-US" sz="900" b="1" dirty="0">
              <a:solidFill>
                <a:srgbClr val="88C04D"/>
              </a:solidFill>
              <a:latin typeface="Arial" panose="020B0604020202020204" pitchFamily="34" charset="0"/>
              <a:ea typeface="ＭＳ Ｐゴシック" pitchFamily="34" charset="-128"/>
              <a:cs typeface="Arial" panose="020B0604020202020204" pitchFamily="34" charset="0"/>
            </a:endParaRPr>
          </a:p>
        </p:txBody>
      </p:sp>
      <p:cxnSp>
        <p:nvCxnSpPr>
          <p:cNvPr id="488" name="Straight Connector 487"/>
          <p:cNvCxnSpPr/>
          <p:nvPr/>
        </p:nvCxnSpPr>
        <p:spPr bwMode="auto">
          <a:xfrm>
            <a:off x="5839907" y="4305313"/>
            <a:ext cx="3189530" cy="0"/>
          </a:xfrm>
          <a:prstGeom prst="line">
            <a:avLst/>
          </a:prstGeom>
          <a:solidFill>
            <a:schemeClr val="accent1"/>
          </a:solidFill>
          <a:ln w="9525" cap="flat" cmpd="sng" algn="ctr">
            <a:solidFill>
              <a:schemeClr val="bg1">
                <a:lumMod val="85000"/>
              </a:schemeClr>
            </a:solidFill>
            <a:prstDash val="solid"/>
            <a:round/>
            <a:headEnd type="none" w="med" len="med"/>
            <a:tailEnd type="none" w="med" len="med"/>
          </a:ln>
          <a:effectLst/>
        </p:spPr>
      </p:cxnSp>
      <p:cxnSp>
        <p:nvCxnSpPr>
          <p:cNvPr id="489" name="Straight Connector 488"/>
          <p:cNvCxnSpPr/>
          <p:nvPr/>
        </p:nvCxnSpPr>
        <p:spPr bwMode="auto">
          <a:xfrm>
            <a:off x="6639257" y="3872579"/>
            <a:ext cx="0" cy="442210"/>
          </a:xfrm>
          <a:prstGeom prst="line">
            <a:avLst/>
          </a:prstGeom>
          <a:solidFill>
            <a:schemeClr val="accent1"/>
          </a:solidFill>
          <a:ln w="9525" cap="flat" cmpd="sng" algn="ctr">
            <a:solidFill>
              <a:schemeClr val="bg1">
                <a:lumMod val="85000"/>
              </a:schemeClr>
            </a:solidFill>
            <a:prstDash val="solid"/>
            <a:round/>
            <a:headEnd type="none" w="med" len="med"/>
            <a:tailEnd type="none" w="med" len="med"/>
          </a:ln>
          <a:effectLst/>
        </p:spPr>
      </p:cxnSp>
      <p:cxnSp>
        <p:nvCxnSpPr>
          <p:cNvPr id="490" name="Straight Connector 489"/>
          <p:cNvCxnSpPr/>
          <p:nvPr/>
        </p:nvCxnSpPr>
        <p:spPr bwMode="auto">
          <a:xfrm>
            <a:off x="8005287" y="3865995"/>
            <a:ext cx="0" cy="442210"/>
          </a:xfrm>
          <a:prstGeom prst="line">
            <a:avLst/>
          </a:prstGeom>
          <a:solidFill>
            <a:schemeClr val="accent1"/>
          </a:solidFill>
          <a:ln w="9525" cap="flat" cmpd="sng" algn="ctr">
            <a:solidFill>
              <a:schemeClr val="bg1">
                <a:lumMod val="85000"/>
              </a:schemeClr>
            </a:solidFill>
            <a:prstDash val="solid"/>
            <a:round/>
            <a:headEnd type="none" w="med" len="med"/>
            <a:tailEnd type="none" w="med" len="med"/>
          </a:ln>
          <a:effectLst/>
        </p:spPr>
      </p:cxnSp>
      <p:cxnSp>
        <p:nvCxnSpPr>
          <p:cNvPr id="491" name="Straight Connector 490"/>
          <p:cNvCxnSpPr/>
          <p:nvPr/>
        </p:nvCxnSpPr>
        <p:spPr bwMode="auto">
          <a:xfrm>
            <a:off x="7097169" y="4309835"/>
            <a:ext cx="0" cy="377138"/>
          </a:xfrm>
          <a:prstGeom prst="line">
            <a:avLst/>
          </a:prstGeom>
          <a:solidFill>
            <a:schemeClr val="accent1"/>
          </a:solidFill>
          <a:ln w="9525" cap="flat" cmpd="sng" algn="ctr">
            <a:solidFill>
              <a:schemeClr val="bg1">
                <a:lumMod val="85000"/>
              </a:schemeClr>
            </a:solidFill>
            <a:prstDash val="solid"/>
            <a:round/>
            <a:headEnd type="none" w="med" len="med"/>
            <a:tailEnd type="none" w="med" len="med"/>
          </a:ln>
          <a:effectLst/>
        </p:spPr>
      </p:cxnSp>
      <p:cxnSp>
        <p:nvCxnSpPr>
          <p:cNvPr id="492" name="Straight Connector 491"/>
          <p:cNvCxnSpPr/>
          <p:nvPr/>
        </p:nvCxnSpPr>
        <p:spPr bwMode="auto">
          <a:xfrm>
            <a:off x="2796250" y="3865995"/>
            <a:ext cx="0" cy="820978"/>
          </a:xfrm>
          <a:prstGeom prst="line">
            <a:avLst/>
          </a:prstGeom>
          <a:solidFill>
            <a:schemeClr val="accent1"/>
          </a:solidFill>
          <a:ln w="9525" cap="flat" cmpd="sng" algn="ctr">
            <a:solidFill>
              <a:schemeClr val="bg1">
                <a:lumMod val="85000"/>
              </a:schemeClr>
            </a:solidFill>
            <a:prstDash val="solid"/>
            <a:round/>
            <a:headEnd type="none" w="med" len="med"/>
            <a:tailEnd type="none" w="med" len="med"/>
          </a:ln>
          <a:effectLst/>
        </p:spPr>
      </p:cxnSp>
      <p:pic>
        <p:nvPicPr>
          <p:cNvPr id="508" name="Picture 50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3448" y="2716842"/>
            <a:ext cx="538294" cy="552912"/>
          </a:xfrm>
          <a:prstGeom prst="rect">
            <a:avLst/>
          </a:prstGeom>
        </p:spPr>
      </p:pic>
      <p:pic>
        <p:nvPicPr>
          <p:cNvPr id="509" name="Picture 5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304" y="2761001"/>
            <a:ext cx="789678" cy="550697"/>
          </a:xfrm>
          <a:prstGeom prst="rect">
            <a:avLst/>
          </a:prstGeom>
        </p:spPr>
      </p:pic>
      <p:pic>
        <p:nvPicPr>
          <p:cNvPr id="510" name="Picture 5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772" y="3958231"/>
            <a:ext cx="395237" cy="395237"/>
          </a:xfrm>
          <a:prstGeom prst="rect">
            <a:avLst/>
          </a:prstGeom>
        </p:spPr>
      </p:pic>
      <p:pic>
        <p:nvPicPr>
          <p:cNvPr id="511" name="Picture 5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73309" y="2019154"/>
            <a:ext cx="450389" cy="329536"/>
          </a:xfrm>
          <a:prstGeom prst="rect">
            <a:avLst/>
          </a:prstGeom>
        </p:spPr>
      </p:pic>
      <p:pic>
        <p:nvPicPr>
          <p:cNvPr id="512" name="Picture 5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83517" y="1947832"/>
            <a:ext cx="477806" cy="427050"/>
          </a:xfrm>
          <a:prstGeom prst="rect">
            <a:avLst/>
          </a:prstGeom>
        </p:spPr>
      </p:pic>
      <p:sp>
        <p:nvSpPr>
          <p:cNvPr id="513" name="Freeform 5"/>
          <p:cNvSpPr>
            <a:spLocks noEditPoints="1"/>
          </p:cNvSpPr>
          <p:nvPr/>
        </p:nvSpPr>
        <p:spPr bwMode="auto">
          <a:xfrm>
            <a:off x="4831352" y="3955443"/>
            <a:ext cx="650716" cy="385292"/>
          </a:xfrm>
          <a:custGeom>
            <a:avLst/>
            <a:gdLst>
              <a:gd name="T0" fmla="*/ 794 w 1824"/>
              <a:gd name="T1" fmla="*/ 750 h 1080"/>
              <a:gd name="T2" fmla="*/ 1050 w 1824"/>
              <a:gd name="T3" fmla="*/ 1030 h 1080"/>
              <a:gd name="T4" fmla="*/ 1146 w 1824"/>
              <a:gd name="T5" fmla="*/ 1043 h 1080"/>
              <a:gd name="T6" fmla="*/ 1027 w 1824"/>
              <a:gd name="T7" fmla="*/ 871 h 1080"/>
              <a:gd name="T8" fmla="*/ 911 w 1824"/>
              <a:gd name="T9" fmla="*/ 712 h 1080"/>
              <a:gd name="T10" fmla="*/ 1191 w 1824"/>
              <a:gd name="T11" fmla="*/ 966 h 1080"/>
              <a:gd name="T12" fmla="*/ 1274 w 1824"/>
              <a:gd name="T13" fmla="*/ 900 h 1080"/>
              <a:gd name="T14" fmla="*/ 1047 w 1824"/>
              <a:gd name="T15" fmla="*/ 635 h 1080"/>
              <a:gd name="T16" fmla="*/ 1293 w 1824"/>
              <a:gd name="T17" fmla="*/ 840 h 1080"/>
              <a:gd name="T18" fmla="*/ 1389 w 1824"/>
              <a:gd name="T19" fmla="*/ 829 h 1080"/>
              <a:gd name="T20" fmla="*/ 1208 w 1824"/>
              <a:gd name="T21" fmla="*/ 571 h 1080"/>
              <a:gd name="T22" fmla="*/ 861 w 1824"/>
              <a:gd name="T23" fmla="*/ 332 h 1080"/>
              <a:gd name="T24" fmla="*/ 780 w 1824"/>
              <a:gd name="T25" fmla="*/ 481 h 1080"/>
              <a:gd name="T26" fmla="*/ 635 w 1824"/>
              <a:gd name="T27" fmla="*/ 499 h 1080"/>
              <a:gd name="T28" fmla="*/ 592 w 1824"/>
              <a:gd name="T29" fmla="*/ 428 h 1080"/>
              <a:gd name="T30" fmla="*/ 474 w 1824"/>
              <a:gd name="T31" fmla="*/ 143 h 1080"/>
              <a:gd name="T32" fmla="*/ 349 w 1824"/>
              <a:gd name="T33" fmla="*/ 133 h 1080"/>
              <a:gd name="T34" fmla="*/ 386 w 1824"/>
              <a:gd name="T35" fmla="*/ 592 h 1080"/>
              <a:gd name="T36" fmla="*/ 525 w 1824"/>
              <a:gd name="T37" fmla="*/ 557 h 1080"/>
              <a:gd name="T38" fmla="*/ 629 w 1824"/>
              <a:gd name="T39" fmla="*/ 626 h 1080"/>
              <a:gd name="T40" fmla="*/ 1613 w 1824"/>
              <a:gd name="T41" fmla="*/ 546 h 1080"/>
              <a:gd name="T42" fmla="*/ 1292 w 1824"/>
              <a:gd name="T43" fmla="*/ 139 h 1080"/>
              <a:gd name="T44" fmla="*/ 1031 w 1824"/>
              <a:gd name="T45" fmla="*/ 74 h 1080"/>
              <a:gd name="T46" fmla="*/ 763 w 1824"/>
              <a:gd name="T47" fmla="*/ 144 h 1080"/>
              <a:gd name="T48" fmla="*/ 639 w 1824"/>
              <a:gd name="T49" fmla="*/ 437 h 1080"/>
              <a:gd name="T50" fmla="*/ 716 w 1824"/>
              <a:gd name="T51" fmla="*/ 465 h 1080"/>
              <a:gd name="T52" fmla="*/ 805 w 1824"/>
              <a:gd name="T53" fmla="*/ 361 h 1080"/>
              <a:gd name="T54" fmla="*/ 853 w 1824"/>
              <a:gd name="T55" fmla="*/ 250 h 1080"/>
              <a:gd name="T56" fmla="*/ 885 w 1824"/>
              <a:gd name="T57" fmla="*/ 294 h 1080"/>
              <a:gd name="T58" fmla="*/ 1126 w 1824"/>
              <a:gd name="T59" fmla="*/ 376 h 1080"/>
              <a:gd name="T60" fmla="*/ 1228 w 1824"/>
              <a:gd name="T61" fmla="*/ 366 h 1080"/>
              <a:gd name="T62" fmla="*/ 1147 w 1824"/>
              <a:gd name="T63" fmla="*/ 418 h 1080"/>
              <a:gd name="T64" fmla="*/ 1580 w 1824"/>
              <a:gd name="T65" fmla="*/ 556 h 1080"/>
              <a:gd name="T66" fmla="*/ 1521 w 1824"/>
              <a:gd name="T67" fmla="*/ 57 h 1080"/>
              <a:gd name="T68" fmla="*/ 1590 w 1824"/>
              <a:gd name="T69" fmla="*/ 341 h 1080"/>
              <a:gd name="T70" fmla="*/ 1698 w 1824"/>
              <a:gd name="T71" fmla="*/ 534 h 1080"/>
              <a:gd name="T72" fmla="*/ 52 w 1824"/>
              <a:gd name="T73" fmla="*/ 511 h 1080"/>
              <a:gd name="T74" fmla="*/ 150 w 1824"/>
              <a:gd name="T75" fmla="*/ 516 h 1080"/>
              <a:gd name="T76" fmla="*/ 304 w 1824"/>
              <a:gd name="T77" fmla="*/ 71 h 1080"/>
              <a:gd name="T78" fmla="*/ 190 w 1824"/>
              <a:gd name="T79" fmla="*/ 5 h 1080"/>
              <a:gd name="T80" fmla="*/ 0 w 1824"/>
              <a:gd name="T81" fmla="*/ 492 h 1080"/>
              <a:gd name="T82" fmla="*/ 732 w 1824"/>
              <a:gd name="T83" fmla="*/ 754 h 1080"/>
              <a:gd name="T84" fmla="*/ 569 w 1824"/>
              <a:gd name="T85" fmla="*/ 886 h 1080"/>
              <a:gd name="T86" fmla="*/ 612 w 1824"/>
              <a:gd name="T87" fmla="*/ 968 h 1080"/>
              <a:gd name="T88" fmla="*/ 774 w 1824"/>
              <a:gd name="T89" fmla="*/ 807 h 1080"/>
              <a:gd name="T90" fmla="*/ 503 w 1824"/>
              <a:gd name="T91" fmla="*/ 853 h 1080"/>
              <a:gd name="T92" fmla="*/ 645 w 1824"/>
              <a:gd name="T93" fmla="*/ 742 h 1080"/>
              <a:gd name="T94" fmla="*/ 601 w 1824"/>
              <a:gd name="T95" fmla="*/ 663 h 1080"/>
              <a:gd name="T96" fmla="*/ 461 w 1824"/>
              <a:gd name="T97" fmla="*/ 801 h 1080"/>
              <a:gd name="T98" fmla="*/ 526 w 1824"/>
              <a:gd name="T99" fmla="*/ 643 h 1080"/>
              <a:gd name="T100" fmla="*/ 465 w 1824"/>
              <a:gd name="T101" fmla="*/ 583 h 1080"/>
              <a:gd name="T102" fmla="*/ 379 w 1824"/>
              <a:gd name="T103" fmla="*/ 680 h 1080"/>
              <a:gd name="T104" fmla="*/ 437 w 1824"/>
              <a:gd name="T105" fmla="*/ 731 h 1080"/>
              <a:gd name="T106" fmla="*/ 835 w 1824"/>
              <a:gd name="T107" fmla="*/ 964 h 1080"/>
              <a:gd name="T108" fmla="*/ 800 w 1824"/>
              <a:gd name="T109" fmla="*/ 894 h 1080"/>
              <a:gd name="T110" fmla="*/ 707 w 1824"/>
              <a:gd name="T111" fmla="*/ 958 h 1080"/>
              <a:gd name="T112" fmla="*/ 734 w 1824"/>
              <a:gd name="T113" fmla="*/ 1026 h 1080"/>
              <a:gd name="T114" fmla="*/ 922 w 1824"/>
              <a:gd name="T115" fmla="*/ 1067 h 1080"/>
              <a:gd name="T116" fmla="*/ 997 w 1824"/>
              <a:gd name="T117" fmla="*/ 1049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24" h="1080">
                <a:moveTo>
                  <a:pt x="701" y="712"/>
                </a:moveTo>
                <a:lnTo>
                  <a:pt x="701" y="712"/>
                </a:lnTo>
                <a:lnTo>
                  <a:pt x="724" y="713"/>
                </a:lnTo>
                <a:lnTo>
                  <a:pt x="735" y="714"/>
                </a:lnTo>
                <a:lnTo>
                  <a:pt x="745" y="716"/>
                </a:lnTo>
                <a:lnTo>
                  <a:pt x="753" y="719"/>
                </a:lnTo>
                <a:lnTo>
                  <a:pt x="762" y="722"/>
                </a:lnTo>
                <a:lnTo>
                  <a:pt x="770" y="726"/>
                </a:lnTo>
                <a:lnTo>
                  <a:pt x="776" y="731"/>
                </a:lnTo>
                <a:lnTo>
                  <a:pt x="783" y="737"/>
                </a:lnTo>
                <a:lnTo>
                  <a:pt x="789" y="743"/>
                </a:lnTo>
                <a:lnTo>
                  <a:pt x="794" y="750"/>
                </a:lnTo>
                <a:lnTo>
                  <a:pt x="799" y="759"/>
                </a:lnTo>
                <a:lnTo>
                  <a:pt x="804" y="767"/>
                </a:lnTo>
                <a:lnTo>
                  <a:pt x="808" y="778"/>
                </a:lnTo>
                <a:lnTo>
                  <a:pt x="815" y="800"/>
                </a:lnTo>
                <a:lnTo>
                  <a:pt x="815" y="800"/>
                </a:lnTo>
                <a:lnTo>
                  <a:pt x="817" y="805"/>
                </a:lnTo>
                <a:lnTo>
                  <a:pt x="820" y="809"/>
                </a:lnTo>
                <a:lnTo>
                  <a:pt x="827" y="818"/>
                </a:lnTo>
                <a:lnTo>
                  <a:pt x="827" y="818"/>
                </a:lnTo>
                <a:lnTo>
                  <a:pt x="938" y="924"/>
                </a:lnTo>
                <a:lnTo>
                  <a:pt x="1050" y="1030"/>
                </a:lnTo>
                <a:lnTo>
                  <a:pt x="1050" y="1030"/>
                </a:lnTo>
                <a:lnTo>
                  <a:pt x="1061" y="1039"/>
                </a:lnTo>
                <a:lnTo>
                  <a:pt x="1073" y="1046"/>
                </a:lnTo>
                <a:lnTo>
                  <a:pt x="1085" y="1052"/>
                </a:lnTo>
                <a:lnTo>
                  <a:pt x="1099" y="1056"/>
                </a:lnTo>
                <a:lnTo>
                  <a:pt x="1099" y="1056"/>
                </a:lnTo>
                <a:lnTo>
                  <a:pt x="1106" y="1058"/>
                </a:lnTo>
                <a:lnTo>
                  <a:pt x="1113" y="1058"/>
                </a:lnTo>
                <a:lnTo>
                  <a:pt x="1120" y="1058"/>
                </a:lnTo>
                <a:lnTo>
                  <a:pt x="1127" y="1056"/>
                </a:lnTo>
                <a:lnTo>
                  <a:pt x="1135" y="1052"/>
                </a:lnTo>
                <a:lnTo>
                  <a:pt x="1141" y="1049"/>
                </a:lnTo>
                <a:lnTo>
                  <a:pt x="1146" y="1043"/>
                </a:lnTo>
                <a:lnTo>
                  <a:pt x="1150" y="1035"/>
                </a:lnTo>
                <a:lnTo>
                  <a:pt x="1150" y="1035"/>
                </a:lnTo>
                <a:lnTo>
                  <a:pt x="1153" y="1028"/>
                </a:lnTo>
                <a:lnTo>
                  <a:pt x="1154" y="1022"/>
                </a:lnTo>
                <a:lnTo>
                  <a:pt x="1154" y="1015"/>
                </a:lnTo>
                <a:lnTo>
                  <a:pt x="1153" y="1009"/>
                </a:lnTo>
                <a:lnTo>
                  <a:pt x="1152" y="1001"/>
                </a:lnTo>
                <a:lnTo>
                  <a:pt x="1148" y="995"/>
                </a:lnTo>
                <a:lnTo>
                  <a:pt x="1143" y="989"/>
                </a:lnTo>
                <a:lnTo>
                  <a:pt x="1138" y="983"/>
                </a:lnTo>
                <a:lnTo>
                  <a:pt x="1138" y="983"/>
                </a:lnTo>
                <a:lnTo>
                  <a:pt x="1027" y="871"/>
                </a:lnTo>
                <a:lnTo>
                  <a:pt x="916" y="757"/>
                </a:lnTo>
                <a:lnTo>
                  <a:pt x="916" y="757"/>
                </a:lnTo>
                <a:lnTo>
                  <a:pt x="908" y="749"/>
                </a:lnTo>
                <a:lnTo>
                  <a:pt x="904" y="744"/>
                </a:lnTo>
                <a:lnTo>
                  <a:pt x="902" y="739"/>
                </a:lnTo>
                <a:lnTo>
                  <a:pt x="902" y="739"/>
                </a:lnTo>
                <a:lnTo>
                  <a:pt x="901" y="733"/>
                </a:lnTo>
                <a:lnTo>
                  <a:pt x="902" y="726"/>
                </a:lnTo>
                <a:lnTo>
                  <a:pt x="903" y="720"/>
                </a:lnTo>
                <a:lnTo>
                  <a:pt x="907" y="714"/>
                </a:lnTo>
                <a:lnTo>
                  <a:pt x="907" y="714"/>
                </a:lnTo>
                <a:lnTo>
                  <a:pt x="911" y="712"/>
                </a:lnTo>
                <a:lnTo>
                  <a:pt x="917" y="710"/>
                </a:lnTo>
                <a:lnTo>
                  <a:pt x="925" y="709"/>
                </a:lnTo>
                <a:lnTo>
                  <a:pt x="931" y="710"/>
                </a:lnTo>
                <a:lnTo>
                  <a:pt x="931" y="710"/>
                </a:lnTo>
                <a:lnTo>
                  <a:pt x="936" y="714"/>
                </a:lnTo>
                <a:lnTo>
                  <a:pt x="940" y="718"/>
                </a:lnTo>
                <a:lnTo>
                  <a:pt x="950" y="727"/>
                </a:lnTo>
                <a:lnTo>
                  <a:pt x="950" y="727"/>
                </a:lnTo>
                <a:lnTo>
                  <a:pt x="1170" y="951"/>
                </a:lnTo>
                <a:lnTo>
                  <a:pt x="1170" y="951"/>
                </a:lnTo>
                <a:lnTo>
                  <a:pt x="1181" y="960"/>
                </a:lnTo>
                <a:lnTo>
                  <a:pt x="1191" y="966"/>
                </a:lnTo>
                <a:lnTo>
                  <a:pt x="1204" y="970"/>
                </a:lnTo>
                <a:lnTo>
                  <a:pt x="1216" y="970"/>
                </a:lnTo>
                <a:lnTo>
                  <a:pt x="1229" y="969"/>
                </a:lnTo>
                <a:lnTo>
                  <a:pt x="1241" y="965"/>
                </a:lnTo>
                <a:lnTo>
                  <a:pt x="1252" y="959"/>
                </a:lnTo>
                <a:lnTo>
                  <a:pt x="1263" y="950"/>
                </a:lnTo>
                <a:lnTo>
                  <a:pt x="1263" y="950"/>
                </a:lnTo>
                <a:lnTo>
                  <a:pt x="1269" y="941"/>
                </a:lnTo>
                <a:lnTo>
                  <a:pt x="1274" y="931"/>
                </a:lnTo>
                <a:lnTo>
                  <a:pt x="1276" y="922"/>
                </a:lnTo>
                <a:lnTo>
                  <a:pt x="1276" y="911"/>
                </a:lnTo>
                <a:lnTo>
                  <a:pt x="1274" y="900"/>
                </a:lnTo>
                <a:lnTo>
                  <a:pt x="1270" y="889"/>
                </a:lnTo>
                <a:lnTo>
                  <a:pt x="1264" y="878"/>
                </a:lnTo>
                <a:lnTo>
                  <a:pt x="1255" y="869"/>
                </a:lnTo>
                <a:lnTo>
                  <a:pt x="1255" y="869"/>
                </a:lnTo>
                <a:lnTo>
                  <a:pt x="1066" y="675"/>
                </a:lnTo>
                <a:lnTo>
                  <a:pt x="1066" y="675"/>
                </a:lnTo>
                <a:lnTo>
                  <a:pt x="1056" y="666"/>
                </a:lnTo>
                <a:lnTo>
                  <a:pt x="1051" y="660"/>
                </a:lnTo>
                <a:lnTo>
                  <a:pt x="1048" y="655"/>
                </a:lnTo>
                <a:lnTo>
                  <a:pt x="1045" y="649"/>
                </a:lnTo>
                <a:lnTo>
                  <a:pt x="1044" y="643"/>
                </a:lnTo>
                <a:lnTo>
                  <a:pt x="1047" y="635"/>
                </a:lnTo>
                <a:lnTo>
                  <a:pt x="1053" y="629"/>
                </a:lnTo>
                <a:lnTo>
                  <a:pt x="1053" y="629"/>
                </a:lnTo>
                <a:lnTo>
                  <a:pt x="1059" y="623"/>
                </a:lnTo>
                <a:lnTo>
                  <a:pt x="1065" y="621"/>
                </a:lnTo>
                <a:lnTo>
                  <a:pt x="1072" y="621"/>
                </a:lnTo>
                <a:lnTo>
                  <a:pt x="1077" y="623"/>
                </a:lnTo>
                <a:lnTo>
                  <a:pt x="1083" y="627"/>
                </a:lnTo>
                <a:lnTo>
                  <a:pt x="1088" y="632"/>
                </a:lnTo>
                <a:lnTo>
                  <a:pt x="1097" y="643"/>
                </a:lnTo>
                <a:lnTo>
                  <a:pt x="1097" y="643"/>
                </a:lnTo>
                <a:lnTo>
                  <a:pt x="1293" y="840"/>
                </a:lnTo>
                <a:lnTo>
                  <a:pt x="1293" y="840"/>
                </a:lnTo>
                <a:lnTo>
                  <a:pt x="1301" y="847"/>
                </a:lnTo>
                <a:lnTo>
                  <a:pt x="1311" y="853"/>
                </a:lnTo>
                <a:lnTo>
                  <a:pt x="1319" y="857"/>
                </a:lnTo>
                <a:lnTo>
                  <a:pt x="1330" y="859"/>
                </a:lnTo>
                <a:lnTo>
                  <a:pt x="1340" y="859"/>
                </a:lnTo>
                <a:lnTo>
                  <a:pt x="1350" y="858"/>
                </a:lnTo>
                <a:lnTo>
                  <a:pt x="1359" y="854"/>
                </a:lnTo>
                <a:lnTo>
                  <a:pt x="1370" y="849"/>
                </a:lnTo>
                <a:lnTo>
                  <a:pt x="1370" y="849"/>
                </a:lnTo>
                <a:lnTo>
                  <a:pt x="1377" y="843"/>
                </a:lnTo>
                <a:lnTo>
                  <a:pt x="1385" y="837"/>
                </a:lnTo>
                <a:lnTo>
                  <a:pt x="1389" y="829"/>
                </a:lnTo>
                <a:lnTo>
                  <a:pt x="1393" y="820"/>
                </a:lnTo>
                <a:lnTo>
                  <a:pt x="1395" y="811"/>
                </a:lnTo>
                <a:lnTo>
                  <a:pt x="1395" y="801"/>
                </a:lnTo>
                <a:lnTo>
                  <a:pt x="1394" y="791"/>
                </a:lnTo>
                <a:lnTo>
                  <a:pt x="1391" y="780"/>
                </a:lnTo>
                <a:lnTo>
                  <a:pt x="1391" y="780"/>
                </a:lnTo>
                <a:lnTo>
                  <a:pt x="1382" y="762"/>
                </a:lnTo>
                <a:lnTo>
                  <a:pt x="1373" y="745"/>
                </a:lnTo>
                <a:lnTo>
                  <a:pt x="1362" y="730"/>
                </a:lnTo>
                <a:lnTo>
                  <a:pt x="1350" y="715"/>
                </a:lnTo>
                <a:lnTo>
                  <a:pt x="1350" y="715"/>
                </a:lnTo>
                <a:lnTo>
                  <a:pt x="1208" y="571"/>
                </a:lnTo>
                <a:lnTo>
                  <a:pt x="1067" y="429"/>
                </a:lnTo>
                <a:lnTo>
                  <a:pt x="1067" y="429"/>
                </a:lnTo>
                <a:lnTo>
                  <a:pt x="1061" y="424"/>
                </a:lnTo>
                <a:lnTo>
                  <a:pt x="1055" y="420"/>
                </a:lnTo>
                <a:lnTo>
                  <a:pt x="1043" y="413"/>
                </a:lnTo>
                <a:lnTo>
                  <a:pt x="1043" y="413"/>
                </a:lnTo>
                <a:lnTo>
                  <a:pt x="981" y="389"/>
                </a:lnTo>
                <a:lnTo>
                  <a:pt x="920" y="365"/>
                </a:lnTo>
                <a:lnTo>
                  <a:pt x="920" y="365"/>
                </a:lnTo>
                <a:lnTo>
                  <a:pt x="905" y="358"/>
                </a:lnTo>
                <a:lnTo>
                  <a:pt x="890" y="349"/>
                </a:lnTo>
                <a:lnTo>
                  <a:pt x="861" y="332"/>
                </a:lnTo>
                <a:lnTo>
                  <a:pt x="861" y="332"/>
                </a:lnTo>
                <a:lnTo>
                  <a:pt x="850" y="367"/>
                </a:lnTo>
                <a:lnTo>
                  <a:pt x="844" y="384"/>
                </a:lnTo>
                <a:lnTo>
                  <a:pt x="838" y="400"/>
                </a:lnTo>
                <a:lnTo>
                  <a:pt x="838" y="400"/>
                </a:lnTo>
                <a:lnTo>
                  <a:pt x="829" y="416"/>
                </a:lnTo>
                <a:lnTo>
                  <a:pt x="821" y="431"/>
                </a:lnTo>
                <a:lnTo>
                  <a:pt x="811" y="446"/>
                </a:lnTo>
                <a:lnTo>
                  <a:pt x="800" y="460"/>
                </a:lnTo>
                <a:lnTo>
                  <a:pt x="800" y="460"/>
                </a:lnTo>
                <a:lnTo>
                  <a:pt x="791" y="471"/>
                </a:lnTo>
                <a:lnTo>
                  <a:pt x="780" y="481"/>
                </a:lnTo>
                <a:lnTo>
                  <a:pt x="769" y="489"/>
                </a:lnTo>
                <a:lnTo>
                  <a:pt x="758" y="497"/>
                </a:lnTo>
                <a:lnTo>
                  <a:pt x="746" y="503"/>
                </a:lnTo>
                <a:lnTo>
                  <a:pt x="734" y="507"/>
                </a:lnTo>
                <a:lnTo>
                  <a:pt x="722" y="511"/>
                </a:lnTo>
                <a:lnTo>
                  <a:pt x="710" y="513"/>
                </a:lnTo>
                <a:lnTo>
                  <a:pt x="698" y="515"/>
                </a:lnTo>
                <a:lnTo>
                  <a:pt x="684" y="513"/>
                </a:lnTo>
                <a:lnTo>
                  <a:pt x="672" y="512"/>
                </a:lnTo>
                <a:lnTo>
                  <a:pt x="659" y="509"/>
                </a:lnTo>
                <a:lnTo>
                  <a:pt x="647" y="505"/>
                </a:lnTo>
                <a:lnTo>
                  <a:pt x="635" y="499"/>
                </a:lnTo>
                <a:lnTo>
                  <a:pt x="623" y="492"/>
                </a:lnTo>
                <a:lnTo>
                  <a:pt x="611" y="483"/>
                </a:lnTo>
                <a:lnTo>
                  <a:pt x="611" y="483"/>
                </a:lnTo>
                <a:lnTo>
                  <a:pt x="604" y="478"/>
                </a:lnTo>
                <a:lnTo>
                  <a:pt x="598" y="472"/>
                </a:lnTo>
                <a:lnTo>
                  <a:pt x="594" y="466"/>
                </a:lnTo>
                <a:lnTo>
                  <a:pt x="590" y="459"/>
                </a:lnTo>
                <a:lnTo>
                  <a:pt x="589" y="453"/>
                </a:lnTo>
                <a:lnTo>
                  <a:pt x="589" y="445"/>
                </a:lnTo>
                <a:lnTo>
                  <a:pt x="589" y="437"/>
                </a:lnTo>
                <a:lnTo>
                  <a:pt x="592" y="428"/>
                </a:lnTo>
                <a:lnTo>
                  <a:pt x="592" y="428"/>
                </a:lnTo>
                <a:lnTo>
                  <a:pt x="640" y="281"/>
                </a:lnTo>
                <a:lnTo>
                  <a:pt x="688" y="130"/>
                </a:lnTo>
                <a:lnTo>
                  <a:pt x="688" y="130"/>
                </a:lnTo>
                <a:lnTo>
                  <a:pt x="660" y="130"/>
                </a:lnTo>
                <a:lnTo>
                  <a:pt x="633" y="129"/>
                </a:lnTo>
                <a:lnTo>
                  <a:pt x="605" y="129"/>
                </a:lnTo>
                <a:lnTo>
                  <a:pt x="590" y="130"/>
                </a:lnTo>
                <a:lnTo>
                  <a:pt x="577" y="132"/>
                </a:lnTo>
                <a:lnTo>
                  <a:pt x="577" y="132"/>
                </a:lnTo>
                <a:lnTo>
                  <a:pt x="525" y="139"/>
                </a:lnTo>
                <a:lnTo>
                  <a:pt x="500" y="141"/>
                </a:lnTo>
                <a:lnTo>
                  <a:pt x="474" y="143"/>
                </a:lnTo>
                <a:lnTo>
                  <a:pt x="448" y="143"/>
                </a:lnTo>
                <a:lnTo>
                  <a:pt x="423" y="140"/>
                </a:lnTo>
                <a:lnTo>
                  <a:pt x="397" y="135"/>
                </a:lnTo>
                <a:lnTo>
                  <a:pt x="385" y="133"/>
                </a:lnTo>
                <a:lnTo>
                  <a:pt x="372" y="128"/>
                </a:lnTo>
                <a:lnTo>
                  <a:pt x="372" y="128"/>
                </a:lnTo>
                <a:lnTo>
                  <a:pt x="366" y="127"/>
                </a:lnTo>
                <a:lnTo>
                  <a:pt x="361" y="126"/>
                </a:lnTo>
                <a:lnTo>
                  <a:pt x="357" y="126"/>
                </a:lnTo>
                <a:lnTo>
                  <a:pt x="354" y="127"/>
                </a:lnTo>
                <a:lnTo>
                  <a:pt x="351" y="129"/>
                </a:lnTo>
                <a:lnTo>
                  <a:pt x="349" y="133"/>
                </a:lnTo>
                <a:lnTo>
                  <a:pt x="344" y="144"/>
                </a:lnTo>
                <a:lnTo>
                  <a:pt x="344" y="144"/>
                </a:lnTo>
                <a:lnTo>
                  <a:pt x="297" y="292"/>
                </a:lnTo>
                <a:lnTo>
                  <a:pt x="249" y="440"/>
                </a:lnTo>
                <a:lnTo>
                  <a:pt x="249" y="440"/>
                </a:lnTo>
                <a:lnTo>
                  <a:pt x="239" y="465"/>
                </a:lnTo>
                <a:lnTo>
                  <a:pt x="228" y="490"/>
                </a:lnTo>
                <a:lnTo>
                  <a:pt x="208" y="538"/>
                </a:lnTo>
                <a:lnTo>
                  <a:pt x="208" y="538"/>
                </a:lnTo>
                <a:lnTo>
                  <a:pt x="366" y="615"/>
                </a:lnTo>
                <a:lnTo>
                  <a:pt x="366" y="615"/>
                </a:lnTo>
                <a:lnTo>
                  <a:pt x="386" y="592"/>
                </a:lnTo>
                <a:lnTo>
                  <a:pt x="409" y="569"/>
                </a:lnTo>
                <a:lnTo>
                  <a:pt x="409" y="569"/>
                </a:lnTo>
                <a:lnTo>
                  <a:pt x="420" y="559"/>
                </a:lnTo>
                <a:lnTo>
                  <a:pt x="433" y="552"/>
                </a:lnTo>
                <a:lnTo>
                  <a:pt x="445" y="546"/>
                </a:lnTo>
                <a:lnTo>
                  <a:pt x="459" y="544"/>
                </a:lnTo>
                <a:lnTo>
                  <a:pt x="473" y="542"/>
                </a:lnTo>
                <a:lnTo>
                  <a:pt x="486" y="542"/>
                </a:lnTo>
                <a:lnTo>
                  <a:pt x="500" y="546"/>
                </a:lnTo>
                <a:lnTo>
                  <a:pt x="514" y="551"/>
                </a:lnTo>
                <a:lnTo>
                  <a:pt x="514" y="551"/>
                </a:lnTo>
                <a:lnTo>
                  <a:pt x="525" y="557"/>
                </a:lnTo>
                <a:lnTo>
                  <a:pt x="535" y="564"/>
                </a:lnTo>
                <a:lnTo>
                  <a:pt x="543" y="573"/>
                </a:lnTo>
                <a:lnTo>
                  <a:pt x="550" y="581"/>
                </a:lnTo>
                <a:lnTo>
                  <a:pt x="556" y="591"/>
                </a:lnTo>
                <a:lnTo>
                  <a:pt x="563" y="602"/>
                </a:lnTo>
                <a:lnTo>
                  <a:pt x="566" y="612"/>
                </a:lnTo>
                <a:lnTo>
                  <a:pt x="570" y="625"/>
                </a:lnTo>
                <a:lnTo>
                  <a:pt x="570" y="625"/>
                </a:lnTo>
                <a:lnTo>
                  <a:pt x="596" y="623"/>
                </a:lnTo>
                <a:lnTo>
                  <a:pt x="608" y="623"/>
                </a:lnTo>
                <a:lnTo>
                  <a:pt x="619" y="625"/>
                </a:lnTo>
                <a:lnTo>
                  <a:pt x="629" y="626"/>
                </a:lnTo>
                <a:lnTo>
                  <a:pt x="637" y="628"/>
                </a:lnTo>
                <a:lnTo>
                  <a:pt x="646" y="632"/>
                </a:lnTo>
                <a:lnTo>
                  <a:pt x="654" y="637"/>
                </a:lnTo>
                <a:lnTo>
                  <a:pt x="660" y="641"/>
                </a:lnTo>
                <a:lnTo>
                  <a:pt x="668" y="649"/>
                </a:lnTo>
                <a:lnTo>
                  <a:pt x="674" y="656"/>
                </a:lnTo>
                <a:lnTo>
                  <a:pt x="680" y="664"/>
                </a:lnTo>
                <a:lnTo>
                  <a:pt x="690" y="685"/>
                </a:lnTo>
                <a:lnTo>
                  <a:pt x="701" y="712"/>
                </a:lnTo>
                <a:lnTo>
                  <a:pt x="701" y="712"/>
                </a:lnTo>
                <a:close/>
                <a:moveTo>
                  <a:pt x="1613" y="546"/>
                </a:moveTo>
                <a:lnTo>
                  <a:pt x="1613" y="546"/>
                </a:lnTo>
                <a:lnTo>
                  <a:pt x="1464" y="124"/>
                </a:lnTo>
                <a:lnTo>
                  <a:pt x="1464" y="124"/>
                </a:lnTo>
                <a:lnTo>
                  <a:pt x="1447" y="130"/>
                </a:lnTo>
                <a:lnTo>
                  <a:pt x="1430" y="135"/>
                </a:lnTo>
                <a:lnTo>
                  <a:pt x="1414" y="139"/>
                </a:lnTo>
                <a:lnTo>
                  <a:pt x="1395" y="143"/>
                </a:lnTo>
                <a:lnTo>
                  <a:pt x="1379" y="144"/>
                </a:lnTo>
                <a:lnTo>
                  <a:pt x="1362" y="145"/>
                </a:lnTo>
                <a:lnTo>
                  <a:pt x="1344" y="144"/>
                </a:lnTo>
                <a:lnTo>
                  <a:pt x="1327" y="144"/>
                </a:lnTo>
                <a:lnTo>
                  <a:pt x="1309" y="141"/>
                </a:lnTo>
                <a:lnTo>
                  <a:pt x="1292" y="139"/>
                </a:lnTo>
                <a:lnTo>
                  <a:pt x="1257" y="132"/>
                </a:lnTo>
                <a:lnTo>
                  <a:pt x="1222" y="123"/>
                </a:lnTo>
                <a:lnTo>
                  <a:pt x="1187" y="112"/>
                </a:lnTo>
                <a:lnTo>
                  <a:pt x="1187" y="112"/>
                </a:lnTo>
                <a:lnTo>
                  <a:pt x="1159" y="103"/>
                </a:lnTo>
                <a:lnTo>
                  <a:pt x="1146" y="98"/>
                </a:lnTo>
                <a:lnTo>
                  <a:pt x="1131" y="95"/>
                </a:lnTo>
                <a:lnTo>
                  <a:pt x="1131" y="95"/>
                </a:lnTo>
                <a:lnTo>
                  <a:pt x="1099" y="87"/>
                </a:lnTo>
                <a:lnTo>
                  <a:pt x="1065" y="80"/>
                </a:lnTo>
                <a:lnTo>
                  <a:pt x="1048" y="76"/>
                </a:lnTo>
                <a:lnTo>
                  <a:pt x="1031" y="74"/>
                </a:lnTo>
                <a:lnTo>
                  <a:pt x="1014" y="72"/>
                </a:lnTo>
                <a:lnTo>
                  <a:pt x="997" y="74"/>
                </a:lnTo>
                <a:lnTo>
                  <a:pt x="997" y="74"/>
                </a:lnTo>
                <a:lnTo>
                  <a:pt x="967" y="77"/>
                </a:lnTo>
                <a:lnTo>
                  <a:pt x="937" y="82"/>
                </a:lnTo>
                <a:lnTo>
                  <a:pt x="907" y="88"/>
                </a:lnTo>
                <a:lnTo>
                  <a:pt x="878" y="97"/>
                </a:lnTo>
                <a:lnTo>
                  <a:pt x="849" y="106"/>
                </a:lnTo>
                <a:lnTo>
                  <a:pt x="820" y="117"/>
                </a:lnTo>
                <a:lnTo>
                  <a:pt x="791" y="130"/>
                </a:lnTo>
                <a:lnTo>
                  <a:pt x="763" y="144"/>
                </a:lnTo>
                <a:lnTo>
                  <a:pt x="763" y="144"/>
                </a:lnTo>
                <a:lnTo>
                  <a:pt x="750" y="151"/>
                </a:lnTo>
                <a:lnTo>
                  <a:pt x="738" y="162"/>
                </a:lnTo>
                <a:lnTo>
                  <a:pt x="732" y="168"/>
                </a:lnTo>
                <a:lnTo>
                  <a:pt x="727" y="174"/>
                </a:lnTo>
                <a:lnTo>
                  <a:pt x="722" y="181"/>
                </a:lnTo>
                <a:lnTo>
                  <a:pt x="719" y="188"/>
                </a:lnTo>
                <a:lnTo>
                  <a:pt x="719" y="188"/>
                </a:lnTo>
                <a:lnTo>
                  <a:pt x="698" y="249"/>
                </a:lnTo>
                <a:lnTo>
                  <a:pt x="677" y="309"/>
                </a:lnTo>
                <a:lnTo>
                  <a:pt x="639" y="432"/>
                </a:lnTo>
                <a:lnTo>
                  <a:pt x="639" y="432"/>
                </a:lnTo>
                <a:lnTo>
                  <a:pt x="639" y="437"/>
                </a:lnTo>
                <a:lnTo>
                  <a:pt x="640" y="443"/>
                </a:lnTo>
                <a:lnTo>
                  <a:pt x="642" y="448"/>
                </a:lnTo>
                <a:lnTo>
                  <a:pt x="645" y="452"/>
                </a:lnTo>
                <a:lnTo>
                  <a:pt x="645" y="452"/>
                </a:lnTo>
                <a:lnTo>
                  <a:pt x="653" y="457"/>
                </a:lnTo>
                <a:lnTo>
                  <a:pt x="662" y="461"/>
                </a:lnTo>
                <a:lnTo>
                  <a:pt x="670" y="465"/>
                </a:lnTo>
                <a:lnTo>
                  <a:pt x="678" y="468"/>
                </a:lnTo>
                <a:lnTo>
                  <a:pt x="687" y="469"/>
                </a:lnTo>
                <a:lnTo>
                  <a:pt x="697" y="469"/>
                </a:lnTo>
                <a:lnTo>
                  <a:pt x="706" y="468"/>
                </a:lnTo>
                <a:lnTo>
                  <a:pt x="716" y="465"/>
                </a:lnTo>
                <a:lnTo>
                  <a:pt x="716" y="465"/>
                </a:lnTo>
                <a:lnTo>
                  <a:pt x="729" y="459"/>
                </a:lnTo>
                <a:lnTo>
                  <a:pt x="741" y="453"/>
                </a:lnTo>
                <a:lnTo>
                  <a:pt x="752" y="446"/>
                </a:lnTo>
                <a:lnTo>
                  <a:pt x="762" y="436"/>
                </a:lnTo>
                <a:lnTo>
                  <a:pt x="770" y="426"/>
                </a:lnTo>
                <a:lnTo>
                  <a:pt x="779" y="416"/>
                </a:lnTo>
                <a:lnTo>
                  <a:pt x="786" y="405"/>
                </a:lnTo>
                <a:lnTo>
                  <a:pt x="792" y="393"/>
                </a:lnTo>
                <a:lnTo>
                  <a:pt x="792" y="393"/>
                </a:lnTo>
                <a:lnTo>
                  <a:pt x="799" y="377"/>
                </a:lnTo>
                <a:lnTo>
                  <a:pt x="805" y="361"/>
                </a:lnTo>
                <a:lnTo>
                  <a:pt x="810" y="346"/>
                </a:lnTo>
                <a:lnTo>
                  <a:pt x="814" y="330"/>
                </a:lnTo>
                <a:lnTo>
                  <a:pt x="816" y="313"/>
                </a:lnTo>
                <a:lnTo>
                  <a:pt x="818" y="297"/>
                </a:lnTo>
                <a:lnTo>
                  <a:pt x="821" y="263"/>
                </a:lnTo>
                <a:lnTo>
                  <a:pt x="821" y="263"/>
                </a:lnTo>
                <a:lnTo>
                  <a:pt x="822" y="261"/>
                </a:lnTo>
                <a:lnTo>
                  <a:pt x="823" y="257"/>
                </a:lnTo>
                <a:lnTo>
                  <a:pt x="828" y="251"/>
                </a:lnTo>
                <a:lnTo>
                  <a:pt x="839" y="240"/>
                </a:lnTo>
                <a:lnTo>
                  <a:pt x="839" y="240"/>
                </a:lnTo>
                <a:lnTo>
                  <a:pt x="853" y="250"/>
                </a:lnTo>
                <a:lnTo>
                  <a:pt x="858" y="255"/>
                </a:lnTo>
                <a:lnTo>
                  <a:pt x="861" y="257"/>
                </a:lnTo>
                <a:lnTo>
                  <a:pt x="861" y="259"/>
                </a:lnTo>
                <a:lnTo>
                  <a:pt x="861" y="259"/>
                </a:lnTo>
                <a:lnTo>
                  <a:pt x="861" y="266"/>
                </a:lnTo>
                <a:lnTo>
                  <a:pt x="862" y="272"/>
                </a:lnTo>
                <a:lnTo>
                  <a:pt x="864" y="277"/>
                </a:lnTo>
                <a:lnTo>
                  <a:pt x="868" y="280"/>
                </a:lnTo>
                <a:lnTo>
                  <a:pt x="872" y="285"/>
                </a:lnTo>
                <a:lnTo>
                  <a:pt x="875" y="288"/>
                </a:lnTo>
                <a:lnTo>
                  <a:pt x="885" y="294"/>
                </a:lnTo>
                <a:lnTo>
                  <a:pt x="885" y="294"/>
                </a:lnTo>
                <a:lnTo>
                  <a:pt x="919" y="313"/>
                </a:lnTo>
                <a:lnTo>
                  <a:pt x="919" y="313"/>
                </a:lnTo>
                <a:lnTo>
                  <a:pt x="952" y="331"/>
                </a:lnTo>
                <a:lnTo>
                  <a:pt x="986" y="347"/>
                </a:lnTo>
                <a:lnTo>
                  <a:pt x="1003" y="354"/>
                </a:lnTo>
                <a:lnTo>
                  <a:pt x="1020" y="360"/>
                </a:lnTo>
                <a:lnTo>
                  <a:pt x="1037" y="366"/>
                </a:lnTo>
                <a:lnTo>
                  <a:pt x="1055" y="370"/>
                </a:lnTo>
                <a:lnTo>
                  <a:pt x="1072" y="373"/>
                </a:lnTo>
                <a:lnTo>
                  <a:pt x="1090" y="376"/>
                </a:lnTo>
                <a:lnTo>
                  <a:pt x="1108" y="377"/>
                </a:lnTo>
                <a:lnTo>
                  <a:pt x="1126" y="376"/>
                </a:lnTo>
                <a:lnTo>
                  <a:pt x="1144" y="373"/>
                </a:lnTo>
                <a:lnTo>
                  <a:pt x="1164" y="368"/>
                </a:lnTo>
                <a:lnTo>
                  <a:pt x="1182" y="362"/>
                </a:lnTo>
                <a:lnTo>
                  <a:pt x="1201" y="354"/>
                </a:lnTo>
                <a:lnTo>
                  <a:pt x="1201" y="354"/>
                </a:lnTo>
                <a:lnTo>
                  <a:pt x="1205" y="354"/>
                </a:lnTo>
                <a:lnTo>
                  <a:pt x="1208" y="354"/>
                </a:lnTo>
                <a:lnTo>
                  <a:pt x="1216" y="356"/>
                </a:lnTo>
                <a:lnTo>
                  <a:pt x="1223" y="361"/>
                </a:lnTo>
                <a:lnTo>
                  <a:pt x="1226" y="364"/>
                </a:lnTo>
                <a:lnTo>
                  <a:pt x="1228" y="366"/>
                </a:lnTo>
                <a:lnTo>
                  <a:pt x="1228" y="366"/>
                </a:lnTo>
                <a:lnTo>
                  <a:pt x="1228" y="370"/>
                </a:lnTo>
                <a:lnTo>
                  <a:pt x="1228" y="373"/>
                </a:lnTo>
                <a:lnTo>
                  <a:pt x="1225" y="381"/>
                </a:lnTo>
                <a:lnTo>
                  <a:pt x="1222" y="388"/>
                </a:lnTo>
                <a:lnTo>
                  <a:pt x="1219" y="391"/>
                </a:lnTo>
                <a:lnTo>
                  <a:pt x="1217" y="393"/>
                </a:lnTo>
                <a:lnTo>
                  <a:pt x="1217" y="393"/>
                </a:lnTo>
                <a:lnTo>
                  <a:pt x="1205" y="400"/>
                </a:lnTo>
                <a:lnTo>
                  <a:pt x="1191" y="405"/>
                </a:lnTo>
                <a:lnTo>
                  <a:pt x="1166" y="413"/>
                </a:lnTo>
                <a:lnTo>
                  <a:pt x="1166" y="413"/>
                </a:lnTo>
                <a:lnTo>
                  <a:pt x="1147" y="418"/>
                </a:lnTo>
                <a:lnTo>
                  <a:pt x="1124" y="423"/>
                </a:lnTo>
                <a:lnTo>
                  <a:pt x="1124" y="423"/>
                </a:lnTo>
                <a:lnTo>
                  <a:pt x="1394" y="681"/>
                </a:lnTo>
                <a:lnTo>
                  <a:pt x="1394" y="681"/>
                </a:lnTo>
                <a:lnTo>
                  <a:pt x="1417" y="660"/>
                </a:lnTo>
                <a:lnTo>
                  <a:pt x="1441" y="638"/>
                </a:lnTo>
                <a:lnTo>
                  <a:pt x="1467" y="619"/>
                </a:lnTo>
                <a:lnTo>
                  <a:pt x="1493" y="599"/>
                </a:lnTo>
                <a:lnTo>
                  <a:pt x="1521" y="582"/>
                </a:lnTo>
                <a:lnTo>
                  <a:pt x="1550" y="568"/>
                </a:lnTo>
                <a:lnTo>
                  <a:pt x="1564" y="562"/>
                </a:lnTo>
                <a:lnTo>
                  <a:pt x="1580" y="556"/>
                </a:lnTo>
                <a:lnTo>
                  <a:pt x="1596" y="551"/>
                </a:lnTo>
                <a:lnTo>
                  <a:pt x="1613" y="546"/>
                </a:lnTo>
                <a:lnTo>
                  <a:pt x="1613" y="546"/>
                </a:lnTo>
                <a:close/>
                <a:moveTo>
                  <a:pt x="1649" y="0"/>
                </a:moveTo>
                <a:lnTo>
                  <a:pt x="1649" y="0"/>
                </a:lnTo>
                <a:lnTo>
                  <a:pt x="1557" y="33"/>
                </a:lnTo>
                <a:lnTo>
                  <a:pt x="1557" y="33"/>
                </a:lnTo>
                <a:lnTo>
                  <a:pt x="1545" y="37"/>
                </a:lnTo>
                <a:lnTo>
                  <a:pt x="1535" y="41"/>
                </a:lnTo>
                <a:lnTo>
                  <a:pt x="1529" y="46"/>
                </a:lnTo>
                <a:lnTo>
                  <a:pt x="1525" y="51"/>
                </a:lnTo>
                <a:lnTo>
                  <a:pt x="1521" y="57"/>
                </a:lnTo>
                <a:lnTo>
                  <a:pt x="1520" y="65"/>
                </a:lnTo>
                <a:lnTo>
                  <a:pt x="1519" y="76"/>
                </a:lnTo>
                <a:lnTo>
                  <a:pt x="1519" y="88"/>
                </a:lnTo>
                <a:lnTo>
                  <a:pt x="1519" y="88"/>
                </a:lnTo>
                <a:lnTo>
                  <a:pt x="1520" y="103"/>
                </a:lnTo>
                <a:lnTo>
                  <a:pt x="1522" y="117"/>
                </a:lnTo>
                <a:lnTo>
                  <a:pt x="1522" y="117"/>
                </a:lnTo>
                <a:lnTo>
                  <a:pt x="1533" y="163"/>
                </a:lnTo>
                <a:lnTo>
                  <a:pt x="1545" y="208"/>
                </a:lnTo>
                <a:lnTo>
                  <a:pt x="1558" y="252"/>
                </a:lnTo>
                <a:lnTo>
                  <a:pt x="1574" y="296"/>
                </a:lnTo>
                <a:lnTo>
                  <a:pt x="1590" y="341"/>
                </a:lnTo>
                <a:lnTo>
                  <a:pt x="1606" y="384"/>
                </a:lnTo>
                <a:lnTo>
                  <a:pt x="1624" y="426"/>
                </a:lnTo>
                <a:lnTo>
                  <a:pt x="1643" y="470"/>
                </a:lnTo>
                <a:lnTo>
                  <a:pt x="1643" y="470"/>
                </a:lnTo>
                <a:lnTo>
                  <a:pt x="1649" y="483"/>
                </a:lnTo>
                <a:lnTo>
                  <a:pt x="1657" y="497"/>
                </a:lnTo>
                <a:lnTo>
                  <a:pt x="1667" y="509"/>
                </a:lnTo>
                <a:lnTo>
                  <a:pt x="1677" y="521"/>
                </a:lnTo>
                <a:lnTo>
                  <a:pt x="1677" y="521"/>
                </a:lnTo>
                <a:lnTo>
                  <a:pt x="1683" y="527"/>
                </a:lnTo>
                <a:lnTo>
                  <a:pt x="1691" y="532"/>
                </a:lnTo>
                <a:lnTo>
                  <a:pt x="1698" y="534"/>
                </a:lnTo>
                <a:lnTo>
                  <a:pt x="1702" y="535"/>
                </a:lnTo>
                <a:lnTo>
                  <a:pt x="1706" y="535"/>
                </a:lnTo>
                <a:lnTo>
                  <a:pt x="1706" y="535"/>
                </a:lnTo>
                <a:lnTo>
                  <a:pt x="1735" y="526"/>
                </a:lnTo>
                <a:lnTo>
                  <a:pt x="1765" y="515"/>
                </a:lnTo>
                <a:lnTo>
                  <a:pt x="1824" y="493"/>
                </a:lnTo>
                <a:lnTo>
                  <a:pt x="1824" y="493"/>
                </a:lnTo>
                <a:lnTo>
                  <a:pt x="1649" y="0"/>
                </a:lnTo>
                <a:lnTo>
                  <a:pt x="1649" y="0"/>
                </a:lnTo>
                <a:close/>
                <a:moveTo>
                  <a:pt x="0" y="492"/>
                </a:moveTo>
                <a:lnTo>
                  <a:pt x="0" y="492"/>
                </a:lnTo>
                <a:lnTo>
                  <a:pt x="52" y="511"/>
                </a:lnTo>
                <a:lnTo>
                  <a:pt x="76" y="519"/>
                </a:lnTo>
                <a:lnTo>
                  <a:pt x="100" y="529"/>
                </a:lnTo>
                <a:lnTo>
                  <a:pt x="100" y="529"/>
                </a:lnTo>
                <a:lnTo>
                  <a:pt x="107" y="533"/>
                </a:lnTo>
                <a:lnTo>
                  <a:pt x="115" y="534"/>
                </a:lnTo>
                <a:lnTo>
                  <a:pt x="122" y="534"/>
                </a:lnTo>
                <a:lnTo>
                  <a:pt x="129" y="533"/>
                </a:lnTo>
                <a:lnTo>
                  <a:pt x="135" y="530"/>
                </a:lnTo>
                <a:lnTo>
                  <a:pt x="140" y="527"/>
                </a:lnTo>
                <a:lnTo>
                  <a:pt x="145" y="522"/>
                </a:lnTo>
                <a:lnTo>
                  <a:pt x="150" y="516"/>
                </a:lnTo>
                <a:lnTo>
                  <a:pt x="150" y="516"/>
                </a:lnTo>
                <a:lnTo>
                  <a:pt x="170" y="486"/>
                </a:lnTo>
                <a:lnTo>
                  <a:pt x="180" y="470"/>
                </a:lnTo>
                <a:lnTo>
                  <a:pt x="187" y="454"/>
                </a:lnTo>
                <a:lnTo>
                  <a:pt x="187" y="454"/>
                </a:lnTo>
                <a:lnTo>
                  <a:pt x="239" y="309"/>
                </a:lnTo>
                <a:lnTo>
                  <a:pt x="289" y="163"/>
                </a:lnTo>
                <a:lnTo>
                  <a:pt x="289" y="163"/>
                </a:lnTo>
                <a:lnTo>
                  <a:pt x="295" y="143"/>
                </a:lnTo>
                <a:lnTo>
                  <a:pt x="298" y="121"/>
                </a:lnTo>
                <a:lnTo>
                  <a:pt x="303" y="79"/>
                </a:lnTo>
                <a:lnTo>
                  <a:pt x="303" y="79"/>
                </a:lnTo>
                <a:lnTo>
                  <a:pt x="304" y="71"/>
                </a:lnTo>
                <a:lnTo>
                  <a:pt x="303" y="64"/>
                </a:lnTo>
                <a:lnTo>
                  <a:pt x="301" y="58"/>
                </a:lnTo>
                <a:lnTo>
                  <a:pt x="298" y="52"/>
                </a:lnTo>
                <a:lnTo>
                  <a:pt x="293" y="47"/>
                </a:lnTo>
                <a:lnTo>
                  <a:pt x="289" y="43"/>
                </a:lnTo>
                <a:lnTo>
                  <a:pt x="282" y="40"/>
                </a:lnTo>
                <a:lnTo>
                  <a:pt x="275" y="36"/>
                </a:lnTo>
                <a:lnTo>
                  <a:pt x="275" y="36"/>
                </a:lnTo>
                <a:lnTo>
                  <a:pt x="235" y="23"/>
                </a:lnTo>
                <a:lnTo>
                  <a:pt x="196" y="7"/>
                </a:lnTo>
                <a:lnTo>
                  <a:pt x="196" y="7"/>
                </a:lnTo>
                <a:lnTo>
                  <a:pt x="190" y="5"/>
                </a:lnTo>
                <a:lnTo>
                  <a:pt x="185" y="5"/>
                </a:lnTo>
                <a:lnTo>
                  <a:pt x="181" y="5"/>
                </a:lnTo>
                <a:lnTo>
                  <a:pt x="177" y="6"/>
                </a:lnTo>
                <a:lnTo>
                  <a:pt x="174" y="7"/>
                </a:lnTo>
                <a:lnTo>
                  <a:pt x="171" y="11"/>
                </a:lnTo>
                <a:lnTo>
                  <a:pt x="167" y="22"/>
                </a:lnTo>
                <a:lnTo>
                  <a:pt x="167" y="22"/>
                </a:lnTo>
                <a:lnTo>
                  <a:pt x="118" y="159"/>
                </a:lnTo>
                <a:lnTo>
                  <a:pt x="69" y="296"/>
                </a:lnTo>
                <a:lnTo>
                  <a:pt x="69" y="296"/>
                </a:lnTo>
                <a:lnTo>
                  <a:pt x="0" y="492"/>
                </a:lnTo>
                <a:lnTo>
                  <a:pt x="0" y="492"/>
                </a:lnTo>
                <a:close/>
                <a:moveTo>
                  <a:pt x="774" y="807"/>
                </a:moveTo>
                <a:lnTo>
                  <a:pt x="774" y="807"/>
                </a:lnTo>
                <a:lnTo>
                  <a:pt x="771" y="799"/>
                </a:lnTo>
                <a:lnTo>
                  <a:pt x="769" y="791"/>
                </a:lnTo>
                <a:lnTo>
                  <a:pt x="767" y="783"/>
                </a:lnTo>
                <a:lnTo>
                  <a:pt x="763" y="777"/>
                </a:lnTo>
                <a:lnTo>
                  <a:pt x="758" y="771"/>
                </a:lnTo>
                <a:lnTo>
                  <a:pt x="753" y="766"/>
                </a:lnTo>
                <a:lnTo>
                  <a:pt x="747" y="761"/>
                </a:lnTo>
                <a:lnTo>
                  <a:pt x="740" y="757"/>
                </a:lnTo>
                <a:lnTo>
                  <a:pt x="740" y="757"/>
                </a:lnTo>
                <a:lnTo>
                  <a:pt x="732" y="754"/>
                </a:lnTo>
                <a:lnTo>
                  <a:pt x="724" y="753"/>
                </a:lnTo>
                <a:lnTo>
                  <a:pt x="717" y="751"/>
                </a:lnTo>
                <a:lnTo>
                  <a:pt x="709" y="753"/>
                </a:lnTo>
                <a:lnTo>
                  <a:pt x="703" y="755"/>
                </a:lnTo>
                <a:lnTo>
                  <a:pt x="695" y="759"/>
                </a:lnTo>
                <a:lnTo>
                  <a:pt x="689" y="763"/>
                </a:lnTo>
                <a:lnTo>
                  <a:pt x="682" y="768"/>
                </a:lnTo>
                <a:lnTo>
                  <a:pt x="682" y="768"/>
                </a:lnTo>
                <a:lnTo>
                  <a:pt x="629" y="823"/>
                </a:lnTo>
                <a:lnTo>
                  <a:pt x="576" y="877"/>
                </a:lnTo>
                <a:lnTo>
                  <a:pt x="576" y="877"/>
                </a:lnTo>
                <a:lnTo>
                  <a:pt x="569" y="886"/>
                </a:lnTo>
                <a:lnTo>
                  <a:pt x="564" y="895"/>
                </a:lnTo>
                <a:lnTo>
                  <a:pt x="560" y="906"/>
                </a:lnTo>
                <a:lnTo>
                  <a:pt x="559" y="916"/>
                </a:lnTo>
                <a:lnTo>
                  <a:pt x="560" y="925"/>
                </a:lnTo>
                <a:lnTo>
                  <a:pt x="564" y="935"/>
                </a:lnTo>
                <a:lnTo>
                  <a:pt x="569" y="945"/>
                </a:lnTo>
                <a:lnTo>
                  <a:pt x="575" y="953"/>
                </a:lnTo>
                <a:lnTo>
                  <a:pt x="575" y="953"/>
                </a:lnTo>
                <a:lnTo>
                  <a:pt x="583" y="959"/>
                </a:lnTo>
                <a:lnTo>
                  <a:pt x="592" y="964"/>
                </a:lnTo>
                <a:lnTo>
                  <a:pt x="601" y="966"/>
                </a:lnTo>
                <a:lnTo>
                  <a:pt x="612" y="968"/>
                </a:lnTo>
                <a:lnTo>
                  <a:pt x="622" y="965"/>
                </a:lnTo>
                <a:lnTo>
                  <a:pt x="631" y="963"/>
                </a:lnTo>
                <a:lnTo>
                  <a:pt x="641" y="957"/>
                </a:lnTo>
                <a:lnTo>
                  <a:pt x="651" y="950"/>
                </a:lnTo>
                <a:lnTo>
                  <a:pt x="651" y="950"/>
                </a:lnTo>
                <a:lnTo>
                  <a:pt x="703" y="898"/>
                </a:lnTo>
                <a:lnTo>
                  <a:pt x="753" y="844"/>
                </a:lnTo>
                <a:lnTo>
                  <a:pt x="753" y="844"/>
                </a:lnTo>
                <a:lnTo>
                  <a:pt x="759" y="836"/>
                </a:lnTo>
                <a:lnTo>
                  <a:pt x="764" y="826"/>
                </a:lnTo>
                <a:lnTo>
                  <a:pt x="774" y="807"/>
                </a:lnTo>
                <a:lnTo>
                  <a:pt x="774" y="807"/>
                </a:lnTo>
                <a:close/>
                <a:moveTo>
                  <a:pt x="461" y="801"/>
                </a:moveTo>
                <a:lnTo>
                  <a:pt x="461" y="801"/>
                </a:lnTo>
                <a:lnTo>
                  <a:pt x="464" y="809"/>
                </a:lnTo>
                <a:lnTo>
                  <a:pt x="466" y="818"/>
                </a:lnTo>
                <a:lnTo>
                  <a:pt x="468" y="825"/>
                </a:lnTo>
                <a:lnTo>
                  <a:pt x="472" y="832"/>
                </a:lnTo>
                <a:lnTo>
                  <a:pt x="477" y="837"/>
                </a:lnTo>
                <a:lnTo>
                  <a:pt x="482" y="843"/>
                </a:lnTo>
                <a:lnTo>
                  <a:pt x="488" y="847"/>
                </a:lnTo>
                <a:lnTo>
                  <a:pt x="495" y="850"/>
                </a:lnTo>
                <a:lnTo>
                  <a:pt x="495" y="850"/>
                </a:lnTo>
                <a:lnTo>
                  <a:pt x="503" y="853"/>
                </a:lnTo>
                <a:lnTo>
                  <a:pt x="511" y="855"/>
                </a:lnTo>
                <a:lnTo>
                  <a:pt x="518" y="855"/>
                </a:lnTo>
                <a:lnTo>
                  <a:pt x="525" y="855"/>
                </a:lnTo>
                <a:lnTo>
                  <a:pt x="531" y="853"/>
                </a:lnTo>
                <a:lnTo>
                  <a:pt x="538" y="850"/>
                </a:lnTo>
                <a:lnTo>
                  <a:pt x="544" y="846"/>
                </a:lnTo>
                <a:lnTo>
                  <a:pt x="550" y="841"/>
                </a:lnTo>
                <a:lnTo>
                  <a:pt x="550" y="841"/>
                </a:lnTo>
                <a:lnTo>
                  <a:pt x="595" y="796"/>
                </a:lnTo>
                <a:lnTo>
                  <a:pt x="639" y="751"/>
                </a:lnTo>
                <a:lnTo>
                  <a:pt x="639" y="751"/>
                </a:lnTo>
                <a:lnTo>
                  <a:pt x="645" y="742"/>
                </a:lnTo>
                <a:lnTo>
                  <a:pt x="649" y="733"/>
                </a:lnTo>
                <a:lnTo>
                  <a:pt x="652" y="724"/>
                </a:lnTo>
                <a:lnTo>
                  <a:pt x="653" y="713"/>
                </a:lnTo>
                <a:lnTo>
                  <a:pt x="652" y="703"/>
                </a:lnTo>
                <a:lnTo>
                  <a:pt x="648" y="693"/>
                </a:lnTo>
                <a:lnTo>
                  <a:pt x="643" y="685"/>
                </a:lnTo>
                <a:lnTo>
                  <a:pt x="637" y="677"/>
                </a:lnTo>
                <a:lnTo>
                  <a:pt x="637" y="677"/>
                </a:lnTo>
                <a:lnTo>
                  <a:pt x="629" y="670"/>
                </a:lnTo>
                <a:lnTo>
                  <a:pt x="620" y="666"/>
                </a:lnTo>
                <a:lnTo>
                  <a:pt x="611" y="663"/>
                </a:lnTo>
                <a:lnTo>
                  <a:pt x="601" y="663"/>
                </a:lnTo>
                <a:lnTo>
                  <a:pt x="592" y="664"/>
                </a:lnTo>
                <a:lnTo>
                  <a:pt x="582" y="667"/>
                </a:lnTo>
                <a:lnTo>
                  <a:pt x="572" y="673"/>
                </a:lnTo>
                <a:lnTo>
                  <a:pt x="564" y="680"/>
                </a:lnTo>
                <a:lnTo>
                  <a:pt x="564" y="680"/>
                </a:lnTo>
                <a:lnTo>
                  <a:pt x="521" y="721"/>
                </a:lnTo>
                <a:lnTo>
                  <a:pt x="482" y="765"/>
                </a:lnTo>
                <a:lnTo>
                  <a:pt x="482" y="765"/>
                </a:lnTo>
                <a:lnTo>
                  <a:pt x="476" y="772"/>
                </a:lnTo>
                <a:lnTo>
                  <a:pt x="471" y="782"/>
                </a:lnTo>
                <a:lnTo>
                  <a:pt x="461" y="801"/>
                </a:lnTo>
                <a:lnTo>
                  <a:pt x="461" y="801"/>
                </a:lnTo>
                <a:close/>
                <a:moveTo>
                  <a:pt x="437" y="731"/>
                </a:moveTo>
                <a:lnTo>
                  <a:pt x="437" y="731"/>
                </a:lnTo>
                <a:lnTo>
                  <a:pt x="444" y="730"/>
                </a:lnTo>
                <a:lnTo>
                  <a:pt x="450" y="728"/>
                </a:lnTo>
                <a:lnTo>
                  <a:pt x="454" y="725"/>
                </a:lnTo>
                <a:lnTo>
                  <a:pt x="454" y="725"/>
                </a:lnTo>
                <a:lnTo>
                  <a:pt x="488" y="693"/>
                </a:lnTo>
                <a:lnTo>
                  <a:pt x="505" y="677"/>
                </a:lnTo>
                <a:lnTo>
                  <a:pt x="519" y="658"/>
                </a:lnTo>
                <a:lnTo>
                  <a:pt x="519" y="658"/>
                </a:lnTo>
                <a:lnTo>
                  <a:pt x="524" y="651"/>
                </a:lnTo>
                <a:lnTo>
                  <a:pt x="526" y="643"/>
                </a:lnTo>
                <a:lnTo>
                  <a:pt x="526" y="633"/>
                </a:lnTo>
                <a:lnTo>
                  <a:pt x="525" y="625"/>
                </a:lnTo>
                <a:lnTo>
                  <a:pt x="523" y="616"/>
                </a:lnTo>
                <a:lnTo>
                  <a:pt x="518" y="608"/>
                </a:lnTo>
                <a:lnTo>
                  <a:pt x="512" y="600"/>
                </a:lnTo>
                <a:lnTo>
                  <a:pt x="506" y="594"/>
                </a:lnTo>
                <a:lnTo>
                  <a:pt x="506" y="594"/>
                </a:lnTo>
                <a:lnTo>
                  <a:pt x="497" y="588"/>
                </a:lnTo>
                <a:lnTo>
                  <a:pt x="490" y="585"/>
                </a:lnTo>
                <a:lnTo>
                  <a:pt x="482" y="583"/>
                </a:lnTo>
                <a:lnTo>
                  <a:pt x="473" y="582"/>
                </a:lnTo>
                <a:lnTo>
                  <a:pt x="465" y="583"/>
                </a:lnTo>
                <a:lnTo>
                  <a:pt x="458" y="586"/>
                </a:lnTo>
                <a:lnTo>
                  <a:pt x="449" y="590"/>
                </a:lnTo>
                <a:lnTo>
                  <a:pt x="442" y="596"/>
                </a:lnTo>
                <a:lnTo>
                  <a:pt x="442" y="596"/>
                </a:lnTo>
                <a:lnTo>
                  <a:pt x="415" y="620"/>
                </a:lnTo>
                <a:lnTo>
                  <a:pt x="391" y="646"/>
                </a:lnTo>
                <a:lnTo>
                  <a:pt x="391" y="646"/>
                </a:lnTo>
                <a:lnTo>
                  <a:pt x="386" y="652"/>
                </a:lnTo>
                <a:lnTo>
                  <a:pt x="383" y="660"/>
                </a:lnTo>
                <a:lnTo>
                  <a:pt x="380" y="667"/>
                </a:lnTo>
                <a:lnTo>
                  <a:pt x="379" y="673"/>
                </a:lnTo>
                <a:lnTo>
                  <a:pt x="379" y="680"/>
                </a:lnTo>
                <a:lnTo>
                  <a:pt x="380" y="687"/>
                </a:lnTo>
                <a:lnTo>
                  <a:pt x="381" y="696"/>
                </a:lnTo>
                <a:lnTo>
                  <a:pt x="385" y="703"/>
                </a:lnTo>
                <a:lnTo>
                  <a:pt x="385" y="703"/>
                </a:lnTo>
                <a:lnTo>
                  <a:pt x="389" y="709"/>
                </a:lnTo>
                <a:lnTo>
                  <a:pt x="394" y="715"/>
                </a:lnTo>
                <a:lnTo>
                  <a:pt x="398" y="720"/>
                </a:lnTo>
                <a:lnTo>
                  <a:pt x="404" y="724"/>
                </a:lnTo>
                <a:lnTo>
                  <a:pt x="412" y="727"/>
                </a:lnTo>
                <a:lnTo>
                  <a:pt x="419" y="730"/>
                </a:lnTo>
                <a:lnTo>
                  <a:pt x="427" y="730"/>
                </a:lnTo>
                <a:lnTo>
                  <a:pt x="437" y="731"/>
                </a:lnTo>
                <a:lnTo>
                  <a:pt x="437" y="731"/>
                </a:lnTo>
                <a:close/>
                <a:moveTo>
                  <a:pt x="756" y="1029"/>
                </a:moveTo>
                <a:lnTo>
                  <a:pt x="756" y="1029"/>
                </a:lnTo>
                <a:lnTo>
                  <a:pt x="761" y="1029"/>
                </a:lnTo>
                <a:lnTo>
                  <a:pt x="765" y="1028"/>
                </a:lnTo>
                <a:lnTo>
                  <a:pt x="776" y="1023"/>
                </a:lnTo>
                <a:lnTo>
                  <a:pt x="788" y="1016"/>
                </a:lnTo>
                <a:lnTo>
                  <a:pt x="800" y="1006"/>
                </a:lnTo>
                <a:lnTo>
                  <a:pt x="811" y="997"/>
                </a:lnTo>
                <a:lnTo>
                  <a:pt x="822" y="986"/>
                </a:lnTo>
                <a:lnTo>
                  <a:pt x="829" y="975"/>
                </a:lnTo>
                <a:lnTo>
                  <a:pt x="835" y="964"/>
                </a:lnTo>
                <a:lnTo>
                  <a:pt x="835" y="964"/>
                </a:lnTo>
                <a:lnTo>
                  <a:pt x="838" y="956"/>
                </a:lnTo>
                <a:lnTo>
                  <a:pt x="839" y="946"/>
                </a:lnTo>
                <a:lnTo>
                  <a:pt x="838" y="937"/>
                </a:lnTo>
                <a:lnTo>
                  <a:pt x="837" y="929"/>
                </a:lnTo>
                <a:lnTo>
                  <a:pt x="833" y="922"/>
                </a:lnTo>
                <a:lnTo>
                  <a:pt x="828" y="914"/>
                </a:lnTo>
                <a:lnTo>
                  <a:pt x="823" y="907"/>
                </a:lnTo>
                <a:lnTo>
                  <a:pt x="816" y="902"/>
                </a:lnTo>
                <a:lnTo>
                  <a:pt x="816" y="902"/>
                </a:lnTo>
                <a:lnTo>
                  <a:pt x="809" y="898"/>
                </a:lnTo>
                <a:lnTo>
                  <a:pt x="800" y="894"/>
                </a:lnTo>
                <a:lnTo>
                  <a:pt x="793" y="893"/>
                </a:lnTo>
                <a:lnTo>
                  <a:pt x="785" y="892"/>
                </a:lnTo>
                <a:lnTo>
                  <a:pt x="777" y="893"/>
                </a:lnTo>
                <a:lnTo>
                  <a:pt x="769" y="895"/>
                </a:lnTo>
                <a:lnTo>
                  <a:pt x="762" y="900"/>
                </a:lnTo>
                <a:lnTo>
                  <a:pt x="754" y="905"/>
                </a:lnTo>
                <a:lnTo>
                  <a:pt x="754" y="905"/>
                </a:lnTo>
                <a:lnTo>
                  <a:pt x="734" y="924"/>
                </a:lnTo>
                <a:lnTo>
                  <a:pt x="716" y="945"/>
                </a:lnTo>
                <a:lnTo>
                  <a:pt x="716" y="945"/>
                </a:lnTo>
                <a:lnTo>
                  <a:pt x="711" y="951"/>
                </a:lnTo>
                <a:lnTo>
                  <a:pt x="707" y="958"/>
                </a:lnTo>
                <a:lnTo>
                  <a:pt x="705" y="965"/>
                </a:lnTo>
                <a:lnTo>
                  <a:pt x="704" y="971"/>
                </a:lnTo>
                <a:lnTo>
                  <a:pt x="703" y="979"/>
                </a:lnTo>
                <a:lnTo>
                  <a:pt x="704" y="986"/>
                </a:lnTo>
                <a:lnTo>
                  <a:pt x="706" y="993"/>
                </a:lnTo>
                <a:lnTo>
                  <a:pt x="709" y="1001"/>
                </a:lnTo>
                <a:lnTo>
                  <a:pt x="709" y="1001"/>
                </a:lnTo>
                <a:lnTo>
                  <a:pt x="713" y="1008"/>
                </a:lnTo>
                <a:lnTo>
                  <a:pt x="717" y="1014"/>
                </a:lnTo>
                <a:lnTo>
                  <a:pt x="722" y="1018"/>
                </a:lnTo>
                <a:lnTo>
                  <a:pt x="728" y="1022"/>
                </a:lnTo>
                <a:lnTo>
                  <a:pt x="734" y="1026"/>
                </a:lnTo>
                <a:lnTo>
                  <a:pt x="740" y="1028"/>
                </a:lnTo>
                <a:lnTo>
                  <a:pt x="747" y="1029"/>
                </a:lnTo>
                <a:lnTo>
                  <a:pt x="756" y="1029"/>
                </a:lnTo>
                <a:lnTo>
                  <a:pt x="756" y="1029"/>
                </a:lnTo>
                <a:close/>
                <a:moveTo>
                  <a:pt x="888" y="941"/>
                </a:moveTo>
                <a:lnTo>
                  <a:pt x="888" y="941"/>
                </a:lnTo>
                <a:lnTo>
                  <a:pt x="858" y="1027"/>
                </a:lnTo>
                <a:lnTo>
                  <a:pt x="858" y="1027"/>
                </a:lnTo>
                <a:lnTo>
                  <a:pt x="882" y="1044"/>
                </a:lnTo>
                <a:lnTo>
                  <a:pt x="896" y="1052"/>
                </a:lnTo>
                <a:lnTo>
                  <a:pt x="909" y="1059"/>
                </a:lnTo>
                <a:lnTo>
                  <a:pt x="922" y="1067"/>
                </a:lnTo>
                <a:lnTo>
                  <a:pt x="937" y="1072"/>
                </a:lnTo>
                <a:lnTo>
                  <a:pt x="952" y="1076"/>
                </a:lnTo>
                <a:lnTo>
                  <a:pt x="968" y="1080"/>
                </a:lnTo>
                <a:lnTo>
                  <a:pt x="968" y="1080"/>
                </a:lnTo>
                <a:lnTo>
                  <a:pt x="975" y="1080"/>
                </a:lnTo>
                <a:lnTo>
                  <a:pt x="984" y="1078"/>
                </a:lnTo>
                <a:lnTo>
                  <a:pt x="990" y="1075"/>
                </a:lnTo>
                <a:lnTo>
                  <a:pt x="995" y="1070"/>
                </a:lnTo>
                <a:lnTo>
                  <a:pt x="995" y="1070"/>
                </a:lnTo>
                <a:lnTo>
                  <a:pt x="997" y="1064"/>
                </a:lnTo>
                <a:lnTo>
                  <a:pt x="998" y="1056"/>
                </a:lnTo>
                <a:lnTo>
                  <a:pt x="997" y="1049"/>
                </a:lnTo>
                <a:lnTo>
                  <a:pt x="995" y="1045"/>
                </a:lnTo>
                <a:lnTo>
                  <a:pt x="993" y="1043"/>
                </a:lnTo>
                <a:lnTo>
                  <a:pt x="993" y="1043"/>
                </a:lnTo>
                <a:lnTo>
                  <a:pt x="967" y="1016"/>
                </a:lnTo>
                <a:lnTo>
                  <a:pt x="940" y="991"/>
                </a:lnTo>
                <a:lnTo>
                  <a:pt x="888" y="941"/>
                </a:lnTo>
                <a:lnTo>
                  <a:pt x="888" y="941"/>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pPr defTabSz="684133"/>
            <a:endParaRPr lang="en-US" sz="1350">
              <a:solidFill>
                <a:srgbClr val="000000"/>
              </a:solidFill>
            </a:endParaRPr>
          </a:p>
        </p:txBody>
      </p:sp>
      <p:sp>
        <p:nvSpPr>
          <p:cNvPr id="531" name="Title 530"/>
          <p:cNvSpPr>
            <a:spLocks noGrp="1"/>
          </p:cNvSpPr>
          <p:nvPr>
            <p:ph type="title"/>
          </p:nvPr>
        </p:nvSpPr>
        <p:spPr/>
        <p:txBody>
          <a:bodyPr>
            <a:noAutofit/>
          </a:bodyPr>
          <a:lstStyle/>
          <a:p>
            <a:r>
              <a:rPr lang="en-US" sz="2400" dirty="0" smtClean="0"/>
              <a:t>PACE </a:t>
            </a:r>
            <a:r>
              <a:rPr lang="en-US" sz="2400" dirty="0" smtClean="0">
                <a:solidFill>
                  <a:schemeClr val="accent2"/>
                </a:solidFill>
              </a:rPr>
              <a:t>Overview</a:t>
            </a:r>
            <a:endParaRPr lang="en-US" sz="2400" dirty="0">
              <a:solidFill>
                <a:schemeClr val="accent2"/>
              </a:solidFill>
            </a:endParaRPr>
          </a:p>
        </p:txBody>
      </p:sp>
      <p:pic>
        <p:nvPicPr>
          <p:cNvPr id="534" name="Picture 5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6603" y="2246220"/>
            <a:ext cx="324026" cy="207227"/>
          </a:xfrm>
          <a:prstGeom prst="rect">
            <a:avLst/>
          </a:prstGeom>
        </p:spPr>
      </p:pic>
      <p:grpSp>
        <p:nvGrpSpPr>
          <p:cNvPr id="536" name="Group 535"/>
          <p:cNvGrpSpPr/>
          <p:nvPr/>
        </p:nvGrpSpPr>
        <p:grpSpPr>
          <a:xfrm>
            <a:off x="406974" y="2242570"/>
            <a:ext cx="103017" cy="185652"/>
            <a:chOff x="3675663" y="2027247"/>
            <a:chExt cx="158128" cy="284971"/>
          </a:xfrm>
        </p:grpSpPr>
        <p:sp>
          <p:nvSpPr>
            <p:cNvPr id="537" name="Rounded Rectangle 536"/>
            <p:cNvSpPr/>
            <p:nvPr/>
          </p:nvSpPr>
          <p:spPr>
            <a:xfrm>
              <a:off x="3675663" y="2049882"/>
              <a:ext cx="158128" cy="262336"/>
            </a:xfrm>
            <a:prstGeom prst="roundRect">
              <a:avLst/>
            </a:prstGeom>
            <a:solidFill>
              <a:schemeClr val="tx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38" name="Rectangle 537"/>
            <p:cNvSpPr/>
            <p:nvPr/>
          </p:nvSpPr>
          <p:spPr>
            <a:xfrm>
              <a:off x="3709974" y="2027247"/>
              <a:ext cx="90487" cy="45719"/>
            </a:xfrm>
            <a:prstGeom prst="rect">
              <a:avLst/>
            </a:prstGeom>
            <a:solidFill>
              <a:schemeClr val="tx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39" name="Rectangle 538"/>
            <p:cNvSpPr/>
            <p:nvPr/>
          </p:nvSpPr>
          <p:spPr>
            <a:xfrm>
              <a:off x="3695889" y="2072965"/>
              <a:ext cx="118391" cy="2161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40" name="Rectangle 539"/>
            <p:cNvSpPr/>
            <p:nvPr/>
          </p:nvSpPr>
          <p:spPr>
            <a:xfrm>
              <a:off x="3709988" y="2131219"/>
              <a:ext cx="90487" cy="14686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542" name="Picture 5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3801" y="1896133"/>
            <a:ext cx="254619" cy="254619"/>
          </a:xfrm>
          <a:prstGeom prst="rect">
            <a:avLst/>
          </a:prstGeom>
        </p:spPr>
      </p:pic>
      <p:pic>
        <p:nvPicPr>
          <p:cNvPr id="543" name="Picture 5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3470" y="1916882"/>
            <a:ext cx="247607" cy="185010"/>
          </a:xfrm>
          <a:prstGeom prst="rect">
            <a:avLst/>
          </a:prstGeom>
        </p:spPr>
      </p:pic>
      <p:sp>
        <p:nvSpPr>
          <p:cNvPr id="545" name="Rectangle 544"/>
          <p:cNvSpPr/>
          <p:nvPr/>
        </p:nvSpPr>
        <p:spPr>
          <a:xfrm>
            <a:off x="1608358" y="2711229"/>
            <a:ext cx="3315836" cy="215444"/>
          </a:xfrm>
          <a:prstGeom prst="rect">
            <a:avLst/>
          </a:prstGeom>
        </p:spPr>
        <p:txBody>
          <a:bodyPr wrap="square">
            <a:spAutoFit/>
          </a:bodyPr>
          <a:lstStyle/>
          <a:p>
            <a:r>
              <a:rPr lang="en-US" sz="800" dirty="0" smtClean="0">
                <a:solidFill>
                  <a:srgbClr val="141414">
                    <a:lumMod val="90000"/>
                    <a:lumOff val="10000"/>
                  </a:srgbClr>
                </a:solidFill>
              </a:rPr>
              <a:t>Seasoned </a:t>
            </a:r>
            <a:r>
              <a:rPr lang="en-US" sz="800" dirty="0">
                <a:solidFill>
                  <a:srgbClr val="141414">
                    <a:lumMod val="90000"/>
                    <a:lumOff val="10000"/>
                  </a:srgbClr>
                </a:solidFill>
              </a:rPr>
              <a:t>performance </a:t>
            </a:r>
            <a:r>
              <a:rPr lang="en-US" sz="800" dirty="0" smtClean="0">
                <a:solidFill>
                  <a:srgbClr val="141414">
                    <a:lumMod val="90000"/>
                    <a:lumOff val="10000"/>
                  </a:srgbClr>
                </a:solidFill>
              </a:rPr>
              <a:t>Architects and Consultants</a:t>
            </a:r>
            <a:endParaRPr lang="en-US" sz="800" dirty="0">
              <a:solidFill>
                <a:srgbClr val="141414">
                  <a:lumMod val="90000"/>
                  <a:lumOff val="10000"/>
                </a:srgbClr>
              </a:solidFill>
            </a:endParaRPr>
          </a:p>
        </p:txBody>
      </p:sp>
      <p:sp>
        <p:nvSpPr>
          <p:cNvPr id="546" name="TextBox 545"/>
          <p:cNvSpPr txBox="1"/>
          <p:nvPr/>
        </p:nvSpPr>
        <p:spPr>
          <a:xfrm>
            <a:off x="1016349" y="2663156"/>
            <a:ext cx="639124" cy="276999"/>
          </a:xfrm>
          <a:prstGeom prst="rect">
            <a:avLst/>
          </a:prstGeom>
          <a:noFill/>
        </p:spPr>
        <p:txBody>
          <a:bodyPr wrap="square" rtlCol="0" anchor="ctr">
            <a:spAutoFit/>
          </a:bodyPr>
          <a:lstStyle/>
          <a:p>
            <a:pPr algn="r" defTabSz="684133"/>
            <a:r>
              <a:rPr lang="en-US" sz="1200" b="1" dirty="0" smtClean="0">
                <a:solidFill>
                  <a:srgbClr val="6FA139"/>
                </a:solidFill>
                <a:latin typeface="Arial" panose="020B0604020202020204" pitchFamily="34" charset="0"/>
                <a:cs typeface="Arial" panose="020B0604020202020204" pitchFamily="34" charset="0"/>
              </a:rPr>
              <a:t>330+</a:t>
            </a:r>
            <a:endParaRPr lang="en-US" sz="1200" b="1" dirty="0">
              <a:solidFill>
                <a:srgbClr val="6FA139"/>
              </a:solidFill>
              <a:latin typeface="Arial" panose="020B0604020202020204" pitchFamily="34" charset="0"/>
              <a:cs typeface="Arial" panose="020B0604020202020204" pitchFamily="34" charset="0"/>
            </a:endParaRPr>
          </a:p>
        </p:txBody>
      </p:sp>
      <p:sp>
        <p:nvSpPr>
          <p:cNvPr id="549" name="Rectangle 548"/>
          <p:cNvSpPr/>
          <p:nvPr/>
        </p:nvSpPr>
        <p:spPr>
          <a:xfrm>
            <a:off x="1606648" y="2945821"/>
            <a:ext cx="3315836" cy="215444"/>
          </a:xfrm>
          <a:prstGeom prst="rect">
            <a:avLst/>
          </a:prstGeom>
        </p:spPr>
        <p:txBody>
          <a:bodyPr wrap="square">
            <a:spAutoFit/>
          </a:bodyPr>
          <a:lstStyle/>
          <a:p>
            <a:r>
              <a:rPr lang="en-US" sz="800" dirty="0" smtClean="0">
                <a:solidFill>
                  <a:srgbClr val="141414">
                    <a:lumMod val="90000"/>
                    <a:lumOff val="10000"/>
                  </a:srgbClr>
                </a:solidFill>
              </a:rPr>
              <a:t>Active clients across various domains</a:t>
            </a:r>
            <a:endParaRPr lang="en-US" sz="800" dirty="0">
              <a:solidFill>
                <a:srgbClr val="141414">
                  <a:lumMod val="90000"/>
                  <a:lumOff val="10000"/>
                </a:srgbClr>
              </a:solidFill>
            </a:endParaRPr>
          </a:p>
        </p:txBody>
      </p:sp>
      <p:sp>
        <p:nvSpPr>
          <p:cNvPr id="550" name="TextBox 549"/>
          <p:cNvSpPr txBox="1"/>
          <p:nvPr/>
        </p:nvSpPr>
        <p:spPr>
          <a:xfrm>
            <a:off x="1014639" y="2908022"/>
            <a:ext cx="639124" cy="276999"/>
          </a:xfrm>
          <a:prstGeom prst="rect">
            <a:avLst/>
          </a:prstGeom>
          <a:noFill/>
        </p:spPr>
        <p:txBody>
          <a:bodyPr wrap="square" rtlCol="0" anchor="ctr">
            <a:spAutoFit/>
          </a:bodyPr>
          <a:lstStyle/>
          <a:p>
            <a:pPr algn="r" defTabSz="684133"/>
            <a:r>
              <a:rPr lang="en-US" sz="1200" b="1" dirty="0" smtClean="0">
                <a:solidFill>
                  <a:srgbClr val="6FA139"/>
                </a:solidFill>
                <a:latin typeface="Arial" panose="020B0604020202020204" pitchFamily="34" charset="0"/>
                <a:cs typeface="Arial" panose="020B0604020202020204" pitchFamily="34" charset="0"/>
              </a:rPr>
              <a:t>185+</a:t>
            </a:r>
            <a:endParaRPr lang="en-US" sz="1200" b="1" dirty="0">
              <a:solidFill>
                <a:srgbClr val="6FA139"/>
              </a:solidFill>
              <a:latin typeface="Arial" panose="020B0604020202020204" pitchFamily="34" charset="0"/>
              <a:cs typeface="Arial" panose="020B0604020202020204" pitchFamily="34" charset="0"/>
            </a:endParaRPr>
          </a:p>
        </p:txBody>
      </p:sp>
      <p:sp>
        <p:nvSpPr>
          <p:cNvPr id="551" name="Rectangle 550"/>
          <p:cNvSpPr/>
          <p:nvPr/>
        </p:nvSpPr>
        <p:spPr>
          <a:xfrm>
            <a:off x="1613087" y="3180569"/>
            <a:ext cx="3309397" cy="215444"/>
          </a:xfrm>
          <a:prstGeom prst="rect">
            <a:avLst/>
          </a:prstGeom>
        </p:spPr>
        <p:txBody>
          <a:bodyPr wrap="square">
            <a:spAutoFit/>
          </a:bodyPr>
          <a:lstStyle/>
          <a:p>
            <a:r>
              <a:rPr lang="en-US" sz="800" dirty="0" smtClean="0">
                <a:solidFill>
                  <a:srgbClr val="141414">
                    <a:lumMod val="90000"/>
                    <a:lumOff val="10000"/>
                  </a:srgbClr>
                </a:solidFill>
              </a:rPr>
              <a:t>Years of experience in Performance and Scalability Engineering</a:t>
            </a:r>
            <a:endParaRPr lang="en-US" sz="800" dirty="0">
              <a:solidFill>
                <a:srgbClr val="141414">
                  <a:lumMod val="90000"/>
                  <a:lumOff val="10000"/>
                </a:srgbClr>
              </a:solidFill>
            </a:endParaRPr>
          </a:p>
        </p:txBody>
      </p:sp>
      <p:sp>
        <p:nvSpPr>
          <p:cNvPr id="552" name="TextBox 551"/>
          <p:cNvSpPr txBox="1"/>
          <p:nvPr/>
        </p:nvSpPr>
        <p:spPr>
          <a:xfrm>
            <a:off x="1000530" y="3153044"/>
            <a:ext cx="639124" cy="276999"/>
          </a:xfrm>
          <a:prstGeom prst="rect">
            <a:avLst/>
          </a:prstGeom>
          <a:noFill/>
        </p:spPr>
        <p:txBody>
          <a:bodyPr wrap="square" rtlCol="0" anchor="ctr">
            <a:spAutoFit/>
          </a:bodyPr>
          <a:lstStyle/>
          <a:p>
            <a:pPr algn="r" defTabSz="684133"/>
            <a:r>
              <a:rPr lang="en-US" sz="1200" b="1" dirty="0" smtClean="0">
                <a:solidFill>
                  <a:srgbClr val="6FA139"/>
                </a:solidFill>
                <a:latin typeface="Arial" panose="020B0604020202020204" pitchFamily="34" charset="0"/>
                <a:cs typeface="Arial" panose="020B0604020202020204" pitchFamily="34" charset="0"/>
              </a:rPr>
              <a:t>15</a:t>
            </a:r>
            <a:endParaRPr lang="en-US" sz="1200" b="1" dirty="0">
              <a:solidFill>
                <a:srgbClr val="6FA139"/>
              </a:solidFill>
              <a:latin typeface="Arial" panose="020B0604020202020204" pitchFamily="34" charset="0"/>
              <a:cs typeface="Arial" panose="020B0604020202020204" pitchFamily="34" charset="0"/>
            </a:endParaRPr>
          </a:p>
        </p:txBody>
      </p:sp>
      <p:sp>
        <p:nvSpPr>
          <p:cNvPr id="556" name="Rectangle 555"/>
          <p:cNvSpPr/>
          <p:nvPr/>
        </p:nvSpPr>
        <p:spPr>
          <a:xfrm>
            <a:off x="1611377" y="3443931"/>
            <a:ext cx="3000533" cy="215444"/>
          </a:xfrm>
          <a:prstGeom prst="rect">
            <a:avLst/>
          </a:prstGeom>
        </p:spPr>
        <p:txBody>
          <a:bodyPr wrap="square">
            <a:spAutoFit/>
          </a:bodyPr>
          <a:lstStyle/>
          <a:p>
            <a:r>
              <a:rPr lang="en-US" sz="800" dirty="0" smtClean="0">
                <a:solidFill>
                  <a:srgbClr val="141414">
                    <a:lumMod val="90000"/>
                    <a:lumOff val="10000"/>
                  </a:srgbClr>
                </a:solidFill>
              </a:rPr>
              <a:t>Proprietary Tools and Accelerators</a:t>
            </a:r>
            <a:endParaRPr lang="en-US" sz="800" dirty="0">
              <a:solidFill>
                <a:srgbClr val="141414">
                  <a:lumMod val="90000"/>
                  <a:lumOff val="10000"/>
                </a:srgbClr>
              </a:solidFill>
            </a:endParaRPr>
          </a:p>
        </p:txBody>
      </p:sp>
      <p:sp>
        <p:nvSpPr>
          <p:cNvPr id="557" name="TextBox 556"/>
          <p:cNvSpPr txBox="1"/>
          <p:nvPr/>
        </p:nvSpPr>
        <p:spPr>
          <a:xfrm>
            <a:off x="1029642" y="3418458"/>
            <a:ext cx="639124" cy="276999"/>
          </a:xfrm>
          <a:prstGeom prst="rect">
            <a:avLst/>
          </a:prstGeom>
          <a:noFill/>
        </p:spPr>
        <p:txBody>
          <a:bodyPr wrap="square" rtlCol="0" anchor="ctr">
            <a:spAutoFit/>
          </a:bodyPr>
          <a:lstStyle/>
          <a:p>
            <a:pPr algn="r" defTabSz="684133"/>
            <a:r>
              <a:rPr lang="en-US" sz="1200" b="1" dirty="0" smtClean="0">
                <a:solidFill>
                  <a:srgbClr val="6FA139"/>
                </a:solidFill>
                <a:latin typeface="Arial" panose="020B0604020202020204" pitchFamily="34" charset="0"/>
                <a:cs typeface="Arial" panose="020B0604020202020204" pitchFamily="34" charset="0"/>
              </a:rPr>
              <a:t>10+</a:t>
            </a:r>
            <a:endParaRPr lang="en-US" sz="1200" b="1" dirty="0">
              <a:solidFill>
                <a:srgbClr val="6FA139"/>
              </a:solidFill>
              <a:latin typeface="Arial" panose="020B0604020202020204" pitchFamily="34" charset="0"/>
              <a:cs typeface="Arial" panose="020B0604020202020204" pitchFamily="34" charset="0"/>
            </a:endParaRPr>
          </a:p>
        </p:txBody>
      </p:sp>
      <p:sp>
        <p:nvSpPr>
          <p:cNvPr id="558" name="Rounded Rectangle 557"/>
          <p:cNvSpPr/>
          <p:nvPr/>
        </p:nvSpPr>
        <p:spPr>
          <a:xfrm>
            <a:off x="6891707" y="2649256"/>
            <a:ext cx="2058829" cy="3567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800" dirty="0">
                <a:solidFill>
                  <a:schemeClr val="tx2"/>
                </a:solidFill>
              </a:rPr>
              <a:t>First in the industry to </a:t>
            </a:r>
            <a:r>
              <a:rPr lang="en-US" sz="800" dirty="0" smtClean="0">
                <a:solidFill>
                  <a:schemeClr val="tx2"/>
                </a:solidFill>
              </a:rPr>
              <a:t>have comprehensive Resilience Engineering </a:t>
            </a:r>
            <a:r>
              <a:rPr lang="en-US" sz="800" dirty="0">
                <a:solidFill>
                  <a:schemeClr val="tx2"/>
                </a:solidFill>
              </a:rPr>
              <a:t>services</a:t>
            </a:r>
          </a:p>
        </p:txBody>
      </p:sp>
      <p:sp>
        <p:nvSpPr>
          <p:cNvPr id="559" name="Rounded Rectangle 558"/>
          <p:cNvSpPr/>
          <p:nvPr/>
        </p:nvSpPr>
        <p:spPr>
          <a:xfrm>
            <a:off x="6891707" y="3037036"/>
            <a:ext cx="2058829" cy="3567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800" dirty="0">
                <a:solidFill>
                  <a:schemeClr val="tx2"/>
                </a:solidFill>
              </a:rPr>
              <a:t>Transform business by embracing technologies like </a:t>
            </a:r>
            <a:r>
              <a:rPr lang="en-US" sz="800" dirty="0" err="1">
                <a:solidFill>
                  <a:schemeClr val="tx2"/>
                </a:solidFill>
              </a:rPr>
              <a:t>IoT</a:t>
            </a:r>
            <a:r>
              <a:rPr lang="en-US" sz="800" dirty="0">
                <a:solidFill>
                  <a:schemeClr val="tx2"/>
                </a:solidFill>
              </a:rPr>
              <a:t>, Big data &amp; Analytics</a:t>
            </a:r>
          </a:p>
        </p:txBody>
      </p:sp>
      <p:sp>
        <p:nvSpPr>
          <p:cNvPr id="560" name="Rounded Rectangle 559"/>
          <p:cNvSpPr/>
          <p:nvPr/>
        </p:nvSpPr>
        <p:spPr>
          <a:xfrm>
            <a:off x="5746350" y="2647306"/>
            <a:ext cx="1106985" cy="3567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chemeClr val="tx2"/>
                </a:solidFill>
              </a:rPr>
              <a:t>Pioneer in PE</a:t>
            </a:r>
          </a:p>
        </p:txBody>
      </p:sp>
      <p:pic>
        <p:nvPicPr>
          <p:cNvPr id="562" name="Picture 56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70535" y="2717802"/>
            <a:ext cx="245685" cy="223562"/>
          </a:xfrm>
          <a:prstGeom prst="rect">
            <a:avLst/>
          </a:prstGeom>
        </p:spPr>
      </p:pic>
      <p:sp>
        <p:nvSpPr>
          <p:cNvPr id="563" name="Rounded Rectangle 562"/>
          <p:cNvSpPr/>
          <p:nvPr/>
        </p:nvSpPr>
        <p:spPr>
          <a:xfrm>
            <a:off x="5743019" y="3046021"/>
            <a:ext cx="1106985" cy="3567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chemeClr val="tx2"/>
                </a:solidFill>
              </a:rPr>
              <a:t>Digital Focus</a:t>
            </a:r>
          </a:p>
        </p:txBody>
      </p:sp>
      <p:pic>
        <p:nvPicPr>
          <p:cNvPr id="564" name="Picture 56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65735" y="3140735"/>
            <a:ext cx="239224" cy="185666"/>
          </a:xfrm>
          <a:prstGeom prst="rect">
            <a:avLst/>
          </a:prstGeom>
        </p:spPr>
      </p:pic>
      <p:sp>
        <p:nvSpPr>
          <p:cNvPr id="565" name="Rounded Rectangle 564"/>
          <p:cNvSpPr/>
          <p:nvPr/>
        </p:nvSpPr>
        <p:spPr>
          <a:xfrm>
            <a:off x="5743019" y="3446629"/>
            <a:ext cx="1106985" cy="3567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750" b="1" dirty="0">
                <a:solidFill>
                  <a:schemeClr val="tx2"/>
                </a:solidFill>
              </a:rPr>
              <a:t>Single Point </a:t>
            </a:r>
            <a:endParaRPr lang="en-US" sz="750" b="1" dirty="0" smtClean="0">
              <a:solidFill>
                <a:schemeClr val="tx2"/>
              </a:solidFill>
            </a:endParaRPr>
          </a:p>
          <a:p>
            <a:r>
              <a:rPr lang="en-US" sz="750" b="1" dirty="0" smtClean="0">
                <a:solidFill>
                  <a:schemeClr val="tx2"/>
                </a:solidFill>
              </a:rPr>
              <a:t>Cost-Effective Solution</a:t>
            </a:r>
            <a:endParaRPr lang="en-US" sz="750" b="1" dirty="0">
              <a:solidFill>
                <a:schemeClr val="tx2"/>
              </a:solidFill>
            </a:endParaRPr>
          </a:p>
        </p:txBody>
      </p:sp>
      <p:pic>
        <p:nvPicPr>
          <p:cNvPr id="566" name="Picture 56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60162" y="3503105"/>
            <a:ext cx="239724" cy="229889"/>
          </a:xfrm>
          <a:prstGeom prst="rect">
            <a:avLst/>
          </a:prstGeom>
        </p:spPr>
      </p:pic>
      <p:sp>
        <p:nvSpPr>
          <p:cNvPr id="567" name="Rounded Rectangle 566"/>
          <p:cNvSpPr/>
          <p:nvPr/>
        </p:nvSpPr>
        <p:spPr>
          <a:xfrm>
            <a:off x="6889385" y="3436012"/>
            <a:ext cx="2058829" cy="35674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800" dirty="0">
                <a:solidFill>
                  <a:prstClr val="black"/>
                </a:solidFill>
                <a:ea typeface="Segoe UI" panose="020B0502040204020203" pitchFamily="34" charset="0"/>
                <a:cs typeface="Calibri" panose="020F0502020204030204" pitchFamily="34" charset="0"/>
              </a:rPr>
              <a:t>A </a:t>
            </a:r>
            <a:r>
              <a:rPr lang="en-US" sz="800" dirty="0">
                <a:solidFill>
                  <a:schemeClr val="tx2"/>
                </a:solidFill>
                <a:ea typeface="Segoe UI" panose="020B0502040204020203" pitchFamily="34" charset="0"/>
                <a:cs typeface="Calibri" panose="020F0502020204030204" pitchFamily="34" charset="0"/>
              </a:rPr>
              <a:t>vendor</a:t>
            </a:r>
            <a:r>
              <a:rPr lang="en-US" sz="800" dirty="0">
                <a:solidFill>
                  <a:prstClr val="black"/>
                </a:solidFill>
                <a:ea typeface="Segoe UI" panose="020B0502040204020203" pitchFamily="34" charset="0"/>
                <a:cs typeface="Calibri" panose="020F0502020204030204" pitchFamily="34" charset="0"/>
              </a:rPr>
              <a:t> neutral / technology </a:t>
            </a:r>
            <a:r>
              <a:rPr lang="en-US" sz="800" dirty="0" smtClean="0">
                <a:solidFill>
                  <a:prstClr val="black"/>
                </a:solidFill>
                <a:ea typeface="Segoe UI" panose="020B0502040204020203" pitchFamily="34" charset="0"/>
                <a:cs typeface="Calibri" panose="020F0502020204030204" pitchFamily="34" charset="0"/>
              </a:rPr>
              <a:t>neutral and </a:t>
            </a:r>
            <a:r>
              <a:rPr lang="en-US" sz="800" dirty="0">
                <a:solidFill>
                  <a:prstClr val="black"/>
                </a:solidFill>
                <a:ea typeface="Segoe UI" panose="020B0502040204020203" pitchFamily="34" charset="0"/>
                <a:cs typeface="Calibri" panose="020F0502020204030204" pitchFamily="34" charset="0"/>
              </a:rPr>
              <a:t>domain agnostic </a:t>
            </a:r>
            <a:r>
              <a:rPr lang="en-US" sz="800" dirty="0" smtClean="0">
                <a:solidFill>
                  <a:prstClr val="black"/>
                </a:solidFill>
                <a:ea typeface="Segoe UI" panose="020B0502040204020203" pitchFamily="34" charset="0"/>
                <a:cs typeface="Calibri" panose="020F0502020204030204" pitchFamily="34" charset="0"/>
              </a:rPr>
              <a:t>group providing end-end services.</a:t>
            </a:r>
            <a:endParaRPr lang="en-US" sz="800" dirty="0">
              <a:solidFill>
                <a:schemeClr val="tx2"/>
              </a:solidFill>
            </a:endParaRPr>
          </a:p>
        </p:txBody>
      </p:sp>
      <p:sp>
        <p:nvSpPr>
          <p:cNvPr id="572" name="TextBox 571"/>
          <p:cNvSpPr txBox="1"/>
          <p:nvPr/>
        </p:nvSpPr>
        <p:spPr>
          <a:xfrm>
            <a:off x="5708031" y="3911890"/>
            <a:ext cx="989254" cy="338554"/>
          </a:xfrm>
          <a:prstGeom prst="rect">
            <a:avLst/>
          </a:prstGeom>
          <a:noFill/>
        </p:spPr>
        <p:txBody>
          <a:bodyPr wrap="square" rtlCol="0">
            <a:spAutoFit/>
          </a:bodyPr>
          <a:lstStyle/>
          <a:p>
            <a:pPr algn="ctr"/>
            <a:r>
              <a:rPr lang="en-US" sz="800" dirty="0" smtClean="0">
                <a:solidFill>
                  <a:schemeClr val="tx2"/>
                </a:solidFill>
              </a:rPr>
              <a:t>Performance Engineering</a:t>
            </a:r>
            <a:endParaRPr lang="en-US" sz="800" dirty="0">
              <a:solidFill>
                <a:schemeClr val="tx2"/>
              </a:solidFill>
            </a:endParaRPr>
          </a:p>
        </p:txBody>
      </p:sp>
      <p:sp>
        <p:nvSpPr>
          <p:cNvPr id="573" name="TextBox 572"/>
          <p:cNvSpPr txBox="1"/>
          <p:nvPr/>
        </p:nvSpPr>
        <p:spPr>
          <a:xfrm>
            <a:off x="6601428" y="3889899"/>
            <a:ext cx="1475986" cy="338554"/>
          </a:xfrm>
          <a:prstGeom prst="rect">
            <a:avLst/>
          </a:prstGeom>
          <a:noFill/>
        </p:spPr>
        <p:txBody>
          <a:bodyPr wrap="square" rtlCol="0">
            <a:spAutoFit/>
          </a:bodyPr>
          <a:lstStyle/>
          <a:p>
            <a:pPr algn="ctr"/>
            <a:r>
              <a:rPr lang="en-US" sz="800" dirty="0">
                <a:solidFill>
                  <a:schemeClr val="tx2"/>
                </a:solidFill>
              </a:rPr>
              <a:t>Capacity &amp; </a:t>
            </a:r>
          </a:p>
          <a:p>
            <a:pPr algn="ctr"/>
            <a:r>
              <a:rPr lang="en-US" sz="800" dirty="0">
                <a:solidFill>
                  <a:schemeClr val="tx2"/>
                </a:solidFill>
              </a:rPr>
              <a:t>Application Performance </a:t>
            </a:r>
          </a:p>
        </p:txBody>
      </p:sp>
      <p:sp>
        <p:nvSpPr>
          <p:cNvPr id="574" name="TextBox 573"/>
          <p:cNvSpPr txBox="1"/>
          <p:nvPr/>
        </p:nvSpPr>
        <p:spPr>
          <a:xfrm>
            <a:off x="7997989" y="3889610"/>
            <a:ext cx="1139255" cy="338554"/>
          </a:xfrm>
          <a:prstGeom prst="rect">
            <a:avLst/>
          </a:prstGeom>
          <a:noFill/>
        </p:spPr>
        <p:txBody>
          <a:bodyPr wrap="square" rtlCol="0">
            <a:spAutoFit/>
          </a:bodyPr>
          <a:lstStyle/>
          <a:p>
            <a:pPr algn="ctr"/>
            <a:r>
              <a:rPr lang="en-US" sz="800" dirty="0">
                <a:solidFill>
                  <a:schemeClr val="tx2"/>
                </a:solidFill>
              </a:rPr>
              <a:t>Resilience </a:t>
            </a:r>
            <a:r>
              <a:rPr lang="en-US" sz="800" dirty="0" smtClean="0">
                <a:solidFill>
                  <a:schemeClr val="tx2"/>
                </a:solidFill>
              </a:rPr>
              <a:t>Engineering</a:t>
            </a:r>
            <a:endParaRPr lang="en-US" sz="800" dirty="0">
              <a:solidFill>
                <a:schemeClr val="tx2"/>
              </a:solidFill>
            </a:endParaRPr>
          </a:p>
        </p:txBody>
      </p:sp>
      <p:sp>
        <p:nvSpPr>
          <p:cNvPr id="575" name="TextBox 574"/>
          <p:cNvSpPr txBox="1"/>
          <p:nvPr/>
        </p:nvSpPr>
        <p:spPr>
          <a:xfrm>
            <a:off x="5678534" y="4323838"/>
            <a:ext cx="1460422" cy="338554"/>
          </a:xfrm>
          <a:prstGeom prst="rect">
            <a:avLst/>
          </a:prstGeom>
          <a:noFill/>
        </p:spPr>
        <p:txBody>
          <a:bodyPr wrap="square" rtlCol="0">
            <a:spAutoFit/>
          </a:bodyPr>
          <a:lstStyle/>
          <a:p>
            <a:pPr algn="ctr"/>
            <a:r>
              <a:rPr lang="en-US" sz="800" dirty="0">
                <a:solidFill>
                  <a:schemeClr val="tx2"/>
                </a:solidFill>
              </a:rPr>
              <a:t>Digital - User </a:t>
            </a:r>
            <a:r>
              <a:rPr lang="en-US" sz="800" dirty="0" smtClean="0">
                <a:solidFill>
                  <a:schemeClr val="tx2"/>
                </a:solidFill>
              </a:rPr>
              <a:t>Experience </a:t>
            </a:r>
            <a:r>
              <a:rPr lang="en-US" sz="800" dirty="0">
                <a:solidFill>
                  <a:schemeClr val="tx2"/>
                </a:solidFill>
              </a:rPr>
              <a:t>Engineering </a:t>
            </a:r>
          </a:p>
        </p:txBody>
      </p:sp>
      <p:sp>
        <p:nvSpPr>
          <p:cNvPr id="576" name="TextBox 575"/>
          <p:cNvSpPr txBox="1"/>
          <p:nvPr/>
        </p:nvSpPr>
        <p:spPr>
          <a:xfrm>
            <a:off x="7124900" y="4387023"/>
            <a:ext cx="1035686" cy="215444"/>
          </a:xfrm>
          <a:prstGeom prst="rect">
            <a:avLst/>
          </a:prstGeom>
          <a:noFill/>
        </p:spPr>
        <p:txBody>
          <a:bodyPr wrap="square" rtlCol="0">
            <a:spAutoFit/>
          </a:bodyPr>
          <a:lstStyle/>
          <a:p>
            <a:pPr algn="ctr"/>
            <a:r>
              <a:rPr lang="en-US" sz="800" dirty="0">
                <a:solidFill>
                  <a:schemeClr val="tx2"/>
                </a:solidFill>
              </a:rPr>
              <a:t>PACE Consulting</a:t>
            </a:r>
          </a:p>
        </p:txBody>
      </p:sp>
      <p:sp>
        <p:nvSpPr>
          <p:cNvPr id="577" name="TextBox 576"/>
          <p:cNvSpPr txBox="1"/>
          <p:nvPr/>
        </p:nvSpPr>
        <p:spPr>
          <a:xfrm>
            <a:off x="8216494" y="4386019"/>
            <a:ext cx="778126" cy="215444"/>
          </a:xfrm>
          <a:prstGeom prst="rect">
            <a:avLst/>
          </a:prstGeom>
          <a:noFill/>
        </p:spPr>
        <p:txBody>
          <a:bodyPr wrap="square" rtlCol="0">
            <a:spAutoFit/>
          </a:bodyPr>
          <a:lstStyle/>
          <a:p>
            <a:pPr algn="ctr"/>
            <a:r>
              <a:rPr lang="en-US" sz="800" dirty="0">
                <a:solidFill>
                  <a:schemeClr val="tx2"/>
                </a:solidFill>
              </a:rPr>
              <a:t>Cloud Cirrus</a:t>
            </a:r>
          </a:p>
        </p:txBody>
      </p:sp>
      <p:cxnSp>
        <p:nvCxnSpPr>
          <p:cNvPr id="578" name="Straight Connector 577"/>
          <p:cNvCxnSpPr/>
          <p:nvPr/>
        </p:nvCxnSpPr>
        <p:spPr bwMode="auto">
          <a:xfrm>
            <a:off x="8146741" y="4308788"/>
            <a:ext cx="0" cy="377138"/>
          </a:xfrm>
          <a:prstGeom prst="line">
            <a:avLst/>
          </a:prstGeom>
          <a:solidFill>
            <a:schemeClr val="accent1"/>
          </a:solidFill>
          <a:ln w="9525" cap="flat" cmpd="sng" algn="ctr">
            <a:solidFill>
              <a:schemeClr val="bg1">
                <a:lumMod val="85000"/>
              </a:schemeClr>
            </a:solidFill>
            <a:prstDash val="solid"/>
            <a:round/>
            <a:headEnd type="none" w="med" len="med"/>
            <a:tailEnd type="none" w="med" len="med"/>
          </a:ln>
          <a:effectLst/>
        </p:spPr>
      </p:cxnSp>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58738" y="892963"/>
            <a:ext cx="272479" cy="402104"/>
          </a:xfrm>
          <a:prstGeom prst="rect">
            <a:avLst/>
          </a:prstGeom>
        </p:spPr>
      </p:pic>
      <p:pic>
        <p:nvPicPr>
          <p:cNvPr id="432" name="Picture 43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04526" y="932494"/>
            <a:ext cx="338923" cy="338923"/>
          </a:xfrm>
          <a:prstGeom prst="rect">
            <a:avLst/>
          </a:prstGeom>
        </p:spPr>
      </p:pic>
      <p:pic>
        <p:nvPicPr>
          <p:cNvPr id="433" name="Picture 4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8217" y="922249"/>
            <a:ext cx="346979" cy="330587"/>
          </a:xfrm>
          <a:prstGeom prst="rect">
            <a:avLst/>
          </a:prstGeom>
        </p:spPr>
      </p:pic>
      <p:sp>
        <p:nvSpPr>
          <p:cNvPr id="518" name="Rectangle 517"/>
          <p:cNvSpPr/>
          <p:nvPr/>
        </p:nvSpPr>
        <p:spPr>
          <a:xfrm>
            <a:off x="6986039" y="882689"/>
            <a:ext cx="1913701" cy="702756"/>
          </a:xfrm>
          <a:prstGeom prst="rect">
            <a:avLst/>
          </a:prstGeom>
        </p:spPr>
        <p:txBody>
          <a:bodyPr wrap="square">
            <a:spAutoFit/>
          </a:bodyPr>
          <a:lstStyle/>
          <a:p>
            <a:pPr algn="ctr" defTabSz="530879" eaLnBrk="0" hangingPunct="0">
              <a:spcBef>
                <a:spcPts val="100"/>
              </a:spcBef>
              <a:spcAft>
                <a:spcPts val="100"/>
              </a:spcAft>
            </a:pPr>
            <a:r>
              <a:rPr lang="en-US" sz="1000" dirty="0" smtClean="0">
                <a:solidFill>
                  <a:schemeClr val="tx2"/>
                </a:solidFill>
                <a:latin typeface="Arial" panose="020B0604020202020204" pitchFamily="34" charset="0"/>
                <a:ea typeface="Segoe UI" panose="020B0502040204020203" pitchFamily="34" charset="0"/>
                <a:cs typeface="Arial" panose="020B0604020202020204" pitchFamily="34" charset="0"/>
              </a:rPr>
              <a:t>We work with </a:t>
            </a:r>
          </a:p>
          <a:p>
            <a:pPr algn="ctr" defTabSz="530879" eaLnBrk="0" hangingPunct="0">
              <a:spcBef>
                <a:spcPts val="100"/>
              </a:spcBef>
              <a:spcAft>
                <a:spcPts val="100"/>
              </a:spcAft>
            </a:pPr>
            <a:r>
              <a:rPr lang="en-US" b="1" dirty="0" smtClean="0">
                <a:solidFill>
                  <a:srgbClr val="055280"/>
                </a:solidFill>
                <a:latin typeface="Arial" panose="020B0604020202020204" pitchFamily="34" charset="0"/>
                <a:ea typeface="Segoe UI" panose="020B0502040204020203" pitchFamily="34" charset="0"/>
                <a:cs typeface="Arial" panose="020B0604020202020204" pitchFamily="34" charset="0"/>
              </a:rPr>
              <a:t>9 of the Top 20</a:t>
            </a:r>
            <a:r>
              <a:rPr lang="en-US" sz="1000" b="1" dirty="0" smtClean="0">
                <a:solidFill>
                  <a:srgbClr val="055280"/>
                </a:solidFill>
                <a:latin typeface="Arial" panose="020B0604020202020204" pitchFamily="34" charset="0"/>
                <a:ea typeface="Segoe UI" panose="020B0502040204020203" pitchFamily="34" charset="0"/>
                <a:cs typeface="Arial" panose="020B0604020202020204" pitchFamily="34" charset="0"/>
              </a:rPr>
              <a:t> </a:t>
            </a:r>
            <a:r>
              <a:rPr lang="en-US" sz="1000" dirty="0" smtClean="0">
                <a:solidFill>
                  <a:schemeClr val="tx2"/>
                </a:solidFill>
                <a:latin typeface="Arial" panose="020B0604020202020204" pitchFamily="34" charset="0"/>
                <a:ea typeface="Segoe UI" panose="020B0502040204020203" pitchFamily="34" charset="0"/>
                <a:cs typeface="Arial" panose="020B0604020202020204" pitchFamily="34" charset="0"/>
              </a:rPr>
              <a:t>Fortune 500 Companies</a:t>
            </a:r>
            <a:endParaRPr lang="en-US" sz="1000" b="1" dirty="0">
              <a:solidFill>
                <a:schemeClr val="tx2"/>
              </a:solidFill>
              <a:latin typeface="Arial" panose="020B0604020202020204" pitchFamily="34" charset="0"/>
              <a:ea typeface="Segoe UI" panose="020B0502040204020203" pitchFamily="34" charset="0"/>
              <a:cs typeface="Arial" panose="020B0604020202020204" pitchFamily="34" charset="0"/>
            </a:endParaRPr>
          </a:p>
        </p:txBody>
      </p:sp>
      <p:sp>
        <p:nvSpPr>
          <p:cNvPr id="435" name="TextBox 434"/>
          <p:cNvSpPr txBox="1"/>
          <p:nvPr/>
        </p:nvSpPr>
        <p:spPr>
          <a:xfrm>
            <a:off x="509991" y="593984"/>
            <a:ext cx="1718519" cy="253916"/>
          </a:xfrm>
          <a:prstGeom prst="rect">
            <a:avLst/>
          </a:prstGeom>
          <a:noFill/>
        </p:spPr>
        <p:txBody>
          <a:bodyPr wrap="square" rtlCol="0">
            <a:spAutoFit/>
          </a:bodyPr>
          <a:lstStyle/>
          <a:p>
            <a:pPr algn="ctr"/>
            <a:r>
              <a:rPr lang="en-US" sz="1050" b="1" dirty="0">
                <a:solidFill>
                  <a:schemeClr val="accent5">
                    <a:lumMod val="60000"/>
                    <a:lumOff val="40000"/>
                  </a:schemeClr>
                </a:solidFill>
                <a:latin typeface="Tahoma" panose="020B0604030504040204" pitchFamily="34" charset="0"/>
                <a:ea typeface="Tahoma" panose="020B0604030504040204" pitchFamily="34" charset="0"/>
                <a:cs typeface="Tahoma" panose="020B0604030504040204" pitchFamily="34" charset="0"/>
              </a:rPr>
              <a:t>POWER</a:t>
            </a:r>
            <a:r>
              <a:rPr lang="en-US" sz="1050" b="1" dirty="0" smtClean="0">
                <a:solidFill>
                  <a:schemeClr val="accent5">
                    <a:lumMod val="60000"/>
                    <a:lumOff val="40000"/>
                  </a:schemeClr>
                </a:solidFill>
                <a:latin typeface="Tahoma" panose="020B0604030504040204" pitchFamily="34" charset="0"/>
                <a:ea typeface="Tahoma" panose="020B0604030504040204" pitchFamily="34" charset="0"/>
                <a:cs typeface="Tahoma" panose="020B0604030504040204" pitchFamily="34" charset="0"/>
              </a:rPr>
              <a:t> </a:t>
            </a:r>
            <a:r>
              <a:rPr lang="en-US" sz="1050" b="1" dirty="0" smtClean="0">
                <a:solidFill>
                  <a:srgbClr val="1F93C7"/>
                </a:solidFill>
                <a:latin typeface="Tahoma" panose="020B0604030504040204" pitchFamily="34" charset="0"/>
                <a:ea typeface="Tahoma" panose="020B0604030504040204" pitchFamily="34" charset="0"/>
                <a:cs typeface="Tahoma" panose="020B0604030504040204" pitchFamily="34" charset="0"/>
              </a:rPr>
              <a:t>TO</a:t>
            </a:r>
            <a:r>
              <a:rPr lang="en-US" sz="1050" b="1" dirty="0" smtClean="0">
                <a:solidFill>
                  <a:schemeClr val="accent5">
                    <a:lumMod val="60000"/>
                    <a:lumOff val="40000"/>
                  </a:schemeClr>
                </a:solidFill>
                <a:latin typeface="Tahoma" panose="020B0604030504040204" pitchFamily="34" charset="0"/>
                <a:ea typeface="Tahoma" panose="020B0604030504040204" pitchFamily="34" charset="0"/>
                <a:cs typeface="Tahoma" panose="020B0604030504040204" pitchFamily="34" charset="0"/>
              </a:rPr>
              <a:t> </a:t>
            </a:r>
            <a:r>
              <a:rPr lang="en-US" sz="1050" b="1" dirty="0" smtClean="0">
                <a:solidFill>
                  <a:srgbClr val="1F93C7"/>
                </a:solidFill>
                <a:latin typeface="Tahoma" panose="020B0604030504040204" pitchFamily="34" charset="0"/>
                <a:ea typeface="Tahoma" panose="020B0604030504040204" pitchFamily="34" charset="0"/>
                <a:cs typeface="Tahoma" panose="020B0604030504040204" pitchFamily="34" charset="0"/>
              </a:rPr>
              <a:t>PERFORM</a:t>
            </a:r>
            <a:endParaRPr lang="en-US" sz="1050" b="1" dirty="0">
              <a:solidFill>
                <a:srgbClr val="1F93C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17088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ctangle 211"/>
          <p:cNvSpPr/>
          <p:nvPr/>
        </p:nvSpPr>
        <p:spPr>
          <a:xfrm>
            <a:off x="6226" y="2488326"/>
            <a:ext cx="1132114" cy="10495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5" name="Title 4"/>
          <p:cNvSpPr>
            <a:spLocks noGrp="1"/>
          </p:cNvSpPr>
          <p:nvPr>
            <p:ph type="title"/>
          </p:nvPr>
        </p:nvSpPr>
        <p:spPr/>
        <p:txBody>
          <a:bodyPr>
            <a:noAutofit/>
          </a:bodyPr>
          <a:lstStyle/>
          <a:p>
            <a:r>
              <a:rPr lang="en-US" sz="2200" dirty="0"/>
              <a:t>Table of </a:t>
            </a:r>
            <a:r>
              <a:rPr lang="en-US" sz="2200" dirty="0" smtClean="0"/>
              <a:t>Contents</a:t>
            </a:r>
            <a:endParaRPr lang="en-US" sz="2200" dirty="0">
              <a:solidFill>
                <a:srgbClr val="FF0000"/>
              </a:solidFill>
            </a:endParaRPr>
          </a:p>
        </p:txBody>
      </p:sp>
      <p:sp>
        <p:nvSpPr>
          <p:cNvPr id="2" name="Slide Number Placeholder 1"/>
          <p:cNvSpPr>
            <a:spLocks noGrp="1"/>
          </p:cNvSpPr>
          <p:nvPr>
            <p:ph type="sldNum" sz="quarter" idx="12"/>
          </p:nvPr>
        </p:nvSpPr>
        <p:spPr/>
        <p:txBody>
          <a:bodyPr/>
          <a:lstStyle/>
          <a:p>
            <a:fld id="{B32AB80A-78BA-6B42-BA0D-B44ACF890F5A}" type="slidenum">
              <a:rPr lang="en-US" smtClean="0"/>
              <a:t>2</a:t>
            </a:fld>
            <a:endParaRPr lang="en-US" dirty="0"/>
          </a:p>
        </p:txBody>
      </p:sp>
      <p:grpSp>
        <p:nvGrpSpPr>
          <p:cNvPr id="3" name="Group 2"/>
          <p:cNvGrpSpPr/>
          <p:nvPr/>
        </p:nvGrpSpPr>
        <p:grpSpPr>
          <a:xfrm flipH="1">
            <a:off x="7213016" y="1831468"/>
            <a:ext cx="1924630" cy="1682709"/>
            <a:chOff x="5827615" y="1673672"/>
            <a:chExt cx="3129836" cy="2545803"/>
          </a:xfrm>
        </p:grpSpPr>
        <p:pic>
          <p:nvPicPr>
            <p:cNvPr id="41" name="Picture 40" descr="arrow.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13660" y="2023104"/>
              <a:ext cx="1021020" cy="830496"/>
            </a:xfrm>
            <a:prstGeom prst="rect">
              <a:avLst/>
            </a:prstGeom>
          </p:spPr>
        </p:pic>
        <p:pic>
          <p:nvPicPr>
            <p:cNvPr id="42" name="Picture 41" descr="arrow.png"/>
            <p:cNvPicPr>
              <a:picLocks noChangeAspect="1"/>
            </p:cNvPicPr>
            <p:nvPr/>
          </p:nvPicPr>
          <p:blipFill>
            <a:blip r:embed="rId2"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827615" y="1673672"/>
              <a:ext cx="3129836" cy="2545803"/>
            </a:xfrm>
            <a:prstGeom prst="rect">
              <a:avLst/>
            </a:prstGeom>
          </p:spPr>
        </p:pic>
        <p:pic>
          <p:nvPicPr>
            <p:cNvPr id="43" name="Picture 42" descr="arrow.png"/>
            <p:cNvPicPr>
              <a:picLocks noChangeAspect="1"/>
            </p:cNvPicPr>
            <p:nvPr/>
          </p:nvPicPr>
          <p:blipFill>
            <a:blip r:embed="rId3" cstate="email">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7911539" y="3431107"/>
              <a:ext cx="969227" cy="788368"/>
            </a:xfrm>
            <a:prstGeom prst="rect">
              <a:avLst/>
            </a:prstGeom>
          </p:spPr>
        </p:pic>
      </p:grpSp>
      <p:pic>
        <p:nvPicPr>
          <p:cNvPr id="45" name="Picture 53" descr="pa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93" y="1655548"/>
            <a:ext cx="2748883" cy="185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Line 8"/>
          <p:cNvSpPr>
            <a:spLocks noChangeShapeType="1"/>
          </p:cNvSpPr>
          <p:nvPr/>
        </p:nvSpPr>
        <p:spPr bwMode="auto">
          <a:xfrm>
            <a:off x="2813365" y="1045697"/>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4" name="Line 8"/>
          <p:cNvSpPr>
            <a:spLocks noChangeShapeType="1"/>
          </p:cNvSpPr>
          <p:nvPr/>
        </p:nvSpPr>
        <p:spPr bwMode="auto">
          <a:xfrm>
            <a:off x="2841164" y="1641153"/>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5" name="Line 8"/>
          <p:cNvSpPr>
            <a:spLocks noChangeShapeType="1"/>
          </p:cNvSpPr>
          <p:nvPr/>
        </p:nvSpPr>
        <p:spPr bwMode="auto">
          <a:xfrm>
            <a:off x="2850654" y="1944887"/>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6" name="Line 8"/>
          <p:cNvSpPr>
            <a:spLocks noChangeShapeType="1"/>
          </p:cNvSpPr>
          <p:nvPr/>
        </p:nvSpPr>
        <p:spPr bwMode="auto">
          <a:xfrm>
            <a:off x="2837105" y="2259639"/>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7" name="Line 8"/>
          <p:cNvSpPr>
            <a:spLocks noChangeShapeType="1"/>
          </p:cNvSpPr>
          <p:nvPr/>
        </p:nvSpPr>
        <p:spPr bwMode="auto">
          <a:xfrm>
            <a:off x="2866750" y="2516766"/>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0" name="Line 8"/>
          <p:cNvSpPr>
            <a:spLocks noChangeShapeType="1"/>
          </p:cNvSpPr>
          <p:nvPr/>
        </p:nvSpPr>
        <p:spPr bwMode="auto">
          <a:xfrm>
            <a:off x="2850654" y="1352982"/>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2982795" y="764607"/>
            <a:ext cx="4351430" cy="3816429"/>
          </a:xfrm>
          <a:prstGeom prst="rect">
            <a:avLst/>
          </a:prstGeom>
          <a:noFill/>
        </p:spPr>
        <p:txBody>
          <a:bodyPr wrap="square" rtlCol="0">
            <a:spAutoFit/>
          </a:bodyPr>
          <a:lstStyle/>
          <a:p>
            <a:pPr>
              <a:spcBef>
                <a:spcPts val="600"/>
              </a:spcBef>
            </a:pPr>
            <a:r>
              <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Background &amp; Objective</a:t>
            </a:r>
          </a:p>
          <a:p>
            <a:pPr>
              <a:spcBef>
                <a:spcPts val="600"/>
              </a:spcBef>
            </a:pPr>
            <a:r>
              <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Engagement Scope</a:t>
            </a:r>
          </a:p>
          <a:p>
            <a:pPr>
              <a:spcBef>
                <a:spcPts val="600"/>
              </a:spcBef>
            </a:pPr>
            <a:r>
              <a:rPr lang="en-US" sz="1400" dirty="0">
                <a:solidFill>
                  <a:schemeClr val="tx2"/>
                </a:solidFill>
                <a:latin typeface="Segoe UI" panose="020B0502040204020203" pitchFamily="34" charset="0"/>
                <a:ea typeface="Segoe UI" panose="020B0502040204020203" pitchFamily="34" charset="0"/>
                <a:cs typeface="Segoe UI" panose="020B0502040204020203" pitchFamily="34" charset="0"/>
              </a:rPr>
              <a:t>Engagement Approach</a:t>
            </a:r>
            <a:endPar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a:spcBef>
                <a:spcPts val="600"/>
              </a:spcBef>
            </a:pPr>
            <a:r>
              <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Application </a:t>
            </a:r>
            <a:r>
              <a:rPr lang="en-US" sz="1400" dirty="0">
                <a:solidFill>
                  <a:schemeClr val="tx2"/>
                </a:solidFill>
                <a:latin typeface="Segoe UI" panose="020B0502040204020203" pitchFamily="34" charset="0"/>
                <a:ea typeface="Segoe UI" panose="020B0502040204020203" pitchFamily="34" charset="0"/>
                <a:cs typeface="Segoe UI" panose="020B0502040204020203" pitchFamily="34" charset="0"/>
              </a:rPr>
              <a:t>Architecture</a:t>
            </a:r>
            <a:r>
              <a:rPr lang="en-US" sz="1400" dirty="0">
                <a:solidFill>
                  <a:schemeClr val="tx2"/>
                </a:solidFill>
              </a:rPr>
              <a:t> </a:t>
            </a:r>
            <a:r>
              <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and Key Issues</a:t>
            </a:r>
          </a:p>
          <a:p>
            <a:pPr>
              <a:spcBef>
                <a:spcPts val="600"/>
              </a:spcBef>
            </a:pPr>
            <a:r>
              <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Analysis &amp; Measurement</a:t>
            </a:r>
          </a:p>
          <a:p>
            <a:pPr>
              <a:spcBef>
                <a:spcPts val="600"/>
              </a:spcBef>
            </a:pPr>
            <a:r>
              <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Tool Requirements</a:t>
            </a:r>
          </a:p>
          <a:p>
            <a:pPr>
              <a:spcBef>
                <a:spcPts val="600"/>
              </a:spcBef>
            </a:pPr>
            <a:r>
              <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Deliverables</a:t>
            </a:r>
            <a:endParaRPr lang="en-US" sz="14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a:spcBef>
                <a:spcPts val="600"/>
              </a:spcBef>
            </a:pPr>
            <a:r>
              <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Assumptions</a:t>
            </a:r>
          </a:p>
          <a:p>
            <a:pPr>
              <a:spcBef>
                <a:spcPts val="600"/>
              </a:spcBef>
            </a:pPr>
            <a:r>
              <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Dependencies</a:t>
            </a:r>
          </a:p>
          <a:p>
            <a:pPr>
              <a:spcBef>
                <a:spcPts val="600"/>
              </a:spcBef>
            </a:pPr>
            <a:r>
              <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Support Requirements</a:t>
            </a:r>
          </a:p>
          <a:p>
            <a:pPr>
              <a:spcBef>
                <a:spcPts val="600"/>
              </a:spcBef>
            </a:pPr>
            <a:r>
              <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Timelines &amp; Resources</a:t>
            </a:r>
          </a:p>
          <a:p>
            <a:pPr>
              <a:spcBef>
                <a:spcPts val="600"/>
              </a:spcBef>
            </a:pPr>
            <a:r>
              <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Roles and Responsibilities</a:t>
            </a:r>
          </a:p>
          <a:p>
            <a:pPr>
              <a:spcBef>
                <a:spcPts val="600"/>
              </a:spcBef>
            </a:pPr>
            <a:r>
              <a:rPr lang="en-US" sz="14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Appendix – PACE Capability and Case Studies</a:t>
            </a:r>
          </a:p>
        </p:txBody>
      </p:sp>
      <p:sp>
        <p:nvSpPr>
          <p:cNvPr id="49" name="Line 8"/>
          <p:cNvSpPr>
            <a:spLocks noChangeShapeType="1"/>
          </p:cNvSpPr>
          <p:nvPr/>
        </p:nvSpPr>
        <p:spPr bwMode="auto">
          <a:xfrm>
            <a:off x="2866750" y="2832347"/>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4" name="Line 8"/>
          <p:cNvSpPr>
            <a:spLocks noChangeShapeType="1"/>
          </p:cNvSpPr>
          <p:nvPr/>
        </p:nvSpPr>
        <p:spPr bwMode="auto">
          <a:xfrm>
            <a:off x="2894549" y="3398620"/>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5" name="Line 8"/>
          <p:cNvSpPr>
            <a:spLocks noChangeShapeType="1"/>
          </p:cNvSpPr>
          <p:nvPr/>
        </p:nvSpPr>
        <p:spPr bwMode="auto">
          <a:xfrm>
            <a:off x="2904039" y="3702354"/>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6" name="Line 8"/>
          <p:cNvSpPr>
            <a:spLocks noChangeShapeType="1"/>
          </p:cNvSpPr>
          <p:nvPr/>
        </p:nvSpPr>
        <p:spPr bwMode="auto">
          <a:xfrm>
            <a:off x="2894548" y="3987923"/>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7" name="Line 8"/>
          <p:cNvSpPr>
            <a:spLocks noChangeShapeType="1"/>
          </p:cNvSpPr>
          <p:nvPr/>
        </p:nvSpPr>
        <p:spPr bwMode="auto">
          <a:xfrm>
            <a:off x="2904039" y="4283963"/>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8" name="Line 8"/>
          <p:cNvSpPr>
            <a:spLocks noChangeShapeType="1"/>
          </p:cNvSpPr>
          <p:nvPr/>
        </p:nvSpPr>
        <p:spPr bwMode="auto">
          <a:xfrm>
            <a:off x="2904039" y="3110449"/>
            <a:ext cx="4228233" cy="0"/>
          </a:xfrm>
          <a:prstGeom prst="line">
            <a:avLst/>
          </a:prstGeom>
          <a:noFill/>
          <a:ln w="9525">
            <a:solidFill>
              <a:srgbClr val="C0C0C0"/>
            </a:solidFill>
            <a:prstDash val="sysDash"/>
            <a:round/>
            <a:headEnd/>
            <a:tailEnd/>
          </a:ln>
        </p:spPr>
        <p:txBody>
          <a:bodyPr/>
          <a:lstStyle/>
          <a:p>
            <a:pPr fontAlgn="auto">
              <a:spcBef>
                <a:spcPts val="0"/>
              </a:spcBef>
              <a:spcAft>
                <a:spcPts val="0"/>
              </a:spcAft>
              <a:defRPr/>
            </a:pPr>
            <a:endParaRPr lang="en-US" b="0" i="1"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03396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20</a:t>
            </a:fld>
            <a:endParaRPr lang="en-US" dirty="0">
              <a:solidFill>
                <a:prstClr val="white"/>
              </a:solidFill>
            </a:endParaRPr>
          </a:p>
        </p:txBody>
      </p:sp>
      <p:sp>
        <p:nvSpPr>
          <p:cNvPr id="3" name="Title 2"/>
          <p:cNvSpPr>
            <a:spLocks noGrp="1"/>
          </p:cNvSpPr>
          <p:nvPr>
            <p:ph type="title"/>
          </p:nvPr>
        </p:nvSpPr>
        <p:spPr/>
        <p:txBody>
          <a:bodyPr>
            <a:noAutofit/>
          </a:bodyPr>
          <a:lstStyle/>
          <a:p>
            <a:r>
              <a:rPr lang="en-US" sz="2400" dirty="0"/>
              <a:t>PACE Service Catalog</a:t>
            </a:r>
          </a:p>
        </p:txBody>
      </p:sp>
      <p:sp>
        <p:nvSpPr>
          <p:cNvPr id="5" name="Freeform 4"/>
          <p:cNvSpPr/>
          <p:nvPr/>
        </p:nvSpPr>
        <p:spPr>
          <a:xfrm rot="5400000">
            <a:off x="5174668" y="2838298"/>
            <a:ext cx="565077" cy="887663"/>
          </a:xfrm>
          <a:custGeom>
            <a:avLst/>
            <a:gdLst>
              <a:gd name="connsiteX0" fmla="*/ 0 w 356002"/>
              <a:gd name="connsiteY0" fmla="*/ 559233 h 559233"/>
              <a:gd name="connsiteX1" fmla="*/ 338721 w 356002"/>
              <a:gd name="connsiteY1" fmla="*/ 0 h 559233"/>
              <a:gd name="connsiteX2" fmla="*/ 356002 w 356002"/>
              <a:gd name="connsiteY2" fmla="*/ 10498 h 559233"/>
              <a:gd name="connsiteX3" fmla="*/ 23639 w 356002"/>
              <a:gd name="connsiteY3" fmla="*/ 559233 h 559233"/>
              <a:gd name="connsiteX4" fmla="*/ 0 w 356002"/>
              <a:gd name="connsiteY4" fmla="*/ 559233 h 559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02" h="559233">
                <a:moveTo>
                  <a:pt x="0" y="559233"/>
                </a:moveTo>
                <a:lnTo>
                  <a:pt x="338721" y="0"/>
                </a:lnTo>
                <a:lnTo>
                  <a:pt x="356002" y="10498"/>
                </a:lnTo>
                <a:lnTo>
                  <a:pt x="23639" y="559233"/>
                </a:lnTo>
                <a:lnTo>
                  <a:pt x="0" y="559233"/>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Freeform 5"/>
          <p:cNvSpPr/>
          <p:nvPr/>
        </p:nvSpPr>
        <p:spPr>
          <a:xfrm rot="5400000">
            <a:off x="3952532" y="3836322"/>
            <a:ext cx="1020990" cy="32097"/>
          </a:xfrm>
          <a:custGeom>
            <a:avLst/>
            <a:gdLst>
              <a:gd name="connsiteX0" fmla="*/ 0 w 643230"/>
              <a:gd name="connsiteY0" fmla="*/ 20221 h 20221"/>
              <a:gd name="connsiteX1" fmla="*/ 5056 w 643230"/>
              <a:gd name="connsiteY1" fmla="*/ 10110 h 20221"/>
              <a:gd name="connsiteX2" fmla="*/ 1 w 643230"/>
              <a:gd name="connsiteY2" fmla="*/ 0 h 20221"/>
              <a:gd name="connsiteX3" fmla="*/ 642719 w 643230"/>
              <a:gd name="connsiteY3" fmla="*/ 0 h 20221"/>
              <a:gd name="connsiteX4" fmla="*/ 643230 w 643230"/>
              <a:gd name="connsiteY4" fmla="*/ 10110 h 20221"/>
              <a:gd name="connsiteX5" fmla="*/ 642719 w 643230"/>
              <a:gd name="connsiteY5" fmla="*/ 20221 h 20221"/>
              <a:gd name="connsiteX6" fmla="*/ 0 w 643230"/>
              <a:gd name="connsiteY6" fmla="*/ 20221 h 2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230" h="20221">
                <a:moveTo>
                  <a:pt x="0" y="20221"/>
                </a:moveTo>
                <a:lnTo>
                  <a:pt x="5056" y="10110"/>
                </a:lnTo>
                <a:lnTo>
                  <a:pt x="1" y="0"/>
                </a:lnTo>
                <a:lnTo>
                  <a:pt x="642719" y="0"/>
                </a:lnTo>
                <a:lnTo>
                  <a:pt x="643230" y="10110"/>
                </a:lnTo>
                <a:lnTo>
                  <a:pt x="642719" y="20221"/>
                </a:lnTo>
                <a:lnTo>
                  <a:pt x="0" y="20221"/>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Freeform 6"/>
          <p:cNvSpPr/>
          <p:nvPr/>
        </p:nvSpPr>
        <p:spPr>
          <a:xfrm rot="5400000">
            <a:off x="4526772" y="979738"/>
            <a:ext cx="1305436" cy="1400831"/>
          </a:xfrm>
          <a:custGeom>
            <a:avLst/>
            <a:gdLst>
              <a:gd name="connsiteX0" fmla="*/ 0 w 822433"/>
              <a:gd name="connsiteY0" fmla="*/ 882532 h 882532"/>
              <a:gd name="connsiteX1" fmla="*/ 4916 w 822433"/>
              <a:gd name="connsiteY1" fmla="*/ 785190 h 882532"/>
              <a:gd name="connsiteX2" fmla="*/ 462833 w 822433"/>
              <a:gd name="connsiteY2" fmla="*/ 21197 h 882532"/>
              <a:gd name="connsiteX3" fmla="*/ 497724 w 822433"/>
              <a:gd name="connsiteY3" fmla="*/ 0 h 882532"/>
              <a:gd name="connsiteX4" fmla="*/ 822433 w 822433"/>
              <a:gd name="connsiteY4" fmla="*/ 554855 h 882532"/>
              <a:gd name="connsiteX5" fmla="*/ 658595 w 822433"/>
              <a:gd name="connsiteY5" fmla="*/ 882532 h 882532"/>
              <a:gd name="connsiteX6" fmla="*/ 0 w 822433"/>
              <a:gd name="connsiteY6" fmla="*/ 882532 h 88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2433" h="882532">
                <a:moveTo>
                  <a:pt x="0" y="882532"/>
                </a:moveTo>
                <a:lnTo>
                  <a:pt x="4916" y="785190"/>
                </a:lnTo>
                <a:cubicBezTo>
                  <a:pt x="37206" y="467229"/>
                  <a:pt x="211239" y="191171"/>
                  <a:pt x="462833" y="21197"/>
                </a:cubicBezTo>
                <a:lnTo>
                  <a:pt x="497724" y="0"/>
                </a:lnTo>
                <a:lnTo>
                  <a:pt x="822433" y="554855"/>
                </a:lnTo>
                <a:lnTo>
                  <a:pt x="658595" y="882532"/>
                </a:lnTo>
                <a:lnTo>
                  <a:pt x="0" y="882532"/>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Freeform 7"/>
          <p:cNvSpPr/>
          <p:nvPr/>
        </p:nvSpPr>
        <p:spPr>
          <a:xfrm rot="5400000">
            <a:off x="3093983" y="983781"/>
            <a:ext cx="1309340" cy="1396652"/>
          </a:xfrm>
          <a:custGeom>
            <a:avLst/>
            <a:gdLst>
              <a:gd name="connsiteX0" fmla="*/ 0 w 824892"/>
              <a:gd name="connsiteY0" fmla="*/ 0 h 879899"/>
              <a:gd name="connsiteX1" fmla="*/ 658596 w 824892"/>
              <a:gd name="connsiteY1" fmla="*/ 0 h 879899"/>
              <a:gd name="connsiteX2" fmla="*/ 824892 w 824892"/>
              <a:gd name="connsiteY2" fmla="*/ 332593 h 879899"/>
              <a:gd name="connsiteX3" fmla="*/ 493394 w 824892"/>
              <a:gd name="connsiteY3" fmla="*/ 879899 h 879899"/>
              <a:gd name="connsiteX4" fmla="*/ 462833 w 824892"/>
              <a:gd name="connsiteY4" fmla="*/ 861333 h 879899"/>
              <a:gd name="connsiteX5" fmla="*/ 4916 w 824892"/>
              <a:gd name="connsiteY5" fmla="*/ 97340 h 879899"/>
              <a:gd name="connsiteX6" fmla="*/ 0 w 824892"/>
              <a:gd name="connsiteY6" fmla="*/ 0 h 87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892" h="879899">
                <a:moveTo>
                  <a:pt x="0" y="0"/>
                </a:moveTo>
                <a:lnTo>
                  <a:pt x="658596" y="0"/>
                </a:lnTo>
                <a:lnTo>
                  <a:pt x="824892" y="332593"/>
                </a:lnTo>
                <a:lnTo>
                  <a:pt x="493394" y="879899"/>
                </a:lnTo>
                <a:lnTo>
                  <a:pt x="462833" y="861333"/>
                </a:lnTo>
                <a:cubicBezTo>
                  <a:pt x="211239" y="691359"/>
                  <a:pt x="37206" y="415301"/>
                  <a:pt x="4916" y="97340"/>
                </a:cubicBezTo>
                <a:lnTo>
                  <a:pt x="0" y="0"/>
                </a:lnTo>
                <a:close/>
              </a:path>
            </a:pathLst>
          </a:custGeom>
          <a:solidFill>
            <a:srgbClr val="4198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Freeform 8"/>
          <p:cNvSpPr/>
          <p:nvPr/>
        </p:nvSpPr>
        <p:spPr>
          <a:xfrm rot="5400000">
            <a:off x="2522282" y="2110650"/>
            <a:ext cx="1663027" cy="1117774"/>
          </a:xfrm>
          <a:custGeom>
            <a:avLst/>
            <a:gdLst>
              <a:gd name="connsiteX0" fmla="*/ 0 w 1047717"/>
              <a:gd name="connsiteY0" fmla="*/ 553787 h 704204"/>
              <a:gd name="connsiteX1" fmla="*/ 335423 w 1047717"/>
              <a:gd name="connsiteY1" fmla="*/ 0 h 704204"/>
              <a:gd name="connsiteX2" fmla="*/ 712341 w 1047717"/>
              <a:gd name="connsiteY2" fmla="*/ 0 h 704204"/>
              <a:gd name="connsiteX3" fmla="*/ 1047717 w 1047717"/>
              <a:gd name="connsiteY3" fmla="*/ 573083 h 704204"/>
              <a:gd name="connsiteX4" fmla="*/ 1040673 w 1047717"/>
              <a:gd name="connsiteY4" fmla="*/ 577363 h 704204"/>
              <a:gd name="connsiteX5" fmla="*/ 539740 w 1047717"/>
              <a:gd name="connsiteY5" fmla="*/ 704204 h 704204"/>
              <a:gd name="connsiteX6" fmla="*/ 38807 w 1047717"/>
              <a:gd name="connsiteY6" fmla="*/ 577363 h 704204"/>
              <a:gd name="connsiteX7" fmla="*/ 0 w 1047717"/>
              <a:gd name="connsiteY7" fmla="*/ 553787 h 70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17" h="704204">
                <a:moveTo>
                  <a:pt x="0" y="553787"/>
                </a:moveTo>
                <a:lnTo>
                  <a:pt x="335423" y="0"/>
                </a:lnTo>
                <a:lnTo>
                  <a:pt x="712341" y="0"/>
                </a:lnTo>
                <a:lnTo>
                  <a:pt x="1047717" y="573083"/>
                </a:lnTo>
                <a:lnTo>
                  <a:pt x="1040673" y="577363"/>
                </a:lnTo>
                <a:cubicBezTo>
                  <a:pt x="891764" y="658255"/>
                  <a:pt x="721118" y="704204"/>
                  <a:pt x="539740" y="704204"/>
                </a:cubicBezTo>
                <a:cubicBezTo>
                  <a:pt x="358362" y="704204"/>
                  <a:pt x="187715" y="658255"/>
                  <a:pt x="38807" y="577363"/>
                </a:cubicBezTo>
                <a:lnTo>
                  <a:pt x="0" y="553787"/>
                </a:lnTo>
                <a:close/>
              </a:path>
            </a:pathLst>
          </a:cu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Freeform 9"/>
          <p:cNvSpPr/>
          <p:nvPr/>
        </p:nvSpPr>
        <p:spPr>
          <a:xfrm rot="5400000">
            <a:off x="4726093" y="2132181"/>
            <a:ext cx="1692337" cy="1117774"/>
          </a:xfrm>
          <a:custGeom>
            <a:avLst/>
            <a:gdLst>
              <a:gd name="connsiteX0" fmla="*/ 0 w 1066183"/>
              <a:gd name="connsiteY0" fmla="*/ 147785 h 704204"/>
              <a:gd name="connsiteX1" fmla="*/ 34475 w 1066183"/>
              <a:gd name="connsiteY1" fmla="*/ 126841 h 704204"/>
              <a:gd name="connsiteX2" fmla="*/ 535408 w 1066183"/>
              <a:gd name="connsiteY2" fmla="*/ 0 h 704204"/>
              <a:gd name="connsiteX3" fmla="*/ 1036341 w 1066183"/>
              <a:gd name="connsiteY3" fmla="*/ 126841 h 704204"/>
              <a:gd name="connsiteX4" fmla="*/ 1066183 w 1066183"/>
              <a:gd name="connsiteY4" fmla="*/ 144971 h 704204"/>
              <a:gd name="connsiteX5" fmla="*/ 727462 w 1066183"/>
              <a:gd name="connsiteY5" fmla="*/ 704204 h 704204"/>
              <a:gd name="connsiteX6" fmla="*/ 325625 w 1066183"/>
              <a:gd name="connsiteY6" fmla="*/ 704204 h 704204"/>
              <a:gd name="connsiteX7" fmla="*/ 0 w 1066183"/>
              <a:gd name="connsiteY7" fmla="*/ 147785 h 70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183" h="704204">
                <a:moveTo>
                  <a:pt x="0" y="147785"/>
                </a:moveTo>
                <a:lnTo>
                  <a:pt x="34475" y="126841"/>
                </a:lnTo>
                <a:cubicBezTo>
                  <a:pt x="183383" y="45949"/>
                  <a:pt x="354030" y="0"/>
                  <a:pt x="535408" y="0"/>
                </a:cubicBezTo>
                <a:cubicBezTo>
                  <a:pt x="716786" y="0"/>
                  <a:pt x="887432" y="45949"/>
                  <a:pt x="1036341" y="126841"/>
                </a:cubicBezTo>
                <a:lnTo>
                  <a:pt x="1066183" y="144971"/>
                </a:lnTo>
                <a:lnTo>
                  <a:pt x="727462" y="704204"/>
                </a:lnTo>
                <a:lnTo>
                  <a:pt x="325625" y="704204"/>
                </a:lnTo>
                <a:lnTo>
                  <a:pt x="0" y="147785"/>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Freeform 10"/>
          <p:cNvSpPr/>
          <p:nvPr/>
        </p:nvSpPr>
        <p:spPr>
          <a:xfrm rot="5400000">
            <a:off x="4446522" y="2656075"/>
            <a:ext cx="497" cy="416"/>
          </a:xfrm>
          <a:custGeom>
            <a:avLst/>
            <a:gdLst>
              <a:gd name="connsiteX0" fmla="*/ 0 w 313"/>
              <a:gd name="connsiteY0" fmla="*/ 0 h 262"/>
              <a:gd name="connsiteX1" fmla="*/ 313 w 313"/>
              <a:gd name="connsiteY1" fmla="*/ 0 h 262"/>
              <a:gd name="connsiteX2" fmla="*/ 154 w 313"/>
              <a:gd name="connsiteY2" fmla="*/ 262 h 262"/>
              <a:gd name="connsiteX3" fmla="*/ 0 w 313"/>
              <a:gd name="connsiteY3" fmla="*/ 0 h 262"/>
            </a:gdLst>
            <a:ahLst/>
            <a:cxnLst>
              <a:cxn ang="0">
                <a:pos x="connsiteX0" y="connsiteY0"/>
              </a:cxn>
              <a:cxn ang="0">
                <a:pos x="connsiteX1" y="connsiteY1"/>
              </a:cxn>
              <a:cxn ang="0">
                <a:pos x="connsiteX2" y="connsiteY2"/>
              </a:cxn>
              <a:cxn ang="0">
                <a:pos x="connsiteX3" y="connsiteY3"/>
              </a:cxn>
            </a:cxnLst>
            <a:rect l="l" t="t" r="r" b="b"/>
            <a:pathLst>
              <a:path w="313" h="262">
                <a:moveTo>
                  <a:pt x="0" y="0"/>
                </a:moveTo>
                <a:lnTo>
                  <a:pt x="313" y="0"/>
                </a:lnTo>
                <a:lnTo>
                  <a:pt x="154" y="262"/>
                </a:lnTo>
                <a:lnTo>
                  <a:pt x="0" y="0"/>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Freeform 11"/>
          <p:cNvSpPr/>
          <p:nvPr/>
        </p:nvSpPr>
        <p:spPr>
          <a:xfrm rot="5400000">
            <a:off x="4477665" y="2674562"/>
            <a:ext cx="1532" cy="1287"/>
          </a:xfrm>
          <a:custGeom>
            <a:avLst/>
            <a:gdLst>
              <a:gd name="connsiteX0" fmla="*/ 0 w 965"/>
              <a:gd name="connsiteY0" fmla="*/ 0 h 811"/>
              <a:gd name="connsiteX1" fmla="*/ 965 w 965"/>
              <a:gd name="connsiteY1" fmla="*/ 0 h 811"/>
              <a:gd name="connsiteX2" fmla="*/ 474 w 965"/>
              <a:gd name="connsiteY2" fmla="*/ 811 h 811"/>
              <a:gd name="connsiteX3" fmla="*/ 0 w 965"/>
              <a:gd name="connsiteY3" fmla="*/ 0 h 811"/>
            </a:gdLst>
            <a:ahLst/>
            <a:cxnLst>
              <a:cxn ang="0">
                <a:pos x="connsiteX0" y="connsiteY0"/>
              </a:cxn>
              <a:cxn ang="0">
                <a:pos x="connsiteX1" y="connsiteY1"/>
              </a:cxn>
              <a:cxn ang="0">
                <a:pos x="connsiteX2" y="connsiteY2"/>
              </a:cxn>
              <a:cxn ang="0">
                <a:pos x="connsiteX3" y="connsiteY3"/>
              </a:cxn>
            </a:cxnLst>
            <a:rect l="l" t="t" r="r" b="b"/>
            <a:pathLst>
              <a:path w="965" h="811">
                <a:moveTo>
                  <a:pt x="0" y="0"/>
                </a:moveTo>
                <a:lnTo>
                  <a:pt x="965" y="0"/>
                </a:lnTo>
                <a:lnTo>
                  <a:pt x="474" y="811"/>
                </a:lnTo>
                <a:lnTo>
                  <a:pt x="0" y="0"/>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rot="5400000">
            <a:off x="4446212" y="2693289"/>
            <a:ext cx="832" cy="698"/>
          </a:xfrm>
          <a:custGeom>
            <a:avLst/>
            <a:gdLst>
              <a:gd name="connsiteX0" fmla="*/ 0 w 524"/>
              <a:gd name="connsiteY0" fmla="*/ 0 h 440"/>
              <a:gd name="connsiteX1" fmla="*/ 524 w 524"/>
              <a:gd name="connsiteY1" fmla="*/ 0 h 440"/>
              <a:gd name="connsiteX2" fmla="*/ 258 w 524"/>
              <a:gd name="connsiteY2" fmla="*/ 440 h 440"/>
              <a:gd name="connsiteX3" fmla="*/ 0 w 524"/>
              <a:gd name="connsiteY3" fmla="*/ 0 h 440"/>
            </a:gdLst>
            <a:ahLst/>
            <a:cxnLst>
              <a:cxn ang="0">
                <a:pos x="connsiteX0" y="connsiteY0"/>
              </a:cxn>
              <a:cxn ang="0">
                <a:pos x="connsiteX1" y="connsiteY1"/>
              </a:cxn>
              <a:cxn ang="0">
                <a:pos x="connsiteX2" y="connsiteY2"/>
              </a:cxn>
              <a:cxn ang="0">
                <a:pos x="connsiteX3" y="connsiteY3"/>
              </a:cxn>
            </a:cxnLst>
            <a:rect l="l" t="t" r="r" b="b"/>
            <a:pathLst>
              <a:path w="524" h="440">
                <a:moveTo>
                  <a:pt x="0" y="0"/>
                </a:moveTo>
                <a:lnTo>
                  <a:pt x="524" y="0"/>
                </a:lnTo>
                <a:lnTo>
                  <a:pt x="258" y="440"/>
                </a:lnTo>
                <a:lnTo>
                  <a:pt x="0" y="0"/>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Freeform 13"/>
          <p:cNvSpPr/>
          <p:nvPr/>
        </p:nvSpPr>
        <p:spPr>
          <a:xfrm rot="5400000">
            <a:off x="3055264" y="2944938"/>
            <a:ext cx="1356153" cy="1427277"/>
          </a:xfrm>
          <a:custGeom>
            <a:avLst/>
            <a:gdLst>
              <a:gd name="connsiteX0" fmla="*/ 0 w 854385"/>
              <a:gd name="connsiteY0" fmla="*/ 336610 h 899193"/>
              <a:gd name="connsiteX1" fmla="*/ 43361 w 854385"/>
              <a:gd name="connsiteY1" fmla="*/ 336610 h 899193"/>
              <a:gd name="connsiteX2" fmla="*/ 211666 w 854385"/>
              <a:gd name="connsiteY2" fmla="*/ 0 h 899193"/>
              <a:gd name="connsiteX3" fmla="*/ 854385 w 854385"/>
              <a:gd name="connsiteY3" fmla="*/ 0 h 899193"/>
              <a:gd name="connsiteX4" fmla="*/ 849470 w 854385"/>
              <a:gd name="connsiteY4" fmla="*/ 97340 h 899193"/>
              <a:gd name="connsiteX5" fmla="*/ 391553 w 854385"/>
              <a:gd name="connsiteY5" fmla="*/ 861333 h 899193"/>
              <a:gd name="connsiteX6" fmla="*/ 329232 w 854385"/>
              <a:gd name="connsiteY6" fmla="*/ 899193 h 899193"/>
              <a:gd name="connsiteX7" fmla="*/ 0 w 854385"/>
              <a:gd name="connsiteY7" fmla="*/ 336610 h 89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385" h="899193">
                <a:moveTo>
                  <a:pt x="0" y="336610"/>
                </a:moveTo>
                <a:lnTo>
                  <a:pt x="43361" y="336610"/>
                </a:lnTo>
                <a:lnTo>
                  <a:pt x="211666" y="0"/>
                </a:lnTo>
                <a:lnTo>
                  <a:pt x="854385" y="0"/>
                </a:lnTo>
                <a:lnTo>
                  <a:pt x="849470" y="97340"/>
                </a:lnTo>
                <a:cubicBezTo>
                  <a:pt x="817179" y="415301"/>
                  <a:pt x="643146" y="691359"/>
                  <a:pt x="391553" y="861333"/>
                </a:cubicBezTo>
                <a:lnTo>
                  <a:pt x="329232" y="899193"/>
                </a:lnTo>
                <a:lnTo>
                  <a:pt x="0" y="336610"/>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Freeform 14"/>
          <p:cNvSpPr/>
          <p:nvPr/>
        </p:nvSpPr>
        <p:spPr>
          <a:xfrm rot="5400000">
            <a:off x="4508981" y="2976385"/>
            <a:ext cx="1324941" cy="1405299"/>
          </a:xfrm>
          <a:custGeom>
            <a:avLst/>
            <a:gdLst>
              <a:gd name="connsiteX0" fmla="*/ 0 w 834721"/>
              <a:gd name="connsiteY0" fmla="*/ 548735 h 885347"/>
              <a:gd name="connsiteX1" fmla="*/ 332363 w 834721"/>
              <a:gd name="connsiteY1" fmla="*/ 0 h 885347"/>
              <a:gd name="connsiteX2" fmla="*/ 371889 w 834721"/>
              <a:gd name="connsiteY2" fmla="*/ 24012 h 885347"/>
              <a:gd name="connsiteX3" fmla="*/ 829806 w 834721"/>
              <a:gd name="connsiteY3" fmla="*/ 788005 h 885347"/>
              <a:gd name="connsiteX4" fmla="*/ 834721 w 834721"/>
              <a:gd name="connsiteY4" fmla="*/ 885347 h 885347"/>
              <a:gd name="connsiteX5" fmla="*/ 192003 w 834721"/>
              <a:gd name="connsiteY5" fmla="*/ 885347 h 885347"/>
              <a:gd name="connsiteX6" fmla="*/ 23697 w 834721"/>
              <a:gd name="connsiteY6" fmla="*/ 548735 h 885347"/>
              <a:gd name="connsiteX7" fmla="*/ 0 w 834721"/>
              <a:gd name="connsiteY7" fmla="*/ 548735 h 885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4721" h="885347">
                <a:moveTo>
                  <a:pt x="0" y="548735"/>
                </a:moveTo>
                <a:lnTo>
                  <a:pt x="332363" y="0"/>
                </a:lnTo>
                <a:lnTo>
                  <a:pt x="371889" y="24012"/>
                </a:lnTo>
                <a:cubicBezTo>
                  <a:pt x="623482" y="193986"/>
                  <a:pt x="797515" y="470044"/>
                  <a:pt x="829806" y="788005"/>
                </a:cubicBezTo>
                <a:lnTo>
                  <a:pt x="834721" y="885347"/>
                </a:lnTo>
                <a:lnTo>
                  <a:pt x="192003" y="885347"/>
                </a:lnTo>
                <a:lnTo>
                  <a:pt x="23697" y="548735"/>
                </a:lnTo>
                <a:lnTo>
                  <a:pt x="0" y="548735"/>
                </a:lnTo>
                <a:close/>
              </a:path>
            </a:pathLst>
          </a:cu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p:nvSpPr>
        <p:spPr>
          <a:xfrm>
            <a:off x="4446279" y="1483194"/>
            <a:ext cx="1178444" cy="600164"/>
          </a:xfrm>
          <a:prstGeom prst="rect">
            <a:avLst/>
          </a:prstGeom>
          <a:noFill/>
        </p:spPr>
        <p:txBody>
          <a:bodyPr wrap="square" rtlCol="0">
            <a:spAutoFit/>
          </a:bodyPr>
          <a:lstStyle/>
          <a:p>
            <a:pPr algn="ctr" fontAlgn="ctr"/>
            <a:r>
              <a:rPr lang="en-US" sz="1100" dirty="0">
                <a:solidFill>
                  <a:prstClr val="white"/>
                </a:solidFill>
                <a:latin typeface="Segoe UI" panose="020B0502040204020203" pitchFamily="34" charset="0"/>
                <a:ea typeface="Segoe UI" panose="020B0502040204020203" pitchFamily="34" charset="0"/>
                <a:cs typeface="Segoe UI" panose="020B0502040204020203" pitchFamily="34" charset="0"/>
              </a:rPr>
              <a:t>Performance Engineering Services (PES)</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202" y="1181472"/>
            <a:ext cx="337857" cy="328725"/>
          </a:xfrm>
          <a:prstGeom prst="rect">
            <a:avLst/>
          </a:prstGeom>
        </p:spPr>
      </p:pic>
      <p:sp>
        <p:nvSpPr>
          <p:cNvPr id="18" name="TextBox 17"/>
          <p:cNvSpPr txBox="1"/>
          <p:nvPr/>
        </p:nvSpPr>
        <p:spPr>
          <a:xfrm>
            <a:off x="4892013" y="2340233"/>
            <a:ext cx="1396734" cy="769441"/>
          </a:xfrm>
          <a:prstGeom prst="rect">
            <a:avLst/>
          </a:prstGeom>
          <a:noFill/>
        </p:spPr>
        <p:txBody>
          <a:bodyPr wrap="square" rtlCol="0">
            <a:spAutoFit/>
          </a:bodyPr>
          <a:lstStyle/>
          <a:p>
            <a:pPr algn="ctr"/>
            <a:r>
              <a:rPr lang="en-US" sz="1100" dirty="0">
                <a:solidFill>
                  <a:prstClr val="white"/>
                </a:solidFill>
                <a:latin typeface="Segoe UI" panose="020B0502040204020203" pitchFamily="34" charset="0"/>
                <a:ea typeface="Segoe UI" panose="020B0502040204020203" pitchFamily="34" charset="0"/>
                <a:cs typeface="Segoe UI" panose="020B0502040204020203" pitchFamily="34" charset="0"/>
              </a:rPr>
              <a:t>Capacity &amp; </a:t>
            </a:r>
            <a:endParaRPr lang="en-US" sz="1100" dirty="0" smtClean="0">
              <a:solidFill>
                <a:prstClr val="white"/>
              </a:solidFill>
              <a:latin typeface="Segoe UI" panose="020B0502040204020203" pitchFamily="34" charset="0"/>
              <a:ea typeface="Segoe UI" panose="020B0502040204020203" pitchFamily="34" charset="0"/>
              <a:cs typeface="Segoe UI" panose="020B0502040204020203" pitchFamily="34" charset="0"/>
            </a:endParaRPr>
          </a:p>
          <a:p>
            <a:pPr algn="ctr"/>
            <a:r>
              <a:rPr lang="en-US" sz="11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Application </a:t>
            </a:r>
            <a:r>
              <a:rPr lang="en-US" sz="1100" dirty="0">
                <a:solidFill>
                  <a:prstClr val="white"/>
                </a:solidFill>
                <a:latin typeface="Segoe UI" panose="020B0502040204020203" pitchFamily="34" charset="0"/>
                <a:ea typeface="Segoe UI" panose="020B0502040204020203" pitchFamily="34" charset="0"/>
                <a:cs typeface="Segoe UI" panose="020B0502040204020203" pitchFamily="34" charset="0"/>
              </a:rPr>
              <a:t>Performance </a:t>
            </a:r>
            <a:r>
              <a:rPr lang="en-US" sz="11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
            </a:r>
            <a:br>
              <a:rPr lang="en-US" sz="11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br>
            <a:r>
              <a:rPr lang="en-US" sz="11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Services </a:t>
            </a:r>
            <a:r>
              <a:rPr lang="en-US" sz="1100" dirty="0">
                <a:solidFill>
                  <a:prstClr val="white"/>
                </a:solidFill>
                <a:latin typeface="Segoe UI" panose="020B0502040204020203" pitchFamily="34" charset="0"/>
                <a:ea typeface="Segoe UI" panose="020B0502040204020203" pitchFamily="34" charset="0"/>
                <a:cs typeface="Segoe UI" panose="020B0502040204020203" pitchFamily="34" charset="0"/>
              </a:rPr>
              <a:t>(CAPS</a:t>
            </a:r>
            <a:r>
              <a:rPr lang="en-US" sz="11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a:t>
            </a:r>
            <a:endParaRPr lang="en-US" sz="11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843" y="2083358"/>
            <a:ext cx="309376" cy="332685"/>
          </a:xfrm>
          <a:prstGeom prst="rect">
            <a:avLst/>
          </a:prstGeom>
        </p:spPr>
      </p:pic>
      <p:sp>
        <p:nvSpPr>
          <p:cNvPr id="20" name="TextBox 19"/>
          <p:cNvSpPr txBox="1"/>
          <p:nvPr/>
        </p:nvSpPr>
        <p:spPr>
          <a:xfrm>
            <a:off x="4419355" y="3440429"/>
            <a:ext cx="1213467" cy="600164"/>
          </a:xfrm>
          <a:prstGeom prst="rect">
            <a:avLst/>
          </a:prstGeom>
          <a:noFill/>
        </p:spPr>
        <p:txBody>
          <a:bodyPr wrap="square" rtlCol="0">
            <a:spAutoFit/>
          </a:bodyPr>
          <a:lstStyle/>
          <a:p>
            <a:pPr algn="ctr" fontAlgn="ctr"/>
            <a:r>
              <a:rPr lang="en-US" sz="1100" dirty="0">
                <a:solidFill>
                  <a:prstClr val="white"/>
                </a:solidFill>
                <a:latin typeface="Segoe UI" panose="020B0502040204020203" pitchFamily="34" charset="0"/>
                <a:ea typeface="Segoe UI" panose="020B0502040204020203" pitchFamily="34" charset="0"/>
                <a:cs typeface="Segoe UI" panose="020B0502040204020203" pitchFamily="34" charset="0"/>
              </a:rPr>
              <a:t>Resilience </a:t>
            </a:r>
            <a:r>
              <a:rPr lang="en-US" sz="11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Engineering Services </a:t>
            </a:r>
            <a:r>
              <a:rPr lang="en-US" sz="1100" dirty="0">
                <a:solidFill>
                  <a:prstClr val="white"/>
                </a:solidFill>
                <a:latin typeface="Segoe UI" panose="020B0502040204020203" pitchFamily="34" charset="0"/>
                <a:ea typeface="Segoe UI" panose="020B0502040204020203" pitchFamily="34" charset="0"/>
                <a:cs typeface="Segoe UI" panose="020B0502040204020203" pitchFamily="34" charset="0"/>
              </a:rPr>
              <a:t>(</a:t>
            </a:r>
            <a:r>
              <a:rPr lang="en-US" sz="11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RES)</a:t>
            </a:r>
            <a:endParaRPr lang="en-US" sz="11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1" name="Group 20"/>
          <p:cNvGrpSpPr/>
          <p:nvPr/>
        </p:nvGrpSpPr>
        <p:grpSpPr>
          <a:xfrm>
            <a:off x="4784340" y="3245955"/>
            <a:ext cx="325445" cy="292030"/>
            <a:chOff x="2617495" y="1125466"/>
            <a:chExt cx="4069053" cy="3451680"/>
          </a:xfrm>
        </p:grpSpPr>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7495" y="1125466"/>
              <a:ext cx="4069053" cy="3451680"/>
            </a:xfrm>
            <a:prstGeom prst="rect">
              <a:avLst/>
            </a:prstGeom>
          </p:spPr>
        </p:pic>
        <p:sp>
          <p:nvSpPr>
            <p:cNvPr id="23" name="Isosceles Triangle 8"/>
            <p:cNvSpPr/>
            <p:nvPr/>
          </p:nvSpPr>
          <p:spPr>
            <a:xfrm rot="12600000">
              <a:off x="5034800" y="2715259"/>
              <a:ext cx="614251" cy="1753853"/>
            </a:xfrm>
            <a:custGeom>
              <a:avLst/>
              <a:gdLst>
                <a:gd name="connsiteX0" fmla="*/ 0 w 951253"/>
                <a:gd name="connsiteY0" fmla="*/ 1131247 h 1131247"/>
                <a:gd name="connsiteX1" fmla="*/ 475627 w 951253"/>
                <a:gd name="connsiteY1" fmla="*/ 0 h 1131247"/>
                <a:gd name="connsiteX2" fmla="*/ 951253 w 951253"/>
                <a:gd name="connsiteY2" fmla="*/ 1131247 h 1131247"/>
                <a:gd name="connsiteX3" fmla="*/ 0 w 951253"/>
                <a:gd name="connsiteY3" fmla="*/ 1131247 h 1131247"/>
                <a:gd name="connsiteX0" fmla="*/ 0 w 745031"/>
                <a:gd name="connsiteY0" fmla="*/ 1131247 h 1250309"/>
                <a:gd name="connsiteX1" fmla="*/ 475627 w 745031"/>
                <a:gd name="connsiteY1" fmla="*/ 0 h 1250309"/>
                <a:gd name="connsiteX2" fmla="*/ 745031 w 745031"/>
                <a:gd name="connsiteY2" fmla="*/ 1250309 h 1250309"/>
                <a:gd name="connsiteX3" fmla="*/ 0 w 745031"/>
                <a:gd name="connsiteY3" fmla="*/ 1131247 h 1250309"/>
                <a:gd name="connsiteX0" fmla="*/ 0 w 599011"/>
                <a:gd name="connsiteY0" fmla="*/ 1288910 h 1288910"/>
                <a:gd name="connsiteX1" fmla="*/ 329607 w 599011"/>
                <a:gd name="connsiteY1" fmla="*/ 0 h 1288910"/>
                <a:gd name="connsiteX2" fmla="*/ 599011 w 599011"/>
                <a:gd name="connsiteY2" fmla="*/ 1250309 h 1288910"/>
                <a:gd name="connsiteX3" fmla="*/ 0 w 599011"/>
                <a:gd name="connsiteY3" fmla="*/ 1288910 h 1288910"/>
                <a:gd name="connsiteX0" fmla="*/ 0 w 599011"/>
                <a:gd name="connsiteY0" fmla="*/ 1460268 h 1460268"/>
                <a:gd name="connsiteX1" fmla="*/ 340658 w 599011"/>
                <a:gd name="connsiteY1" fmla="*/ 0 h 1460268"/>
                <a:gd name="connsiteX2" fmla="*/ 599011 w 599011"/>
                <a:gd name="connsiteY2" fmla="*/ 1421667 h 1460268"/>
                <a:gd name="connsiteX3" fmla="*/ 0 w 599011"/>
                <a:gd name="connsiteY3" fmla="*/ 1460268 h 1460268"/>
                <a:gd name="connsiteX0" fmla="*/ 0 w 599011"/>
                <a:gd name="connsiteY0" fmla="*/ 1613853 h 1613853"/>
                <a:gd name="connsiteX1" fmla="*/ 339974 w 599011"/>
                <a:gd name="connsiteY1" fmla="*/ 0 h 1613853"/>
                <a:gd name="connsiteX2" fmla="*/ 599011 w 599011"/>
                <a:gd name="connsiteY2" fmla="*/ 1575252 h 1613853"/>
                <a:gd name="connsiteX3" fmla="*/ 0 w 599011"/>
                <a:gd name="connsiteY3" fmla="*/ 1613853 h 1613853"/>
                <a:gd name="connsiteX0" fmla="*/ 0 w 599011"/>
                <a:gd name="connsiteY0" fmla="*/ 1610367 h 1610367"/>
                <a:gd name="connsiteX1" fmla="*/ 352986 w 599011"/>
                <a:gd name="connsiteY1" fmla="*/ 0 h 1610367"/>
                <a:gd name="connsiteX2" fmla="*/ 599011 w 599011"/>
                <a:gd name="connsiteY2" fmla="*/ 1571766 h 1610367"/>
                <a:gd name="connsiteX3" fmla="*/ 0 w 599011"/>
                <a:gd name="connsiteY3" fmla="*/ 1610367 h 1610367"/>
                <a:gd name="connsiteX0" fmla="*/ 0 w 599011"/>
                <a:gd name="connsiteY0" fmla="*/ 1662686 h 1662686"/>
                <a:gd name="connsiteX1" fmla="*/ 428366 w 599011"/>
                <a:gd name="connsiteY1" fmla="*/ 0 h 1662686"/>
                <a:gd name="connsiteX2" fmla="*/ 599011 w 599011"/>
                <a:gd name="connsiteY2" fmla="*/ 1624085 h 1662686"/>
                <a:gd name="connsiteX3" fmla="*/ 0 w 599011"/>
                <a:gd name="connsiteY3" fmla="*/ 1662686 h 1662686"/>
                <a:gd name="connsiteX0" fmla="*/ 0 w 528189"/>
                <a:gd name="connsiteY0" fmla="*/ 1662686 h 1662686"/>
                <a:gd name="connsiteX1" fmla="*/ 428366 w 528189"/>
                <a:gd name="connsiteY1" fmla="*/ 0 h 1662686"/>
                <a:gd name="connsiteX2" fmla="*/ 528189 w 528189"/>
                <a:gd name="connsiteY2" fmla="*/ 1638578 h 1662686"/>
                <a:gd name="connsiteX3" fmla="*/ 0 w 528189"/>
                <a:gd name="connsiteY3" fmla="*/ 1662686 h 1662686"/>
                <a:gd name="connsiteX0" fmla="*/ 0 w 614251"/>
                <a:gd name="connsiteY0" fmla="*/ 1650782 h 1650782"/>
                <a:gd name="connsiteX1" fmla="*/ 514428 w 614251"/>
                <a:gd name="connsiteY1" fmla="*/ 0 h 1650782"/>
                <a:gd name="connsiteX2" fmla="*/ 614251 w 614251"/>
                <a:gd name="connsiteY2" fmla="*/ 1638578 h 1650782"/>
                <a:gd name="connsiteX3" fmla="*/ 0 w 614251"/>
                <a:gd name="connsiteY3" fmla="*/ 1650782 h 1650782"/>
                <a:gd name="connsiteX0" fmla="*/ 0 w 614251"/>
                <a:gd name="connsiteY0" fmla="*/ 1705617 h 1705617"/>
                <a:gd name="connsiteX1" fmla="*/ 517964 w 614251"/>
                <a:gd name="connsiteY1" fmla="*/ 0 h 1705617"/>
                <a:gd name="connsiteX2" fmla="*/ 614251 w 614251"/>
                <a:gd name="connsiteY2" fmla="*/ 1693413 h 1705617"/>
                <a:gd name="connsiteX3" fmla="*/ 0 w 614251"/>
                <a:gd name="connsiteY3" fmla="*/ 1705617 h 1705617"/>
                <a:gd name="connsiteX0" fmla="*/ 0 w 614251"/>
                <a:gd name="connsiteY0" fmla="*/ 1753853 h 1753853"/>
                <a:gd name="connsiteX1" fmla="*/ 525310 w 614251"/>
                <a:gd name="connsiteY1" fmla="*/ 0 h 1753853"/>
                <a:gd name="connsiteX2" fmla="*/ 614251 w 614251"/>
                <a:gd name="connsiteY2" fmla="*/ 1741649 h 1753853"/>
                <a:gd name="connsiteX3" fmla="*/ 0 w 614251"/>
                <a:gd name="connsiteY3" fmla="*/ 1753853 h 1753853"/>
              </a:gdLst>
              <a:ahLst/>
              <a:cxnLst>
                <a:cxn ang="0">
                  <a:pos x="connsiteX0" y="connsiteY0"/>
                </a:cxn>
                <a:cxn ang="0">
                  <a:pos x="connsiteX1" y="connsiteY1"/>
                </a:cxn>
                <a:cxn ang="0">
                  <a:pos x="connsiteX2" y="connsiteY2"/>
                </a:cxn>
                <a:cxn ang="0">
                  <a:pos x="connsiteX3" y="connsiteY3"/>
                </a:cxn>
              </a:cxnLst>
              <a:rect l="l" t="t" r="r" b="b"/>
              <a:pathLst>
                <a:path w="614251" h="1753853">
                  <a:moveTo>
                    <a:pt x="0" y="1753853"/>
                  </a:moveTo>
                  <a:lnTo>
                    <a:pt x="525310" y="0"/>
                  </a:lnTo>
                  <a:lnTo>
                    <a:pt x="614251" y="1741649"/>
                  </a:lnTo>
                  <a:lnTo>
                    <a:pt x="0" y="1753853"/>
                  </a:lnTo>
                  <a:close/>
                </a:path>
              </a:pathLst>
            </a:custGeom>
            <a:gradFill>
              <a:gsLst>
                <a:gs pos="0">
                  <a:schemeClr val="bg1"/>
                </a:gs>
                <a:gs pos="40000">
                  <a:srgbClr val="E69F05"/>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Isosceles Triangle 8"/>
            <p:cNvSpPr/>
            <p:nvPr/>
          </p:nvSpPr>
          <p:spPr>
            <a:xfrm rot="10992411">
              <a:off x="3866725" y="2635514"/>
              <a:ext cx="678322" cy="1585999"/>
            </a:xfrm>
            <a:custGeom>
              <a:avLst/>
              <a:gdLst>
                <a:gd name="connsiteX0" fmla="*/ 0 w 951253"/>
                <a:gd name="connsiteY0" fmla="*/ 1131247 h 1131247"/>
                <a:gd name="connsiteX1" fmla="*/ 475627 w 951253"/>
                <a:gd name="connsiteY1" fmla="*/ 0 h 1131247"/>
                <a:gd name="connsiteX2" fmla="*/ 951253 w 951253"/>
                <a:gd name="connsiteY2" fmla="*/ 1131247 h 1131247"/>
                <a:gd name="connsiteX3" fmla="*/ 0 w 951253"/>
                <a:gd name="connsiteY3" fmla="*/ 1131247 h 1131247"/>
                <a:gd name="connsiteX0" fmla="*/ 0 w 745031"/>
                <a:gd name="connsiteY0" fmla="*/ 1131247 h 1250309"/>
                <a:gd name="connsiteX1" fmla="*/ 475627 w 745031"/>
                <a:gd name="connsiteY1" fmla="*/ 0 h 1250309"/>
                <a:gd name="connsiteX2" fmla="*/ 745031 w 745031"/>
                <a:gd name="connsiteY2" fmla="*/ 1250309 h 1250309"/>
                <a:gd name="connsiteX3" fmla="*/ 0 w 745031"/>
                <a:gd name="connsiteY3" fmla="*/ 1131247 h 1250309"/>
                <a:gd name="connsiteX0" fmla="*/ 0 w 599011"/>
                <a:gd name="connsiteY0" fmla="*/ 1288910 h 1288910"/>
                <a:gd name="connsiteX1" fmla="*/ 329607 w 599011"/>
                <a:gd name="connsiteY1" fmla="*/ 0 h 1288910"/>
                <a:gd name="connsiteX2" fmla="*/ 599011 w 599011"/>
                <a:gd name="connsiteY2" fmla="*/ 1250309 h 1288910"/>
                <a:gd name="connsiteX3" fmla="*/ 0 w 599011"/>
                <a:gd name="connsiteY3" fmla="*/ 1288910 h 1288910"/>
                <a:gd name="connsiteX0" fmla="*/ 0 w 599011"/>
                <a:gd name="connsiteY0" fmla="*/ 1460268 h 1460268"/>
                <a:gd name="connsiteX1" fmla="*/ 340658 w 599011"/>
                <a:gd name="connsiteY1" fmla="*/ 0 h 1460268"/>
                <a:gd name="connsiteX2" fmla="*/ 599011 w 599011"/>
                <a:gd name="connsiteY2" fmla="*/ 1421667 h 1460268"/>
                <a:gd name="connsiteX3" fmla="*/ 0 w 599011"/>
                <a:gd name="connsiteY3" fmla="*/ 1460268 h 1460268"/>
                <a:gd name="connsiteX0" fmla="*/ 0 w 826188"/>
                <a:gd name="connsiteY0" fmla="*/ 1460268 h 1460268"/>
                <a:gd name="connsiteX1" fmla="*/ 340658 w 826188"/>
                <a:gd name="connsiteY1" fmla="*/ 0 h 1460268"/>
                <a:gd name="connsiteX2" fmla="*/ 826188 w 826188"/>
                <a:gd name="connsiteY2" fmla="*/ 1389859 h 1460268"/>
                <a:gd name="connsiteX3" fmla="*/ 0 w 826188"/>
                <a:gd name="connsiteY3" fmla="*/ 1460268 h 1460268"/>
                <a:gd name="connsiteX0" fmla="*/ 0 w 731620"/>
                <a:gd name="connsiteY0" fmla="*/ 1445429 h 1445429"/>
                <a:gd name="connsiteX1" fmla="*/ 246090 w 731620"/>
                <a:gd name="connsiteY1" fmla="*/ 0 h 1445429"/>
                <a:gd name="connsiteX2" fmla="*/ 731620 w 731620"/>
                <a:gd name="connsiteY2" fmla="*/ 1389859 h 1445429"/>
                <a:gd name="connsiteX3" fmla="*/ 0 w 731620"/>
                <a:gd name="connsiteY3" fmla="*/ 1445429 h 1445429"/>
                <a:gd name="connsiteX0" fmla="*/ 0 w 731620"/>
                <a:gd name="connsiteY0" fmla="*/ 1568527 h 1568527"/>
                <a:gd name="connsiteX1" fmla="*/ 229653 w 731620"/>
                <a:gd name="connsiteY1" fmla="*/ 0 h 1568527"/>
                <a:gd name="connsiteX2" fmla="*/ 731620 w 731620"/>
                <a:gd name="connsiteY2" fmla="*/ 1512957 h 1568527"/>
                <a:gd name="connsiteX3" fmla="*/ 0 w 731620"/>
                <a:gd name="connsiteY3" fmla="*/ 1568527 h 1568527"/>
                <a:gd name="connsiteX0" fmla="*/ 0 w 890627"/>
                <a:gd name="connsiteY0" fmla="*/ 1568527 h 1568527"/>
                <a:gd name="connsiteX1" fmla="*/ 229653 w 890627"/>
                <a:gd name="connsiteY1" fmla="*/ 0 h 1568527"/>
                <a:gd name="connsiteX2" fmla="*/ 890627 w 890627"/>
                <a:gd name="connsiteY2" fmla="*/ 1456348 h 1568527"/>
                <a:gd name="connsiteX3" fmla="*/ 0 w 890627"/>
                <a:gd name="connsiteY3" fmla="*/ 1568527 h 1568527"/>
                <a:gd name="connsiteX0" fmla="*/ 122221 w 660974"/>
                <a:gd name="connsiteY0" fmla="*/ 1548812 h 1548812"/>
                <a:gd name="connsiteX1" fmla="*/ 0 w 660974"/>
                <a:gd name="connsiteY1" fmla="*/ 0 h 1548812"/>
                <a:gd name="connsiteX2" fmla="*/ 660974 w 660974"/>
                <a:gd name="connsiteY2" fmla="*/ 1456348 h 1548812"/>
                <a:gd name="connsiteX3" fmla="*/ 122221 w 660974"/>
                <a:gd name="connsiteY3" fmla="*/ 1548812 h 1548812"/>
                <a:gd name="connsiteX0" fmla="*/ 139569 w 678322"/>
                <a:gd name="connsiteY0" fmla="*/ 1585999 h 1585999"/>
                <a:gd name="connsiteX1" fmla="*/ 0 w 678322"/>
                <a:gd name="connsiteY1" fmla="*/ 0 h 1585999"/>
                <a:gd name="connsiteX2" fmla="*/ 678322 w 678322"/>
                <a:gd name="connsiteY2" fmla="*/ 1493535 h 1585999"/>
                <a:gd name="connsiteX3" fmla="*/ 139569 w 678322"/>
                <a:gd name="connsiteY3" fmla="*/ 1585999 h 1585999"/>
              </a:gdLst>
              <a:ahLst/>
              <a:cxnLst>
                <a:cxn ang="0">
                  <a:pos x="connsiteX0" y="connsiteY0"/>
                </a:cxn>
                <a:cxn ang="0">
                  <a:pos x="connsiteX1" y="connsiteY1"/>
                </a:cxn>
                <a:cxn ang="0">
                  <a:pos x="connsiteX2" y="connsiteY2"/>
                </a:cxn>
                <a:cxn ang="0">
                  <a:pos x="connsiteX3" y="connsiteY3"/>
                </a:cxn>
              </a:cxnLst>
              <a:rect l="l" t="t" r="r" b="b"/>
              <a:pathLst>
                <a:path w="678322" h="1585999">
                  <a:moveTo>
                    <a:pt x="139569" y="1585999"/>
                  </a:moveTo>
                  <a:lnTo>
                    <a:pt x="0" y="0"/>
                  </a:lnTo>
                  <a:lnTo>
                    <a:pt x="678322" y="1493535"/>
                  </a:lnTo>
                  <a:lnTo>
                    <a:pt x="139569" y="1585999"/>
                  </a:lnTo>
                  <a:close/>
                </a:path>
              </a:pathLst>
            </a:custGeom>
            <a:gradFill>
              <a:gsLst>
                <a:gs pos="0">
                  <a:schemeClr val="bg1"/>
                </a:gs>
                <a:gs pos="40000">
                  <a:srgbClr val="629913"/>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TextBox 24"/>
            <p:cNvSpPr txBox="1"/>
            <p:nvPr/>
          </p:nvSpPr>
          <p:spPr>
            <a:xfrm rot="15474967">
              <a:off x="4049605" y="2815400"/>
              <a:ext cx="422798" cy="524884"/>
            </a:xfrm>
            <a:prstGeom prst="rect">
              <a:avLst/>
            </a:prstGeom>
            <a:noFill/>
          </p:spPr>
          <p:txBody>
            <a:bodyPr wrap="none" rtlCol="0">
              <a:spAutoFit/>
            </a:bodyPr>
            <a:lstStyle/>
            <a:p>
              <a:endParaRPr lang="en-US" sz="1100" b="1" dirty="0">
                <a:solidFill>
                  <a:prstClr val="white"/>
                </a:solidFill>
              </a:endParaRPr>
            </a:p>
          </p:txBody>
        </p:sp>
        <p:sp>
          <p:nvSpPr>
            <p:cNvPr id="26" name="Isosceles Triangle 8"/>
            <p:cNvSpPr/>
            <p:nvPr/>
          </p:nvSpPr>
          <p:spPr>
            <a:xfrm rot="8766129">
              <a:off x="3642354" y="2650458"/>
              <a:ext cx="498701" cy="1722684"/>
            </a:xfrm>
            <a:custGeom>
              <a:avLst/>
              <a:gdLst>
                <a:gd name="connsiteX0" fmla="*/ 0 w 951253"/>
                <a:gd name="connsiteY0" fmla="*/ 1131247 h 1131247"/>
                <a:gd name="connsiteX1" fmla="*/ 475627 w 951253"/>
                <a:gd name="connsiteY1" fmla="*/ 0 h 1131247"/>
                <a:gd name="connsiteX2" fmla="*/ 951253 w 951253"/>
                <a:gd name="connsiteY2" fmla="*/ 1131247 h 1131247"/>
                <a:gd name="connsiteX3" fmla="*/ 0 w 951253"/>
                <a:gd name="connsiteY3" fmla="*/ 1131247 h 1131247"/>
                <a:gd name="connsiteX0" fmla="*/ 0 w 745031"/>
                <a:gd name="connsiteY0" fmla="*/ 1131247 h 1250309"/>
                <a:gd name="connsiteX1" fmla="*/ 475627 w 745031"/>
                <a:gd name="connsiteY1" fmla="*/ 0 h 1250309"/>
                <a:gd name="connsiteX2" fmla="*/ 745031 w 745031"/>
                <a:gd name="connsiteY2" fmla="*/ 1250309 h 1250309"/>
                <a:gd name="connsiteX3" fmla="*/ 0 w 745031"/>
                <a:gd name="connsiteY3" fmla="*/ 1131247 h 1250309"/>
                <a:gd name="connsiteX0" fmla="*/ 0 w 599011"/>
                <a:gd name="connsiteY0" fmla="*/ 1288910 h 1288910"/>
                <a:gd name="connsiteX1" fmla="*/ 329607 w 599011"/>
                <a:gd name="connsiteY1" fmla="*/ 0 h 1288910"/>
                <a:gd name="connsiteX2" fmla="*/ 599011 w 599011"/>
                <a:gd name="connsiteY2" fmla="*/ 1250309 h 1288910"/>
                <a:gd name="connsiteX3" fmla="*/ 0 w 599011"/>
                <a:gd name="connsiteY3" fmla="*/ 1288910 h 1288910"/>
                <a:gd name="connsiteX0" fmla="*/ 0 w 599011"/>
                <a:gd name="connsiteY0" fmla="*/ 1460268 h 1460268"/>
                <a:gd name="connsiteX1" fmla="*/ 340658 w 599011"/>
                <a:gd name="connsiteY1" fmla="*/ 0 h 1460268"/>
                <a:gd name="connsiteX2" fmla="*/ 599011 w 599011"/>
                <a:gd name="connsiteY2" fmla="*/ 1421667 h 1460268"/>
                <a:gd name="connsiteX3" fmla="*/ 0 w 599011"/>
                <a:gd name="connsiteY3" fmla="*/ 1460268 h 1460268"/>
                <a:gd name="connsiteX0" fmla="*/ 0 w 599011"/>
                <a:gd name="connsiteY0" fmla="*/ 1618763 h 1618763"/>
                <a:gd name="connsiteX1" fmla="*/ 343875 w 599011"/>
                <a:gd name="connsiteY1" fmla="*/ 0 h 1618763"/>
                <a:gd name="connsiteX2" fmla="*/ 599011 w 599011"/>
                <a:gd name="connsiteY2" fmla="*/ 1580162 h 1618763"/>
                <a:gd name="connsiteX3" fmla="*/ 0 w 599011"/>
                <a:gd name="connsiteY3" fmla="*/ 1618763 h 1618763"/>
                <a:gd name="connsiteX0" fmla="*/ 0 w 498701"/>
                <a:gd name="connsiteY0" fmla="*/ 1640261 h 1640261"/>
                <a:gd name="connsiteX1" fmla="*/ 243565 w 498701"/>
                <a:gd name="connsiteY1" fmla="*/ 0 h 1640261"/>
                <a:gd name="connsiteX2" fmla="*/ 498701 w 498701"/>
                <a:gd name="connsiteY2" fmla="*/ 1580162 h 1640261"/>
                <a:gd name="connsiteX3" fmla="*/ 0 w 498701"/>
                <a:gd name="connsiteY3" fmla="*/ 1640261 h 1640261"/>
                <a:gd name="connsiteX0" fmla="*/ 0 w 498701"/>
                <a:gd name="connsiteY0" fmla="*/ 1722684 h 1722684"/>
                <a:gd name="connsiteX1" fmla="*/ 243864 w 498701"/>
                <a:gd name="connsiteY1" fmla="*/ 0 h 1722684"/>
                <a:gd name="connsiteX2" fmla="*/ 498701 w 498701"/>
                <a:gd name="connsiteY2" fmla="*/ 1662585 h 1722684"/>
                <a:gd name="connsiteX3" fmla="*/ 0 w 498701"/>
                <a:gd name="connsiteY3" fmla="*/ 1722684 h 1722684"/>
              </a:gdLst>
              <a:ahLst/>
              <a:cxnLst>
                <a:cxn ang="0">
                  <a:pos x="connsiteX0" y="connsiteY0"/>
                </a:cxn>
                <a:cxn ang="0">
                  <a:pos x="connsiteX1" y="connsiteY1"/>
                </a:cxn>
                <a:cxn ang="0">
                  <a:pos x="connsiteX2" y="connsiteY2"/>
                </a:cxn>
                <a:cxn ang="0">
                  <a:pos x="connsiteX3" y="connsiteY3"/>
                </a:cxn>
              </a:cxnLst>
              <a:rect l="l" t="t" r="r" b="b"/>
              <a:pathLst>
                <a:path w="498701" h="1722684">
                  <a:moveTo>
                    <a:pt x="0" y="1722684"/>
                  </a:moveTo>
                  <a:lnTo>
                    <a:pt x="243864" y="0"/>
                  </a:lnTo>
                  <a:lnTo>
                    <a:pt x="498701" y="1662585"/>
                  </a:lnTo>
                  <a:lnTo>
                    <a:pt x="0" y="1722684"/>
                  </a:lnTo>
                  <a:close/>
                </a:path>
              </a:pathLst>
            </a:custGeom>
            <a:gradFill>
              <a:gsLst>
                <a:gs pos="0">
                  <a:schemeClr val="bg1"/>
                </a:gs>
                <a:gs pos="40000">
                  <a:srgbClr val="0DA8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TextBox 26"/>
            <p:cNvSpPr txBox="1"/>
            <p:nvPr/>
          </p:nvSpPr>
          <p:spPr>
            <a:xfrm rot="14158654">
              <a:off x="3398691" y="2826235"/>
              <a:ext cx="422798" cy="524884"/>
            </a:xfrm>
            <a:prstGeom prst="rect">
              <a:avLst/>
            </a:prstGeom>
            <a:noFill/>
          </p:spPr>
          <p:txBody>
            <a:bodyPr wrap="none" rtlCol="0">
              <a:spAutoFit/>
            </a:bodyPr>
            <a:lstStyle/>
            <a:p>
              <a:endParaRPr lang="en-US" sz="1100" b="1" dirty="0">
                <a:solidFill>
                  <a:prstClr val="white"/>
                </a:solidFill>
              </a:endParaRPr>
            </a:p>
          </p:txBody>
        </p:sp>
        <p:sp>
          <p:nvSpPr>
            <p:cNvPr id="28" name="Rectangle 18"/>
            <p:cNvSpPr/>
            <p:nvPr/>
          </p:nvSpPr>
          <p:spPr>
            <a:xfrm>
              <a:off x="3353937" y="1557794"/>
              <a:ext cx="2632355" cy="405483"/>
            </a:xfrm>
            <a:custGeom>
              <a:avLst/>
              <a:gdLst>
                <a:gd name="connsiteX0" fmla="*/ 0 w 2424577"/>
                <a:gd name="connsiteY0" fmla="*/ 0 h 538821"/>
                <a:gd name="connsiteX1" fmla="*/ 2424577 w 2424577"/>
                <a:gd name="connsiteY1" fmla="*/ 0 h 538821"/>
                <a:gd name="connsiteX2" fmla="*/ 2424577 w 2424577"/>
                <a:gd name="connsiteY2" fmla="*/ 538821 h 538821"/>
                <a:gd name="connsiteX3" fmla="*/ 0 w 2424577"/>
                <a:gd name="connsiteY3" fmla="*/ 538821 h 538821"/>
                <a:gd name="connsiteX4" fmla="*/ 0 w 2424577"/>
                <a:gd name="connsiteY4" fmla="*/ 0 h 538821"/>
                <a:gd name="connsiteX0" fmla="*/ 161925 w 2424577"/>
                <a:gd name="connsiteY0" fmla="*/ 0 h 548346"/>
                <a:gd name="connsiteX1" fmla="*/ 2424577 w 2424577"/>
                <a:gd name="connsiteY1" fmla="*/ 9525 h 548346"/>
                <a:gd name="connsiteX2" fmla="*/ 2424577 w 2424577"/>
                <a:gd name="connsiteY2" fmla="*/ 548346 h 548346"/>
                <a:gd name="connsiteX3" fmla="*/ 0 w 2424577"/>
                <a:gd name="connsiteY3" fmla="*/ 548346 h 548346"/>
                <a:gd name="connsiteX4" fmla="*/ 161925 w 2424577"/>
                <a:gd name="connsiteY4" fmla="*/ 0 h 548346"/>
                <a:gd name="connsiteX0" fmla="*/ 161925 w 2424577"/>
                <a:gd name="connsiteY0" fmla="*/ 0 h 548346"/>
                <a:gd name="connsiteX1" fmla="*/ 2281702 w 2424577"/>
                <a:gd name="connsiteY1" fmla="*/ 28575 h 548346"/>
                <a:gd name="connsiteX2" fmla="*/ 2424577 w 2424577"/>
                <a:gd name="connsiteY2" fmla="*/ 548346 h 548346"/>
                <a:gd name="connsiteX3" fmla="*/ 0 w 2424577"/>
                <a:gd name="connsiteY3" fmla="*/ 548346 h 548346"/>
                <a:gd name="connsiteX4" fmla="*/ 161925 w 2424577"/>
                <a:gd name="connsiteY4" fmla="*/ 0 h 548346"/>
                <a:gd name="connsiteX0" fmla="*/ 161925 w 2424577"/>
                <a:gd name="connsiteY0" fmla="*/ 0 h 548346"/>
                <a:gd name="connsiteX1" fmla="*/ 2338852 w 2424577"/>
                <a:gd name="connsiteY1" fmla="*/ 9525 h 548346"/>
                <a:gd name="connsiteX2" fmla="*/ 2424577 w 2424577"/>
                <a:gd name="connsiteY2" fmla="*/ 548346 h 548346"/>
                <a:gd name="connsiteX3" fmla="*/ 0 w 2424577"/>
                <a:gd name="connsiteY3" fmla="*/ 548346 h 548346"/>
                <a:gd name="connsiteX4" fmla="*/ 161925 w 2424577"/>
                <a:gd name="connsiteY4" fmla="*/ 0 h 548346"/>
                <a:gd name="connsiteX0" fmla="*/ 161925 w 2548402"/>
                <a:gd name="connsiteY0" fmla="*/ 0 h 548346"/>
                <a:gd name="connsiteX1" fmla="*/ 2338852 w 2548402"/>
                <a:gd name="connsiteY1" fmla="*/ 9525 h 548346"/>
                <a:gd name="connsiteX2" fmla="*/ 2548402 w 2548402"/>
                <a:gd name="connsiteY2" fmla="*/ 529296 h 548346"/>
                <a:gd name="connsiteX3" fmla="*/ 0 w 2548402"/>
                <a:gd name="connsiteY3" fmla="*/ 548346 h 548346"/>
                <a:gd name="connsiteX4" fmla="*/ 161925 w 2548402"/>
                <a:gd name="connsiteY4" fmla="*/ 0 h 548346"/>
                <a:gd name="connsiteX0" fmla="*/ 207743 w 2594220"/>
                <a:gd name="connsiteY0" fmla="*/ 0 h 535761"/>
                <a:gd name="connsiteX1" fmla="*/ 2384670 w 2594220"/>
                <a:gd name="connsiteY1" fmla="*/ 9525 h 535761"/>
                <a:gd name="connsiteX2" fmla="*/ 2594220 w 2594220"/>
                <a:gd name="connsiteY2" fmla="*/ 529296 h 535761"/>
                <a:gd name="connsiteX3" fmla="*/ 0 w 2594220"/>
                <a:gd name="connsiteY3" fmla="*/ 535761 h 535761"/>
                <a:gd name="connsiteX4" fmla="*/ 207743 w 2594220"/>
                <a:gd name="connsiteY4" fmla="*/ 0 h 535761"/>
                <a:gd name="connsiteX0" fmla="*/ 207743 w 2594220"/>
                <a:gd name="connsiteY0" fmla="*/ 0 h 535761"/>
                <a:gd name="connsiteX1" fmla="*/ 2405496 w 2594220"/>
                <a:gd name="connsiteY1" fmla="*/ 9525 h 535761"/>
                <a:gd name="connsiteX2" fmla="*/ 2594220 w 2594220"/>
                <a:gd name="connsiteY2" fmla="*/ 529296 h 535761"/>
                <a:gd name="connsiteX3" fmla="*/ 0 w 2594220"/>
                <a:gd name="connsiteY3" fmla="*/ 535761 h 535761"/>
                <a:gd name="connsiteX4" fmla="*/ 207743 w 2594220"/>
                <a:gd name="connsiteY4" fmla="*/ 0 h 535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4220" h="535761">
                  <a:moveTo>
                    <a:pt x="207743" y="0"/>
                  </a:moveTo>
                  <a:lnTo>
                    <a:pt x="2405496" y="9525"/>
                  </a:lnTo>
                  <a:lnTo>
                    <a:pt x="2594220" y="529296"/>
                  </a:lnTo>
                  <a:lnTo>
                    <a:pt x="0" y="535761"/>
                  </a:lnTo>
                  <a:lnTo>
                    <a:pt x="207743"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9" name="Isosceles Triangle 8"/>
            <p:cNvSpPr/>
            <p:nvPr/>
          </p:nvSpPr>
          <p:spPr>
            <a:xfrm rot="12600000">
              <a:off x="4401766" y="2530597"/>
              <a:ext cx="638910" cy="1626209"/>
            </a:xfrm>
            <a:custGeom>
              <a:avLst/>
              <a:gdLst>
                <a:gd name="connsiteX0" fmla="*/ 0 w 951253"/>
                <a:gd name="connsiteY0" fmla="*/ 1131247 h 1131247"/>
                <a:gd name="connsiteX1" fmla="*/ 475627 w 951253"/>
                <a:gd name="connsiteY1" fmla="*/ 0 h 1131247"/>
                <a:gd name="connsiteX2" fmla="*/ 951253 w 951253"/>
                <a:gd name="connsiteY2" fmla="*/ 1131247 h 1131247"/>
                <a:gd name="connsiteX3" fmla="*/ 0 w 951253"/>
                <a:gd name="connsiteY3" fmla="*/ 1131247 h 1131247"/>
                <a:gd name="connsiteX0" fmla="*/ 0 w 745031"/>
                <a:gd name="connsiteY0" fmla="*/ 1131247 h 1250309"/>
                <a:gd name="connsiteX1" fmla="*/ 475627 w 745031"/>
                <a:gd name="connsiteY1" fmla="*/ 0 h 1250309"/>
                <a:gd name="connsiteX2" fmla="*/ 745031 w 745031"/>
                <a:gd name="connsiteY2" fmla="*/ 1250309 h 1250309"/>
                <a:gd name="connsiteX3" fmla="*/ 0 w 745031"/>
                <a:gd name="connsiteY3" fmla="*/ 1131247 h 1250309"/>
                <a:gd name="connsiteX0" fmla="*/ 0 w 599011"/>
                <a:gd name="connsiteY0" fmla="*/ 1288910 h 1288910"/>
                <a:gd name="connsiteX1" fmla="*/ 329607 w 599011"/>
                <a:gd name="connsiteY1" fmla="*/ 0 h 1288910"/>
                <a:gd name="connsiteX2" fmla="*/ 599011 w 599011"/>
                <a:gd name="connsiteY2" fmla="*/ 1250309 h 1288910"/>
                <a:gd name="connsiteX3" fmla="*/ 0 w 599011"/>
                <a:gd name="connsiteY3" fmla="*/ 1288910 h 1288910"/>
                <a:gd name="connsiteX0" fmla="*/ 0 w 599011"/>
                <a:gd name="connsiteY0" fmla="*/ 1460268 h 1460268"/>
                <a:gd name="connsiteX1" fmla="*/ 340658 w 599011"/>
                <a:gd name="connsiteY1" fmla="*/ 0 h 1460268"/>
                <a:gd name="connsiteX2" fmla="*/ 599011 w 599011"/>
                <a:gd name="connsiteY2" fmla="*/ 1421667 h 1460268"/>
                <a:gd name="connsiteX3" fmla="*/ 0 w 599011"/>
                <a:gd name="connsiteY3" fmla="*/ 1460268 h 1460268"/>
                <a:gd name="connsiteX0" fmla="*/ 0 w 599011"/>
                <a:gd name="connsiteY0" fmla="*/ 1613853 h 1613853"/>
                <a:gd name="connsiteX1" fmla="*/ 339974 w 599011"/>
                <a:gd name="connsiteY1" fmla="*/ 0 h 1613853"/>
                <a:gd name="connsiteX2" fmla="*/ 599011 w 599011"/>
                <a:gd name="connsiteY2" fmla="*/ 1575252 h 1613853"/>
                <a:gd name="connsiteX3" fmla="*/ 0 w 599011"/>
                <a:gd name="connsiteY3" fmla="*/ 1613853 h 1613853"/>
                <a:gd name="connsiteX0" fmla="*/ 0 w 599011"/>
                <a:gd name="connsiteY0" fmla="*/ 1610367 h 1610367"/>
                <a:gd name="connsiteX1" fmla="*/ 352986 w 599011"/>
                <a:gd name="connsiteY1" fmla="*/ 0 h 1610367"/>
                <a:gd name="connsiteX2" fmla="*/ 599011 w 599011"/>
                <a:gd name="connsiteY2" fmla="*/ 1571766 h 1610367"/>
                <a:gd name="connsiteX3" fmla="*/ 0 w 599011"/>
                <a:gd name="connsiteY3" fmla="*/ 1610367 h 1610367"/>
                <a:gd name="connsiteX0" fmla="*/ 0 w 599011"/>
                <a:gd name="connsiteY0" fmla="*/ 1662686 h 1662686"/>
                <a:gd name="connsiteX1" fmla="*/ 428366 w 599011"/>
                <a:gd name="connsiteY1" fmla="*/ 0 h 1662686"/>
                <a:gd name="connsiteX2" fmla="*/ 599011 w 599011"/>
                <a:gd name="connsiteY2" fmla="*/ 1624085 h 1662686"/>
                <a:gd name="connsiteX3" fmla="*/ 0 w 599011"/>
                <a:gd name="connsiteY3" fmla="*/ 1662686 h 1662686"/>
                <a:gd name="connsiteX0" fmla="*/ 0 w 528189"/>
                <a:gd name="connsiteY0" fmla="*/ 1662686 h 1662686"/>
                <a:gd name="connsiteX1" fmla="*/ 428366 w 528189"/>
                <a:gd name="connsiteY1" fmla="*/ 0 h 1662686"/>
                <a:gd name="connsiteX2" fmla="*/ 528189 w 528189"/>
                <a:gd name="connsiteY2" fmla="*/ 1638578 h 1662686"/>
                <a:gd name="connsiteX3" fmla="*/ 0 w 528189"/>
                <a:gd name="connsiteY3" fmla="*/ 1662686 h 1662686"/>
                <a:gd name="connsiteX0" fmla="*/ 0 w 614251"/>
                <a:gd name="connsiteY0" fmla="*/ 1650782 h 1650782"/>
                <a:gd name="connsiteX1" fmla="*/ 514428 w 614251"/>
                <a:gd name="connsiteY1" fmla="*/ 0 h 1650782"/>
                <a:gd name="connsiteX2" fmla="*/ 614251 w 614251"/>
                <a:gd name="connsiteY2" fmla="*/ 1638578 h 1650782"/>
                <a:gd name="connsiteX3" fmla="*/ 0 w 614251"/>
                <a:gd name="connsiteY3" fmla="*/ 1650782 h 1650782"/>
                <a:gd name="connsiteX0" fmla="*/ 0 w 614251"/>
                <a:gd name="connsiteY0" fmla="*/ 1705617 h 1705617"/>
                <a:gd name="connsiteX1" fmla="*/ 517964 w 614251"/>
                <a:gd name="connsiteY1" fmla="*/ 0 h 1705617"/>
                <a:gd name="connsiteX2" fmla="*/ 614251 w 614251"/>
                <a:gd name="connsiteY2" fmla="*/ 1693413 h 1705617"/>
                <a:gd name="connsiteX3" fmla="*/ 0 w 614251"/>
                <a:gd name="connsiteY3" fmla="*/ 1705617 h 1705617"/>
                <a:gd name="connsiteX0" fmla="*/ 0 w 614251"/>
                <a:gd name="connsiteY0" fmla="*/ 1753853 h 1753853"/>
                <a:gd name="connsiteX1" fmla="*/ 525310 w 614251"/>
                <a:gd name="connsiteY1" fmla="*/ 0 h 1753853"/>
                <a:gd name="connsiteX2" fmla="*/ 614251 w 614251"/>
                <a:gd name="connsiteY2" fmla="*/ 1741649 h 1753853"/>
                <a:gd name="connsiteX3" fmla="*/ 0 w 614251"/>
                <a:gd name="connsiteY3" fmla="*/ 1753853 h 1753853"/>
                <a:gd name="connsiteX0" fmla="*/ 0 w 1164220"/>
                <a:gd name="connsiteY0" fmla="*/ 1753853 h 1753853"/>
                <a:gd name="connsiteX1" fmla="*/ 525310 w 1164220"/>
                <a:gd name="connsiteY1" fmla="*/ 0 h 1753853"/>
                <a:gd name="connsiteX2" fmla="*/ 1164220 w 1164220"/>
                <a:gd name="connsiteY2" fmla="*/ 1292142 h 1753853"/>
                <a:gd name="connsiteX3" fmla="*/ 0 w 1164220"/>
                <a:gd name="connsiteY3" fmla="*/ 1753853 h 1753853"/>
                <a:gd name="connsiteX0" fmla="*/ 122498 w 638910"/>
                <a:gd name="connsiteY0" fmla="*/ 1626209 h 1626209"/>
                <a:gd name="connsiteX1" fmla="*/ 0 w 638910"/>
                <a:gd name="connsiteY1" fmla="*/ 0 h 1626209"/>
                <a:gd name="connsiteX2" fmla="*/ 638910 w 638910"/>
                <a:gd name="connsiteY2" fmla="*/ 1292142 h 1626209"/>
                <a:gd name="connsiteX3" fmla="*/ 122498 w 638910"/>
                <a:gd name="connsiteY3" fmla="*/ 1626209 h 1626209"/>
              </a:gdLst>
              <a:ahLst/>
              <a:cxnLst>
                <a:cxn ang="0">
                  <a:pos x="connsiteX0" y="connsiteY0"/>
                </a:cxn>
                <a:cxn ang="0">
                  <a:pos x="connsiteX1" y="connsiteY1"/>
                </a:cxn>
                <a:cxn ang="0">
                  <a:pos x="connsiteX2" y="connsiteY2"/>
                </a:cxn>
                <a:cxn ang="0">
                  <a:pos x="connsiteX3" y="connsiteY3"/>
                </a:cxn>
              </a:cxnLst>
              <a:rect l="l" t="t" r="r" b="b"/>
              <a:pathLst>
                <a:path w="638910" h="1626209">
                  <a:moveTo>
                    <a:pt x="122498" y="1626209"/>
                  </a:moveTo>
                  <a:lnTo>
                    <a:pt x="0" y="0"/>
                  </a:lnTo>
                  <a:lnTo>
                    <a:pt x="638910" y="1292142"/>
                  </a:lnTo>
                  <a:lnTo>
                    <a:pt x="122498" y="1626209"/>
                  </a:lnTo>
                  <a:close/>
                </a:path>
              </a:pathLst>
            </a:custGeom>
            <a:gradFill>
              <a:gsLst>
                <a:gs pos="0">
                  <a:schemeClr val="bg1"/>
                </a:gs>
                <a:gs pos="40000">
                  <a:srgbClr val="A8472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0" name="TextBox 29"/>
          <p:cNvSpPr txBox="1"/>
          <p:nvPr/>
        </p:nvSpPr>
        <p:spPr>
          <a:xfrm>
            <a:off x="3135092" y="3384471"/>
            <a:ext cx="1455834" cy="769441"/>
          </a:xfrm>
          <a:prstGeom prst="rect">
            <a:avLst/>
          </a:prstGeom>
          <a:noFill/>
        </p:spPr>
        <p:txBody>
          <a:bodyPr wrap="square" rtlCol="0">
            <a:spAutoFit/>
          </a:bodyPr>
          <a:lstStyle/>
          <a:p>
            <a:pPr algn="ctr" fontAlgn="ctr"/>
            <a:r>
              <a:rPr lang="en-US" sz="11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Digital - User </a:t>
            </a:r>
            <a:r>
              <a:rPr lang="en-US" sz="1100" dirty="0">
                <a:solidFill>
                  <a:prstClr val="white"/>
                </a:solidFill>
                <a:latin typeface="Segoe UI" panose="020B0502040204020203" pitchFamily="34" charset="0"/>
                <a:ea typeface="Segoe UI" panose="020B0502040204020203" pitchFamily="34" charset="0"/>
                <a:cs typeface="Segoe UI" panose="020B0502040204020203" pitchFamily="34" charset="0"/>
              </a:rPr>
              <a:t>Experience Engineering </a:t>
            </a:r>
            <a:endParaRPr lang="en-US" sz="1100" dirty="0" smtClean="0">
              <a:solidFill>
                <a:prstClr val="white"/>
              </a:solidFill>
              <a:latin typeface="Segoe UI" panose="020B0502040204020203" pitchFamily="34" charset="0"/>
              <a:ea typeface="Segoe UI" panose="020B0502040204020203" pitchFamily="34" charset="0"/>
              <a:cs typeface="Segoe UI" panose="020B0502040204020203" pitchFamily="34" charset="0"/>
            </a:endParaRPr>
          </a:p>
          <a:p>
            <a:pPr algn="ctr" fontAlgn="ctr"/>
            <a:r>
              <a:rPr lang="en-US" sz="11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a:t>
            </a:r>
            <a:r>
              <a:rPr lang="en-US" sz="1100" dirty="0">
                <a:solidFill>
                  <a:prstClr val="white"/>
                </a:solidFill>
                <a:latin typeface="Segoe UI" panose="020B0502040204020203" pitchFamily="34" charset="0"/>
                <a:ea typeface="Segoe UI" panose="020B0502040204020203" pitchFamily="34" charset="0"/>
                <a:cs typeface="Segoe UI" panose="020B0502040204020203" pitchFamily="34" charset="0"/>
              </a:rPr>
              <a:t>UxE)</a:t>
            </a: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6445" y="3162038"/>
            <a:ext cx="270182" cy="285813"/>
          </a:xfrm>
          <a:prstGeom prst="rect">
            <a:avLst/>
          </a:prstGeom>
        </p:spPr>
      </p:pic>
      <p:sp>
        <p:nvSpPr>
          <p:cNvPr id="32" name="TextBox 31"/>
          <p:cNvSpPr txBox="1"/>
          <p:nvPr/>
        </p:nvSpPr>
        <p:spPr>
          <a:xfrm>
            <a:off x="2791092" y="2578020"/>
            <a:ext cx="1142913" cy="430887"/>
          </a:xfrm>
          <a:prstGeom prst="rect">
            <a:avLst/>
          </a:prstGeom>
          <a:noFill/>
        </p:spPr>
        <p:txBody>
          <a:bodyPr wrap="square" rtlCol="0">
            <a:spAutoFit/>
          </a:bodyPr>
          <a:lstStyle/>
          <a:p>
            <a:pPr algn="ctr" fontAlgn="ctr"/>
            <a:r>
              <a:rPr lang="en-US" sz="1100" dirty="0">
                <a:solidFill>
                  <a:prstClr val="white"/>
                </a:solidFill>
                <a:latin typeface="Segoe UI" panose="020B0502040204020203" pitchFamily="34" charset="0"/>
                <a:ea typeface="Segoe UI" panose="020B0502040204020203" pitchFamily="34" charset="0"/>
                <a:cs typeface="Segoe UI" panose="020B0502040204020203" pitchFamily="34" charset="0"/>
              </a:rPr>
              <a:t>PACE Consulting</a:t>
            </a:r>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7894" y="2340233"/>
            <a:ext cx="302013" cy="247101"/>
          </a:xfrm>
          <a:prstGeom prst="rect">
            <a:avLst/>
          </a:prstGeom>
        </p:spPr>
      </p:pic>
      <p:sp>
        <p:nvSpPr>
          <p:cNvPr id="34" name="TextBox 33"/>
          <p:cNvSpPr txBox="1"/>
          <p:nvPr/>
        </p:nvSpPr>
        <p:spPr>
          <a:xfrm>
            <a:off x="3348632" y="1696236"/>
            <a:ext cx="1041106" cy="261610"/>
          </a:xfrm>
          <a:prstGeom prst="rect">
            <a:avLst/>
          </a:prstGeom>
          <a:noFill/>
        </p:spPr>
        <p:txBody>
          <a:bodyPr wrap="square" rtlCol="0">
            <a:spAutoFit/>
          </a:bodyPr>
          <a:lstStyle/>
          <a:p>
            <a:pPr algn="ctr" fontAlgn="ctr"/>
            <a:r>
              <a:rPr lang="en-US" sz="11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Cloud Cirrus</a:t>
            </a:r>
            <a:endParaRPr lang="en-US" sz="11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7403" y="1404825"/>
            <a:ext cx="328266" cy="247719"/>
          </a:xfrm>
          <a:prstGeom prst="rect">
            <a:avLst/>
          </a:prstGeom>
        </p:spPr>
      </p:pic>
      <p:sp>
        <p:nvSpPr>
          <p:cNvPr id="36" name="TextBox 35"/>
          <p:cNvSpPr txBox="1"/>
          <p:nvPr/>
        </p:nvSpPr>
        <p:spPr>
          <a:xfrm>
            <a:off x="5985333" y="829681"/>
            <a:ext cx="2620910" cy="646331"/>
          </a:xfrm>
          <a:prstGeom prst="rect">
            <a:avLst/>
          </a:prstGeom>
          <a:noFill/>
        </p:spPr>
        <p:txBody>
          <a:bodyPr wrap="square" rtlCol="0">
            <a:spAutoFit/>
          </a:bodyPr>
          <a:lstStyle/>
          <a:p>
            <a:pPr fontAlgn="ctr"/>
            <a:r>
              <a:rPr lang="en-US" sz="1200" b="1"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Proactively addresses</a:t>
            </a:r>
            <a:r>
              <a:rPr lang="en-US" sz="1200"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 application NFR’s or reactively covers both app &amp; infra stack</a:t>
            </a:r>
            <a:endParaRPr lang="en-US" sz="1200" dirty="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37" name="Group 36"/>
          <p:cNvGrpSpPr/>
          <p:nvPr/>
        </p:nvGrpSpPr>
        <p:grpSpPr>
          <a:xfrm>
            <a:off x="5583194" y="1460866"/>
            <a:ext cx="122647" cy="122647"/>
            <a:chOff x="3198579" y="1131642"/>
            <a:chExt cx="122647" cy="122647"/>
          </a:xfrm>
        </p:grpSpPr>
        <p:sp>
          <p:nvSpPr>
            <p:cNvPr id="38" name="Oval 37"/>
            <p:cNvSpPr/>
            <p:nvPr/>
          </p:nvSpPr>
          <p:spPr>
            <a:xfrm>
              <a:off x="3198579" y="1131642"/>
              <a:ext cx="122647" cy="12264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9" name="Oval 38"/>
            <p:cNvSpPr/>
            <p:nvPr/>
          </p:nvSpPr>
          <p:spPr>
            <a:xfrm>
              <a:off x="3236101" y="1172529"/>
              <a:ext cx="47602" cy="47602"/>
            </a:xfrm>
            <a:prstGeom prst="ellipse">
              <a:avLst/>
            </a:prstGeom>
            <a:solidFill>
              <a:srgbClr val="6DB3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0" name="Group 39"/>
          <p:cNvGrpSpPr/>
          <p:nvPr/>
        </p:nvGrpSpPr>
        <p:grpSpPr>
          <a:xfrm>
            <a:off x="5638371" y="1214806"/>
            <a:ext cx="305181" cy="300485"/>
            <a:chOff x="3258333" y="887579"/>
            <a:chExt cx="305181" cy="300485"/>
          </a:xfrm>
        </p:grpSpPr>
        <p:cxnSp>
          <p:nvCxnSpPr>
            <p:cNvPr id="41" name="Straight Connector 40"/>
            <p:cNvCxnSpPr/>
            <p:nvPr/>
          </p:nvCxnSpPr>
          <p:spPr>
            <a:xfrm flipV="1">
              <a:off x="3258333" y="887579"/>
              <a:ext cx="0" cy="300485"/>
            </a:xfrm>
            <a:prstGeom prst="line">
              <a:avLst/>
            </a:prstGeom>
            <a:ln w="9525">
              <a:solidFill>
                <a:schemeClr val="tx2">
                  <a:lumMod val="90000"/>
                  <a:lumOff val="1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3264571" y="894612"/>
              <a:ext cx="298943" cy="0"/>
            </a:xfrm>
            <a:prstGeom prst="line">
              <a:avLst/>
            </a:prstGeom>
            <a:ln w="9525">
              <a:solidFill>
                <a:schemeClr val="tx2">
                  <a:lumMod val="90000"/>
                  <a:lumOff val="1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43" name="Straight Connector 42"/>
          <p:cNvCxnSpPr/>
          <p:nvPr/>
        </p:nvCxnSpPr>
        <p:spPr>
          <a:xfrm>
            <a:off x="6064771" y="1783276"/>
            <a:ext cx="2704578" cy="0"/>
          </a:xfrm>
          <a:prstGeom prst="line">
            <a:avLst/>
          </a:prstGeom>
          <a:ln w="9525">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552928" y="2078622"/>
            <a:ext cx="2254065" cy="646331"/>
          </a:xfrm>
          <a:prstGeom prst="rect">
            <a:avLst/>
          </a:prstGeom>
          <a:noFill/>
        </p:spPr>
        <p:txBody>
          <a:bodyPr wrap="square" rtlCol="0">
            <a:spAutoFit/>
          </a:bodyPr>
          <a:lstStyle/>
          <a:p>
            <a:r>
              <a:rPr lang="en-US" sz="1200"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Application </a:t>
            </a:r>
            <a:r>
              <a:rPr lang="en-US" sz="1200" b="1"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Performance and Capacity Management </a:t>
            </a:r>
            <a:r>
              <a:rPr lang="en-US" sz="1200"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Services</a:t>
            </a:r>
            <a:endParaRPr lang="en-US" sz="1200" dirty="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45" name="Group 44"/>
          <p:cNvGrpSpPr/>
          <p:nvPr/>
        </p:nvGrpSpPr>
        <p:grpSpPr>
          <a:xfrm>
            <a:off x="6038198" y="2409726"/>
            <a:ext cx="122647" cy="122647"/>
            <a:chOff x="3198579" y="1131642"/>
            <a:chExt cx="122647" cy="122647"/>
          </a:xfrm>
        </p:grpSpPr>
        <p:sp>
          <p:nvSpPr>
            <p:cNvPr id="46" name="Oval 45"/>
            <p:cNvSpPr/>
            <p:nvPr/>
          </p:nvSpPr>
          <p:spPr>
            <a:xfrm>
              <a:off x="3198579" y="1131642"/>
              <a:ext cx="122647" cy="12264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3236101" y="1172529"/>
              <a:ext cx="47602" cy="47602"/>
            </a:xfrm>
            <a:prstGeom prst="ellipse">
              <a:avLst/>
            </a:prstGeom>
            <a:solidFill>
              <a:srgbClr val="50B3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cxnSp>
        <p:nvCxnSpPr>
          <p:cNvPr id="48" name="Straight Connector 47"/>
          <p:cNvCxnSpPr/>
          <p:nvPr/>
        </p:nvCxnSpPr>
        <p:spPr>
          <a:xfrm flipH="1">
            <a:off x="6099520" y="2459934"/>
            <a:ext cx="394847" cy="0"/>
          </a:xfrm>
          <a:prstGeom prst="line">
            <a:avLst/>
          </a:prstGeom>
          <a:ln w="9525">
            <a:solidFill>
              <a:schemeClr val="tx2">
                <a:lumMod val="90000"/>
                <a:lumOff val="1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264789" y="3282129"/>
            <a:ext cx="2480602" cy="0"/>
          </a:xfrm>
          <a:prstGeom prst="line">
            <a:avLst/>
          </a:prstGeom>
          <a:ln w="9525">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5649891" y="3698400"/>
            <a:ext cx="122647" cy="122647"/>
            <a:chOff x="3198579" y="1131642"/>
            <a:chExt cx="122647" cy="122647"/>
          </a:xfrm>
        </p:grpSpPr>
        <p:sp>
          <p:nvSpPr>
            <p:cNvPr id="51" name="Oval 50"/>
            <p:cNvSpPr/>
            <p:nvPr/>
          </p:nvSpPr>
          <p:spPr>
            <a:xfrm>
              <a:off x="3198579" y="1131642"/>
              <a:ext cx="122647" cy="12264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2" name="Oval 51"/>
            <p:cNvSpPr/>
            <p:nvPr/>
          </p:nvSpPr>
          <p:spPr>
            <a:xfrm>
              <a:off x="3236101" y="1172529"/>
              <a:ext cx="47602" cy="47602"/>
            </a:xfrm>
            <a:prstGeom prst="ellipse">
              <a:avLst/>
            </a:prstGeom>
            <a:solidFill>
              <a:srgbClr val="E48D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cxnSp>
        <p:nvCxnSpPr>
          <p:cNvPr id="53" name="Straight Connector 52"/>
          <p:cNvCxnSpPr/>
          <p:nvPr/>
        </p:nvCxnSpPr>
        <p:spPr>
          <a:xfrm flipH="1">
            <a:off x="5726830" y="3759723"/>
            <a:ext cx="394847" cy="0"/>
          </a:xfrm>
          <a:prstGeom prst="line">
            <a:avLst/>
          </a:prstGeom>
          <a:ln w="9525">
            <a:solidFill>
              <a:schemeClr val="tx2">
                <a:lumMod val="90000"/>
                <a:lumOff val="10000"/>
              </a:schemeClr>
            </a:solidFill>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190379" y="3478561"/>
            <a:ext cx="2629422" cy="646331"/>
          </a:xfrm>
          <a:prstGeom prst="rect">
            <a:avLst/>
          </a:prstGeom>
          <a:noFill/>
        </p:spPr>
        <p:txBody>
          <a:bodyPr wrap="square" rtlCol="0">
            <a:spAutoFit/>
          </a:bodyPr>
          <a:lstStyle/>
          <a:p>
            <a:pPr fontAlgn="ctr"/>
            <a:r>
              <a:rPr lang="en-US" sz="1200"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Ensures </a:t>
            </a:r>
            <a:r>
              <a:rPr lang="en-US" sz="1200" b="1"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business continuity </a:t>
            </a:r>
            <a:r>
              <a:rPr lang="en-US" sz="1200"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even </a:t>
            </a:r>
            <a:r>
              <a:rPr lang="en-US" sz="1200" dirty="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during </a:t>
            </a:r>
            <a:r>
              <a:rPr lang="en-US" sz="1200"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sub-system / component </a:t>
            </a:r>
            <a:r>
              <a:rPr lang="en-US" sz="1200" dirty="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failures</a:t>
            </a:r>
          </a:p>
        </p:txBody>
      </p:sp>
      <p:sp>
        <p:nvSpPr>
          <p:cNvPr id="55" name="TextBox 54"/>
          <p:cNvSpPr txBox="1"/>
          <p:nvPr/>
        </p:nvSpPr>
        <p:spPr>
          <a:xfrm>
            <a:off x="190980" y="3609918"/>
            <a:ext cx="2835660" cy="646331"/>
          </a:xfrm>
          <a:prstGeom prst="rect">
            <a:avLst/>
          </a:prstGeom>
          <a:noFill/>
        </p:spPr>
        <p:txBody>
          <a:bodyPr wrap="square" rtlCol="0">
            <a:spAutoFit/>
          </a:bodyPr>
          <a:lstStyle/>
          <a:p>
            <a:pPr fontAlgn="ctr"/>
            <a:r>
              <a:rPr lang="en-US" sz="1200"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Drive ‘</a:t>
            </a:r>
            <a:r>
              <a:rPr lang="en-US" sz="1200" b="1"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User Centric</a:t>
            </a:r>
            <a:r>
              <a:rPr lang="en-US" sz="1200"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 NFRs that are more prevalent for Digital implementations</a:t>
            </a:r>
            <a:endParaRPr lang="en-US" sz="1200" dirty="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56" name="Group 55"/>
          <p:cNvGrpSpPr/>
          <p:nvPr/>
        </p:nvGrpSpPr>
        <p:grpSpPr>
          <a:xfrm>
            <a:off x="3302103" y="3888999"/>
            <a:ext cx="122647" cy="122647"/>
            <a:chOff x="3198579" y="1131642"/>
            <a:chExt cx="122647" cy="122647"/>
          </a:xfrm>
        </p:grpSpPr>
        <p:sp>
          <p:nvSpPr>
            <p:cNvPr id="57" name="Oval 56"/>
            <p:cNvSpPr/>
            <p:nvPr/>
          </p:nvSpPr>
          <p:spPr>
            <a:xfrm>
              <a:off x="3198579" y="1131642"/>
              <a:ext cx="122647" cy="12264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8" name="Oval 57"/>
            <p:cNvSpPr/>
            <p:nvPr/>
          </p:nvSpPr>
          <p:spPr>
            <a:xfrm>
              <a:off x="3236101" y="1172529"/>
              <a:ext cx="47602" cy="47602"/>
            </a:xfrm>
            <a:prstGeom prst="ellipse">
              <a:avLst/>
            </a:prstGeom>
            <a:solidFill>
              <a:srgbClr val="2C68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cxnSp>
        <p:nvCxnSpPr>
          <p:cNvPr id="59" name="Straight Connector 58"/>
          <p:cNvCxnSpPr/>
          <p:nvPr/>
        </p:nvCxnSpPr>
        <p:spPr>
          <a:xfrm flipH="1">
            <a:off x="2837978" y="3955303"/>
            <a:ext cx="501648" cy="0"/>
          </a:xfrm>
          <a:prstGeom prst="line">
            <a:avLst/>
          </a:prstGeom>
          <a:ln w="9525">
            <a:solidFill>
              <a:schemeClr val="tx2">
                <a:lumMod val="90000"/>
                <a:lumOff val="1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59988" y="2077723"/>
            <a:ext cx="2418631" cy="830997"/>
          </a:xfrm>
          <a:prstGeom prst="rect">
            <a:avLst/>
          </a:prstGeom>
          <a:noFill/>
        </p:spPr>
        <p:txBody>
          <a:bodyPr wrap="square" rtlCol="0">
            <a:spAutoFit/>
          </a:bodyPr>
          <a:lstStyle/>
          <a:p>
            <a:pPr fontAlgn="ctr"/>
            <a:r>
              <a:rPr lang="en-US" sz="1200"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Uplift an </a:t>
            </a:r>
            <a:r>
              <a:rPr lang="en-US" sz="1200" dirty="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enterprise’s </a:t>
            </a:r>
            <a:r>
              <a:rPr lang="en-US" sz="1200" b="1" dirty="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performance engineering maturity </a:t>
            </a:r>
            <a:r>
              <a:rPr lang="en-US" sz="1200" dirty="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and competency to Best in Class (BIC)</a:t>
            </a:r>
          </a:p>
        </p:txBody>
      </p:sp>
      <p:grpSp>
        <p:nvGrpSpPr>
          <p:cNvPr id="61" name="Group 60"/>
          <p:cNvGrpSpPr/>
          <p:nvPr/>
        </p:nvGrpSpPr>
        <p:grpSpPr>
          <a:xfrm>
            <a:off x="2752854" y="2565896"/>
            <a:ext cx="122647" cy="122647"/>
            <a:chOff x="3198579" y="1131642"/>
            <a:chExt cx="122647" cy="122647"/>
          </a:xfrm>
        </p:grpSpPr>
        <p:sp>
          <p:nvSpPr>
            <p:cNvPr id="62" name="Oval 61"/>
            <p:cNvSpPr/>
            <p:nvPr/>
          </p:nvSpPr>
          <p:spPr>
            <a:xfrm>
              <a:off x="3198579" y="1131642"/>
              <a:ext cx="122647" cy="12264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3" name="Oval 62"/>
            <p:cNvSpPr/>
            <p:nvPr/>
          </p:nvSpPr>
          <p:spPr>
            <a:xfrm>
              <a:off x="3236101" y="1172529"/>
              <a:ext cx="47602" cy="47602"/>
            </a:xfrm>
            <a:prstGeom prst="ellipse">
              <a:avLst/>
            </a:prstGeom>
            <a:solidFill>
              <a:srgbClr val="29BD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cxnSp>
        <p:nvCxnSpPr>
          <p:cNvPr id="64" name="Straight Connector 63"/>
          <p:cNvCxnSpPr/>
          <p:nvPr/>
        </p:nvCxnSpPr>
        <p:spPr>
          <a:xfrm flipH="1" flipV="1">
            <a:off x="2374900" y="2627219"/>
            <a:ext cx="428662" cy="3365"/>
          </a:xfrm>
          <a:prstGeom prst="line">
            <a:avLst/>
          </a:prstGeom>
          <a:ln w="9525">
            <a:solidFill>
              <a:schemeClr val="tx2">
                <a:lumMod val="90000"/>
                <a:lumOff val="1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04362" y="3387382"/>
            <a:ext cx="2367924" cy="0"/>
          </a:xfrm>
          <a:prstGeom prst="line">
            <a:avLst/>
          </a:prstGeom>
          <a:ln w="9525">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11930" y="1838023"/>
            <a:ext cx="2367924" cy="0"/>
          </a:xfrm>
          <a:prstGeom prst="line">
            <a:avLst/>
          </a:prstGeom>
          <a:ln w="9525">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285899" y="897697"/>
            <a:ext cx="2678502" cy="461665"/>
          </a:xfrm>
          <a:prstGeom prst="rect">
            <a:avLst/>
          </a:prstGeom>
          <a:noFill/>
        </p:spPr>
        <p:txBody>
          <a:bodyPr wrap="square" rtlCol="0">
            <a:spAutoFit/>
          </a:bodyPr>
          <a:lstStyle/>
          <a:p>
            <a:pPr fontAlgn="ctr"/>
            <a:r>
              <a:rPr lang="en-US" sz="1200"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Provides </a:t>
            </a:r>
            <a:r>
              <a:rPr lang="en-US" sz="1200" b="1"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Scalability and Resiliency </a:t>
            </a:r>
            <a:r>
              <a:rPr lang="en-US" sz="1200"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to applications deployed on Cloud</a:t>
            </a:r>
          </a:p>
        </p:txBody>
      </p:sp>
      <p:grpSp>
        <p:nvGrpSpPr>
          <p:cNvPr id="68" name="Group 67"/>
          <p:cNvGrpSpPr/>
          <p:nvPr/>
        </p:nvGrpSpPr>
        <p:grpSpPr>
          <a:xfrm>
            <a:off x="3429521" y="1298896"/>
            <a:ext cx="122647" cy="122647"/>
            <a:chOff x="3198579" y="1131642"/>
            <a:chExt cx="122647" cy="122647"/>
          </a:xfrm>
        </p:grpSpPr>
        <p:sp>
          <p:nvSpPr>
            <p:cNvPr id="69" name="Oval 68"/>
            <p:cNvSpPr/>
            <p:nvPr/>
          </p:nvSpPr>
          <p:spPr>
            <a:xfrm>
              <a:off x="3198579" y="1131642"/>
              <a:ext cx="122647" cy="12264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0" name="Oval 69"/>
            <p:cNvSpPr/>
            <p:nvPr/>
          </p:nvSpPr>
          <p:spPr>
            <a:xfrm>
              <a:off x="3236101" y="1172529"/>
              <a:ext cx="47602" cy="47602"/>
            </a:xfrm>
            <a:prstGeom prst="ellipse">
              <a:avLst/>
            </a:prstGeom>
            <a:solidFill>
              <a:srgbClr val="4198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1" name="Group 70"/>
          <p:cNvGrpSpPr/>
          <p:nvPr/>
        </p:nvGrpSpPr>
        <p:grpSpPr>
          <a:xfrm>
            <a:off x="2803949" y="1101129"/>
            <a:ext cx="685917" cy="254188"/>
            <a:chOff x="2573007" y="933875"/>
            <a:chExt cx="685917" cy="254188"/>
          </a:xfrm>
        </p:grpSpPr>
        <p:cxnSp>
          <p:nvCxnSpPr>
            <p:cNvPr id="72" name="Straight Connector 71"/>
            <p:cNvCxnSpPr/>
            <p:nvPr/>
          </p:nvCxnSpPr>
          <p:spPr>
            <a:xfrm flipV="1">
              <a:off x="3258333" y="933875"/>
              <a:ext cx="0" cy="254188"/>
            </a:xfrm>
            <a:prstGeom prst="line">
              <a:avLst/>
            </a:prstGeom>
            <a:ln w="9525">
              <a:solidFill>
                <a:schemeClr val="tx2">
                  <a:lumMod val="90000"/>
                  <a:lumOff val="10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H="1">
              <a:off x="2573007" y="938637"/>
              <a:ext cx="685917" cy="0"/>
            </a:xfrm>
            <a:prstGeom prst="line">
              <a:avLst/>
            </a:prstGeom>
            <a:ln w="9525">
              <a:solidFill>
                <a:schemeClr val="tx2">
                  <a:lumMod val="90000"/>
                  <a:lumOff val="10000"/>
                </a:schemeClr>
              </a:solidFill>
            </a:ln>
            <a:effectLst/>
          </p:spPr>
          <p:style>
            <a:lnRef idx="2">
              <a:schemeClr val="accent1"/>
            </a:lnRef>
            <a:fillRef idx="0">
              <a:schemeClr val="accent1"/>
            </a:fillRef>
            <a:effectRef idx="1">
              <a:schemeClr val="accent1"/>
            </a:effectRef>
            <a:fontRef idx="minor">
              <a:schemeClr val="tx1"/>
            </a:fontRef>
          </p:style>
        </p:cxnSp>
      </p:grpSp>
      <p:sp>
        <p:nvSpPr>
          <p:cNvPr id="74" name="TextBox 73"/>
          <p:cNvSpPr txBox="1"/>
          <p:nvPr/>
        </p:nvSpPr>
        <p:spPr>
          <a:xfrm>
            <a:off x="3933338" y="2429633"/>
            <a:ext cx="1041705" cy="523220"/>
          </a:xfrm>
          <a:prstGeom prst="rect">
            <a:avLst/>
          </a:prstGeom>
          <a:noFill/>
        </p:spPr>
        <p:txBody>
          <a:bodyPr wrap="square" rtlCol="0">
            <a:spAutoFit/>
          </a:bodyPr>
          <a:lstStyle/>
          <a:p>
            <a:pPr algn="ctr"/>
            <a:r>
              <a:rPr lang="en-US" sz="1400" b="1" dirty="0" smtClean="0">
                <a:solidFill>
                  <a:srgbClr val="50B3CF"/>
                </a:solidFill>
              </a:rPr>
              <a:t>Service Catalogue</a:t>
            </a:r>
            <a:endParaRPr lang="en-US" sz="1400" b="1" dirty="0">
              <a:solidFill>
                <a:srgbClr val="50B3CF"/>
              </a:solidFill>
            </a:endParaRPr>
          </a:p>
        </p:txBody>
      </p:sp>
    </p:spTree>
    <p:extLst>
      <p:ext uri="{BB962C8B-B14F-4D97-AF65-F5344CB8AC3E}">
        <p14:creationId xmlns:p14="http://schemas.microsoft.com/office/powerpoint/2010/main" val="1123959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645370" y="2793908"/>
            <a:ext cx="4498630" cy="189709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39647" y="925043"/>
            <a:ext cx="4502103" cy="376595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0969" y="2794571"/>
            <a:ext cx="4489858" cy="189709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32AB80A-78BA-6B42-BA0D-B44ACF890F5A}" type="slidenum">
              <a:rPr lang="en-US" smtClean="0"/>
              <a:t>21</a:t>
            </a:fld>
            <a:endParaRPr lang="en-US" dirty="0"/>
          </a:p>
        </p:txBody>
      </p:sp>
      <p:sp>
        <p:nvSpPr>
          <p:cNvPr id="11" name="TextBox 10"/>
          <p:cNvSpPr txBox="1"/>
          <p:nvPr/>
        </p:nvSpPr>
        <p:spPr>
          <a:xfrm>
            <a:off x="493160" y="652552"/>
            <a:ext cx="8650840" cy="223409"/>
          </a:xfrm>
          <a:prstGeom prst="rect">
            <a:avLst/>
          </a:prstGeom>
          <a:noFill/>
        </p:spPr>
        <p:txBody>
          <a:bodyPr wrap="square" lIns="61229" tIns="30614" rIns="61229" bIns="30614" rtlCol="0">
            <a:spAutoFit/>
          </a:bodyPr>
          <a:lstStyle/>
          <a:p>
            <a:r>
              <a:rPr lang="en-US" sz="1050" dirty="0">
                <a:solidFill>
                  <a:schemeClr val="tx2">
                    <a:lumMod val="75000"/>
                    <a:lumOff val="25000"/>
                  </a:schemeClr>
                </a:solidFill>
                <a:latin typeface="+mj-lt"/>
                <a:cs typeface="Arial" panose="020B0604020202020204" pitchFamily="34" charset="0"/>
              </a:rPr>
              <a:t>Client: </a:t>
            </a:r>
            <a:r>
              <a:rPr lang="en-GB" sz="1050" dirty="0" smtClean="0">
                <a:solidFill>
                  <a:schemeClr val="tx2">
                    <a:lumMod val="75000"/>
                    <a:lumOff val="25000"/>
                  </a:schemeClr>
                </a:solidFill>
                <a:latin typeface="+mj-lt"/>
                <a:cs typeface="Arial" panose="020B0604020202020204" pitchFamily="34" charset="0"/>
              </a:rPr>
              <a:t>International </a:t>
            </a:r>
            <a:r>
              <a:rPr lang="en-GB" sz="1050" dirty="0">
                <a:solidFill>
                  <a:schemeClr val="tx2">
                    <a:lumMod val="75000"/>
                    <a:lumOff val="25000"/>
                  </a:schemeClr>
                </a:solidFill>
                <a:latin typeface="+mj-lt"/>
                <a:cs typeface="Arial" panose="020B0604020202020204" pitchFamily="34" charset="0"/>
              </a:rPr>
              <a:t>diversified corporate group </a:t>
            </a:r>
            <a:r>
              <a:rPr lang="en-GB" sz="1050" dirty="0" smtClean="0">
                <a:solidFill>
                  <a:schemeClr val="tx2">
                    <a:lumMod val="75000"/>
                    <a:lumOff val="25000"/>
                  </a:schemeClr>
                </a:solidFill>
                <a:latin typeface="+mj-lt"/>
                <a:cs typeface="Arial" panose="020B0604020202020204" pitchFamily="34" charset="0"/>
              </a:rPr>
              <a:t>with </a:t>
            </a:r>
            <a:r>
              <a:rPr lang="en-GB" sz="1050" dirty="0">
                <a:solidFill>
                  <a:schemeClr val="tx2">
                    <a:lumMod val="75000"/>
                    <a:lumOff val="25000"/>
                  </a:schemeClr>
                </a:solidFill>
                <a:latin typeface="+mj-lt"/>
                <a:cs typeface="Arial" panose="020B0604020202020204" pitchFamily="34" charset="0"/>
              </a:rPr>
              <a:t>direct distribution of various products like household appliances, fitted kitchens or cosmetics</a:t>
            </a:r>
            <a:endParaRPr lang="en-US" sz="1050" dirty="0">
              <a:solidFill>
                <a:schemeClr val="tx2">
                  <a:lumMod val="75000"/>
                  <a:lumOff val="25000"/>
                </a:schemeClr>
              </a:solidFill>
              <a:latin typeface="+mj-lt"/>
              <a:cs typeface="Arial" panose="020B0604020202020204" pitchFamily="34" charset="0"/>
            </a:endParaRPr>
          </a:p>
        </p:txBody>
      </p:sp>
      <p:pic>
        <p:nvPicPr>
          <p:cNvPr id="12" name="Picture 11"/>
          <p:cNvPicPr>
            <a:picLocks noChangeAspect="1"/>
          </p:cNvPicPr>
          <p:nvPr/>
        </p:nvPicPr>
        <p:blipFill>
          <a:blip r:embed="rId3"/>
          <a:stretch>
            <a:fillRect/>
          </a:stretch>
        </p:blipFill>
        <p:spPr>
          <a:xfrm>
            <a:off x="4767997" y="1259550"/>
            <a:ext cx="2199469" cy="1465029"/>
          </a:xfrm>
          <a:prstGeom prst="rect">
            <a:avLst/>
          </a:prstGeom>
          <a:ln>
            <a:solidFill>
              <a:schemeClr val="tx1"/>
            </a:solidFill>
          </a:ln>
        </p:spPr>
      </p:pic>
      <p:pic>
        <p:nvPicPr>
          <p:cNvPr id="13" name="Picture 12"/>
          <p:cNvPicPr>
            <a:picLocks noChangeAspect="1"/>
          </p:cNvPicPr>
          <p:nvPr/>
        </p:nvPicPr>
        <p:blipFill>
          <a:blip r:embed="rId4"/>
          <a:stretch>
            <a:fillRect/>
          </a:stretch>
        </p:blipFill>
        <p:spPr>
          <a:xfrm>
            <a:off x="7034701" y="1259550"/>
            <a:ext cx="2017060" cy="1465729"/>
          </a:xfrm>
          <a:prstGeom prst="rect">
            <a:avLst/>
          </a:prstGeom>
          <a:solidFill>
            <a:schemeClr val="bg1"/>
          </a:solidFill>
          <a:ln>
            <a:solidFill>
              <a:schemeClr val="tx1"/>
            </a:solidFill>
          </a:ln>
        </p:spPr>
      </p:pic>
      <p:sp>
        <p:nvSpPr>
          <p:cNvPr id="14" name="Rounded Rectangular Callout 13"/>
          <p:cNvSpPr/>
          <p:nvPr/>
        </p:nvSpPr>
        <p:spPr>
          <a:xfrm>
            <a:off x="4948434" y="1214504"/>
            <a:ext cx="1047964" cy="390418"/>
          </a:xfrm>
          <a:prstGeom prst="wedgeRoundRectCallout">
            <a:avLst>
              <a:gd name="adj1" fmla="val 74527"/>
              <a:gd name="adj2" fmla="val 12840"/>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Unprocessed messages peaked to &gt;  10K</a:t>
            </a:r>
            <a:endParaRPr lang="en-US" sz="800" dirty="0"/>
          </a:p>
        </p:txBody>
      </p:sp>
      <p:sp>
        <p:nvSpPr>
          <p:cNvPr id="15" name="Rounded Rectangular Callout 14"/>
          <p:cNvSpPr/>
          <p:nvPr/>
        </p:nvSpPr>
        <p:spPr>
          <a:xfrm>
            <a:off x="7849456" y="1954243"/>
            <a:ext cx="960631" cy="257769"/>
          </a:xfrm>
          <a:prstGeom prst="wedgeRoundRectCallout">
            <a:avLst>
              <a:gd name="adj1" fmla="val -64708"/>
              <a:gd name="adj2" fmla="val 94501"/>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Unpro</a:t>
            </a:r>
            <a:r>
              <a:rPr lang="en-US" sz="800" dirty="0" smtClean="0"/>
              <a:t>cessed messages &lt;  50</a:t>
            </a:r>
            <a:endParaRPr lang="en-US" sz="800" dirty="0"/>
          </a:p>
        </p:txBody>
      </p:sp>
      <p:sp>
        <p:nvSpPr>
          <p:cNvPr id="16" name="TextBox 15"/>
          <p:cNvSpPr txBox="1"/>
          <p:nvPr/>
        </p:nvSpPr>
        <p:spPr>
          <a:xfrm>
            <a:off x="5017832" y="898793"/>
            <a:ext cx="1648208" cy="276999"/>
          </a:xfrm>
          <a:prstGeom prst="rect">
            <a:avLst/>
          </a:prstGeom>
          <a:noFill/>
        </p:spPr>
        <p:txBody>
          <a:bodyPr wrap="none" rtlCol="0">
            <a:spAutoFit/>
          </a:bodyPr>
          <a:lstStyle/>
          <a:p>
            <a:r>
              <a:rPr lang="en-US" sz="1200" b="1" u="sng" dirty="0" smtClean="0">
                <a:solidFill>
                  <a:schemeClr val="accent4"/>
                </a:solidFill>
              </a:rPr>
              <a:t>Before Optimization</a:t>
            </a:r>
            <a:endParaRPr lang="en-US" sz="1200" b="1" u="sng" dirty="0">
              <a:solidFill>
                <a:schemeClr val="accent4"/>
              </a:solidFill>
            </a:endParaRPr>
          </a:p>
        </p:txBody>
      </p:sp>
      <p:sp>
        <p:nvSpPr>
          <p:cNvPr id="17" name="TextBox 16"/>
          <p:cNvSpPr txBox="1"/>
          <p:nvPr/>
        </p:nvSpPr>
        <p:spPr>
          <a:xfrm>
            <a:off x="7196327" y="908461"/>
            <a:ext cx="1519968" cy="276999"/>
          </a:xfrm>
          <a:prstGeom prst="rect">
            <a:avLst/>
          </a:prstGeom>
          <a:noFill/>
        </p:spPr>
        <p:txBody>
          <a:bodyPr wrap="none" rtlCol="0">
            <a:spAutoFit/>
          </a:bodyPr>
          <a:lstStyle/>
          <a:p>
            <a:r>
              <a:rPr lang="en-US" sz="1200" b="1" u="sng" dirty="0" smtClean="0">
                <a:solidFill>
                  <a:schemeClr val="accent2"/>
                </a:solidFill>
              </a:rPr>
              <a:t>After Optimization</a:t>
            </a:r>
            <a:endParaRPr lang="en-US" sz="1200" b="1" u="sng" dirty="0">
              <a:solidFill>
                <a:schemeClr val="accent2"/>
              </a:solidFill>
            </a:endParaRPr>
          </a:p>
        </p:txBody>
      </p:sp>
      <p:sp>
        <p:nvSpPr>
          <p:cNvPr id="18" name="Rectangle 17"/>
          <p:cNvSpPr/>
          <p:nvPr/>
        </p:nvSpPr>
        <p:spPr>
          <a:xfrm>
            <a:off x="221705" y="1097864"/>
            <a:ext cx="3807787" cy="1488499"/>
          </a:xfrm>
          <a:prstGeom prst="rect">
            <a:avLst/>
          </a:prstGeom>
        </p:spPr>
        <p:txBody>
          <a:bodyPr wrap="square" lIns="30614" tIns="30614" rIns="30614" bIns="30614">
            <a:spAutoFit/>
          </a:bodyPr>
          <a:lstStyle/>
          <a:p>
            <a:pPr>
              <a:lnSpc>
                <a:spcPct val="110000"/>
              </a:lnSpc>
              <a:spcAft>
                <a:spcPts val="402"/>
              </a:spcAft>
              <a:buClr>
                <a:srgbClr val="000000">
                  <a:lumMod val="65000"/>
                  <a:lumOff val="35000"/>
                </a:srgbClr>
              </a:buClr>
              <a:buSzPct val="125000"/>
            </a:pPr>
            <a:r>
              <a:rPr lang="en-US" altLang="en-US" sz="1125" b="1" dirty="0">
                <a:solidFill>
                  <a:schemeClr val="bg1"/>
                </a:solidFill>
                <a:latin typeface="+mj-lt"/>
              </a:rPr>
              <a:t>Challenges: </a:t>
            </a:r>
          </a:p>
          <a:p>
            <a:pPr marL="114805" lvl="1" indent="-114805">
              <a:buFont typeface="Wingdings" panose="05000000000000000000" pitchFamily="2" charset="2"/>
              <a:buChar char="§"/>
            </a:pPr>
            <a:r>
              <a:rPr lang="en-GB" sz="1100" dirty="0">
                <a:solidFill>
                  <a:schemeClr val="bg1"/>
                </a:solidFill>
                <a:latin typeface="+mj-lt"/>
              </a:rPr>
              <a:t>As the production lines were increased, one of the critical applications that supports SCM had SLA misses to process </a:t>
            </a:r>
            <a:r>
              <a:rPr lang="en-GB" sz="1100" b="1" dirty="0">
                <a:solidFill>
                  <a:schemeClr val="bg1"/>
                </a:solidFill>
                <a:latin typeface="+mj-lt"/>
              </a:rPr>
              <a:t>5K messages/hour</a:t>
            </a:r>
          </a:p>
          <a:p>
            <a:pPr marL="114805" lvl="1" indent="-114805">
              <a:buFont typeface="Wingdings" panose="05000000000000000000" pitchFamily="2" charset="2"/>
              <a:buChar char="§"/>
            </a:pPr>
            <a:r>
              <a:rPr lang="en-GB" sz="1100" dirty="0">
                <a:solidFill>
                  <a:schemeClr val="bg1"/>
                </a:solidFill>
                <a:latin typeface="+mj-lt"/>
              </a:rPr>
              <a:t>Business is expected grow </a:t>
            </a:r>
            <a:r>
              <a:rPr lang="en-GB" sz="1100" b="1" dirty="0">
                <a:solidFill>
                  <a:schemeClr val="bg1"/>
                </a:solidFill>
                <a:latin typeface="+mj-lt"/>
              </a:rPr>
              <a:t>5 times </a:t>
            </a:r>
            <a:r>
              <a:rPr lang="en-GB" sz="1100" dirty="0">
                <a:solidFill>
                  <a:schemeClr val="bg1"/>
                </a:solidFill>
                <a:latin typeface="+mj-lt"/>
              </a:rPr>
              <a:t>resulting in </a:t>
            </a:r>
            <a:r>
              <a:rPr lang="en-GB" sz="1100" b="1" dirty="0">
                <a:solidFill>
                  <a:schemeClr val="bg1"/>
                </a:solidFill>
                <a:latin typeface="+mj-lt"/>
              </a:rPr>
              <a:t>20K messages/hour</a:t>
            </a:r>
          </a:p>
          <a:p>
            <a:pPr marL="114805" lvl="1" indent="-114805">
              <a:buFont typeface="Wingdings" panose="05000000000000000000" pitchFamily="2" charset="2"/>
              <a:buChar char="§"/>
            </a:pPr>
            <a:r>
              <a:rPr lang="en-GB" sz="1100" dirty="0">
                <a:solidFill>
                  <a:schemeClr val="bg1"/>
                </a:solidFill>
                <a:latin typeface="+mj-lt"/>
              </a:rPr>
              <a:t>To Scale the application to handle </a:t>
            </a:r>
            <a:r>
              <a:rPr lang="en-GB" sz="1100" b="1" dirty="0">
                <a:solidFill>
                  <a:schemeClr val="bg1"/>
                </a:solidFill>
                <a:latin typeface="+mj-lt"/>
              </a:rPr>
              <a:t>20+K </a:t>
            </a:r>
            <a:r>
              <a:rPr lang="en-GB" sz="1100" dirty="0">
                <a:solidFill>
                  <a:schemeClr val="bg1"/>
                </a:solidFill>
                <a:latin typeface="+mj-lt"/>
              </a:rPr>
              <a:t>messages/hour with “Unprocessed queue length” &lt; 500 </a:t>
            </a:r>
            <a:r>
              <a:rPr lang="en-GB" sz="1100" dirty="0" smtClean="0">
                <a:solidFill>
                  <a:schemeClr val="bg1"/>
                </a:solidFill>
                <a:latin typeface="+mj-lt"/>
              </a:rPr>
              <a:t>messages</a:t>
            </a:r>
            <a:endParaRPr lang="en-US" altLang="en-US" sz="1079" dirty="0">
              <a:solidFill>
                <a:schemeClr val="bg1"/>
              </a:solidFill>
              <a:latin typeface="+mj-lt"/>
            </a:endParaRPr>
          </a:p>
        </p:txBody>
      </p:sp>
      <p:sp>
        <p:nvSpPr>
          <p:cNvPr id="19" name="Rectangle 18"/>
          <p:cNvSpPr/>
          <p:nvPr/>
        </p:nvSpPr>
        <p:spPr>
          <a:xfrm>
            <a:off x="202968" y="2832059"/>
            <a:ext cx="4244341" cy="1488499"/>
          </a:xfrm>
          <a:prstGeom prst="rect">
            <a:avLst/>
          </a:prstGeom>
          <a:noFill/>
        </p:spPr>
        <p:txBody>
          <a:bodyPr wrap="square" lIns="30614" tIns="30614" rIns="30614" bIns="30614">
            <a:spAutoFit/>
          </a:bodyPr>
          <a:lstStyle/>
          <a:p>
            <a:pPr>
              <a:lnSpc>
                <a:spcPct val="110000"/>
              </a:lnSpc>
              <a:spcAft>
                <a:spcPts val="402"/>
              </a:spcAft>
              <a:buClr>
                <a:srgbClr val="000000">
                  <a:lumMod val="65000"/>
                  <a:lumOff val="35000"/>
                </a:srgbClr>
              </a:buClr>
              <a:buSzPct val="125000"/>
            </a:pPr>
            <a:r>
              <a:rPr lang="en-US" altLang="en-US" sz="1125" b="1" dirty="0" smtClean="0">
                <a:solidFill>
                  <a:schemeClr val="accent4">
                    <a:lumMod val="50000"/>
                  </a:schemeClr>
                </a:solidFill>
                <a:latin typeface="+mj-lt"/>
              </a:rPr>
              <a:t>Solution</a:t>
            </a:r>
            <a:endParaRPr lang="en-US" altLang="en-US" sz="1125" b="1" dirty="0">
              <a:solidFill>
                <a:schemeClr val="accent4">
                  <a:lumMod val="50000"/>
                </a:schemeClr>
              </a:solidFill>
              <a:latin typeface="+mj-lt"/>
            </a:endParaRPr>
          </a:p>
          <a:p>
            <a:pPr marL="171450" indent="-171450" defTabSz="914332">
              <a:buClr>
                <a:srgbClr val="393F49"/>
              </a:buClr>
              <a:buFont typeface="Arial" panose="020B0604020202020204" pitchFamily="34" charset="0"/>
              <a:buChar char="•"/>
            </a:pPr>
            <a:r>
              <a:rPr lang="en-US" sz="1100" dirty="0">
                <a:solidFill>
                  <a:schemeClr val="tx2"/>
                </a:solidFill>
                <a:latin typeface="+mj-lt"/>
              </a:rPr>
              <a:t>Cognizant’s PACE team, analyzed performance issues &amp; identified configuration parameters playing a vital role in intermittent performance </a:t>
            </a:r>
            <a:r>
              <a:rPr lang="en-US" sz="1100" dirty="0" smtClean="0">
                <a:solidFill>
                  <a:schemeClr val="tx2"/>
                </a:solidFill>
                <a:latin typeface="+mj-lt"/>
              </a:rPr>
              <a:t>slowness</a:t>
            </a:r>
          </a:p>
          <a:p>
            <a:pPr marL="171450" indent="-171450" defTabSz="914332">
              <a:buClr>
                <a:srgbClr val="393F49"/>
              </a:buClr>
              <a:buFont typeface="Arial" panose="020B0604020202020204" pitchFamily="34" charset="0"/>
              <a:buChar char="•"/>
            </a:pPr>
            <a:endParaRPr lang="en-US" sz="1100" dirty="0">
              <a:solidFill>
                <a:schemeClr val="tx2"/>
              </a:solidFill>
              <a:latin typeface="+mj-lt"/>
            </a:endParaRPr>
          </a:p>
          <a:p>
            <a:pPr marL="171450" indent="-171450" defTabSz="914332">
              <a:buClr>
                <a:srgbClr val="393F49"/>
              </a:buClr>
              <a:buFont typeface="Arial" panose="020B0604020202020204" pitchFamily="34" charset="0"/>
              <a:buChar char="•"/>
            </a:pPr>
            <a:r>
              <a:rPr lang="en-US" sz="1100" dirty="0" smtClean="0">
                <a:solidFill>
                  <a:schemeClr val="tx2"/>
                </a:solidFill>
                <a:latin typeface="+mj-lt"/>
              </a:rPr>
              <a:t>Recommended </a:t>
            </a:r>
            <a:r>
              <a:rPr lang="en-US" sz="1100" dirty="0">
                <a:solidFill>
                  <a:schemeClr val="tx2"/>
                </a:solidFill>
                <a:latin typeface="+mj-lt"/>
              </a:rPr>
              <a:t>configurable parallelism technique with multiple queues which can scale dynamically as the production lines were introduced as strategic long term solution</a:t>
            </a:r>
          </a:p>
        </p:txBody>
      </p:sp>
      <p:grpSp>
        <p:nvGrpSpPr>
          <p:cNvPr id="20" name="Group 19"/>
          <p:cNvGrpSpPr/>
          <p:nvPr/>
        </p:nvGrpSpPr>
        <p:grpSpPr>
          <a:xfrm>
            <a:off x="4817651" y="2794571"/>
            <a:ext cx="4234110" cy="1669718"/>
            <a:chOff x="465701" y="2743054"/>
            <a:chExt cx="8883228" cy="1798719"/>
          </a:xfrm>
          <a:noFill/>
        </p:grpSpPr>
        <p:sp>
          <p:nvSpPr>
            <p:cNvPr id="21" name="Rounded Rectangle 20"/>
            <p:cNvSpPr/>
            <p:nvPr/>
          </p:nvSpPr>
          <p:spPr>
            <a:xfrm>
              <a:off x="685034" y="2743054"/>
              <a:ext cx="8201453" cy="1798719"/>
            </a:xfrm>
            <a:prstGeom prst="roundRect">
              <a:avLst>
                <a:gd name="adj" fmla="val 784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44"/>
            </a:p>
          </p:txBody>
        </p:sp>
        <p:sp>
          <p:nvSpPr>
            <p:cNvPr id="22" name="Rectangle 21"/>
            <p:cNvSpPr/>
            <p:nvPr/>
          </p:nvSpPr>
          <p:spPr>
            <a:xfrm>
              <a:off x="465701" y="2875546"/>
              <a:ext cx="8883228" cy="1533734"/>
            </a:xfrm>
            <a:prstGeom prst="rect">
              <a:avLst/>
            </a:prstGeom>
            <a:grpFill/>
          </p:spPr>
          <p:txBody>
            <a:bodyPr wrap="square" lIns="61229" tIns="30614" rIns="61229" bIns="30614">
              <a:spAutoFit/>
            </a:bodyPr>
            <a:lstStyle/>
            <a:p>
              <a:pPr>
                <a:buClr>
                  <a:schemeClr val="bg1"/>
                </a:buClr>
              </a:pPr>
              <a:r>
                <a:rPr lang="en-US" sz="1125" b="1" dirty="0" smtClean="0">
                  <a:solidFill>
                    <a:schemeClr val="bg1"/>
                  </a:solidFill>
                  <a:latin typeface="+mj-lt"/>
                </a:rPr>
                <a:t>Impact</a:t>
              </a:r>
            </a:p>
            <a:p>
              <a:pPr>
                <a:buClr>
                  <a:schemeClr val="bg1"/>
                </a:buClr>
              </a:pPr>
              <a:endParaRPr lang="en-US" sz="1125" b="1" dirty="0">
                <a:solidFill>
                  <a:schemeClr val="bg1"/>
                </a:solidFill>
                <a:latin typeface="+mj-lt"/>
              </a:endParaRPr>
            </a:p>
            <a:p>
              <a:pPr marL="228584" indent="-228584" defTabSz="914332">
                <a:buClr>
                  <a:schemeClr val="bg1"/>
                </a:buClr>
                <a:buFont typeface="Wingdings" panose="05000000000000000000" pitchFamily="2" charset="2"/>
                <a:buChar char="§"/>
              </a:pPr>
              <a:r>
                <a:rPr lang="en-US" sz="1100" kern="0" dirty="0">
                  <a:solidFill>
                    <a:schemeClr val="bg1"/>
                  </a:solidFill>
                  <a:latin typeface="+mj-lt"/>
                  <a:ea typeface="Segoe UI" panose="020B0502040204020203" pitchFamily="34" charset="0"/>
                  <a:cs typeface="Segoe UI" panose="020B0502040204020203" pitchFamily="34" charset="0"/>
                </a:rPr>
                <a:t>Parallelism significantly improved the throughput to achieve </a:t>
              </a:r>
              <a:r>
                <a:rPr lang="en-US" sz="1100" b="1" kern="0" dirty="0">
                  <a:solidFill>
                    <a:schemeClr val="bg1"/>
                  </a:solidFill>
                  <a:latin typeface="+mj-lt"/>
                  <a:ea typeface="Segoe UI" panose="020B0502040204020203" pitchFamily="34" charset="0"/>
                  <a:cs typeface="Segoe UI" panose="020B0502040204020203" pitchFamily="34" charset="0"/>
                </a:rPr>
                <a:t>9K messages / hour / </a:t>
              </a:r>
              <a:r>
                <a:rPr lang="en-US" sz="1100" b="1" kern="0" dirty="0" smtClean="0">
                  <a:solidFill>
                    <a:schemeClr val="bg1"/>
                  </a:solidFill>
                  <a:latin typeface="+mj-lt"/>
                  <a:ea typeface="Segoe UI" panose="020B0502040204020203" pitchFamily="34" charset="0"/>
                  <a:cs typeface="Segoe UI" panose="020B0502040204020203" pitchFamily="34" charset="0"/>
                </a:rPr>
                <a:t>queue</a:t>
              </a:r>
            </a:p>
            <a:p>
              <a:pPr marL="228584" indent="-228584" defTabSz="914332">
                <a:buClr>
                  <a:schemeClr val="bg1"/>
                </a:buClr>
                <a:buFont typeface="Wingdings" panose="05000000000000000000" pitchFamily="2" charset="2"/>
                <a:buChar char="§"/>
              </a:pPr>
              <a:endParaRPr lang="en-US" sz="1100" b="1" kern="0" dirty="0">
                <a:solidFill>
                  <a:schemeClr val="bg1"/>
                </a:solidFill>
                <a:latin typeface="+mj-lt"/>
                <a:ea typeface="Segoe UI" panose="020B0502040204020203" pitchFamily="34" charset="0"/>
                <a:cs typeface="Segoe UI" panose="020B0502040204020203" pitchFamily="34" charset="0"/>
              </a:endParaRPr>
            </a:p>
            <a:p>
              <a:pPr marL="228584" indent="-228584" defTabSz="914332">
                <a:buClr>
                  <a:schemeClr val="bg1"/>
                </a:buClr>
                <a:buFont typeface="Wingdings" panose="05000000000000000000" pitchFamily="2" charset="2"/>
                <a:buChar char="§"/>
              </a:pPr>
              <a:r>
                <a:rPr lang="en-US" sz="1100" kern="0" dirty="0">
                  <a:solidFill>
                    <a:schemeClr val="bg1"/>
                  </a:solidFill>
                  <a:latin typeface="+mj-lt"/>
                  <a:ea typeface="Segoe UI" panose="020B0502040204020203" pitchFamily="34" charset="0"/>
                  <a:cs typeface="Segoe UI" panose="020B0502040204020203" pitchFamily="34" charset="0"/>
                </a:rPr>
                <a:t>Achieved </a:t>
              </a:r>
              <a:r>
                <a:rPr lang="en-US" sz="1100" b="1" kern="0" dirty="0" smtClean="0">
                  <a:solidFill>
                    <a:schemeClr val="bg1"/>
                  </a:solidFill>
                  <a:latin typeface="+mj-lt"/>
                  <a:ea typeface="Segoe UI" panose="020B0502040204020203" pitchFamily="34" charset="0"/>
                  <a:cs typeface="Segoe UI" panose="020B0502040204020203" pitchFamily="34" charset="0"/>
                </a:rPr>
                <a:t>20K+ messages </a:t>
              </a:r>
              <a:r>
                <a:rPr lang="en-US" sz="1100" b="1" kern="0" dirty="0">
                  <a:solidFill>
                    <a:schemeClr val="bg1"/>
                  </a:solidFill>
                  <a:latin typeface="+mj-lt"/>
                  <a:ea typeface="Segoe UI" panose="020B0502040204020203" pitchFamily="34" charset="0"/>
                  <a:cs typeface="Segoe UI" panose="020B0502040204020203" pitchFamily="34" charset="0"/>
                </a:rPr>
                <a:t>throughput</a:t>
              </a:r>
              <a:r>
                <a:rPr lang="en-US" sz="1100" kern="0" dirty="0">
                  <a:solidFill>
                    <a:schemeClr val="bg1"/>
                  </a:solidFill>
                  <a:latin typeface="+mj-lt"/>
                  <a:ea typeface="Segoe UI" panose="020B0502040204020203" pitchFamily="34" charset="0"/>
                  <a:cs typeface="Segoe UI" panose="020B0502040204020203" pitchFamily="34" charset="0"/>
                </a:rPr>
                <a:t> with just 3 </a:t>
              </a:r>
              <a:r>
                <a:rPr lang="en-US" sz="1100" kern="0" dirty="0" smtClean="0">
                  <a:solidFill>
                    <a:schemeClr val="bg1"/>
                  </a:solidFill>
                  <a:latin typeface="+mj-lt"/>
                  <a:ea typeface="Segoe UI" panose="020B0502040204020203" pitchFamily="34" charset="0"/>
                  <a:cs typeface="Segoe UI" panose="020B0502040204020203" pitchFamily="34" charset="0"/>
                </a:rPr>
                <a:t>Queues</a:t>
              </a:r>
            </a:p>
            <a:p>
              <a:pPr marL="228584" indent="-228584" defTabSz="914332">
                <a:buClr>
                  <a:schemeClr val="bg1"/>
                </a:buClr>
                <a:buFont typeface="Wingdings" panose="05000000000000000000" pitchFamily="2" charset="2"/>
                <a:buChar char="§"/>
              </a:pPr>
              <a:endParaRPr lang="en-US" sz="1100" kern="0" dirty="0">
                <a:solidFill>
                  <a:schemeClr val="bg1"/>
                </a:solidFill>
                <a:latin typeface="+mj-lt"/>
                <a:ea typeface="Segoe UI" panose="020B0502040204020203" pitchFamily="34" charset="0"/>
                <a:cs typeface="Segoe UI" panose="020B0502040204020203" pitchFamily="34" charset="0"/>
              </a:endParaRPr>
            </a:p>
            <a:p>
              <a:pPr marL="228584" indent="-228584" defTabSz="914332">
                <a:buClr>
                  <a:schemeClr val="bg1"/>
                </a:buClr>
                <a:buFont typeface="Wingdings" panose="05000000000000000000" pitchFamily="2" charset="2"/>
                <a:buChar char="§"/>
              </a:pPr>
              <a:r>
                <a:rPr lang="en-US" sz="1100" kern="0" dirty="0">
                  <a:solidFill>
                    <a:schemeClr val="bg1"/>
                  </a:solidFill>
                  <a:latin typeface="+mj-lt"/>
                  <a:ea typeface="Segoe UI" panose="020B0502040204020203" pitchFamily="34" charset="0"/>
                  <a:cs typeface="Segoe UI" panose="020B0502040204020203" pitchFamily="34" charset="0"/>
                </a:rPr>
                <a:t>No Additional Hardware was </a:t>
              </a:r>
              <a:r>
                <a:rPr lang="en-US" sz="1100" kern="0" dirty="0" smtClean="0">
                  <a:solidFill>
                    <a:schemeClr val="bg1"/>
                  </a:solidFill>
                  <a:latin typeface="+mj-lt"/>
                  <a:ea typeface="Segoe UI" panose="020B0502040204020203" pitchFamily="34" charset="0"/>
                  <a:cs typeface="Segoe UI" panose="020B0502040204020203" pitchFamily="34" charset="0"/>
                </a:rPr>
                <a:t>added</a:t>
              </a:r>
              <a:endParaRPr lang="en-US" sz="1100" dirty="0">
                <a:solidFill>
                  <a:schemeClr val="bg1"/>
                </a:solidFill>
                <a:latin typeface="+mj-lt"/>
              </a:endParaRPr>
            </a:p>
          </p:txBody>
        </p:sp>
        <p:sp>
          <p:nvSpPr>
            <p:cNvPr id="23" name="Rectangle 22"/>
            <p:cNvSpPr/>
            <p:nvPr/>
          </p:nvSpPr>
          <p:spPr>
            <a:xfrm>
              <a:off x="4548457" y="2975752"/>
              <a:ext cx="4014339" cy="170189"/>
            </a:xfrm>
            <a:prstGeom prst="rect">
              <a:avLst/>
            </a:prstGeom>
            <a:grpFill/>
          </p:spPr>
          <p:txBody>
            <a:bodyPr wrap="square" lIns="61229" tIns="30614" rIns="61229" bIns="30614">
              <a:spAutoFit/>
            </a:bodyPr>
            <a:lstStyle/>
            <a:p>
              <a:pPr marL="116931" indent="-114805"/>
              <a:r>
                <a:rPr lang="en-US" sz="704" b="1" dirty="0">
                  <a:solidFill>
                    <a:prstClr val="black"/>
                  </a:solidFill>
                  <a:latin typeface="Calibri" panose="020F0502020204030204" pitchFamily="34" charset="0"/>
                  <a:cs typeface="Arial" panose="020B0604020202020204" pitchFamily="34" charset="0"/>
                </a:rPr>
                <a:t> </a:t>
              </a:r>
              <a:endParaRPr lang="en-US" sz="704" dirty="0">
                <a:solidFill>
                  <a:prstClr val="black"/>
                </a:solidFill>
                <a:latin typeface="Calibri" panose="020F0502020204030204" pitchFamily="34" charset="0"/>
                <a:cs typeface="Arial" panose="020B0604020202020204" pitchFamily="34" charset="0"/>
              </a:endParaRPr>
            </a:p>
          </p:txBody>
        </p:sp>
      </p:grpSp>
      <p:sp>
        <p:nvSpPr>
          <p:cNvPr id="24" name="Rectangle 23"/>
          <p:cNvSpPr/>
          <p:nvPr/>
        </p:nvSpPr>
        <p:spPr>
          <a:xfrm>
            <a:off x="81769" y="753246"/>
            <a:ext cx="336591" cy="375436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GB" sz="938" b="1" i="1" dirty="0">
              <a:solidFill>
                <a:schemeClr val="bg1"/>
              </a:solidFill>
            </a:endParaRPr>
          </a:p>
        </p:txBody>
      </p:sp>
      <p:sp>
        <p:nvSpPr>
          <p:cNvPr id="3" name="Title 2"/>
          <p:cNvSpPr>
            <a:spLocks noGrp="1"/>
          </p:cNvSpPr>
          <p:nvPr>
            <p:ph type="title"/>
          </p:nvPr>
        </p:nvSpPr>
        <p:spPr>
          <a:xfrm>
            <a:off x="304362" y="247696"/>
            <a:ext cx="8747399" cy="455444"/>
          </a:xfrm>
        </p:spPr>
        <p:txBody>
          <a:bodyPr>
            <a:normAutofit/>
          </a:bodyPr>
          <a:lstStyle/>
          <a:p>
            <a:r>
              <a:rPr lang="en-US" sz="2200" dirty="0" smtClean="0"/>
              <a:t>Case Study1 : Production Performance Optimization</a:t>
            </a:r>
            <a:endParaRPr lang="en-US" sz="2200" dirty="0"/>
          </a:p>
        </p:txBody>
      </p:sp>
    </p:spTree>
    <p:extLst>
      <p:ext uri="{BB962C8B-B14F-4D97-AF65-F5344CB8AC3E}">
        <p14:creationId xmlns:p14="http://schemas.microsoft.com/office/powerpoint/2010/main" val="2895517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000" dirty="0"/>
              <a:t>Case </a:t>
            </a:r>
            <a:r>
              <a:rPr lang="en-US" sz="2000" dirty="0" smtClean="0"/>
              <a:t>Study2 </a:t>
            </a:r>
            <a:r>
              <a:rPr lang="en-US" sz="2000" dirty="0"/>
              <a:t>: APM RCA Service for a large US Insurance Company</a:t>
            </a:r>
          </a:p>
        </p:txBody>
      </p:sp>
      <p:sp>
        <p:nvSpPr>
          <p:cNvPr id="4" name="Rectangle 43"/>
          <p:cNvSpPr>
            <a:spLocks noChangeArrowheads="1"/>
          </p:cNvSpPr>
          <p:nvPr/>
        </p:nvSpPr>
        <p:spPr bwMode="auto">
          <a:xfrm>
            <a:off x="4355976" y="790416"/>
            <a:ext cx="4788025" cy="1711060"/>
          </a:xfrm>
          <a:prstGeom prst="rect">
            <a:avLst/>
          </a:prstGeom>
          <a:solidFill>
            <a:srgbClr val="25C6FF"/>
          </a:solidFill>
          <a:ln>
            <a:noFill/>
          </a:ln>
        </p:spPr>
        <p:txBody>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defTabSz="914378">
              <a:defRPr/>
            </a:pPr>
            <a:endParaRPr lang="en-US" altLang="en-US" kern="0" dirty="0">
              <a:solidFill>
                <a:prstClr val="black"/>
              </a:solidFill>
              <a:latin typeface="Calibri Light" panose="020F0302020204030204"/>
            </a:endParaRPr>
          </a:p>
        </p:txBody>
      </p:sp>
      <p:sp>
        <p:nvSpPr>
          <p:cNvPr id="6" name="TextBox 1"/>
          <p:cNvSpPr txBox="1">
            <a:spLocks noChangeArrowheads="1"/>
          </p:cNvSpPr>
          <p:nvPr/>
        </p:nvSpPr>
        <p:spPr bwMode="auto">
          <a:xfrm>
            <a:off x="216859" y="2524359"/>
            <a:ext cx="14077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defTabSz="1219140">
              <a:defRPr/>
            </a:pPr>
            <a:r>
              <a:rPr lang="en-US" altLang="en-US" sz="1200" kern="0" dirty="0">
                <a:solidFill>
                  <a:srgbClr val="05BEFF"/>
                </a:solidFill>
                <a:latin typeface="+mj-lt"/>
                <a:cs typeface="Arial" panose="020B0604020202020204" pitchFamily="34" charset="0"/>
              </a:rPr>
              <a:t>Tools Leveraged</a:t>
            </a:r>
          </a:p>
        </p:txBody>
      </p:sp>
      <p:cxnSp>
        <p:nvCxnSpPr>
          <p:cNvPr id="7" name="Straight Connector 6"/>
          <p:cNvCxnSpPr/>
          <p:nvPr/>
        </p:nvCxnSpPr>
        <p:spPr bwMode="auto">
          <a:xfrm flipV="1">
            <a:off x="4307628" y="2683802"/>
            <a:ext cx="0" cy="2034018"/>
          </a:xfrm>
          <a:prstGeom prst="line">
            <a:avLst/>
          </a:prstGeom>
          <a:solidFill>
            <a:srgbClr val="4F81BD"/>
          </a:solidFill>
          <a:ln w="9525" cap="flat" cmpd="sng" algn="ctr">
            <a:solidFill>
              <a:sysClr val="window" lastClr="FFFFFF">
                <a:lumMod val="85000"/>
              </a:sysClr>
            </a:solidFill>
            <a:prstDash val="solid"/>
            <a:round/>
            <a:headEnd type="none" w="med" len="med"/>
            <a:tailEnd type="none" w="med" len="med"/>
          </a:ln>
          <a:effectLst/>
        </p:spPr>
      </p:cxnSp>
      <p:sp>
        <p:nvSpPr>
          <p:cNvPr id="8" name="Rectangle 11"/>
          <p:cNvSpPr>
            <a:spLocks noChangeArrowheads="1"/>
          </p:cNvSpPr>
          <p:nvPr/>
        </p:nvSpPr>
        <p:spPr bwMode="auto">
          <a:xfrm>
            <a:off x="2" y="790416"/>
            <a:ext cx="4355974" cy="171106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defTabSz="914378">
              <a:defRPr/>
            </a:pPr>
            <a:endParaRPr lang="en-US" altLang="en-US" kern="0" dirty="0">
              <a:solidFill>
                <a:prstClr val="black"/>
              </a:solidFill>
              <a:latin typeface="Calibri Light" panose="020F0302020204030204"/>
            </a:endParaRPr>
          </a:p>
        </p:txBody>
      </p:sp>
      <p:sp>
        <p:nvSpPr>
          <p:cNvPr id="9" name="TextBox 8"/>
          <p:cNvSpPr txBox="1"/>
          <p:nvPr/>
        </p:nvSpPr>
        <p:spPr bwMode="auto">
          <a:xfrm>
            <a:off x="121024" y="822279"/>
            <a:ext cx="4028430" cy="1536318"/>
          </a:xfrm>
          <a:prstGeom prst="rect">
            <a:avLst/>
          </a:prstGeom>
          <a:noFill/>
          <a:ln w="9525">
            <a:noFill/>
            <a:miter lim="800000"/>
            <a:headEnd/>
            <a:tailEnd/>
          </a:ln>
        </p:spPr>
        <p:txBody>
          <a:bodyPr wrap="square" rtlCol="0">
            <a:prstTxWarp prst="textNoShape">
              <a:avLst/>
            </a:prstTxWarp>
            <a:spAutoFit/>
          </a:bodyPr>
          <a:lstStyle/>
          <a:p>
            <a:pPr defTabSz="914378" eaLnBrk="0" hangingPunct="0">
              <a:defRPr/>
            </a:pPr>
            <a:r>
              <a:rPr lang="en-US" sz="1600" b="1" kern="0" dirty="0">
                <a:solidFill>
                  <a:prstClr val="white"/>
                </a:solidFill>
                <a:latin typeface="Calibri Light" panose="020F0302020204030204"/>
                <a:cs typeface="Arial" panose="020B0604020202020204" pitchFamily="34" charset="0"/>
              </a:rPr>
              <a:t>The Requirements</a:t>
            </a:r>
            <a:r>
              <a:rPr lang="en-US" sz="2000" kern="0" dirty="0">
                <a:solidFill>
                  <a:prstClr val="white"/>
                </a:solidFill>
                <a:latin typeface="Calibri Light" panose="020F0302020204030204"/>
                <a:cs typeface="Arial" panose="020B0604020202020204" pitchFamily="34" charset="0"/>
              </a:rPr>
              <a:t/>
            </a:r>
            <a:br>
              <a:rPr lang="en-US" sz="2000" kern="0" dirty="0">
                <a:solidFill>
                  <a:prstClr val="white"/>
                </a:solidFill>
                <a:latin typeface="Calibri Light" panose="020F0302020204030204"/>
                <a:cs typeface="Arial" panose="020B0604020202020204" pitchFamily="34" charset="0"/>
              </a:rPr>
            </a:br>
            <a:endParaRPr lang="en-US" sz="1200" kern="0" dirty="0">
              <a:solidFill>
                <a:prstClr val="white"/>
              </a:solidFill>
              <a:latin typeface="Calibri Light" panose="020F0302020204030204"/>
              <a:cs typeface="Arial" panose="020B0604020202020204" pitchFamily="34" charset="0"/>
            </a:endParaRPr>
          </a:p>
          <a:p>
            <a:pPr marL="211931" indent="-211931" defTabSz="685800">
              <a:spcBef>
                <a:spcPts val="100"/>
              </a:spcBef>
              <a:spcAft>
                <a:spcPts val="500"/>
              </a:spcAft>
              <a:buFont typeface="Wingdings" pitchFamily="2" charset="2"/>
              <a:buChar char="§"/>
              <a:defRPr/>
            </a:pPr>
            <a:r>
              <a:rPr lang="en-US" sz="1200" dirty="0">
                <a:solidFill>
                  <a:prstClr val="white"/>
                </a:solidFill>
                <a:latin typeface="Calibri Light" panose="020F0302020204030204"/>
                <a:cs typeface="Arial" panose="020B0604020202020204" pitchFamily="34" charset="0"/>
              </a:rPr>
              <a:t>Customer’s production support teams spend lot of time in war room calls to perform RCA on production incidents</a:t>
            </a:r>
          </a:p>
          <a:p>
            <a:pPr marL="211931" indent="-211931" defTabSz="685800">
              <a:spcBef>
                <a:spcPts val="100"/>
              </a:spcBef>
              <a:spcAft>
                <a:spcPts val="500"/>
              </a:spcAft>
              <a:buFont typeface="Wingdings" pitchFamily="2" charset="2"/>
              <a:buChar char="§"/>
              <a:defRPr/>
            </a:pPr>
            <a:r>
              <a:rPr lang="en-US" sz="1200" dirty="0">
                <a:solidFill>
                  <a:prstClr val="white"/>
                </a:solidFill>
                <a:latin typeface="Calibri Light" panose="020F0302020204030204"/>
                <a:cs typeface="Arial" panose="020B0604020202020204" pitchFamily="34" charset="0"/>
              </a:rPr>
              <a:t>Customer wanted  to setup a centralized Service Design team to effectively handle the availability/ performance issues for all the critical applications in production</a:t>
            </a:r>
            <a:endParaRPr lang="en-US" sz="1350" kern="0" dirty="0">
              <a:solidFill>
                <a:prstClr val="white"/>
              </a:solidFill>
              <a:latin typeface="Calibri Light" panose="020F0302020204030204"/>
              <a:cs typeface="Arial" panose="020B0604020202020204" pitchFamily="34" charset="0"/>
            </a:endParaRPr>
          </a:p>
        </p:txBody>
      </p:sp>
      <p:sp>
        <p:nvSpPr>
          <p:cNvPr id="10" name="TextBox 9"/>
          <p:cNvSpPr txBox="1"/>
          <p:nvPr/>
        </p:nvSpPr>
        <p:spPr bwMode="auto">
          <a:xfrm>
            <a:off x="4476998" y="813100"/>
            <a:ext cx="4585895" cy="1587614"/>
          </a:xfrm>
          <a:prstGeom prst="rect">
            <a:avLst/>
          </a:prstGeom>
          <a:noFill/>
          <a:ln w="9525">
            <a:noFill/>
            <a:miter lim="800000"/>
            <a:headEnd/>
            <a:tailEnd/>
          </a:ln>
        </p:spPr>
        <p:txBody>
          <a:bodyPr wrap="square" rtlCol="0">
            <a:prstTxWarp prst="textNoShape">
              <a:avLst/>
            </a:prstTxWarp>
            <a:spAutoFit/>
          </a:bodyPr>
          <a:lstStyle/>
          <a:p>
            <a:pPr marL="342892" indent="-342892" defTabSz="685800">
              <a:spcBef>
                <a:spcPts val="100"/>
              </a:spcBef>
              <a:spcAft>
                <a:spcPts val="500"/>
              </a:spcAft>
            </a:pPr>
            <a:r>
              <a:rPr lang="en-US" sz="1600" b="1" dirty="0">
                <a:solidFill>
                  <a:srgbClr val="44546A"/>
                </a:solidFill>
                <a:latin typeface="Calibri Light" panose="020F0302020204030204"/>
                <a:cs typeface="Calibri" panose="020F0502020204030204" pitchFamily="34" charset="0"/>
              </a:rPr>
              <a:t>Cognizant’s Solution</a:t>
            </a:r>
          </a:p>
          <a:p>
            <a:pPr defTabSz="685800">
              <a:spcBef>
                <a:spcPts val="100"/>
              </a:spcBef>
              <a:spcAft>
                <a:spcPts val="500"/>
              </a:spcAft>
            </a:pPr>
            <a:r>
              <a:rPr lang="en-US" sz="1200" dirty="0">
                <a:solidFill>
                  <a:srgbClr val="44546A"/>
                </a:solidFill>
                <a:latin typeface="Calibri Light" panose="020F0302020204030204"/>
                <a:cs typeface="Arial" panose="020B0604020202020204" pitchFamily="34" charset="0"/>
              </a:rPr>
              <a:t>Cognizant formed a team with the objective to focus on  following areas</a:t>
            </a:r>
          </a:p>
          <a:p>
            <a:pPr marL="114297" indent="-114297" defTabSz="685800">
              <a:buFont typeface="Wingdings" pitchFamily="2" charset="2"/>
              <a:buChar char="§"/>
            </a:pPr>
            <a:r>
              <a:rPr lang="en-US" sz="1200" dirty="0">
                <a:solidFill>
                  <a:srgbClr val="44546A"/>
                </a:solidFill>
                <a:latin typeface="Calibri Light" panose="020F0302020204030204"/>
                <a:cs typeface="Arial" panose="020B0604020202020204" pitchFamily="34" charset="0"/>
              </a:rPr>
              <a:t>Pro-active assessments to </a:t>
            </a:r>
          </a:p>
          <a:p>
            <a:pPr marL="404803" lvl="1" indent="-179384" defTabSz="685800">
              <a:buFont typeface="Arial" panose="020B0604020202020204" pitchFamily="34" charset="0"/>
              <a:buChar char="•"/>
            </a:pPr>
            <a:r>
              <a:rPr lang="en-US" sz="1200" dirty="0">
                <a:solidFill>
                  <a:srgbClr val="44546A"/>
                </a:solidFill>
                <a:latin typeface="Calibri Light" panose="020F0302020204030204"/>
                <a:cs typeface="Arial" panose="020B0604020202020204" pitchFamily="34" charset="0"/>
              </a:rPr>
              <a:t>Improve Online Availability</a:t>
            </a:r>
          </a:p>
          <a:p>
            <a:pPr marL="404803" lvl="1" indent="-179384" defTabSz="685800">
              <a:buFont typeface="Arial" panose="020B0604020202020204" pitchFamily="34" charset="0"/>
              <a:buChar char="•"/>
            </a:pPr>
            <a:r>
              <a:rPr lang="en-US" sz="1200" dirty="0">
                <a:solidFill>
                  <a:srgbClr val="44546A"/>
                </a:solidFill>
                <a:latin typeface="Calibri Light" panose="020F0302020204030204"/>
                <a:cs typeface="Arial" panose="020B0604020202020204" pitchFamily="34" charset="0"/>
              </a:rPr>
              <a:t>Improve Batch SLA compliance for critical batches</a:t>
            </a:r>
          </a:p>
          <a:p>
            <a:pPr marL="404803" lvl="1" indent="-179384" defTabSz="685800">
              <a:buFont typeface="Arial" panose="020B0604020202020204" pitchFamily="34" charset="0"/>
              <a:buChar char="•"/>
            </a:pPr>
            <a:r>
              <a:rPr lang="en-US" sz="1200" dirty="0">
                <a:solidFill>
                  <a:srgbClr val="44546A"/>
                </a:solidFill>
                <a:latin typeface="Calibri Light" panose="020F0302020204030204"/>
                <a:cs typeface="Arial" panose="020B0604020202020204" pitchFamily="34" charset="0"/>
              </a:rPr>
              <a:t>CPU / MIPS Optimization for Mainframes applications</a:t>
            </a:r>
          </a:p>
          <a:p>
            <a:pPr marL="114297" indent="-114297" defTabSz="685800">
              <a:buFont typeface="Wingdings" pitchFamily="2" charset="2"/>
              <a:buChar char="§"/>
            </a:pPr>
            <a:r>
              <a:rPr lang="en-US" sz="1200" dirty="0">
                <a:solidFill>
                  <a:srgbClr val="44546A"/>
                </a:solidFill>
                <a:latin typeface="Calibri Light" panose="020F0302020204030204"/>
                <a:cs typeface="Arial" panose="020B0604020202020204" pitchFamily="34" charset="0"/>
              </a:rPr>
              <a:t>Effective Incident management</a:t>
            </a:r>
          </a:p>
        </p:txBody>
      </p:sp>
      <p:sp>
        <p:nvSpPr>
          <p:cNvPr id="11" name="TextBox 10"/>
          <p:cNvSpPr txBox="1"/>
          <p:nvPr/>
        </p:nvSpPr>
        <p:spPr bwMode="auto">
          <a:xfrm>
            <a:off x="121024" y="2958489"/>
            <a:ext cx="2054632" cy="1384995"/>
          </a:xfrm>
          <a:prstGeom prst="rect">
            <a:avLst/>
          </a:prstGeom>
          <a:noFill/>
          <a:ln w="9525">
            <a:noFill/>
            <a:miter lim="800000"/>
            <a:headEnd/>
            <a:tailEnd/>
          </a:ln>
        </p:spPr>
        <p:txBody>
          <a:bodyPr wrap="square" rtlCol="0">
            <a:prstTxWarp prst="textNoShape">
              <a:avLst/>
            </a:prstTxWarp>
            <a:spAutoFit/>
          </a:bodyPr>
          <a:lstStyle/>
          <a:p>
            <a:pPr marL="171450" indent="-171450" defTabSz="685800">
              <a:buFont typeface="Wingdings" pitchFamily="2" charset="2"/>
              <a:buChar char="§"/>
            </a:pPr>
            <a:r>
              <a:rPr lang="en-US" sz="1050" dirty="0">
                <a:solidFill>
                  <a:prstClr val="black"/>
                </a:solidFill>
                <a:latin typeface="Calibri Light" panose="020F0302020204030204"/>
                <a:cs typeface="Arial" panose="020B0604020202020204" pitchFamily="34" charset="0"/>
              </a:rPr>
              <a:t>CA Wily APM</a:t>
            </a:r>
          </a:p>
          <a:p>
            <a:pPr marL="171450" indent="-171450" defTabSz="685800">
              <a:buFont typeface="Wingdings" pitchFamily="2" charset="2"/>
              <a:buChar char="§"/>
            </a:pPr>
            <a:r>
              <a:rPr lang="en-US" sz="1050" dirty="0">
                <a:solidFill>
                  <a:prstClr val="black"/>
                </a:solidFill>
                <a:latin typeface="Calibri Light" panose="020F0302020204030204"/>
                <a:cs typeface="Arial" panose="020B0604020202020204" pitchFamily="34" charset="0"/>
              </a:rPr>
              <a:t>IBM’s Support Assistant, Thread dump analyzer, GC analyzer</a:t>
            </a:r>
          </a:p>
          <a:p>
            <a:pPr marL="171450" indent="-171450" defTabSz="685800">
              <a:buFont typeface="Wingdings" pitchFamily="2" charset="2"/>
              <a:buChar char="§"/>
            </a:pPr>
            <a:r>
              <a:rPr lang="en-US" sz="1050" dirty="0">
                <a:solidFill>
                  <a:prstClr val="black"/>
                </a:solidFill>
                <a:latin typeface="Calibri Light" panose="020F0302020204030204"/>
                <a:cs typeface="Arial" panose="020B0604020202020204" pitchFamily="34" charset="0"/>
              </a:rPr>
              <a:t>Eclipse Memory analyzer tool</a:t>
            </a:r>
          </a:p>
          <a:p>
            <a:pPr marL="171450" indent="-171450" defTabSz="685800">
              <a:buFont typeface="Wingdings" pitchFamily="2" charset="2"/>
              <a:buChar char="§"/>
            </a:pPr>
            <a:r>
              <a:rPr lang="en-US" sz="1050" dirty="0">
                <a:solidFill>
                  <a:prstClr val="black"/>
                </a:solidFill>
                <a:latin typeface="Calibri Light" panose="020F0302020204030204"/>
                <a:cs typeface="Arial" panose="020B0604020202020204" pitchFamily="34" charset="0"/>
              </a:rPr>
              <a:t>Cognizant’s Analyzer tool</a:t>
            </a:r>
          </a:p>
          <a:p>
            <a:pPr marL="171450" indent="-171450" defTabSz="685800">
              <a:buFont typeface="Wingdings" pitchFamily="2" charset="2"/>
              <a:buChar char="§"/>
            </a:pPr>
            <a:r>
              <a:rPr lang="en-US" sz="1050" dirty="0">
                <a:solidFill>
                  <a:prstClr val="black"/>
                </a:solidFill>
                <a:latin typeface="Calibri Light" panose="020F0302020204030204"/>
                <a:cs typeface="Arial" panose="020B0604020202020204" pitchFamily="34" charset="0"/>
              </a:rPr>
              <a:t>INSIGHT for DB2</a:t>
            </a:r>
          </a:p>
          <a:p>
            <a:pPr marL="171450" indent="-171450" defTabSz="685800">
              <a:buFont typeface="Wingdings" pitchFamily="2" charset="2"/>
              <a:buChar char="§"/>
            </a:pPr>
            <a:r>
              <a:rPr lang="en-US" sz="1050" dirty="0">
                <a:solidFill>
                  <a:prstClr val="black"/>
                </a:solidFill>
                <a:latin typeface="Calibri Light" panose="020F0302020204030204"/>
                <a:cs typeface="Arial" panose="020B0604020202020204" pitchFamily="34" charset="0"/>
              </a:rPr>
              <a:t>STROBE</a:t>
            </a:r>
          </a:p>
        </p:txBody>
      </p:sp>
      <p:cxnSp>
        <p:nvCxnSpPr>
          <p:cNvPr id="13" name="Straight Connector 12"/>
          <p:cNvCxnSpPr/>
          <p:nvPr/>
        </p:nvCxnSpPr>
        <p:spPr bwMode="auto">
          <a:xfrm flipV="1">
            <a:off x="2161663" y="2572849"/>
            <a:ext cx="0" cy="2144971"/>
          </a:xfrm>
          <a:prstGeom prst="line">
            <a:avLst/>
          </a:prstGeom>
          <a:solidFill>
            <a:srgbClr val="4F81BD"/>
          </a:solidFill>
          <a:ln w="9525" cap="flat" cmpd="sng" algn="ctr">
            <a:solidFill>
              <a:sysClr val="window" lastClr="FFFFFF">
                <a:lumMod val="85000"/>
              </a:sysClr>
            </a:solidFill>
            <a:prstDash val="solid"/>
            <a:round/>
            <a:headEnd type="none" w="med" len="med"/>
            <a:tailEnd type="none" w="med" len="med"/>
          </a:ln>
          <a:effectLst/>
        </p:spPr>
      </p:cxnSp>
      <p:sp>
        <p:nvSpPr>
          <p:cNvPr id="15" name="TextBox 1"/>
          <p:cNvSpPr txBox="1">
            <a:spLocks noChangeArrowheads="1"/>
          </p:cNvSpPr>
          <p:nvPr/>
        </p:nvSpPr>
        <p:spPr bwMode="auto">
          <a:xfrm>
            <a:off x="2363951" y="2524359"/>
            <a:ext cx="14863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defTabSz="1219140">
              <a:defRPr/>
            </a:pPr>
            <a:r>
              <a:rPr lang="en-US" altLang="en-US" sz="1200" kern="0" dirty="0">
                <a:solidFill>
                  <a:srgbClr val="05BEFF"/>
                </a:solidFill>
                <a:latin typeface="+mj-lt"/>
                <a:cs typeface="Arial" panose="020B0604020202020204" pitchFamily="34" charset="0"/>
              </a:rPr>
              <a:t>Key Touch Points</a:t>
            </a:r>
          </a:p>
        </p:txBody>
      </p:sp>
      <p:sp>
        <p:nvSpPr>
          <p:cNvPr id="16" name="TextBox 15"/>
          <p:cNvSpPr txBox="1"/>
          <p:nvPr/>
        </p:nvSpPr>
        <p:spPr bwMode="auto">
          <a:xfrm>
            <a:off x="2247574" y="2968763"/>
            <a:ext cx="2017798" cy="1061829"/>
          </a:xfrm>
          <a:prstGeom prst="rect">
            <a:avLst/>
          </a:prstGeom>
          <a:noFill/>
          <a:ln w="9525">
            <a:noFill/>
            <a:miter lim="800000"/>
            <a:headEnd/>
            <a:tailEnd/>
          </a:ln>
        </p:spPr>
        <p:txBody>
          <a:bodyPr wrap="square" rtlCol="0">
            <a:prstTxWarp prst="textNoShape">
              <a:avLst/>
            </a:prstTxWarp>
            <a:spAutoFit/>
          </a:bodyPr>
          <a:lstStyle/>
          <a:p>
            <a:pPr marL="171450" indent="-171450" defTabSz="685800">
              <a:buFont typeface="Wingdings" pitchFamily="2" charset="2"/>
              <a:buChar char="§"/>
            </a:pPr>
            <a:r>
              <a:rPr lang="en-US" sz="1050" dirty="0">
                <a:solidFill>
                  <a:prstClr val="black"/>
                </a:solidFill>
                <a:latin typeface="Calibri Light" panose="020F0302020204030204"/>
                <a:cs typeface="Arial" panose="020B0604020202020204" pitchFamily="34" charset="0"/>
              </a:rPr>
              <a:t>Incident Management Team</a:t>
            </a:r>
          </a:p>
          <a:p>
            <a:pPr marL="171450" indent="-171450" defTabSz="685800">
              <a:buFont typeface="Wingdings" pitchFamily="2" charset="2"/>
              <a:buChar char="§"/>
            </a:pPr>
            <a:r>
              <a:rPr lang="en-US" sz="1050" dirty="0">
                <a:solidFill>
                  <a:prstClr val="black"/>
                </a:solidFill>
                <a:latin typeface="Calibri Light" panose="020F0302020204030204"/>
                <a:cs typeface="Arial" panose="020B0604020202020204" pitchFamily="34" charset="0"/>
              </a:rPr>
              <a:t>Application Development Team</a:t>
            </a:r>
          </a:p>
          <a:p>
            <a:pPr marL="171450" indent="-171450" defTabSz="685800">
              <a:buFont typeface="Wingdings" pitchFamily="2" charset="2"/>
              <a:buChar char="§"/>
            </a:pPr>
            <a:r>
              <a:rPr lang="en-US" sz="1050" dirty="0">
                <a:solidFill>
                  <a:prstClr val="black"/>
                </a:solidFill>
                <a:latin typeface="Calibri Light" panose="020F0302020204030204"/>
                <a:cs typeface="Arial" panose="020B0604020202020204" pitchFamily="34" charset="0"/>
              </a:rPr>
              <a:t>Capacity &amp; Performance Management Team</a:t>
            </a:r>
          </a:p>
          <a:p>
            <a:pPr marL="171450" indent="-171450" defTabSz="685800">
              <a:buFont typeface="Wingdings" pitchFamily="2" charset="2"/>
              <a:buChar char="§"/>
            </a:pPr>
            <a:r>
              <a:rPr lang="en-US" sz="1050" dirty="0">
                <a:solidFill>
                  <a:prstClr val="black"/>
                </a:solidFill>
                <a:latin typeface="Calibri Light" panose="020F0302020204030204"/>
                <a:cs typeface="Arial" panose="020B0604020202020204" pitchFamily="34" charset="0"/>
              </a:rPr>
              <a:t>Executive Leadership</a:t>
            </a:r>
          </a:p>
        </p:txBody>
      </p:sp>
      <p:sp>
        <p:nvSpPr>
          <p:cNvPr id="19" name="Rectangle 18"/>
          <p:cNvSpPr/>
          <p:nvPr/>
        </p:nvSpPr>
        <p:spPr>
          <a:xfrm>
            <a:off x="4476998" y="2915872"/>
            <a:ext cx="4596169" cy="1546577"/>
          </a:xfrm>
          <a:prstGeom prst="rect">
            <a:avLst/>
          </a:prstGeom>
        </p:spPr>
        <p:txBody>
          <a:bodyPr wrap="square">
            <a:spAutoFit/>
          </a:bodyPr>
          <a:lstStyle/>
          <a:p>
            <a:pPr marL="171450" indent="-171450" defTabSz="685800">
              <a:buFont typeface="Wingdings" pitchFamily="2" charset="2"/>
              <a:buChar char="§"/>
            </a:pPr>
            <a:r>
              <a:rPr lang="en-US" sz="1050" b="1" dirty="0">
                <a:solidFill>
                  <a:prstClr val="black"/>
                </a:solidFill>
                <a:latin typeface="Calibri Light" panose="020F0302020204030204"/>
                <a:cs typeface="Arial" panose="020B0604020202020204" pitchFamily="34" charset="0"/>
              </a:rPr>
              <a:t>Improved</a:t>
            </a:r>
            <a:r>
              <a:rPr lang="en-US" sz="1050" dirty="0">
                <a:solidFill>
                  <a:prstClr val="black"/>
                </a:solidFill>
                <a:latin typeface="Calibri Light" panose="020F0302020204030204"/>
                <a:cs typeface="Arial" panose="020B0604020202020204" pitchFamily="34" charset="0"/>
              </a:rPr>
              <a:t> the </a:t>
            </a:r>
            <a:r>
              <a:rPr lang="en-US" sz="1050" b="1" dirty="0">
                <a:solidFill>
                  <a:prstClr val="black"/>
                </a:solidFill>
                <a:latin typeface="Calibri Light" panose="020F0302020204030204"/>
                <a:cs typeface="Arial" panose="020B0604020202020204" pitchFamily="34" charset="0"/>
              </a:rPr>
              <a:t>availability</a:t>
            </a:r>
            <a:r>
              <a:rPr lang="en-US" sz="1050" dirty="0">
                <a:solidFill>
                  <a:prstClr val="black"/>
                </a:solidFill>
                <a:latin typeface="Calibri Light" panose="020F0302020204030204"/>
                <a:cs typeface="Arial" panose="020B0604020202020204" pitchFamily="34" charset="0"/>
              </a:rPr>
              <a:t> of 13 critical online applications from </a:t>
            </a:r>
            <a:r>
              <a:rPr lang="en-US" sz="1050" b="1" dirty="0">
                <a:solidFill>
                  <a:prstClr val="black"/>
                </a:solidFill>
                <a:latin typeface="Calibri Light" panose="020F0302020204030204"/>
                <a:cs typeface="Arial" panose="020B0604020202020204" pitchFamily="34" charset="0"/>
              </a:rPr>
              <a:t>97% to 99.9%</a:t>
            </a:r>
          </a:p>
          <a:p>
            <a:pPr marL="171450" indent="-171450" defTabSz="685800">
              <a:buFont typeface="Wingdings" pitchFamily="2" charset="2"/>
              <a:buChar char="§"/>
            </a:pPr>
            <a:r>
              <a:rPr lang="en-US" sz="1050" dirty="0">
                <a:solidFill>
                  <a:prstClr val="black"/>
                </a:solidFill>
                <a:latin typeface="Calibri Light" panose="020F0302020204030204"/>
                <a:cs typeface="Arial" panose="020B0604020202020204" pitchFamily="34" charset="0"/>
              </a:rPr>
              <a:t>Over 10 critical </a:t>
            </a:r>
            <a:r>
              <a:rPr lang="en-US" sz="1050" b="1" dirty="0">
                <a:solidFill>
                  <a:prstClr val="black"/>
                </a:solidFill>
                <a:latin typeface="Calibri Light" panose="020F0302020204030204"/>
                <a:cs typeface="Arial" panose="020B0604020202020204" pitchFamily="34" charset="0"/>
              </a:rPr>
              <a:t>batch schedules</a:t>
            </a:r>
            <a:r>
              <a:rPr lang="en-US" sz="1050" dirty="0">
                <a:solidFill>
                  <a:prstClr val="black"/>
                </a:solidFill>
                <a:latin typeface="Calibri Light" panose="020F0302020204030204"/>
                <a:cs typeface="Arial" panose="020B0604020202020204" pitchFamily="34" charset="0"/>
              </a:rPr>
              <a:t> have been optimized and  batch execution </a:t>
            </a:r>
            <a:r>
              <a:rPr lang="en-US" sz="1050" b="1" dirty="0">
                <a:solidFill>
                  <a:prstClr val="black"/>
                </a:solidFill>
                <a:latin typeface="Calibri Light" panose="020F0302020204030204"/>
                <a:cs typeface="Arial" panose="020B0604020202020204" pitchFamily="34" charset="0"/>
              </a:rPr>
              <a:t>improvements</a:t>
            </a:r>
            <a:r>
              <a:rPr lang="en-US" sz="1050" dirty="0">
                <a:solidFill>
                  <a:prstClr val="black"/>
                </a:solidFill>
                <a:latin typeface="Calibri Light" panose="020F0302020204030204"/>
                <a:cs typeface="Arial" panose="020B0604020202020204" pitchFamily="34" charset="0"/>
              </a:rPr>
              <a:t> are in the range of </a:t>
            </a:r>
            <a:r>
              <a:rPr lang="en-US" sz="1050" b="1" dirty="0">
                <a:solidFill>
                  <a:prstClr val="black"/>
                </a:solidFill>
                <a:latin typeface="Calibri Light" panose="020F0302020204030204"/>
                <a:cs typeface="Arial" panose="020B0604020202020204" pitchFamily="34" charset="0"/>
              </a:rPr>
              <a:t>22% to 63%</a:t>
            </a:r>
          </a:p>
          <a:p>
            <a:pPr marL="171450" indent="-171450" defTabSz="685800">
              <a:buFont typeface="Wingdings" pitchFamily="2" charset="2"/>
              <a:buChar char="§"/>
            </a:pPr>
            <a:r>
              <a:rPr lang="en-US" sz="1050" b="1" dirty="0">
                <a:solidFill>
                  <a:prstClr val="black"/>
                </a:solidFill>
                <a:latin typeface="Calibri Light" panose="020F0302020204030204"/>
                <a:cs typeface="Arial" panose="020B0604020202020204" pitchFamily="34" charset="0"/>
              </a:rPr>
              <a:t>Saved over USD 2M</a:t>
            </a:r>
            <a:r>
              <a:rPr lang="en-US" sz="1050" dirty="0">
                <a:solidFill>
                  <a:prstClr val="black"/>
                </a:solidFill>
                <a:latin typeface="Calibri Light" panose="020F0302020204030204"/>
                <a:cs typeface="Arial" panose="020B0604020202020204" pitchFamily="34" charset="0"/>
              </a:rPr>
              <a:t> by optimizing the MIPS  for the mainframes applications</a:t>
            </a:r>
          </a:p>
          <a:p>
            <a:pPr marL="171450" indent="-171450" defTabSz="685800">
              <a:buFont typeface="Wingdings" pitchFamily="2" charset="2"/>
              <a:buChar char="§"/>
            </a:pPr>
            <a:r>
              <a:rPr lang="en-US" sz="1050" dirty="0">
                <a:solidFill>
                  <a:prstClr val="black"/>
                </a:solidFill>
                <a:latin typeface="Calibri Light" panose="020F0302020204030204"/>
                <a:cs typeface="Arial" panose="020B0604020202020204" pitchFamily="34" charset="0"/>
              </a:rPr>
              <a:t>Established a well-defined process for conducting RCA for any production incident on performance / availability and thereby reduced the turn around time</a:t>
            </a:r>
          </a:p>
          <a:p>
            <a:pPr marL="171450" indent="-171450" defTabSz="685800">
              <a:buFont typeface="Wingdings" pitchFamily="2" charset="2"/>
              <a:buChar char="§"/>
            </a:pPr>
            <a:r>
              <a:rPr lang="en-US" sz="1050" b="1" dirty="0">
                <a:solidFill>
                  <a:prstClr val="black"/>
                </a:solidFill>
                <a:latin typeface="Calibri Light" panose="020F0302020204030204"/>
                <a:cs typeface="Arial" panose="020B0604020202020204" pitchFamily="34" charset="0"/>
              </a:rPr>
              <a:t>Resolved all production issues </a:t>
            </a:r>
            <a:r>
              <a:rPr lang="en-US" sz="1050" dirty="0">
                <a:solidFill>
                  <a:prstClr val="black"/>
                </a:solidFill>
                <a:latin typeface="Calibri Light" panose="020F0302020204030204"/>
                <a:cs typeface="Arial" panose="020B0604020202020204" pitchFamily="34" charset="0"/>
              </a:rPr>
              <a:t>(~5 / month) on availability / performance within P1 SLA timelines</a:t>
            </a:r>
          </a:p>
        </p:txBody>
      </p:sp>
      <p:sp>
        <p:nvSpPr>
          <p:cNvPr id="20" name="TextBox 1"/>
          <p:cNvSpPr txBox="1">
            <a:spLocks noChangeArrowheads="1"/>
          </p:cNvSpPr>
          <p:nvPr/>
        </p:nvSpPr>
        <p:spPr bwMode="auto">
          <a:xfrm>
            <a:off x="4515553" y="2524359"/>
            <a:ext cx="25106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defTabSz="1219140">
              <a:spcBef>
                <a:spcPts val="100"/>
              </a:spcBef>
              <a:spcAft>
                <a:spcPts val="500"/>
              </a:spcAft>
              <a:defRPr/>
            </a:pPr>
            <a:r>
              <a:rPr lang="en-US" altLang="en-US" sz="1200" kern="0" dirty="0">
                <a:solidFill>
                  <a:srgbClr val="05BEFF"/>
                </a:solidFill>
                <a:latin typeface="+mj-lt"/>
                <a:cs typeface="Arial" panose="020B0604020202020204" pitchFamily="34" charset="0"/>
              </a:rPr>
              <a:t>Accomplishments  (1 </a:t>
            </a:r>
            <a:r>
              <a:rPr lang="en-US" altLang="en-US" sz="1200" kern="0" dirty="0" err="1">
                <a:solidFill>
                  <a:srgbClr val="05BEFF"/>
                </a:solidFill>
                <a:latin typeface="+mj-lt"/>
                <a:cs typeface="Arial" panose="020B0604020202020204" pitchFamily="34" charset="0"/>
              </a:rPr>
              <a:t>Yr</a:t>
            </a:r>
            <a:r>
              <a:rPr lang="en-US" altLang="en-US" sz="1200" kern="0" dirty="0">
                <a:solidFill>
                  <a:srgbClr val="05BEFF"/>
                </a:solidFill>
                <a:latin typeface="+mj-lt"/>
                <a:cs typeface="Arial" panose="020B0604020202020204" pitchFamily="34" charset="0"/>
              </a:rPr>
              <a:t> Period)</a:t>
            </a:r>
          </a:p>
        </p:txBody>
      </p:sp>
    </p:spTree>
    <p:extLst>
      <p:ext uri="{BB962C8B-B14F-4D97-AF65-F5344CB8AC3E}">
        <p14:creationId xmlns:p14="http://schemas.microsoft.com/office/powerpoint/2010/main" val="4023153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4216181460"/>
              </p:ext>
            </p:extLst>
          </p:nvPr>
        </p:nvGraphicFramePr>
        <p:xfrm>
          <a:off x="39649" y="412099"/>
          <a:ext cx="8990910" cy="4363277"/>
        </p:xfrm>
        <a:graphic>
          <a:graphicData uri="http://schemas.openxmlformats.org/drawingml/2006/table">
            <a:tbl>
              <a:tblPr firstRow="1" bandRow="1"/>
              <a:tblGrid>
                <a:gridCol w="8990910"/>
              </a:tblGrid>
              <a:tr h="1990633">
                <a:tc>
                  <a:txBody>
                    <a:bodyPr/>
                    <a:lstStyle>
                      <a:lvl1pPr marL="0" algn="l" defTabSz="457200" rtl="0" eaLnBrk="1" latinLnBrk="0" hangingPunct="1">
                        <a:defRPr sz="1800" b="1" kern="1200">
                          <a:solidFill>
                            <a:schemeClr val="lt1"/>
                          </a:solidFill>
                          <a:latin typeface="Verdana"/>
                          <a:ea typeface=""/>
                          <a:cs typeface=""/>
                        </a:defRPr>
                      </a:lvl1pPr>
                      <a:lvl2pPr marL="457200" algn="l" defTabSz="457200" rtl="0" eaLnBrk="1" latinLnBrk="0" hangingPunct="1">
                        <a:defRPr sz="1800" b="1" kern="1200">
                          <a:solidFill>
                            <a:schemeClr val="lt1"/>
                          </a:solidFill>
                          <a:latin typeface="Verdana"/>
                          <a:ea typeface=""/>
                          <a:cs typeface=""/>
                        </a:defRPr>
                      </a:lvl2pPr>
                      <a:lvl3pPr marL="914400" algn="l" defTabSz="457200" rtl="0" eaLnBrk="1" latinLnBrk="0" hangingPunct="1">
                        <a:defRPr sz="1800" b="1" kern="1200">
                          <a:solidFill>
                            <a:schemeClr val="lt1"/>
                          </a:solidFill>
                          <a:latin typeface="Verdana"/>
                          <a:ea typeface=""/>
                          <a:cs typeface=""/>
                        </a:defRPr>
                      </a:lvl3pPr>
                      <a:lvl4pPr marL="1371600" algn="l" defTabSz="457200" rtl="0" eaLnBrk="1" latinLnBrk="0" hangingPunct="1">
                        <a:defRPr sz="1800" b="1" kern="1200">
                          <a:solidFill>
                            <a:schemeClr val="lt1"/>
                          </a:solidFill>
                          <a:latin typeface="Verdana"/>
                          <a:ea typeface=""/>
                          <a:cs typeface=""/>
                        </a:defRPr>
                      </a:lvl4pPr>
                      <a:lvl5pPr marL="1828800" algn="l" defTabSz="457200" rtl="0" eaLnBrk="1" latinLnBrk="0" hangingPunct="1">
                        <a:defRPr sz="1800" b="1" kern="1200">
                          <a:solidFill>
                            <a:schemeClr val="lt1"/>
                          </a:solidFill>
                          <a:latin typeface="Verdana"/>
                          <a:ea typeface=""/>
                          <a:cs typeface=""/>
                        </a:defRPr>
                      </a:lvl5pPr>
                      <a:lvl6pPr marL="2286000" algn="l" defTabSz="457200" rtl="0" eaLnBrk="1" latinLnBrk="0" hangingPunct="1">
                        <a:defRPr sz="1800" b="1" kern="1200">
                          <a:solidFill>
                            <a:schemeClr val="lt1"/>
                          </a:solidFill>
                          <a:latin typeface="Verdana"/>
                          <a:ea typeface=""/>
                          <a:cs typeface=""/>
                        </a:defRPr>
                      </a:lvl6pPr>
                      <a:lvl7pPr marL="2743200" algn="l" defTabSz="457200" rtl="0" eaLnBrk="1" latinLnBrk="0" hangingPunct="1">
                        <a:defRPr sz="1800" b="1" kern="1200">
                          <a:solidFill>
                            <a:schemeClr val="lt1"/>
                          </a:solidFill>
                          <a:latin typeface="Verdana"/>
                          <a:ea typeface=""/>
                          <a:cs typeface=""/>
                        </a:defRPr>
                      </a:lvl7pPr>
                      <a:lvl8pPr marL="3200400" algn="l" defTabSz="457200" rtl="0" eaLnBrk="1" latinLnBrk="0" hangingPunct="1">
                        <a:defRPr sz="1800" b="1" kern="1200">
                          <a:solidFill>
                            <a:schemeClr val="lt1"/>
                          </a:solidFill>
                          <a:latin typeface="Verdana"/>
                          <a:ea typeface=""/>
                          <a:cs typeface=""/>
                        </a:defRPr>
                      </a:lvl8pPr>
                      <a:lvl9pPr marL="3657600" algn="l" defTabSz="457200" rtl="0" eaLnBrk="1" latinLnBrk="0" hangingPunct="1">
                        <a:defRPr sz="1800" b="1" kern="1200">
                          <a:solidFill>
                            <a:schemeClr val="lt1"/>
                          </a:solidFill>
                          <a:latin typeface="Verdana"/>
                          <a:ea typeface=""/>
                          <a:cs typeface=""/>
                        </a:defRPr>
                      </a:lvl9pPr>
                    </a:lstStyle>
                    <a:p>
                      <a:pPr marL="0" marR="0" lvl="0" indent="0" algn="just" defTabSz="457200" rtl="0" eaLnBrk="1" fontAlgn="auto" latinLnBrk="0" hangingPunct="1">
                        <a:lnSpc>
                          <a:spcPct val="150000"/>
                        </a:lnSpc>
                        <a:spcBef>
                          <a:spcPts val="0"/>
                        </a:spcBef>
                        <a:spcAft>
                          <a:spcPts val="600"/>
                        </a:spcAft>
                        <a:buClrTx/>
                        <a:buSzTx/>
                        <a:buFont typeface="Wingdings" panose="05000000000000000000" pitchFamily="2" charset="2"/>
                        <a:buNone/>
                        <a:tabLst/>
                        <a:defRPr/>
                      </a:pPr>
                      <a:r>
                        <a:rPr lang="en-US" sz="1000" b="1"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Background</a:t>
                      </a:r>
                    </a:p>
                    <a:p>
                      <a:pPr marL="171450" marR="0" lvl="0" indent="-171450"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950" b="0"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Inventory Management Foundation (IMF) is a Stock record  application for Credit Suisse Front Office applications which consolidates inventory from different trading and order management systems, booking system and settlement  systems at real time ( or near real time) basis. The data is then utilized by multiple downstream systems, currently by Securities Lending, collateral Management, Prime swaps and Prime Cash applications as well as by Prime Risk Management applications.</a:t>
                      </a:r>
                    </a:p>
                    <a:p>
                      <a:pPr marL="171450" marR="0" lvl="0" indent="-171450"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950" b="0"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Standalone Java processes process real time events from</a:t>
                      </a:r>
                      <a:r>
                        <a:rPr lang="en-US" sz="950" b="0" kern="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varied front / back office systems to create Positions that are stored in In-Memory Data Grid (Oracle Coherence). PB, PF and Risk systems then query the positions via load balanced </a:t>
                      </a:r>
                      <a:r>
                        <a:rPr lang="en-US" sz="950" b="0"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Data Services (DS) instances</a:t>
                      </a:r>
                      <a:r>
                        <a:rPr lang="en-US" sz="950" b="0" kern="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950" b="0"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(REST API). IMF Cluster </a:t>
                      </a:r>
                      <a:r>
                        <a:rPr lang="en-US" sz="950" b="0" kern="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has key components – </a:t>
                      </a:r>
                      <a:r>
                        <a:rPr lang="en-US" sz="950" b="1" kern="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Storage Nodes</a:t>
                      </a:r>
                      <a:r>
                        <a:rPr lang="en-US" sz="950" b="1"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SDU, IBP, OBP</a:t>
                      </a:r>
                      <a:r>
                        <a:rPr lang="en-US" sz="950" b="0"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IBP and OBP are cluster proxies</a:t>
                      </a:r>
                      <a:r>
                        <a:rPr lang="en-US" sz="950" b="0" kern="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for Feeders and DS respectively. </a:t>
                      </a:r>
                      <a:endParaRPr lang="en-US" sz="950" b="0"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71450" marR="0" lvl="0" indent="-171450"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950" b="0"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The application has experienced</a:t>
                      </a:r>
                      <a:r>
                        <a:rPr lang="en-US" sz="950" b="0" kern="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Performance issues and System instability leading to total outages to business. The ‘Cluster Separation’ program has been undertaken to create smaller Clusters serving each of major business consumers – PF and PB. Benefits would be better isolation and improved stability due to smaller scale. </a:t>
                      </a:r>
                      <a:endParaRPr lang="en-US" sz="950" b="0"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71450" marR="0" lvl="0" indent="-171450"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950" b="0"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CS requested Cognizant to execute performance testing of </a:t>
                      </a:r>
                      <a:r>
                        <a:rPr lang="en-US" sz="950" b="1"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‘Cluster Separation’ </a:t>
                      </a:r>
                      <a:r>
                        <a:rPr lang="en-US" sz="950" b="0"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design starting 3</a:t>
                      </a:r>
                      <a:r>
                        <a:rPr lang="en-US" sz="950" b="0" kern="0" baseline="300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rd</a:t>
                      </a:r>
                      <a:r>
                        <a:rPr lang="en-US" sz="950" b="0"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week of August</a:t>
                      </a:r>
                      <a:r>
                        <a:rPr lang="en-US" sz="950" b="0" kern="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2017. </a:t>
                      </a:r>
                      <a:endParaRPr lang="en-US" sz="950" b="0"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65000"/>
                          <a:lumOff val="35000"/>
                        </a:schemeClr>
                      </a:solidFill>
                      <a:prstDash val="lgDash"/>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2145857">
                <a:tc>
                  <a:txBody>
                    <a:bodyPr/>
                    <a:lstStyle/>
                    <a:p>
                      <a:pPr marL="0" marR="0" lvl="0" indent="0" algn="just" defTabSz="457200" rtl="0" eaLnBrk="1" fontAlgn="auto" latinLnBrk="0" hangingPunct="1">
                        <a:lnSpc>
                          <a:spcPct val="100000"/>
                        </a:lnSpc>
                        <a:spcBef>
                          <a:spcPts val="0"/>
                        </a:spcBef>
                        <a:spcAft>
                          <a:spcPts val="600"/>
                        </a:spcAft>
                        <a:buClrTx/>
                        <a:buSzTx/>
                        <a:buFont typeface="Wingdings" panose="05000000000000000000" pitchFamily="2" charset="2"/>
                        <a:buNone/>
                        <a:tabLst/>
                        <a:defRPr/>
                      </a:pPr>
                      <a:r>
                        <a:rPr kumimoji="0" lang="en-US" sz="1000" b="1" i="0" u="none" strike="noStrike" kern="1200" cap="none" spc="0" normalizeH="0" baseline="0" noProof="0" dirty="0" smtClean="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Objectives and Outcome </a:t>
                      </a:r>
                    </a:p>
                    <a:p>
                      <a:pPr marL="171450" marR="0" lvl="0" indent="-171450"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950"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Engage with stakeholders to identify NFRs at each integration point- Volumetric details, SLAs, Throughput, Capacity, Availability, and Scalability</a:t>
                      </a:r>
                      <a:endParaRPr kumimoji="0" lang="en-US" sz="950" b="0" i="0" u="none" strike="noStrike" kern="1200" cap="none" spc="0" normalizeH="0" baseline="0" dirty="0" smtClean="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171450" marR="0" lvl="0" indent="-171450"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950" b="1" kern="120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Performance,</a:t>
                      </a:r>
                      <a:r>
                        <a:rPr lang="en-US" sz="950" b="1" kern="1200" baseline="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 </a:t>
                      </a:r>
                      <a:r>
                        <a:rPr lang="en-US" sz="950" b="1" kern="120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Scalability and </a:t>
                      </a:r>
                      <a:r>
                        <a:rPr lang="en-US" sz="950" b="1" kern="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Availability </a:t>
                      </a:r>
                      <a:r>
                        <a:rPr lang="en-US" sz="950" b="1" kern="120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analysis </a:t>
                      </a:r>
                      <a:r>
                        <a:rPr lang="en-US" sz="950" kern="120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of new configuration and present findings in professional reports</a:t>
                      </a:r>
                      <a:r>
                        <a:rPr lang="en-US" sz="950" kern="1200" baseline="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 presentable to PS IT Head</a:t>
                      </a:r>
                      <a:endParaRPr kumimoji="0" lang="en-US" sz="950" b="0" i="0" u="none" strike="noStrike" kern="1200" cap="none" spc="0" normalizeH="0" baseline="0" dirty="0" smtClean="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171450" marR="0" lvl="0" indent="-171450"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50" b="0" i="0" u="none" strike="noStrike" kern="1200" cap="none" spc="0" normalizeH="0" baseline="0" dirty="0" smtClean="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Identify design issues and bottlenecks, and suggest action plan to remediate issues.</a:t>
                      </a:r>
                    </a:p>
                    <a:p>
                      <a:pPr marL="171450" marR="0" lvl="0" indent="-171450"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50" b="0" i="0" u="none" strike="noStrike" kern="1200" cap="none" spc="0" normalizeH="0" baseline="0" dirty="0" smtClean="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Templatize evaluation process for adhoc runs to be performed by team post engagement</a:t>
                      </a:r>
                    </a:p>
                    <a:p>
                      <a:pPr marL="171450" marR="0" lvl="0" indent="-171450"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9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Cognizant Performance team proposes an approach with 2 tracks in parallel to ensure expedited and continuous recommendations that are implementable and provide quick benefits to Credit Susie </a:t>
                      </a:r>
                    </a:p>
                    <a:p>
                      <a:pPr marL="628650" lvl="2" indent="-285750" fontAlgn="auto">
                        <a:spcBef>
                          <a:spcPts val="0"/>
                        </a:spcBef>
                        <a:spcAft>
                          <a:spcPts val="0"/>
                        </a:spcAft>
                        <a:buClrTx/>
                        <a:buSzPct val="100000"/>
                        <a:defRPr/>
                      </a:pPr>
                      <a:r>
                        <a:rPr lang="en-US" sz="950" b="1"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Track I : </a:t>
                      </a:r>
                      <a:r>
                        <a:rPr lang="en-US" sz="9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Production Health Check focused on “As Is” health of the application and  Root cause</a:t>
                      </a:r>
                      <a:r>
                        <a:rPr lang="en-US" sz="950" kern="0" baseline="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 analysis of </a:t>
                      </a:r>
                      <a:r>
                        <a:rPr lang="en-US" sz="9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critical Historical issues</a:t>
                      </a:r>
                    </a:p>
                    <a:p>
                      <a:pPr marL="628650" lvl="2" indent="-285750" fontAlgn="auto">
                        <a:spcBef>
                          <a:spcPts val="0"/>
                        </a:spcBef>
                        <a:spcAft>
                          <a:spcPts val="0"/>
                        </a:spcAft>
                        <a:buClrTx/>
                        <a:buSzPct val="100000"/>
                        <a:defRPr/>
                      </a:pPr>
                      <a:r>
                        <a:rPr lang="en-US" sz="950" b="1"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Track II :</a:t>
                      </a:r>
                      <a:r>
                        <a:rPr lang="en-US" sz="9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 Performance and Scalability Evaluation to ensure application handles current &amp; future volume and load in</a:t>
                      </a:r>
                      <a:r>
                        <a:rPr lang="en-US" sz="950" kern="0" baseline="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 UAT Environment. </a:t>
                      </a:r>
                    </a:p>
                    <a:p>
                      <a:pPr marL="628650" lvl="2" indent="-285750" fontAlgn="auto">
                        <a:spcBef>
                          <a:spcPts val="0"/>
                        </a:spcBef>
                        <a:spcAft>
                          <a:spcPts val="0"/>
                        </a:spcAft>
                        <a:buClrTx/>
                        <a:buSzPct val="100000"/>
                        <a:defRPr/>
                      </a:pPr>
                      <a:r>
                        <a:rPr lang="en-US" sz="9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Total duration of the proposed engagement will be 12 weeks with both tracks being executed in parallel</a:t>
                      </a:r>
                    </a:p>
                    <a:p>
                      <a:pPr marL="171450" marR="0" lvl="0" indent="-171450"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900" b="0" i="0" u="none" strike="noStrike" kern="1200" cap="none" spc="0" normalizeH="0" baseline="0" dirty="0" smtClean="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65000"/>
                          <a:lumOff val="35000"/>
                        </a:schemeClr>
                      </a:solidFill>
                      <a:prstDash val="lgDash"/>
                      <a:round/>
                      <a:headEnd type="none" w="med" len="med"/>
                      <a:tailEnd type="none" w="med" len="med"/>
                    </a:lnT>
                    <a:lnB w="6350" cap="flat" cmpd="sng" algn="ctr">
                      <a:solidFill>
                        <a:schemeClr val="tx1">
                          <a:lumMod val="65000"/>
                          <a:lumOff val="35000"/>
                        </a:schemeClr>
                      </a:solidFill>
                      <a:prstDash val="lgDash"/>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bl>
          </a:graphicData>
        </a:graphic>
      </p:graphicFrame>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3</a:t>
            </a:fld>
            <a:endParaRPr lang="en-US" dirty="0">
              <a:solidFill>
                <a:prstClr val="white"/>
              </a:solidFill>
            </a:endParaRPr>
          </a:p>
        </p:txBody>
      </p:sp>
      <p:sp>
        <p:nvSpPr>
          <p:cNvPr id="4" name="Title 3"/>
          <p:cNvSpPr>
            <a:spLocks noGrp="1"/>
          </p:cNvSpPr>
          <p:nvPr>
            <p:ph type="title"/>
          </p:nvPr>
        </p:nvSpPr>
        <p:spPr>
          <a:xfrm>
            <a:off x="228164" y="86918"/>
            <a:ext cx="8464987" cy="325181"/>
          </a:xfrm>
        </p:spPr>
        <p:txBody>
          <a:bodyPr>
            <a:noAutofit/>
          </a:bodyPr>
          <a:lstStyle/>
          <a:p>
            <a:r>
              <a:rPr lang="en-US" sz="1600" dirty="0">
                <a:cs typeface="Calibri" panose="020F0502020204030204" pitchFamily="34" charset="0"/>
              </a:rPr>
              <a:t>Background and </a:t>
            </a:r>
            <a:r>
              <a:rPr lang="en-US" sz="1600" dirty="0" smtClean="0">
                <a:cs typeface="Calibri" panose="020F0502020204030204" pitchFamily="34" charset="0"/>
              </a:rPr>
              <a:t>Objective</a:t>
            </a:r>
            <a:endParaRPr lang="en-US" sz="1600" dirty="0">
              <a:cs typeface="Calibri" panose="020F0502020204030204" pitchFamily="34" charset="0"/>
            </a:endParaRPr>
          </a:p>
        </p:txBody>
      </p:sp>
    </p:spTree>
    <p:extLst>
      <p:ext uri="{BB962C8B-B14F-4D97-AF65-F5344CB8AC3E}">
        <p14:creationId xmlns:p14="http://schemas.microsoft.com/office/powerpoint/2010/main" val="79383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4</a:t>
            </a:fld>
            <a:endParaRPr lang="en-US" dirty="0">
              <a:solidFill>
                <a:prstClr val="white"/>
              </a:solidFill>
            </a:endParaRPr>
          </a:p>
        </p:txBody>
      </p:sp>
      <p:sp>
        <p:nvSpPr>
          <p:cNvPr id="3" name="Title 2"/>
          <p:cNvSpPr>
            <a:spLocks noGrp="1"/>
          </p:cNvSpPr>
          <p:nvPr>
            <p:ph type="title"/>
          </p:nvPr>
        </p:nvSpPr>
        <p:spPr>
          <a:xfrm>
            <a:off x="309246" y="49893"/>
            <a:ext cx="8464987" cy="325181"/>
          </a:xfrm>
        </p:spPr>
        <p:txBody>
          <a:bodyPr/>
          <a:lstStyle/>
          <a:p>
            <a:r>
              <a:rPr lang="en-US" sz="1600" dirty="0" smtClean="0">
                <a:cs typeface="Calibri" panose="020F0502020204030204" pitchFamily="34" charset="0"/>
              </a:rPr>
              <a:t>Engagement Scope</a:t>
            </a:r>
            <a:endParaRPr lang="en-US" sz="1600" dirty="0">
              <a:cs typeface="Calibri" panose="020F0502020204030204" pitchFamily="34" charset="0"/>
            </a:endParaRPr>
          </a:p>
        </p:txBody>
      </p:sp>
      <p:sp>
        <p:nvSpPr>
          <p:cNvPr id="36" name="Rectangle 35"/>
          <p:cNvSpPr/>
          <p:nvPr/>
        </p:nvSpPr>
        <p:spPr bwMode="auto">
          <a:xfrm>
            <a:off x="2815431" y="386532"/>
            <a:ext cx="3926162" cy="234294"/>
          </a:xfrm>
          <a:prstGeom prst="rect">
            <a:avLst/>
          </a:prstGeom>
          <a:solidFill>
            <a:srgbClr val="00B0F0"/>
          </a:solidFill>
          <a:ln w="9525">
            <a:noFill/>
            <a:miter lim="800000"/>
            <a:headEnd/>
            <a:tailEnd/>
          </a:ln>
          <a:effectLst/>
          <a:scene3d>
            <a:camera prst="orthographicFront">
              <a:rot lat="0" lon="0" rev="0"/>
            </a:camera>
            <a:lightRig rig="contrasting" dir="t">
              <a:rot lat="0" lon="0" rev="7800000"/>
            </a:lightRig>
          </a:scene3d>
          <a:sp3d/>
        </p:spPr>
        <p:txBody>
          <a:bodyPr vert="horz" lIns="35121" tIns="45658" rIns="35121" bIns="45658" rtlCol="0" anchor="ctr"/>
          <a:lstStyle/>
          <a:p>
            <a:pPr algn="ctr" defTabSz="1198908" fontAlgn="base">
              <a:spcBef>
                <a:spcPct val="50000"/>
              </a:spcBef>
              <a:spcAft>
                <a:spcPct val="0"/>
              </a:spcAft>
              <a:buClr>
                <a:srgbClr val="64B1FF"/>
              </a:buClr>
              <a:tabLst>
                <a:tab pos="8054049" algn="r"/>
              </a:tabLst>
            </a:pPr>
            <a:r>
              <a:rPr lang="en-GB" sz="1580" b="1" dirty="0">
                <a:solidFill>
                  <a:srgbClr val="FFFFFF"/>
                </a:solidFill>
                <a:latin typeface="Calibri" panose="020F0502020204030204" pitchFamily="34" charset="0"/>
                <a:ea typeface="ＭＳ Ｐゴシック" pitchFamily="34" charset="-128"/>
                <a:cs typeface="Arial"/>
              </a:rPr>
              <a:t>In Scope</a:t>
            </a:r>
          </a:p>
        </p:txBody>
      </p:sp>
      <p:grpSp>
        <p:nvGrpSpPr>
          <p:cNvPr id="37" name="Group 36"/>
          <p:cNvGrpSpPr/>
          <p:nvPr/>
        </p:nvGrpSpPr>
        <p:grpSpPr>
          <a:xfrm>
            <a:off x="6764018" y="386532"/>
            <a:ext cx="2326103" cy="3979483"/>
            <a:chOff x="9860444" y="553357"/>
            <a:chExt cx="2443838" cy="5610063"/>
          </a:xfrm>
        </p:grpSpPr>
        <p:sp>
          <p:nvSpPr>
            <p:cNvPr id="38" name="Freeform 37"/>
            <p:cNvSpPr/>
            <p:nvPr/>
          </p:nvSpPr>
          <p:spPr>
            <a:xfrm>
              <a:off x="9860444" y="957988"/>
              <a:ext cx="0" cy="5205432"/>
            </a:xfrm>
            <a:custGeom>
              <a:avLst/>
              <a:gdLst>
                <a:gd name="connsiteX0" fmla="*/ 0 w 0"/>
                <a:gd name="connsiteY0" fmla="*/ 0 h 5270500"/>
                <a:gd name="connsiteX1" fmla="*/ 0 w 0"/>
                <a:gd name="connsiteY1" fmla="*/ 5270500 h 5270500"/>
              </a:gdLst>
              <a:ahLst/>
              <a:cxnLst>
                <a:cxn ang="0">
                  <a:pos x="connsiteX0" y="connsiteY0"/>
                </a:cxn>
                <a:cxn ang="0">
                  <a:pos x="connsiteX1" y="connsiteY1"/>
                </a:cxn>
              </a:cxnLst>
              <a:rect l="l" t="t" r="r" b="b"/>
              <a:pathLst>
                <a:path h="5270500">
                  <a:moveTo>
                    <a:pt x="0" y="0"/>
                  </a:moveTo>
                  <a:lnTo>
                    <a:pt x="0" y="5270500"/>
                  </a:lnTo>
                </a:path>
              </a:pathLst>
            </a:custGeom>
            <a:noFill/>
            <a:ln w="12700" cap="flat" cmpd="sng" algn="ctr">
              <a:solidFill>
                <a:srgbClr val="FFFFFF">
                  <a:lumMod val="65000"/>
                </a:srgbClr>
              </a:solidFill>
              <a:prstDash val="solid"/>
            </a:ln>
            <a:effectLst/>
          </p:spPr>
          <p:txBody>
            <a:bodyPr rtlCol="0" anchor="ctr"/>
            <a:lstStyle/>
            <a:p>
              <a:pPr algn="ctr" defTabSz="914400">
                <a:defRPr/>
              </a:pPr>
              <a:endParaRPr lang="en-US" sz="1778" kern="0" dirty="0" smtClean="0">
                <a:solidFill>
                  <a:srgbClr val="000000"/>
                </a:solidFill>
                <a:latin typeface="Calibri" panose="020F0502020204030204" pitchFamily="34" charset="0"/>
              </a:endParaRPr>
            </a:p>
          </p:txBody>
        </p:sp>
        <p:sp>
          <p:nvSpPr>
            <p:cNvPr id="39" name="Rectangle 38"/>
            <p:cNvSpPr/>
            <p:nvPr/>
          </p:nvSpPr>
          <p:spPr bwMode="auto">
            <a:xfrm>
              <a:off x="9879084" y="553357"/>
              <a:ext cx="2425198" cy="310291"/>
            </a:xfrm>
            <a:prstGeom prst="rect">
              <a:avLst/>
            </a:prstGeom>
            <a:solidFill>
              <a:srgbClr val="DF701C"/>
            </a:solidFill>
            <a:ln w="9525">
              <a:noFill/>
              <a:miter lim="800000"/>
              <a:headEnd/>
              <a:tailEnd/>
            </a:ln>
            <a:effectLst/>
          </p:spPr>
          <p:txBody>
            <a:bodyPr lIns="35121" tIns="45658" rIns="35121" bIns="45658" rtlCol="0" anchor="ctr"/>
            <a:lstStyle/>
            <a:p>
              <a:pPr algn="ctr" defTabSz="914400">
                <a:buClr>
                  <a:srgbClr val="64B1FF"/>
                </a:buClr>
                <a:tabLst>
                  <a:tab pos="8054049" algn="r"/>
                </a:tabLst>
                <a:defRPr/>
              </a:pPr>
              <a:r>
                <a:rPr lang="en-US" sz="1580" b="1" kern="0" dirty="0">
                  <a:solidFill>
                    <a:srgbClr val="FFFFFF"/>
                  </a:solidFill>
                  <a:latin typeface="Calibri" panose="020F0502020204030204" pitchFamily="34" charset="0"/>
                  <a:ea typeface="ＭＳ Ｐゴシック" pitchFamily="34" charset="-128"/>
                  <a:cs typeface="Arial"/>
                </a:rPr>
                <a:t>Out of Scope</a:t>
              </a:r>
            </a:p>
          </p:txBody>
        </p:sp>
      </p:grpSp>
      <p:sp>
        <p:nvSpPr>
          <p:cNvPr id="42" name="Rectangle 41"/>
          <p:cNvSpPr/>
          <p:nvPr/>
        </p:nvSpPr>
        <p:spPr bwMode="auto">
          <a:xfrm>
            <a:off x="423952" y="3436360"/>
            <a:ext cx="2286843" cy="1233847"/>
          </a:xfrm>
          <a:prstGeom prst="rect">
            <a:avLst/>
          </a:prstGeom>
          <a:solidFill>
            <a:schemeClr val="accent5">
              <a:lumMod val="60000"/>
              <a:lumOff val="40000"/>
            </a:schemeClr>
          </a:solidFill>
          <a:ln w="9525">
            <a:noFill/>
            <a:miter lim="800000"/>
            <a:headEnd/>
            <a:tailEnd/>
          </a:ln>
          <a:effectLst/>
        </p:spPr>
        <p:txBody>
          <a:bodyPr lIns="35121" tIns="45658" rIns="35121" bIns="45658" rtlCol="0" anchor="ctr"/>
          <a:lstStyle/>
          <a:p>
            <a:pPr algn="ctr" defTabSz="1198908">
              <a:buClr>
                <a:srgbClr val="64B1FF"/>
              </a:buClr>
              <a:tabLst>
                <a:tab pos="8054049" algn="r"/>
              </a:tabLst>
              <a:defRPr/>
            </a:pP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Capacity Assessment</a:t>
            </a:r>
            <a:endParaRPr lang="en-GB" sz="1050" kern="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44" name="Rectangle 43"/>
          <p:cNvSpPr/>
          <p:nvPr/>
        </p:nvSpPr>
        <p:spPr bwMode="auto">
          <a:xfrm>
            <a:off x="423952" y="706135"/>
            <a:ext cx="2301235" cy="772697"/>
          </a:xfrm>
          <a:prstGeom prst="rect">
            <a:avLst/>
          </a:prstGeom>
          <a:solidFill>
            <a:schemeClr val="accent6"/>
          </a:solidFill>
          <a:ln w="9525">
            <a:noFill/>
            <a:miter lim="800000"/>
            <a:headEnd/>
            <a:tailEnd/>
          </a:ln>
          <a:effectLst/>
        </p:spPr>
        <p:txBody>
          <a:bodyPr lIns="35121" tIns="45658" rIns="35121" bIns="45658" rtlCol="0" anchor="ctr"/>
          <a:lstStyle/>
          <a:p>
            <a:pPr algn="ctr" defTabSz="1198908">
              <a:buClr>
                <a:srgbClr val="64B1FF"/>
              </a:buClr>
              <a:tabLst>
                <a:tab pos="8054049" algn="r"/>
              </a:tabLst>
              <a:defRPr/>
            </a:pP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Assess Non Functional Requirements</a:t>
            </a:r>
            <a:endParaRPr lang="en-GB" sz="1050" kern="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46" name="Rectangle 45"/>
          <p:cNvSpPr/>
          <p:nvPr/>
        </p:nvSpPr>
        <p:spPr bwMode="auto">
          <a:xfrm>
            <a:off x="423953" y="2594407"/>
            <a:ext cx="2291941" cy="813944"/>
          </a:xfrm>
          <a:prstGeom prst="rect">
            <a:avLst/>
          </a:prstGeom>
          <a:solidFill>
            <a:schemeClr val="bg2">
              <a:lumMod val="60000"/>
              <a:lumOff val="40000"/>
            </a:schemeClr>
          </a:solidFill>
          <a:ln w="9525">
            <a:noFill/>
            <a:miter lim="800000"/>
            <a:headEnd/>
            <a:tailEnd/>
          </a:ln>
          <a:effectLst/>
        </p:spPr>
        <p:txBody>
          <a:bodyPr lIns="35121" tIns="45658" rIns="35121" bIns="45658" rtlCol="0" anchor="ctr"/>
          <a:lstStyle/>
          <a:p>
            <a:pPr algn="ctr" defTabSz="1198908">
              <a:buClr>
                <a:srgbClr val="64B1FF"/>
              </a:buClr>
              <a:tabLst>
                <a:tab pos="8054049" algn="r"/>
              </a:tabLst>
              <a:defRPr/>
            </a:pP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Availability and Resiliency </a:t>
            </a:r>
          </a:p>
          <a:p>
            <a:pPr algn="ctr" defTabSz="1198908">
              <a:buClr>
                <a:srgbClr val="64B1FF"/>
              </a:buClr>
              <a:tabLst>
                <a:tab pos="8054049" algn="r"/>
              </a:tabLst>
              <a:defRPr/>
            </a:pP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Review</a:t>
            </a:r>
            <a:endParaRPr lang="en-GB" sz="1050" kern="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48" name="Rectangle 47"/>
          <p:cNvSpPr/>
          <p:nvPr/>
        </p:nvSpPr>
        <p:spPr bwMode="auto">
          <a:xfrm>
            <a:off x="423952" y="1516317"/>
            <a:ext cx="2296959" cy="1047641"/>
          </a:xfrm>
          <a:prstGeom prst="rect">
            <a:avLst/>
          </a:prstGeom>
          <a:solidFill>
            <a:schemeClr val="accent4">
              <a:lumMod val="60000"/>
              <a:lumOff val="40000"/>
            </a:schemeClr>
          </a:solidFill>
          <a:ln w="9525">
            <a:noFill/>
            <a:miter lim="800000"/>
            <a:headEnd/>
            <a:tailEnd/>
          </a:ln>
          <a:effectLst/>
        </p:spPr>
        <p:txBody>
          <a:bodyPr lIns="35121" tIns="45658" rIns="35121" bIns="45658" rtlCol="0" anchor="ctr"/>
          <a:lstStyle/>
          <a:p>
            <a:pPr algn="ctr" defTabSz="1198908">
              <a:buClr>
                <a:srgbClr val="64B1FF"/>
              </a:buClr>
              <a:tabLst>
                <a:tab pos="8054049" algn="r"/>
              </a:tabLst>
              <a:defRPr/>
            </a:pP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Performance and Scalability Assessments</a:t>
            </a:r>
            <a:endParaRPr lang="en-GB" sz="1050" kern="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50" name="Freeform 49"/>
          <p:cNvSpPr/>
          <p:nvPr/>
        </p:nvSpPr>
        <p:spPr>
          <a:xfrm>
            <a:off x="411228" y="711067"/>
            <a:ext cx="0" cy="4017781"/>
          </a:xfrm>
          <a:custGeom>
            <a:avLst/>
            <a:gdLst>
              <a:gd name="connsiteX0" fmla="*/ 0 w 0"/>
              <a:gd name="connsiteY0" fmla="*/ 0 h 5270500"/>
              <a:gd name="connsiteX1" fmla="*/ 0 w 0"/>
              <a:gd name="connsiteY1" fmla="*/ 5270500 h 5270500"/>
            </a:gdLst>
            <a:ahLst/>
            <a:cxnLst>
              <a:cxn ang="0">
                <a:pos x="connsiteX0" y="connsiteY0"/>
              </a:cxn>
              <a:cxn ang="0">
                <a:pos x="connsiteX1" y="connsiteY1"/>
              </a:cxn>
            </a:cxnLst>
            <a:rect l="l" t="t" r="r" b="b"/>
            <a:pathLst>
              <a:path h="5270500">
                <a:moveTo>
                  <a:pt x="0" y="0"/>
                </a:moveTo>
                <a:lnTo>
                  <a:pt x="0" y="5270500"/>
                </a:lnTo>
              </a:path>
            </a:pathLst>
          </a:custGeom>
          <a:noFill/>
          <a:ln w="12700" cap="flat" cmpd="sng" algn="ctr">
            <a:solidFill>
              <a:srgbClr val="FFFFFF">
                <a:lumMod val="65000"/>
              </a:srgbClr>
            </a:solidFill>
            <a:prstDash val="solid"/>
          </a:ln>
          <a:effectLst/>
        </p:spPr>
        <p:txBody>
          <a:bodyPr rtlCol="0" anchor="ctr"/>
          <a:lstStyle/>
          <a:p>
            <a:pPr algn="ctr" defTabSz="914400">
              <a:defRPr/>
            </a:pPr>
            <a:endParaRPr lang="en-US" sz="1778" kern="0" dirty="0" smtClean="0">
              <a:solidFill>
                <a:srgbClr val="000000"/>
              </a:solidFill>
              <a:latin typeface="Calibri" panose="020F0502020204030204" pitchFamily="34" charset="0"/>
            </a:endParaRPr>
          </a:p>
        </p:txBody>
      </p:sp>
      <p:sp>
        <p:nvSpPr>
          <p:cNvPr id="52" name="Rectangle 51"/>
          <p:cNvSpPr/>
          <p:nvPr/>
        </p:nvSpPr>
        <p:spPr bwMode="auto">
          <a:xfrm>
            <a:off x="474015" y="388081"/>
            <a:ext cx="2273272" cy="232745"/>
          </a:xfrm>
          <a:prstGeom prst="rect">
            <a:avLst/>
          </a:prstGeom>
          <a:solidFill>
            <a:schemeClr val="accent4">
              <a:lumMod val="50000"/>
            </a:schemeClr>
          </a:solidFill>
          <a:ln w="9525">
            <a:noFill/>
            <a:miter lim="800000"/>
            <a:headEnd/>
            <a:tailEnd/>
          </a:ln>
          <a:effectLst/>
          <a:scene3d>
            <a:camera prst="orthographicFront">
              <a:rot lat="0" lon="0" rev="0"/>
            </a:camera>
            <a:lightRig rig="contrasting" dir="t">
              <a:rot lat="0" lon="0" rev="7800000"/>
            </a:lightRig>
          </a:scene3d>
          <a:sp3d/>
        </p:spPr>
        <p:txBody>
          <a:bodyPr vert="horz" lIns="35121" tIns="45658" rIns="35121" bIns="45658" rtlCol="0" anchor="ctr"/>
          <a:lstStyle/>
          <a:p>
            <a:pPr algn="ctr" defTabSz="1198908" fontAlgn="base">
              <a:spcBef>
                <a:spcPct val="50000"/>
              </a:spcBef>
              <a:spcAft>
                <a:spcPct val="0"/>
              </a:spcAft>
              <a:buClr>
                <a:srgbClr val="64B1FF"/>
              </a:buClr>
              <a:tabLst>
                <a:tab pos="8054049" algn="r"/>
              </a:tabLst>
            </a:pPr>
            <a:r>
              <a:rPr lang="en-GB" sz="1580" b="1" dirty="0" smtClean="0">
                <a:solidFill>
                  <a:srgbClr val="FFFFFF"/>
                </a:solidFill>
                <a:latin typeface="Calibri" panose="020F0502020204030204" pitchFamily="34" charset="0"/>
                <a:ea typeface="ＭＳ Ｐゴシック" pitchFamily="34" charset="-128"/>
                <a:cs typeface="Arial"/>
              </a:rPr>
              <a:t>Objectives</a:t>
            </a:r>
            <a:endParaRPr lang="en-GB" sz="1580" b="1" dirty="0">
              <a:solidFill>
                <a:srgbClr val="FFFFFF"/>
              </a:solidFill>
              <a:latin typeface="Calibri" panose="020F0502020204030204" pitchFamily="34" charset="0"/>
              <a:ea typeface="ＭＳ Ｐゴシック" pitchFamily="34" charset="-128"/>
              <a:cs typeface="Arial"/>
            </a:endParaRPr>
          </a:p>
        </p:txBody>
      </p:sp>
      <p:sp>
        <p:nvSpPr>
          <p:cNvPr id="53" name="TextBox 52"/>
          <p:cNvSpPr txBox="1"/>
          <p:nvPr/>
        </p:nvSpPr>
        <p:spPr>
          <a:xfrm>
            <a:off x="6781760" y="728169"/>
            <a:ext cx="2308361" cy="3901068"/>
          </a:xfrm>
          <a:prstGeom prst="rect">
            <a:avLst/>
          </a:prstGeom>
          <a:solidFill>
            <a:schemeClr val="bg2">
              <a:lumMod val="20000"/>
              <a:lumOff val="80000"/>
            </a:schemeClr>
          </a:solidFill>
        </p:spPr>
        <p:txBody>
          <a:bodyPr wrap="square" rtlCol="0">
            <a:spAutoFit/>
          </a:bodyPr>
          <a:lstStyle/>
          <a:p>
            <a:pPr defTabSz="914400">
              <a:spcBef>
                <a:spcPts val="300"/>
              </a:spcBef>
              <a:spcAft>
                <a:spcPts val="300"/>
              </a:spcAft>
              <a:buClr>
                <a:srgbClr val="ED9237"/>
              </a:buClr>
              <a:buFont typeface="Calibri" panose="020F0502020204030204" pitchFamily="34" charset="0"/>
              <a:buChar char="×"/>
              <a:defRPr/>
            </a:pPr>
            <a:r>
              <a:rPr lang="en-GB" sz="1050" dirty="0">
                <a:solidFill>
                  <a:prstClr val="black"/>
                </a:solidFill>
                <a:latin typeface="Segoe UI" panose="020B0502040204020203" pitchFamily="34" charset="0"/>
                <a:ea typeface="Segoe UI" panose="020B0502040204020203" pitchFamily="34" charset="0"/>
                <a:cs typeface="Segoe UI" panose="020B0502040204020203" pitchFamily="34" charset="0"/>
              </a:rPr>
              <a:t>Implementation of assessment recommendations</a:t>
            </a:r>
          </a:p>
          <a:p>
            <a:pPr defTabSz="914400">
              <a:spcBef>
                <a:spcPts val="300"/>
              </a:spcBef>
              <a:spcAft>
                <a:spcPts val="300"/>
              </a:spcAft>
              <a:buClr>
                <a:srgbClr val="ED9237"/>
              </a:buClr>
              <a:buFont typeface="Calibri" panose="020F0502020204030204" pitchFamily="34" charset="0"/>
              <a:buChar char="×"/>
              <a:defRPr/>
            </a:pPr>
            <a:r>
              <a:rPr lang="en-GB" sz="1050" dirty="0">
                <a:solidFill>
                  <a:prstClr val="black"/>
                </a:solidFill>
                <a:latin typeface="Segoe UI" panose="020B0502040204020203" pitchFamily="34" charset="0"/>
                <a:ea typeface="Segoe UI" panose="020B0502040204020203" pitchFamily="34" charset="0"/>
                <a:cs typeface="Segoe UI" panose="020B0502040204020203" pitchFamily="34" charset="0"/>
              </a:rPr>
              <a:t>Review of </a:t>
            </a:r>
            <a:r>
              <a:rPr lang="en-GB" sz="105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upstream/downstream </a:t>
            </a:r>
            <a:r>
              <a:rPr lang="en-GB" sz="1050" dirty="0">
                <a:solidFill>
                  <a:prstClr val="black"/>
                </a:solidFill>
                <a:latin typeface="Segoe UI" panose="020B0502040204020203" pitchFamily="34" charset="0"/>
                <a:ea typeface="Segoe UI" panose="020B0502040204020203" pitchFamily="34" charset="0"/>
                <a:cs typeface="Segoe UI" panose="020B0502040204020203" pitchFamily="34" charset="0"/>
              </a:rPr>
              <a:t>systems</a:t>
            </a:r>
          </a:p>
          <a:p>
            <a:pPr defTabSz="914400">
              <a:spcBef>
                <a:spcPts val="300"/>
              </a:spcBef>
              <a:spcAft>
                <a:spcPts val="300"/>
              </a:spcAft>
              <a:buClr>
                <a:srgbClr val="ED9237"/>
              </a:buClr>
              <a:buFont typeface="Calibri" panose="020F0502020204030204" pitchFamily="34" charset="0"/>
              <a:buChar char="×"/>
              <a:defRPr/>
            </a:pPr>
            <a:r>
              <a:rPr lang="en-GB" sz="1050" dirty="0">
                <a:solidFill>
                  <a:prstClr val="black"/>
                </a:solidFill>
                <a:latin typeface="Segoe UI" panose="020B0502040204020203" pitchFamily="34" charset="0"/>
                <a:ea typeface="Segoe UI" panose="020B0502040204020203" pitchFamily="34" charset="0"/>
                <a:cs typeface="Segoe UI" panose="020B0502040204020203" pitchFamily="34" charset="0"/>
              </a:rPr>
              <a:t>Review of third party external system interfaces</a:t>
            </a:r>
          </a:p>
          <a:p>
            <a:pPr defTabSz="914400">
              <a:spcBef>
                <a:spcPts val="300"/>
              </a:spcBef>
              <a:spcAft>
                <a:spcPts val="300"/>
              </a:spcAft>
              <a:buClr>
                <a:srgbClr val="ED9237"/>
              </a:buClr>
              <a:buFont typeface="Calibri" panose="020F0502020204030204" pitchFamily="34" charset="0"/>
              <a:buChar char="×"/>
              <a:defRPr/>
            </a:pPr>
            <a:r>
              <a:rPr lang="en-GB" sz="1050" dirty="0">
                <a:solidFill>
                  <a:prstClr val="black"/>
                </a:solidFill>
                <a:latin typeface="Segoe UI" panose="020B0502040204020203" pitchFamily="34" charset="0"/>
                <a:ea typeface="Segoe UI" panose="020B0502040204020203" pitchFamily="34" charset="0"/>
                <a:cs typeface="Segoe UI" panose="020B0502040204020203" pitchFamily="34" charset="0"/>
              </a:rPr>
              <a:t>Review of process or standards</a:t>
            </a:r>
          </a:p>
          <a:p>
            <a:pPr defTabSz="914400">
              <a:spcBef>
                <a:spcPts val="300"/>
              </a:spcBef>
              <a:spcAft>
                <a:spcPts val="300"/>
              </a:spcAft>
              <a:buClr>
                <a:srgbClr val="ED9237"/>
              </a:buClr>
              <a:buFont typeface="Calibri" panose="020F0502020204030204" pitchFamily="34" charset="0"/>
              <a:buChar char="×"/>
              <a:defRPr/>
            </a:pPr>
            <a:r>
              <a:rPr lang="en-GB" sz="1050" dirty="0">
                <a:solidFill>
                  <a:prstClr val="black"/>
                </a:solidFill>
                <a:latin typeface="Segoe UI" panose="020B0502040204020203" pitchFamily="34" charset="0"/>
                <a:ea typeface="Segoe UI" panose="020B0502040204020203" pitchFamily="34" charset="0"/>
                <a:cs typeface="Segoe UI" panose="020B0502040204020203" pitchFamily="34" charset="0"/>
              </a:rPr>
              <a:t>Any Product or Framework </a:t>
            </a:r>
            <a:r>
              <a:rPr lang="en-GB" sz="105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evaluation</a:t>
            </a:r>
          </a:p>
          <a:p>
            <a:pPr defTabSz="914400">
              <a:spcBef>
                <a:spcPts val="300"/>
              </a:spcBef>
              <a:spcAft>
                <a:spcPts val="300"/>
              </a:spcAft>
              <a:buClr>
                <a:srgbClr val="ED9237"/>
              </a:buClr>
              <a:buFont typeface="Calibri" panose="020F0502020204030204" pitchFamily="34" charset="0"/>
              <a:buChar char="×"/>
              <a:defRPr/>
            </a:pPr>
            <a:r>
              <a:rPr lang="en-US" sz="1050" kern="0" dirty="0">
                <a:solidFill>
                  <a:prstClr val="black"/>
                </a:solidFill>
                <a:latin typeface="Segoe UI" panose="020B0502040204020203" pitchFamily="34" charset="0"/>
                <a:ea typeface="Segoe UI" panose="020B0502040204020203" pitchFamily="34" charset="0"/>
                <a:cs typeface="Segoe UI" panose="020B0502040204020203" pitchFamily="34" charset="0"/>
              </a:rPr>
              <a:t>Planning, preparation and execution of any </a:t>
            </a: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functional / regression testing</a:t>
            </a:r>
          </a:p>
          <a:p>
            <a:pPr defTabSz="914400">
              <a:spcBef>
                <a:spcPts val="300"/>
              </a:spcBef>
              <a:spcAft>
                <a:spcPts val="300"/>
              </a:spcAft>
              <a:buClr>
                <a:srgbClr val="ED9237"/>
              </a:buClr>
              <a:buFont typeface="Calibri" panose="020F0502020204030204" pitchFamily="34" charset="0"/>
              <a:buChar char="×"/>
              <a:defRPr/>
            </a:pPr>
            <a:r>
              <a:rPr lang="en-GB" sz="105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Network </a:t>
            </a:r>
            <a:r>
              <a:rPr lang="en-GB" sz="1050" dirty="0">
                <a:solidFill>
                  <a:prstClr val="black"/>
                </a:solidFill>
                <a:latin typeface="Segoe UI" panose="020B0502040204020203" pitchFamily="34" charset="0"/>
                <a:ea typeface="Segoe UI" panose="020B0502040204020203" pitchFamily="34" charset="0"/>
                <a:cs typeface="Segoe UI" panose="020B0502040204020203" pitchFamily="34" charset="0"/>
              </a:rPr>
              <a:t>latency </a:t>
            </a:r>
            <a:r>
              <a:rPr lang="en-GB" sz="105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optimisation</a:t>
            </a:r>
          </a:p>
          <a:p>
            <a:pPr defTabSz="914400">
              <a:spcBef>
                <a:spcPts val="300"/>
              </a:spcBef>
              <a:spcAft>
                <a:spcPts val="300"/>
              </a:spcAft>
              <a:buClr>
                <a:srgbClr val="ED9237"/>
              </a:buClr>
              <a:buFont typeface="Calibri" panose="020F0502020204030204" pitchFamily="34" charset="0"/>
              <a:buChar char="×"/>
              <a:defRPr/>
            </a:pPr>
            <a:r>
              <a:rPr lang="en-GB" sz="105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Actual Performance </a:t>
            </a:r>
            <a:r>
              <a:rPr lang="en-GB" sz="1050" dirty="0">
                <a:solidFill>
                  <a:prstClr val="black"/>
                </a:solidFill>
                <a:latin typeface="Segoe UI" panose="020B0502040204020203" pitchFamily="34" charset="0"/>
                <a:ea typeface="Segoe UI" panose="020B0502040204020203" pitchFamily="34" charset="0"/>
                <a:cs typeface="Segoe UI" panose="020B0502040204020203" pitchFamily="34" charset="0"/>
              </a:rPr>
              <a:t>T</a:t>
            </a:r>
            <a:r>
              <a:rPr lang="en-GB" sz="105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esting and analysis of Feeders and down stream application is not in scope.</a:t>
            </a:r>
            <a:endParaRPr lang="en-GB" sz="105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endParaRPr lang="en-GB" sz="105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endParaRPr lang="en-US" sz="105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endParaRPr lang="en-US" sz="105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endParaRPr lang="en-US" sz="105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4" name="Freeform 53"/>
          <p:cNvSpPr/>
          <p:nvPr/>
        </p:nvSpPr>
        <p:spPr>
          <a:xfrm>
            <a:off x="2747287" y="386532"/>
            <a:ext cx="45719" cy="4225307"/>
          </a:xfrm>
          <a:custGeom>
            <a:avLst/>
            <a:gdLst>
              <a:gd name="connsiteX0" fmla="*/ 0 w 0"/>
              <a:gd name="connsiteY0" fmla="*/ 0 h 5270500"/>
              <a:gd name="connsiteX1" fmla="*/ 0 w 0"/>
              <a:gd name="connsiteY1" fmla="*/ 5270500 h 5270500"/>
            </a:gdLst>
            <a:ahLst/>
            <a:cxnLst>
              <a:cxn ang="0">
                <a:pos x="connsiteX0" y="connsiteY0"/>
              </a:cxn>
              <a:cxn ang="0">
                <a:pos x="connsiteX1" y="connsiteY1"/>
              </a:cxn>
            </a:cxnLst>
            <a:rect l="l" t="t" r="r" b="b"/>
            <a:pathLst>
              <a:path h="5270500">
                <a:moveTo>
                  <a:pt x="0" y="0"/>
                </a:moveTo>
                <a:lnTo>
                  <a:pt x="0" y="5270500"/>
                </a:lnTo>
              </a:path>
            </a:pathLst>
          </a:custGeom>
          <a:noFill/>
          <a:ln w="12700" cap="flat" cmpd="sng" algn="ctr">
            <a:solidFill>
              <a:srgbClr val="FFFFFF">
                <a:lumMod val="65000"/>
              </a:srgbClr>
            </a:solidFill>
            <a:prstDash val="solid"/>
          </a:ln>
          <a:effectLst/>
        </p:spPr>
        <p:txBody>
          <a:bodyPr rtlCol="0" anchor="ctr"/>
          <a:lstStyle/>
          <a:p>
            <a:pPr algn="ctr" defTabSz="914400">
              <a:defRPr/>
            </a:pPr>
            <a:endParaRPr lang="en-US" sz="1778" kern="0" dirty="0" smtClean="0">
              <a:solidFill>
                <a:srgbClr val="000000"/>
              </a:solidFill>
              <a:latin typeface="Calibri" panose="020F0502020204030204" pitchFamily="34" charset="0"/>
            </a:endParaRPr>
          </a:p>
        </p:txBody>
      </p:sp>
      <p:sp>
        <p:nvSpPr>
          <p:cNvPr id="18" name="Rectangle 17"/>
          <p:cNvSpPr/>
          <p:nvPr/>
        </p:nvSpPr>
        <p:spPr bwMode="auto">
          <a:xfrm>
            <a:off x="2837205" y="706136"/>
            <a:ext cx="3797575" cy="752499"/>
          </a:xfrm>
          <a:prstGeom prst="rect">
            <a:avLst/>
          </a:prstGeom>
          <a:solidFill>
            <a:schemeClr val="accent6"/>
          </a:solidFill>
          <a:ln w="9525">
            <a:noFill/>
            <a:miter lim="800000"/>
            <a:headEnd/>
            <a:tailEnd/>
          </a:ln>
          <a:effectLst/>
        </p:spPr>
        <p:txBody>
          <a:bodyPr lIns="35121" tIns="45658" rIns="35121" bIns="45658" rtlCol="0" anchor="ctr"/>
          <a:lstStyle/>
          <a:p>
            <a:pPr marL="171450" lvl="1" indent="-171450" eaLnBrk="0" hangingPunct="0">
              <a:spcAft>
                <a:spcPts val="300"/>
              </a:spcAft>
              <a:buSzPct val="100000"/>
              <a:buFont typeface="Wingdings" panose="05000000000000000000" pitchFamily="2" charset="2"/>
              <a:buChar char="ü"/>
              <a:defRPr/>
            </a:pPr>
            <a:r>
              <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rPr>
              <a:t>Collect application business and technical NFRs and understand application architecture , end to end </a:t>
            </a:r>
            <a:r>
              <a:rPr lang="en-US" sz="10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workflow</a:t>
            </a:r>
          </a:p>
          <a:p>
            <a:pPr marL="171450" lvl="1" indent="-171450" eaLnBrk="0" hangingPunct="0">
              <a:spcAft>
                <a:spcPts val="300"/>
              </a:spcAft>
              <a:buSzPct val="100000"/>
              <a:buFont typeface="Wingdings" panose="05000000000000000000" pitchFamily="2" charset="2"/>
              <a:buChar char="ü"/>
              <a:defRPr/>
            </a:pPr>
            <a:r>
              <a:rPr lang="en-US" sz="10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Understand collect information/ logs of recent </a:t>
            </a:r>
            <a:r>
              <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rPr>
              <a:t>production </a:t>
            </a:r>
            <a:r>
              <a:rPr lang="en-US" sz="10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issues.</a:t>
            </a:r>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Rectangle 18"/>
          <p:cNvSpPr/>
          <p:nvPr/>
        </p:nvSpPr>
        <p:spPr bwMode="auto">
          <a:xfrm>
            <a:off x="2815106" y="1520260"/>
            <a:ext cx="3795883" cy="1047641"/>
          </a:xfrm>
          <a:prstGeom prst="rect">
            <a:avLst/>
          </a:prstGeom>
          <a:solidFill>
            <a:schemeClr val="accent4">
              <a:lumMod val="60000"/>
              <a:lumOff val="40000"/>
            </a:schemeClr>
          </a:solidFill>
          <a:ln w="9525">
            <a:noFill/>
            <a:miter lim="800000"/>
            <a:headEnd/>
            <a:tailEnd/>
          </a:ln>
          <a:effectLst/>
        </p:spPr>
        <p:txBody>
          <a:bodyPr lIns="35121" tIns="45658" rIns="35121" bIns="45658" rtlCol="0" anchor="ctr"/>
          <a:lstStyle/>
          <a:p>
            <a:pPr marL="171450" lvl="1" indent="-171450" defTabSz="914400">
              <a:spcAft>
                <a:spcPts val="300"/>
              </a:spcAft>
              <a:buSzPct val="100000"/>
              <a:buFont typeface="Wingdings" panose="05000000000000000000" pitchFamily="2" charset="2"/>
              <a:buChar char="ü"/>
              <a:defRPr/>
            </a:pPr>
            <a:r>
              <a:rPr lang="en-US" sz="10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Analyze </a:t>
            </a:r>
            <a:r>
              <a:rPr lang="en-US" sz="1000" dirty="0">
                <a:solidFill>
                  <a:srgbClr val="000000"/>
                </a:solidFill>
                <a:latin typeface="Segoe UI" panose="020B0502040204020203" pitchFamily="34" charset="0"/>
                <a:ea typeface="Segoe UI" panose="020B0502040204020203" pitchFamily="34" charset="0"/>
                <a:cs typeface="Segoe UI" panose="020B0502040204020203" pitchFamily="34" charset="0"/>
              </a:rPr>
              <a:t>production statistics and logs of recent issues for Performance, and Scalability bottlenecks</a:t>
            </a:r>
          </a:p>
          <a:p>
            <a:pPr marL="171450" lvl="1" indent="-171450" defTabSz="914400">
              <a:spcAft>
                <a:spcPts val="300"/>
              </a:spcAft>
              <a:buSzPct val="100000"/>
              <a:buFont typeface="Wingdings" panose="05000000000000000000" pitchFamily="2" charset="2"/>
              <a:buChar char="ü"/>
              <a:defRPr/>
            </a:pPr>
            <a:r>
              <a:rPr lang="en-US" sz="10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Identify </a:t>
            </a:r>
            <a:r>
              <a:rPr lang="en-US" sz="1000" dirty="0">
                <a:solidFill>
                  <a:srgbClr val="000000"/>
                </a:solidFill>
                <a:latin typeface="Segoe UI" panose="020B0502040204020203" pitchFamily="34" charset="0"/>
                <a:ea typeface="Segoe UI" panose="020B0502040204020203" pitchFamily="34" charset="0"/>
                <a:cs typeface="Segoe UI" panose="020B0502040204020203" pitchFamily="34" charset="0"/>
              </a:rPr>
              <a:t>set of performance tests to be executed </a:t>
            </a:r>
            <a:r>
              <a:rPr lang="en-US" sz="10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on UAT to </a:t>
            </a:r>
            <a:r>
              <a:rPr lang="en-US" sz="1000" dirty="0">
                <a:solidFill>
                  <a:srgbClr val="000000"/>
                </a:solidFill>
                <a:latin typeface="Segoe UI" panose="020B0502040204020203" pitchFamily="34" charset="0"/>
                <a:ea typeface="Segoe UI" panose="020B0502040204020203" pitchFamily="34" charset="0"/>
                <a:cs typeface="Segoe UI" panose="020B0502040204020203" pitchFamily="34" charset="0"/>
              </a:rPr>
              <a:t>simulate </a:t>
            </a:r>
            <a:r>
              <a:rPr lang="en-US" sz="10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mix of production load volume of feeder systems</a:t>
            </a:r>
          </a:p>
          <a:p>
            <a:pPr marL="171450" lvl="1" indent="-171450" defTabSz="914400">
              <a:spcAft>
                <a:spcPts val="300"/>
              </a:spcAft>
              <a:buSzPct val="100000"/>
              <a:buFont typeface="Wingdings" panose="05000000000000000000" pitchFamily="2" charset="2"/>
              <a:buChar char="ü"/>
              <a:defRPr/>
            </a:pPr>
            <a:r>
              <a:rPr lang="en-US" sz="10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Setup </a:t>
            </a:r>
            <a:r>
              <a:rPr lang="en-US" sz="1000" dirty="0">
                <a:solidFill>
                  <a:srgbClr val="000000"/>
                </a:solidFill>
                <a:latin typeface="Segoe UI" panose="020B0502040204020203" pitchFamily="34" charset="0"/>
                <a:ea typeface="Segoe UI" panose="020B0502040204020203" pitchFamily="34" charset="0"/>
                <a:cs typeface="Segoe UI" panose="020B0502040204020203" pitchFamily="34" charset="0"/>
              </a:rPr>
              <a:t>framework to enable IMF team repeat performance analysis post </a:t>
            </a:r>
            <a:r>
              <a:rPr lang="en-US" sz="10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engagement</a:t>
            </a:r>
            <a:endParaRPr lang="en-US" sz="1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0" name="Rectangle 19"/>
          <p:cNvSpPr/>
          <p:nvPr/>
        </p:nvSpPr>
        <p:spPr bwMode="auto">
          <a:xfrm>
            <a:off x="2824272" y="2595815"/>
            <a:ext cx="3790990" cy="813944"/>
          </a:xfrm>
          <a:prstGeom prst="rect">
            <a:avLst/>
          </a:prstGeom>
          <a:solidFill>
            <a:schemeClr val="bg2">
              <a:lumMod val="60000"/>
              <a:lumOff val="40000"/>
            </a:schemeClr>
          </a:solidFill>
          <a:ln w="9525">
            <a:noFill/>
            <a:miter lim="800000"/>
            <a:headEnd/>
            <a:tailEnd/>
          </a:ln>
          <a:effectLst/>
        </p:spPr>
        <p:txBody>
          <a:bodyPr lIns="35121" tIns="45658" rIns="35121" bIns="45658" rtlCol="0" anchor="ctr"/>
          <a:lstStyle/>
          <a:p>
            <a:pPr marL="171450" lvl="1" indent="-171450" defTabSz="914400">
              <a:spcAft>
                <a:spcPts val="300"/>
              </a:spcAft>
              <a:buSzPct val="100000"/>
              <a:buFont typeface="Wingdings" panose="05000000000000000000" pitchFamily="2" charset="2"/>
              <a:buChar char="ü"/>
              <a:defRPr/>
            </a:pPr>
            <a:r>
              <a:rPr lang="en-US" sz="1000" dirty="0">
                <a:solidFill>
                  <a:srgbClr val="000000"/>
                </a:solidFill>
                <a:latin typeface="Segoe UI" panose="020B0502040204020203" pitchFamily="34" charset="0"/>
                <a:ea typeface="Segoe UI" panose="020B0502040204020203" pitchFamily="34" charset="0"/>
                <a:cs typeface="Segoe UI" panose="020B0502040204020203" pitchFamily="34" charset="0"/>
              </a:rPr>
              <a:t>Review application availability incidents in production and analyze root cause</a:t>
            </a:r>
          </a:p>
          <a:p>
            <a:pPr marL="171450" lvl="1" indent="-171450" defTabSz="914400">
              <a:spcAft>
                <a:spcPts val="300"/>
              </a:spcAft>
              <a:buSzPct val="100000"/>
              <a:buFont typeface="Wingdings" panose="05000000000000000000" pitchFamily="2" charset="2"/>
              <a:buChar char="ü"/>
              <a:defRPr/>
            </a:pPr>
            <a:r>
              <a:rPr lang="en-US" sz="1000" dirty="0">
                <a:solidFill>
                  <a:srgbClr val="000000"/>
                </a:solidFill>
                <a:latin typeface="Segoe UI" panose="020B0502040204020203" pitchFamily="34" charset="0"/>
                <a:ea typeface="Segoe UI" panose="020B0502040204020203" pitchFamily="34" charset="0"/>
                <a:cs typeface="Segoe UI" panose="020B0502040204020203" pitchFamily="34" charset="0"/>
              </a:rPr>
              <a:t>Conduct SPOF/FMEA Analysis of IMF production Farm and assess health check from Resiliency perspective </a:t>
            </a:r>
          </a:p>
        </p:txBody>
      </p:sp>
      <p:sp>
        <p:nvSpPr>
          <p:cNvPr id="21" name="Rectangle 20"/>
          <p:cNvSpPr/>
          <p:nvPr/>
        </p:nvSpPr>
        <p:spPr bwMode="auto">
          <a:xfrm>
            <a:off x="2821826" y="3496539"/>
            <a:ext cx="3795883" cy="1202872"/>
          </a:xfrm>
          <a:prstGeom prst="rect">
            <a:avLst/>
          </a:prstGeom>
          <a:solidFill>
            <a:schemeClr val="accent5">
              <a:lumMod val="60000"/>
              <a:lumOff val="40000"/>
            </a:schemeClr>
          </a:solidFill>
          <a:ln w="9525">
            <a:noFill/>
            <a:miter lim="800000"/>
            <a:headEnd/>
            <a:tailEnd/>
          </a:ln>
          <a:effectLst/>
        </p:spPr>
        <p:txBody>
          <a:bodyPr lIns="35121" tIns="45658" rIns="35121" bIns="45658" rtlCol="0" anchor="ctr"/>
          <a:lstStyle/>
          <a:p>
            <a:pPr marL="171450" indent="-171450" defTabSz="914400">
              <a:buFont typeface="Wingdings" panose="05000000000000000000" pitchFamily="2" charset="2"/>
              <a:buChar char="ü"/>
            </a:pPr>
            <a:r>
              <a:rPr lang="en-US" sz="1000" dirty="0">
                <a:solidFill>
                  <a:srgbClr val="000000"/>
                </a:solidFill>
                <a:latin typeface="Segoe UI" panose="020B0502040204020203" pitchFamily="34" charset="0"/>
                <a:ea typeface="Segoe UI" panose="020B0502040204020203" pitchFamily="34" charset="0"/>
                <a:cs typeface="Segoe UI" panose="020B0502040204020203" pitchFamily="34" charset="0"/>
              </a:rPr>
              <a:t>Capacity Analysis of IMF Production Cluster Farm for various workload scenarios</a:t>
            </a:r>
          </a:p>
          <a:p>
            <a:pPr marL="171450" indent="-171450" defTabSz="914400">
              <a:buFont typeface="Wingdings" panose="05000000000000000000" pitchFamily="2" charset="2"/>
              <a:buChar char="ü"/>
            </a:pPr>
            <a:r>
              <a:rPr lang="en-US" sz="1000" dirty="0">
                <a:solidFill>
                  <a:srgbClr val="000000"/>
                </a:solidFill>
                <a:latin typeface="Segoe UI" panose="020B0502040204020203" pitchFamily="34" charset="0"/>
                <a:ea typeface="Segoe UI" panose="020B0502040204020203" pitchFamily="34" charset="0"/>
                <a:cs typeface="Segoe UI" panose="020B0502040204020203" pitchFamily="34" charset="0"/>
              </a:rPr>
              <a:t>Provide recommendations for additional capacity, if required and its associated configurations</a:t>
            </a:r>
          </a:p>
          <a:p>
            <a:pPr marL="171450" lvl="1" indent="-171450" defTabSz="914400">
              <a:buFont typeface="Wingdings" panose="05000000000000000000" pitchFamily="2" charset="2"/>
              <a:buChar char="ü"/>
            </a:pPr>
            <a:r>
              <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rPr>
              <a:t>Present Performance , Scalability, Capacity and availability assessment report including observations, analysis findings and recommendations</a:t>
            </a:r>
          </a:p>
        </p:txBody>
      </p:sp>
    </p:spTree>
    <p:extLst>
      <p:ext uri="{BB962C8B-B14F-4D97-AF65-F5344CB8AC3E}">
        <p14:creationId xmlns:p14="http://schemas.microsoft.com/office/powerpoint/2010/main" val="3437518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79548390"/>
              </p:ext>
            </p:extLst>
          </p:nvPr>
        </p:nvGraphicFramePr>
        <p:xfrm>
          <a:off x="2756824" y="870614"/>
          <a:ext cx="6096000" cy="259080"/>
        </p:xfrm>
        <a:graphic>
          <a:graphicData uri="http://schemas.openxmlformats.org/drawingml/2006/table">
            <a:tbl>
              <a:tblPr firstRow="1" bandRow="1">
                <a:tableStyleId>{5C22544A-7EE6-4342-B048-85BDC9FD1C3A}</a:tableStyleId>
              </a:tblPr>
              <a:tblGrid>
                <a:gridCol w="1515918">
                  <a:extLst>
                    <a:ext uri="{9D8B030D-6E8A-4147-A177-3AD203B41FA5}">
                      <a16:colId xmlns:a16="http://schemas.microsoft.com/office/drawing/2014/main" xmlns="" val="3809801808"/>
                    </a:ext>
                  </a:extLst>
                </a:gridCol>
                <a:gridCol w="3131127">
                  <a:extLst>
                    <a:ext uri="{9D8B030D-6E8A-4147-A177-3AD203B41FA5}">
                      <a16:colId xmlns:a16="http://schemas.microsoft.com/office/drawing/2014/main" xmlns="" val="2635141535"/>
                    </a:ext>
                  </a:extLst>
                </a:gridCol>
                <a:gridCol w="1448955">
                  <a:extLst>
                    <a:ext uri="{9D8B030D-6E8A-4147-A177-3AD203B41FA5}">
                      <a16:colId xmlns:a16="http://schemas.microsoft.com/office/drawing/2014/main" xmlns="" val="2959465931"/>
                    </a:ext>
                  </a:extLst>
                </a:gridCol>
              </a:tblGrid>
              <a:tr h="174821">
                <a:tc>
                  <a:txBody>
                    <a:bodyPr/>
                    <a:lstStyle/>
                    <a:p>
                      <a:pPr algn="ctr"/>
                      <a:r>
                        <a:rPr lang="en-US" sz="1100" dirty="0"/>
                        <a:t>Week 1 &amp; 2</a:t>
                      </a:r>
                    </a:p>
                  </a:txBody>
                  <a:tcPr/>
                </a:tc>
                <a:tc>
                  <a:txBody>
                    <a:bodyPr/>
                    <a:lstStyle/>
                    <a:p>
                      <a:pPr algn="ctr"/>
                      <a:r>
                        <a:rPr lang="en-US" sz="1100" dirty="0"/>
                        <a:t>Weeks 3 through </a:t>
                      </a:r>
                      <a:r>
                        <a:rPr lang="en-US" sz="1100" dirty="0" smtClean="0"/>
                        <a:t>11</a:t>
                      </a:r>
                      <a:endParaRPr lang="en-US" sz="1100" dirty="0"/>
                    </a:p>
                  </a:txBody>
                  <a:tcPr/>
                </a:tc>
                <a:tc>
                  <a:txBody>
                    <a:bodyPr/>
                    <a:lstStyle/>
                    <a:p>
                      <a:pPr algn="ctr"/>
                      <a:r>
                        <a:rPr lang="en-US" sz="1100" dirty="0"/>
                        <a:t>Week </a:t>
                      </a:r>
                      <a:r>
                        <a:rPr lang="en-US" sz="1100" dirty="0" smtClean="0"/>
                        <a:t>12</a:t>
                      </a:r>
                      <a:endParaRPr lang="en-US" sz="1100" dirty="0"/>
                    </a:p>
                  </a:txBody>
                  <a:tcPr/>
                </a:tc>
                <a:extLst>
                  <a:ext uri="{0D108BD9-81ED-4DB2-BD59-A6C34878D82A}">
                    <a16:rowId xmlns:a16="http://schemas.microsoft.com/office/drawing/2014/main" xmlns="" val="4122591411"/>
                  </a:ext>
                </a:extLst>
              </a:tr>
            </a:tbl>
          </a:graphicData>
        </a:graphic>
      </p:graphicFrame>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5</a:t>
            </a:fld>
            <a:endParaRPr lang="en-US" dirty="0">
              <a:solidFill>
                <a:prstClr val="white"/>
              </a:solidFill>
            </a:endParaRPr>
          </a:p>
        </p:txBody>
      </p:sp>
      <p:sp>
        <p:nvSpPr>
          <p:cNvPr id="3" name="Title 2"/>
          <p:cNvSpPr>
            <a:spLocks noGrp="1"/>
          </p:cNvSpPr>
          <p:nvPr>
            <p:ph type="title"/>
          </p:nvPr>
        </p:nvSpPr>
        <p:spPr>
          <a:xfrm>
            <a:off x="387837" y="-100362"/>
            <a:ext cx="8464987" cy="432007"/>
          </a:xfrm>
        </p:spPr>
        <p:txBody>
          <a:bodyPr>
            <a:noAutofit/>
          </a:bodyPr>
          <a:lstStyle/>
          <a:p>
            <a:r>
              <a:rPr lang="en-US" sz="2000" dirty="0" smtClean="0"/>
              <a:t>Engagement Approach</a:t>
            </a:r>
            <a:endParaRPr lang="en-US" sz="2000" dirty="0"/>
          </a:p>
        </p:txBody>
      </p:sp>
      <p:grpSp>
        <p:nvGrpSpPr>
          <p:cNvPr id="30" name="Group 29"/>
          <p:cNvGrpSpPr/>
          <p:nvPr/>
        </p:nvGrpSpPr>
        <p:grpSpPr>
          <a:xfrm>
            <a:off x="2322971" y="1130545"/>
            <a:ext cx="6596230" cy="3490249"/>
            <a:chOff x="2574359" y="2352537"/>
            <a:chExt cx="9372881" cy="4583100"/>
          </a:xfrm>
        </p:grpSpPr>
        <p:sp>
          <p:nvSpPr>
            <p:cNvPr id="5" name="Rectangle 4"/>
            <p:cNvSpPr>
              <a:spLocks noChangeArrowheads="1"/>
            </p:cNvSpPr>
            <p:nvPr/>
          </p:nvSpPr>
          <p:spPr bwMode="auto">
            <a:xfrm>
              <a:off x="9833632" y="3138608"/>
              <a:ext cx="2113608" cy="3292012"/>
            </a:xfrm>
            <a:prstGeom prst="rect">
              <a:avLst/>
            </a:prstGeom>
            <a:gradFill>
              <a:gsLst>
                <a:gs pos="58000">
                  <a:sysClr val="window" lastClr="FFFFFF"/>
                </a:gs>
                <a:gs pos="96000">
                  <a:sysClr val="window" lastClr="FFFFFF">
                    <a:lumMod val="95000"/>
                  </a:sysClr>
                </a:gs>
              </a:gsLst>
              <a:lin ang="5400000" scaled="0"/>
            </a:gradFill>
            <a:ln w="9525" cap="flat" cmpd="sng" algn="ctr">
              <a:solidFill>
                <a:sysClr val="window" lastClr="FFFFFF">
                  <a:lumMod val="50000"/>
                </a:sysClr>
              </a:solidFill>
              <a:prstDash val="sysDash"/>
              <a:round/>
              <a:headEnd type="none" w="med" len="med"/>
              <a:tailEnd type="none" w="med" len="med"/>
            </a:ln>
            <a:effectLst/>
          </p:spPr>
          <p:txBody>
            <a:bodyPr anchor="t"/>
            <a:lstStyle/>
            <a:p>
              <a:pPr marL="152396" indent="-152396">
                <a:spcBef>
                  <a:spcPts val="267"/>
                </a:spcBef>
                <a:spcAft>
                  <a:spcPts val="267"/>
                </a:spcAft>
                <a:buClr>
                  <a:srgbClr val="141414"/>
                </a:buClr>
                <a:buFont typeface="Wingdings" pitchFamily="2" charset="2"/>
                <a:buChar char="§"/>
                <a:defRPr/>
              </a:pP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Develop recommendation Report</a:t>
              </a:r>
            </a:p>
            <a:p>
              <a:pPr marL="383106" lvl="1" indent="-228594">
                <a:spcBef>
                  <a:spcPts val="267"/>
                </a:spcBef>
                <a:spcAft>
                  <a:spcPts val="267"/>
                </a:spcAft>
                <a:buClr>
                  <a:srgbClr val="141414"/>
                </a:buClr>
                <a:buFont typeface="Courier New" panose="02070309020205020404" pitchFamily="49" charset="0"/>
                <a:buChar char="o"/>
                <a:defRPr/>
              </a:pP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Short Term/Tactical Recommendations</a:t>
              </a:r>
            </a:p>
            <a:p>
              <a:pPr marL="383106" lvl="1" indent="-228594">
                <a:spcBef>
                  <a:spcPts val="267"/>
                </a:spcBef>
                <a:spcAft>
                  <a:spcPts val="267"/>
                </a:spcAft>
                <a:buClr>
                  <a:srgbClr val="141414"/>
                </a:buClr>
                <a:buFont typeface="Courier New" panose="02070309020205020404" pitchFamily="49" charset="0"/>
                <a:buChar char="o"/>
                <a:defRPr/>
              </a:pP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Long Term/Strategic Recommendations</a:t>
              </a:r>
            </a:p>
            <a:p>
              <a:pPr marL="383106" lvl="1" indent="-228594">
                <a:spcBef>
                  <a:spcPts val="267"/>
                </a:spcBef>
                <a:spcAft>
                  <a:spcPts val="267"/>
                </a:spcAft>
                <a:buClr>
                  <a:srgbClr val="141414"/>
                </a:buClr>
                <a:buFont typeface="Courier New" panose="02070309020205020404" pitchFamily="49" charset="0"/>
                <a:buChar char="o"/>
                <a:defRPr/>
              </a:pP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Implementation Roadmap</a:t>
              </a:r>
            </a:p>
          </p:txBody>
        </p:sp>
        <p:sp>
          <p:nvSpPr>
            <p:cNvPr id="6" name="Rectangle 11"/>
            <p:cNvSpPr>
              <a:spLocks noChangeArrowheads="1"/>
            </p:cNvSpPr>
            <p:nvPr/>
          </p:nvSpPr>
          <p:spPr bwMode="auto">
            <a:xfrm>
              <a:off x="7659161" y="3138606"/>
              <a:ext cx="2113608" cy="3292013"/>
            </a:xfrm>
            <a:prstGeom prst="rect">
              <a:avLst/>
            </a:prstGeom>
            <a:gradFill>
              <a:gsLst>
                <a:gs pos="58000">
                  <a:sysClr val="window" lastClr="FFFFFF"/>
                </a:gs>
                <a:gs pos="96000">
                  <a:sysClr val="window" lastClr="FFFFFF">
                    <a:lumMod val="95000"/>
                  </a:sysClr>
                </a:gs>
              </a:gsLst>
              <a:lin ang="5400000" scaled="0"/>
            </a:gradFill>
            <a:ln w="9525" cap="flat" cmpd="sng" algn="ctr">
              <a:solidFill>
                <a:sysClr val="window" lastClr="FFFFFF">
                  <a:lumMod val="50000"/>
                </a:sysClr>
              </a:solidFill>
              <a:prstDash val="sysDash"/>
              <a:round/>
              <a:headEnd type="none" w="med" len="med"/>
              <a:tailEnd type="none" w="med" len="med"/>
            </a:ln>
            <a:effectLst/>
          </p:spPr>
          <p:txBody>
            <a:bodyPr anchor="t"/>
            <a:lstStyle/>
            <a:p>
              <a:pPr marL="114297" indent="-114297">
                <a:spcBef>
                  <a:spcPts val="200"/>
                </a:spcBef>
                <a:spcAft>
                  <a:spcPts val="200"/>
                </a:spcAft>
                <a:buClr>
                  <a:srgbClr val="141414"/>
                </a:buClr>
                <a:buFont typeface="Wingdings" pitchFamily="2" charset="2"/>
                <a:buChar char="§"/>
                <a:defRPr/>
              </a:pP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Root cause analysis for top issues identified from health check </a:t>
              </a:r>
            </a:p>
            <a:p>
              <a:pPr marL="114297" indent="-114297">
                <a:spcBef>
                  <a:spcPts val="200"/>
                </a:spcBef>
                <a:spcAft>
                  <a:spcPts val="200"/>
                </a:spcAft>
                <a:buClr>
                  <a:srgbClr val="141414"/>
                </a:buClr>
                <a:buFont typeface="Wingdings" pitchFamily="2" charset="2"/>
                <a:buChar char="§"/>
                <a:defRPr/>
              </a:pP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Analyze profiler data to determine hot spots</a:t>
              </a:r>
            </a:p>
            <a:p>
              <a:pPr marL="114297" indent="-114297">
                <a:spcBef>
                  <a:spcPts val="200"/>
                </a:spcBef>
                <a:spcAft>
                  <a:spcPts val="200"/>
                </a:spcAft>
                <a:buClr>
                  <a:srgbClr val="141414"/>
                </a:buClr>
                <a:buFont typeface="Wingdings" pitchFamily="2" charset="2"/>
                <a:buChar char="§"/>
                <a:defRPr/>
              </a:pP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Usage and Throughput Trend </a:t>
              </a: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analysis of monitoring metrics (Infrastructure resource usage, </a:t>
              </a: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Oracle Coherence Cluster and Resource </a:t>
              </a: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usage)</a:t>
              </a:r>
            </a:p>
            <a:p>
              <a:pPr marL="114297" indent="-114297">
                <a:spcBef>
                  <a:spcPts val="200"/>
                </a:spcBef>
                <a:spcAft>
                  <a:spcPts val="200"/>
                </a:spcAft>
                <a:buClr>
                  <a:srgbClr val="141414"/>
                </a:buClr>
                <a:buFont typeface="Wingdings" pitchFamily="2" charset="2"/>
                <a:buChar char="§"/>
                <a:defRPr/>
              </a:pP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Scalability analysis and Indexing Strategy analysis</a:t>
              </a:r>
              <a:endPar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a:p>
              <a:pPr marL="114297" indent="-114297">
                <a:spcBef>
                  <a:spcPts val="200"/>
                </a:spcBef>
                <a:spcAft>
                  <a:spcPts val="200"/>
                </a:spcAft>
                <a:buClr>
                  <a:srgbClr val="141414"/>
                </a:buClr>
                <a:buFont typeface="Wingdings" pitchFamily="2" charset="2"/>
                <a:buChar char="§"/>
                <a:defRPr/>
              </a:pP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Bottleneck Identification &amp; Root Cause Analysis</a:t>
              </a:r>
            </a:p>
            <a:p>
              <a:pPr marL="114297" indent="-114297">
                <a:spcBef>
                  <a:spcPts val="200"/>
                </a:spcBef>
                <a:spcAft>
                  <a:spcPts val="200"/>
                </a:spcAft>
                <a:buClr>
                  <a:srgbClr val="141414"/>
                </a:buClr>
                <a:buFont typeface="Wingdings" pitchFamily="2" charset="2"/>
                <a:buChar char="§"/>
                <a:defRPr/>
              </a:pP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Solutions Identification</a:t>
              </a:r>
            </a:p>
          </p:txBody>
        </p:sp>
        <p:sp>
          <p:nvSpPr>
            <p:cNvPr id="7" name="Rectangle 11"/>
            <p:cNvSpPr>
              <a:spLocks noChangeArrowheads="1"/>
            </p:cNvSpPr>
            <p:nvPr/>
          </p:nvSpPr>
          <p:spPr bwMode="auto">
            <a:xfrm>
              <a:off x="5484689" y="3110535"/>
              <a:ext cx="2113608" cy="3281052"/>
            </a:xfrm>
            <a:prstGeom prst="rect">
              <a:avLst/>
            </a:prstGeom>
            <a:gradFill>
              <a:gsLst>
                <a:gs pos="58000">
                  <a:sysClr val="window" lastClr="FFFFFF"/>
                </a:gs>
                <a:gs pos="96000">
                  <a:sysClr val="window" lastClr="FFFFFF">
                    <a:lumMod val="95000"/>
                  </a:sysClr>
                </a:gs>
              </a:gsLst>
              <a:lin ang="5400000" scaled="0"/>
            </a:gradFill>
            <a:ln w="9525" cap="flat" cmpd="sng" algn="ctr">
              <a:solidFill>
                <a:sysClr val="window" lastClr="FFFFFF">
                  <a:lumMod val="50000"/>
                </a:sysClr>
              </a:solidFill>
              <a:prstDash val="sysDash"/>
              <a:round/>
              <a:headEnd type="none" w="med" len="med"/>
              <a:tailEnd type="none" w="med" len="med"/>
            </a:ln>
            <a:effectLst/>
          </p:spPr>
          <p:txBody>
            <a:bodyPr anchor="t"/>
            <a:lstStyle/>
            <a:p>
              <a:pPr marL="114297" indent="-114297">
                <a:spcBef>
                  <a:spcPts val="200"/>
                </a:spcBef>
                <a:spcAft>
                  <a:spcPts val="200"/>
                </a:spcAft>
                <a:buClr>
                  <a:srgbClr val="141414"/>
                </a:buClr>
                <a:buFont typeface="Wingdings" pitchFamily="2" charset="2"/>
                <a:buChar char="§"/>
                <a:defRPr/>
              </a:pPr>
              <a:r>
                <a:rPr lang="en-GB" sz="800" kern="0" dirty="0">
                  <a:solidFill>
                    <a:prstClr val="black"/>
                  </a:solidFill>
                  <a:latin typeface="Segoe UI" panose="020B0502040204020203" pitchFamily="34" charset="0"/>
                  <a:ea typeface="Segoe UI" panose="020B0502040204020203" pitchFamily="34" charset="0"/>
                  <a:cs typeface="Segoe UI" panose="020B0502040204020203" pitchFamily="34" charset="0"/>
                </a:rPr>
                <a:t>Try replicating issue in Lower </a:t>
              </a:r>
              <a:r>
                <a:rPr lang="en-GB" sz="800" kern="0" dirty="0" err="1">
                  <a:solidFill>
                    <a:prstClr val="black"/>
                  </a:solidFill>
                  <a:latin typeface="Segoe UI" panose="020B0502040204020203" pitchFamily="34" charset="0"/>
                  <a:ea typeface="Segoe UI" panose="020B0502040204020203" pitchFamily="34" charset="0"/>
                  <a:cs typeface="Segoe UI" panose="020B0502040204020203" pitchFamily="34" charset="0"/>
                </a:rPr>
                <a:t>Env</a:t>
              </a:r>
              <a:r>
                <a:rPr lang="en-GB" sz="800" kern="0" dirty="0">
                  <a:solidFill>
                    <a:prstClr val="black"/>
                  </a:solidFill>
                  <a:latin typeface="Segoe UI" panose="020B0502040204020203" pitchFamily="34" charset="0"/>
                  <a:ea typeface="Segoe UI" panose="020B0502040204020203" pitchFamily="34" charset="0"/>
                  <a:cs typeface="Segoe UI" panose="020B0502040204020203" pitchFamily="34" charset="0"/>
                </a:rPr>
                <a:t>.</a:t>
              </a:r>
              <a:endParaRPr lang="en-US" sz="800" kern="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114297" indent="-114297">
                <a:spcBef>
                  <a:spcPts val="200"/>
                </a:spcBef>
                <a:spcAft>
                  <a:spcPts val="200"/>
                </a:spcAft>
                <a:buClr>
                  <a:srgbClr val="141414"/>
                </a:buClr>
                <a:buFont typeface="Wingdings" pitchFamily="2" charset="2"/>
                <a:buChar char="§"/>
                <a:defRPr/>
              </a:pP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Perform  Profiling </a:t>
              </a: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and collect performance </a:t>
              </a: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metrics</a:t>
              </a:r>
            </a:p>
            <a:p>
              <a:pPr marL="114297" indent="-114297">
                <a:spcBef>
                  <a:spcPts val="200"/>
                </a:spcBef>
                <a:spcAft>
                  <a:spcPts val="200"/>
                </a:spcAft>
                <a:buClr>
                  <a:srgbClr val="141414"/>
                </a:buClr>
                <a:buFont typeface="Wingdings" pitchFamily="2" charset="2"/>
                <a:buChar char="§"/>
                <a:defRPr/>
              </a:pP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Execute </a:t>
              </a: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different performance tests (</a:t>
              </a: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Load</a:t>
              </a: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 </a:t>
              </a: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and Scalability tests) </a:t>
              </a:r>
              <a:endPar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a:p>
              <a:pPr marL="114297" indent="-114297">
                <a:spcBef>
                  <a:spcPts val="200"/>
                </a:spcBef>
                <a:spcAft>
                  <a:spcPts val="200"/>
                </a:spcAft>
                <a:buClr>
                  <a:srgbClr val="141414"/>
                </a:buClr>
                <a:buFont typeface="Wingdings" pitchFamily="2" charset="2"/>
                <a:buChar char="§"/>
                <a:defRPr/>
              </a:pP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Collect </a:t>
              </a: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performance test results and other </a:t>
              </a: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metrics</a:t>
              </a:r>
            </a:p>
            <a:p>
              <a:pPr marL="114297" indent="-114297">
                <a:spcBef>
                  <a:spcPts val="200"/>
                </a:spcBef>
                <a:spcAft>
                  <a:spcPts val="200"/>
                </a:spcAft>
                <a:buClr>
                  <a:srgbClr val="141414"/>
                </a:buClr>
                <a:buFont typeface="Wingdings" pitchFamily="2" charset="2"/>
                <a:buChar char="§"/>
                <a:defRPr/>
              </a:pPr>
              <a:r>
                <a:rPr lang="en-US" sz="800" kern="0" dirty="0">
                  <a:solidFill>
                    <a:prstClr val="black"/>
                  </a:solidFill>
                  <a:latin typeface="Segoe UI" panose="020B0502040204020203" pitchFamily="34" charset="0"/>
                  <a:ea typeface="Segoe UI" panose="020B0502040204020203" pitchFamily="34" charset="0"/>
                  <a:cs typeface="Segoe UI" panose="020B0502040204020203" pitchFamily="34" charset="0"/>
                </a:rPr>
                <a:t>Collate the results and observe for any abnormal pattern or behavior</a:t>
              </a:r>
              <a:endPar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11"/>
            <p:cNvSpPr>
              <a:spLocks noChangeArrowheads="1"/>
            </p:cNvSpPr>
            <p:nvPr/>
          </p:nvSpPr>
          <p:spPr bwMode="auto">
            <a:xfrm>
              <a:off x="3310218" y="3110535"/>
              <a:ext cx="2113608" cy="3281052"/>
            </a:xfrm>
            <a:prstGeom prst="rect">
              <a:avLst/>
            </a:prstGeom>
            <a:gradFill>
              <a:gsLst>
                <a:gs pos="58000">
                  <a:sysClr val="window" lastClr="FFFFFF"/>
                </a:gs>
                <a:gs pos="96000">
                  <a:sysClr val="window" lastClr="FFFFFF">
                    <a:lumMod val="95000"/>
                  </a:sysClr>
                </a:gs>
              </a:gsLst>
              <a:lin ang="5400000" scaled="0"/>
            </a:gradFill>
            <a:ln w="9525" cap="flat" cmpd="sng" algn="ctr">
              <a:solidFill>
                <a:sysClr val="window" lastClr="FFFFFF">
                  <a:lumMod val="50000"/>
                </a:sysClr>
              </a:solidFill>
              <a:prstDash val="sysDash"/>
              <a:round/>
              <a:headEnd type="none" w="med" len="med"/>
              <a:tailEnd type="none" w="med" len="med"/>
            </a:ln>
            <a:effectLst/>
          </p:spPr>
          <p:txBody>
            <a:bodyPr anchor="t"/>
            <a:lstStyle/>
            <a:p>
              <a:pPr marL="152396" indent="-152396">
                <a:spcBef>
                  <a:spcPts val="267"/>
                </a:spcBef>
                <a:spcAft>
                  <a:spcPts val="267"/>
                </a:spcAft>
                <a:buClr>
                  <a:srgbClr val="141414"/>
                </a:buClr>
                <a:buFont typeface="Wingdings" pitchFamily="2" charset="2"/>
                <a:buChar char="§"/>
                <a:defRPr/>
              </a:pPr>
              <a:r>
                <a:rPr lang="en-US" sz="800" kern="0" dirty="0">
                  <a:solidFill>
                    <a:prstClr val="black"/>
                  </a:solidFill>
                  <a:latin typeface="Segoe UI" panose="020B0502040204020203" pitchFamily="34" charset="0"/>
                  <a:ea typeface="Segoe UI" panose="020B0502040204020203" pitchFamily="34" charset="0"/>
                  <a:cs typeface="Segoe UI" panose="020B0502040204020203" pitchFamily="34" charset="0"/>
                </a:rPr>
                <a:t>Verify Load simulation </a:t>
              </a:r>
              <a:r>
                <a:rPr lang="en-US" sz="8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suite and </a:t>
              </a: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CS Monitoring </a:t>
              </a: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tools and logs in test environment</a:t>
              </a:r>
            </a:p>
            <a:p>
              <a:pPr marL="171450" indent="-171450" defTabSz="914400">
                <a:buFont typeface="Arial" panose="020B0604020202020204" pitchFamily="34" charset="0"/>
                <a:buChar char="•"/>
                <a:defRPr/>
              </a:pPr>
              <a:r>
                <a:rPr lang="en-US" sz="800" kern="0" dirty="0">
                  <a:solidFill>
                    <a:prstClr val="black"/>
                  </a:solidFill>
                  <a:latin typeface="Segoe UI" panose="020B0502040204020203" pitchFamily="34" charset="0"/>
                  <a:ea typeface="Segoe UI" panose="020B0502040204020203" pitchFamily="34" charset="0"/>
                  <a:cs typeface="Segoe UI" panose="020B0502040204020203" pitchFamily="34" charset="0"/>
                </a:rPr>
                <a:t>Verify/Build scenarios (fill gaps) to replicate the issue</a:t>
              </a:r>
            </a:p>
            <a:p>
              <a:pPr marL="152396" indent="-152396">
                <a:spcBef>
                  <a:spcPts val="267"/>
                </a:spcBef>
                <a:spcAft>
                  <a:spcPts val="267"/>
                </a:spcAft>
                <a:buClr>
                  <a:srgbClr val="141414"/>
                </a:buClr>
                <a:buFont typeface="Wingdings" pitchFamily="2" charset="2"/>
                <a:buChar char="§"/>
                <a:defRPr/>
              </a:pP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Setup </a:t>
              </a: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profiling tool in test/ lower environment</a:t>
              </a:r>
            </a:p>
            <a:p>
              <a:pPr marL="152396" indent="-152396">
                <a:spcBef>
                  <a:spcPts val="267"/>
                </a:spcBef>
                <a:spcAft>
                  <a:spcPts val="267"/>
                </a:spcAft>
                <a:buClr>
                  <a:srgbClr val="141414"/>
                </a:buClr>
                <a:buFont typeface="Wingdings" pitchFamily="2" charset="2"/>
                <a:buChar char="§"/>
                <a:defRPr/>
              </a:pP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Deliver </a:t>
              </a: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Engineering Plan with details for the subsequent phases of the engagement</a:t>
              </a:r>
            </a:p>
          </p:txBody>
        </p:sp>
        <p:sp>
          <p:nvSpPr>
            <p:cNvPr id="10" name="Pentagon 9"/>
            <p:cNvSpPr>
              <a:spLocks/>
            </p:cNvSpPr>
            <p:nvPr/>
          </p:nvSpPr>
          <p:spPr bwMode="auto">
            <a:xfrm>
              <a:off x="2583618" y="2352537"/>
              <a:ext cx="622110" cy="715953"/>
            </a:xfrm>
            <a:prstGeom prst="homePlate">
              <a:avLst>
                <a:gd name="adj" fmla="val 30599"/>
              </a:avLst>
            </a:prstGeom>
            <a:solidFill>
              <a:schemeClr val="accent2"/>
            </a:solidFill>
            <a:ln w="12700" cap="flat" cmpd="sng" algn="ctr">
              <a:noFill/>
              <a:prstDash val="solid"/>
              <a:headEnd type="none" w="med" len="med"/>
              <a:tailEnd type="none" w="med" len="med"/>
            </a:ln>
            <a:effectLst/>
          </p:spPr>
          <p:txBody>
            <a:bodyPr vert="vert270" lIns="121909" tIns="60955" rIns="121909" bIns="60955" anchor="ctr"/>
            <a:lstStyle/>
            <a:p>
              <a:pPr algn="ctr" eaLnBrk="0" hangingPunct="0">
                <a:defRPr/>
              </a:pPr>
              <a:r>
                <a:rPr lang="en-US" sz="800" b="1" kern="0" dirty="0">
                  <a:solidFill>
                    <a:prstClr val="white"/>
                  </a:solidFill>
                  <a:ea typeface="Segoe UI" pitchFamily="34" charset="0"/>
                  <a:cs typeface="Segoe UI" pitchFamily="34" charset="0"/>
                </a:rPr>
                <a:t>Phases</a:t>
              </a:r>
            </a:p>
          </p:txBody>
        </p:sp>
        <p:sp>
          <p:nvSpPr>
            <p:cNvPr id="11" name="Pentagon 10"/>
            <p:cNvSpPr>
              <a:spLocks/>
            </p:cNvSpPr>
            <p:nvPr/>
          </p:nvSpPr>
          <p:spPr bwMode="auto">
            <a:xfrm>
              <a:off x="2604207" y="3155619"/>
              <a:ext cx="622110" cy="2875678"/>
            </a:xfrm>
            <a:prstGeom prst="homePlate">
              <a:avLst>
                <a:gd name="adj" fmla="val 30599"/>
              </a:avLst>
            </a:prstGeom>
            <a:solidFill>
              <a:schemeClr val="accent2"/>
            </a:solidFill>
            <a:ln w="12700" cap="flat" cmpd="sng" algn="ctr">
              <a:noFill/>
              <a:prstDash val="solid"/>
              <a:headEnd type="none" w="med" len="med"/>
              <a:tailEnd type="none" w="med" len="med"/>
            </a:ln>
            <a:effectLst/>
          </p:spPr>
          <p:txBody>
            <a:bodyPr vert="vert270" lIns="121909" tIns="60955" rIns="121909" bIns="60955" anchor="ctr"/>
            <a:lstStyle/>
            <a:p>
              <a:pPr algn="ctr" eaLnBrk="0" hangingPunct="0"/>
              <a:r>
                <a:rPr lang="en-US" sz="800" b="1" kern="0" dirty="0">
                  <a:solidFill>
                    <a:prstClr val="white"/>
                  </a:solidFill>
                  <a:ea typeface="Segoe UI" pitchFamily="34" charset="0"/>
                  <a:cs typeface="Segoe UI" pitchFamily="34" charset="0"/>
                </a:rPr>
                <a:t>Key activities</a:t>
              </a:r>
            </a:p>
          </p:txBody>
        </p:sp>
        <p:sp>
          <p:nvSpPr>
            <p:cNvPr id="13" name="Pentagon 12"/>
            <p:cNvSpPr>
              <a:spLocks/>
            </p:cNvSpPr>
            <p:nvPr/>
          </p:nvSpPr>
          <p:spPr bwMode="auto">
            <a:xfrm>
              <a:off x="3312683" y="2396531"/>
              <a:ext cx="2113608" cy="508998"/>
            </a:xfrm>
            <a:prstGeom prst="homePlate">
              <a:avLst/>
            </a:prstGeom>
            <a:solidFill>
              <a:schemeClr val="accent3"/>
            </a:solidFill>
            <a:ln w="9525" cap="flat" cmpd="sng" algn="ctr">
              <a:noFill/>
              <a:prstDash val="solid"/>
            </a:ln>
            <a:effectLst/>
          </p:spPr>
          <p:txBody>
            <a:bodyPr anchor="ctr"/>
            <a:lstStyle/>
            <a:p>
              <a:pPr algn="ctr"/>
              <a:r>
                <a:rPr lang="en-US" sz="900" b="1" kern="0" dirty="0">
                  <a:solidFill>
                    <a:srgbClr val="FFFFFF"/>
                  </a:solidFill>
                  <a:cs typeface="Calibri" pitchFamily="34" charset="0"/>
                </a:rPr>
                <a:t>Planning</a:t>
              </a:r>
            </a:p>
          </p:txBody>
        </p:sp>
        <p:sp>
          <p:nvSpPr>
            <p:cNvPr id="14" name="Pentagon 13"/>
            <p:cNvSpPr>
              <a:spLocks/>
            </p:cNvSpPr>
            <p:nvPr/>
          </p:nvSpPr>
          <p:spPr bwMode="auto">
            <a:xfrm>
              <a:off x="5490517" y="2396531"/>
              <a:ext cx="2113608" cy="508998"/>
            </a:xfrm>
            <a:prstGeom prst="homePlate">
              <a:avLst/>
            </a:prstGeom>
            <a:solidFill>
              <a:schemeClr val="accent3"/>
            </a:solidFill>
            <a:ln w="9525" cap="flat" cmpd="sng" algn="ctr">
              <a:noFill/>
              <a:prstDash val="solid"/>
            </a:ln>
            <a:effectLst/>
          </p:spPr>
          <p:txBody>
            <a:bodyPr anchor="ctr"/>
            <a:lstStyle/>
            <a:p>
              <a:pPr algn="ctr"/>
              <a:r>
                <a:rPr lang="en-US" sz="900" b="1" kern="0" dirty="0">
                  <a:solidFill>
                    <a:srgbClr val="FFFFFF"/>
                  </a:solidFill>
                  <a:cs typeface="Calibri" pitchFamily="34" charset="0"/>
                </a:rPr>
                <a:t>Execution</a:t>
              </a:r>
            </a:p>
          </p:txBody>
        </p:sp>
        <p:sp>
          <p:nvSpPr>
            <p:cNvPr id="15" name="Pentagon 14"/>
            <p:cNvSpPr>
              <a:spLocks/>
            </p:cNvSpPr>
            <p:nvPr/>
          </p:nvSpPr>
          <p:spPr bwMode="auto">
            <a:xfrm>
              <a:off x="7652463" y="2396531"/>
              <a:ext cx="2113608" cy="508998"/>
            </a:xfrm>
            <a:prstGeom prst="homePlate">
              <a:avLst/>
            </a:prstGeom>
            <a:solidFill>
              <a:schemeClr val="accent3"/>
            </a:solidFill>
            <a:ln w="9525" cap="flat" cmpd="sng" algn="ctr">
              <a:noFill/>
              <a:prstDash val="solid"/>
            </a:ln>
            <a:effectLst/>
          </p:spPr>
          <p:txBody>
            <a:bodyPr anchor="ctr"/>
            <a:lstStyle/>
            <a:p>
              <a:pPr algn="ctr"/>
              <a:r>
                <a:rPr lang="en-US" sz="900" b="1" kern="0" dirty="0">
                  <a:solidFill>
                    <a:srgbClr val="FFFFFF"/>
                  </a:solidFill>
                  <a:cs typeface="Calibri" pitchFamily="34" charset="0"/>
                </a:rPr>
                <a:t>Analysis</a:t>
              </a:r>
            </a:p>
          </p:txBody>
        </p:sp>
        <p:sp>
          <p:nvSpPr>
            <p:cNvPr id="16" name="Pentagon 15"/>
            <p:cNvSpPr>
              <a:spLocks/>
            </p:cNvSpPr>
            <p:nvPr/>
          </p:nvSpPr>
          <p:spPr bwMode="auto">
            <a:xfrm>
              <a:off x="9833632" y="2378206"/>
              <a:ext cx="2113608" cy="508998"/>
            </a:xfrm>
            <a:prstGeom prst="homePlate">
              <a:avLst/>
            </a:prstGeom>
            <a:solidFill>
              <a:schemeClr val="accent3"/>
            </a:solidFill>
            <a:ln w="9525" cap="flat" cmpd="sng" algn="ctr">
              <a:noFill/>
              <a:prstDash val="solid"/>
            </a:ln>
            <a:effectLst/>
          </p:spPr>
          <p:txBody>
            <a:bodyPr anchor="ctr"/>
            <a:lstStyle/>
            <a:p>
              <a:pPr algn="ctr"/>
              <a:r>
                <a:rPr lang="en-US" sz="900" b="1" kern="0" dirty="0">
                  <a:solidFill>
                    <a:srgbClr val="FFFFFF"/>
                  </a:solidFill>
                  <a:cs typeface="Calibri" pitchFamily="34" charset="0"/>
                </a:rPr>
                <a:t>Recommendation</a:t>
              </a:r>
            </a:p>
          </p:txBody>
        </p:sp>
        <p:sp>
          <p:nvSpPr>
            <p:cNvPr id="17" name="Pentagon 16"/>
            <p:cNvSpPr>
              <a:spLocks/>
            </p:cNvSpPr>
            <p:nvPr/>
          </p:nvSpPr>
          <p:spPr bwMode="auto">
            <a:xfrm>
              <a:off x="2574359" y="6136201"/>
              <a:ext cx="622110" cy="795685"/>
            </a:xfrm>
            <a:prstGeom prst="homePlate">
              <a:avLst>
                <a:gd name="adj" fmla="val 30599"/>
              </a:avLst>
            </a:prstGeom>
            <a:solidFill>
              <a:schemeClr val="accent2"/>
            </a:solidFill>
            <a:ln w="12700" cap="flat" cmpd="sng" algn="ctr">
              <a:noFill/>
              <a:prstDash val="solid"/>
              <a:headEnd type="none" w="med" len="med"/>
              <a:tailEnd type="none" w="med" len="med"/>
            </a:ln>
            <a:effectLst/>
          </p:spPr>
          <p:txBody>
            <a:bodyPr vert="vert270" lIns="121909" tIns="60955" rIns="121909" bIns="60955" anchor="ctr"/>
            <a:lstStyle/>
            <a:p>
              <a:pPr algn="ctr" eaLnBrk="0" hangingPunct="0"/>
              <a:r>
                <a:rPr lang="en-US" sz="700" b="1" kern="0" dirty="0">
                  <a:solidFill>
                    <a:prstClr val="white"/>
                  </a:solidFill>
                  <a:ea typeface="Segoe UI" pitchFamily="34" charset="0"/>
                  <a:cs typeface="Segoe UI" pitchFamily="34" charset="0"/>
                </a:rPr>
                <a:t>Deliverable</a:t>
              </a:r>
            </a:p>
          </p:txBody>
        </p:sp>
        <p:sp>
          <p:nvSpPr>
            <p:cNvPr id="19" name="Rectangle 18"/>
            <p:cNvSpPr/>
            <p:nvPr/>
          </p:nvSpPr>
          <p:spPr>
            <a:xfrm>
              <a:off x="9833632" y="6426868"/>
              <a:ext cx="2113608" cy="505018"/>
            </a:xfrm>
            <a:prstGeom prst="rect">
              <a:avLst/>
            </a:prstGeom>
            <a:solidFill>
              <a:schemeClr val="tx2">
                <a:lumMod val="10000"/>
                <a:lumOff val="90000"/>
              </a:schemeClr>
            </a:solidFill>
            <a:ln w="11430" cap="flat" cmpd="sng" algn="ctr">
              <a:solidFill>
                <a:srgbClr val="94B6D2"/>
              </a:solidFill>
              <a:prstDash val="sysDash"/>
            </a:ln>
            <a:effectLst>
              <a:outerShdw blurRad="50800" dist="25000" dir="5400000" rotWithShape="0">
                <a:srgbClr val="94B6D2">
                  <a:shade val="30000"/>
                  <a:satMod val="150000"/>
                  <a:alpha val="38000"/>
                </a:srgbClr>
              </a:outerShdw>
            </a:effectLst>
          </p:spPr>
          <p:txBody>
            <a:bodyPr anchor="ctr"/>
            <a:lstStyle/>
            <a:p>
              <a:pPr marL="74082" lvl="1" algn="ctr" defTabSz="609585"/>
              <a:r>
                <a:rPr lang="en-US" sz="800" b="1" i="1" dirty="0">
                  <a:solidFill>
                    <a:srgbClr val="141414"/>
                  </a:solidFill>
                  <a:cs typeface="Calibri" panose="020F0502020204030204" pitchFamily="34" charset="0"/>
                </a:rPr>
                <a:t>Recommendation  Report</a:t>
              </a:r>
            </a:p>
          </p:txBody>
        </p:sp>
        <p:sp>
          <p:nvSpPr>
            <p:cNvPr id="21" name="Rectangle 20"/>
            <p:cNvSpPr/>
            <p:nvPr/>
          </p:nvSpPr>
          <p:spPr>
            <a:xfrm>
              <a:off x="5499030" y="6430619"/>
              <a:ext cx="4273739" cy="505018"/>
            </a:xfrm>
            <a:prstGeom prst="rect">
              <a:avLst/>
            </a:prstGeom>
            <a:solidFill>
              <a:schemeClr val="tx2">
                <a:lumMod val="10000"/>
                <a:lumOff val="90000"/>
              </a:schemeClr>
            </a:solidFill>
            <a:ln w="11430" cap="flat" cmpd="sng" algn="ctr">
              <a:solidFill>
                <a:srgbClr val="94B6D2"/>
              </a:solidFill>
              <a:prstDash val="sysDash"/>
            </a:ln>
            <a:effectLst>
              <a:outerShdw blurRad="50800" dist="25000" dir="5400000" rotWithShape="0">
                <a:srgbClr val="94B6D2">
                  <a:shade val="30000"/>
                  <a:satMod val="150000"/>
                  <a:alpha val="38000"/>
                </a:srgbClr>
              </a:outerShdw>
            </a:effectLst>
          </p:spPr>
          <p:txBody>
            <a:bodyPr anchor="ctr"/>
            <a:lstStyle/>
            <a:p>
              <a:pPr algn="ctr" defTabSz="457189"/>
              <a:r>
                <a:rPr lang="en-US" sz="800" b="1" i="1" dirty="0">
                  <a:solidFill>
                    <a:srgbClr val="141414"/>
                  </a:solidFill>
                  <a:cs typeface="Calibri" panose="020F0502020204030204" pitchFamily="34" charset="0"/>
                </a:rPr>
                <a:t>Intermediate Analysis Reports – Key Observations, Analysis &amp; Recommendations</a:t>
              </a:r>
            </a:p>
          </p:txBody>
        </p:sp>
        <p:sp>
          <p:nvSpPr>
            <p:cNvPr id="22" name="Rectangle 21"/>
            <p:cNvSpPr/>
            <p:nvPr/>
          </p:nvSpPr>
          <p:spPr>
            <a:xfrm>
              <a:off x="3320447" y="6410669"/>
              <a:ext cx="2113608" cy="505018"/>
            </a:xfrm>
            <a:prstGeom prst="rect">
              <a:avLst/>
            </a:prstGeom>
            <a:solidFill>
              <a:schemeClr val="tx2">
                <a:lumMod val="10000"/>
                <a:lumOff val="90000"/>
              </a:schemeClr>
            </a:solidFill>
            <a:ln w="11430" cap="flat" cmpd="sng" algn="ctr">
              <a:solidFill>
                <a:srgbClr val="94B6D2"/>
              </a:solidFill>
              <a:prstDash val="sysDash"/>
            </a:ln>
            <a:effectLst>
              <a:outerShdw blurRad="50800" dist="25000" dir="5400000" rotWithShape="0">
                <a:srgbClr val="94B6D2">
                  <a:shade val="30000"/>
                  <a:satMod val="150000"/>
                  <a:alpha val="38000"/>
                </a:srgbClr>
              </a:outerShdw>
            </a:effectLst>
          </p:spPr>
          <p:txBody>
            <a:bodyPr anchor="ctr"/>
            <a:lstStyle/>
            <a:p>
              <a:pPr marL="0" lvl="1" algn="ctr">
                <a:buClr>
                  <a:srgbClr val="DD8047">
                    <a:lumMod val="75000"/>
                  </a:srgbClr>
                </a:buClr>
              </a:pPr>
              <a:r>
                <a:rPr lang="en-US" sz="700" b="1" kern="0" dirty="0">
                  <a:solidFill>
                    <a:srgbClr val="141414"/>
                  </a:solidFill>
                  <a:ea typeface="Verdana" pitchFamily="34" charset="0"/>
                  <a:cs typeface="Verdana" pitchFamily="34" charset="0"/>
                </a:rPr>
                <a:t>Engineering Plan</a:t>
              </a:r>
            </a:p>
          </p:txBody>
        </p:sp>
        <p:sp>
          <p:nvSpPr>
            <p:cNvPr id="23" name="Down Arrow 22"/>
            <p:cNvSpPr>
              <a:spLocks/>
            </p:cNvSpPr>
            <p:nvPr/>
          </p:nvSpPr>
          <p:spPr>
            <a:xfrm>
              <a:off x="4040167" y="2970044"/>
              <a:ext cx="616129" cy="133214"/>
            </a:xfrm>
            <a:prstGeom prst="downArrow">
              <a:avLst/>
            </a:prstGeom>
            <a:solidFill>
              <a:schemeClr val="tx2">
                <a:lumMod val="50000"/>
                <a:lumOff val="50000"/>
              </a:schemeClr>
            </a:solidFill>
            <a:ln w="9525" cap="flat" cmpd="sng" algn="ctr">
              <a:noFill/>
              <a:prstDash val="solid"/>
            </a:ln>
            <a:effectLst/>
          </p:spPr>
          <p:txBody>
            <a:bodyPr anchor="ctr"/>
            <a:lstStyle/>
            <a:p>
              <a:pPr algn="ctr">
                <a:defRPr/>
              </a:pPr>
              <a:endParaRPr lang="en-US" sz="800" kern="0" dirty="0">
                <a:solidFill>
                  <a:srgbClr val="FFFFFF"/>
                </a:solidFill>
                <a:ea typeface="ＭＳ Ｐゴシック" pitchFamily="34" charset="-128"/>
                <a:cs typeface="Calibri" pitchFamily="34" charset="0"/>
              </a:endParaRPr>
            </a:p>
          </p:txBody>
        </p:sp>
        <p:sp>
          <p:nvSpPr>
            <p:cNvPr id="24" name="Down Arrow 23"/>
            <p:cNvSpPr>
              <a:spLocks/>
            </p:cNvSpPr>
            <p:nvPr/>
          </p:nvSpPr>
          <p:spPr>
            <a:xfrm>
              <a:off x="6283999" y="2970044"/>
              <a:ext cx="616129" cy="133214"/>
            </a:xfrm>
            <a:prstGeom prst="downArrow">
              <a:avLst/>
            </a:prstGeom>
            <a:solidFill>
              <a:schemeClr val="tx2">
                <a:lumMod val="50000"/>
                <a:lumOff val="50000"/>
              </a:schemeClr>
            </a:solidFill>
            <a:ln w="9525" cap="flat" cmpd="sng" algn="ctr">
              <a:noFill/>
              <a:prstDash val="solid"/>
            </a:ln>
            <a:effectLst/>
          </p:spPr>
          <p:txBody>
            <a:bodyPr anchor="ctr"/>
            <a:lstStyle/>
            <a:p>
              <a:pPr algn="ctr">
                <a:defRPr/>
              </a:pPr>
              <a:endParaRPr lang="en-US" sz="800" kern="0" dirty="0">
                <a:solidFill>
                  <a:srgbClr val="FFFFFF"/>
                </a:solidFill>
                <a:ea typeface="ＭＳ Ｐゴシック" pitchFamily="34" charset="-128"/>
                <a:cs typeface="Calibri" pitchFamily="34" charset="0"/>
              </a:endParaRPr>
            </a:p>
          </p:txBody>
        </p:sp>
        <p:sp>
          <p:nvSpPr>
            <p:cNvPr id="25" name="Down Arrow 24"/>
            <p:cNvSpPr>
              <a:spLocks/>
            </p:cNvSpPr>
            <p:nvPr/>
          </p:nvSpPr>
          <p:spPr>
            <a:xfrm>
              <a:off x="8401201" y="2970044"/>
              <a:ext cx="616129" cy="133214"/>
            </a:xfrm>
            <a:prstGeom prst="downArrow">
              <a:avLst/>
            </a:prstGeom>
            <a:solidFill>
              <a:schemeClr val="tx2">
                <a:lumMod val="50000"/>
                <a:lumOff val="50000"/>
              </a:schemeClr>
            </a:solidFill>
            <a:ln w="9525" cap="flat" cmpd="sng" algn="ctr">
              <a:noFill/>
              <a:prstDash val="solid"/>
            </a:ln>
            <a:effectLst/>
          </p:spPr>
          <p:txBody>
            <a:bodyPr anchor="ctr"/>
            <a:lstStyle/>
            <a:p>
              <a:pPr algn="ctr">
                <a:defRPr/>
              </a:pPr>
              <a:endParaRPr lang="en-US" sz="800" kern="0" dirty="0">
                <a:solidFill>
                  <a:srgbClr val="FFFFFF"/>
                </a:solidFill>
                <a:ea typeface="ＭＳ Ｐゴシック" pitchFamily="34" charset="-128"/>
                <a:cs typeface="Calibri" pitchFamily="34" charset="0"/>
              </a:endParaRPr>
            </a:p>
          </p:txBody>
        </p:sp>
        <p:sp>
          <p:nvSpPr>
            <p:cNvPr id="26" name="Down Arrow 25"/>
            <p:cNvSpPr>
              <a:spLocks/>
            </p:cNvSpPr>
            <p:nvPr/>
          </p:nvSpPr>
          <p:spPr>
            <a:xfrm>
              <a:off x="10518404" y="2970044"/>
              <a:ext cx="616129" cy="133214"/>
            </a:xfrm>
            <a:prstGeom prst="downArrow">
              <a:avLst/>
            </a:prstGeom>
            <a:solidFill>
              <a:schemeClr val="tx2">
                <a:lumMod val="50000"/>
                <a:lumOff val="50000"/>
              </a:schemeClr>
            </a:solidFill>
            <a:ln w="9525" cap="flat" cmpd="sng" algn="ctr">
              <a:noFill/>
              <a:prstDash val="solid"/>
            </a:ln>
            <a:effectLst/>
          </p:spPr>
          <p:txBody>
            <a:bodyPr anchor="ctr"/>
            <a:lstStyle/>
            <a:p>
              <a:pPr algn="ctr">
                <a:defRPr/>
              </a:pPr>
              <a:endParaRPr lang="en-US" sz="800" kern="0" dirty="0">
                <a:solidFill>
                  <a:srgbClr val="FFFFFF"/>
                </a:solidFill>
                <a:ea typeface="ＭＳ Ｐゴシック" pitchFamily="34" charset="-128"/>
                <a:cs typeface="Calibri" pitchFamily="34" charset="0"/>
              </a:endParaRPr>
            </a:p>
          </p:txBody>
        </p:sp>
      </p:grpSp>
      <p:sp>
        <p:nvSpPr>
          <p:cNvPr id="33" name="AutoShape 2"/>
          <p:cNvSpPr>
            <a:spLocks noChangeArrowheads="1"/>
          </p:cNvSpPr>
          <p:nvPr/>
        </p:nvSpPr>
        <p:spPr bwMode="auto">
          <a:xfrm>
            <a:off x="2391084" y="418435"/>
            <a:ext cx="6903720" cy="372290"/>
          </a:xfrm>
          <a:custGeom>
            <a:avLst/>
            <a:gdLst>
              <a:gd name="G0" fmla="+- 5450 0 0"/>
              <a:gd name="G1" fmla="+- 21600 0 5450"/>
              <a:gd name="G2" fmla="*/ 5450 1 2"/>
              <a:gd name="G3" fmla="+- 21600 0 G2"/>
              <a:gd name="G4" fmla="+/ 5450 21600 2"/>
              <a:gd name="G5" fmla="+/ G1 0 2"/>
              <a:gd name="G6" fmla="*/ 21600 21600 5450"/>
              <a:gd name="G7" fmla="*/ G6 1 2"/>
              <a:gd name="G8" fmla="+- 21600 0 G7"/>
              <a:gd name="G9" fmla="*/ 21600 1 2"/>
              <a:gd name="G10" fmla="+- 5450 0 G9"/>
              <a:gd name="G11" fmla="?: G10 G8 0"/>
              <a:gd name="G12" fmla="?: G10 G7 21600"/>
              <a:gd name="T0" fmla="*/ 18875 w 21600"/>
              <a:gd name="T1" fmla="*/ 10800 h 21600"/>
              <a:gd name="T2" fmla="*/ 10800 w 21600"/>
              <a:gd name="T3" fmla="*/ 21600 h 21600"/>
              <a:gd name="T4" fmla="*/ 2725 w 21600"/>
              <a:gd name="T5" fmla="*/ 10800 h 21600"/>
              <a:gd name="T6" fmla="*/ 10800 w 21600"/>
              <a:gd name="T7" fmla="*/ 0 h 21600"/>
              <a:gd name="T8" fmla="*/ 4525 w 21600"/>
              <a:gd name="T9" fmla="*/ 4525 h 21600"/>
              <a:gd name="T10" fmla="*/ 17075 w 21600"/>
              <a:gd name="T11" fmla="*/ 17075 h 21600"/>
            </a:gdLst>
            <a:ahLst/>
            <a:cxnLst>
              <a:cxn ang="0">
                <a:pos x="T0" y="T1"/>
              </a:cxn>
              <a:cxn ang="0">
                <a:pos x="T2" y="T3"/>
              </a:cxn>
              <a:cxn ang="0">
                <a:pos x="T4" y="T5"/>
              </a:cxn>
              <a:cxn ang="0">
                <a:pos x="T6" y="T7"/>
              </a:cxn>
            </a:cxnLst>
            <a:rect l="T8" t="T9" r="T10" b="T11"/>
            <a:pathLst>
              <a:path w="21600" h="21600">
                <a:moveTo>
                  <a:pt x="0" y="0"/>
                </a:moveTo>
                <a:lnTo>
                  <a:pt x="5450" y="21600"/>
                </a:lnTo>
                <a:lnTo>
                  <a:pt x="16150" y="21600"/>
                </a:lnTo>
                <a:lnTo>
                  <a:pt x="21600" y="0"/>
                </a:lnTo>
                <a:close/>
              </a:path>
            </a:pathLst>
          </a:custGeom>
          <a:gradFill rotWithShape="1">
            <a:gsLst>
              <a:gs pos="0">
                <a:srgbClr val="CAE3E9"/>
              </a:gs>
              <a:gs pos="100000">
                <a:srgbClr val="CAE3E9">
                  <a:gamma/>
                  <a:tint val="0"/>
                  <a:invGamma/>
                </a:srgbClr>
              </a:gs>
            </a:gsLst>
            <a:lin ang="5400000" scaled="1"/>
          </a:gradFill>
          <a:ln w="9525" algn="ctr">
            <a:noFill/>
            <a:miter lim="800000"/>
            <a:headEnd/>
            <a:tailEnd/>
          </a:ln>
          <a:effectLst/>
        </p:spPr>
        <p:txBody>
          <a:bodyPr vert="horz" lIns="45720" rIns="45720" anchor="ctr" anchorCtr="1"/>
          <a:lstStyle/>
          <a:p>
            <a:pPr algn="ctr" defTabSz="914400">
              <a:defRPr/>
            </a:pPr>
            <a:r>
              <a:rPr lang="en-US" sz="1000" b="1"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Track II : Performance &amp; </a:t>
            </a:r>
            <a:r>
              <a:rPr lang="en-US" sz="1000" b="1" kern="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Scalability </a:t>
            </a:r>
            <a:r>
              <a:rPr lang="en-US" sz="1000" b="1" kern="0" smtClean="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Load Testing </a:t>
            </a:r>
            <a:r>
              <a:rPr lang="en-US" sz="1000" b="1" kern="0" dirty="0" smtClean="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and Engineering Approach </a:t>
            </a:r>
            <a:endParaRPr lang="en-US" sz="1000" b="1"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4" name="TextBox 43"/>
          <p:cNvSpPr txBox="1"/>
          <p:nvPr/>
        </p:nvSpPr>
        <p:spPr>
          <a:xfrm>
            <a:off x="5452995" y="1246822"/>
            <a:ext cx="684803" cy="261610"/>
          </a:xfrm>
          <a:prstGeom prst="rect">
            <a:avLst/>
          </a:prstGeom>
          <a:noFill/>
        </p:spPr>
        <p:txBody>
          <a:bodyPr wrap="none" rtlCol="0">
            <a:spAutoFit/>
          </a:bodyPr>
          <a:lstStyle/>
          <a:p>
            <a:pPr defTabSz="609585"/>
            <a:r>
              <a:rPr lang="en-US" sz="1050" dirty="0">
                <a:solidFill>
                  <a:srgbClr val="141414"/>
                </a:solidFill>
              </a:rPr>
              <a:t>Iterative</a:t>
            </a:r>
          </a:p>
        </p:txBody>
      </p:sp>
      <p:sp>
        <p:nvSpPr>
          <p:cNvPr id="45" name="AutoShape 2"/>
          <p:cNvSpPr>
            <a:spLocks noChangeArrowheads="1"/>
          </p:cNvSpPr>
          <p:nvPr/>
        </p:nvSpPr>
        <p:spPr bwMode="auto">
          <a:xfrm>
            <a:off x="-4405" y="416944"/>
            <a:ext cx="2512168" cy="453670"/>
          </a:xfrm>
          <a:custGeom>
            <a:avLst/>
            <a:gdLst>
              <a:gd name="G0" fmla="+- 5450 0 0"/>
              <a:gd name="G1" fmla="+- 21600 0 5450"/>
              <a:gd name="G2" fmla="*/ 5450 1 2"/>
              <a:gd name="G3" fmla="+- 21600 0 G2"/>
              <a:gd name="G4" fmla="+/ 5450 21600 2"/>
              <a:gd name="G5" fmla="+/ G1 0 2"/>
              <a:gd name="G6" fmla="*/ 21600 21600 5450"/>
              <a:gd name="G7" fmla="*/ G6 1 2"/>
              <a:gd name="G8" fmla="+- 21600 0 G7"/>
              <a:gd name="G9" fmla="*/ 21600 1 2"/>
              <a:gd name="G10" fmla="+- 5450 0 G9"/>
              <a:gd name="G11" fmla="?: G10 G8 0"/>
              <a:gd name="G12" fmla="?: G10 G7 21600"/>
              <a:gd name="T0" fmla="*/ 18875 w 21600"/>
              <a:gd name="T1" fmla="*/ 10800 h 21600"/>
              <a:gd name="T2" fmla="*/ 10800 w 21600"/>
              <a:gd name="T3" fmla="*/ 21600 h 21600"/>
              <a:gd name="T4" fmla="*/ 2725 w 21600"/>
              <a:gd name="T5" fmla="*/ 10800 h 21600"/>
              <a:gd name="T6" fmla="*/ 10800 w 21600"/>
              <a:gd name="T7" fmla="*/ 0 h 21600"/>
              <a:gd name="T8" fmla="*/ 4525 w 21600"/>
              <a:gd name="T9" fmla="*/ 4525 h 21600"/>
              <a:gd name="T10" fmla="*/ 17075 w 21600"/>
              <a:gd name="T11" fmla="*/ 17075 h 21600"/>
            </a:gdLst>
            <a:ahLst/>
            <a:cxnLst>
              <a:cxn ang="0">
                <a:pos x="T0" y="T1"/>
              </a:cxn>
              <a:cxn ang="0">
                <a:pos x="T2" y="T3"/>
              </a:cxn>
              <a:cxn ang="0">
                <a:pos x="T4" y="T5"/>
              </a:cxn>
              <a:cxn ang="0">
                <a:pos x="T6" y="T7"/>
              </a:cxn>
            </a:cxnLst>
            <a:rect l="T8" t="T9" r="T10" b="T11"/>
            <a:pathLst>
              <a:path w="21600" h="21600">
                <a:moveTo>
                  <a:pt x="0" y="0"/>
                </a:moveTo>
                <a:lnTo>
                  <a:pt x="5450" y="21600"/>
                </a:lnTo>
                <a:lnTo>
                  <a:pt x="16150" y="21600"/>
                </a:lnTo>
                <a:lnTo>
                  <a:pt x="21600" y="0"/>
                </a:lnTo>
                <a:close/>
              </a:path>
            </a:pathLst>
          </a:custGeom>
          <a:gradFill rotWithShape="1">
            <a:gsLst>
              <a:gs pos="0">
                <a:srgbClr val="CAE3E9"/>
              </a:gs>
              <a:gs pos="100000">
                <a:srgbClr val="CAE3E9">
                  <a:gamma/>
                  <a:tint val="0"/>
                  <a:invGamma/>
                </a:srgbClr>
              </a:gs>
            </a:gsLst>
            <a:lin ang="5400000" scaled="1"/>
          </a:gradFill>
          <a:ln w="9525" algn="ctr">
            <a:noFill/>
            <a:miter lim="800000"/>
            <a:headEnd/>
            <a:tailEnd/>
          </a:ln>
          <a:effectLst/>
        </p:spPr>
        <p:txBody>
          <a:bodyPr vert="horz" lIns="45720" rIns="45720" anchor="ctr" anchorCtr="1"/>
          <a:lstStyle/>
          <a:p>
            <a:pPr algn="ctr" defTabSz="914400">
              <a:defRPr/>
            </a:pPr>
            <a:r>
              <a:rPr lang="en-US" sz="1000" b="1"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Track I : Production Health </a:t>
            </a:r>
            <a:r>
              <a:rPr lang="en-US" sz="1000" b="1" kern="0" dirty="0" smtClean="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 Historical Event Analysis</a:t>
            </a:r>
            <a:endParaRPr lang="en-US" sz="1000" b="1"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6" name="Rectangle 11"/>
          <p:cNvSpPr>
            <a:spLocks noChangeArrowheads="1"/>
          </p:cNvSpPr>
          <p:nvPr/>
        </p:nvSpPr>
        <p:spPr bwMode="auto">
          <a:xfrm>
            <a:off x="237632" y="1097741"/>
            <a:ext cx="1853387" cy="3508297"/>
          </a:xfrm>
          <a:prstGeom prst="rect">
            <a:avLst/>
          </a:prstGeom>
          <a:gradFill>
            <a:gsLst>
              <a:gs pos="58000">
                <a:sysClr val="window" lastClr="FFFFFF"/>
              </a:gs>
              <a:gs pos="96000">
                <a:sysClr val="window" lastClr="FFFFFF">
                  <a:lumMod val="95000"/>
                </a:sysClr>
              </a:gs>
            </a:gsLst>
            <a:lin ang="5400000" scaled="0"/>
          </a:gradFill>
          <a:ln w="9525" cap="flat" cmpd="sng" algn="ctr">
            <a:solidFill>
              <a:sysClr val="window" lastClr="FFFFFF">
                <a:lumMod val="50000"/>
              </a:sysClr>
            </a:solidFill>
            <a:prstDash val="sysDash"/>
            <a:round/>
            <a:headEnd type="none" w="med" len="med"/>
            <a:tailEnd type="none" w="med" len="med"/>
          </a:ln>
          <a:effectLst/>
        </p:spPr>
        <p:txBody>
          <a:bodyPr anchor="ctr" anchorCtr="1"/>
          <a:lstStyle/>
          <a:p>
            <a:pPr>
              <a:spcBef>
                <a:spcPts val="100"/>
              </a:spcBef>
              <a:spcAft>
                <a:spcPts val="100"/>
              </a:spcAft>
              <a:buClr>
                <a:srgbClr val="141414"/>
              </a:buClr>
              <a:defRPr/>
            </a:pPr>
            <a:r>
              <a:rPr lang="en-US" sz="800" b="1"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Gathering</a:t>
            </a:r>
          </a:p>
          <a:p>
            <a:pPr marL="171450" indent="-171450" defTabSz="914400">
              <a:buFont typeface="Arial" panose="020B0604020202020204" pitchFamily="34" charset="0"/>
              <a:buChar char="•"/>
              <a:defRPr/>
            </a:pPr>
            <a:r>
              <a:rPr lang="en-US" sz="8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Understand </a:t>
            </a:r>
            <a:r>
              <a:rPr lang="en-US" sz="800" kern="0" dirty="0">
                <a:solidFill>
                  <a:prstClr val="black"/>
                </a:solidFill>
                <a:latin typeface="Segoe UI" panose="020B0502040204020203" pitchFamily="34" charset="0"/>
                <a:ea typeface="Segoe UI" panose="020B0502040204020203" pitchFamily="34" charset="0"/>
                <a:cs typeface="Segoe UI" panose="020B0502040204020203" pitchFamily="34" charset="0"/>
              </a:rPr>
              <a:t>the problem statement in depth</a:t>
            </a:r>
          </a:p>
          <a:p>
            <a:pPr marL="152396" indent="-152396">
              <a:spcBef>
                <a:spcPts val="100"/>
              </a:spcBef>
              <a:spcAft>
                <a:spcPts val="100"/>
              </a:spcAft>
              <a:buClr>
                <a:srgbClr val="141414"/>
              </a:buClr>
              <a:buFont typeface="Wingdings" pitchFamily="2" charset="2"/>
              <a:buChar char="§"/>
              <a:defRPr/>
            </a:pPr>
            <a:r>
              <a:rPr lang="en-US" sz="8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Collect </a:t>
            </a:r>
            <a:r>
              <a:rPr lang="en-US" sz="800" kern="0" dirty="0">
                <a:solidFill>
                  <a:prstClr val="black"/>
                </a:solidFill>
                <a:latin typeface="Segoe UI" panose="020B0502040204020203" pitchFamily="34" charset="0"/>
                <a:ea typeface="Segoe UI" panose="020B0502040204020203" pitchFamily="34" charset="0"/>
                <a:cs typeface="Segoe UI" panose="020B0502040204020203" pitchFamily="34" charset="0"/>
              </a:rPr>
              <a:t>and validate NFRs</a:t>
            </a:r>
          </a:p>
          <a:p>
            <a:pPr marL="152396" indent="-152396">
              <a:spcBef>
                <a:spcPts val="100"/>
              </a:spcBef>
              <a:spcAft>
                <a:spcPts val="100"/>
              </a:spcAft>
              <a:buClr>
                <a:srgbClr val="141414"/>
              </a:buClr>
              <a:buFont typeface="Wingdings" pitchFamily="2" charset="2"/>
              <a:buChar char="§"/>
              <a:defRPr/>
            </a:pP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Understanding </a:t>
            </a: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of system landscape, application architecture </a:t>
            </a:r>
            <a:endPar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endParaRPr>
          </a:p>
          <a:p>
            <a:pPr marL="152396" indent="-152396">
              <a:spcBef>
                <a:spcPts val="100"/>
              </a:spcBef>
              <a:spcAft>
                <a:spcPts val="100"/>
              </a:spcAft>
              <a:buClr>
                <a:srgbClr val="141414"/>
              </a:buClr>
              <a:buFont typeface="Wingdings" pitchFamily="2" charset="2"/>
              <a:buChar char="§"/>
              <a:defRPr/>
            </a:pP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Study </a:t>
            </a: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existing monitoring setup and identify additional needs for </a:t>
            </a: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Test </a:t>
            </a: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environment</a:t>
            </a:r>
          </a:p>
          <a:p>
            <a:pPr marL="152396" indent="-152396">
              <a:spcBef>
                <a:spcPts val="100"/>
              </a:spcBef>
              <a:spcAft>
                <a:spcPts val="100"/>
              </a:spcAft>
              <a:buClr>
                <a:srgbClr val="141414"/>
              </a:buClr>
              <a:buFont typeface="Wingdings" pitchFamily="2" charset="2"/>
              <a:buChar char="§"/>
              <a:defRPr/>
            </a:pP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Instrument additional monitoring tools, attributes and logs as </a:t>
            </a:r>
            <a:r>
              <a:rPr lang="en-US" sz="80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deemed </a:t>
            </a: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necessary</a:t>
            </a:r>
          </a:p>
          <a:p>
            <a:pPr marL="152396" indent="-152396">
              <a:spcBef>
                <a:spcPts val="100"/>
              </a:spcBef>
              <a:spcAft>
                <a:spcPts val="100"/>
              </a:spcAft>
              <a:buClr>
                <a:srgbClr val="141414"/>
              </a:buClr>
              <a:buFont typeface="Wingdings" pitchFamily="2" charset="2"/>
              <a:buChar char="§"/>
              <a:defRPr/>
            </a:pP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Collect Key Performance indicators for analysis</a:t>
            </a:r>
          </a:p>
          <a:p>
            <a:pPr>
              <a:spcBef>
                <a:spcPts val="100"/>
              </a:spcBef>
              <a:spcAft>
                <a:spcPts val="100"/>
              </a:spcAft>
              <a:buClr>
                <a:srgbClr val="141414"/>
              </a:buClr>
              <a:defRPr/>
            </a:pPr>
            <a:r>
              <a:rPr lang="en-US" sz="800" b="1" kern="0" dirty="0">
                <a:solidFill>
                  <a:srgbClr val="141414"/>
                </a:solidFill>
                <a:latin typeface="Segoe UI" panose="020B0502040204020203" pitchFamily="34" charset="0"/>
                <a:ea typeface="Segoe UI" panose="020B0502040204020203" pitchFamily="34" charset="0"/>
                <a:cs typeface="Segoe UI" panose="020B0502040204020203" pitchFamily="34" charset="0"/>
              </a:rPr>
              <a:t>Analysis </a:t>
            </a:r>
          </a:p>
          <a:p>
            <a:pPr marL="171450" indent="-171450">
              <a:spcBef>
                <a:spcPts val="100"/>
              </a:spcBef>
              <a:spcAft>
                <a:spcPts val="100"/>
              </a:spcAft>
              <a:buClr>
                <a:srgbClr val="141414"/>
              </a:buClr>
              <a:buFont typeface="Arial" panose="020B0604020202020204" pitchFamily="34" charset="0"/>
              <a:buChar char="•"/>
              <a:defRPr/>
            </a:pPr>
            <a:r>
              <a:rPr lang="en-US" sz="800" kern="0" dirty="0">
                <a:solidFill>
                  <a:srgbClr val="141414"/>
                </a:solidFill>
                <a:latin typeface="Segoe UI" panose="020B0502040204020203" pitchFamily="34" charset="0"/>
                <a:ea typeface="Segoe UI" panose="020B0502040204020203" pitchFamily="34" charset="0"/>
                <a:cs typeface="Segoe UI" panose="020B0502040204020203" pitchFamily="34" charset="0"/>
              </a:rPr>
              <a:t>Analysis of the monitoring data collected and uncover top areas for performance bottlenecks</a:t>
            </a:r>
          </a:p>
          <a:p>
            <a:pPr marL="171450" indent="-171450" defTabSz="914400">
              <a:buFont typeface="Arial" panose="020B0604020202020204" pitchFamily="34" charset="0"/>
              <a:buChar char="•"/>
              <a:defRPr/>
            </a:pPr>
            <a:r>
              <a:rPr lang="en-US" sz="800" kern="0" dirty="0">
                <a:solidFill>
                  <a:prstClr val="black"/>
                </a:solidFill>
                <a:latin typeface="Segoe UI" panose="020B0502040204020203" pitchFamily="34" charset="0"/>
                <a:ea typeface="Segoe UI" panose="020B0502040204020203" pitchFamily="34" charset="0"/>
                <a:cs typeface="Segoe UI" panose="020B0502040204020203" pitchFamily="34" charset="0"/>
              </a:rPr>
              <a:t>Gather data from various sources likes, </a:t>
            </a:r>
            <a:r>
              <a:rPr lang="en-US" sz="800" b="1"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SPLUNK </a:t>
            </a:r>
            <a:r>
              <a:rPr lang="en-US" sz="8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and </a:t>
            </a:r>
            <a:r>
              <a:rPr lang="en-US" sz="800" kern="0" dirty="0">
                <a:solidFill>
                  <a:prstClr val="black"/>
                </a:solidFill>
                <a:latin typeface="Segoe UI" panose="020B0502040204020203" pitchFamily="34" charset="0"/>
                <a:ea typeface="Segoe UI" panose="020B0502040204020203" pitchFamily="34" charset="0"/>
                <a:cs typeface="Segoe UI" panose="020B0502040204020203" pitchFamily="34" charset="0"/>
              </a:rPr>
              <a:t>other sources.</a:t>
            </a:r>
          </a:p>
          <a:p>
            <a:pPr marL="171450" indent="-171450">
              <a:spcBef>
                <a:spcPts val="100"/>
              </a:spcBef>
              <a:spcAft>
                <a:spcPts val="100"/>
              </a:spcAft>
              <a:buClr>
                <a:srgbClr val="141414"/>
              </a:buClr>
              <a:buFont typeface="Arial" panose="020B0604020202020204" pitchFamily="34" charset="0"/>
              <a:buChar char="•"/>
              <a:defRPr/>
            </a:pPr>
            <a:r>
              <a:rPr lang="en-US" sz="800" b="1"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Prioritize </a:t>
            </a:r>
            <a:r>
              <a:rPr lang="en-US" sz="800" b="1" kern="0" dirty="0">
                <a:solidFill>
                  <a:srgbClr val="141414"/>
                </a:solidFill>
                <a:latin typeface="Segoe UI" panose="020B0502040204020203" pitchFamily="34" charset="0"/>
                <a:ea typeface="Segoe UI" panose="020B0502040204020203" pitchFamily="34" charset="0"/>
                <a:cs typeface="Segoe UI" panose="020B0502040204020203" pitchFamily="34" charset="0"/>
              </a:rPr>
              <a:t>top performance Bottlenecks for deep dive analysis during track 2</a:t>
            </a:r>
          </a:p>
        </p:txBody>
      </p:sp>
      <p:sp>
        <p:nvSpPr>
          <p:cNvPr id="12" name="Rectangle 11"/>
          <p:cNvSpPr/>
          <p:nvPr/>
        </p:nvSpPr>
        <p:spPr>
          <a:xfrm>
            <a:off x="248553" y="870614"/>
            <a:ext cx="1842467" cy="180289"/>
          </a:xfrm>
          <a:prstGeom prst="rect">
            <a:avLst/>
          </a:prstGeom>
          <a:solidFill>
            <a:schemeClr val="tx1"/>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Week 1 to 12</a:t>
            </a:r>
          </a:p>
        </p:txBody>
      </p:sp>
    </p:spTree>
    <p:extLst>
      <p:ext uri="{BB962C8B-B14F-4D97-AF65-F5344CB8AC3E}">
        <p14:creationId xmlns:p14="http://schemas.microsoft.com/office/powerpoint/2010/main" val="3120177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6</a:t>
            </a:fld>
            <a:endParaRPr lang="en-US" dirty="0">
              <a:solidFill>
                <a:prstClr val="white"/>
              </a:solidFill>
            </a:endParaRPr>
          </a:p>
        </p:txBody>
      </p:sp>
      <p:sp>
        <p:nvSpPr>
          <p:cNvPr id="6" name="Rectangle 5"/>
          <p:cNvSpPr/>
          <p:nvPr/>
        </p:nvSpPr>
        <p:spPr>
          <a:xfrm>
            <a:off x="60428" y="440675"/>
            <a:ext cx="3967006" cy="28903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lvl="1">
              <a:spcBef>
                <a:spcPts val="600"/>
              </a:spcBef>
              <a:spcAft>
                <a:spcPts val="600"/>
              </a:spcAft>
              <a:buSzPct val="100000"/>
              <a:defRPr/>
            </a:pPr>
            <a:r>
              <a:rPr lang="en-US" sz="1050" b="1" u="sng"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Performance and Stability</a:t>
            </a:r>
          </a:p>
          <a:p>
            <a:pPr marL="342900" lvl="1" indent="-171450">
              <a:spcBef>
                <a:spcPts val="600"/>
              </a:spcBef>
              <a:buSzPct val="100000"/>
              <a:buFont typeface="Arial" panose="020B0604020202020204" pitchFamily="34" charset="0"/>
              <a:buChar char="•"/>
              <a:defRPr/>
            </a:pPr>
            <a:r>
              <a:rPr lang="en-US" sz="105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IBPs intermittently fails or under stress when PSI bridge process huge volume of events via listeners attached to cache.</a:t>
            </a:r>
            <a:endParaRPr lang="en-US" sz="1050" kern="0"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a:p>
            <a:pPr marL="342900" lvl="1" indent="-171450">
              <a:spcBef>
                <a:spcPts val="600"/>
              </a:spcBef>
              <a:buSzPct val="100000"/>
              <a:buFont typeface="Arial" panose="020B0604020202020204" pitchFamily="34" charset="0"/>
              <a:buChar char="•"/>
              <a:defRPr/>
            </a:pPr>
            <a:r>
              <a:rPr lang="en-US" sz="105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OBPs failures due to </a:t>
            </a:r>
            <a:r>
              <a:rPr lang="en-US" sz="1050" kern="0" dirty="0" err="1" smtClean="0">
                <a:solidFill>
                  <a:srgbClr val="141414"/>
                </a:solidFill>
                <a:latin typeface="Segoe UI" panose="020B0502040204020203" pitchFamily="34" charset="0"/>
                <a:ea typeface="Segoe UI" panose="020B0502040204020203" pitchFamily="34" charset="0"/>
                <a:cs typeface="Segoe UI" panose="020B0502040204020203" pitchFamily="34" charset="0"/>
              </a:rPr>
              <a:t>Etag</a:t>
            </a:r>
            <a:r>
              <a:rPr lang="en-US" sz="105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 invalidation or ‘heavy’ queries causing </a:t>
            </a:r>
            <a:r>
              <a:rPr lang="en-US" sz="1050" kern="0" dirty="0" err="1" smtClean="0">
                <a:solidFill>
                  <a:srgbClr val="141414"/>
                </a:solidFill>
                <a:latin typeface="Segoe UI" panose="020B0502040204020203" pitchFamily="34" charset="0"/>
                <a:ea typeface="Segoe UI" panose="020B0502040204020203" pitchFamily="34" charset="0"/>
                <a:cs typeface="Segoe UI" panose="020B0502040204020203" pitchFamily="34" charset="0"/>
              </a:rPr>
              <a:t>cpu</a:t>
            </a:r>
            <a:r>
              <a:rPr lang="en-US" sz="105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 spikes leading to Cluster instability.</a:t>
            </a:r>
          </a:p>
          <a:p>
            <a:pPr marL="342900" lvl="1" indent="-171450">
              <a:spcBef>
                <a:spcPts val="600"/>
              </a:spcBef>
              <a:buSzPct val="100000"/>
              <a:buFont typeface="Arial" panose="020B0604020202020204" pitchFamily="34" charset="0"/>
              <a:buChar char="•"/>
              <a:defRPr/>
            </a:pPr>
            <a:r>
              <a:rPr lang="en-US" sz="105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Storage nodes failures due to rogue client connections with OBP.</a:t>
            </a:r>
          </a:p>
          <a:p>
            <a:pPr marL="342900" lvl="1" indent="-171450">
              <a:spcBef>
                <a:spcPts val="600"/>
              </a:spcBef>
              <a:buSzPct val="100000"/>
              <a:buFont typeface="Arial" panose="020B0604020202020204" pitchFamily="34" charset="0"/>
              <a:buChar char="•"/>
              <a:defRPr/>
            </a:pPr>
            <a:r>
              <a:rPr lang="en-US" sz="105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SDU instability during reference data refreshes causing cluster instability.</a:t>
            </a:r>
          </a:p>
          <a:p>
            <a:pPr marL="171450" lvl="1">
              <a:spcBef>
                <a:spcPts val="600"/>
              </a:spcBef>
              <a:spcAft>
                <a:spcPts val="600"/>
              </a:spcAft>
              <a:buSzPct val="100000"/>
              <a:defRPr/>
            </a:pPr>
            <a:r>
              <a:rPr lang="en-US" sz="1050" b="1" u="sng"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Scalability:</a:t>
            </a:r>
          </a:p>
          <a:p>
            <a:pPr marL="342900" lvl="1" indent="-171450">
              <a:spcBef>
                <a:spcPts val="600"/>
              </a:spcBef>
              <a:buSzPct val="100000"/>
              <a:buFont typeface="Arial" panose="020B0604020202020204" pitchFamily="34" charset="0"/>
              <a:buChar char="•"/>
              <a:defRPr/>
            </a:pPr>
            <a:r>
              <a:rPr lang="en-US" sz="105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Data Services current throttling configuration is based on trial and error which results in high CPU leading to Cluster instability. </a:t>
            </a:r>
          </a:p>
        </p:txBody>
      </p:sp>
      <p:sp>
        <p:nvSpPr>
          <p:cNvPr id="9" name="TextBox 8"/>
          <p:cNvSpPr txBox="1"/>
          <p:nvPr/>
        </p:nvSpPr>
        <p:spPr>
          <a:xfrm>
            <a:off x="309243" y="8235"/>
            <a:ext cx="9104354" cy="293259"/>
          </a:xfrm>
          <a:prstGeom prst="rect">
            <a:avLst/>
          </a:prstGeom>
        </p:spPr>
        <p:txBody>
          <a:bodyPr vert="horz" lIns="91440" tIns="45720" rIns="91440" bIns="45720" rtlCol="0" anchor="t">
            <a:normAutofit fontScale="90000" lnSpcReduction="10000"/>
          </a:bodyPr>
          <a:lstStyle>
            <a:lvl1pPr>
              <a:spcBef>
                <a:spcPct val="0"/>
              </a:spcBef>
              <a:buNone/>
              <a:defRPr sz="2400">
                <a:solidFill>
                  <a:srgbClr val="0099CC"/>
                </a:solidFill>
                <a:latin typeface="+mj-lt"/>
                <a:ea typeface="+mj-ea"/>
                <a:cs typeface="+mj-cs"/>
              </a:defRPr>
            </a:lvl1pPr>
          </a:lstStyle>
          <a:p>
            <a:r>
              <a:rPr lang="en-US" sz="1600" dirty="0" smtClean="0"/>
              <a:t>Our Understanding of IMF Application Architecture and Key Production Issues</a:t>
            </a:r>
            <a:endParaRPr lang="en-US" sz="1600" dirty="0"/>
          </a:p>
        </p:txBody>
      </p:sp>
      <p:sp>
        <p:nvSpPr>
          <p:cNvPr id="11" name="TextBox 10"/>
          <p:cNvSpPr txBox="1"/>
          <p:nvPr/>
        </p:nvSpPr>
        <p:spPr>
          <a:xfrm>
            <a:off x="578841" y="182482"/>
            <a:ext cx="3406081" cy="307777"/>
          </a:xfrm>
          <a:prstGeom prst="rect">
            <a:avLst/>
          </a:prstGeom>
          <a:noFill/>
        </p:spPr>
        <p:txBody>
          <a:bodyPr wrap="square" rtlCol="0">
            <a:spAutoFit/>
          </a:bodyPr>
          <a:lstStyle/>
          <a:p>
            <a:r>
              <a:rPr lang="en-US" sz="1400" b="1" dirty="0" smtClean="0">
                <a:solidFill>
                  <a:srgbClr val="387C2C"/>
                </a:solidFill>
                <a:latin typeface="Segoe UI" panose="020B0502040204020203" pitchFamily="34" charset="0"/>
                <a:ea typeface="Segoe UI" panose="020B0502040204020203" pitchFamily="34" charset="0"/>
                <a:cs typeface="Segoe UI" panose="020B0502040204020203" pitchFamily="34" charset="0"/>
              </a:rPr>
              <a:t>Recent Key Production Issues</a:t>
            </a:r>
            <a:endParaRPr lang="en-US" sz="1400" b="1" dirty="0">
              <a:solidFill>
                <a:srgbClr val="387C2C"/>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4503335" y="194513"/>
            <a:ext cx="3406081" cy="307777"/>
          </a:xfrm>
          <a:prstGeom prst="rect">
            <a:avLst/>
          </a:prstGeom>
          <a:noFill/>
        </p:spPr>
        <p:txBody>
          <a:bodyPr wrap="square" rtlCol="0">
            <a:spAutoFit/>
          </a:bodyPr>
          <a:lstStyle/>
          <a:p>
            <a:r>
              <a:rPr lang="en-US" sz="1400" b="1" dirty="0" smtClean="0">
                <a:solidFill>
                  <a:srgbClr val="387C2C"/>
                </a:solidFill>
                <a:latin typeface="Segoe UI" panose="020B0502040204020203" pitchFamily="34" charset="0"/>
                <a:ea typeface="Segoe UI" panose="020B0502040204020203" pitchFamily="34" charset="0"/>
                <a:cs typeface="Segoe UI" panose="020B0502040204020203" pitchFamily="34" charset="0"/>
              </a:rPr>
              <a:t>Application Architecture</a:t>
            </a:r>
            <a:endParaRPr lang="en-US" sz="1400" b="1" dirty="0">
              <a:solidFill>
                <a:srgbClr val="387C2C"/>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3" name="Group 2"/>
          <p:cNvGrpSpPr/>
          <p:nvPr/>
        </p:nvGrpSpPr>
        <p:grpSpPr>
          <a:xfrm>
            <a:off x="4027434" y="504651"/>
            <a:ext cx="5039590" cy="4272239"/>
            <a:chOff x="4027434" y="559736"/>
            <a:chExt cx="5039590" cy="4272239"/>
          </a:xfrm>
        </p:grpSpPr>
        <p:sp>
          <p:nvSpPr>
            <p:cNvPr id="8" name="TextBox 7"/>
            <p:cNvSpPr txBox="1"/>
            <p:nvPr/>
          </p:nvSpPr>
          <p:spPr>
            <a:xfrm>
              <a:off x="5254978" y="559736"/>
              <a:ext cx="1996068" cy="246221"/>
            </a:xfrm>
            <a:prstGeom prst="rect">
              <a:avLst/>
            </a:prstGeom>
            <a:noFill/>
          </p:spPr>
          <p:txBody>
            <a:bodyPr wrap="square" rtlCol="0">
              <a:spAutoFit/>
            </a:bodyPr>
            <a:lstStyle/>
            <a:p>
              <a:r>
                <a:rPr lang="en-US" sz="1000" b="1"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Upstream systems</a:t>
              </a:r>
              <a:endParaRPr lang="en-US" sz="1000" b="1"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5" name="Group 4"/>
            <p:cNvGrpSpPr/>
            <p:nvPr/>
          </p:nvGrpSpPr>
          <p:grpSpPr>
            <a:xfrm>
              <a:off x="4027434" y="682846"/>
              <a:ext cx="5039590" cy="4149129"/>
              <a:chOff x="4303870" y="1105033"/>
              <a:chExt cx="4728030" cy="4149129"/>
            </a:xfrm>
          </p:grpSpPr>
          <p:grpSp>
            <p:nvGrpSpPr>
              <p:cNvPr id="12" name="Group 11"/>
              <p:cNvGrpSpPr/>
              <p:nvPr/>
            </p:nvGrpSpPr>
            <p:grpSpPr>
              <a:xfrm>
                <a:off x="4303870" y="1105033"/>
                <a:ext cx="4728030" cy="4149129"/>
                <a:chOff x="4303870" y="1105033"/>
                <a:chExt cx="4728030" cy="4149129"/>
              </a:xfrm>
            </p:grpSpPr>
            <p:pic>
              <p:nvPicPr>
                <p:cNvPr id="2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017"/>
                <a:stretch/>
              </p:blipFill>
              <p:spPr bwMode="auto">
                <a:xfrm>
                  <a:off x="4303870" y="1105033"/>
                  <a:ext cx="4728030" cy="4149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4446976" y="2389029"/>
                  <a:ext cx="2757404" cy="17664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prstClr val="white"/>
                      </a:solidFill>
                    </a:rPr>
                    <a:t>Inbound Proxy</a:t>
                  </a:r>
                  <a:endParaRPr lang="en-US" sz="900" dirty="0">
                    <a:solidFill>
                      <a:prstClr val="white"/>
                    </a:solidFill>
                  </a:endParaRPr>
                </a:p>
              </p:txBody>
            </p:sp>
            <p:sp>
              <p:nvSpPr>
                <p:cNvPr id="22" name="Rectangle 21"/>
                <p:cNvSpPr/>
                <p:nvPr/>
              </p:nvSpPr>
              <p:spPr>
                <a:xfrm>
                  <a:off x="4446976" y="3360216"/>
                  <a:ext cx="2757404" cy="17664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prstClr val="white"/>
                      </a:solidFill>
                    </a:rPr>
                    <a:t>Outbound Proxy</a:t>
                  </a:r>
                  <a:endParaRPr lang="en-US" sz="900" dirty="0">
                    <a:solidFill>
                      <a:prstClr val="white"/>
                    </a:solidFill>
                  </a:endParaRPr>
                </a:p>
              </p:txBody>
            </p:sp>
          </p:grpSp>
          <p:sp>
            <p:nvSpPr>
              <p:cNvPr id="4" name="Rectangle 3"/>
              <p:cNvSpPr/>
              <p:nvPr/>
            </p:nvSpPr>
            <p:spPr>
              <a:xfrm>
                <a:off x="4675743" y="4396689"/>
                <a:ext cx="2528637" cy="20955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solidFill>
                      <a:srgbClr val="141414"/>
                    </a:solidFill>
                  </a:rPr>
                  <a:t>Regional Load Balancer</a:t>
                </a:r>
                <a:endParaRPr lang="en-US" sz="800" b="1" dirty="0">
                  <a:solidFill>
                    <a:srgbClr val="141414"/>
                  </a:solidFill>
                </a:endParaRPr>
              </a:p>
            </p:txBody>
          </p:sp>
        </p:grpSp>
        <p:sp>
          <p:nvSpPr>
            <p:cNvPr id="10" name="Can 9"/>
            <p:cNvSpPr/>
            <p:nvPr/>
          </p:nvSpPr>
          <p:spPr>
            <a:xfrm>
              <a:off x="6905625" y="2647951"/>
              <a:ext cx="285750" cy="251470"/>
            </a:xfrm>
            <a:prstGeom prst="can">
              <a:avLst/>
            </a:prstGeom>
            <a:solidFill>
              <a:schemeClr val="accent6">
                <a:lumMod val="60000"/>
                <a:lumOff val="40000"/>
              </a:schemeClr>
            </a:solidFill>
            <a:ln>
              <a:solidFill>
                <a:schemeClr val="tx2">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Can 16"/>
            <p:cNvSpPr/>
            <p:nvPr/>
          </p:nvSpPr>
          <p:spPr>
            <a:xfrm>
              <a:off x="7000875" y="2703157"/>
              <a:ext cx="285750" cy="251470"/>
            </a:xfrm>
            <a:prstGeom prst="can">
              <a:avLst/>
            </a:prstGeom>
            <a:solidFill>
              <a:schemeClr val="accent6">
                <a:lumMod val="60000"/>
                <a:lumOff val="40000"/>
              </a:schemeClr>
            </a:solidFill>
            <a:ln>
              <a:solidFill>
                <a:schemeClr val="tx2">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7564683" y="1940937"/>
              <a:ext cx="1495425" cy="120885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FontTx/>
                <a:buAutoNum type="arabicPeriod"/>
              </a:pPr>
              <a:r>
                <a:rPr lang="en-US" sz="800" dirty="0" smtClean="0">
                  <a:solidFill>
                    <a:srgbClr val="141414"/>
                  </a:solidFill>
                </a:rPr>
                <a:t>Multiple Nodes have been Configured in Coherence.</a:t>
              </a:r>
            </a:p>
            <a:p>
              <a:pPr marL="228600" indent="-228600">
                <a:buFontTx/>
                <a:buAutoNum type="arabicPeriod"/>
              </a:pPr>
              <a:endParaRPr lang="en-US" sz="800" dirty="0" smtClean="0">
                <a:solidFill>
                  <a:srgbClr val="141414"/>
                </a:solidFill>
              </a:endParaRPr>
            </a:p>
            <a:p>
              <a:pPr marL="228600" indent="-228600">
                <a:buFontTx/>
                <a:buAutoNum type="arabicPeriod"/>
              </a:pPr>
              <a:r>
                <a:rPr lang="en-US" sz="800" dirty="0" smtClean="0">
                  <a:solidFill>
                    <a:srgbClr val="141414"/>
                  </a:solidFill>
                </a:rPr>
                <a:t>Sybase DB is used for write back for reference data etc</a:t>
              </a:r>
              <a:r>
                <a:rPr lang="en-US" sz="800" dirty="0">
                  <a:solidFill>
                    <a:srgbClr val="141414"/>
                  </a:solidFill>
                </a:rPr>
                <a:t>.</a:t>
              </a:r>
            </a:p>
          </p:txBody>
        </p:sp>
        <p:sp>
          <p:nvSpPr>
            <p:cNvPr id="14" name="TextBox 13"/>
            <p:cNvSpPr txBox="1"/>
            <p:nvPr/>
          </p:nvSpPr>
          <p:spPr>
            <a:xfrm>
              <a:off x="6766162" y="2739184"/>
              <a:ext cx="791606" cy="215444"/>
            </a:xfrm>
            <a:prstGeom prst="rect">
              <a:avLst/>
            </a:prstGeom>
            <a:noFill/>
          </p:spPr>
          <p:txBody>
            <a:bodyPr wrap="square" rtlCol="0">
              <a:spAutoFit/>
            </a:bodyPr>
            <a:lstStyle/>
            <a:p>
              <a:r>
                <a:rPr lang="en-US" sz="800" b="1" dirty="0" smtClean="0">
                  <a:solidFill>
                    <a:srgbClr val="141414"/>
                  </a:solidFill>
                </a:rPr>
                <a:t>Sybase DB</a:t>
              </a:r>
              <a:endParaRPr lang="en-US" sz="800" b="1" dirty="0">
                <a:solidFill>
                  <a:srgbClr val="141414"/>
                </a:solidFill>
              </a:endParaRPr>
            </a:p>
          </p:txBody>
        </p:sp>
      </p:grpSp>
      <p:sp>
        <p:nvSpPr>
          <p:cNvPr id="18" name="Rectangle 17"/>
          <p:cNvSpPr/>
          <p:nvPr/>
        </p:nvSpPr>
        <p:spPr>
          <a:xfrm>
            <a:off x="84864" y="3196906"/>
            <a:ext cx="3942570" cy="1531942"/>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indent="-285750">
              <a:spcBef>
                <a:spcPts val="600"/>
              </a:spcBef>
              <a:spcAft>
                <a:spcPts val="600"/>
              </a:spcAft>
              <a:buSzPct val="100000"/>
              <a:defRPr/>
            </a:pPr>
            <a:r>
              <a:rPr lang="en-US" sz="1050" b="1" u="sng"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Infrastructure Configurations  and Feeds</a:t>
            </a:r>
          </a:p>
          <a:p>
            <a:pPr indent="-285750">
              <a:spcBef>
                <a:spcPts val="600"/>
              </a:spcBef>
              <a:buSzPct val="100000"/>
              <a:buFont typeface="Arial" panose="020B0604020202020204" pitchFamily="34" charset="0"/>
              <a:buChar char="•"/>
              <a:defRPr/>
            </a:pP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Memory Per Server:  </a:t>
            </a:r>
            <a:r>
              <a:rPr lang="en-US" sz="1050" b="1"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196</a:t>
            </a: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 GB</a:t>
            </a:r>
          </a:p>
          <a:p>
            <a:pPr indent="-285750">
              <a:buSzPct val="100000"/>
              <a:buFont typeface="Arial" panose="020B0604020202020204" pitchFamily="34" charset="0"/>
              <a:buChar char="•"/>
              <a:defRPr/>
            </a:pP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Number of Nodes by Type: 66 Storage, 6 IBP, 6 OBP, 6 DS.</a:t>
            </a:r>
          </a:p>
          <a:p>
            <a:pPr indent="-285750">
              <a:buSzPct val="100000"/>
              <a:buFont typeface="Arial" panose="020B0604020202020204" pitchFamily="34" charset="0"/>
              <a:buChar char="•"/>
              <a:defRPr/>
            </a:pP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Number of Nodes Per Server: 14 (+some utilities) </a:t>
            </a:r>
          </a:p>
          <a:p>
            <a:pPr indent="-285750">
              <a:buSzPct val="100000"/>
              <a:buFont typeface="Arial" panose="020B0604020202020204" pitchFamily="34" charset="0"/>
              <a:buChar char="•"/>
              <a:defRPr/>
            </a:pP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Cores Per Machine – 32 Cores</a:t>
            </a:r>
          </a:p>
          <a:p>
            <a:pPr indent="-285750">
              <a:buSzPct val="100000"/>
              <a:buFont typeface="Arial" panose="020B0604020202020204" pitchFamily="34" charset="0"/>
              <a:buChar char="•"/>
              <a:defRPr/>
            </a:pPr>
            <a:r>
              <a:rPr lang="en-US" sz="1050" kern="0" dirty="0">
                <a:solidFill>
                  <a:prstClr val="black"/>
                </a:solidFill>
                <a:latin typeface="Segoe UI" panose="020B0502040204020203" pitchFamily="34" charset="0"/>
                <a:ea typeface="Segoe UI" panose="020B0502040204020203" pitchFamily="34" charset="0"/>
                <a:cs typeface="Segoe UI" panose="020B0502040204020203" pitchFamily="34" charset="0"/>
              </a:rPr>
              <a:t>Cluster CPU Thresholds – 65% Utilization for Peak Volume </a:t>
            </a:r>
            <a:endPar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indent="-285750">
              <a:buSzPct val="100000"/>
              <a:buFont typeface="Arial" panose="020B0604020202020204" pitchFamily="34" charset="0"/>
              <a:buChar char="•"/>
              <a:defRPr/>
            </a:pP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Feeder events: Peak 81mi, </a:t>
            </a:r>
            <a:r>
              <a:rPr lang="en-US" sz="1050" kern="0" dirty="0" err="1" smtClean="0">
                <a:solidFill>
                  <a:prstClr val="black"/>
                </a:solidFill>
                <a:latin typeface="Segoe UI" panose="020B0502040204020203" pitchFamily="34" charset="0"/>
                <a:ea typeface="Segoe UI" panose="020B0502040204020203" pitchFamily="34" charset="0"/>
                <a:cs typeface="Segoe UI" panose="020B0502040204020203" pitchFamily="34" charset="0"/>
              </a:rPr>
              <a:t>Avg</a:t>
            </a: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 55 millions per day all </a:t>
            </a:r>
          </a:p>
          <a:p>
            <a:pPr indent="-285750">
              <a:buSzPct val="100000"/>
              <a:buFont typeface="Arial" panose="020B0604020202020204" pitchFamily="34" charset="0"/>
              <a:buChar char="•"/>
              <a:defRPr/>
            </a:pP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DS Query Volume: Peak 36k, </a:t>
            </a:r>
            <a:r>
              <a:rPr lang="en-US" sz="1050" kern="0" dirty="0" err="1" smtClean="0">
                <a:solidFill>
                  <a:prstClr val="black"/>
                </a:solidFill>
                <a:latin typeface="Segoe UI" panose="020B0502040204020203" pitchFamily="34" charset="0"/>
                <a:ea typeface="Segoe UI" panose="020B0502040204020203" pitchFamily="34" charset="0"/>
                <a:cs typeface="Segoe UI" panose="020B0502040204020203" pitchFamily="34" charset="0"/>
              </a:rPr>
              <a:t>Avg</a:t>
            </a:r>
            <a:r>
              <a:rPr lang="en-US" sz="105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 25k per day all consumer</a:t>
            </a:r>
          </a:p>
          <a:p>
            <a:pPr indent="-285750">
              <a:buSzPct val="100000"/>
              <a:buFont typeface="Arial" panose="020B0604020202020204" pitchFamily="34" charset="0"/>
              <a:buChar char="•"/>
              <a:defRPr/>
            </a:pPr>
            <a:endParaRPr lang="en-US" sz="1050" kern="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7211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7</a:t>
            </a:fld>
            <a:endParaRPr lang="en-US" dirty="0">
              <a:solidFill>
                <a:prstClr val="white"/>
              </a:solidFill>
            </a:endParaRPr>
          </a:p>
        </p:txBody>
      </p:sp>
      <p:sp>
        <p:nvSpPr>
          <p:cNvPr id="3" name="Title 2"/>
          <p:cNvSpPr>
            <a:spLocks noGrp="1"/>
          </p:cNvSpPr>
          <p:nvPr>
            <p:ph type="title"/>
          </p:nvPr>
        </p:nvSpPr>
        <p:spPr>
          <a:xfrm>
            <a:off x="39646" y="176818"/>
            <a:ext cx="3436364" cy="318676"/>
          </a:xfrm>
        </p:spPr>
        <p:txBody>
          <a:bodyPr>
            <a:normAutofit fontScale="90000"/>
          </a:bodyPr>
          <a:lstStyle/>
          <a:p>
            <a:r>
              <a:rPr lang="en-US" sz="2400" dirty="0"/>
              <a:t>Analysis &amp; Measurement</a:t>
            </a:r>
            <a:endParaRPr lang="en-US" sz="2200" dirty="0"/>
          </a:p>
        </p:txBody>
      </p:sp>
      <p:sp>
        <p:nvSpPr>
          <p:cNvPr id="10" name="TextBox 9"/>
          <p:cNvSpPr txBox="1"/>
          <p:nvPr/>
        </p:nvSpPr>
        <p:spPr>
          <a:xfrm>
            <a:off x="2233091" y="661749"/>
            <a:ext cx="1443024" cy="230832"/>
          </a:xfrm>
          <a:prstGeom prst="rect">
            <a:avLst/>
          </a:prstGeom>
          <a:noFill/>
        </p:spPr>
        <p:txBody>
          <a:bodyPr wrap="none" rtlCol="0">
            <a:spAutoFit/>
          </a:bodyPr>
          <a:lstStyle/>
          <a:p>
            <a:r>
              <a:rPr lang="en-US" sz="9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Total Duration – 4 weeks</a:t>
            </a:r>
            <a:endParaRPr lang="en-US" sz="9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944" y="1295862"/>
            <a:ext cx="3190875" cy="2229799"/>
          </a:xfrm>
          <a:prstGeom prst="rect">
            <a:avLst/>
          </a:prstGeom>
        </p:spPr>
      </p:pic>
      <p:sp>
        <p:nvSpPr>
          <p:cNvPr id="44" name="Oval 43"/>
          <p:cNvSpPr/>
          <p:nvPr/>
        </p:nvSpPr>
        <p:spPr>
          <a:xfrm>
            <a:off x="4087044" y="2084450"/>
            <a:ext cx="914400" cy="652624"/>
          </a:xfrm>
          <a:prstGeom prst="ellipse">
            <a:avLst/>
          </a:prstGeom>
          <a:solidFill>
            <a:sysClr val="window" lastClr="FFFFFF"/>
          </a:solidFill>
          <a:ln w="25400" cap="flat" cmpd="sng" algn="ctr">
            <a:noFill/>
            <a:prstDash val="solid"/>
          </a:ln>
          <a:effectLst/>
        </p:spPr>
        <p:txBody>
          <a:bodyPr rtlCol="0" anchor="ctr"/>
          <a:lstStyle/>
          <a:p>
            <a:pPr algn="ctr" defTabSz="914400">
              <a:defRPr/>
            </a:pPr>
            <a:endParaRPr lang="en-US" sz="900" kern="0" smtClean="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45" name="TextBox 44"/>
          <p:cNvSpPr txBox="1"/>
          <p:nvPr/>
        </p:nvSpPr>
        <p:spPr>
          <a:xfrm>
            <a:off x="4200143" y="2311912"/>
            <a:ext cx="593432" cy="230832"/>
          </a:xfrm>
          <a:prstGeom prst="rect">
            <a:avLst/>
          </a:prstGeom>
          <a:noFill/>
        </p:spPr>
        <p:txBody>
          <a:bodyPr wrap="none" rtlCol="0">
            <a:spAutoFit/>
          </a:bodyPr>
          <a:lstStyle/>
          <a:p>
            <a:pPr defTabSz="914400"/>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Analysis</a:t>
            </a:r>
            <a:endPar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46" name="TextBox 45"/>
          <p:cNvSpPr txBox="1"/>
          <p:nvPr/>
        </p:nvSpPr>
        <p:spPr>
          <a:xfrm>
            <a:off x="4620444" y="1689759"/>
            <a:ext cx="758541" cy="369332"/>
          </a:xfrm>
          <a:prstGeom prst="rect">
            <a:avLst/>
          </a:prstGeom>
          <a:noFill/>
        </p:spPr>
        <p:txBody>
          <a:bodyPr wrap="none" rtlCol="0">
            <a:spAutoFit/>
          </a:bodyPr>
          <a:lstStyle/>
          <a:p>
            <a:pPr defTabSz="914400"/>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Analyze</a:t>
            </a:r>
          </a:p>
          <a:p>
            <a:pPr defTabSz="914400"/>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Application</a:t>
            </a:r>
            <a:endPar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47" name="TextBox 46"/>
          <p:cNvSpPr txBox="1"/>
          <p:nvPr/>
        </p:nvSpPr>
        <p:spPr>
          <a:xfrm>
            <a:off x="3495969" y="1667548"/>
            <a:ext cx="1796111" cy="507831"/>
          </a:xfrm>
          <a:prstGeom prst="rect">
            <a:avLst/>
          </a:prstGeom>
          <a:noFill/>
        </p:spPr>
        <p:txBody>
          <a:bodyPr wrap="square" rtlCol="0">
            <a:spAutoFit/>
          </a:bodyPr>
          <a:lstStyle/>
          <a:p>
            <a:pPr defTabSz="914400"/>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Analyze</a:t>
            </a:r>
          </a:p>
          <a:p>
            <a:pPr defTabSz="914400"/>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Data &amp; </a:t>
            </a:r>
          </a:p>
          <a:p>
            <a:pPr defTabSz="914400"/>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Database</a:t>
            </a:r>
            <a:endPar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48" name="TextBox 47"/>
          <p:cNvSpPr txBox="1"/>
          <p:nvPr/>
        </p:nvSpPr>
        <p:spPr>
          <a:xfrm>
            <a:off x="3505163" y="2617638"/>
            <a:ext cx="784957" cy="369332"/>
          </a:xfrm>
          <a:prstGeom prst="rect">
            <a:avLst/>
          </a:prstGeom>
          <a:noFill/>
        </p:spPr>
        <p:txBody>
          <a:bodyPr wrap="square" rtlCol="0">
            <a:spAutoFit/>
          </a:bodyPr>
          <a:lstStyle/>
          <a:p>
            <a:pPr defTabSz="914400"/>
            <a:r>
              <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rPr>
              <a:t>Analyze</a:t>
            </a:r>
          </a:p>
          <a:p>
            <a:pPr defTabSz="914400"/>
            <a:r>
              <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rPr>
              <a:t>Network</a:t>
            </a:r>
          </a:p>
        </p:txBody>
      </p:sp>
      <p:sp>
        <p:nvSpPr>
          <p:cNvPr id="49" name="TextBox 48"/>
          <p:cNvSpPr txBox="1"/>
          <p:nvPr/>
        </p:nvSpPr>
        <p:spPr>
          <a:xfrm>
            <a:off x="4620258" y="2629143"/>
            <a:ext cx="1118220" cy="369332"/>
          </a:xfrm>
          <a:prstGeom prst="rect">
            <a:avLst/>
          </a:prstGeom>
          <a:noFill/>
        </p:spPr>
        <p:txBody>
          <a:bodyPr wrap="square" rtlCol="0">
            <a:spAutoFit/>
          </a:bodyPr>
          <a:lstStyle/>
          <a:p>
            <a:pPr defTabSz="914400"/>
            <a:r>
              <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rPr>
              <a:t>Analyze Platforms (HW and OS)</a:t>
            </a:r>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23" y="2260011"/>
            <a:ext cx="2362201" cy="292321"/>
          </a:xfrm>
          <a:prstGeom prst="rect">
            <a:avLst/>
          </a:prstGeom>
        </p:spPr>
      </p:pic>
      <p:sp>
        <p:nvSpPr>
          <p:cNvPr id="51" name="Rounded Rectangle 50"/>
          <p:cNvSpPr/>
          <p:nvPr/>
        </p:nvSpPr>
        <p:spPr bwMode="auto">
          <a:xfrm>
            <a:off x="463700" y="611178"/>
            <a:ext cx="2447924" cy="1794993"/>
          </a:xfrm>
          <a:prstGeom prst="roundRect">
            <a:avLst>
              <a:gd name="adj" fmla="val 6879"/>
            </a:avLst>
          </a:prstGeom>
          <a:solidFill>
            <a:sysClr val="window" lastClr="FFFFFF"/>
          </a:solidFill>
          <a:ln w="9525" cap="flat" cmpd="sng" algn="ctr">
            <a:solidFill>
              <a:sysClr val="window" lastClr="FFFFFF">
                <a:lumMod val="65000"/>
              </a:sys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sz="2400" b="1" kern="0" smtClean="0">
              <a:solidFill>
                <a:prstClr val="black"/>
              </a:solidFill>
              <a:ea typeface="ＭＳ Ｐゴシック" pitchFamily="-12" charset="-128"/>
              <a:cs typeface="ＭＳ Ｐゴシック" pitchFamily="-12" charset="-128"/>
            </a:endParaRPr>
          </a:p>
        </p:txBody>
      </p:sp>
      <p:sp>
        <p:nvSpPr>
          <p:cNvPr id="52" name="TextBox 51"/>
          <p:cNvSpPr txBox="1"/>
          <p:nvPr/>
        </p:nvSpPr>
        <p:spPr>
          <a:xfrm>
            <a:off x="504220" y="968778"/>
            <a:ext cx="2407403" cy="1061829"/>
          </a:xfrm>
          <a:prstGeom prst="rect">
            <a:avLst/>
          </a:prstGeom>
          <a:noFill/>
        </p:spPr>
        <p:txBody>
          <a:bodyPr wrap="square" rtlCol="0">
            <a:spAutoFit/>
          </a:bodyPr>
          <a:lstStyle/>
          <a:p>
            <a:pPr defTabSz="914400"/>
            <a:r>
              <a:rPr lang="en-US" sz="900" b="1" dirty="0">
                <a:solidFill>
                  <a:prstClr val="black"/>
                </a:solidFill>
                <a:latin typeface="Segoe UI" panose="020B0502040204020203" pitchFamily="34" charset="0"/>
                <a:ea typeface="Segoe UI" panose="020B0502040204020203" pitchFamily="34" charset="0"/>
                <a:cs typeface="Segoe UI" panose="020B0502040204020203" pitchFamily="34" charset="0"/>
              </a:rPr>
              <a:t>Components</a:t>
            </a:r>
          </a:p>
          <a:p>
            <a:pPr defTabSz="914400"/>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Coherence – JAVA API</a:t>
            </a:r>
          </a:p>
          <a:p>
            <a:pPr defTabSz="914400"/>
            <a:r>
              <a:rPr lang="en-US" sz="9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Attributes</a:t>
            </a:r>
            <a:endParaRPr lang="en-US" sz="9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171450" indent="-171450" defTabSz="914400">
              <a:buFont typeface="Wingdings" panose="05000000000000000000" pitchFamily="2" charset="2"/>
              <a:buChar char="§"/>
            </a:pPr>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No. of Calls (GET and PUT)</a:t>
            </a:r>
          </a:p>
          <a:p>
            <a:pPr marL="171450" indent="-171450" defTabSz="914400">
              <a:buFont typeface="Wingdings" panose="05000000000000000000" pitchFamily="2" charset="2"/>
              <a:buChar char="§"/>
            </a:pPr>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Get() and put() response times</a:t>
            </a:r>
            <a:endPar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171450" indent="-171450" defTabSz="914400">
              <a:buFont typeface="Wingdings" panose="05000000000000000000" pitchFamily="2" charset="2"/>
              <a:buChar char="§"/>
            </a:pPr>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Resource utilization(Memory, CPU)</a:t>
            </a:r>
          </a:p>
          <a:p>
            <a:pPr defTabSz="914400"/>
            <a:endPar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53" name="Group 52"/>
          <p:cNvGrpSpPr/>
          <p:nvPr/>
        </p:nvGrpSpPr>
        <p:grpSpPr>
          <a:xfrm>
            <a:off x="467544" y="2628303"/>
            <a:ext cx="2438399" cy="1941154"/>
            <a:chOff x="467544" y="2524393"/>
            <a:chExt cx="2438399" cy="1941154"/>
          </a:xfrm>
        </p:grpSpPr>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4173226"/>
              <a:ext cx="2362201" cy="292321"/>
            </a:xfrm>
            <a:prstGeom prst="rect">
              <a:avLst/>
            </a:prstGeom>
          </p:spPr>
        </p:pic>
        <p:sp>
          <p:nvSpPr>
            <p:cNvPr id="55" name="Rounded Rectangle 54"/>
            <p:cNvSpPr/>
            <p:nvPr/>
          </p:nvSpPr>
          <p:spPr bwMode="auto">
            <a:xfrm>
              <a:off x="467544" y="2524393"/>
              <a:ext cx="2438399" cy="1794993"/>
            </a:xfrm>
            <a:prstGeom prst="roundRect">
              <a:avLst>
                <a:gd name="adj" fmla="val 6879"/>
              </a:avLst>
            </a:prstGeom>
            <a:solidFill>
              <a:sysClr val="window" lastClr="FFFFFF"/>
            </a:solidFill>
            <a:ln w="9525" cap="flat" cmpd="sng" algn="ctr">
              <a:solidFill>
                <a:sysClr val="window" lastClr="FFFFFF">
                  <a:lumMod val="65000"/>
                </a:sys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sz="900" b="1" kern="0" smtClean="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56" name="Rounded Rectangle 55"/>
            <p:cNvSpPr/>
            <p:nvPr/>
          </p:nvSpPr>
          <p:spPr>
            <a:xfrm>
              <a:off x="467545" y="2524394"/>
              <a:ext cx="2286000" cy="326312"/>
            </a:xfrm>
            <a:prstGeom prst="roundRect">
              <a:avLst/>
            </a:prstGeom>
            <a:solidFill>
              <a:srgbClr val="FFC000"/>
            </a:solidFill>
            <a:ln w="25400" cap="flat" cmpd="sng" algn="ctr">
              <a:noFill/>
              <a:prstDash val="solid"/>
            </a:ln>
            <a:effectLst/>
          </p:spPr>
          <p:txBody>
            <a:bodyPr rtlCol="0" anchor="ctr"/>
            <a:lstStyle/>
            <a:p>
              <a:pPr algn="ctr" defTabSz="914400">
                <a:defRPr/>
              </a:pPr>
              <a:endParaRPr lang="en-US" sz="900" kern="0" smtClean="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57" name="TextBox 56"/>
            <p:cNvSpPr txBox="1"/>
            <p:nvPr/>
          </p:nvSpPr>
          <p:spPr>
            <a:xfrm>
              <a:off x="534704" y="2605228"/>
              <a:ext cx="1024639" cy="230832"/>
            </a:xfrm>
            <a:prstGeom prst="rect">
              <a:avLst/>
            </a:prstGeom>
            <a:noFill/>
          </p:spPr>
          <p:txBody>
            <a:bodyPr wrap="none" rtlCol="0">
              <a:spAutoFit/>
            </a:bodyPr>
            <a:lstStyle/>
            <a:p>
              <a:pPr defTabSz="914400">
                <a:defRPr/>
              </a:pPr>
              <a:r>
                <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Network Metrics</a:t>
              </a:r>
            </a:p>
          </p:txBody>
        </p:sp>
        <p:sp>
          <p:nvSpPr>
            <p:cNvPr id="58" name="TextBox 57"/>
            <p:cNvSpPr txBox="1"/>
            <p:nvPr/>
          </p:nvSpPr>
          <p:spPr>
            <a:xfrm>
              <a:off x="473696" y="2809985"/>
              <a:ext cx="2104742" cy="1338828"/>
            </a:xfrm>
            <a:prstGeom prst="rect">
              <a:avLst/>
            </a:prstGeom>
            <a:noFill/>
          </p:spPr>
          <p:txBody>
            <a:bodyPr wrap="square" rtlCol="0">
              <a:spAutoFit/>
            </a:bodyPr>
            <a:lstStyle/>
            <a:p>
              <a:pPr defTabSz="914400">
                <a:defRPr/>
              </a:pPr>
              <a:r>
                <a:rPr lang="en-US" sz="900" b="1"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Components</a:t>
              </a:r>
            </a:p>
            <a:p>
              <a:pPr defTabSz="914400">
                <a:defRPr/>
              </a:pPr>
              <a:r>
                <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Traffic between  Feeders, Input &amp; Output proxies  and Data services</a:t>
              </a:r>
            </a:p>
            <a:p>
              <a:pPr defTabSz="914400">
                <a:defRPr/>
              </a:pPr>
              <a:r>
                <a:rPr lang="en-US" sz="900" b="1"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Attributes</a:t>
              </a:r>
            </a:p>
            <a:p>
              <a:pPr marL="171450" indent="-171450" defTabSz="914400">
                <a:buFont typeface="Wingdings" panose="05000000000000000000" pitchFamily="2" charset="2"/>
                <a:buChar char="§"/>
                <a:defRPr/>
              </a:pPr>
              <a:r>
                <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Load balancing</a:t>
              </a:r>
            </a:p>
            <a:p>
              <a:pPr marL="171450" indent="-171450" defTabSz="914400">
                <a:buFont typeface="Wingdings" panose="05000000000000000000" pitchFamily="2" charset="2"/>
                <a:buChar char="§"/>
                <a:defRPr/>
              </a:pPr>
              <a:r>
                <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Bytes transferred</a:t>
              </a:r>
            </a:p>
            <a:p>
              <a:pPr marL="171450" indent="-171450" defTabSz="914400">
                <a:buFont typeface="Wingdings" panose="05000000000000000000" pitchFamily="2" charset="2"/>
                <a:buChar char="§"/>
                <a:defRPr/>
              </a:pPr>
              <a:r>
                <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Connection failures</a:t>
              </a:r>
            </a:p>
            <a:p>
              <a:pPr marL="171450" indent="-171450" defTabSz="914400">
                <a:buFont typeface="Wingdings" panose="05000000000000000000" pitchFamily="2" charset="2"/>
                <a:buChar char="§"/>
                <a:defRPr/>
              </a:pPr>
              <a:r>
                <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Bandwidth utilization</a:t>
              </a:r>
            </a:p>
            <a:p>
              <a:pPr marL="171450" indent="-171450" defTabSz="914400">
                <a:buFont typeface="Wingdings" panose="05000000000000000000" pitchFamily="2" charset="2"/>
                <a:buChar char="§"/>
                <a:defRPr/>
              </a:pPr>
              <a:r>
                <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Transmission errors</a:t>
              </a:r>
            </a:p>
          </p:txBody>
        </p:sp>
      </p:grpSp>
      <p:grpSp>
        <p:nvGrpSpPr>
          <p:cNvPr id="59" name="Group 58"/>
          <p:cNvGrpSpPr/>
          <p:nvPr/>
        </p:nvGrpSpPr>
        <p:grpSpPr>
          <a:xfrm>
            <a:off x="6090320" y="616045"/>
            <a:ext cx="2454424" cy="1969461"/>
            <a:chOff x="6090320" y="512135"/>
            <a:chExt cx="2454424" cy="1969461"/>
          </a:xfrm>
        </p:grpSpPr>
        <p:sp>
          <p:nvSpPr>
            <p:cNvPr id="60" name="Rounded Rectangle 59"/>
            <p:cNvSpPr/>
            <p:nvPr/>
          </p:nvSpPr>
          <p:spPr bwMode="auto">
            <a:xfrm>
              <a:off x="6096819" y="512135"/>
              <a:ext cx="2447925" cy="1811712"/>
            </a:xfrm>
            <a:prstGeom prst="roundRect">
              <a:avLst>
                <a:gd name="adj" fmla="val 6879"/>
              </a:avLst>
            </a:prstGeom>
            <a:solidFill>
              <a:sysClr val="window" lastClr="FFFFFF"/>
            </a:solidFill>
            <a:ln w="9525" cap="flat" cmpd="sng" algn="ctr">
              <a:solidFill>
                <a:sysClr val="window" lastClr="FFFFFF">
                  <a:lumMod val="65000"/>
                </a:sys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sz="900" b="1" kern="0" smtClean="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61" name="Rounded Rectangle 60"/>
            <p:cNvSpPr/>
            <p:nvPr/>
          </p:nvSpPr>
          <p:spPr>
            <a:xfrm>
              <a:off x="6258744" y="512135"/>
              <a:ext cx="2286000" cy="326312"/>
            </a:xfrm>
            <a:prstGeom prst="roundRect">
              <a:avLst/>
            </a:prstGeom>
            <a:solidFill>
              <a:srgbClr val="00B050"/>
            </a:solidFill>
            <a:ln w="25400" cap="flat" cmpd="sng" algn="ctr">
              <a:noFill/>
              <a:prstDash val="solid"/>
            </a:ln>
            <a:effectLst/>
          </p:spPr>
          <p:txBody>
            <a:bodyPr rtlCol="0" anchor="ctr"/>
            <a:lstStyle/>
            <a:p>
              <a:pPr algn="ctr" defTabSz="914400">
                <a:defRPr/>
              </a:pPr>
              <a:endParaRPr lang="en-US" sz="900" kern="0" smtClean="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62" name="TextBox 61"/>
            <p:cNvSpPr txBox="1"/>
            <p:nvPr/>
          </p:nvSpPr>
          <p:spPr>
            <a:xfrm>
              <a:off x="6258744" y="576441"/>
              <a:ext cx="1143262" cy="230832"/>
            </a:xfrm>
            <a:prstGeom prst="rect">
              <a:avLst/>
            </a:prstGeom>
            <a:noFill/>
          </p:spPr>
          <p:txBody>
            <a:bodyPr wrap="none" rtlCol="0">
              <a:spAutoFit/>
            </a:bodyPr>
            <a:lstStyle/>
            <a:p>
              <a:pPr defTabSz="914400">
                <a:defRPr/>
              </a:pPr>
              <a:r>
                <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Cluster, DS Metrics</a:t>
              </a:r>
            </a:p>
          </p:txBody>
        </p:sp>
        <p:sp>
          <p:nvSpPr>
            <p:cNvPr id="63" name="TextBox 62"/>
            <p:cNvSpPr txBox="1"/>
            <p:nvPr/>
          </p:nvSpPr>
          <p:spPr>
            <a:xfrm>
              <a:off x="6090320" y="865769"/>
              <a:ext cx="2376264" cy="1615827"/>
            </a:xfrm>
            <a:prstGeom prst="rect">
              <a:avLst/>
            </a:prstGeom>
            <a:noFill/>
          </p:spPr>
          <p:txBody>
            <a:bodyPr wrap="square" rtlCol="0">
              <a:spAutoFit/>
            </a:bodyPr>
            <a:lstStyle/>
            <a:p>
              <a:pPr defTabSz="914400">
                <a:defRPr/>
              </a:pPr>
              <a:r>
                <a:rPr lang="en-US" sz="900" b="1"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Components</a:t>
              </a:r>
            </a:p>
            <a:p>
              <a:pPr defTabSz="914400">
                <a:defRPr/>
              </a:pPr>
              <a:r>
                <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Profiler statistics(JVM Profiling)</a:t>
              </a:r>
            </a:p>
            <a:p>
              <a:pPr defTabSz="914400">
                <a:defRPr/>
              </a:pPr>
              <a:r>
                <a:rPr lang="en-US" sz="900" b="1"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Attributes</a:t>
              </a:r>
            </a:p>
            <a:p>
              <a:pPr marL="171450" indent="-171450" defTabSz="914400">
                <a:buFont typeface="Wingdings" panose="05000000000000000000" pitchFamily="2" charset="2"/>
                <a:buChar char="§"/>
                <a:defRPr/>
              </a:pPr>
              <a:r>
                <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Response time and Throughput</a:t>
              </a:r>
            </a:p>
            <a:p>
              <a:pPr marL="171450" indent="-171450" defTabSz="914400">
                <a:buFont typeface="Wingdings" panose="05000000000000000000" pitchFamily="2" charset="2"/>
                <a:buChar char="§"/>
                <a:defRPr/>
              </a:pPr>
              <a:r>
                <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Scalability characteristics</a:t>
              </a:r>
            </a:p>
            <a:p>
              <a:pPr marL="171450" indent="-171450" defTabSz="914400">
                <a:buFont typeface="Wingdings" panose="05000000000000000000" pitchFamily="2" charset="2"/>
                <a:buChar char="§"/>
                <a:defRPr/>
              </a:pPr>
              <a:r>
                <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Resource Utilization</a:t>
              </a:r>
            </a:p>
            <a:p>
              <a:pPr marL="171450" indent="-171450" defTabSz="914400">
                <a:buFont typeface="Wingdings" panose="05000000000000000000" pitchFamily="2" charset="2"/>
                <a:buChar char="§"/>
                <a:defRPr/>
              </a:pPr>
              <a:r>
                <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Cache/Requests/Session /Transaction statistics</a:t>
              </a:r>
            </a:p>
            <a:p>
              <a:pPr marL="171450" indent="-171450" defTabSz="914400">
                <a:buFont typeface="Wingdings" panose="05000000000000000000" pitchFamily="2" charset="2"/>
                <a:buChar char="§"/>
                <a:defRPr/>
              </a:pPr>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GC analysis, Thread </a:t>
              </a:r>
              <a:r>
                <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rPr>
                <a:t>pool size, connection pool</a:t>
              </a:r>
            </a:p>
            <a:p>
              <a:pPr marL="171450" indent="-171450" defTabSz="914400">
                <a:buFont typeface="Wingdings" panose="05000000000000000000" pitchFamily="2" charset="2"/>
                <a:buChar char="§"/>
                <a:defRPr/>
              </a:pPr>
              <a:endParaRPr lang="en-US" sz="900" kern="0" dirty="0" smtClean="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gr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041" y="4197195"/>
            <a:ext cx="2362201" cy="292321"/>
          </a:xfrm>
          <a:prstGeom prst="rect">
            <a:avLst/>
          </a:prstGeom>
        </p:spPr>
      </p:pic>
      <p:sp>
        <p:nvSpPr>
          <p:cNvPr id="65" name="Rounded Rectangle 64"/>
          <p:cNvSpPr/>
          <p:nvPr/>
        </p:nvSpPr>
        <p:spPr bwMode="auto">
          <a:xfrm>
            <a:off x="6094042" y="2531644"/>
            <a:ext cx="2438398" cy="1811712"/>
          </a:xfrm>
          <a:prstGeom prst="roundRect">
            <a:avLst>
              <a:gd name="adj" fmla="val 6879"/>
            </a:avLst>
          </a:prstGeom>
          <a:solidFill>
            <a:sysClr val="window" lastClr="FFFFFF"/>
          </a:solidFill>
          <a:ln w="9525" cap="flat" cmpd="sng" algn="ctr">
            <a:solidFill>
              <a:sysClr val="window" lastClr="FFFFFF">
                <a:lumMod val="65000"/>
              </a:sys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sz="900" b="1" kern="0" smtClean="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66" name="Rounded Rectangle 65"/>
          <p:cNvSpPr/>
          <p:nvPr/>
        </p:nvSpPr>
        <p:spPr>
          <a:xfrm>
            <a:off x="479419" y="611178"/>
            <a:ext cx="2286000" cy="326312"/>
          </a:xfrm>
          <a:prstGeom prst="roundRect">
            <a:avLst/>
          </a:prstGeom>
          <a:solidFill>
            <a:srgbClr val="31AED5"/>
          </a:solidFill>
          <a:ln w="25400" cap="flat" cmpd="sng" algn="ctr">
            <a:noFill/>
            <a:prstDash val="solid"/>
          </a:ln>
          <a:effectLst/>
        </p:spPr>
        <p:txBody>
          <a:bodyPr rtlCol="0" anchor="ctr"/>
          <a:lstStyle/>
          <a:p>
            <a:pPr algn="ctr" defTabSz="914400">
              <a:defRPr/>
            </a:pPr>
            <a:endParaRPr lang="en-US" kern="0" smtClean="0">
              <a:solidFill>
                <a:prstClr val="white"/>
              </a:solidFill>
              <a:latin typeface="Calibri"/>
            </a:endParaRPr>
          </a:p>
        </p:txBody>
      </p:sp>
      <p:sp>
        <p:nvSpPr>
          <p:cNvPr id="67" name="TextBox 66"/>
          <p:cNvSpPr txBox="1"/>
          <p:nvPr/>
        </p:nvSpPr>
        <p:spPr>
          <a:xfrm>
            <a:off x="6100192" y="2857956"/>
            <a:ext cx="2432248" cy="1061829"/>
          </a:xfrm>
          <a:prstGeom prst="rect">
            <a:avLst/>
          </a:prstGeom>
          <a:noFill/>
        </p:spPr>
        <p:txBody>
          <a:bodyPr wrap="square" rtlCol="0">
            <a:spAutoFit/>
          </a:bodyPr>
          <a:lstStyle/>
          <a:p>
            <a:pPr defTabSz="914400"/>
            <a:r>
              <a:rPr lang="en-US" sz="900" b="1" dirty="0">
                <a:solidFill>
                  <a:prstClr val="black"/>
                </a:solidFill>
                <a:latin typeface="Segoe UI" panose="020B0502040204020203" pitchFamily="34" charset="0"/>
                <a:ea typeface="Segoe UI" panose="020B0502040204020203" pitchFamily="34" charset="0"/>
                <a:cs typeface="Segoe UI" panose="020B0502040204020203" pitchFamily="34" charset="0"/>
              </a:rPr>
              <a:t>Components</a:t>
            </a:r>
          </a:p>
          <a:p>
            <a:pPr marL="171450" indent="-171450" defTabSz="914400">
              <a:buFont typeface="Wingdings" panose="05000000000000000000" pitchFamily="2" charset="2"/>
              <a:buChar char="§"/>
            </a:pPr>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Web </a:t>
            </a:r>
            <a:r>
              <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marL="171450" indent="-171450" defTabSz="914400">
              <a:buFont typeface="Wingdings" panose="05000000000000000000" pitchFamily="2" charset="2"/>
              <a:buChar char="§"/>
            </a:pPr>
            <a:r>
              <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rPr>
              <a:t>Operating  System hosting all </a:t>
            </a:r>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servers</a:t>
            </a:r>
          </a:p>
          <a:p>
            <a:pPr defTabSz="914400"/>
            <a:r>
              <a:rPr lang="en-US" sz="9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Attributes</a:t>
            </a:r>
            <a:endParaRPr lang="en-US" sz="9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171450" indent="-171450" defTabSz="914400">
              <a:buFont typeface="Wingdings" panose="05000000000000000000" pitchFamily="2" charset="2"/>
              <a:buChar char="§"/>
            </a:pPr>
            <a:r>
              <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rPr>
              <a:t>Resource utilization  like CPU. Memory, Disk </a:t>
            </a:r>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l/O</a:t>
            </a:r>
            <a:r>
              <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rPr>
              <a:t>, Context Switching, etc.</a:t>
            </a:r>
          </a:p>
          <a:p>
            <a:pPr marL="171450" indent="-171450" defTabSz="914400">
              <a:buFont typeface="Wingdings" panose="05000000000000000000" pitchFamily="2" charset="2"/>
              <a:buChar char="§"/>
            </a:pPr>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Socket Buffer size</a:t>
            </a:r>
            <a:endPar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68" name="TextBox 67"/>
          <p:cNvSpPr txBox="1"/>
          <p:nvPr/>
        </p:nvSpPr>
        <p:spPr>
          <a:xfrm>
            <a:off x="1003082" y="4403852"/>
            <a:ext cx="6498126" cy="329499"/>
          </a:xfrm>
          <a:prstGeom prst="rect">
            <a:avLst/>
          </a:prstGeom>
          <a:noFill/>
        </p:spPr>
        <p:txBody>
          <a:bodyPr wrap="none" rtlCol="0">
            <a:spAutoFit/>
          </a:bodyPr>
          <a:lstStyle/>
          <a:p>
            <a:pPr defTabSz="914400"/>
            <a:r>
              <a:rPr lang="en-US" sz="1200" dirty="0">
                <a:solidFill>
                  <a:prstClr val="black"/>
                </a:solidFill>
                <a:latin typeface="Calibri"/>
              </a:rPr>
              <a:t>Note: The above list is indicative, Comprehensive list of  attributes will be identified during execution.</a:t>
            </a:r>
          </a:p>
          <a:p>
            <a:pPr defTabSz="914400"/>
            <a:endParaRPr lang="en-US" sz="1200" dirty="0">
              <a:solidFill>
                <a:prstClr val="black"/>
              </a:solidFill>
              <a:latin typeface="Calibri"/>
            </a:endParaRPr>
          </a:p>
        </p:txBody>
      </p:sp>
      <p:sp>
        <p:nvSpPr>
          <p:cNvPr id="69" name="TextBox 68"/>
          <p:cNvSpPr txBox="1"/>
          <p:nvPr/>
        </p:nvSpPr>
        <p:spPr>
          <a:xfrm>
            <a:off x="465013" y="646719"/>
            <a:ext cx="1136850" cy="230832"/>
          </a:xfrm>
          <a:prstGeom prst="rect">
            <a:avLst/>
          </a:prstGeom>
          <a:noFill/>
        </p:spPr>
        <p:txBody>
          <a:bodyPr wrap="none" rtlCol="0">
            <a:spAutoFit/>
          </a:bodyPr>
          <a:lstStyle/>
          <a:p>
            <a:pPr defTabSz="914400"/>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Coherence Metrics</a:t>
            </a:r>
            <a:endPar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70" name="Rounded Rectangle 69"/>
          <p:cNvSpPr/>
          <p:nvPr/>
        </p:nvSpPr>
        <p:spPr>
          <a:xfrm>
            <a:off x="6246440" y="2531644"/>
            <a:ext cx="2286000" cy="326312"/>
          </a:xfrm>
          <a:prstGeom prst="roundRect">
            <a:avLst/>
          </a:prstGeom>
          <a:solidFill>
            <a:srgbClr val="0B81A6"/>
          </a:solidFill>
          <a:ln w="25400" cap="flat" cmpd="sng" algn="ctr">
            <a:noFill/>
            <a:prstDash val="solid"/>
          </a:ln>
          <a:effectLst/>
        </p:spPr>
        <p:txBody>
          <a:bodyPr rtlCol="0" anchor="ctr"/>
          <a:lstStyle/>
          <a:p>
            <a:pPr algn="ctr" defTabSz="914400">
              <a:defRPr/>
            </a:pPr>
            <a:endParaRPr lang="en-US" sz="900" kern="0" smtClean="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71" name="TextBox 70"/>
          <p:cNvSpPr txBox="1"/>
          <p:nvPr/>
        </p:nvSpPr>
        <p:spPr>
          <a:xfrm>
            <a:off x="6372200" y="2595950"/>
            <a:ext cx="1023037" cy="230832"/>
          </a:xfrm>
          <a:prstGeom prst="rect">
            <a:avLst/>
          </a:prstGeom>
          <a:noFill/>
        </p:spPr>
        <p:txBody>
          <a:bodyPr wrap="none" rtlCol="0">
            <a:spAutoFit/>
          </a:bodyPr>
          <a:lstStyle/>
          <a:p>
            <a:pPr defTabSz="914400"/>
            <a:r>
              <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rPr>
              <a:t>Platform </a:t>
            </a:r>
            <a:r>
              <a:rPr lang="en-US" sz="9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Metrics</a:t>
            </a:r>
            <a:endParaRPr lang="en-US" sz="9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30463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3976" y="199326"/>
            <a:ext cx="8464987" cy="455444"/>
          </a:xfrm>
        </p:spPr>
        <p:txBody>
          <a:bodyPr>
            <a:noAutofit/>
          </a:bodyPr>
          <a:lstStyle/>
          <a:p>
            <a:r>
              <a:rPr lang="en-US" sz="2200" dirty="0" smtClean="0"/>
              <a:t>Tool </a:t>
            </a:r>
            <a:r>
              <a:rPr lang="en-US" sz="2200" dirty="0"/>
              <a:t>Requirements</a:t>
            </a:r>
          </a:p>
        </p:txBody>
      </p:sp>
      <p:sp>
        <p:nvSpPr>
          <p:cNvPr id="372" name="Slide Number Placeholder 1"/>
          <p:cNvSpPr>
            <a:spLocks noGrp="1"/>
          </p:cNvSpPr>
          <p:nvPr>
            <p:ph type="sldNum" sz="quarter" idx="12"/>
          </p:nvPr>
        </p:nvSpPr>
        <p:spPr>
          <a:xfrm>
            <a:off x="39646" y="4728848"/>
            <a:ext cx="539195" cy="375771"/>
          </a:xfrm>
        </p:spPr>
        <p:txBody>
          <a:bodyPr/>
          <a:lstStyle/>
          <a:p>
            <a:fld id="{B32AB80A-78BA-6B42-BA0D-B44ACF890F5A}" type="slidenum">
              <a:rPr lang="en-US" smtClean="0">
                <a:solidFill>
                  <a:prstClr val="white"/>
                </a:solidFill>
              </a:rPr>
              <a:pPr/>
              <a:t>8</a:t>
            </a:fld>
            <a:endParaRPr lang="en-US" dirty="0">
              <a:solidFill>
                <a:prstClr val="white"/>
              </a:solidFill>
            </a:endParaRPr>
          </a:p>
        </p:txBody>
      </p:sp>
      <p:graphicFrame>
        <p:nvGraphicFramePr>
          <p:cNvPr id="8" name="Group 55"/>
          <p:cNvGraphicFramePr>
            <a:graphicFrameLocks/>
          </p:cNvGraphicFramePr>
          <p:nvPr>
            <p:extLst>
              <p:ext uri="{D42A27DB-BD31-4B8C-83A1-F6EECF244321}">
                <p14:modId xmlns:p14="http://schemas.microsoft.com/office/powerpoint/2010/main" val="2746307947"/>
              </p:ext>
            </p:extLst>
          </p:nvPr>
        </p:nvGraphicFramePr>
        <p:xfrm>
          <a:off x="421177" y="774461"/>
          <a:ext cx="8367785" cy="2261780"/>
        </p:xfrm>
        <a:graphic>
          <a:graphicData uri="http://schemas.openxmlformats.org/drawingml/2006/table">
            <a:tbl>
              <a:tblPr>
                <a:tableStyleId>{5C22544A-7EE6-4342-B048-85BDC9FD1C3A}</a:tableStyleId>
              </a:tblPr>
              <a:tblGrid>
                <a:gridCol w="2966259">
                  <a:extLst>
                    <a:ext uri="{9D8B030D-6E8A-4147-A177-3AD203B41FA5}">
                      <a16:colId xmlns:a16="http://schemas.microsoft.com/office/drawing/2014/main" xmlns="" val="20000"/>
                    </a:ext>
                  </a:extLst>
                </a:gridCol>
                <a:gridCol w="3013364">
                  <a:extLst>
                    <a:ext uri="{9D8B030D-6E8A-4147-A177-3AD203B41FA5}">
                      <a16:colId xmlns:a16="http://schemas.microsoft.com/office/drawing/2014/main" xmlns="" val="20001"/>
                    </a:ext>
                  </a:extLst>
                </a:gridCol>
                <a:gridCol w="2388162">
                  <a:extLst>
                    <a:ext uri="{9D8B030D-6E8A-4147-A177-3AD203B41FA5}">
                      <a16:colId xmlns:a16="http://schemas.microsoft.com/office/drawing/2014/main" xmlns="" val="20002"/>
                    </a:ext>
                  </a:extLst>
                </a:gridCol>
              </a:tblGrid>
              <a:tr h="292850">
                <a:tc>
                  <a:txBody>
                    <a:bodyPr/>
                    <a:lstStyle/>
                    <a:p>
                      <a:pPr marL="109538" marR="0" lvl="0" indent="0" algn="ctr"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200" b="1" kern="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Analysis</a:t>
                      </a:r>
                      <a:r>
                        <a:rPr lang="en-US" sz="1200" b="1" kern="1200" baseline="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b="1" kern="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Focus Area</a:t>
                      </a:r>
                      <a:endParaRPr lang="en-US" sz="1200" b="1" i="0" kern="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chemeClr val="accent6"/>
                    </a:solidFill>
                  </a:tcPr>
                </a:tc>
                <a:tc>
                  <a:txBody>
                    <a:bodyPr/>
                    <a:lstStyle/>
                    <a:p>
                      <a:pPr marL="109538" marR="0" lvl="0" indent="0" algn="ctr"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200" b="1" kern="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Tool / Report Name</a:t>
                      </a:r>
                      <a:endParaRPr lang="en-US" sz="1200" b="1" i="0" kern="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chemeClr val="accent4"/>
                    </a:solidFill>
                  </a:tcPr>
                </a:tc>
                <a:tc>
                  <a:txBody>
                    <a:bodyPr/>
                    <a:lstStyle/>
                    <a:p>
                      <a:pPr marL="109538" marR="0" lvl="0" indent="0" algn="ctr"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200" b="1" kern="1200" dirty="0">
                          <a:solidFill>
                            <a:schemeClr val="bg1"/>
                          </a:solidFill>
                          <a:latin typeface="Segoe UI" panose="020B0502040204020203" pitchFamily="34" charset="0"/>
                          <a:ea typeface="Segoe UI" panose="020B0502040204020203" pitchFamily="34" charset="0"/>
                          <a:cs typeface="Segoe UI" panose="020B0502040204020203" pitchFamily="34" charset="0"/>
                        </a:rPr>
                        <a:t>Tool Type</a:t>
                      </a:r>
                      <a:endParaRPr lang="en-US" sz="1200" b="1" i="0" kern="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chemeClr val="accent2"/>
                    </a:solidFill>
                  </a:tcPr>
                </a:tc>
                <a:extLst>
                  <a:ext uri="{0D108BD9-81ED-4DB2-BD59-A6C34878D82A}">
                    <a16:rowId xmlns:a16="http://schemas.microsoft.com/office/drawing/2014/main" xmlns="" val="10000"/>
                  </a:ext>
                </a:extLst>
              </a:tr>
              <a:tr h="345853">
                <a:tc>
                  <a:txBody>
                    <a:bodyPr/>
                    <a:lstStyle>
                      <a:defPPr>
                        <a:defRPr lang="en-US"/>
                      </a:defPPr>
                      <a:lvl1pPr marL="0" algn="l" defTabSz="457200" rtl="0" eaLnBrk="1" latinLnBrk="0" hangingPunct="1">
                        <a:defRPr sz="1800" kern="1200">
                          <a:solidFill>
                            <a:schemeClr val="tx1"/>
                          </a:solidFill>
                          <a:latin typeface="Interstate-Regular"/>
                        </a:defRPr>
                      </a:lvl1pPr>
                      <a:lvl2pPr marL="457200" algn="l" defTabSz="457200" rtl="0" eaLnBrk="1" latinLnBrk="0" hangingPunct="1">
                        <a:defRPr sz="1800" kern="1200">
                          <a:solidFill>
                            <a:schemeClr val="tx1"/>
                          </a:solidFill>
                          <a:latin typeface="Interstate-Regular"/>
                        </a:defRPr>
                      </a:lvl2pPr>
                      <a:lvl3pPr marL="914400" algn="l" defTabSz="457200" rtl="0" eaLnBrk="1" latinLnBrk="0" hangingPunct="1">
                        <a:defRPr sz="1800" kern="1200">
                          <a:solidFill>
                            <a:schemeClr val="tx1"/>
                          </a:solidFill>
                          <a:latin typeface="Interstate-Regular"/>
                        </a:defRPr>
                      </a:lvl3pPr>
                      <a:lvl4pPr marL="1371600" algn="l" defTabSz="457200" rtl="0" eaLnBrk="1" latinLnBrk="0" hangingPunct="1">
                        <a:defRPr sz="1800" kern="1200">
                          <a:solidFill>
                            <a:schemeClr val="tx1"/>
                          </a:solidFill>
                          <a:latin typeface="Interstate-Regular"/>
                        </a:defRPr>
                      </a:lvl4pPr>
                      <a:lvl5pPr marL="1828800" algn="l" defTabSz="457200" rtl="0" eaLnBrk="1" latinLnBrk="0" hangingPunct="1">
                        <a:defRPr sz="1800" kern="1200">
                          <a:solidFill>
                            <a:schemeClr val="tx1"/>
                          </a:solidFill>
                          <a:latin typeface="Interstate-Regular"/>
                        </a:defRPr>
                      </a:lvl5pPr>
                      <a:lvl6pPr marL="2286000" algn="l" defTabSz="457200" rtl="0" eaLnBrk="1" latinLnBrk="0" hangingPunct="1">
                        <a:defRPr sz="1800" kern="1200">
                          <a:solidFill>
                            <a:schemeClr val="tx1"/>
                          </a:solidFill>
                          <a:latin typeface="Interstate-Regular"/>
                        </a:defRPr>
                      </a:lvl6pPr>
                      <a:lvl7pPr marL="2743200" algn="l" defTabSz="457200" rtl="0" eaLnBrk="1" latinLnBrk="0" hangingPunct="1">
                        <a:defRPr sz="1800" kern="1200">
                          <a:solidFill>
                            <a:schemeClr val="tx1"/>
                          </a:solidFill>
                          <a:latin typeface="Interstate-Regular"/>
                        </a:defRPr>
                      </a:lvl7pPr>
                      <a:lvl8pPr marL="3200400" algn="l" defTabSz="457200" rtl="0" eaLnBrk="1" latinLnBrk="0" hangingPunct="1">
                        <a:defRPr sz="1800" kern="1200">
                          <a:solidFill>
                            <a:schemeClr val="tx1"/>
                          </a:solidFill>
                          <a:latin typeface="Interstate-Regular"/>
                        </a:defRPr>
                      </a:lvl8pPr>
                      <a:lvl9pPr marL="3657600" algn="l" defTabSz="457200" rtl="0" eaLnBrk="1" latinLnBrk="0" hangingPunct="1">
                        <a:defRPr sz="1800" kern="1200">
                          <a:solidFill>
                            <a:schemeClr val="tx1"/>
                          </a:solidFill>
                          <a:latin typeface="Interstate-Regular"/>
                        </a:defRPr>
                      </a:lvl9p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pP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Load Simulation</a:t>
                      </a:r>
                    </a:p>
                  </a:txBody>
                  <a:tcPr marL="0" marR="0" marT="18288" anchor="ctr" horzOverflow="overflow">
                    <a:solidFill>
                      <a:srgbClr val="FCEFE4"/>
                    </a:solidFill>
                  </a:tcPr>
                </a:tc>
                <a:tc>
                  <a:txBody>
                    <a:bodyPr/>
                    <a:lstStyle>
                      <a:defPPr>
                        <a:defRPr lang="en-US"/>
                      </a:defPPr>
                      <a:lvl1pPr marL="0" algn="l" defTabSz="457200" rtl="0" eaLnBrk="1" latinLnBrk="0" hangingPunct="1">
                        <a:defRPr sz="1800" kern="1200">
                          <a:solidFill>
                            <a:schemeClr val="tx1"/>
                          </a:solidFill>
                          <a:latin typeface="Interstate-Regular"/>
                        </a:defRPr>
                      </a:lvl1pPr>
                      <a:lvl2pPr marL="457200" algn="l" defTabSz="457200" rtl="0" eaLnBrk="1" latinLnBrk="0" hangingPunct="1">
                        <a:defRPr sz="1800" kern="1200">
                          <a:solidFill>
                            <a:schemeClr val="tx1"/>
                          </a:solidFill>
                          <a:latin typeface="Interstate-Regular"/>
                        </a:defRPr>
                      </a:lvl2pPr>
                      <a:lvl3pPr marL="914400" algn="l" defTabSz="457200" rtl="0" eaLnBrk="1" latinLnBrk="0" hangingPunct="1">
                        <a:defRPr sz="1800" kern="1200">
                          <a:solidFill>
                            <a:schemeClr val="tx1"/>
                          </a:solidFill>
                          <a:latin typeface="Interstate-Regular"/>
                        </a:defRPr>
                      </a:lvl3pPr>
                      <a:lvl4pPr marL="1371600" algn="l" defTabSz="457200" rtl="0" eaLnBrk="1" latinLnBrk="0" hangingPunct="1">
                        <a:defRPr sz="1800" kern="1200">
                          <a:solidFill>
                            <a:schemeClr val="tx1"/>
                          </a:solidFill>
                          <a:latin typeface="Interstate-Regular"/>
                        </a:defRPr>
                      </a:lvl4pPr>
                      <a:lvl5pPr marL="1828800" algn="l" defTabSz="457200" rtl="0" eaLnBrk="1" latinLnBrk="0" hangingPunct="1">
                        <a:defRPr sz="1800" kern="1200">
                          <a:solidFill>
                            <a:schemeClr val="tx1"/>
                          </a:solidFill>
                          <a:latin typeface="Interstate-Regular"/>
                        </a:defRPr>
                      </a:lvl5pPr>
                      <a:lvl6pPr marL="2286000" algn="l" defTabSz="457200" rtl="0" eaLnBrk="1" latinLnBrk="0" hangingPunct="1">
                        <a:defRPr sz="1800" kern="1200">
                          <a:solidFill>
                            <a:schemeClr val="tx1"/>
                          </a:solidFill>
                          <a:latin typeface="Interstate-Regular"/>
                        </a:defRPr>
                      </a:lvl6pPr>
                      <a:lvl7pPr marL="2743200" algn="l" defTabSz="457200" rtl="0" eaLnBrk="1" latinLnBrk="0" hangingPunct="1">
                        <a:defRPr sz="1800" kern="1200">
                          <a:solidFill>
                            <a:schemeClr val="tx1"/>
                          </a:solidFill>
                          <a:latin typeface="Interstate-Regular"/>
                        </a:defRPr>
                      </a:lvl7pPr>
                      <a:lvl8pPr marL="3200400" algn="l" defTabSz="457200" rtl="0" eaLnBrk="1" latinLnBrk="0" hangingPunct="1">
                        <a:defRPr sz="1800" kern="1200">
                          <a:solidFill>
                            <a:schemeClr val="tx1"/>
                          </a:solidFill>
                          <a:latin typeface="Interstate-Regular"/>
                        </a:defRPr>
                      </a:lvl8pPr>
                      <a:lvl9pPr marL="3657600" algn="l" defTabSz="457200" rtl="0" eaLnBrk="1" latinLnBrk="0" hangingPunct="1">
                        <a:defRPr sz="1800" kern="1200">
                          <a:solidFill>
                            <a:schemeClr val="tx1"/>
                          </a:solidFill>
                          <a:latin typeface="Interstate-Regular"/>
                        </a:defRPr>
                      </a:lvl9p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pPr>
                      <a:r>
                        <a:rPr kumimoji="0" lang="en-US" sz="1200" b="0" i="0" u="none" strike="noStrike" kern="1200" cap="none" normalizeH="0" baseline="0" dirty="0" err="1"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LoadRunner</a:t>
                      </a: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 /in-house scripts or tools</a:t>
                      </a:r>
                    </a:p>
                  </a:txBody>
                  <a:tcPr marL="0" marR="0" marT="18288" anchor="ctr" horzOverflow="overflow">
                    <a:solidFill>
                      <a:srgbClr val="E5F4F7"/>
                    </a:solidFill>
                  </a:tcPr>
                </a:tc>
                <a:tc>
                  <a:txBody>
                    <a:bodyPr/>
                    <a:lstStyle>
                      <a:defPPr>
                        <a:defRPr lang="en-US"/>
                      </a:defPPr>
                      <a:lvl1pPr marL="0" algn="l" defTabSz="457200" rtl="0" eaLnBrk="1" latinLnBrk="0" hangingPunct="1">
                        <a:defRPr sz="1800" kern="1200">
                          <a:solidFill>
                            <a:schemeClr val="tx1"/>
                          </a:solidFill>
                          <a:latin typeface="Interstate-Regular"/>
                        </a:defRPr>
                      </a:lvl1pPr>
                      <a:lvl2pPr marL="457200" algn="l" defTabSz="457200" rtl="0" eaLnBrk="1" latinLnBrk="0" hangingPunct="1">
                        <a:defRPr sz="1800" kern="1200">
                          <a:solidFill>
                            <a:schemeClr val="tx1"/>
                          </a:solidFill>
                          <a:latin typeface="Interstate-Regular"/>
                        </a:defRPr>
                      </a:lvl2pPr>
                      <a:lvl3pPr marL="914400" algn="l" defTabSz="457200" rtl="0" eaLnBrk="1" latinLnBrk="0" hangingPunct="1">
                        <a:defRPr sz="1800" kern="1200">
                          <a:solidFill>
                            <a:schemeClr val="tx1"/>
                          </a:solidFill>
                          <a:latin typeface="Interstate-Regular"/>
                        </a:defRPr>
                      </a:lvl3pPr>
                      <a:lvl4pPr marL="1371600" algn="l" defTabSz="457200" rtl="0" eaLnBrk="1" latinLnBrk="0" hangingPunct="1">
                        <a:defRPr sz="1800" kern="1200">
                          <a:solidFill>
                            <a:schemeClr val="tx1"/>
                          </a:solidFill>
                          <a:latin typeface="Interstate-Regular"/>
                        </a:defRPr>
                      </a:lvl4pPr>
                      <a:lvl5pPr marL="1828800" algn="l" defTabSz="457200" rtl="0" eaLnBrk="1" latinLnBrk="0" hangingPunct="1">
                        <a:defRPr sz="1800" kern="1200">
                          <a:solidFill>
                            <a:schemeClr val="tx1"/>
                          </a:solidFill>
                          <a:latin typeface="Interstate-Regular"/>
                        </a:defRPr>
                      </a:lvl5pPr>
                      <a:lvl6pPr marL="2286000" algn="l" defTabSz="457200" rtl="0" eaLnBrk="1" latinLnBrk="0" hangingPunct="1">
                        <a:defRPr sz="1800" kern="1200">
                          <a:solidFill>
                            <a:schemeClr val="tx1"/>
                          </a:solidFill>
                          <a:latin typeface="Interstate-Regular"/>
                        </a:defRPr>
                      </a:lvl6pPr>
                      <a:lvl7pPr marL="2743200" algn="l" defTabSz="457200" rtl="0" eaLnBrk="1" latinLnBrk="0" hangingPunct="1">
                        <a:defRPr sz="1800" kern="1200">
                          <a:solidFill>
                            <a:schemeClr val="tx1"/>
                          </a:solidFill>
                          <a:latin typeface="Interstate-Regular"/>
                        </a:defRPr>
                      </a:lvl7pPr>
                      <a:lvl8pPr marL="3200400" algn="l" defTabSz="457200" rtl="0" eaLnBrk="1" latinLnBrk="0" hangingPunct="1">
                        <a:defRPr sz="1800" kern="1200">
                          <a:solidFill>
                            <a:schemeClr val="tx1"/>
                          </a:solidFill>
                          <a:latin typeface="Interstate-Regular"/>
                        </a:defRPr>
                      </a:lvl8pPr>
                      <a:lvl9pPr marL="3657600" algn="l" defTabSz="457200" rtl="0" eaLnBrk="1" latinLnBrk="0" hangingPunct="1">
                        <a:defRPr sz="1800" kern="1200">
                          <a:solidFill>
                            <a:schemeClr val="tx1"/>
                          </a:solidFill>
                          <a:latin typeface="Interstate-Regular"/>
                        </a:defRPr>
                      </a:lvl9pPr>
                    </a:lstStyle>
                    <a:p>
                      <a:pPr marL="109538" marR="0" lvl="0" indent="0" algn="ctr" defTabSz="914400" rtl="0" eaLnBrk="1" fontAlgn="base" latinLnBrk="0" hangingPunct="1">
                        <a:lnSpc>
                          <a:spcPct val="100000"/>
                        </a:lnSpc>
                        <a:spcBef>
                          <a:spcPct val="0"/>
                        </a:spcBef>
                        <a:spcAft>
                          <a:spcPct val="0"/>
                        </a:spcAft>
                        <a:buClr>
                          <a:srgbClr val="B54507"/>
                        </a:buClr>
                        <a:buSzTx/>
                        <a:buFont typeface="Wingdings" pitchFamily="2" charset="2"/>
                        <a:buNone/>
                        <a:tabLst/>
                      </a:pPr>
                      <a:r>
                        <a:rPr kumimoji="0" lang="en-US" sz="1200" b="0"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Commercial</a:t>
                      </a:r>
                    </a:p>
                  </a:txBody>
                  <a:tcPr marL="0" marR="0" marT="18288" anchor="ctr" anchorCtr="1" horzOverflow="overflow">
                    <a:solidFill>
                      <a:schemeClr val="bg2">
                        <a:lumMod val="95000"/>
                      </a:schemeClr>
                    </a:solidFill>
                  </a:tcPr>
                </a:tc>
                <a:extLst>
                  <a:ext uri="{0D108BD9-81ED-4DB2-BD59-A6C34878D82A}">
                    <a16:rowId xmlns:a16="http://schemas.microsoft.com/office/drawing/2014/main" xmlns="" val="10001"/>
                  </a:ext>
                </a:extLst>
              </a:tr>
              <a:tr h="361455">
                <a:tc>
                  <a:txBody>
                    <a:bodyPr/>
                    <a:lstStyle>
                      <a:defPPr>
                        <a:defRPr lang="en-US"/>
                      </a:defPPr>
                      <a:lvl1pPr marL="0" algn="l" defTabSz="457200" rtl="0" eaLnBrk="1" latinLnBrk="0" hangingPunct="1">
                        <a:defRPr sz="1800" kern="1200">
                          <a:solidFill>
                            <a:schemeClr val="tx1"/>
                          </a:solidFill>
                          <a:latin typeface="Interstate-Regular"/>
                        </a:defRPr>
                      </a:lvl1pPr>
                      <a:lvl2pPr marL="457200" algn="l" defTabSz="457200" rtl="0" eaLnBrk="1" latinLnBrk="0" hangingPunct="1">
                        <a:defRPr sz="1800" kern="1200">
                          <a:solidFill>
                            <a:schemeClr val="tx1"/>
                          </a:solidFill>
                          <a:latin typeface="Interstate-Regular"/>
                        </a:defRPr>
                      </a:lvl2pPr>
                      <a:lvl3pPr marL="914400" algn="l" defTabSz="457200" rtl="0" eaLnBrk="1" latinLnBrk="0" hangingPunct="1">
                        <a:defRPr sz="1800" kern="1200">
                          <a:solidFill>
                            <a:schemeClr val="tx1"/>
                          </a:solidFill>
                          <a:latin typeface="Interstate-Regular"/>
                        </a:defRPr>
                      </a:lvl3pPr>
                      <a:lvl4pPr marL="1371600" algn="l" defTabSz="457200" rtl="0" eaLnBrk="1" latinLnBrk="0" hangingPunct="1">
                        <a:defRPr sz="1800" kern="1200">
                          <a:solidFill>
                            <a:schemeClr val="tx1"/>
                          </a:solidFill>
                          <a:latin typeface="Interstate-Regular"/>
                        </a:defRPr>
                      </a:lvl4pPr>
                      <a:lvl5pPr marL="1828800" algn="l" defTabSz="457200" rtl="0" eaLnBrk="1" latinLnBrk="0" hangingPunct="1">
                        <a:defRPr sz="1800" kern="1200">
                          <a:solidFill>
                            <a:schemeClr val="tx1"/>
                          </a:solidFill>
                          <a:latin typeface="Interstate-Regular"/>
                        </a:defRPr>
                      </a:lvl5pPr>
                      <a:lvl6pPr marL="2286000" algn="l" defTabSz="457200" rtl="0" eaLnBrk="1" latinLnBrk="0" hangingPunct="1">
                        <a:defRPr sz="1800" kern="1200">
                          <a:solidFill>
                            <a:schemeClr val="tx1"/>
                          </a:solidFill>
                          <a:latin typeface="Interstate-Regular"/>
                        </a:defRPr>
                      </a:lvl6pPr>
                      <a:lvl7pPr marL="2743200" algn="l" defTabSz="457200" rtl="0" eaLnBrk="1" latinLnBrk="0" hangingPunct="1">
                        <a:defRPr sz="1800" kern="1200">
                          <a:solidFill>
                            <a:schemeClr val="tx1"/>
                          </a:solidFill>
                          <a:latin typeface="Interstate-Regular"/>
                        </a:defRPr>
                      </a:lvl7pPr>
                      <a:lvl8pPr marL="3200400" algn="l" defTabSz="457200" rtl="0" eaLnBrk="1" latinLnBrk="0" hangingPunct="1">
                        <a:defRPr sz="1800" kern="1200">
                          <a:solidFill>
                            <a:schemeClr val="tx1"/>
                          </a:solidFill>
                          <a:latin typeface="Interstate-Regular"/>
                        </a:defRPr>
                      </a:lvl8pPr>
                      <a:lvl9pPr marL="3657600" algn="l" defTabSz="457200" rtl="0" eaLnBrk="1" latinLnBrk="0" hangingPunct="1">
                        <a:defRPr sz="1800" kern="1200">
                          <a:solidFill>
                            <a:schemeClr val="tx1"/>
                          </a:solidFill>
                          <a:latin typeface="Interstate-Regular"/>
                        </a:defRPr>
                      </a:lvl9p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pP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Red Hat Linux</a:t>
                      </a:r>
                    </a:p>
                  </a:txBody>
                  <a:tcPr marL="0" marR="0" marT="18288" anchor="ctr" horzOverflow="overflow">
                    <a:solidFill>
                      <a:srgbClr val="FCEFE4"/>
                    </a:solidFill>
                  </a:tcPr>
                </a:tc>
                <a:tc>
                  <a:txBody>
                    <a:bodyPr/>
                    <a:lstStyle>
                      <a:defPPr>
                        <a:defRPr lang="en-US"/>
                      </a:defPPr>
                      <a:lvl1pPr marL="0" algn="l" defTabSz="457200" rtl="0" eaLnBrk="1" latinLnBrk="0" hangingPunct="1">
                        <a:defRPr sz="1800" kern="1200">
                          <a:solidFill>
                            <a:schemeClr val="tx1"/>
                          </a:solidFill>
                          <a:latin typeface="Interstate-Regular"/>
                        </a:defRPr>
                      </a:lvl1pPr>
                      <a:lvl2pPr marL="457200" algn="l" defTabSz="457200" rtl="0" eaLnBrk="1" latinLnBrk="0" hangingPunct="1">
                        <a:defRPr sz="1800" kern="1200">
                          <a:solidFill>
                            <a:schemeClr val="tx1"/>
                          </a:solidFill>
                          <a:latin typeface="Interstate-Regular"/>
                        </a:defRPr>
                      </a:lvl2pPr>
                      <a:lvl3pPr marL="914400" algn="l" defTabSz="457200" rtl="0" eaLnBrk="1" latinLnBrk="0" hangingPunct="1">
                        <a:defRPr sz="1800" kern="1200">
                          <a:solidFill>
                            <a:schemeClr val="tx1"/>
                          </a:solidFill>
                          <a:latin typeface="Interstate-Regular"/>
                        </a:defRPr>
                      </a:lvl3pPr>
                      <a:lvl4pPr marL="1371600" algn="l" defTabSz="457200" rtl="0" eaLnBrk="1" latinLnBrk="0" hangingPunct="1">
                        <a:defRPr sz="1800" kern="1200">
                          <a:solidFill>
                            <a:schemeClr val="tx1"/>
                          </a:solidFill>
                          <a:latin typeface="Interstate-Regular"/>
                        </a:defRPr>
                      </a:lvl4pPr>
                      <a:lvl5pPr marL="1828800" algn="l" defTabSz="457200" rtl="0" eaLnBrk="1" latinLnBrk="0" hangingPunct="1">
                        <a:defRPr sz="1800" kern="1200">
                          <a:solidFill>
                            <a:schemeClr val="tx1"/>
                          </a:solidFill>
                          <a:latin typeface="Interstate-Regular"/>
                        </a:defRPr>
                      </a:lvl5pPr>
                      <a:lvl6pPr marL="2286000" algn="l" defTabSz="457200" rtl="0" eaLnBrk="1" latinLnBrk="0" hangingPunct="1">
                        <a:defRPr sz="1800" kern="1200">
                          <a:solidFill>
                            <a:schemeClr val="tx1"/>
                          </a:solidFill>
                          <a:latin typeface="Interstate-Regular"/>
                        </a:defRPr>
                      </a:lvl6pPr>
                      <a:lvl7pPr marL="2743200" algn="l" defTabSz="457200" rtl="0" eaLnBrk="1" latinLnBrk="0" hangingPunct="1">
                        <a:defRPr sz="1800" kern="1200">
                          <a:solidFill>
                            <a:schemeClr val="tx1"/>
                          </a:solidFill>
                          <a:latin typeface="Interstate-Regular"/>
                        </a:defRPr>
                      </a:lvl7pPr>
                      <a:lvl8pPr marL="3200400" algn="l" defTabSz="457200" rtl="0" eaLnBrk="1" latinLnBrk="0" hangingPunct="1">
                        <a:defRPr sz="1800" kern="1200">
                          <a:solidFill>
                            <a:schemeClr val="tx1"/>
                          </a:solidFill>
                          <a:latin typeface="Interstate-Regular"/>
                        </a:defRPr>
                      </a:lvl8pPr>
                      <a:lvl9pPr marL="3657600" algn="l" defTabSz="457200" rtl="0" eaLnBrk="1" latinLnBrk="0" hangingPunct="1">
                        <a:defRPr sz="1800" kern="1200">
                          <a:solidFill>
                            <a:schemeClr val="tx1"/>
                          </a:solidFill>
                          <a:latin typeface="Interstate-Regular"/>
                        </a:defRPr>
                      </a:lvl9p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pP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Vmstat, IOstat, </a:t>
                      </a:r>
                      <a:r>
                        <a:rPr kumimoji="0" lang="en-US" sz="1200" b="0" i="0" u="none" strike="noStrike" kern="1200" cap="none" normalizeH="0" baseline="0" dirty="0" err="1"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Netstat</a:t>
                      </a: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 </a:t>
                      </a:r>
                      <a:r>
                        <a:rPr kumimoji="0" lang="en-US" sz="1200" b="0" i="0" u="none" strike="noStrike" kern="1200" cap="none" normalizeH="0" baseline="0" dirty="0" err="1"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Nmon,SySstat</a:t>
                      </a:r>
                      <a:endPar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18288" anchor="ctr" horzOverflow="overflow">
                    <a:solidFill>
                      <a:srgbClr val="E5F4F7"/>
                    </a:solidFill>
                  </a:tcPr>
                </a:tc>
                <a:tc>
                  <a:txBody>
                    <a:bodyPr/>
                    <a:lstStyle>
                      <a:defPPr>
                        <a:defRPr lang="en-US"/>
                      </a:defPPr>
                      <a:lvl1pPr marL="0" algn="l" defTabSz="457200" rtl="0" eaLnBrk="1" latinLnBrk="0" hangingPunct="1">
                        <a:defRPr sz="1800" kern="1200">
                          <a:solidFill>
                            <a:schemeClr val="tx1"/>
                          </a:solidFill>
                          <a:latin typeface="Interstate-Regular"/>
                        </a:defRPr>
                      </a:lvl1pPr>
                      <a:lvl2pPr marL="457200" algn="l" defTabSz="457200" rtl="0" eaLnBrk="1" latinLnBrk="0" hangingPunct="1">
                        <a:defRPr sz="1800" kern="1200">
                          <a:solidFill>
                            <a:schemeClr val="tx1"/>
                          </a:solidFill>
                          <a:latin typeface="Interstate-Regular"/>
                        </a:defRPr>
                      </a:lvl2pPr>
                      <a:lvl3pPr marL="914400" algn="l" defTabSz="457200" rtl="0" eaLnBrk="1" latinLnBrk="0" hangingPunct="1">
                        <a:defRPr sz="1800" kern="1200">
                          <a:solidFill>
                            <a:schemeClr val="tx1"/>
                          </a:solidFill>
                          <a:latin typeface="Interstate-Regular"/>
                        </a:defRPr>
                      </a:lvl3pPr>
                      <a:lvl4pPr marL="1371600" algn="l" defTabSz="457200" rtl="0" eaLnBrk="1" latinLnBrk="0" hangingPunct="1">
                        <a:defRPr sz="1800" kern="1200">
                          <a:solidFill>
                            <a:schemeClr val="tx1"/>
                          </a:solidFill>
                          <a:latin typeface="Interstate-Regular"/>
                        </a:defRPr>
                      </a:lvl4pPr>
                      <a:lvl5pPr marL="1828800" algn="l" defTabSz="457200" rtl="0" eaLnBrk="1" latinLnBrk="0" hangingPunct="1">
                        <a:defRPr sz="1800" kern="1200">
                          <a:solidFill>
                            <a:schemeClr val="tx1"/>
                          </a:solidFill>
                          <a:latin typeface="Interstate-Regular"/>
                        </a:defRPr>
                      </a:lvl5pPr>
                      <a:lvl6pPr marL="2286000" algn="l" defTabSz="457200" rtl="0" eaLnBrk="1" latinLnBrk="0" hangingPunct="1">
                        <a:defRPr sz="1800" kern="1200">
                          <a:solidFill>
                            <a:schemeClr val="tx1"/>
                          </a:solidFill>
                          <a:latin typeface="Interstate-Regular"/>
                        </a:defRPr>
                      </a:lvl6pPr>
                      <a:lvl7pPr marL="2743200" algn="l" defTabSz="457200" rtl="0" eaLnBrk="1" latinLnBrk="0" hangingPunct="1">
                        <a:defRPr sz="1800" kern="1200">
                          <a:solidFill>
                            <a:schemeClr val="tx1"/>
                          </a:solidFill>
                          <a:latin typeface="Interstate-Regular"/>
                        </a:defRPr>
                      </a:lvl7pPr>
                      <a:lvl8pPr marL="3200400" algn="l" defTabSz="457200" rtl="0" eaLnBrk="1" latinLnBrk="0" hangingPunct="1">
                        <a:defRPr sz="1800" kern="1200">
                          <a:solidFill>
                            <a:schemeClr val="tx1"/>
                          </a:solidFill>
                          <a:latin typeface="Interstate-Regular"/>
                        </a:defRPr>
                      </a:lvl8pPr>
                      <a:lvl9pPr marL="3657600" algn="l" defTabSz="457200" rtl="0" eaLnBrk="1" latinLnBrk="0" hangingPunct="1">
                        <a:defRPr sz="1800" kern="1200">
                          <a:solidFill>
                            <a:schemeClr val="tx1"/>
                          </a:solidFill>
                          <a:latin typeface="Interstate-Regular"/>
                        </a:defRPr>
                      </a:lvl9p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pPr>
                      <a:r>
                        <a:rPr kumimoji="0" lang="en-US" sz="1200" b="0"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Native</a:t>
                      </a:r>
                    </a:p>
                  </a:txBody>
                  <a:tcPr marL="0" marR="0" marT="18288" anchor="ctr" anchorCtr="1" horzOverflow="overflow">
                    <a:solidFill>
                      <a:schemeClr val="bg2">
                        <a:lumMod val="95000"/>
                      </a:schemeClr>
                    </a:solidFill>
                  </a:tcPr>
                </a:tc>
              </a:tr>
              <a:tr h="374017">
                <a:tc>
                  <a:txBody>
                    <a:bodyPr/>
                    <a:lstStyle>
                      <a:defPPr>
                        <a:defRPr lang="en-US"/>
                      </a:defPPr>
                      <a:lvl1pPr marL="0" algn="l" defTabSz="457200" rtl="0" eaLnBrk="1" latinLnBrk="0" hangingPunct="1">
                        <a:defRPr sz="1800" kern="1200">
                          <a:solidFill>
                            <a:schemeClr val="tx1"/>
                          </a:solidFill>
                          <a:latin typeface="Interstate-Regular"/>
                        </a:defRPr>
                      </a:lvl1pPr>
                      <a:lvl2pPr marL="457200" algn="l" defTabSz="457200" rtl="0" eaLnBrk="1" latinLnBrk="0" hangingPunct="1">
                        <a:defRPr sz="1800" kern="1200">
                          <a:solidFill>
                            <a:schemeClr val="tx1"/>
                          </a:solidFill>
                          <a:latin typeface="Interstate-Regular"/>
                        </a:defRPr>
                      </a:lvl2pPr>
                      <a:lvl3pPr marL="914400" algn="l" defTabSz="457200" rtl="0" eaLnBrk="1" latinLnBrk="0" hangingPunct="1">
                        <a:defRPr sz="1800" kern="1200">
                          <a:solidFill>
                            <a:schemeClr val="tx1"/>
                          </a:solidFill>
                          <a:latin typeface="Interstate-Regular"/>
                        </a:defRPr>
                      </a:lvl3pPr>
                      <a:lvl4pPr marL="1371600" algn="l" defTabSz="457200" rtl="0" eaLnBrk="1" latinLnBrk="0" hangingPunct="1">
                        <a:defRPr sz="1800" kern="1200">
                          <a:solidFill>
                            <a:schemeClr val="tx1"/>
                          </a:solidFill>
                          <a:latin typeface="Interstate-Regular"/>
                        </a:defRPr>
                      </a:lvl4pPr>
                      <a:lvl5pPr marL="1828800" algn="l" defTabSz="457200" rtl="0" eaLnBrk="1" latinLnBrk="0" hangingPunct="1">
                        <a:defRPr sz="1800" kern="1200">
                          <a:solidFill>
                            <a:schemeClr val="tx1"/>
                          </a:solidFill>
                          <a:latin typeface="Interstate-Regular"/>
                        </a:defRPr>
                      </a:lvl5pPr>
                      <a:lvl6pPr marL="2286000" algn="l" defTabSz="457200" rtl="0" eaLnBrk="1" latinLnBrk="0" hangingPunct="1">
                        <a:defRPr sz="1800" kern="1200">
                          <a:solidFill>
                            <a:schemeClr val="tx1"/>
                          </a:solidFill>
                          <a:latin typeface="Interstate-Regular"/>
                        </a:defRPr>
                      </a:lvl6pPr>
                      <a:lvl7pPr marL="2743200" algn="l" defTabSz="457200" rtl="0" eaLnBrk="1" latinLnBrk="0" hangingPunct="1">
                        <a:defRPr sz="1800" kern="1200">
                          <a:solidFill>
                            <a:schemeClr val="tx1"/>
                          </a:solidFill>
                          <a:latin typeface="Interstate-Regular"/>
                        </a:defRPr>
                      </a:lvl7pPr>
                      <a:lvl8pPr marL="3200400" algn="l" defTabSz="457200" rtl="0" eaLnBrk="1" latinLnBrk="0" hangingPunct="1">
                        <a:defRPr sz="1800" kern="1200">
                          <a:solidFill>
                            <a:schemeClr val="tx1"/>
                          </a:solidFill>
                          <a:latin typeface="Interstate-Regular"/>
                        </a:defRPr>
                      </a:lvl8pPr>
                      <a:lvl9pPr marL="3657600" algn="l" defTabSz="457200" rtl="0" eaLnBrk="1" latinLnBrk="0" hangingPunct="1">
                        <a:defRPr sz="1800" kern="1200">
                          <a:solidFill>
                            <a:schemeClr val="tx1"/>
                          </a:solidFill>
                          <a:latin typeface="Interstate-Regular"/>
                        </a:defRPr>
                      </a:lvl9p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pP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Oracle Coherence Monitoring &amp; JVM</a:t>
                      </a:r>
                    </a:p>
                  </a:txBody>
                  <a:tcPr marL="0" marR="0" marT="18288" anchor="ctr" horzOverflow="overflow">
                    <a:solidFill>
                      <a:srgbClr val="FCEFE4"/>
                    </a:solidFill>
                  </a:tcPr>
                </a:tc>
                <a:tc>
                  <a:txBody>
                    <a:bodyPr/>
                    <a:lstStyle>
                      <a:defPPr>
                        <a:defRPr lang="en-US"/>
                      </a:defPPr>
                      <a:lvl1pPr marL="0" algn="l" defTabSz="457200" rtl="0" eaLnBrk="1" latinLnBrk="0" hangingPunct="1">
                        <a:defRPr sz="1800" kern="1200">
                          <a:solidFill>
                            <a:schemeClr val="tx1"/>
                          </a:solidFill>
                          <a:latin typeface="Interstate-Regular"/>
                        </a:defRPr>
                      </a:lvl1pPr>
                      <a:lvl2pPr marL="457200" algn="l" defTabSz="457200" rtl="0" eaLnBrk="1" latinLnBrk="0" hangingPunct="1">
                        <a:defRPr sz="1800" kern="1200">
                          <a:solidFill>
                            <a:schemeClr val="tx1"/>
                          </a:solidFill>
                          <a:latin typeface="Interstate-Regular"/>
                        </a:defRPr>
                      </a:lvl2pPr>
                      <a:lvl3pPr marL="914400" algn="l" defTabSz="457200" rtl="0" eaLnBrk="1" latinLnBrk="0" hangingPunct="1">
                        <a:defRPr sz="1800" kern="1200">
                          <a:solidFill>
                            <a:schemeClr val="tx1"/>
                          </a:solidFill>
                          <a:latin typeface="Interstate-Regular"/>
                        </a:defRPr>
                      </a:lvl3pPr>
                      <a:lvl4pPr marL="1371600" algn="l" defTabSz="457200" rtl="0" eaLnBrk="1" latinLnBrk="0" hangingPunct="1">
                        <a:defRPr sz="1800" kern="1200">
                          <a:solidFill>
                            <a:schemeClr val="tx1"/>
                          </a:solidFill>
                          <a:latin typeface="Interstate-Regular"/>
                        </a:defRPr>
                      </a:lvl4pPr>
                      <a:lvl5pPr marL="1828800" algn="l" defTabSz="457200" rtl="0" eaLnBrk="1" latinLnBrk="0" hangingPunct="1">
                        <a:defRPr sz="1800" kern="1200">
                          <a:solidFill>
                            <a:schemeClr val="tx1"/>
                          </a:solidFill>
                          <a:latin typeface="Interstate-Regular"/>
                        </a:defRPr>
                      </a:lvl5pPr>
                      <a:lvl6pPr marL="2286000" algn="l" defTabSz="457200" rtl="0" eaLnBrk="1" latinLnBrk="0" hangingPunct="1">
                        <a:defRPr sz="1800" kern="1200">
                          <a:solidFill>
                            <a:schemeClr val="tx1"/>
                          </a:solidFill>
                          <a:latin typeface="Interstate-Regular"/>
                        </a:defRPr>
                      </a:lvl6pPr>
                      <a:lvl7pPr marL="2743200" algn="l" defTabSz="457200" rtl="0" eaLnBrk="1" latinLnBrk="0" hangingPunct="1">
                        <a:defRPr sz="1800" kern="1200">
                          <a:solidFill>
                            <a:schemeClr val="tx1"/>
                          </a:solidFill>
                          <a:latin typeface="Interstate-Regular"/>
                        </a:defRPr>
                      </a:lvl7pPr>
                      <a:lvl8pPr marL="3200400" algn="l" defTabSz="457200" rtl="0" eaLnBrk="1" latinLnBrk="0" hangingPunct="1">
                        <a:defRPr sz="1800" kern="1200">
                          <a:solidFill>
                            <a:schemeClr val="tx1"/>
                          </a:solidFill>
                          <a:latin typeface="Interstate-Regular"/>
                        </a:defRPr>
                      </a:lvl8pPr>
                      <a:lvl9pPr marL="3657600" algn="l" defTabSz="457200" rtl="0" eaLnBrk="1" latinLnBrk="0" hangingPunct="1">
                        <a:defRPr sz="1800" kern="1200">
                          <a:solidFill>
                            <a:schemeClr val="tx1"/>
                          </a:solidFill>
                          <a:latin typeface="Interstate-Regular"/>
                        </a:defRPr>
                      </a:lvl9p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pP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Platform provided Monitoring, </a:t>
                      </a:r>
                      <a:r>
                        <a:rPr kumimoji="0" lang="en-US" sz="1200" b="0" i="0" u="none" strike="noStrike" kern="1200" cap="none" normalizeH="0" baseline="0" dirty="0" err="1"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JProfiler</a:t>
                      </a:r>
                      <a:endPar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18288" anchor="ctr" horzOverflow="overflow">
                    <a:solidFill>
                      <a:srgbClr val="E5F4F7"/>
                    </a:solidFill>
                  </a:tcPr>
                </a:tc>
                <a:tc>
                  <a:txBody>
                    <a:bodyPr/>
                    <a:lstStyle>
                      <a:defPPr>
                        <a:defRPr lang="en-US"/>
                      </a:defPPr>
                      <a:lvl1pPr marL="0" algn="l" defTabSz="457200" rtl="0" eaLnBrk="1" latinLnBrk="0" hangingPunct="1">
                        <a:defRPr sz="1800" kern="1200">
                          <a:solidFill>
                            <a:schemeClr val="tx1"/>
                          </a:solidFill>
                          <a:latin typeface="Interstate-Regular"/>
                        </a:defRPr>
                      </a:lvl1pPr>
                      <a:lvl2pPr marL="457200" algn="l" defTabSz="457200" rtl="0" eaLnBrk="1" latinLnBrk="0" hangingPunct="1">
                        <a:defRPr sz="1800" kern="1200">
                          <a:solidFill>
                            <a:schemeClr val="tx1"/>
                          </a:solidFill>
                          <a:latin typeface="Interstate-Regular"/>
                        </a:defRPr>
                      </a:lvl2pPr>
                      <a:lvl3pPr marL="914400" algn="l" defTabSz="457200" rtl="0" eaLnBrk="1" latinLnBrk="0" hangingPunct="1">
                        <a:defRPr sz="1800" kern="1200">
                          <a:solidFill>
                            <a:schemeClr val="tx1"/>
                          </a:solidFill>
                          <a:latin typeface="Interstate-Regular"/>
                        </a:defRPr>
                      </a:lvl3pPr>
                      <a:lvl4pPr marL="1371600" algn="l" defTabSz="457200" rtl="0" eaLnBrk="1" latinLnBrk="0" hangingPunct="1">
                        <a:defRPr sz="1800" kern="1200">
                          <a:solidFill>
                            <a:schemeClr val="tx1"/>
                          </a:solidFill>
                          <a:latin typeface="Interstate-Regular"/>
                        </a:defRPr>
                      </a:lvl4pPr>
                      <a:lvl5pPr marL="1828800" algn="l" defTabSz="457200" rtl="0" eaLnBrk="1" latinLnBrk="0" hangingPunct="1">
                        <a:defRPr sz="1800" kern="1200">
                          <a:solidFill>
                            <a:schemeClr val="tx1"/>
                          </a:solidFill>
                          <a:latin typeface="Interstate-Regular"/>
                        </a:defRPr>
                      </a:lvl5pPr>
                      <a:lvl6pPr marL="2286000" algn="l" defTabSz="457200" rtl="0" eaLnBrk="1" latinLnBrk="0" hangingPunct="1">
                        <a:defRPr sz="1800" kern="1200">
                          <a:solidFill>
                            <a:schemeClr val="tx1"/>
                          </a:solidFill>
                          <a:latin typeface="Interstate-Regular"/>
                        </a:defRPr>
                      </a:lvl6pPr>
                      <a:lvl7pPr marL="2743200" algn="l" defTabSz="457200" rtl="0" eaLnBrk="1" latinLnBrk="0" hangingPunct="1">
                        <a:defRPr sz="1800" kern="1200">
                          <a:solidFill>
                            <a:schemeClr val="tx1"/>
                          </a:solidFill>
                          <a:latin typeface="Interstate-Regular"/>
                        </a:defRPr>
                      </a:lvl7pPr>
                      <a:lvl8pPr marL="3200400" algn="l" defTabSz="457200" rtl="0" eaLnBrk="1" latinLnBrk="0" hangingPunct="1">
                        <a:defRPr sz="1800" kern="1200">
                          <a:solidFill>
                            <a:schemeClr val="tx1"/>
                          </a:solidFill>
                          <a:latin typeface="Interstate-Regular"/>
                        </a:defRPr>
                      </a:lvl8pPr>
                      <a:lvl9pPr marL="3657600" algn="l" defTabSz="457200" rtl="0" eaLnBrk="1" latinLnBrk="0" hangingPunct="1">
                        <a:defRPr sz="1800" kern="1200">
                          <a:solidFill>
                            <a:schemeClr val="tx1"/>
                          </a:solidFill>
                          <a:latin typeface="Interstate-Regular"/>
                        </a:defRPr>
                      </a:lvl9p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pPr>
                      <a:r>
                        <a:rPr kumimoji="0" lang="en-US" sz="1200" b="0"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Native / Commercial</a:t>
                      </a:r>
                    </a:p>
                  </a:txBody>
                  <a:tcPr marL="0" marR="0" marT="18288" anchor="ctr" anchorCtr="1" horzOverflow="overflow">
                    <a:solidFill>
                      <a:schemeClr val="bg2">
                        <a:lumMod val="95000"/>
                      </a:schemeClr>
                    </a:solidFill>
                  </a:tcPr>
                </a:tc>
              </a:tr>
              <a:tr h="37401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pP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Network Monitoring</a:t>
                      </a:r>
                    </a:p>
                  </a:txBody>
                  <a:tcPr marL="0" marR="0" marT="18288" anchor="ctr" horzOverflow="overflow">
                    <a:solidFill>
                      <a:srgbClr val="FCEFE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pP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Native Tools/Datagram Utility</a:t>
                      </a:r>
                    </a:p>
                  </a:txBody>
                  <a:tcPr marL="0" marR="0" marT="18288" anchor="ctr" horzOverflow="overflow">
                    <a:solidFill>
                      <a:srgbClr val="E5F4F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pPr>
                      <a:r>
                        <a:rPr kumimoji="0" lang="en-US" sz="1200" b="0" i="0" u="none" strike="noStrike"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Open Source</a:t>
                      </a:r>
                    </a:p>
                  </a:txBody>
                  <a:tcPr marL="0" marR="0" marT="18288" anchor="ctr" anchorCtr="1" horzOverflow="overflow">
                    <a:solidFill>
                      <a:schemeClr val="bg2">
                        <a:lumMod val="95000"/>
                      </a:schemeClr>
                    </a:solidFill>
                  </a:tcPr>
                </a:tc>
                <a:extLst>
                  <a:ext uri="{0D108BD9-81ED-4DB2-BD59-A6C34878D82A}">
                    <a16:rowId xmlns:a16="http://schemas.microsoft.com/office/drawing/2014/main" xmlns="" val="10002"/>
                  </a:ext>
                </a:extLst>
              </a:tr>
              <a:tr h="226378">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lang="en-US" sz="120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Logs at various components</a:t>
                      </a:r>
                    </a:p>
                  </a:txBody>
                  <a:tcPr marL="0" marR="0" marT="24384" marB="60960" anchor="ctr" horzOverflow="overflow">
                    <a:solidFill>
                      <a:srgbClr val="FCEFE4"/>
                    </a:solidFill>
                  </a:tcPr>
                </a:tc>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defRPr/>
                      </a:pPr>
                      <a:r>
                        <a:rPr lang="en-US" sz="1200" kern="1200" dirty="0" err="1" smtClean="0">
                          <a:solidFill>
                            <a:schemeClr val="tx2"/>
                          </a:solidFill>
                          <a:latin typeface="Segoe UI" panose="020B0502040204020203" pitchFamily="34" charset="0"/>
                          <a:ea typeface="Segoe UI" panose="020B0502040204020203" pitchFamily="34" charset="0"/>
                          <a:cs typeface="Segoe UI" panose="020B0502040204020203" pitchFamily="34" charset="0"/>
                        </a:rPr>
                        <a:t>Splunk</a:t>
                      </a:r>
                      <a:endParaRPr lang="en-US" sz="12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E5F4F7"/>
                    </a:solidFill>
                  </a:tcPr>
                </a:tc>
                <a:tc>
                  <a:txBody>
                    <a:body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defRPr/>
                      </a:pPr>
                      <a:r>
                        <a:rPr lang="en-US" sz="120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Commercial</a:t>
                      </a:r>
                    </a:p>
                  </a:txBody>
                  <a:tcPr marL="0" marR="0" marT="24384" marB="60960" anchor="ctr" anchorCtr="1" horzOverflow="overflow">
                    <a:solidFill>
                      <a:schemeClr val="bg2">
                        <a:lumMod val="95000"/>
                      </a:schemeClr>
                    </a:solidFill>
                  </a:tcPr>
                </a:tc>
              </a:tr>
              <a:tr h="226378">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pPr>
                      <a:endPar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FCEFE4"/>
                    </a:solidFill>
                  </a:tcPr>
                </a:tc>
                <a:tc>
                  <a:txBody>
                    <a:bodyPr/>
                    <a:lstStyle/>
                    <a:p>
                      <a:pPr marL="109538" marR="0" lvl="0" indent="0" algn="l" defTabSz="914400" rtl="0" eaLnBrk="1" fontAlgn="base" latinLnBrk="0" hangingPunct="1">
                        <a:lnSpc>
                          <a:spcPct val="100000"/>
                        </a:lnSpc>
                        <a:spcBef>
                          <a:spcPct val="20000"/>
                        </a:spcBef>
                        <a:spcAft>
                          <a:spcPct val="0"/>
                        </a:spcAft>
                        <a:buClr>
                          <a:srgbClr val="B54507"/>
                        </a:buClr>
                        <a:buSzTx/>
                        <a:buFont typeface="Wingdings" pitchFamily="2" charset="2"/>
                        <a:buNone/>
                        <a:tabLst/>
                        <a:defRPr/>
                      </a:pPr>
                      <a:endParaRPr lang="en-US" sz="105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txBody>
                  <a:tcPr marL="0" marR="0" marT="24384" marB="60960" anchor="ctr" horzOverflow="overflow">
                    <a:solidFill>
                      <a:srgbClr val="E5F4F7"/>
                    </a:solidFill>
                  </a:tcPr>
                </a:tc>
                <a:tc>
                  <a:txBody>
                    <a:bodyPr/>
                    <a:lstStyle/>
                    <a:p>
                      <a:pPr marL="109538" marR="0" lvl="0" indent="0" algn="l" defTabSz="914400" rtl="0" eaLnBrk="1" fontAlgn="base" latinLnBrk="0" hangingPunct="1">
                        <a:lnSpc>
                          <a:spcPct val="100000"/>
                        </a:lnSpc>
                        <a:spcBef>
                          <a:spcPct val="0"/>
                        </a:spcBef>
                        <a:spcAft>
                          <a:spcPct val="0"/>
                        </a:spcAft>
                        <a:buClr>
                          <a:srgbClr val="B54507"/>
                        </a:buClr>
                        <a:buSzTx/>
                        <a:buFont typeface="Wingdings" pitchFamily="2" charset="2"/>
                        <a:buNone/>
                        <a:tabLst/>
                        <a:defRPr/>
                      </a:pPr>
                      <a:endParaRPr lang="en-US" sz="1050" i="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24384" marB="60960" anchor="ctr" anchorCtr="1" horzOverflow="overflow">
                    <a:solidFill>
                      <a:schemeClr val="bg2">
                        <a:lumMod val="95000"/>
                      </a:schemeClr>
                    </a:solidFill>
                  </a:tcPr>
                </a:tc>
              </a:tr>
            </a:tbl>
          </a:graphicData>
        </a:graphic>
      </p:graphicFrame>
      <p:sp>
        <p:nvSpPr>
          <p:cNvPr id="6" name="TextBox 5"/>
          <p:cNvSpPr txBox="1"/>
          <p:nvPr/>
        </p:nvSpPr>
        <p:spPr>
          <a:xfrm>
            <a:off x="486184" y="3304800"/>
            <a:ext cx="8237770" cy="769441"/>
          </a:xfrm>
          <a:prstGeom prst="rect">
            <a:avLst/>
          </a:prstGeom>
          <a:noFill/>
        </p:spPr>
        <p:txBody>
          <a:bodyPr wrap="square" rtlCol="0">
            <a:spAutoFit/>
          </a:bodyPr>
          <a:lstStyle/>
          <a:p>
            <a:r>
              <a:rPr lang="en-US" sz="1100" b="1" u="sng"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Note</a:t>
            </a:r>
            <a:r>
              <a:rPr lang="en-US" sz="1100" u="sng"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a:t>
            </a:r>
            <a:endParaRPr lang="en-US" sz="1100" dirty="0" smtClean="0">
              <a:solidFill>
                <a:srgbClr val="141414"/>
              </a:solidFill>
              <a:latin typeface="Segoe UI" panose="020B0502040204020203" pitchFamily="34" charset="0"/>
              <a:ea typeface="Segoe UI" panose="020B0502040204020203" pitchFamily="34" charset="0"/>
              <a:cs typeface="Segoe UI" panose="020B0502040204020203" pitchFamily="34" charset="0"/>
            </a:endParaRPr>
          </a:p>
          <a:p>
            <a:r>
              <a:rPr lang="en-US" sz="110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Any existing APM type tools available in CS will be leveraged for analysis.</a:t>
            </a:r>
          </a:p>
          <a:p>
            <a:r>
              <a:rPr lang="en-US" sz="1100"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 Need and availability of Load Runner for load simulation will be confirmed during Site Audit phase.</a:t>
            </a:r>
            <a:endParaRPr lang="en-US" sz="1100"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a:p>
            <a:endParaRPr lang="en-US" sz="1100" u="sng"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31974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200" dirty="0" smtClean="0"/>
              <a:t>Deliverables</a:t>
            </a:r>
            <a:endParaRPr lang="en-US" sz="2200" dirty="0"/>
          </a:p>
        </p:txBody>
      </p:sp>
      <p:sp>
        <p:nvSpPr>
          <p:cNvPr id="372" name="Slide Number Placeholder 1"/>
          <p:cNvSpPr>
            <a:spLocks noGrp="1"/>
          </p:cNvSpPr>
          <p:nvPr>
            <p:ph type="sldNum" sz="quarter" idx="12"/>
          </p:nvPr>
        </p:nvSpPr>
        <p:spPr>
          <a:xfrm>
            <a:off x="39646" y="4728848"/>
            <a:ext cx="539195" cy="375771"/>
          </a:xfrm>
        </p:spPr>
        <p:txBody>
          <a:bodyPr/>
          <a:lstStyle/>
          <a:p>
            <a:fld id="{B32AB80A-78BA-6B42-BA0D-B44ACF890F5A}" type="slidenum">
              <a:rPr lang="en-US" smtClean="0"/>
              <a:t>9</a:t>
            </a:fld>
            <a:endParaRPr lang="en-US" dirty="0"/>
          </a:p>
        </p:txBody>
      </p:sp>
      <p:graphicFrame>
        <p:nvGraphicFramePr>
          <p:cNvPr id="6" name="Group 45"/>
          <p:cNvGraphicFramePr>
            <a:graphicFrameLocks noGrp="1"/>
          </p:cNvGraphicFramePr>
          <p:nvPr>
            <p:extLst>
              <p:ext uri="{D42A27DB-BD31-4B8C-83A1-F6EECF244321}">
                <p14:modId xmlns:p14="http://schemas.microsoft.com/office/powerpoint/2010/main" val="2225513113"/>
              </p:ext>
            </p:extLst>
          </p:nvPr>
        </p:nvGraphicFramePr>
        <p:xfrm>
          <a:off x="304363" y="642889"/>
          <a:ext cx="8538554" cy="4029472"/>
        </p:xfrm>
        <a:graphic>
          <a:graphicData uri="http://schemas.openxmlformats.org/drawingml/2006/table">
            <a:tbl>
              <a:tblPr/>
              <a:tblGrid>
                <a:gridCol w="2476937">
                  <a:extLst>
                    <a:ext uri="{9D8B030D-6E8A-4147-A177-3AD203B41FA5}">
                      <a16:colId xmlns="" xmlns:a16="http://schemas.microsoft.com/office/drawing/2014/main" val="20000"/>
                    </a:ext>
                  </a:extLst>
                </a:gridCol>
                <a:gridCol w="6061617">
                  <a:extLst>
                    <a:ext uri="{9D8B030D-6E8A-4147-A177-3AD203B41FA5}">
                      <a16:colId xmlns="" xmlns:a16="http://schemas.microsoft.com/office/drawing/2014/main" val="20001"/>
                    </a:ext>
                  </a:extLst>
                </a:gridCol>
              </a:tblGrid>
              <a:tr h="329505">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109538" marR="0" lvl="0" indent="0" algn="ctr"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kumimoji="0" lang="en-US" sz="1050" b="1" u="none" strike="noStrike" cap="none" normalizeH="0" baseline="0" dirty="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Deliverable</a:t>
                      </a:r>
                      <a:endParaRPr kumimoji="0" lang="en-US" sz="1050" b="1" i="0" u="none" strike="noStrike" cap="none" normalizeH="0" baseline="0" dirty="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0" marR="0" marT="18293" marB="45734"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4"/>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109538" marR="0" lvl="0" indent="0" algn="ctr" defTabSz="914400" rtl="0" eaLnBrk="1" fontAlgn="base" latinLnBrk="0" hangingPunct="1">
                        <a:lnSpc>
                          <a:spcPct val="100000"/>
                        </a:lnSpc>
                        <a:spcBef>
                          <a:spcPct val="20000"/>
                        </a:spcBef>
                        <a:spcAft>
                          <a:spcPct val="0"/>
                        </a:spcAft>
                        <a:buClr>
                          <a:srgbClr val="B54507"/>
                        </a:buClr>
                        <a:buSzTx/>
                        <a:buFont typeface="Wingdings" pitchFamily="2" charset="2"/>
                        <a:buNone/>
                        <a:tabLst/>
                      </a:pPr>
                      <a:r>
                        <a:rPr kumimoji="0" lang="en-US" sz="1050" b="1" u="none" strike="noStrike" cap="none" normalizeH="0" baseline="0" dirty="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Description </a:t>
                      </a:r>
                      <a:endParaRPr kumimoji="0" lang="en-US" sz="1050" b="1" i="0" u="none" strike="noStrike" cap="none" normalizeH="0" baseline="0" dirty="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L="0" marR="0" marT="18293" marB="45734"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0"/>
                  </a:ext>
                </a:extLst>
              </a:tr>
              <a:tr h="1113955">
                <a:tc>
                  <a:txBody>
                    <a:bodyPr/>
                    <a:lstStyle/>
                    <a:p>
                      <a:pPr marL="109538" marR="0" lvl="0" indent="0" algn="l" defTabSz="914400" rtl="0" eaLnBrk="1" fontAlgn="base" latinLnBrk="0" hangingPunct="1">
                        <a:lnSpc>
                          <a:spcPct val="100000"/>
                        </a:lnSpc>
                        <a:spcBef>
                          <a:spcPts val="0"/>
                        </a:spcBef>
                        <a:spcAft>
                          <a:spcPct val="0"/>
                        </a:spcAft>
                        <a:buClr>
                          <a:srgbClr val="B54507"/>
                        </a:buClr>
                        <a:buSzTx/>
                        <a:buFont typeface="Wingdings" pitchFamily="2" charset="2"/>
                        <a:buNone/>
                        <a:tabLst/>
                      </a:pP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Weekly Status Report (Weeks 1-12)</a:t>
                      </a:r>
                    </a:p>
                    <a:p>
                      <a:pPr marL="109538" marR="0" lvl="0" indent="0" algn="l" defTabSz="914400" rtl="0" eaLnBrk="1" fontAlgn="base" latinLnBrk="0" hangingPunct="1">
                        <a:lnSpc>
                          <a:spcPct val="100000"/>
                        </a:lnSpc>
                        <a:spcBef>
                          <a:spcPts val="0"/>
                        </a:spcBef>
                        <a:spcAft>
                          <a:spcPct val="0"/>
                        </a:spcAft>
                        <a:buClr>
                          <a:srgbClr val="B54507"/>
                        </a:buClr>
                        <a:buSzTx/>
                        <a:buFont typeface="Wingdings" pitchFamily="2" charset="2"/>
                        <a:buNone/>
                        <a:tabLst/>
                      </a:pPr>
                      <a:endPar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endParaRPr>
                    </a:p>
                    <a:p>
                      <a:pPr marL="109538" marR="0" lvl="0" indent="0" algn="l" defTabSz="914400" rtl="0" eaLnBrk="1" fontAlgn="base" latinLnBrk="0" hangingPunct="1">
                        <a:lnSpc>
                          <a:spcPct val="100000"/>
                        </a:lnSpc>
                        <a:spcBef>
                          <a:spcPts val="0"/>
                        </a:spcBef>
                        <a:spcAft>
                          <a:spcPct val="0"/>
                        </a:spcAft>
                        <a:buClr>
                          <a:srgbClr val="B54507"/>
                        </a:buClr>
                        <a:buSzTx/>
                        <a:buFont typeface="Wingdings" pitchFamily="2" charset="2"/>
                        <a:buNone/>
                        <a:tabLst/>
                      </a:pP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And Daily Stand up updates of Status</a:t>
                      </a:r>
                      <a:endParaRPr kumimoji="0" lang="en-US" sz="1200" b="0" i="0" u="none" strike="noStrike" kern="1200" cap="none" normalizeH="0" baseline="0" dirty="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18293" marB="45734" anchor="ctr"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F4F7"/>
                    </a:solidFill>
                  </a:tcPr>
                </a:tc>
                <a:tc>
                  <a:txBody>
                    <a:bodyPr/>
                    <a:lstStyle/>
                    <a:p>
                      <a:pPr marL="290513" marR="0" lvl="0"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ü"/>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Site Audit (by end of 1</a:t>
                      </a:r>
                      <a:r>
                        <a:rPr kumimoji="0" lang="en-US" sz="1050" b="0" i="0" u="none" strike="noStrike" kern="1200" cap="none" spc="0" normalizeH="0" baseline="3000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st</a:t>
                      </a: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 week)</a:t>
                      </a:r>
                    </a:p>
                    <a:p>
                      <a:pPr marL="290513" marR="0" lvl="0"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ü"/>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Weekly Progress updates</a:t>
                      </a:r>
                    </a:p>
                    <a:p>
                      <a:pPr marL="290513" marR="0" lvl="0"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ü"/>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Plan for next week</a:t>
                      </a:r>
                    </a:p>
                    <a:p>
                      <a:pPr marL="290513" marR="0" lvl="0"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ü"/>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Key observations, hotspots</a:t>
                      </a:r>
                    </a:p>
                    <a:p>
                      <a:pPr marL="290513" marR="0" lvl="0"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ü"/>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Issues &amp; Dependencies</a:t>
                      </a:r>
                    </a:p>
                  </a:txBody>
                  <a:tcPr marL="0" marR="0" marT="18293" marB="4573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F4E0"/>
                    </a:solidFill>
                  </a:tcPr>
                </a:tc>
              </a:tr>
              <a:tr h="1493285">
                <a:tc>
                  <a:txBody>
                    <a:bodyPr/>
                    <a:lstStyle/>
                    <a:p>
                      <a:pPr marL="109538" marR="0" lvl="0" indent="0" algn="l" defTabSz="914400" rtl="0" eaLnBrk="1" fontAlgn="base" latinLnBrk="0" hangingPunct="1">
                        <a:lnSpc>
                          <a:spcPct val="100000"/>
                        </a:lnSpc>
                        <a:spcBef>
                          <a:spcPts val="0"/>
                        </a:spcBef>
                        <a:spcAft>
                          <a:spcPct val="0"/>
                        </a:spcAft>
                        <a:buClr>
                          <a:srgbClr val="B54507"/>
                        </a:buClr>
                        <a:buSzTx/>
                        <a:buFont typeface="Wingdings" pitchFamily="2" charset="2"/>
                        <a:buNone/>
                        <a:tabLst/>
                      </a:pP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Interim Report (after 6 Weeks)</a:t>
                      </a:r>
                      <a:endParaRPr kumimoji="0" lang="en-US" sz="1200" b="0" i="0" u="none" strike="noStrike" kern="1200" cap="none" normalizeH="0" baseline="0" dirty="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18293" marB="45734" anchor="ctr"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F4F7"/>
                    </a:solidFill>
                  </a:tcPr>
                </a:tc>
                <a:tc>
                  <a:txBody>
                    <a:bodyPr/>
                    <a:lstStyle/>
                    <a:p>
                      <a:pPr marL="290513" marR="0" lvl="0"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ü"/>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Key interim observations from the ongoing analysis:</a:t>
                      </a:r>
                    </a:p>
                    <a:p>
                      <a:pPr marL="747713" marR="0" lvl="1"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Server health analysis</a:t>
                      </a:r>
                    </a:p>
                    <a:p>
                      <a:pPr marL="747713" marR="0" lvl="1"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Performance slowness deep dive</a:t>
                      </a:r>
                    </a:p>
                    <a:p>
                      <a:pPr marL="747713" marR="0" lvl="1" indent="-180975" algn="l" defTabSz="914400" rtl="0" eaLnBrk="1" fontAlgn="base" latinLnBrk="0" hangingPunct="1">
                        <a:lnSpc>
                          <a:spcPct val="100000"/>
                        </a:lnSpc>
                        <a:spcBef>
                          <a:spcPct val="20000"/>
                        </a:spcBef>
                        <a:spcAft>
                          <a:spcPct val="0"/>
                        </a:spcAft>
                        <a:buClr>
                          <a:schemeClr val="accent2"/>
                        </a:buClr>
                        <a:buSzTx/>
                        <a:buFont typeface="Wingdings" pitchFamily="2" charset="2"/>
                        <a:buChar char="§"/>
                        <a:tabLst/>
                        <a:defRPr/>
                      </a:pPr>
                      <a:r>
                        <a:rPr kumimoji="0" lang="en-US" sz="1050" b="0" i="0" u="none" strike="noStrike" kern="1200" cap="none" spc="0" normalizeH="0" baseline="0" dirty="0" smtClean="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rPr>
                        <a:t>Coherence metrics analyzed. </a:t>
                      </a:r>
                    </a:p>
                    <a:p>
                      <a:pPr marL="290513" lvl="0" indent="-180975" defTabSz="914400" fontAlgn="base">
                        <a:spcBef>
                          <a:spcPts val="600"/>
                        </a:spcBef>
                        <a:spcAft>
                          <a:spcPct val="0"/>
                        </a:spcAft>
                        <a:buClr>
                          <a:schemeClr val="accent2"/>
                        </a:buClr>
                        <a:buFont typeface="Wingdings" pitchFamily="2" charset="2"/>
                        <a:buChar char="ü"/>
                        <a:defRPr/>
                      </a:pPr>
                      <a:r>
                        <a:rPr lang="en-US" sz="105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Provide recommendations for identified performance issues/risks identified in deployment configurations, integration architecture</a:t>
                      </a:r>
                    </a:p>
                    <a:p>
                      <a:pPr marL="290513" lvl="0" indent="-180975" defTabSz="914400" fontAlgn="base">
                        <a:spcBef>
                          <a:spcPts val="600"/>
                        </a:spcBef>
                        <a:spcAft>
                          <a:spcPct val="0"/>
                        </a:spcAft>
                        <a:buClr>
                          <a:schemeClr val="accent2"/>
                        </a:buClr>
                        <a:buFont typeface="Wingdings" pitchFamily="2" charset="2"/>
                        <a:buChar char="ü"/>
                        <a:defRPr/>
                      </a:pPr>
                      <a:r>
                        <a:rPr lang="en-US" sz="105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Provide </a:t>
                      </a:r>
                      <a:r>
                        <a:rPr lang="nl-NL" sz="1050" kern="0" dirty="0" smtClean="0">
                          <a:solidFill>
                            <a:srgbClr val="141414"/>
                          </a:solidFill>
                          <a:latin typeface="Segoe UI" panose="020B0502040204020203" pitchFamily="34" charset="0"/>
                          <a:ea typeface="Segoe UI" panose="020B0502040204020203" pitchFamily="34" charset="0"/>
                          <a:cs typeface="Segoe UI" panose="020B0502040204020203" pitchFamily="34" charset="0"/>
                          <a:sym typeface="Marlett" pitchFamily="2" charset="2"/>
                        </a:rPr>
                        <a:t>implementation roadmap as short/long term recommendations</a:t>
                      </a:r>
                      <a:endParaRPr kumimoji="0" lang="en-US" sz="1050" b="0" i="0" u="none" strike="noStrike" kern="1200" cap="none" spc="0" normalizeH="0" baseline="0" dirty="0">
                        <a:ln>
                          <a:noFill/>
                        </a:ln>
                        <a:solidFill>
                          <a:schemeClr val="tx2"/>
                        </a:solidFill>
                        <a:effectLst/>
                        <a:uLnTx/>
                        <a:uFillTx/>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18293" marB="4573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F4E0"/>
                    </a:solidFill>
                  </a:tcPr>
                </a:tc>
              </a:tr>
              <a:tr h="1081668">
                <a:tc>
                  <a:txBody>
                    <a:bodyPr/>
                    <a:lstStyle/>
                    <a:p>
                      <a:pPr marL="109538" marR="0" lvl="0" indent="0" algn="l" defTabSz="914400" rtl="0" eaLnBrk="1" fontAlgn="base" latinLnBrk="0" hangingPunct="1">
                        <a:lnSpc>
                          <a:spcPct val="100000"/>
                        </a:lnSpc>
                        <a:spcBef>
                          <a:spcPts val="0"/>
                        </a:spcBef>
                        <a:spcAft>
                          <a:spcPct val="0"/>
                        </a:spcAft>
                        <a:buClr>
                          <a:srgbClr val="B54507"/>
                        </a:buClr>
                        <a:buSzTx/>
                        <a:buFont typeface="Wingdings" pitchFamily="2" charset="2"/>
                        <a:buNone/>
                        <a:tabLst/>
                      </a:pPr>
                      <a:r>
                        <a:rPr kumimoji="0" lang="en-US" sz="1200" b="0" i="0" u="none" strike="noStrike" kern="1200" cap="none" normalizeH="0" baseline="0" dirty="0" smtClean="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rPr>
                        <a:t>Assessment Report (Week 12)</a:t>
                      </a:r>
                      <a:endParaRPr kumimoji="0" lang="en-US" sz="1200" b="0" i="0" u="none" strike="noStrike" kern="1200" cap="none" normalizeH="0" baseline="0" dirty="0">
                        <a:ln>
                          <a:noFill/>
                        </a:ln>
                        <a:solidFill>
                          <a:schemeClr val="tx2"/>
                        </a:solidFill>
                        <a:effectLst/>
                        <a:latin typeface="Segoe UI" panose="020B0502040204020203" pitchFamily="34" charset="0"/>
                        <a:ea typeface="Segoe UI" panose="020B0502040204020203" pitchFamily="34" charset="0"/>
                        <a:cs typeface="Segoe UI" panose="020B0502040204020203" pitchFamily="34" charset="0"/>
                        <a:sym typeface="Marlett" pitchFamily="2" charset="2"/>
                      </a:endParaRPr>
                    </a:p>
                  </a:txBody>
                  <a:tcPr marL="0" marR="0" marT="18293" marB="45734" anchor="ctr"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5F4F7"/>
                    </a:solidFill>
                  </a:tcPr>
                </a:tc>
                <a:tc>
                  <a:txBody>
                    <a:bodyPr/>
                    <a:lstStyle/>
                    <a:p>
                      <a:pPr marL="290513" lvl="0" indent="-180975" defTabSz="914400" fontAlgn="base">
                        <a:spcBef>
                          <a:spcPts val="600"/>
                        </a:spcBef>
                        <a:spcAft>
                          <a:spcPct val="0"/>
                        </a:spcAft>
                        <a:buClr>
                          <a:schemeClr val="accent2"/>
                        </a:buClr>
                        <a:buFont typeface="Wingdings" pitchFamily="2" charset="2"/>
                        <a:buChar char="ü"/>
                        <a:defRPr/>
                      </a:pPr>
                      <a:r>
                        <a:rPr lang="en-US" sz="105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Assessment report for Performance Issues.</a:t>
                      </a:r>
                    </a:p>
                    <a:p>
                      <a:pPr marL="290513" lvl="0" indent="-180975" defTabSz="914400" fontAlgn="base">
                        <a:spcBef>
                          <a:spcPts val="600"/>
                        </a:spcBef>
                        <a:spcAft>
                          <a:spcPct val="0"/>
                        </a:spcAft>
                        <a:buClr>
                          <a:schemeClr val="accent2"/>
                        </a:buClr>
                        <a:buFont typeface="Wingdings" pitchFamily="2" charset="2"/>
                        <a:buChar char="ü"/>
                        <a:defRPr/>
                      </a:pPr>
                      <a:r>
                        <a:rPr lang="en-US" sz="105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Salability report</a:t>
                      </a:r>
                    </a:p>
                    <a:p>
                      <a:pPr marL="290513" lvl="0" indent="-180975" defTabSz="914400" fontAlgn="base">
                        <a:spcBef>
                          <a:spcPts val="600"/>
                        </a:spcBef>
                        <a:spcAft>
                          <a:spcPct val="0"/>
                        </a:spcAft>
                        <a:buClr>
                          <a:schemeClr val="accent2"/>
                        </a:buClr>
                        <a:buFont typeface="Wingdings" pitchFamily="2" charset="2"/>
                        <a:buChar char="ü"/>
                        <a:defRPr/>
                      </a:pPr>
                      <a:r>
                        <a:rPr lang="en-US" sz="105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Capacity Assessment and Recommendations</a:t>
                      </a:r>
                      <a:endParaRPr lang="en-US" sz="105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endParaRPr>
                    </a:p>
                    <a:p>
                      <a:pPr marL="290513" lvl="0" indent="-180975" defTabSz="914400" fontAlgn="base">
                        <a:spcBef>
                          <a:spcPts val="600"/>
                        </a:spcBef>
                        <a:spcAft>
                          <a:spcPct val="0"/>
                        </a:spcAft>
                        <a:buClr>
                          <a:schemeClr val="accent2"/>
                        </a:buClr>
                        <a:buFont typeface="Wingdings" pitchFamily="2" charset="2"/>
                        <a:buChar char="ü"/>
                        <a:defRPr/>
                      </a:pPr>
                      <a:r>
                        <a:rPr lang="en-US" sz="1050" dirty="0" smtClean="0">
                          <a:solidFill>
                            <a:schemeClr val="tx2"/>
                          </a:solidFill>
                          <a:latin typeface="Segoe UI" panose="020B0502040204020203" pitchFamily="34" charset="0"/>
                          <a:ea typeface="Segoe UI" panose="020B0502040204020203" pitchFamily="34" charset="0"/>
                          <a:cs typeface="Segoe UI" panose="020B0502040204020203" pitchFamily="34" charset="0"/>
                          <a:sym typeface="Marlett" pitchFamily="2" charset="2"/>
                        </a:rPr>
                        <a:t>Provide recommendations for identified performance issues/risks identified in deployment configurations, integration architecture etc.</a:t>
                      </a:r>
                    </a:p>
                  </a:txBody>
                  <a:tcPr marL="0" marR="0" marT="18293" marB="4573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F4E0"/>
                    </a:solidFill>
                  </a:tcPr>
                </a:tc>
              </a:tr>
            </a:tbl>
          </a:graphicData>
        </a:graphic>
      </p:graphicFrame>
    </p:spTree>
    <p:extLst>
      <p:ext uri="{BB962C8B-B14F-4D97-AF65-F5344CB8AC3E}">
        <p14:creationId xmlns:p14="http://schemas.microsoft.com/office/powerpoint/2010/main" val="17167081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FiPs_FLlkSIQDHZ2J4wU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sFiPs_FLlkSIQDHZ2J4wU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sFiPs_FLlkSIQDHZ2J4wUg"/>
</p:tagLst>
</file>

<file path=ppt/theme/theme1.xml><?xml version="1.0" encoding="utf-8"?>
<a:theme xmlns:a="http://schemas.openxmlformats.org/drawingml/2006/main" name="PACE_CapacityAndAvailabilityServices_v0.2">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Cognizant_16x9">
  <a:themeElements>
    <a:clrScheme name="swati vaidya">
      <a:dk1>
        <a:sysClr val="windowText" lastClr="000000"/>
      </a:dk1>
      <a:lt1>
        <a:sysClr val="window" lastClr="FFFFFF"/>
      </a:lt1>
      <a:dk2>
        <a:srgbClr val="CEB280"/>
      </a:dk2>
      <a:lt2>
        <a:srgbClr val="E18D87"/>
      </a:lt2>
      <a:accent1>
        <a:srgbClr val="F2DF6A"/>
      </a:accent1>
      <a:accent2>
        <a:srgbClr val="FAC086"/>
      </a:accent2>
      <a:accent3>
        <a:srgbClr val="BCE292"/>
      </a:accent3>
      <a:accent4>
        <a:srgbClr val="9ED9EC"/>
      </a:accent4>
      <a:accent5>
        <a:srgbClr val="B888CE"/>
      </a:accent5>
      <a:accent6>
        <a:srgbClr val="AEDCBA"/>
      </a:accent6>
      <a:hlink>
        <a:srgbClr val="3366FF"/>
      </a:hlink>
      <a:folHlink>
        <a:srgbClr val="FF99C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10862</TotalTime>
  <Words>3757</Words>
  <Application>Microsoft Office PowerPoint</Application>
  <PresentationFormat>On-screen Show (16:9)</PresentationFormat>
  <Paragraphs>712</Paragraphs>
  <Slides>22</Slides>
  <Notes>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22</vt:i4>
      </vt:variant>
    </vt:vector>
  </HeadingPairs>
  <TitlesOfParts>
    <vt:vector size="37" baseType="lpstr">
      <vt:lpstr>MS PGothic</vt:lpstr>
      <vt:lpstr>MS PGothic</vt:lpstr>
      <vt:lpstr>Arial</vt:lpstr>
      <vt:lpstr>Arial Narrow</vt:lpstr>
      <vt:lpstr>Calibri</vt:lpstr>
      <vt:lpstr>Calibri Light</vt:lpstr>
      <vt:lpstr>Courier New</vt:lpstr>
      <vt:lpstr>Marlett</vt:lpstr>
      <vt:lpstr>Segoe UI</vt:lpstr>
      <vt:lpstr>Symbol</vt:lpstr>
      <vt:lpstr>Tahoma</vt:lpstr>
      <vt:lpstr>Verdana</vt:lpstr>
      <vt:lpstr>Wingdings</vt:lpstr>
      <vt:lpstr>PACE_CapacityAndAvailabilityServices_v0.2</vt:lpstr>
      <vt:lpstr>Cognizant_16x9</vt:lpstr>
      <vt:lpstr>PowerPoint Presentation</vt:lpstr>
      <vt:lpstr>Table of Contents</vt:lpstr>
      <vt:lpstr>Background and Objective</vt:lpstr>
      <vt:lpstr>Engagement Scope</vt:lpstr>
      <vt:lpstr>Engagement Approach</vt:lpstr>
      <vt:lpstr>PowerPoint Presentation</vt:lpstr>
      <vt:lpstr>Analysis &amp; Measurement</vt:lpstr>
      <vt:lpstr>Tool Requirements</vt:lpstr>
      <vt:lpstr>Deliverables</vt:lpstr>
      <vt:lpstr>Assumptions</vt:lpstr>
      <vt:lpstr>Dependency with Credit Suisse</vt:lpstr>
      <vt:lpstr>Support Requirements</vt:lpstr>
      <vt:lpstr>Timeline &amp; Resources</vt:lpstr>
      <vt:lpstr>Roles and Responsibilities</vt:lpstr>
      <vt:lpstr>Sajeesh Nair – Performance and Scalability Architect</vt:lpstr>
      <vt:lpstr>Kalyan Dhokte – Lead Performance and Scalability Architect</vt:lpstr>
      <vt:lpstr>Gaurav Arya – Performance Test Architect</vt:lpstr>
      <vt:lpstr>Thank You</vt:lpstr>
      <vt:lpstr>PACE Overview</vt:lpstr>
      <vt:lpstr>PACE Service Catalog</vt:lpstr>
      <vt:lpstr>Case Study1 : Production Performance Optimization</vt:lpstr>
      <vt:lpstr>Case Study2 : APM RCA Service for a large US Insurance Company</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132123</dc:creator>
  <cp:lastModifiedBy>Dhokte, Kalyan (Cognizant)</cp:lastModifiedBy>
  <cp:revision>1866</cp:revision>
  <dcterms:created xsi:type="dcterms:W3CDTF">2014-11-04T06:53:26Z</dcterms:created>
  <dcterms:modified xsi:type="dcterms:W3CDTF">2017-08-04T12:25:24Z</dcterms:modified>
</cp:coreProperties>
</file>