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75" r:id="rId2"/>
    <p:sldId id="258" r:id="rId3"/>
    <p:sldId id="365" r:id="rId4"/>
    <p:sldId id="432" r:id="rId5"/>
    <p:sldId id="441" r:id="rId6"/>
    <p:sldId id="435" r:id="rId7"/>
    <p:sldId id="443" r:id="rId8"/>
    <p:sldId id="404" r:id="rId9"/>
    <p:sldId id="440" r:id="rId10"/>
    <p:sldId id="426" r:id="rId11"/>
    <p:sldId id="444" r:id="rId12"/>
    <p:sldId id="296"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4D1"/>
    <a:srgbClr val="209873"/>
    <a:srgbClr val="9E8A52"/>
    <a:srgbClr val="EAFAF5"/>
    <a:srgbClr val="FCF2E8"/>
    <a:srgbClr val="EDF6E6"/>
    <a:srgbClr val="F9FCFD"/>
    <a:srgbClr val="6DB33F"/>
    <a:srgbClr val="F0F8FA"/>
    <a:srgbClr val="E5F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5" autoAdjust="0"/>
    <p:restoredTop sz="93537" autoAdjust="0"/>
  </p:normalViewPr>
  <p:slideViewPr>
    <p:cSldViewPr snapToGrid="0">
      <p:cViewPr varScale="1">
        <p:scale>
          <a:sx n="90" d="100"/>
          <a:sy n="90" d="100"/>
        </p:scale>
        <p:origin x="678"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1/15/2018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3</a:t>
            </a:fld>
            <a:endParaRPr lang="en-US" dirty="0"/>
          </a:p>
        </p:txBody>
      </p:sp>
    </p:spTree>
    <p:extLst>
      <p:ext uri="{BB962C8B-B14F-4D97-AF65-F5344CB8AC3E}">
        <p14:creationId xmlns:p14="http://schemas.microsoft.com/office/powerpoint/2010/main" val="2127783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4</a:t>
            </a:fld>
            <a:endParaRPr lang="en-US" dirty="0"/>
          </a:p>
        </p:txBody>
      </p:sp>
    </p:spTree>
    <p:extLst>
      <p:ext uri="{BB962C8B-B14F-4D97-AF65-F5344CB8AC3E}">
        <p14:creationId xmlns:p14="http://schemas.microsoft.com/office/powerpoint/2010/main" val="1838434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5EAB7-0255-4E9B-801A-90F1CDB93C31}"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364549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rcRect t="14635" b="6070"/>
          <a:stretch/>
        </p:blipFill>
        <p:spPr>
          <a:xfrm>
            <a:off x="0" y="0"/>
            <a:ext cx="8648700" cy="5143500"/>
          </a:xfrm>
          <a:prstGeom prst="rect">
            <a:avLst/>
          </a:prstGeom>
        </p:spPr>
      </p:pic>
      <p:sp>
        <p:nvSpPr>
          <p:cNvPr id="9" name="Rectangle 8"/>
          <p:cNvSpPr/>
          <p:nvPr userDrawn="1"/>
        </p:nvSpPr>
        <p:spPr>
          <a:xfrm>
            <a:off x="0" y="1937657"/>
            <a:ext cx="9144000" cy="1825302"/>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userDrawn="1"/>
        </p:nvSpPr>
        <p:spPr>
          <a:xfrm>
            <a:off x="419101" y="4694466"/>
            <a:ext cx="1923143" cy="230832"/>
          </a:xfrm>
          <a:prstGeom prst="rect">
            <a:avLst/>
          </a:prstGeom>
          <a:noFill/>
        </p:spPr>
        <p:txBody>
          <a:bodyPr wrap="square" rtlCol="0">
            <a:spAutoFit/>
          </a:bodyPr>
          <a:lstStyle/>
          <a:p>
            <a:r>
              <a:rPr lang="en-US" sz="900" dirty="0">
                <a:solidFill>
                  <a:schemeClr val="bg1"/>
                </a:solidFill>
                <a:latin typeface="Arial"/>
                <a:cs typeface="Arial"/>
              </a:rPr>
              <a:t>© </a:t>
            </a:r>
            <a:r>
              <a:rPr lang="en-US" sz="900" dirty="0" smtClean="0">
                <a:solidFill>
                  <a:schemeClr val="bg1"/>
                </a:solidFill>
                <a:latin typeface="Arial"/>
                <a:cs typeface="Arial"/>
              </a:rPr>
              <a:t>2017 </a:t>
            </a:r>
            <a:r>
              <a:rPr lang="en-US" sz="900" dirty="0">
                <a:solidFill>
                  <a:schemeClr val="bg1"/>
                </a:solidFill>
                <a:latin typeface="Arial"/>
                <a:cs typeface="Arial"/>
              </a:rPr>
              <a:t>Cognizant </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a:t>Speaker Name / Title</a:t>
            </a:r>
          </a:p>
        </p:txBody>
      </p:sp>
      <p:sp>
        <p:nvSpPr>
          <p:cNvPr id="5" name="TextBox 4"/>
          <p:cNvSpPr txBox="1"/>
          <p:nvPr userDrawn="1"/>
        </p:nvSpPr>
        <p:spPr>
          <a:xfrm>
            <a:off x="1079500" y="-13081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1291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a:t>Header</a:t>
            </a:r>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16x9-01.png"/>
          <p:cNvPicPr>
            <a:picLocks noChangeAspect="1"/>
          </p:cNvPicPr>
          <p:nvPr userDrawn="1"/>
        </p:nvPicPr>
        <p:blipFill rotWithShape="1">
          <a:blip r:embed="rId2">
            <a:extLst>
              <a:ext uri="{28A0092B-C50C-407E-A947-70E740481C1C}">
                <a14:useLocalDpi xmlns:a14="http://schemas.microsoft.com/office/drawing/2010/main" val="0"/>
              </a:ext>
            </a:extLst>
          </a:blip>
          <a:srcRect t="54550" r="71988"/>
          <a:stretch/>
        </p:blipFill>
        <p:spPr>
          <a:xfrm>
            <a:off x="0" y="2808875"/>
            <a:ext cx="2564309" cy="2340351"/>
          </a:xfrm>
          <a:prstGeom prst="rect">
            <a:avLst/>
          </a:prstGeom>
        </p:spPr>
      </p:pic>
      <p:sp>
        <p:nvSpPr>
          <p:cNvPr id="2" name="Title 1"/>
          <p:cNvSpPr>
            <a:spLocks noGrp="1"/>
          </p:cNvSpPr>
          <p:nvPr>
            <p:ph type="title" hasCustomPrompt="1"/>
          </p:nvPr>
        </p:nvSpPr>
        <p:spPr>
          <a:xfrm>
            <a:off x="5407282" y="2952232"/>
            <a:ext cx="3137247" cy="455444"/>
          </a:xfrm>
        </p:spPr>
        <p:txBody>
          <a:bodyPr>
            <a:normAutofit/>
          </a:bodyPr>
          <a:lstStyle>
            <a:lvl1pPr>
              <a:defRPr sz="36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410066"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286520"/>
            <a:ext cx="2258154" cy="684559"/>
          </a:xfrm>
          <a:prstGeom prst="rect">
            <a:avLst/>
          </a:prstGeom>
        </p:spPr>
      </p:pic>
      <p:pic>
        <p:nvPicPr>
          <p:cNvPr id="16" name="Picture 15"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1925" t="45648" b="3453"/>
          <a:stretch/>
        </p:blipFill>
        <p:spPr>
          <a:xfrm>
            <a:off x="2922498" y="2522601"/>
            <a:ext cx="6231685" cy="2620900"/>
          </a:xfrm>
          <a:prstGeom prst="rect">
            <a:avLst/>
          </a:prstGeom>
        </p:spPr>
      </p:pic>
      <p:pic>
        <p:nvPicPr>
          <p:cNvPr id="17" name="Picture 16"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6750" t="10230" b="53878"/>
          <a:stretch/>
        </p:blipFill>
        <p:spPr>
          <a:xfrm>
            <a:off x="3364537" y="698867"/>
            <a:ext cx="5790047" cy="1848160"/>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Calibri" panose="020F0502020204030204" pitchFamily="34" charset="0"/>
              </a:defRPr>
            </a:lvl1pPr>
          </a:lstStyle>
          <a:p>
            <a:fld id="{B32AB80A-78BA-6B42-BA0D-B44ACF890F5A}"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8614667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 lastClr="FFFFFF"/>
                </a:solidFill>
                <a:effectLst/>
                <a:uLnTx/>
                <a:uFillTx/>
                <a:latin typeface="+mn-lt"/>
                <a:cs typeface="Arial"/>
              </a:rPr>
              <a:t>© </a:t>
            </a:r>
            <a:r>
              <a:rPr kumimoji="0" lang="en-US" sz="900" b="0" i="0" u="none" strike="noStrike" kern="0" cap="none" spc="0" normalizeH="0" baseline="0" noProof="0" dirty="0" smtClean="0">
                <a:ln>
                  <a:noFill/>
                </a:ln>
                <a:solidFill>
                  <a:sysClr val="window" lastClr="FFFFFF"/>
                </a:solidFill>
                <a:effectLst/>
                <a:uLnTx/>
                <a:uFillTx/>
                <a:latin typeface="+mn-lt"/>
                <a:cs typeface="Arial"/>
              </a:rPr>
              <a:t>2017 </a:t>
            </a:r>
            <a:r>
              <a:rPr kumimoji="0" lang="en-US" sz="900" b="0" i="0" u="none" strike="noStrike" kern="0" cap="none" spc="0" normalizeH="0" baseline="0" noProof="0" dirty="0">
                <a:ln>
                  <a:noFill/>
                </a:ln>
                <a:solidFill>
                  <a:sysClr val="window" lastClr="FFFFFF"/>
                </a:solidFill>
                <a:effectLst/>
                <a:uLnTx/>
                <a:uFillTx/>
                <a:latin typeface="+mn-lt"/>
                <a:cs typeface="Arial"/>
              </a:rPr>
              <a:t>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6" y="4728848"/>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247696"/>
            <a:ext cx="8382437" cy="455444"/>
          </a:xfrm>
          <a:prstGeom prst="rect">
            <a:avLst/>
          </a:prstGeom>
        </p:spPr>
        <p:txBody>
          <a:bodyPr vert="horz" lIns="91440" tIns="45720" rIns="91440" bIns="45720" rtlCol="0" anchor="t">
            <a:normAutofit/>
          </a:bodyPr>
          <a:lstStyle/>
          <a:p>
            <a:r>
              <a:rPr lang="en-US" dirty="0"/>
              <a:t>Header text</a:t>
            </a:r>
          </a:p>
        </p:txBody>
      </p:sp>
      <p:pic>
        <p:nvPicPr>
          <p:cNvPr id="8" name="Picture 7" descr="Cognizant_LOGO_whit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510" y="4781162"/>
            <a:ext cx="941338" cy="285367"/>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72" r:id="rId3"/>
    <p:sldLayoutId id="2147483673" r:id="rId4"/>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2138710"/>
            <a:ext cx="8941980" cy="1646605"/>
          </a:xfrm>
        </p:spPr>
        <p:txBody>
          <a:bodyPr/>
          <a:lstStyle/>
          <a:p>
            <a:pPr algn="ctr">
              <a:spcBef>
                <a:spcPts val="300"/>
              </a:spcBef>
            </a:pPr>
            <a:r>
              <a:rPr lang="en-US" sz="3600" dirty="0">
                <a:solidFill>
                  <a:schemeClr val="bg1"/>
                </a:solidFill>
              </a:rPr>
              <a:t>Florida Power &amp; Light</a:t>
            </a:r>
            <a:endParaRPr lang="en-US" sz="36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a:spcBef>
                <a:spcPts val="300"/>
              </a:spcBef>
            </a:pPr>
            <a:r>
              <a:rPr lang="en-US" sz="2800" dirty="0" smtClean="0">
                <a:latin typeface="Segoe UI" panose="020B0502040204020203" pitchFamily="34" charset="0"/>
                <a:ea typeface="Segoe UI" panose="020B0502040204020203" pitchFamily="34" charset="0"/>
                <a:cs typeface="Segoe UI" panose="020B0502040204020203" pitchFamily="34" charset="0"/>
              </a:rPr>
              <a:t>Performance Process Review &amp; Assessment </a:t>
            </a:r>
          </a:p>
          <a:p>
            <a:pPr algn="ctr">
              <a:spcBef>
                <a:spcPts val="300"/>
              </a:spcBef>
            </a:pPr>
            <a:r>
              <a:rPr lang="en-US" sz="2800" dirty="0" smtClean="0">
                <a:latin typeface="Segoe UI" panose="020B0502040204020203" pitchFamily="34" charset="0"/>
                <a:ea typeface="Segoe UI" panose="020B0502040204020203" pitchFamily="34" charset="0"/>
                <a:cs typeface="Segoe UI" panose="020B0502040204020203" pitchFamily="34" charset="0"/>
              </a:rPr>
              <a:t>Proposal</a:t>
            </a:r>
            <a:endParaRPr lang="en-US" sz="28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Text Placeholder 1"/>
          <p:cNvSpPr>
            <a:spLocks noGrp="1"/>
          </p:cNvSpPr>
          <p:nvPr>
            <p:ph type="body" sz="quarter" idx="13"/>
          </p:nvPr>
        </p:nvSpPr>
        <p:spPr>
          <a:xfrm>
            <a:off x="7806220" y="3420382"/>
            <a:ext cx="1029555" cy="298863"/>
          </a:xfrm>
        </p:spPr>
        <p:txBody>
          <a:bodyPr>
            <a:normAutofit fontScale="92500" lnSpcReduction="10000"/>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Nov 2017</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55017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7337" y="248911"/>
            <a:ext cx="8464987" cy="455444"/>
          </a:xfrm>
        </p:spPr>
        <p:txBody>
          <a:bodyPr>
            <a:noAutofit/>
          </a:bodyPr>
          <a:lstStyle/>
          <a:p>
            <a:r>
              <a:rPr lang="en-US" sz="2200" dirty="0"/>
              <a:t>Timeline &amp; Resources</a:t>
            </a:r>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t>10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886970113"/>
              </p:ext>
            </p:extLst>
          </p:nvPr>
        </p:nvGraphicFramePr>
        <p:xfrm>
          <a:off x="317333" y="817346"/>
          <a:ext cx="8338296" cy="2798690"/>
        </p:xfrm>
        <a:graphic>
          <a:graphicData uri="http://schemas.openxmlformats.org/drawingml/2006/table">
            <a:tbl>
              <a:tblPr/>
              <a:tblGrid>
                <a:gridCol w="2744504">
                  <a:extLst>
                    <a:ext uri="{9D8B030D-6E8A-4147-A177-3AD203B41FA5}">
                      <a16:colId xmlns:a16="http://schemas.microsoft.com/office/drawing/2014/main" val="20000"/>
                    </a:ext>
                  </a:extLst>
                </a:gridCol>
                <a:gridCol w="548095">
                  <a:extLst>
                    <a:ext uri="{9D8B030D-6E8A-4147-A177-3AD203B41FA5}">
                      <a16:colId xmlns:a16="http://schemas.microsoft.com/office/drawing/2014/main" val="20001"/>
                    </a:ext>
                  </a:extLst>
                </a:gridCol>
                <a:gridCol w="548095">
                  <a:extLst>
                    <a:ext uri="{9D8B030D-6E8A-4147-A177-3AD203B41FA5}">
                      <a16:colId xmlns:a16="http://schemas.microsoft.com/office/drawing/2014/main" val="20002"/>
                    </a:ext>
                  </a:extLst>
                </a:gridCol>
                <a:gridCol w="548095">
                  <a:extLst>
                    <a:ext uri="{9D8B030D-6E8A-4147-A177-3AD203B41FA5}">
                      <a16:colId xmlns:a16="http://schemas.microsoft.com/office/drawing/2014/main" val="20003"/>
                    </a:ext>
                  </a:extLst>
                </a:gridCol>
                <a:gridCol w="548095">
                  <a:extLst>
                    <a:ext uri="{9D8B030D-6E8A-4147-A177-3AD203B41FA5}">
                      <a16:colId xmlns:a16="http://schemas.microsoft.com/office/drawing/2014/main" val="20004"/>
                    </a:ext>
                  </a:extLst>
                </a:gridCol>
                <a:gridCol w="548095">
                  <a:extLst>
                    <a:ext uri="{9D8B030D-6E8A-4147-A177-3AD203B41FA5}">
                      <a16:colId xmlns:a16="http://schemas.microsoft.com/office/drawing/2014/main" val="20005"/>
                    </a:ext>
                  </a:extLst>
                </a:gridCol>
                <a:gridCol w="548095">
                  <a:extLst>
                    <a:ext uri="{9D8B030D-6E8A-4147-A177-3AD203B41FA5}">
                      <a16:colId xmlns:a16="http://schemas.microsoft.com/office/drawing/2014/main" val="20006"/>
                    </a:ext>
                  </a:extLst>
                </a:gridCol>
                <a:gridCol w="548095">
                  <a:extLst>
                    <a:ext uri="{9D8B030D-6E8A-4147-A177-3AD203B41FA5}">
                      <a16:colId xmlns:a16="http://schemas.microsoft.com/office/drawing/2014/main" val="20007"/>
                    </a:ext>
                  </a:extLst>
                </a:gridCol>
                <a:gridCol w="548095">
                  <a:extLst>
                    <a:ext uri="{9D8B030D-6E8A-4147-A177-3AD203B41FA5}">
                      <a16:colId xmlns:a16="http://schemas.microsoft.com/office/drawing/2014/main" val="20008"/>
                    </a:ext>
                  </a:extLst>
                </a:gridCol>
                <a:gridCol w="548095">
                  <a:extLst>
                    <a:ext uri="{9D8B030D-6E8A-4147-A177-3AD203B41FA5}">
                      <a16:colId xmlns:a16="http://schemas.microsoft.com/office/drawing/2014/main" val="20009"/>
                    </a:ext>
                  </a:extLst>
                </a:gridCol>
                <a:gridCol w="660937">
                  <a:extLst>
                    <a:ext uri="{9D8B030D-6E8A-4147-A177-3AD203B41FA5}">
                      <a16:colId xmlns:a16="http://schemas.microsoft.com/office/drawing/2014/main" val="20010"/>
                    </a:ext>
                  </a:extLst>
                </a:gridCol>
              </a:tblGrid>
              <a:tr h="209550">
                <a:tc>
                  <a:txBody>
                    <a:bodyPr/>
                    <a:lstStyle/>
                    <a:p>
                      <a:pPr algn="ctr" rtl="0" fontAlgn="ctr"/>
                      <a:r>
                        <a:rPr lang="en-US" sz="1100" b="1" i="0" u="none" strike="noStrike" dirty="0">
                          <a:solidFill>
                            <a:srgbClr val="FFFFFF"/>
                          </a:solidFill>
                          <a:effectLst/>
                          <a:latin typeface="Segoe UI" panose="020B0502040204020203" pitchFamily="34" charset="0"/>
                        </a:rPr>
                        <a:t>Phases</a:t>
                      </a: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rtl="0" fontAlgn="ctr"/>
                      <a:r>
                        <a:rPr lang="en-US" sz="1100" b="1" i="0" u="none" strike="noStrike">
                          <a:solidFill>
                            <a:srgbClr val="FFFFFF"/>
                          </a:solidFill>
                          <a:effectLst/>
                          <a:latin typeface="Segoe UI" panose="020B0502040204020203" pitchFamily="34" charset="0"/>
                        </a:rPr>
                        <a:t>Wk 1</a:t>
                      </a: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rtl="0" fontAlgn="ctr"/>
                      <a:r>
                        <a:rPr lang="en-US" sz="1100" b="1" i="0" u="none" strike="noStrike">
                          <a:solidFill>
                            <a:srgbClr val="FFFFFF"/>
                          </a:solidFill>
                          <a:effectLst/>
                          <a:latin typeface="Segoe UI" panose="020B0502040204020203" pitchFamily="34" charset="0"/>
                        </a:rPr>
                        <a:t>Wk 2</a:t>
                      </a: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rtl="0" fontAlgn="ctr"/>
                      <a:r>
                        <a:rPr lang="en-US" sz="1100" b="1" i="0" u="none" strike="noStrike">
                          <a:solidFill>
                            <a:srgbClr val="FFFFFF"/>
                          </a:solidFill>
                          <a:effectLst/>
                          <a:latin typeface="Segoe UI" panose="020B0502040204020203" pitchFamily="34" charset="0"/>
                        </a:rPr>
                        <a:t>Wk 3</a:t>
                      </a: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rtl="0" fontAlgn="ctr"/>
                      <a:r>
                        <a:rPr lang="en-US" sz="1100" b="1" i="0" u="none" strike="noStrike">
                          <a:solidFill>
                            <a:srgbClr val="FFFFFF"/>
                          </a:solidFill>
                          <a:effectLst/>
                          <a:latin typeface="Segoe UI" panose="020B0502040204020203" pitchFamily="34" charset="0"/>
                        </a:rPr>
                        <a:t>Wk 4</a:t>
                      </a: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rtl="0" fontAlgn="ctr"/>
                      <a:r>
                        <a:rPr lang="en-US" sz="1100" b="1" i="0" u="none" strike="noStrike">
                          <a:solidFill>
                            <a:srgbClr val="FFFFFF"/>
                          </a:solidFill>
                          <a:effectLst/>
                          <a:latin typeface="Segoe UI" panose="020B0502040204020203" pitchFamily="34" charset="0"/>
                        </a:rPr>
                        <a:t>Wk 5</a:t>
                      </a: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rtl="0" fontAlgn="ctr"/>
                      <a:r>
                        <a:rPr lang="en-US" sz="1100" b="1" i="0" u="none" strike="noStrike">
                          <a:solidFill>
                            <a:srgbClr val="FFFFFF"/>
                          </a:solidFill>
                          <a:effectLst/>
                          <a:latin typeface="Segoe UI" panose="020B0502040204020203" pitchFamily="34" charset="0"/>
                        </a:rPr>
                        <a:t>Wk 6</a:t>
                      </a: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rtl="0" fontAlgn="ctr"/>
                      <a:r>
                        <a:rPr lang="en-US" sz="1100" b="1" i="0" u="none" strike="noStrike">
                          <a:solidFill>
                            <a:srgbClr val="FFFFFF"/>
                          </a:solidFill>
                          <a:effectLst/>
                          <a:latin typeface="Segoe UI" panose="020B0502040204020203" pitchFamily="34" charset="0"/>
                        </a:rPr>
                        <a:t>Wk 7</a:t>
                      </a: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rtl="0" fontAlgn="ctr"/>
                      <a:r>
                        <a:rPr lang="en-US" sz="1100" b="1" i="0" u="none" strike="noStrike">
                          <a:solidFill>
                            <a:srgbClr val="FFFFFF"/>
                          </a:solidFill>
                          <a:effectLst/>
                          <a:latin typeface="Segoe UI" panose="020B0502040204020203" pitchFamily="34" charset="0"/>
                        </a:rPr>
                        <a:t>Wk 8</a:t>
                      </a: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rtl="0" fontAlgn="ctr"/>
                      <a:r>
                        <a:rPr lang="en-US" sz="1100" b="1" i="0" u="none" strike="noStrike">
                          <a:solidFill>
                            <a:srgbClr val="FFFFFF"/>
                          </a:solidFill>
                          <a:effectLst/>
                          <a:latin typeface="Segoe UI" panose="020B0502040204020203" pitchFamily="34" charset="0"/>
                        </a:rPr>
                        <a:t>Wk 9</a:t>
                      </a: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rtl="0" fontAlgn="ctr"/>
                      <a:r>
                        <a:rPr lang="en-US" sz="1100" b="1" i="0" u="none" strike="noStrike" dirty="0" err="1" smtClean="0">
                          <a:solidFill>
                            <a:srgbClr val="FFFFFF"/>
                          </a:solidFill>
                          <a:effectLst/>
                          <a:latin typeface="Segoe UI" panose="020B0502040204020203" pitchFamily="34" charset="0"/>
                        </a:rPr>
                        <a:t>Wk</a:t>
                      </a:r>
                      <a:r>
                        <a:rPr lang="en-US" sz="1100" b="1" i="0" u="none" strike="noStrike" dirty="0" smtClean="0">
                          <a:solidFill>
                            <a:srgbClr val="FFFFFF"/>
                          </a:solidFill>
                          <a:effectLst/>
                          <a:latin typeface="Segoe UI" panose="020B0502040204020203" pitchFamily="34" charset="0"/>
                        </a:rPr>
                        <a:t> 10</a:t>
                      </a:r>
                      <a:endParaRPr lang="en-US" sz="1100" b="1" i="0" u="none" strike="noStrike" dirty="0">
                        <a:solidFill>
                          <a:srgbClr val="FFFFFF"/>
                        </a:solidFill>
                        <a:effectLst/>
                        <a:latin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19100">
                <a:tc>
                  <a:txBody>
                    <a:bodyPr/>
                    <a:lstStyle/>
                    <a:p>
                      <a:pPr algn="l" rtl="0" fontAlgn="ctr"/>
                      <a:r>
                        <a:rPr lang="en-US" sz="1100" b="0" i="0" u="none" strike="noStrike" dirty="0">
                          <a:solidFill>
                            <a:srgbClr val="000000"/>
                          </a:solidFill>
                          <a:effectLst/>
                          <a:latin typeface="Segoe UI" panose="020B0502040204020203" pitchFamily="34" charset="0"/>
                        </a:rPr>
                        <a:t>Phase 1 - Review process and Historical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09550">
                <a:tc>
                  <a:txBody>
                    <a:bodyPr/>
                    <a:lstStyle/>
                    <a:p>
                      <a:pPr algn="l" rtl="0" fontAlgn="ctr"/>
                      <a:r>
                        <a:rPr lang="en-US" sz="1100" b="0" i="0" u="none" strike="noStrike" dirty="0">
                          <a:solidFill>
                            <a:srgbClr val="000000"/>
                          </a:solidFill>
                          <a:effectLst/>
                          <a:latin typeface="Segoe UI" panose="020B0502040204020203" pitchFamily="34" charset="0"/>
                        </a:rPr>
                        <a:t>Gather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09550">
                <a:tc>
                  <a:txBody>
                    <a:bodyPr/>
                    <a:lstStyle/>
                    <a:p>
                      <a:pPr algn="l" rtl="0" fontAlgn="ctr"/>
                      <a:r>
                        <a:rPr lang="en-US" sz="1100" b="0" i="0" u="none" strike="noStrike" dirty="0">
                          <a:solidFill>
                            <a:srgbClr val="000000"/>
                          </a:solidFill>
                          <a:effectLst/>
                          <a:latin typeface="Segoe UI" panose="020B0502040204020203" pitchFamily="34" charset="0"/>
                        </a:rPr>
                        <a:t>Assess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09550">
                <a:tc>
                  <a:txBody>
                    <a:bodyPr/>
                    <a:lstStyle/>
                    <a:p>
                      <a:pPr algn="l" rtl="0" fontAlgn="ctr"/>
                      <a:r>
                        <a:rPr lang="en-US" sz="1100" b="0" i="0" u="none" strike="noStrike" dirty="0">
                          <a:solidFill>
                            <a:srgbClr val="000000"/>
                          </a:solidFill>
                          <a:effectLst/>
                          <a:latin typeface="Segoe UI" panose="020B0502040204020203" pitchFamily="34" charset="0"/>
                        </a:rPr>
                        <a:t>Recommend &amp; Report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84090">
                <a:tc>
                  <a:txBody>
                    <a:bodyPr/>
                    <a:lstStyle/>
                    <a:p>
                      <a:pPr algn="l" rtl="0" fontAlgn="ctr"/>
                      <a:r>
                        <a:rPr lang="en-US" sz="1100" b="0" i="0" u="none" strike="noStrike" dirty="0">
                          <a:solidFill>
                            <a:srgbClr val="000000"/>
                          </a:solidFill>
                          <a:effectLst/>
                          <a:latin typeface="Segoe UI" panose="020B0502040204020203" pitchFamily="34" charset="0"/>
                        </a:rPr>
                        <a:t>Phase 2 - Performance Assessment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09550">
                <a:tc>
                  <a:txBody>
                    <a:bodyPr/>
                    <a:lstStyle/>
                    <a:p>
                      <a:pPr algn="l" rtl="0" fontAlgn="ctr"/>
                      <a:r>
                        <a:rPr lang="en-US" sz="1100" b="0" i="0" u="none" strike="noStrike" dirty="0">
                          <a:solidFill>
                            <a:srgbClr val="000000"/>
                          </a:solidFill>
                          <a:effectLst/>
                          <a:latin typeface="Segoe UI" panose="020B0502040204020203" pitchFamily="34" charset="0"/>
                        </a:rPr>
                        <a:t>Gather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09550">
                <a:tc>
                  <a:txBody>
                    <a:bodyPr/>
                    <a:lstStyle/>
                    <a:p>
                      <a:pPr algn="l" rtl="0" fontAlgn="ctr"/>
                      <a:r>
                        <a:rPr lang="en-US" sz="1100" b="0" i="0" u="none" strike="noStrike" dirty="0">
                          <a:solidFill>
                            <a:srgbClr val="000000"/>
                          </a:solidFill>
                          <a:effectLst/>
                          <a:latin typeface="Segoe UI" panose="020B0502040204020203" pitchFamily="34" charset="0"/>
                        </a:rPr>
                        <a:t>Assess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dirty="0">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09550">
                <a:tc>
                  <a:txBody>
                    <a:bodyPr/>
                    <a:lstStyle/>
                    <a:p>
                      <a:pPr algn="l" rtl="0" fontAlgn="ctr"/>
                      <a:r>
                        <a:rPr lang="en-US" sz="1100" b="0" i="0" u="none" strike="noStrike" dirty="0">
                          <a:solidFill>
                            <a:srgbClr val="000000"/>
                          </a:solidFill>
                          <a:effectLst/>
                          <a:latin typeface="Segoe UI" panose="020B0502040204020203" pitchFamily="34" charset="0"/>
                        </a:rPr>
                        <a:t>Recommend &amp; Report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US" sz="1100" b="0" i="0" u="none" strike="noStrike">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0008"/>
                  </a:ext>
                </a:extLst>
              </a:tr>
              <a:tr h="209550">
                <a:tc gridSpan="11">
                  <a:txBody>
                    <a:bodyPr/>
                    <a:lstStyle/>
                    <a:p>
                      <a:pPr algn="l" rtl="0" fontAlgn="b"/>
                      <a:r>
                        <a:rPr lang="en-US" sz="1100" b="0" i="0" u="none" strike="noStrike" dirty="0">
                          <a:solidFill>
                            <a:srgbClr val="000000"/>
                          </a:solidFill>
                          <a:effectLst/>
                          <a:latin typeface="Segoe UI" panose="020B0502040204020203"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09550">
                <a:tc>
                  <a:txBody>
                    <a:bodyPr/>
                    <a:lstStyle/>
                    <a:p>
                      <a:pPr algn="l" rtl="0" fontAlgn="ctr"/>
                      <a:r>
                        <a:rPr lang="en-US" sz="1100" b="0" i="0" u="none" strike="noStrike" dirty="0">
                          <a:solidFill>
                            <a:srgbClr val="000000"/>
                          </a:solidFill>
                          <a:effectLst/>
                          <a:latin typeface="Segoe UI" panose="020B0502040204020203" pitchFamily="34" charset="0"/>
                        </a:rPr>
                        <a:t>Offshore – Lead 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9550">
                <a:tc>
                  <a:txBody>
                    <a:bodyPr/>
                    <a:lstStyle/>
                    <a:p>
                      <a:pPr algn="l" rtl="0" fontAlgn="ctr"/>
                      <a:r>
                        <a:rPr lang="en-US" sz="1100" b="0" i="0" u="none" strike="noStrike" dirty="0">
                          <a:solidFill>
                            <a:srgbClr val="000000"/>
                          </a:solidFill>
                          <a:effectLst/>
                          <a:latin typeface="Segoe UI" panose="020B0502040204020203" pitchFamily="34" charset="0"/>
                        </a:rPr>
                        <a:t>Offshore – Sr. </a:t>
                      </a:r>
                      <a:r>
                        <a:rPr lang="en-US" sz="1100" b="0" i="0" u="none" strike="noStrike">
                          <a:solidFill>
                            <a:srgbClr val="000000"/>
                          </a:solidFill>
                          <a:effectLst/>
                          <a:latin typeface="Segoe UI" panose="020B0502040204020203" pitchFamily="34" charset="0"/>
                        </a:rPr>
                        <a:t>Performance </a:t>
                      </a:r>
                      <a:r>
                        <a:rPr lang="en-US" sz="1100" b="0" i="0" u="none" strike="noStrike" smtClean="0">
                          <a:solidFill>
                            <a:srgbClr val="000000"/>
                          </a:solidFill>
                          <a:effectLst/>
                          <a:latin typeface="Segoe UI" panose="020B0502040204020203" pitchFamily="34" charset="0"/>
                        </a:rPr>
                        <a:t>Engineer</a:t>
                      </a:r>
                      <a:endParaRPr lang="en-US" sz="1100" b="0" i="0" u="none" strike="noStrike" dirty="0">
                        <a:solidFill>
                          <a:srgbClr val="000000"/>
                        </a:solidFill>
                        <a:effectLst/>
                        <a:latin typeface="Segoe UI" panose="020B0502040204020203"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07671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a:spLocks noGrp="1"/>
          </p:cNvSpPr>
          <p:nvPr/>
        </p:nvSpPr>
        <p:spPr bwMode="auto">
          <a:xfrm>
            <a:off x="138325" y="77896"/>
            <a:ext cx="8928314" cy="444104"/>
          </a:xfrm>
          <a:prstGeom prst="rect">
            <a:avLst/>
          </a:prstGeom>
        </p:spPr>
        <p:txBody>
          <a:bodyPr vert="horz" lIns="91424" tIns="45712" rIns="91424" bIns="45712" rtlCol="0" anchor="t">
            <a:noAutofit/>
          </a:bodyPr>
          <a:lstStyle/>
          <a:p>
            <a:pPr defTabSz="457120" fontAlgn="base">
              <a:spcBef>
                <a:spcPct val="0"/>
              </a:spcBef>
              <a:spcAft>
                <a:spcPct val="0"/>
              </a:spcAft>
            </a:pPr>
            <a:r>
              <a:rPr lang="en-US" b="1" dirty="0">
                <a:solidFill>
                  <a:srgbClr val="0099CC"/>
                </a:solidFill>
                <a:latin typeface="Calibri" panose="020F0502020204030204" pitchFamily="34" charset="0"/>
                <a:cs typeface="Arial" charset="0"/>
              </a:rPr>
              <a:t>Case Study – Performance </a:t>
            </a:r>
            <a:r>
              <a:rPr lang="en-US" b="1" dirty="0" err="1">
                <a:solidFill>
                  <a:srgbClr val="0099CC"/>
                </a:solidFill>
                <a:latin typeface="Calibri" panose="020F0502020204030204" pitchFamily="34" charset="0"/>
                <a:cs typeface="Arial" charset="0"/>
              </a:rPr>
              <a:t>CoE</a:t>
            </a:r>
            <a:endParaRPr lang="en-US" b="1" dirty="0">
              <a:solidFill>
                <a:srgbClr val="0099CC"/>
              </a:solidFill>
              <a:latin typeface="Calibri" panose="020F0502020204030204" pitchFamily="34" charset="0"/>
              <a:cs typeface="Arial" charset="0"/>
            </a:endParaRPr>
          </a:p>
        </p:txBody>
      </p:sp>
      <p:sp>
        <p:nvSpPr>
          <p:cNvPr id="37" name="Slide Number Placeholder 5"/>
          <p:cNvSpPr>
            <a:spLocks noGrp="1"/>
          </p:cNvSpPr>
          <p:nvPr>
            <p:ph type="sldNum" sz="quarter" idx="12"/>
          </p:nvPr>
        </p:nvSpPr>
        <p:spPr>
          <a:xfrm>
            <a:off x="40860" y="4728848"/>
            <a:ext cx="539054" cy="375771"/>
          </a:xfrm>
        </p:spPr>
        <p:txBody>
          <a:bodyPr vert="horz" lIns="91420" tIns="45710" rIns="91420" bIns="45710" rtlCol="0" anchor="ctr"/>
          <a:lstStyle/>
          <a:p>
            <a:fld id="{B32AB80A-78BA-6B42-BA0D-B44ACF890F5A}" type="slidenum">
              <a:rPr lang="en-US">
                <a:solidFill>
                  <a:prstClr val="white"/>
                </a:solidFill>
              </a:rPr>
              <a:pPr/>
              <a:t>11</a:t>
            </a:fld>
            <a:endParaRPr lang="en-US" dirty="0">
              <a:solidFill>
                <a:prstClr val="white"/>
              </a:solidFill>
            </a:endParaRPr>
          </a:p>
        </p:txBody>
      </p:sp>
      <p:sp>
        <p:nvSpPr>
          <p:cNvPr id="5" name="Rectangle 4"/>
          <p:cNvSpPr/>
          <p:nvPr/>
        </p:nvSpPr>
        <p:spPr>
          <a:xfrm>
            <a:off x="1192" y="503022"/>
            <a:ext cx="9141619" cy="318342"/>
          </a:xfrm>
          <a:prstGeom prst="rect">
            <a:avLst/>
          </a:prstGeom>
          <a:solidFill>
            <a:schemeClr val="bg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342900" fontAlgn="base">
              <a:spcBef>
                <a:spcPct val="0"/>
              </a:spcBef>
              <a:spcAft>
                <a:spcPct val="0"/>
              </a:spcAft>
            </a:pPr>
            <a:r>
              <a:rPr lang="en-US" sz="1200" b="1" kern="0" dirty="0">
                <a:solidFill>
                  <a:prstClr val="white"/>
                </a:solidFill>
                <a:latin typeface="Calibri" panose="020F0502020204030204" pitchFamily="34" charset="0"/>
                <a:cs typeface="Arial" panose="020B0604020202020204" pitchFamily="34" charset="0"/>
              </a:rPr>
              <a:t>Cognizant experience in a PE services rollout engagement</a:t>
            </a:r>
          </a:p>
        </p:txBody>
      </p:sp>
      <p:sp>
        <p:nvSpPr>
          <p:cNvPr id="6" name="Rectangle 43"/>
          <p:cNvSpPr>
            <a:spLocks noChangeArrowheads="1"/>
          </p:cNvSpPr>
          <p:nvPr/>
        </p:nvSpPr>
        <p:spPr bwMode="auto">
          <a:xfrm>
            <a:off x="4315923" y="885667"/>
            <a:ext cx="4826887" cy="1555067"/>
          </a:xfrm>
          <a:prstGeom prst="rect">
            <a:avLst/>
          </a:prstGeom>
          <a:solidFill>
            <a:srgbClr val="25C6FF"/>
          </a:solidFill>
          <a:ln>
            <a:noFill/>
          </a:ln>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defRPr/>
            </a:pPr>
            <a:endParaRPr lang="en-US" altLang="en-US" sz="1800" kern="0" dirty="0">
              <a:solidFill>
                <a:prstClr val="black"/>
              </a:solidFill>
              <a:cs typeface="Arial" charset="0"/>
            </a:endParaRPr>
          </a:p>
        </p:txBody>
      </p:sp>
      <p:sp>
        <p:nvSpPr>
          <p:cNvPr id="7" name="Rectangle 11"/>
          <p:cNvSpPr>
            <a:spLocks noChangeArrowheads="1"/>
          </p:cNvSpPr>
          <p:nvPr/>
        </p:nvSpPr>
        <p:spPr bwMode="auto">
          <a:xfrm>
            <a:off x="1191" y="885667"/>
            <a:ext cx="4391330" cy="1555067"/>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defRPr/>
            </a:pPr>
            <a:endParaRPr lang="en-US" altLang="en-US" sz="1800" kern="0" dirty="0">
              <a:solidFill>
                <a:prstClr val="black"/>
              </a:solidFill>
              <a:cs typeface="Arial" charset="0"/>
            </a:endParaRPr>
          </a:p>
        </p:txBody>
      </p:sp>
      <p:sp>
        <p:nvSpPr>
          <p:cNvPr id="8" name="TextBox 7"/>
          <p:cNvSpPr txBox="1"/>
          <p:nvPr/>
        </p:nvSpPr>
        <p:spPr bwMode="auto">
          <a:xfrm>
            <a:off x="1193" y="909545"/>
            <a:ext cx="4391328" cy="1440651"/>
          </a:xfrm>
          <a:prstGeom prst="rect">
            <a:avLst/>
          </a:prstGeom>
          <a:noFill/>
          <a:ln w="9525">
            <a:noFill/>
            <a:miter lim="800000"/>
            <a:headEnd/>
            <a:tailEnd/>
          </a:ln>
        </p:spPr>
        <p:txBody>
          <a:bodyPr wrap="square" rtlCol="0">
            <a:prstTxWarp prst="textNoShape">
              <a:avLst/>
            </a:prstTxWarp>
            <a:spAutoFit/>
          </a:bodyPr>
          <a:lstStyle/>
          <a:p>
            <a:pPr eaLnBrk="0" hangingPunct="0">
              <a:spcAft>
                <a:spcPts val="150"/>
              </a:spcAft>
              <a:defRPr/>
            </a:pPr>
            <a:r>
              <a:rPr lang="en-US" sz="1350" b="1" kern="0" dirty="0">
                <a:solidFill>
                  <a:prstClr val="white"/>
                </a:solidFill>
                <a:latin typeface="Calibri" panose="020F0502020204030204" pitchFamily="34" charset="0"/>
                <a:cs typeface="Calibri" panose="020F0502020204030204" pitchFamily="34" charset="0"/>
              </a:rPr>
              <a:t>Customer Situation</a:t>
            </a:r>
          </a:p>
          <a:p>
            <a:pPr marL="85725" indent="-85725" fontAlgn="base">
              <a:spcBef>
                <a:spcPct val="30000"/>
              </a:spcBef>
              <a:spcAft>
                <a:spcPct val="0"/>
              </a:spcAft>
              <a:buSzPct val="125000"/>
              <a:buFont typeface="Wingdings" pitchFamily="2" charset="2"/>
              <a:buChar char="§"/>
              <a:tabLst>
                <a:tab pos="85725" algn="l"/>
              </a:tabLst>
            </a:pPr>
            <a:r>
              <a:rPr lang="en-US" sz="1050" dirty="0">
                <a:solidFill>
                  <a:prstClr val="white"/>
                </a:solidFill>
                <a:latin typeface="Calibri" pitchFamily="34" charset="0"/>
                <a:cs typeface="Arial" charset="0"/>
              </a:rPr>
              <a:t>Performance Testing is engaged very late in release cycle  and impacts release timeline when performance issues are detected</a:t>
            </a:r>
          </a:p>
          <a:p>
            <a:pPr marL="85725" indent="-85725" fontAlgn="base">
              <a:spcBef>
                <a:spcPct val="30000"/>
              </a:spcBef>
              <a:spcAft>
                <a:spcPct val="0"/>
              </a:spcAft>
              <a:buSzPct val="125000"/>
              <a:buFont typeface="Wingdings" pitchFamily="2" charset="2"/>
              <a:buChar char="§"/>
              <a:tabLst>
                <a:tab pos="85725" algn="l"/>
              </a:tabLst>
            </a:pPr>
            <a:r>
              <a:rPr lang="en-US" sz="1050" dirty="0">
                <a:solidFill>
                  <a:prstClr val="white"/>
                </a:solidFill>
                <a:latin typeface="Calibri" pitchFamily="34" charset="0"/>
                <a:cs typeface="Arial" charset="0"/>
              </a:rPr>
              <a:t>No in-depth analysis and RCA during development &amp; performance testing deferred risks to production</a:t>
            </a:r>
          </a:p>
          <a:p>
            <a:pPr marL="85725" indent="-85725" fontAlgn="base">
              <a:spcBef>
                <a:spcPct val="30000"/>
              </a:spcBef>
              <a:spcAft>
                <a:spcPct val="0"/>
              </a:spcAft>
              <a:buSzPct val="125000"/>
              <a:buFont typeface="Wingdings" pitchFamily="2" charset="2"/>
              <a:buChar char="§"/>
              <a:tabLst>
                <a:tab pos="85725" algn="l"/>
              </a:tabLst>
            </a:pPr>
            <a:r>
              <a:rPr lang="en-US" sz="1050" dirty="0">
                <a:solidFill>
                  <a:prstClr val="white"/>
                </a:solidFill>
                <a:latin typeface="Calibri" pitchFamily="34" charset="0"/>
                <a:cs typeface="Arial" charset="0"/>
              </a:rPr>
              <a:t>Continuous build delivery platform is implemented and no process to address performance objectives early in build</a:t>
            </a:r>
          </a:p>
        </p:txBody>
      </p:sp>
      <p:sp>
        <p:nvSpPr>
          <p:cNvPr id="9" name="TextBox 8"/>
          <p:cNvSpPr txBox="1"/>
          <p:nvPr/>
        </p:nvSpPr>
        <p:spPr bwMode="auto">
          <a:xfrm>
            <a:off x="4607665" y="922477"/>
            <a:ext cx="4401824" cy="1526059"/>
          </a:xfrm>
          <a:prstGeom prst="rect">
            <a:avLst/>
          </a:prstGeom>
          <a:noFill/>
          <a:ln w="9525">
            <a:noFill/>
            <a:miter lim="800000"/>
            <a:headEnd/>
            <a:tailEnd/>
          </a:ln>
        </p:spPr>
        <p:txBody>
          <a:bodyPr wrap="square" rtlCol="0">
            <a:prstTxWarp prst="textNoShape">
              <a:avLst/>
            </a:prstTxWarp>
            <a:spAutoFit/>
          </a:bodyPr>
          <a:lstStyle/>
          <a:p>
            <a:pPr marL="257175" indent="-257175" fontAlgn="base">
              <a:spcBef>
                <a:spcPts val="75"/>
              </a:spcBef>
              <a:spcAft>
                <a:spcPts val="375"/>
              </a:spcAft>
            </a:pPr>
            <a:r>
              <a:rPr lang="en-US" sz="1350" b="1" dirty="0">
                <a:solidFill>
                  <a:srgbClr val="141414"/>
                </a:solidFill>
                <a:latin typeface="Calibri" panose="020F0502020204030204" pitchFamily="34" charset="0"/>
                <a:cs typeface="Calibri" panose="020F0502020204030204" pitchFamily="34" charset="0"/>
              </a:rPr>
              <a:t>Cognizant’s Solution</a:t>
            </a:r>
          </a:p>
          <a:p>
            <a:pPr marL="85725" indent="-85725" fontAlgn="base">
              <a:spcBef>
                <a:spcPts val="75"/>
              </a:spcBef>
              <a:spcAft>
                <a:spcPts val="375"/>
              </a:spcAft>
              <a:buFont typeface="Wingdings" pitchFamily="2" charset="2"/>
              <a:buChar char="§"/>
            </a:pPr>
            <a:r>
              <a:rPr lang="en-US" sz="1050" dirty="0">
                <a:solidFill>
                  <a:srgbClr val="141414"/>
                </a:solidFill>
                <a:latin typeface="Calibri" pitchFamily="34" charset="0"/>
                <a:cs typeface="Calibri" pitchFamily="34" charset="0"/>
              </a:rPr>
              <a:t>Cognizant proposed 3 phase approach to met customer objectives </a:t>
            </a:r>
          </a:p>
          <a:p>
            <a:pPr marL="254794" lvl="1" indent="-163116" fontAlgn="base">
              <a:spcBef>
                <a:spcPts val="75"/>
              </a:spcBef>
              <a:spcAft>
                <a:spcPts val="375"/>
              </a:spcAft>
              <a:buFont typeface="Arial" panose="020B0604020202020204" pitchFamily="34" charset="0"/>
              <a:buChar char="•"/>
            </a:pPr>
            <a:r>
              <a:rPr lang="en-US" sz="1050" b="1" dirty="0">
                <a:solidFill>
                  <a:srgbClr val="141414"/>
                </a:solidFill>
                <a:latin typeface="Calibri" pitchFamily="34" charset="0"/>
                <a:cs typeface="Calibri" pitchFamily="34" charset="0"/>
              </a:rPr>
              <a:t>Assessment</a:t>
            </a:r>
            <a:r>
              <a:rPr lang="en-US" sz="1050" dirty="0">
                <a:solidFill>
                  <a:srgbClr val="141414"/>
                </a:solidFill>
                <a:latin typeface="Calibri" pitchFamily="34" charset="0"/>
                <a:cs typeface="Calibri" pitchFamily="34" charset="0"/>
              </a:rPr>
              <a:t> [</a:t>
            </a:r>
            <a:r>
              <a:rPr lang="en-US" sz="1050" i="1" dirty="0">
                <a:solidFill>
                  <a:srgbClr val="141414"/>
                </a:solidFill>
                <a:latin typeface="Calibri" pitchFamily="34" charset="0"/>
                <a:cs typeface="Calibri" pitchFamily="34" charset="0"/>
              </a:rPr>
              <a:t>Assess current state for strengths &amp; gaps, define roadmap for target state</a:t>
            </a:r>
            <a:r>
              <a:rPr lang="en-US" sz="1050" dirty="0">
                <a:solidFill>
                  <a:srgbClr val="141414"/>
                </a:solidFill>
                <a:latin typeface="Calibri" pitchFamily="34" charset="0"/>
                <a:cs typeface="Calibri" pitchFamily="34" charset="0"/>
              </a:rPr>
              <a:t>]</a:t>
            </a:r>
          </a:p>
          <a:p>
            <a:pPr marL="254794" lvl="1" indent="-163116" fontAlgn="base">
              <a:spcBef>
                <a:spcPts val="75"/>
              </a:spcBef>
              <a:spcAft>
                <a:spcPts val="375"/>
              </a:spcAft>
              <a:buFont typeface="Arial" panose="020B0604020202020204" pitchFamily="34" charset="0"/>
              <a:buChar char="•"/>
            </a:pPr>
            <a:r>
              <a:rPr lang="en-US" sz="1050" b="1" dirty="0">
                <a:solidFill>
                  <a:srgbClr val="141414"/>
                </a:solidFill>
                <a:latin typeface="Calibri" pitchFamily="34" charset="0"/>
                <a:cs typeface="Calibri" pitchFamily="34" charset="0"/>
              </a:rPr>
              <a:t>Pilot PE capabilities</a:t>
            </a:r>
            <a:r>
              <a:rPr lang="en-US" sz="1050" dirty="0">
                <a:solidFill>
                  <a:srgbClr val="141414"/>
                </a:solidFill>
                <a:latin typeface="Calibri" pitchFamily="34" charset="0"/>
                <a:cs typeface="Calibri" pitchFamily="34" charset="0"/>
              </a:rPr>
              <a:t> [</a:t>
            </a:r>
            <a:r>
              <a:rPr lang="en-US" sz="1050" i="1" dirty="0">
                <a:solidFill>
                  <a:srgbClr val="141414"/>
                </a:solidFill>
                <a:latin typeface="Calibri" pitchFamily="34" charset="0"/>
                <a:cs typeface="Calibri" pitchFamily="34" charset="0"/>
              </a:rPr>
              <a:t>Shift-Left practices such as NFR analysis, UI &amp; Code Profiling, Early Performance Test for services in CI</a:t>
            </a:r>
            <a:r>
              <a:rPr lang="en-US" sz="1050" dirty="0">
                <a:solidFill>
                  <a:srgbClr val="141414"/>
                </a:solidFill>
                <a:latin typeface="Calibri" pitchFamily="34" charset="0"/>
                <a:cs typeface="Calibri" pitchFamily="34" charset="0"/>
              </a:rPr>
              <a:t>]</a:t>
            </a:r>
          </a:p>
          <a:p>
            <a:pPr marL="254794" lvl="1" indent="-163116" fontAlgn="base">
              <a:spcBef>
                <a:spcPts val="75"/>
              </a:spcBef>
              <a:spcAft>
                <a:spcPts val="375"/>
              </a:spcAft>
              <a:buFont typeface="Arial" panose="020B0604020202020204" pitchFamily="34" charset="0"/>
              <a:buChar char="•"/>
            </a:pPr>
            <a:r>
              <a:rPr lang="en-US" sz="1050" b="1" dirty="0">
                <a:solidFill>
                  <a:srgbClr val="141414"/>
                </a:solidFill>
                <a:latin typeface="Calibri" pitchFamily="34" charset="0"/>
                <a:cs typeface="Calibri" pitchFamily="34" charset="0"/>
              </a:rPr>
              <a:t>PE rollout</a:t>
            </a:r>
            <a:r>
              <a:rPr lang="en-US" sz="1050" dirty="0">
                <a:solidFill>
                  <a:srgbClr val="141414"/>
                </a:solidFill>
                <a:latin typeface="Calibri" pitchFamily="34" charset="0"/>
                <a:cs typeface="Calibri" pitchFamily="34" charset="0"/>
              </a:rPr>
              <a:t> [</a:t>
            </a:r>
            <a:r>
              <a:rPr lang="en-US" sz="1050" i="1" dirty="0">
                <a:solidFill>
                  <a:srgbClr val="141414"/>
                </a:solidFill>
                <a:latin typeface="Calibri" pitchFamily="34" charset="0"/>
                <a:cs typeface="Calibri" pitchFamily="34" charset="0"/>
              </a:rPr>
              <a:t>Rollout PE practices in releases and continuous improvement</a:t>
            </a:r>
            <a:r>
              <a:rPr lang="en-US" sz="1050" dirty="0">
                <a:solidFill>
                  <a:srgbClr val="141414"/>
                </a:solidFill>
                <a:latin typeface="Calibri" pitchFamily="34" charset="0"/>
                <a:cs typeface="Calibri" pitchFamily="34" charset="0"/>
              </a:rPr>
              <a:t>]</a:t>
            </a:r>
          </a:p>
        </p:txBody>
      </p:sp>
      <p:sp>
        <p:nvSpPr>
          <p:cNvPr id="10" name="Rectangle 9"/>
          <p:cNvSpPr/>
          <p:nvPr/>
        </p:nvSpPr>
        <p:spPr>
          <a:xfrm>
            <a:off x="5604964" y="2842875"/>
            <a:ext cx="3372788" cy="1964640"/>
          </a:xfrm>
          <a:prstGeom prst="rect">
            <a:avLst/>
          </a:prstGeom>
        </p:spPr>
        <p:txBody>
          <a:bodyPr wrap="square">
            <a:spAutoFit/>
          </a:bodyPr>
          <a:lstStyle/>
          <a:p>
            <a:pPr marL="171450" indent="-171450" fontAlgn="base">
              <a:spcBef>
                <a:spcPts val="450"/>
              </a:spcBef>
              <a:buFont typeface="Wingdings" pitchFamily="2" charset="2"/>
              <a:buChar char="§"/>
            </a:pPr>
            <a:r>
              <a:rPr lang="en-US" sz="1050" dirty="0">
                <a:solidFill>
                  <a:srgbClr val="000000"/>
                </a:solidFill>
                <a:latin typeface="Calibri" panose="020F0502020204030204" pitchFamily="34" charset="0"/>
                <a:cs typeface="Calibri" panose="020F0502020204030204" pitchFamily="34" charset="0"/>
              </a:rPr>
              <a:t>NFR analysis using production logs ensure right at the first time in terms of NFR clarity &amp; quality</a:t>
            </a:r>
          </a:p>
          <a:p>
            <a:pPr marL="171450" indent="-171450" fontAlgn="base">
              <a:spcBef>
                <a:spcPts val="450"/>
              </a:spcBef>
              <a:buFont typeface="Wingdings" pitchFamily="2" charset="2"/>
              <a:buChar char="§"/>
            </a:pPr>
            <a:r>
              <a:rPr lang="en-US" sz="1050" dirty="0">
                <a:solidFill>
                  <a:srgbClr val="000000"/>
                </a:solidFill>
                <a:latin typeface="Calibri" panose="020F0502020204030204" pitchFamily="34" charset="0"/>
                <a:cs typeface="Calibri" panose="020F0502020204030204" pitchFamily="34" charset="0"/>
              </a:rPr>
              <a:t>Established risk assessment based PE scope that helped to reduce full scale performance tests in releases</a:t>
            </a:r>
          </a:p>
          <a:p>
            <a:pPr marL="171450" indent="-171450" fontAlgn="base">
              <a:spcBef>
                <a:spcPts val="450"/>
              </a:spcBef>
              <a:buFont typeface="Wingdings" pitchFamily="2" charset="2"/>
              <a:buChar char="§"/>
            </a:pPr>
            <a:r>
              <a:rPr lang="en-US" sz="1050" dirty="0">
                <a:solidFill>
                  <a:srgbClr val="000000"/>
                </a:solidFill>
                <a:latin typeface="Calibri" panose="020F0502020204030204" pitchFamily="34" charset="0"/>
                <a:cs typeface="Calibri" panose="020F0502020204030204" pitchFamily="34" charset="0"/>
              </a:rPr>
              <a:t>Integrated UI Profiling, Java Code Profiling &amp; SQL analysis in agile iterations to address performance issues in build</a:t>
            </a:r>
          </a:p>
          <a:p>
            <a:pPr marL="171450" indent="-171450" fontAlgn="base">
              <a:spcBef>
                <a:spcPts val="450"/>
              </a:spcBef>
              <a:buFont typeface="Wingdings" pitchFamily="2" charset="2"/>
              <a:buChar char="§"/>
            </a:pPr>
            <a:r>
              <a:rPr lang="en-US" sz="1050" dirty="0">
                <a:solidFill>
                  <a:srgbClr val="000000"/>
                </a:solidFill>
                <a:latin typeface="Calibri" panose="020F0502020204030204" pitchFamily="34" charset="0"/>
                <a:cs typeface="Calibri" panose="020F0502020204030204" pitchFamily="34" charset="0"/>
              </a:rPr>
              <a:t>Enhanced performance monitoring strategy using APM tools for effective RCA</a:t>
            </a:r>
          </a:p>
          <a:p>
            <a:pPr marL="171450" indent="-171450" fontAlgn="base">
              <a:spcBef>
                <a:spcPts val="450"/>
              </a:spcBef>
              <a:buFont typeface="Wingdings" pitchFamily="2" charset="2"/>
              <a:buChar char="§"/>
            </a:pPr>
            <a:r>
              <a:rPr lang="en-US" sz="1050" dirty="0">
                <a:solidFill>
                  <a:srgbClr val="000000"/>
                </a:solidFill>
                <a:latin typeface="Calibri" panose="020F0502020204030204" pitchFamily="34" charset="0"/>
                <a:cs typeface="Calibri" panose="020F0502020204030204" pitchFamily="34" charset="0"/>
              </a:rPr>
              <a:t>Optimized UI transactions and batch performance</a:t>
            </a:r>
          </a:p>
        </p:txBody>
      </p:sp>
      <p:cxnSp>
        <p:nvCxnSpPr>
          <p:cNvPr id="11" name="Straight Connector 10"/>
          <p:cNvCxnSpPr/>
          <p:nvPr/>
        </p:nvCxnSpPr>
        <p:spPr bwMode="auto">
          <a:xfrm flipV="1">
            <a:off x="2749418" y="2550470"/>
            <a:ext cx="0" cy="2103120"/>
          </a:xfrm>
          <a:prstGeom prst="line">
            <a:avLst/>
          </a:prstGeom>
          <a:solidFill>
            <a:srgbClr val="4F81BD"/>
          </a:solidFill>
          <a:ln w="9525" cap="flat" cmpd="sng" algn="ctr">
            <a:solidFill>
              <a:sysClr val="window" lastClr="FFFFFF">
                <a:lumMod val="85000"/>
              </a:sysClr>
            </a:solidFill>
            <a:prstDash val="solid"/>
            <a:round/>
            <a:headEnd type="none" w="med" len="med"/>
            <a:tailEnd type="none" w="med" len="med"/>
          </a:ln>
          <a:effectLst/>
        </p:spPr>
      </p:cxnSp>
      <p:sp>
        <p:nvSpPr>
          <p:cNvPr id="12" name="TextBox 1"/>
          <p:cNvSpPr txBox="1">
            <a:spLocks noChangeArrowheads="1"/>
          </p:cNvSpPr>
          <p:nvPr/>
        </p:nvSpPr>
        <p:spPr bwMode="auto">
          <a:xfrm>
            <a:off x="2865866" y="2525978"/>
            <a:ext cx="15520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fontAlgn="base">
              <a:spcBef>
                <a:spcPct val="0"/>
              </a:spcBef>
              <a:spcAft>
                <a:spcPct val="0"/>
              </a:spcAft>
              <a:defRPr/>
            </a:pPr>
            <a:r>
              <a:rPr lang="en-US" altLang="en-US" sz="1200" kern="0" dirty="0">
                <a:solidFill>
                  <a:srgbClr val="0070C0"/>
                </a:solidFill>
                <a:latin typeface="Calibri" panose="020F0502020204030204" pitchFamily="34" charset="0"/>
                <a:cs typeface="Calibri" panose="020F0502020204030204" pitchFamily="34" charset="0"/>
              </a:rPr>
              <a:t>Change Management</a:t>
            </a:r>
          </a:p>
        </p:txBody>
      </p:sp>
      <p:sp>
        <p:nvSpPr>
          <p:cNvPr id="13" name="TextBox 12"/>
          <p:cNvSpPr txBox="1"/>
          <p:nvPr/>
        </p:nvSpPr>
        <p:spPr bwMode="auto">
          <a:xfrm>
            <a:off x="2898891" y="2842875"/>
            <a:ext cx="2444228" cy="1513235"/>
          </a:xfrm>
          <a:prstGeom prst="rect">
            <a:avLst/>
          </a:prstGeom>
          <a:noFill/>
          <a:ln w="9525">
            <a:noFill/>
            <a:miter lim="800000"/>
            <a:headEnd/>
            <a:tailEnd/>
          </a:ln>
        </p:spPr>
        <p:txBody>
          <a:bodyPr wrap="square" rtlCol="0">
            <a:prstTxWarp prst="textNoShape">
              <a:avLst/>
            </a:prstTxWarp>
            <a:spAutoFit/>
          </a:bodyPr>
          <a:lstStyle/>
          <a:p>
            <a:pPr marL="90488" indent="-90488" fontAlgn="base">
              <a:spcBef>
                <a:spcPts val="75"/>
              </a:spcBef>
              <a:spcAft>
                <a:spcPts val="375"/>
              </a:spcAft>
              <a:buFont typeface="Wingdings" pitchFamily="2" charset="2"/>
              <a:buChar char="§"/>
            </a:pPr>
            <a:r>
              <a:rPr lang="en-US" sz="1050" dirty="0">
                <a:solidFill>
                  <a:srgbClr val="000000"/>
                </a:solidFill>
                <a:latin typeface="Calibri" panose="020F0502020204030204" pitchFamily="34" charset="0"/>
                <a:cs typeface="Calibri" panose="020F0502020204030204" pitchFamily="34" charset="0"/>
              </a:rPr>
              <a:t>Established steering committee to communicate to stakeholders</a:t>
            </a:r>
          </a:p>
          <a:p>
            <a:pPr marL="90488" indent="-90488" fontAlgn="base">
              <a:spcBef>
                <a:spcPts val="75"/>
              </a:spcBef>
              <a:spcAft>
                <a:spcPts val="375"/>
              </a:spcAft>
              <a:buFont typeface="Wingdings" pitchFamily="2" charset="2"/>
              <a:buChar char="§"/>
            </a:pPr>
            <a:r>
              <a:rPr lang="en-US" sz="1050" dirty="0">
                <a:solidFill>
                  <a:srgbClr val="000000"/>
                </a:solidFill>
                <a:latin typeface="Calibri" panose="020F0502020204030204" pitchFamily="34" charset="0"/>
                <a:cs typeface="Calibri" panose="020F0502020204030204" pitchFamily="34" charset="0"/>
              </a:rPr>
              <a:t>Leveraged agile coach to budget for technical stories in agile iterations to address performance NFR</a:t>
            </a:r>
          </a:p>
          <a:p>
            <a:pPr marL="90488" indent="-90488" fontAlgn="base">
              <a:spcBef>
                <a:spcPts val="75"/>
              </a:spcBef>
              <a:spcAft>
                <a:spcPts val="375"/>
              </a:spcAft>
              <a:buFont typeface="Wingdings" pitchFamily="2" charset="2"/>
              <a:buChar char="§"/>
            </a:pPr>
            <a:r>
              <a:rPr lang="en-US" sz="1050" dirty="0">
                <a:solidFill>
                  <a:srgbClr val="000000"/>
                </a:solidFill>
                <a:latin typeface="Calibri" panose="020F0502020204030204" pitchFamily="34" charset="0"/>
                <a:cs typeface="Calibri" panose="020F0502020204030204" pitchFamily="34" charset="0"/>
              </a:rPr>
              <a:t>Quality gate introduced to review &amp; agree on risk based PE scope and review results</a:t>
            </a:r>
          </a:p>
        </p:txBody>
      </p:sp>
      <p:cxnSp>
        <p:nvCxnSpPr>
          <p:cNvPr id="14" name="Straight Connector 13"/>
          <p:cNvCxnSpPr/>
          <p:nvPr/>
        </p:nvCxnSpPr>
        <p:spPr bwMode="auto">
          <a:xfrm flipV="1">
            <a:off x="5518101" y="2575876"/>
            <a:ext cx="0" cy="2103120"/>
          </a:xfrm>
          <a:prstGeom prst="line">
            <a:avLst/>
          </a:prstGeom>
          <a:solidFill>
            <a:srgbClr val="4F81BD"/>
          </a:solidFill>
          <a:ln w="9525" cap="flat" cmpd="sng" algn="ctr">
            <a:solidFill>
              <a:sysClr val="window" lastClr="FFFFFF">
                <a:lumMod val="85000"/>
              </a:sysClr>
            </a:solidFill>
            <a:prstDash val="solid"/>
            <a:round/>
            <a:headEnd type="none" w="med" len="med"/>
            <a:tailEnd type="none" w="med" len="med"/>
          </a:ln>
          <a:effectLst/>
        </p:spPr>
      </p:cxnSp>
      <p:sp>
        <p:nvSpPr>
          <p:cNvPr id="15" name="Rectangle 14"/>
          <p:cNvSpPr/>
          <p:nvPr/>
        </p:nvSpPr>
        <p:spPr>
          <a:xfrm>
            <a:off x="6488300" y="2525978"/>
            <a:ext cx="1317990" cy="276999"/>
          </a:xfrm>
          <a:prstGeom prst="rect">
            <a:avLst/>
          </a:prstGeom>
        </p:spPr>
        <p:txBody>
          <a:bodyPr wrap="none">
            <a:spAutoFit/>
          </a:bodyPr>
          <a:lstStyle/>
          <a:p>
            <a:pPr fontAlgn="base">
              <a:spcBef>
                <a:spcPts val="75"/>
              </a:spcBef>
              <a:spcAft>
                <a:spcPts val="375"/>
              </a:spcAft>
              <a:defRPr/>
            </a:pPr>
            <a:r>
              <a:rPr lang="en-US" altLang="en-US" sz="1200" b="1" kern="0" dirty="0">
                <a:solidFill>
                  <a:srgbClr val="0070C0"/>
                </a:solidFill>
                <a:latin typeface="Calibri" panose="020F0502020204030204" pitchFamily="34" charset="0"/>
                <a:cs typeface="Calibri" panose="020F0502020204030204" pitchFamily="34" charset="0"/>
              </a:rPr>
              <a:t>Accomplishments</a:t>
            </a:r>
          </a:p>
        </p:txBody>
      </p:sp>
      <p:sp>
        <p:nvSpPr>
          <p:cNvPr id="16" name="TextBox 1"/>
          <p:cNvSpPr txBox="1">
            <a:spLocks noChangeArrowheads="1"/>
          </p:cNvSpPr>
          <p:nvPr/>
        </p:nvSpPr>
        <p:spPr bwMode="auto">
          <a:xfrm>
            <a:off x="111370" y="2525978"/>
            <a:ext cx="11432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fontAlgn="base">
              <a:spcBef>
                <a:spcPct val="0"/>
              </a:spcBef>
              <a:spcAft>
                <a:spcPct val="0"/>
              </a:spcAft>
              <a:defRPr/>
            </a:pPr>
            <a:r>
              <a:rPr lang="en-US" altLang="en-US" sz="1200" kern="0" dirty="0">
                <a:solidFill>
                  <a:srgbClr val="0070C0"/>
                </a:solidFill>
                <a:latin typeface="Calibri" panose="020F0502020204030204" pitchFamily="34" charset="0"/>
                <a:cs typeface="Calibri" panose="020F0502020204030204" pitchFamily="34" charset="0"/>
              </a:rPr>
              <a:t>Key Challenges</a:t>
            </a:r>
          </a:p>
        </p:txBody>
      </p:sp>
      <p:sp>
        <p:nvSpPr>
          <p:cNvPr id="17" name="TextBox 16"/>
          <p:cNvSpPr txBox="1"/>
          <p:nvPr/>
        </p:nvSpPr>
        <p:spPr bwMode="auto">
          <a:xfrm>
            <a:off x="144396" y="2842875"/>
            <a:ext cx="2444228" cy="1513235"/>
          </a:xfrm>
          <a:prstGeom prst="rect">
            <a:avLst/>
          </a:prstGeom>
          <a:noFill/>
          <a:ln w="9525">
            <a:noFill/>
            <a:miter lim="800000"/>
            <a:headEnd/>
            <a:tailEnd/>
          </a:ln>
        </p:spPr>
        <p:txBody>
          <a:bodyPr wrap="square" rtlCol="0">
            <a:prstTxWarp prst="textNoShape">
              <a:avLst/>
            </a:prstTxWarp>
            <a:spAutoFit/>
          </a:bodyPr>
          <a:lstStyle/>
          <a:p>
            <a:pPr marL="90488" indent="-90488" fontAlgn="base">
              <a:spcBef>
                <a:spcPts val="75"/>
              </a:spcBef>
              <a:spcAft>
                <a:spcPts val="375"/>
              </a:spcAft>
              <a:buFont typeface="Wingdings" pitchFamily="2" charset="2"/>
              <a:buChar char="§"/>
            </a:pPr>
            <a:r>
              <a:rPr lang="en-US" sz="1050" dirty="0">
                <a:solidFill>
                  <a:srgbClr val="000000"/>
                </a:solidFill>
                <a:latin typeface="Calibri" panose="020F0502020204030204" pitchFamily="34" charset="0"/>
                <a:cs typeface="Calibri" panose="020F0502020204030204" pitchFamily="34" charset="0"/>
              </a:rPr>
              <a:t>Lack of ownership &amp; accountability in delivery roles to address NFR in development life cycle</a:t>
            </a:r>
          </a:p>
          <a:p>
            <a:pPr marL="90488" indent="-90488" fontAlgn="base">
              <a:spcBef>
                <a:spcPts val="75"/>
              </a:spcBef>
              <a:spcAft>
                <a:spcPts val="375"/>
              </a:spcAft>
              <a:buFont typeface="Wingdings" pitchFamily="2" charset="2"/>
              <a:buChar char="§"/>
            </a:pPr>
            <a:r>
              <a:rPr lang="en-US" sz="1050" dirty="0">
                <a:solidFill>
                  <a:srgbClr val="000000"/>
                </a:solidFill>
                <a:latin typeface="Calibri" panose="020F0502020204030204" pitchFamily="34" charset="0"/>
                <a:cs typeface="Calibri" panose="020F0502020204030204" pitchFamily="34" charset="0"/>
              </a:rPr>
              <a:t>Motivate/incentivize stakeholders to participate PE initiative and adopt</a:t>
            </a:r>
          </a:p>
          <a:p>
            <a:pPr marL="90488" indent="-90488" fontAlgn="base">
              <a:spcBef>
                <a:spcPts val="75"/>
              </a:spcBef>
              <a:spcAft>
                <a:spcPts val="375"/>
              </a:spcAft>
              <a:buFont typeface="Wingdings" pitchFamily="2" charset="2"/>
              <a:buChar char="§"/>
            </a:pPr>
            <a:r>
              <a:rPr lang="en-US" sz="1050" dirty="0">
                <a:solidFill>
                  <a:srgbClr val="000000"/>
                </a:solidFill>
                <a:latin typeface="Calibri" panose="020F0502020204030204" pitchFamily="34" charset="0"/>
                <a:cs typeface="Calibri" panose="020F0502020204030204" pitchFamily="34" charset="0"/>
              </a:rPr>
              <a:t>Lack of effort &amp; time from stakeholders for interview and to share application knowledge</a:t>
            </a:r>
          </a:p>
        </p:txBody>
      </p:sp>
    </p:spTree>
    <p:extLst>
      <p:ext uri="{BB962C8B-B14F-4D97-AF65-F5344CB8AC3E}">
        <p14:creationId xmlns:p14="http://schemas.microsoft.com/office/powerpoint/2010/main" val="3399484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13764" y="2926831"/>
            <a:ext cx="2244436" cy="491777"/>
          </a:xfrm>
        </p:spPr>
        <p:txBody>
          <a:bodyPr>
            <a:noAutofit/>
          </a:bodyPr>
          <a:lstStyle/>
          <a:p>
            <a:r>
              <a:rPr lang="en-US" sz="2800" dirty="0" smtClean="0"/>
              <a:t>Thank You</a:t>
            </a:r>
            <a:endParaRPr lang="en-US" sz="4400" b="1" dirty="0"/>
          </a:p>
        </p:txBody>
      </p:sp>
      <p:sp>
        <p:nvSpPr>
          <p:cNvPr id="2" name="Slide Number Placeholder 1"/>
          <p:cNvSpPr>
            <a:spLocks noGrp="1"/>
          </p:cNvSpPr>
          <p:nvPr>
            <p:ph type="sldNum" sz="quarter" idx="4294967295"/>
          </p:nvPr>
        </p:nvSpPr>
        <p:spPr>
          <a:xfrm>
            <a:off x="0" y="4729163"/>
            <a:ext cx="539750" cy="376237"/>
          </a:xfrm>
        </p:spPr>
        <p:txBody>
          <a:bodyPr/>
          <a:lstStyle/>
          <a:p>
            <a:fld id="{B32AB80A-78BA-6B42-BA0D-B44ACF890F5A}" type="slidenum">
              <a:rPr lang="en-US" smtClean="0"/>
              <a:t>12</a:t>
            </a:fld>
            <a:endParaRPr lang="en-US" dirty="0"/>
          </a:p>
        </p:txBody>
      </p:sp>
    </p:spTree>
    <p:extLst>
      <p:ext uri="{BB962C8B-B14F-4D97-AF65-F5344CB8AC3E}">
        <p14:creationId xmlns:p14="http://schemas.microsoft.com/office/powerpoint/2010/main" val="345298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angle 211"/>
          <p:cNvSpPr/>
          <p:nvPr/>
        </p:nvSpPr>
        <p:spPr>
          <a:xfrm>
            <a:off x="6226" y="2488326"/>
            <a:ext cx="1132114" cy="10495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5" name="Title 4"/>
          <p:cNvSpPr>
            <a:spLocks noGrp="1"/>
          </p:cNvSpPr>
          <p:nvPr>
            <p:ph type="title"/>
          </p:nvPr>
        </p:nvSpPr>
        <p:spPr/>
        <p:txBody>
          <a:bodyPr>
            <a:noAutofit/>
          </a:bodyPr>
          <a:lstStyle/>
          <a:p>
            <a:r>
              <a:rPr lang="en-US" sz="2200" dirty="0"/>
              <a:t>Table of Contents</a:t>
            </a:r>
          </a:p>
        </p:txBody>
      </p:sp>
      <p:sp>
        <p:nvSpPr>
          <p:cNvPr id="2" name="Slide Number Placeholder 1"/>
          <p:cNvSpPr>
            <a:spLocks noGrp="1"/>
          </p:cNvSpPr>
          <p:nvPr>
            <p:ph type="sldNum" sz="quarter" idx="12"/>
          </p:nvPr>
        </p:nvSpPr>
        <p:spPr/>
        <p:txBody>
          <a:bodyPr/>
          <a:lstStyle/>
          <a:p>
            <a:fld id="{B32AB80A-78BA-6B42-BA0D-B44ACF890F5A}" type="slidenum">
              <a:rPr lang="en-US" smtClean="0"/>
              <a:t>2</a:t>
            </a:fld>
            <a:endParaRPr lang="en-US" dirty="0"/>
          </a:p>
        </p:txBody>
      </p:sp>
      <p:grpSp>
        <p:nvGrpSpPr>
          <p:cNvPr id="3" name="Group 2"/>
          <p:cNvGrpSpPr/>
          <p:nvPr/>
        </p:nvGrpSpPr>
        <p:grpSpPr>
          <a:xfrm flipH="1">
            <a:off x="7213016" y="1831468"/>
            <a:ext cx="1924630" cy="1682709"/>
            <a:chOff x="5827615" y="1673672"/>
            <a:chExt cx="3129836" cy="2545803"/>
          </a:xfrm>
        </p:grpSpPr>
        <p:pic>
          <p:nvPicPr>
            <p:cNvPr id="41" name="Picture 40" descr="arrow.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13660" y="2023104"/>
              <a:ext cx="1021020" cy="830496"/>
            </a:xfrm>
            <a:prstGeom prst="rect">
              <a:avLst/>
            </a:prstGeom>
          </p:spPr>
        </p:pic>
        <p:pic>
          <p:nvPicPr>
            <p:cNvPr id="42" name="Picture 41" descr="arrow.png"/>
            <p:cNvPicPr>
              <a:picLocks noChangeAspect="1"/>
            </p:cNvPicPr>
            <p:nvPr/>
          </p:nvPicPr>
          <p:blipFill>
            <a:blip r:embed="rId2"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827615" y="1673672"/>
              <a:ext cx="3129836" cy="2545803"/>
            </a:xfrm>
            <a:prstGeom prst="rect">
              <a:avLst/>
            </a:prstGeom>
          </p:spPr>
        </p:pic>
        <p:pic>
          <p:nvPicPr>
            <p:cNvPr id="43" name="Picture 42" descr="arrow.png"/>
            <p:cNvPicPr>
              <a:picLocks noChangeAspect="1"/>
            </p:cNvPicPr>
            <p:nvPr/>
          </p:nvPicPr>
          <p:blipFill>
            <a:blip r:embed="rId3" cstate="email">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7911539" y="3431107"/>
              <a:ext cx="969227" cy="788368"/>
            </a:xfrm>
            <a:prstGeom prst="rect">
              <a:avLst/>
            </a:prstGeom>
          </p:spPr>
        </p:pic>
      </p:grpSp>
      <p:pic>
        <p:nvPicPr>
          <p:cNvPr id="45" name="Picture 53" descr="pa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57" y="1689988"/>
            <a:ext cx="2748883" cy="185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7" name="Straight Connector 52"/>
          <p:cNvCxnSpPr>
            <a:cxnSpLocks noChangeShapeType="1"/>
          </p:cNvCxnSpPr>
          <p:nvPr/>
        </p:nvCxnSpPr>
        <p:spPr bwMode="auto">
          <a:xfrm>
            <a:off x="2813365" y="1174362"/>
            <a:ext cx="0" cy="2995586"/>
          </a:xfrm>
          <a:prstGeom prst="line">
            <a:avLst/>
          </a:prstGeom>
          <a:noFill/>
          <a:ln w="9525" algn="ctr">
            <a:solidFill>
              <a:schemeClr val="accent2">
                <a:lumMod val="50000"/>
              </a:schemeClr>
            </a:solidFill>
            <a:round/>
            <a:headEnd/>
            <a:tailEnd/>
          </a:ln>
          <a:extLst>
            <a:ext uri="{909E8E84-426E-40DD-AFC4-6F175D3DCCD1}">
              <a14:hiddenFill xmlns:a14="http://schemas.microsoft.com/office/drawing/2010/main">
                <a:noFill/>
              </a14:hiddenFill>
            </a:ext>
          </a:extLst>
        </p:spPr>
      </p:cxnSp>
      <p:sp>
        <p:nvSpPr>
          <p:cNvPr id="50" name="Rectangle 32"/>
          <p:cNvSpPr>
            <a:spLocks noChangeArrowheads="1"/>
          </p:cNvSpPr>
          <p:nvPr/>
        </p:nvSpPr>
        <p:spPr bwMode="auto">
          <a:xfrm>
            <a:off x="2990349" y="1170163"/>
            <a:ext cx="272974" cy="260185"/>
          </a:xfrm>
          <a:prstGeom prst="rect">
            <a:avLst/>
          </a:prstGeom>
          <a:solidFill>
            <a:schemeClr val="accent2"/>
          </a:solidFill>
          <a:ln w="9525">
            <a:noFill/>
            <a:miter lim="800000"/>
            <a:headEnd/>
            <a:tailEnd/>
          </a:ln>
        </p:spPr>
        <p:txBody>
          <a:bodyPr wrap="none" anchor="ctr"/>
          <a:lstStyle/>
          <a:p>
            <a:pPr eaLnBrk="0" fontAlgn="auto" hangingPunct="0">
              <a:spcBef>
                <a:spcPts val="0"/>
              </a:spcBef>
              <a:spcAft>
                <a:spcPts val="0"/>
              </a:spcAft>
              <a:defRPr/>
            </a:pPr>
            <a:endParaRPr lang="en-GB" sz="2000" b="0" kern="0" dirty="0">
              <a:solidFill>
                <a:srgbClr val="5F5F5F"/>
              </a:solidFill>
              <a:latin typeface="Segoe UI" panose="020B0502040204020203" pitchFamily="34" charset="0"/>
              <a:ea typeface="Segoe UI" panose="020B0502040204020203" pitchFamily="34" charset="0"/>
              <a:cs typeface="Segoe UI" panose="020B0502040204020203" pitchFamily="34" charset="0"/>
            </a:endParaRPr>
          </a:p>
        </p:txBody>
      </p:sp>
      <p:sp>
        <p:nvSpPr>
          <p:cNvPr id="51" name="Line 33"/>
          <p:cNvSpPr>
            <a:spLocks noChangeShapeType="1"/>
          </p:cNvSpPr>
          <p:nvPr/>
        </p:nvSpPr>
        <p:spPr bwMode="auto">
          <a:xfrm>
            <a:off x="3036844" y="1300255"/>
            <a:ext cx="179983" cy="0"/>
          </a:xfrm>
          <a:prstGeom prst="line">
            <a:avLst/>
          </a:prstGeom>
          <a:noFill/>
          <a:ln w="44450">
            <a:solidFill>
              <a:sysClr val="window" lastClr="FFFFFF"/>
            </a:solidFill>
            <a:round/>
            <a:headEnd/>
            <a:tailEnd type="triangle" w="med" len="sm"/>
          </a:ln>
        </p:spPr>
        <p:txBody>
          <a:bodyPr anchor="ct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6" name="Rectangle 75"/>
          <p:cNvSpPr>
            <a:spLocks noChangeArrowheads="1"/>
          </p:cNvSpPr>
          <p:nvPr/>
        </p:nvSpPr>
        <p:spPr bwMode="auto">
          <a:xfrm>
            <a:off x="2988483" y="1843443"/>
            <a:ext cx="272974" cy="260185"/>
          </a:xfrm>
          <a:prstGeom prst="rect">
            <a:avLst/>
          </a:prstGeom>
          <a:solidFill>
            <a:schemeClr val="accent2"/>
          </a:solidFill>
          <a:ln w="9525">
            <a:noFill/>
            <a:miter lim="800000"/>
            <a:headEnd/>
            <a:tailEnd/>
          </a:ln>
        </p:spPr>
        <p:txBody>
          <a:bodyPr wrap="none" anchor="ctr"/>
          <a:lstStyle/>
          <a:p>
            <a:pPr eaLnBrk="0" hangingPunct="0"/>
            <a:endParaRPr lang="en-GB" sz="2000" kern="0" dirty="0">
              <a:solidFill>
                <a:srgbClr val="5F5F5F"/>
              </a:solidFill>
              <a:latin typeface="Segoe UI" panose="020B0502040204020203" pitchFamily="34" charset="0"/>
              <a:ea typeface="Segoe UI" panose="020B0502040204020203" pitchFamily="34" charset="0"/>
              <a:cs typeface="Segoe UI" panose="020B0502040204020203" pitchFamily="34" charset="0"/>
            </a:endParaRPr>
          </a:p>
        </p:txBody>
      </p:sp>
      <p:sp>
        <p:nvSpPr>
          <p:cNvPr id="80" name="Line 33"/>
          <p:cNvSpPr>
            <a:spLocks noChangeShapeType="1"/>
          </p:cNvSpPr>
          <p:nvPr/>
        </p:nvSpPr>
        <p:spPr bwMode="auto">
          <a:xfrm>
            <a:off x="3034978" y="1973535"/>
            <a:ext cx="179983" cy="0"/>
          </a:xfrm>
          <a:prstGeom prst="line">
            <a:avLst/>
          </a:prstGeom>
          <a:noFill/>
          <a:ln w="44450">
            <a:solidFill>
              <a:sysClr val="window" lastClr="FFFFFF"/>
            </a:solidFill>
            <a:round/>
            <a:headEnd/>
            <a:tailEnd type="triangle" w="med" len="sm"/>
          </a:ln>
        </p:spPr>
        <p:txBody>
          <a:bodyPr anchor="ct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3" name="Rectangle 32"/>
          <p:cNvSpPr>
            <a:spLocks noChangeArrowheads="1"/>
          </p:cNvSpPr>
          <p:nvPr/>
        </p:nvSpPr>
        <p:spPr bwMode="auto">
          <a:xfrm>
            <a:off x="2988483" y="2205540"/>
            <a:ext cx="272974" cy="260185"/>
          </a:xfrm>
          <a:prstGeom prst="rect">
            <a:avLst/>
          </a:prstGeom>
          <a:solidFill>
            <a:schemeClr val="accent2"/>
          </a:solidFill>
          <a:ln w="9525">
            <a:noFill/>
            <a:miter lim="800000"/>
            <a:headEnd/>
            <a:tailEnd/>
          </a:ln>
        </p:spPr>
        <p:txBody>
          <a:bodyPr wrap="none" anchor="ctr"/>
          <a:lstStyle/>
          <a:p>
            <a:pPr eaLnBrk="0" hangingPunct="0"/>
            <a:endParaRPr lang="en-GB" sz="2000" kern="0" dirty="0">
              <a:solidFill>
                <a:srgbClr val="5F5F5F"/>
              </a:solidFill>
              <a:latin typeface="Segoe UI" panose="020B0502040204020203" pitchFamily="34" charset="0"/>
              <a:ea typeface="Segoe UI" panose="020B0502040204020203" pitchFamily="34" charset="0"/>
              <a:cs typeface="Segoe UI" panose="020B0502040204020203" pitchFamily="34" charset="0"/>
            </a:endParaRPr>
          </a:p>
        </p:txBody>
      </p:sp>
      <p:sp>
        <p:nvSpPr>
          <p:cNvPr id="86" name="Line 33"/>
          <p:cNvSpPr>
            <a:spLocks noChangeShapeType="1"/>
          </p:cNvSpPr>
          <p:nvPr/>
        </p:nvSpPr>
        <p:spPr bwMode="auto">
          <a:xfrm>
            <a:off x="3034978" y="2335632"/>
            <a:ext cx="179983" cy="0"/>
          </a:xfrm>
          <a:prstGeom prst="line">
            <a:avLst/>
          </a:prstGeom>
          <a:noFill/>
          <a:ln w="44450">
            <a:solidFill>
              <a:sysClr val="window" lastClr="FFFFFF"/>
            </a:solidFill>
            <a:round/>
            <a:headEnd/>
            <a:tailEnd type="triangle" w="med" len="sm"/>
          </a:ln>
        </p:spPr>
        <p:txBody>
          <a:bodyPr anchor="ct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9" name="Rectangle 88"/>
          <p:cNvSpPr>
            <a:spLocks noChangeArrowheads="1"/>
          </p:cNvSpPr>
          <p:nvPr/>
        </p:nvSpPr>
        <p:spPr bwMode="auto">
          <a:xfrm>
            <a:off x="2986617" y="2588386"/>
            <a:ext cx="272974" cy="260185"/>
          </a:xfrm>
          <a:prstGeom prst="rect">
            <a:avLst/>
          </a:prstGeom>
          <a:solidFill>
            <a:schemeClr val="accent2"/>
          </a:solidFill>
          <a:ln w="9525">
            <a:noFill/>
            <a:miter lim="800000"/>
            <a:headEnd/>
            <a:tailEnd/>
          </a:ln>
        </p:spPr>
        <p:txBody>
          <a:bodyPr wrap="none" anchor="ctr"/>
          <a:lstStyle/>
          <a:p>
            <a:pPr eaLnBrk="0" hangingPunct="0"/>
            <a:endParaRPr lang="en-GB" sz="2000" kern="0" dirty="0">
              <a:solidFill>
                <a:srgbClr val="5F5F5F"/>
              </a:solidFill>
              <a:latin typeface="Segoe UI" panose="020B0502040204020203" pitchFamily="34" charset="0"/>
              <a:ea typeface="Segoe UI" panose="020B0502040204020203" pitchFamily="34" charset="0"/>
              <a:cs typeface="Segoe UI" panose="020B0502040204020203" pitchFamily="34" charset="0"/>
            </a:endParaRPr>
          </a:p>
        </p:txBody>
      </p:sp>
      <p:sp>
        <p:nvSpPr>
          <p:cNvPr id="90" name="Line 33"/>
          <p:cNvSpPr>
            <a:spLocks noChangeShapeType="1"/>
          </p:cNvSpPr>
          <p:nvPr/>
        </p:nvSpPr>
        <p:spPr bwMode="auto">
          <a:xfrm>
            <a:off x="3033112" y="2718478"/>
            <a:ext cx="179983" cy="0"/>
          </a:xfrm>
          <a:prstGeom prst="line">
            <a:avLst/>
          </a:prstGeom>
          <a:noFill/>
          <a:ln w="44450">
            <a:solidFill>
              <a:sysClr val="window" lastClr="FFFFFF"/>
            </a:solidFill>
            <a:round/>
            <a:headEnd/>
            <a:tailEnd type="triangle" w="med" len="sm"/>
          </a:ln>
        </p:spPr>
        <p:txBody>
          <a:bodyPr anchor="ct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91" name="Rectangle 32"/>
          <p:cNvSpPr>
            <a:spLocks noChangeArrowheads="1"/>
          </p:cNvSpPr>
          <p:nvPr/>
        </p:nvSpPr>
        <p:spPr bwMode="auto">
          <a:xfrm>
            <a:off x="2988483" y="2941049"/>
            <a:ext cx="272974" cy="260185"/>
          </a:xfrm>
          <a:prstGeom prst="rect">
            <a:avLst/>
          </a:prstGeom>
          <a:solidFill>
            <a:schemeClr val="accent2"/>
          </a:solidFill>
          <a:ln w="9525">
            <a:noFill/>
            <a:miter lim="800000"/>
            <a:headEnd/>
            <a:tailEnd/>
          </a:ln>
        </p:spPr>
        <p:txBody>
          <a:bodyPr wrap="none" anchor="ctr"/>
          <a:lstStyle/>
          <a:p>
            <a:pPr eaLnBrk="0" hangingPunct="0"/>
            <a:endParaRPr lang="en-GB" sz="2000" kern="0" dirty="0">
              <a:solidFill>
                <a:srgbClr val="5F5F5F"/>
              </a:solidFill>
              <a:latin typeface="Segoe UI" panose="020B0502040204020203" pitchFamily="34" charset="0"/>
              <a:ea typeface="Segoe UI" panose="020B0502040204020203" pitchFamily="34" charset="0"/>
              <a:cs typeface="Segoe UI" panose="020B0502040204020203" pitchFamily="34" charset="0"/>
            </a:endParaRPr>
          </a:p>
        </p:txBody>
      </p:sp>
      <p:sp>
        <p:nvSpPr>
          <p:cNvPr id="92" name="Line 33"/>
          <p:cNvSpPr>
            <a:spLocks noChangeShapeType="1"/>
          </p:cNvSpPr>
          <p:nvPr/>
        </p:nvSpPr>
        <p:spPr bwMode="auto">
          <a:xfrm>
            <a:off x="3034978" y="3071141"/>
            <a:ext cx="179983" cy="0"/>
          </a:xfrm>
          <a:prstGeom prst="line">
            <a:avLst/>
          </a:prstGeom>
          <a:noFill/>
          <a:ln w="44450">
            <a:solidFill>
              <a:sysClr val="window" lastClr="FFFFFF"/>
            </a:solidFill>
            <a:round/>
            <a:headEnd/>
            <a:tailEnd type="triangle" w="med" len="sm"/>
          </a:ln>
        </p:spPr>
        <p:txBody>
          <a:bodyPr anchor="ct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97" name="Rectangle 96"/>
          <p:cNvSpPr>
            <a:spLocks noChangeArrowheads="1"/>
          </p:cNvSpPr>
          <p:nvPr/>
        </p:nvSpPr>
        <p:spPr bwMode="auto">
          <a:xfrm>
            <a:off x="2986617" y="3304439"/>
            <a:ext cx="272974" cy="260185"/>
          </a:xfrm>
          <a:prstGeom prst="rect">
            <a:avLst/>
          </a:prstGeom>
          <a:solidFill>
            <a:schemeClr val="accent2"/>
          </a:solidFill>
          <a:ln w="9525">
            <a:noFill/>
            <a:miter lim="800000"/>
            <a:headEnd/>
            <a:tailEnd/>
          </a:ln>
        </p:spPr>
        <p:txBody>
          <a:bodyPr wrap="none" anchor="ctr"/>
          <a:lstStyle/>
          <a:p>
            <a:pPr eaLnBrk="0" hangingPunct="0"/>
            <a:endParaRPr lang="en-GB" sz="2000" kern="0" dirty="0">
              <a:solidFill>
                <a:srgbClr val="5F5F5F"/>
              </a:solidFill>
              <a:latin typeface="Segoe UI" panose="020B0502040204020203" pitchFamily="34" charset="0"/>
              <a:ea typeface="Segoe UI" panose="020B0502040204020203" pitchFamily="34" charset="0"/>
              <a:cs typeface="Segoe UI" panose="020B0502040204020203" pitchFamily="34" charset="0"/>
            </a:endParaRPr>
          </a:p>
        </p:txBody>
      </p:sp>
      <p:sp>
        <p:nvSpPr>
          <p:cNvPr id="98" name="Line 33"/>
          <p:cNvSpPr>
            <a:spLocks noChangeShapeType="1"/>
          </p:cNvSpPr>
          <p:nvPr/>
        </p:nvSpPr>
        <p:spPr bwMode="auto">
          <a:xfrm>
            <a:off x="3033112" y="3434531"/>
            <a:ext cx="179983" cy="0"/>
          </a:xfrm>
          <a:prstGeom prst="line">
            <a:avLst/>
          </a:prstGeom>
          <a:noFill/>
          <a:ln w="44450">
            <a:solidFill>
              <a:sysClr val="window" lastClr="FFFFFF"/>
            </a:solidFill>
            <a:round/>
            <a:headEnd/>
            <a:tailEnd type="triangle" w="med" len="sm"/>
          </a:ln>
        </p:spPr>
        <p:txBody>
          <a:bodyPr anchor="ct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99" name="Rectangle 98"/>
          <p:cNvSpPr>
            <a:spLocks noChangeArrowheads="1"/>
          </p:cNvSpPr>
          <p:nvPr/>
        </p:nvSpPr>
        <p:spPr bwMode="auto">
          <a:xfrm>
            <a:off x="2984751" y="3695422"/>
            <a:ext cx="272974" cy="260185"/>
          </a:xfrm>
          <a:prstGeom prst="rect">
            <a:avLst/>
          </a:prstGeom>
          <a:solidFill>
            <a:schemeClr val="accent2"/>
          </a:solidFill>
          <a:ln w="9525">
            <a:noFill/>
            <a:miter lim="800000"/>
            <a:headEnd/>
            <a:tailEnd/>
          </a:ln>
        </p:spPr>
        <p:txBody>
          <a:bodyPr wrap="none" anchor="ctr"/>
          <a:lstStyle/>
          <a:p>
            <a:pPr eaLnBrk="0" hangingPunct="0"/>
            <a:endParaRPr lang="en-GB" sz="2000" kern="0" dirty="0">
              <a:solidFill>
                <a:srgbClr val="5F5F5F"/>
              </a:solidFill>
              <a:latin typeface="Segoe UI" panose="020B0502040204020203" pitchFamily="34" charset="0"/>
              <a:ea typeface="Segoe UI" panose="020B0502040204020203" pitchFamily="34" charset="0"/>
              <a:cs typeface="Segoe UI" panose="020B0502040204020203" pitchFamily="34" charset="0"/>
            </a:endParaRPr>
          </a:p>
        </p:txBody>
      </p:sp>
      <p:sp>
        <p:nvSpPr>
          <p:cNvPr id="100" name="Line 33"/>
          <p:cNvSpPr>
            <a:spLocks noChangeShapeType="1"/>
          </p:cNvSpPr>
          <p:nvPr/>
        </p:nvSpPr>
        <p:spPr bwMode="auto">
          <a:xfrm>
            <a:off x="3031246" y="3825515"/>
            <a:ext cx="179983" cy="0"/>
          </a:xfrm>
          <a:prstGeom prst="line">
            <a:avLst/>
          </a:prstGeom>
          <a:noFill/>
          <a:ln w="44450">
            <a:solidFill>
              <a:sysClr val="window" lastClr="FFFFFF"/>
            </a:solidFill>
            <a:round/>
            <a:headEnd/>
            <a:tailEnd type="triangle" w="med" len="sm"/>
          </a:ln>
        </p:spPr>
        <p:txBody>
          <a:bodyPr anchor="ct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1" name="Line 33"/>
          <p:cNvSpPr>
            <a:spLocks noChangeShapeType="1"/>
          </p:cNvSpPr>
          <p:nvPr/>
        </p:nvSpPr>
        <p:spPr bwMode="auto">
          <a:xfrm>
            <a:off x="3031246" y="4169948"/>
            <a:ext cx="179983" cy="0"/>
          </a:xfrm>
          <a:prstGeom prst="line">
            <a:avLst/>
          </a:prstGeom>
          <a:noFill/>
          <a:ln w="44450">
            <a:solidFill>
              <a:sysClr val="window" lastClr="FFFFFF"/>
            </a:solidFill>
            <a:round/>
            <a:headEnd/>
            <a:tailEnd type="triangle" w="med" len="sm"/>
          </a:ln>
        </p:spPr>
        <p:txBody>
          <a:bodyPr anchor="ct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3" name="Line 8"/>
          <p:cNvSpPr>
            <a:spLocks noChangeShapeType="1"/>
          </p:cNvSpPr>
          <p:nvPr/>
        </p:nvSpPr>
        <p:spPr bwMode="auto">
          <a:xfrm>
            <a:off x="2813365" y="1449617"/>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4" name="Line 8"/>
          <p:cNvSpPr>
            <a:spLocks noChangeShapeType="1"/>
          </p:cNvSpPr>
          <p:nvPr/>
        </p:nvSpPr>
        <p:spPr bwMode="auto">
          <a:xfrm>
            <a:off x="2841164" y="2122897"/>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5" name="Line 8"/>
          <p:cNvSpPr>
            <a:spLocks noChangeShapeType="1"/>
          </p:cNvSpPr>
          <p:nvPr/>
        </p:nvSpPr>
        <p:spPr bwMode="auto">
          <a:xfrm>
            <a:off x="2841164" y="2484994"/>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6" name="Line 8"/>
          <p:cNvSpPr>
            <a:spLocks noChangeShapeType="1"/>
          </p:cNvSpPr>
          <p:nvPr/>
        </p:nvSpPr>
        <p:spPr bwMode="auto">
          <a:xfrm>
            <a:off x="2839135" y="2867840"/>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7" name="Line 8"/>
          <p:cNvSpPr>
            <a:spLocks noChangeShapeType="1"/>
          </p:cNvSpPr>
          <p:nvPr/>
        </p:nvSpPr>
        <p:spPr bwMode="auto">
          <a:xfrm>
            <a:off x="2841164" y="3220503"/>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8" name="Line 8"/>
          <p:cNvSpPr>
            <a:spLocks noChangeShapeType="1"/>
          </p:cNvSpPr>
          <p:nvPr/>
        </p:nvSpPr>
        <p:spPr bwMode="auto">
          <a:xfrm>
            <a:off x="2839135" y="3603349"/>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9" name="Line 8"/>
          <p:cNvSpPr>
            <a:spLocks noChangeShapeType="1"/>
          </p:cNvSpPr>
          <p:nvPr/>
        </p:nvSpPr>
        <p:spPr bwMode="auto">
          <a:xfrm>
            <a:off x="2837105" y="3974876"/>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0" name="Line 8"/>
          <p:cNvSpPr>
            <a:spLocks noChangeShapeType="1"/>
          </p:cNvSpPr>
          <p:nvPr/>
        </p:nvSpPr>
        <p:spPr bwMode="auto">
          <a:xfrm>
            <a:off x="2850654" y="1776358"/>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1" name="Line 33"/>
          <p:cNvSpPr>
            <a:spLocks noChangeShapeType="1"/>
          </p:cNvSpPr>
          <p:nvPr/>
        </p:nvSpPr>
        <p:spPr bwMode="auto">
          <a:xfrm>
            <a:off x="3043703" y="1626996"/>
            <a:ext cx="179983" cy="0"/>
          </a:xfrm>
          <a:prstGeom prst="line">
            <a:avLst/>
          </a:prstGeom>
          <a:noFill/>
          <a:ln w="44450">
            <a:solidFill>
              <a:sysClr val="window" lastClr="FFFFFF"/>
            </a:solidFill>
            <a:round/>
            <a:headEnd/>
            <a:tailEnd type="triangle" w="med" len="sm"/>
          </a:ln>
        </p:spPr>
        <p:txBody>
          <a:bodyPr anchor="ct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3" name="Rectangle 32"/>
          <p:cNvSpPr>
            <a:spLocks noChangeArrowheads="1"/>
          </p:cNvSpPr>
          <p:nvPr/>
        </p:nvSpPr>
        <p:spPr bwMode="auto">
          <a:xfrm>
            <a:off x="2983254" y="1503324"/>
            <a:ext cx="272974" cy="260185"/>
          </a:xfrm>
          <a:prstGeom prst="rect">
            <a:avLst/>
          </a:prstGeom>
          <a:solidFill>
            <a:schemeClr val="accent2"/>
          </a:solidFill>
          <a:ln w="9525">
            <a:noFill/>
            <a:miter lim="800000"/>
            <a:headEnd/>
            <a:tailEnd/>
          </a:ln>
        </p:spPr>
        <p:txBody>
          <a:bodyPr wrap="none" anchor="ctr"/>
          <a:lstStyle/>
          <a:p>
            <a:pPr eaLnBrk="0" hangingPunct="0"/>
            <a:endParaRPr lang="en-GB" sz="2000" kern="0" dirty="0">
              <a:solidFill>
                <a:srgbClr val="5F5F5F"/>
              </a:solidFill>
              <a:latin typeface="Segoe UI" panose="020B0502040204020203" pitchFamily="34" charset="0"/>
              <a:ea typeface="Segoe UI" panose="020B0502040204020203" pitchFamily="34" charset="0"/>
              <a:cs typeface="Segoe UI" panose="020B0502040204020203" pitchFamily="34" charset="0"/>
            </a:endParaRPr>
          </a:p>
        </p:txBody>
      </p:sp>
      <p:sp>
        <p:nvSpPr>
          <p:cNvPr id="114" name="Line 33"/>
          <p:cNvSpPr>
            <a:spLocks noChangeShapeType="1"/>
          </p:cNvSpPr>
          <p:nvPr/>
        </p:nvSpPr>
        <p:spPr bwMode="auto">
          <a:xfrm>
            <a:off x="3029749" y="1633416"/>
            <a:ext cx="179983" cy="0"/>
          </a:xfrm>
          <a:prstGeom prst="line">
            <a:avLst/>
          </a:prstGeom>
          <a:noFill/>
          <a:ln w="44450">
            <a:solidFill>
              <a:sysClr val="window" lastClr="FFFFFF"/>
            </a:solidFill>
            <a:round/>
            <a:headEnd/>
            <a:tailEnd type="triangle" w="med" len="sm"/>
          </a:ln>
        </p:spPr>
        <p:txBody>
          <a:bodyPr anchor="ct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316677" y="1132798"/>
            <a:ext cx="2368149" cy="3200876"/>
          </a:xfrm>
          <a:prstGeom prst="rect">
            <a:avLst/>
          </a:prstGeom>
          <a:noFill/>
        </p:spPr>
        <p:txBody>
          <a:bodyPr wrap="none" rtlCol="0">
            <a:spAutoFit/>
          </a:bodyPr>
          <a:lstStyle/>
          <a:p>
            <a:pPr>
              <a:spcBef>
                <a:spcPts val="600"/>
              </a:spcBef>
            </a:pPr>
            <a:r>
              <a:rPr lang="en-US"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Our Understanding</a:t>
            </a:r>
          </a:p>
          <a:p>
            <a:pPr>
              <a:spcBef>
                <a:spcPts val="600"/>
              </a:spcBef>
            </a:pPr>
            <a:r>
              <a:rPr lang="en-US"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Scope</a:t>
            </a:r>
          </a:p>
          <a:p>
            <a:pPr>
              <a:spcBef>
                <a:spcPts val="600"/>
              </a:spcBef>
            </a:pP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Approach</a:t>
            </a:r>
            <a:endParaRPr lang="en-US"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a:spcBef>
                <a:spcPts val="600"/>
              </a:spcBef>
            </a:pPr>
            <a:r>
              <a:rPr lang="en-US"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Deliverables</a:t>
            </a:r>
          </a:p>
          <a:p>
            <a:pPr>
              <a:spcBef>
                <a:spcPts val="600"/>
              </a:spcBef>
            </a:pPr>
            <a:r>
              <a:rPr lang="en-US"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Tool Requirements</a:t>
            </a:r>
          </a:p>
          <a:p>
            <a:pPr>
              <a:spcBef>
                <a:spcPts val="600"/>
              </a:spcBef>
            </a:pPr>
            <a:r>
              <a:rPr lang="en-US"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Assumptions</a:t>
            </a:r>
          </a:p>
          <a:p>
            <a:pPr>
              <a:spcBef>
                <a:spcPts val="600"/>
              </a:spcBef>
            </a:pPr>
            <a:r>
              <a:rPr lang="en-US"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Dependencies</a:t>
            </a:r>
          </a:p>
          <a:p>
            <a:pPr>
              <a:spcBef>
                <a:spcPts val="600"/>
              </a:spcBef>
            </a:pPr>
            <a:r>
              <a:rPr lang="en-US"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Timeline &amp; Resources</a:t>
            </a:r>
          </a:p>
          <a:p>
            <a:pPr>
              <a:spcBef>
                <a:spcPts val="600"/>
              </a:spcBef>
            </a:pPr>
            <a:r>
              <a:rPr lang="en-US"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Case Study</a:t>
            </a:r>
          </a:p>
        </p:txBody>
      </p:sp>
      <p:sp>
        <p:nvSpPr>
          <p:cNvPr id="38" name="Rectangle 37"/>
          <p:cNvSpPr>
            <a:spLocks noChangeArrowheads="1"/>
          </p:cNvSpPr>
          <p:nvPr/>
        </p:nvSpPr>
        <p:spPr bwMode="auto">
          <a:xfrm>
            <a:off x="2991677" y="4034860"/>
            <a:ext cx="272974" cy="260185"/>
          </a:xfrm>
          <a:prstGeom prst="rect">
            <a:avLst/>
          </a:prstGeom>
          <a:solidFill>
            <a:schemeClr val="accent2"/>
          </a:solidFill>
          <a:ln w="9525">
            <a:noFill/>
            <a:miter lim="800000"/>
            <a:headEnd/>
            <a:tailEnd/>
          </a:ln>
        </p:spPr>
        <p:txBody>
          <a:bodyPr wrap="none" anchor="ctr"/>
          <a:lstStyle/>
          <a:p>
            <a:pPr eaLnBrk="0" hangingPunct="0"/>
            <a:endParaRPr lang="en-GB" sz="2000" kern="0" dirty="0">
              <a:solidFill>
                <a:srgbClr val="5F5F5F"/>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Line 33"/>
          <p:cNvSpPr>
            <a:spLocks noChangeShapeType="1"/>
          </p:cNvSpPr>
          <p:nvPr/>
        </p:nvSpPr>
        <p:spPr bwMode="auto">
          <a:xfrm>
            <a:off x="3038172" y="4164953"/>
            <a:ext cx="179983" cy="0"/>
          </a:xfrm>
          <a:prstGeom prst="line">
            <a:avLst/>
          </a:prstGeom>
          <a:noFill/>
          <a:ln w="44450">
            <a:solidFill>
              <a:sysClr val="window" lastClr="FFFFFF"/>
            </a:solidFill>
            <a:round/>
            <a:headEnd/>
            <a:tailEnd type="triangle" w="med" len="sm"/>
          </a:ln>
        </p:spPr>
        <p:txBody>
          <a:bodyPr anchor="ct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03396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200" dirty="0" smtClean="0"/>
              <a:t>Our Understanding</a:t>
            </a:r>
            <a:endParaRPr lang="en-US" sz="2200" dirty="0"/>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t>3</a:t>
            </a:fld>
            <a:endParaRPr lang="en-US" dirty="0"/>
          </a:p>
        </p:txBody>
      </p:sp>
      <p:sp>
        <p:nvSpPr>
          <p:cNvPr id="8" name="Content Placeholder 2"/>
          <p:cNvSpPr txBox="1">
            <a:spLocks/>
          </p:cNvSpPr>
          <p:nvPr/>
        </p:nvSpPr>
        <p:spPr>
          <a:xfrm>
            <a:off x="158719" y="714157"/>
            <a:ext cx="8610630" cy="3472253"/>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cs typeface="ＭＳ Ｐゴシック"/>
              </a:defRPr>
            </a:lvl2pPr>
            <a:lvl3pPr marL="914400" indent="-228600" algn="l" rtl="0" eaLnBrk="0" fontAlgn="base" hangingPunct="0">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cs typeface="ＭＳ Ｐゴシック"/>
              </a:defRPr>
            </a:lvl3pPr>
            <a:lvl4pPr marL="12573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cs typeface="ＭＳ Ｐゴシック"/>
              </a:defRPr>
            </a:lvl4pPr>
            <a:lvl5pPr marL="16002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cs typeface="ＭＳ Ｐゴシック"/>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lvl="1" indent="-171450" algn="just" fontAlgn="auto">
              <a:spcBef>
                <a:spcPts val="600"/>
              </a:spcBef>
              <a:spcAft>
                <a:spcPts val="600"/>
              </a:spcAft>
              <a:buClrTx/>
              <a:buSzPct val="100000"/>
              <a:defRPr/>
            </a:pPr>
            <a:r>
              <a:rPr lang="en-US" sz="12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FPL has undergone </a:t>
            </a:r>
            <a:r>
              <a:rPr lang="en-US" sz="1200" kern="0" dirty="0">
                <a:solidFill>
                  <a:prstClr val="black"/>
                </a:solidFill>
                <a:latin typeface="Segoe UI" panose="020B0502040204020203" pitchFamily="34" charset="0"/>
                <a:ea typeface="Segoe UI" panose="020B0502040204020203" pitchFamily="34" charset="0"/>
                <a:cs typeface="Segoe UI" panose="020B0502040204020203" pitchFamily="34" charset="0"/>
              </a:rPr>
              <a:t>Digital Customer Experience Redesign program </a:t>
            </a:r>
            <a:r>
              <a:rPr lang="en-US" sz="12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to ensure the functionality to be available to its customers on Mobile Phones, Tablets and Desktops</a:t>
            </a:r>
            <a:endParaRPr lang="en-US" sz="1200"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342900" lvl="1" indent="-171450" algn="just" fontAlgn="auto">
              <a:spcBef>
                <a:spcPts val="600"/>
              </a:spcBef>
              <a:spcAft>
                <a:spcPts val="600"/>
              </a:spcAft>
              <a:buClrTx/>
              <a:buSzPct val="100000"/>
              <a:defRPr/>
            </a:pPr>
            <a:r>
              <a:rPr lang="en-US" sz="12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The rollout was very successful ensuring increased traffic to FPL.com from these devices</a:t>
            </a:r>
          </a:p>
          <a:p>
            <a:pPr marL="342900" lvl="1" indent="-171450" algn="just" fontAlgn="auto">
              <a:spcBef>
                <a:spcPts val="600"/>
              </a:spcBef>
              <a:spcAft>
                <a:spcPts val="600"/>
              </a:spcAft>
              <a:buClrTx/>
              <a:buSzPct val="100000"/>
              <a:defRPr/>
            </a:pPr>
            <a:r>
              <a:rPr lang="en-US" sz="12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With the current deployment architecture the FPL.com was able to handle regular day workload with no trouble</a:t>
            </a:r>
          </a:p>
          <a:p>
            <a:pPr marL="342900" lvl="1" indent="-171450" algn="just" fontAlgn="auto">
              <a:spcBef>
                <a:spcPts val="600"/>
              </a:spcBef>
              <a:spcAft>
                <a:spcPts val="600"/>
              </a:spcAft>
              <a:buClrTx/>
              <a:buSzPct val="100000"/>
              <a:defRPr/>
            </a:pPr>
            <a:r>
              <a:rPr lang="en-US" sz="12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Performance and/or Availability issues in FPL.com were observed when hurricane Irma hit Florida resulting in power cut for majority of FPL customers across Florida</a:t>
            </a:r>
          </a:p>
          <a:p>
            <a:pPr marL="342900" lvl="1" indent="-171450" algn="just" fontAlgn="auto">
              <a:spcBef>
                <a:spcPts val="600"/>
              </a:spcBef>
              <a:spcAft>
                <a:spcPts val="600"/>
              </a:spcAft>
              <a:buClrTx/>
              <a:buSzPct val="100000"/>
              <a:defRPr/>
            </a:pPr>
            <a:r>
              <a:rPr lang="en-US" sz="12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End users(customers) were trying to access “Outage” and/or “Account Management” application from Mobiles/Tablets/Desktops in large numbers which resulted in application “</a:t>
            </a:r>
            <a:r>
              <a:rPr lang="en-US" sz="12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failures</a:t>
            </a:r>
            <a:r>
              <a:rPr lang="en-US" sz="12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t>
            </a:r>
          </a:p>
          <a:p>
            <a:pPr marL="342900" lvl="1" indent="-171450" algn="just" fontAlgn="auto">
              <a:spcBef>
                <a:spcPts val="600"/>
              </a:spcBef>
              <a:spcAft>
                <a:spcPts val="600"/>
              </a:spcAft>
              <a:buClrTx/>
              <a:buSzPct val="100000"/>
              <a:defRPr/>
            </a:pPr>
            <a:r>
              <a:rPr lang="en-US" sz="12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Performance testing done prior to Irma situation was based on the production workload model, however in this case the workload was skewed in favor of just a couple of flows</a:t>
            </a:r>
          </a:p>
          <a:p>
            <a:pPr marL="342900" lvl="1" indent="-171450" algn="just" fontAlgn="auto">
              <a:spcBef>
                <a:spcPts val="600"/>
              </a:spcBef>
              <a:spcAft>
                <a:spcPts val="600"/>
              </a:spcAft>
              <a:buClrTx/>
              <a:buSzPct val="100000"/>
              <a:defRPr/>
            </a:pPr>
            <a:r>
              <a:rPr lang="en-US" sz="12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Cognizant’s objective is to assess performance scalability and availability of these applications by reviewing the workload, architecture, processes, capacity and provide recommendations so that such downtimes are avoided in future by augmenting to the work done with current partners in the area of workload modelling</a:t>
            </a:r>
          </a:p>
          <a:p>
            <a:pPr marL="171450" lvl="1" indent="0" algn="just" fontAlgn="auto">
              <a:spcBef>
                <a:spcPts val="600"/>
              </a:spcBef>
              <a:spcAft>
                <a:spcPts val="600"/>
              </a:spcAft>
              <a:buClrTx/>
              <a:buSzPct val="100000"/>
              <a:buNone/>
              <a:defRPr/>
            </a:pPr>
            <a:endParaRPr lang="en-US" sz="12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68280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200" dirty="0" smtClean="0"/>
              <a:t>Scope</a:t>
            </a:r>
            <a:endParaRPr lang="en-US" sz="2200" dirty="0"/>
          </a:p>
        </p:txBody>
      </p:sp>
      <p:sp>
        <p:nvSpPr>
          <p:cNvPr id="2" name="Slide Number Placeholder 1"/>
          <p:cNvSpPr>
            <a:spLocks noGrp="1"/>
          </p:cNvSpPr>
          <p:nvPr>
            <p:ph type="sldNum" sz="quarter" idx="12"/>
          </p:nvPr>
        </p:nvSpPr>
        <p:spPr/>
        <p:txBody>
          <a:bodyPr/>
          <a:lstStyle/>
          <a:p>
            <a:fld id="{B32AB80A-78BA-6B42-BA0D-B44ACF890F5A}" type="slidenum">
              <a:rPr lang="en-US" smtClean="0"/>
              <a:t>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40762268"/>
              </p:ext>
            </p:extLst>
          </p:nvPr>
        </p:nvGraphicFramePr>
        <p:xfrm>
          <a:off x="417637" y="561400"/>
          <a:ext cx="8535294" cy="4213621"/>
        </p:xfrm>
        <a:graphic>
          <a:graphicData uri="http://schemas.openxmlformats.org/drawingml/2006/table">
            <a:tbl>
              <a:tblPr firstRow="1" bandRow="1"/>
              <a:tblGrid>
                <a:gridCol w="5685708">
                  <a:extLst>
                    <a:ext uri="{9D8B030D-6E8A-4147-A177-3AD203B41FA5}">
                      <a16:colId xmlns:a16="http://schemas.microsoft.com/office/drawing/2014/main" val="20000"/>
                    </a:ext>
                  </a:extLst>
                </a:gridCol>
                <a:gridCol w="2811440">
                  <a:extLst>
                    <a:ext uri="{9D8B030D-6E8A-4147-A177-3AD203B41FA5}">
                      <a16:colId xmlns:a16="http://schemas.microsoft.com/office/drawing/2014/main" val="20001"/>
                    </a:ext>
                  </a:extLst>
                </a:gridCol>
                <a:gridCol w="38146">
                  <a:extLst>
                    <a:ext uri="{9D8B030D-6E8A-4147-A177-3AD203B41FA5}">
                      <a16:colId xmlns:a16="http://schemas.microsoft.com/office/drawing/2014/main" val="20002"/>
                    </a:ext>
                  </a:extLst>
                </a:gridCol>
              </a:tblGrid>
              <a:tr h="266461">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spcBef>
                          <a:spcPts val="0"/>
                        </a:spcBef>
                      </a:pPr>
                      <a:r>
                        <a:rPr lang="en-US" sz="1050" b="1" dirty="0">
                          <a:latin typeface="Segoe UI" panose="020B0502040204020203" pitchFamily="34" charset="0"/>
                          <a:ea typeface="Segoe UI" panose="020B0502040204020203" pitchFamily="34" charset="0"/>
                          <a:cs typeface="Segoe UI" panose="020B0502040204020203" pitchFamily="34" charset="0"/>
                        </a:rPr>
                        <a:t>In Scope </a:t>
                      </a:r>
                      <a:r>
                        <a:rPr lang="en-US" sz="1050" b="1" dirty="0" smtClean="0">
                          <a:latin typeface="Segoe UI" panose="020B0502040204020203" pitchFamily="34" charset="0"/>
                          <a:ea typeface="Segoe UI" panose="020B0502040204020203" pitchFamily="34" charset="0"/>
                          <a:cs typeface="Segoe UI" panose="020B0502040204020203" pitchFamily="34" charset="0"/>
                        </a:rPr>
                        <a:t>Activities</a:t>
                      </a:r>
                      <a:endParaRPr lang="en-US" sz="1050" b="1" dirty="0">
                        <a:latin typeface="Segoe UI" panose="020B0502040204020203"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spcBef>
                          <a:spcPts val="0"/>
                        </a:spcBef>
                      </a:pPr>
                      <a:r>
                        <a:rPr lang="en-US" sz="1050" b="1" dirty="0">
                          <a:solidFill>
                            <a:schemeClr val="bg1"/>
                          </a:solidFill>
                          <a:latin typeface="Segoe UI" panose="020B0502040204020203" pitchFamily="34" charset="0"/>
                          <a:ea typeface="Segoe UI" panose="020B0502040204020203" pitchFamily="34" charset="0"/>
                          <a:cs typeface="Segoe UI" panose="020B0502040204020203" pitchFamily="34" charset="0"/>
                        </a:rPr>
                        <a:t>Out of Scope</a:t>
                      </a:r>
                      <a:endParaRPr lang="en-US" sz="1050" b="1" dirty="0">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369911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171450" lvl="1" indent="-171450" algn="just" defTabSz="457200" rtl="0" eaLnBrk="0" latinLnBrk="0" hangingPunct="0">
                        <a:lnSpc>
                          <a:spcPct val="100000"/>
                        </a:lnSpc>
                        <a:spcBef>
                          <a:spcPts val="0"/>
                        </a:spcBef>
                        <a:spcAft>
                          <a:spcPts val="300"/>
                        </a:spcAft>
                        <a:buClr>
                          <a:schemeClr val="accent4"/>
                        </a:buClr>
                        <a:buSzPct val="100000"/>
                        <a:buFont typeface="Arial" pitchFamily="34" charset="0"/>
                        <a:buChar char="•"/>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Kick-off meeting with key stakeholders on the drivers for assessment &amp; set expectations</a:t>
                      </a:r>
                    </a:p>
                    <a:p>
                      <a:pPr marL="171450" lvl="1" indent="-171450" algn="just" defTabSz="457200" rtl="0" eaLnBrk="0" latinLnBrk="0" hangingPunct="0">
                        <a:lnSpc>
                          <a:spcPct val="100000"/>
                        </a:lnSpc>
                        <a:spcBef>
                          <a:spcPts val="0"/>
                        </a:spcBef>
                        <a:spcAft>
                          <a:spcPts val="300"/>
                        </a:spcAft>
                        <a:buClr>
                          <a:schemeClr val="accent4"/>
                        </a:buClr>
                        <a:buSzPct val="100000"/>
                        <a:buFont typeface="Arial" pitchFamily="34" charset="0"/>
                        <a:buChar char="•"/>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Meet with stakeholders to gather &amp; understand the following</a:t>
                      </a:r>
                    </a:p>
                    <a:p>
                      <a:pPr marL="341313" lvl="2" indent="-171450" algn="just" defTabSz="457200" rtl="0" eaLnBrk="0" latinLnBrk="0" hangingPunct="0">
                        <a:lnSpc>
                          <a:spcPct val="100000"/>
                        </a:lnSpc>
                        <a:spcBef>
                          <a:spcPts val="0"/>
                        </a:spcBef>
                        <a:spcAft>
                          <a:spcPts val="300"/>
                        </a:spcAft>
                        <a:buClr>
                          <a:schemeClr val="accent4"/>
                        </a:buClr>
                        <a:buSzPct val="100000"/>
                        <a:buFont typeface="Wingdings" panose="05000000000000000000" pitchFamily="2" charset="2"/>
                        <a:buChar char="Ø"/>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Critical transactions, Functional and Non-Functional Requirements (NFR)</a:t>
                      </a:r>
                    </a:p>
                    <a:p>
                      <a:pPr marL="341313" lvl="2" indent="-171450" algn="just" defTabSz="457200" rtl="0" eaLnBrk="0" latinLnBrk="0" hangingPunct="0">
                        <a:lnSpc>
                          <a:spcPct val="100000"/>
                        </a:lnSpc>
                        <a:spcBef>
                          <a:spcPts val="0"/>
                        </a:spcBef>
                        <a:spcAft>
                          <a:spcPts val="300"/>
                        </a:spcAft>
                        <a:buClr>
                          <a:schemeClr val="accent4"/>
                        </a:buClr>
                        <a:buSzPct val="100000"/>
                        <a:buFont typeface="Wingdings" panose="05000000000000000000" pitchFamily="2" charset="2"/>
                        <a:buChar char="Ø"/>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Performance strategy - environment &amp; monitoring set up, Deployment Architecture</a:t>
                      </a:r>
                      <a:endParaRPr lang="en-US" sz="1050" kern="1200" baseline="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marR="0" lvl="1" indent="-171450" algn="just" defTabSz="457200" rtl="0" eaLnBrk="0" fontAlgn="auto" latinLnBrk="0" hangingPunct="0">
                        <a:lnSpc>
                          <a:spcPct val="100000"/>
                        </a:lnSpc>
                        <a:spcBef>
                          <a:spcPts val="0"/>
                        </a:spcBef>
                        <a:spcAft>
                          <a:spcPts val="300"/>
                        </a:spcAft>
                        <a:buClr>
                          <a:schemeClr val="accent4"/>
                        </a:buClr>
                        <a:buSzPct val="100000"/>
                        <a:buFont typeface="Arial" pitchFamily="34" charset="0"/>
                        <a:buChar char="•"/>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 the assessment in a two phase approach – Analyze historical production issues and review ongoing performance testing and provide recommendations</a:t>
                      </a:r>
                    </a:p>
                    <a:p>
                      <a:pPr marL="171450" marR="0" lvl="1" indent="-171450" algn="just" defTabSz="457200" rtl="0" eaLnBrk="0" fontAlgn="auto" latinLnBrk="0" hangingPunct="0">
                        <a:lnSpc>
                          <a:spcPct val="100000"/>
                        </a:lnSpc>
                        <a:spcBef>
                          <a:spcPts val="0"/>
                        </a:spcBef>
                        <a:spcAft>
                          <a:spcPts val="300"/>
                        </a:spcAft>
                        <a:buClr>
                          <a:schemeClr val="accent4"/>
                        </a:buClr>
                        <a:buSzPct val="100000"/>
                        <a:buFont typeface="Arial" pitchFamily="34" charset="0"/>
                        <a:buChar char="•"/>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Assess the following collated details:</a:t>
                      </a:r>
                    </a:p>
                    <a:p>
                      <a:pPr marL="341313" marR="0" lvl="2" indent="-171450" algn="just" defTabSz="457200" rtl="0" eaLnBrk="0" fontAlgn="auto" latinLnBrk="0" hangingPunct="0">
                        <a:lnSpc>
                          <a:spcPct val="100000"/>
                        </a:lnSpc>
                        <a:spcBef>
                          <a:spcPts val="0"/>
                        </a:spcBef>
                        <a:spcAft>
                          <a:spcPts val="300"/>
                        </a:spcAft>
                        <a:buClr>
                          <a:schemeClr val="accent4"/>
                        </a:buClr>
                        <a:buSzPct val="100000"/>
                        <a:buFont typeface="Wingdings" panose="05000000000000000000" pitchFamily="2" charset="2"/>
                        <a:buChar char="Ø"/>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Performance testing conducted for Outage and Account Management application. Analyze reports and workload characterization simulated</a:t>
                      </a:r>
                    </a:p>
                    <a:p>
                      <a:pPr marL="341313" marR="0" lvl="2" indent="-171450" algn="just" defTabSz="457200" rtl="0" eaLnBrk="0" fontAlgn="auto" latinLnBrk="0" hangingPunct="0">
                        <a:lnSpc>
                          <a:spcPct val="100000"/>
                        </a:lnSpc>
                        <a:spcBef>
                          <a:spcPts val="0"/>
                        </a:spcBef>
                        <a:spcAft>
                          <a:spcPts val="300"/>
                        </a:spcAft>
                        <a:buClr>
                          <a:schemeClr val="accent4"/>
                        </a:buClr>
                        <a:buSzPct val="100000"/>
                        <a:buFont typeface="Wingdings" panose="05000000000000000000" pitchFamily="2" charset="2"/>
                        <a:buChar char="Ø"/>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Analyze other applications like PEARL as applicable and plan a holistic performance test</a:t>
                      </a:r>
                    </a:p>
                    <a:p>
                      <a:pPr marL="341313" marR="0" lvl="2" indent="-171450" algn="just" defTabSz="457200" rtl="0" eaLnBrk="0" fontAlgn="auto" latinLnBrk="0" hangingPunct="0">
                        <a:lnSpc>
                          <a:spcPct val="100000"/>
                        </a:lnSpc>
                        <a:spcBef>
                          <a:spcPts val="0"/>
                        </a:spcBef>
                        <a:spcAft>
                          <a:spcPts val="300"/>
                        </a:spcAft>
                        <a:buClr>
                          <a:schemeClr val="accent4"/>
                        </a:buClr>
                        <a:buSzPct val="100000"/>
                        <a:buFont typeface="Wingdings" panose="05000000000000000000" pitchFamily="2" charset="2"/>
                        <a:buChar char="Ø"/>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Utilize the existing workload model (complete or with modifications) derived during IRMA situation  and work with performance testing for simulation and use test data with new tools as applicable</a:t>
                      </a:r>
                    </a:p>
                    <a:p>
                      <a:pPr marL="341313" marR="0" lvl="2" indent="-171450" algn="just" defTabSz="457200" rtl="0" eaLnBrk="0" fontAlgn="auto" latinLnBrk="0" hangingPunct="0">
                        <a:lnSpc>
                          <a:spcPct val="100000"/>
                        </a:lnSpc>
                        <a:spcBef>
                          <a:spcPts val="0"/>
                        </a:spcBef>
                        <a:spcAft>
                          <a:spcPts val="300"/>
                        </a:spcAft>
                        <a:buClr>
                          <a:schemeClr val="accent4"/>
                        </a:buClr>
                        <a:buSzPct val="100000"/>
                        <a:buFont typeface="Wingdings" panose="05000000000000000000" pitchFamily="2" charset="2"/>
                        <a:buChar char="Ø"/>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Analyze the key production resource metrics during the period of performance issue to validate the capacity available, including mainframe</a:t>
                      </a:r>
                    </a:p>
                    <a:p>
                      <a:pPr marL="341313" marR="0" lvl="2" indent="-171450" algn="just" defTabSz="457200" rtl="0" eaLnBrk="0" fontAlgn="auto" latinLnBrk="0" hangingPunct="0">
                        <a:lnSpc>
                          <a:spcPct val="100000"/>
                        </a:lnSpc>
                        <a:spcBef>
                          <a:spcPts val="0"/>
                        </a:spcBef>
                        <a:spcAft>
                          <a:spcPts val="300"/>
                        </a:spcAft>
                        <a:buClr>
                          <a:schemeClr val="accent4"/>
                        </a:buClr>
                        <a:buSzPct val="100000"/>
                        <a:buFont typeface="Wingdings" panose="05000000000000000000" pitchFamily="2" charset="2"/>
                        <a:buChar char="Ø"/>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Understand the tools available for Monitoring, Performance Testing, Profiling, APM and Mainframe</a:t>
                      </a:r>
                    </a:p>
                    <a:p>
                      <a:pPr marL="341313" marR="0" lvl="2" indent="-171450" algn="just" defTabSz="457200" rtl="0" eaLnBrk="0" fontAlgn="auto" latinLnBrk="0" hangingPunct="0">
                        <a:lnSpc>
                          <a:spcPct val="100000"/>
                        </a:lnSpc>
                        <a:spcBef>
                          <a:spcPts val="0"/>
                        </a:spcBef>
                        <a:spcAft>
                          <a:spcPts val="300"/>
                        </a:spcAft>
                        <a:buClr>
                          <a:schemeClr val="accent4"/>
                        </a:buClr>
                        <a:buSzPct val="100000"/>
                        <a:buFont typeface="Wingdings" panose="05000000000000000000" pitchFamily="2" charset="2"/>
                        <a:buChar char="Ø"/>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Identify the bottlenecks and provide recommendations</a:t>
                      </a:r>
                    </a:p>
                    <a:p>
                      <a:pPr marL="171450" marR="0" lvl="1" indent="-171450" algn="just" defTabSz="457200" rtl="0" eaLnBrk="0" fontAlgn="auto" latinLnBrk="0" hangingPunct="0">
                        <a:lnSpc>
                          <a:spcPct val="100000"/>
                        </a:lnSpc>
                        <a:spcBef>
                          <a:spcPts val="0"/>
                        </a:spcBef>
                        <a:spcAft>
                          <a:spcPts val="300"/>
                        </a:spcAft>
                        <a:buClr>
                          <a:schemeClr val="accent4"/>
                        </a:buClr>
                        <a:buSzPct val="100000"/>
                        <a:buFont typeface="Arial" panose="020B0604020202020204" pitchFamily="34" charset="0"/>
                        <a:buChar char="•"/>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Identify </a:t>
                      </a:r>
                      <a:r>
                        <a:rPr lang="en-US" sz="1050" kern="1200" baseline="0" smtClean="0">
                          <a:solidFill>
                            <a:schemeClr val="tx2"/>
                          </a:solidFill>
                          <a:latin typeface="Segoe UI" panose="020B0502040204020203" pitchFamily="34" charset="0"/>
                          <a:ea typeface="Segoe UI" panose="020B0502040204020203" pitchFamily="34" charset="0"/>
                          <a:cs typeface="Segoe UI" panose="020B0502040204020203" pitchFamily="34" charset="0"/>
                        </a:rPr>
                        <a:t>candidate transactions(if any) </a:t>
                      </a: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for tuning and provide inputs to </a:t>
                      </a:r>
                      <a:r>
                        <a:rPr lang="en-US" sz="1050" kern="1200" baseline="0" smtClean="0">
                          <a:solidFill>
                            <a:schemeClr val="tx2"/>
                          </a:solidFill>
                          <a:latin typeface="Segoe UI" panose="020B0502040204020203" pitchFamily="34" charset="0"/>
                          <a:ea typeface="Segoe UI" panose="020B0502040204020203" pitchFamily="34" charset="0"/>
                          <a:cs typeface="Segoe UI" panose="020B0502040204020203" pitchFamily="34" charset="0"/>
                        </a:rPr>
                        <a:t>dev team.</a:t>
                      </a:r>
                      <a:endPar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marR="0" lvl="1" indent="-171450" algn="just" defTabSz="457200" rtl="0" eaLnBrk="0" fontAlgn="auto" latinLnBrk="0" hangingPunct="0">
                        <a:lnSpc>
                          <a:spcPct val="100000"/>
                        </a:lnSpc>
                        <a:spcBef>
                          <a:spcPts val="0"/>
                        </a:spcBef>
                        <a:spcAft>
                          <a:spcPts val="300"/>
                        </a:spcAft>
                        <a:buClr>
                          <a:schemeClr val="accent4"/>
                        </a:buClr>
                        <a:buSzPct val="100000"/>
                        <a:buFont typeface="Arial" panose="020B0604020202020204" pitchFamily="34" charset="0"/>
                        <a:buChar char="•"/>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Deliver assessment report including key observations, hotspots/risks and recommendations</a:t>
                      </a:r>
                      <a:endParaRPr lang="en-US" sz="1050" kern="1200" baseline="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pPr marL="171450" marR="0" lvl="0" indent="-171450" algn="just" defTabSz="609585" rtl="0" eaLnBrk="1" fontAlgn="auto" latinLnBrk="0" hangingPunct="1">
                        <a:lnSpc>
                          <a:spcPct val="100000"/>
                        </a:lnSpc>
                        <a:spcBef>
                          <a:spcPts val="300"/>
                        </a:spcBef>
                        <a:spcAft>
                          <a:spcPts val="400"/>
                        </a:spcAft>
                        <a:buClrTx/>
                        <a:buSzTx/>
                        <a:buFont typeface="Segoe UI" panose="020B0502040204020203" pitchFamily="34" charset="0"/>
                        <a:buChar char="×"/>
                        <a:tabLst/>
                        <a:defRPr/>
                      </a:pPr>
                      <a:r>
                        <a:rPr kumimoji="0" lang="en-US" sz="1050" b="0" i="0" u="none" strike="noStrike" kern="0" cap="none" spc="0" normalizeH="0" baseline="0" noProof="0" dirty="0" smtClean="0">
                          <a:ln>
                            <a:noFill/>
                          </a:ln>
                          <a:solidFill>
                            <a:srgbClr val="141414"/>
                          </a:solidFill>
                          <a:effectLst/>
                          <a:uLnTx/>
                          <a:uFillTx/>
                          <a:latin typeface="Segoe UI" panose="020B0502040204020203" pitchFamily="34" charset="0"/>
                          <a:ea typeface="Segoe UI" panose="020B0502040204020203" pitchFamily="34" charset="0"/>
                          <a:cs typeface="Segoe UI" panose="020B0502040204020203" pitchFamily="34" charset="0"/>
                        </a:rPr>
                        <a:t>Assessment </a:t>
                      </a:r>
                      <a:r>
                        <a:rPr kumimoji="0" lang="en-US" sz="1050" b="0" i="0" u="none" strike="noStrike" kern="0" cap="none" spc="0" normalizeH="0" baseline="0" noProof="0" dirty="0">
                          <a:ln>
                            <a:noFill/>
                          </a:ln>
                          <a:solidFill>
                            <a:srgbClr val="141414"/>
                          </a:solidFill>
                          <a:effectLst/>
                          <a:uLnTx/>
                          <a:uFillTx/>
                          <a:latin typeface="Segoe UI" panose="020B0502040204020203" pitchFamily="34" charset="0"/>
                          <a:ea typeface="Segoe UI" panose="020B0502040204020203" pitchFamily="34" charset="0"/>
                          <a:cs typeface="Segoe UI" panose="020B0502040204020203" pitchFamily="34" charset="0"/>
                        </a:rPr>
                        <a:t>of any external interfaces or 3rd party </a:t>
                      </a:r>
                      <a:r>
                        <a:rPr kumimoji="0" lang="en-US" sz="1050" b="0" i="0" u="none" strike="noStrike" kern="0" cap="none" spc="0" normalizeH="0" baseline="0" noProof="0" dirty="0" smtClean="0">
                          <a:ln>
                            <a:noFill/>
                          </a:ln>
                          <a:solidFill>
                            <a:srgbClr val="141414"/>
                          </a:solidFill>
                          <a:effectLst/>
                          <a:uLnTx/>
                          <a:uFillTx/>
                          <a:latin typeface="Segoe UI" panose="020B0502040204020203" pitchFamily="34" charset="0"/>
                          <a:ea typeface="Segoe UI" panose="020B0502040204020203" pitchFamily="34" charset="0"/>
                          <a:cs typeface="Segoe UI" panose="020B0502040204020203" pitchFamily="34" charset="0"/>
                        </a:rPr>
                        <a:t>components and enterprise shared infrastructure</a:t>
                      </a:r>
                    </a:p>
                    <a:p>
                      <a:pPr marL="171450" marR="0" lvl="0" indent="-171450" algn="just" defTabSz="609585" rtl="0" eaLnBrk="1" fontAlgn="auto" latinLnBrk="0" hangingPunct="1">
                        <a:lnSpc>
                          <a:spcPct val="100000"/>
                        </a:lnSpc>
                        <a:spcBef>
                          <a:spcPts val="300"/>
                        </a:spcBef>
                        <a:spcAft>
                          <a:spcPts val="400"/>
                        </a:spcAft>
                        <a:buClrTx/>
                        <a:buSzTx/>
                        <a:buFont typeface="Segoe UI" panose="020B0502040204020203" pitchFamily="34" charset="0"/>
                        <a:buChar char="×"/>
                        <a:tabLst/>
                        <a:defRPr/>
                      </a:pPr>
                      <a:r>
                        <a:rPr kumimoji="0" lang="en-US" sz="1050" b="0" i="0" u="none" strike="noStrike" kern="0" cap="none" spc="0" normalizeH="0" baseline="0" noProof="0" dirty="0" smtClean="0">
                          <a:ln>
                            <a:noFill/>
                          </a:ln>
                          <a:solidFill>
                            <a:srgbClr val="141414"/>
                          </a:solidFill>
                          <a:effectLst/>
                          <a:uLnTx/>
                          <a:uFillTx/>
                          <a:latin typeface="Segoe UI" panose="020B0502040204020203" pitchFamily="34" charset="0"/>
                          <a:ea typeface="Segoe UI" panose="020B0502040204020203" pitchFamily="34" charset="0"/>
                          <a:cs typeface="Segoe UI" panose="020B0502040204020203" pitchFamily="34" charset="0"/>
                        </a:rPr>
                        <a:t>Assessment of any applications other than Outage and Account Management</a:t>
                      </a:r>
                    </a:p>
                    <a:p>
                      <a:pPr marL="171450" marR="0" lvl="0" indent="-171450" algn="just" defTabSz="609585" rtl="0" eaLnBrk="1" fontAlgn="auto" latinLnBrk="0" hangingPunct="1">
                        <a:lnSpc>
                          <a:spcPct val="100000"/>
                        </a:lnSpc>
                        <a:spcBef>
                          <a:spcPts val="300"/>
                        </a:spcBef>
                        <a:spcAft>
                          <a:spcPts val="400"/>
                        </a:spcAft>
                        <a:buClrTx/>
                        <a:buSzTx/>
                        <a:buFont typeface="Segoe UI" panose="020B0502040204020203" pitchFamily="34" charset="0"/>
                        <a:buChar char="×"/>
                        <a:tabLst/>
                        <a:defRPr/>
                      </a:pPr>
                      <a:r>
                        <a:rPr kumimoji="0" lang="en-US" sz="1050" b="0" i="0" u="none" strike="noStrike" kern="0" cap="none" spc="0" normalizeH="0" baseline="0" noProof="0" dirty="0" smtClean="0">
                          <a:ln>
                            <a:noFill/>
                          </a:ln>
                          <a:solidFill>
                            <a:srgbClr val="141414"/>
                          </a:solidFill>
                          <a:effectLst/>
                          <a:uLnTx/>
                          <a:uFillTx/>
                          <a:latin typeface="Segoe UI" panose="020B0502040204020203" pitchFamily="34" charset="0"/>
                          <a:ea typeface="Segoe UI" panose="020B0502040204020203" pitchFamily="34" charset="0"/>
                          <a:cs typeface="Segoe UI" panose="020B0502040204020203" pitchFamily="34" charset="0"/>
                        </a:rPr>
                        <a:t>Planning, preparation and execution of any testing</a:t>
                      </a:r>
                    </a:p>
                    <a:p>
                      <a:pPr marL="171450" marR="0" lvl="0" indent="-171450" algn="just" defTabSz="609585" rtl="0" eaLnBrk="1" fontAlgn="auto" latinLnBrk="0" hangingPunct="1">
                        <a:lnSpc>
                          <a:spcPct val="100000"/>
                        </a:lnSpc>
                        <a:spcBef>
                          <a:spcPts val="300"/>
                        </a:spcBef>
                        <a:spcAft>
                          <a:spcPts val="400"/>
                        </a:spcAft>
                        <a:buClrTx/>
                        <a:buSzTx/>
                        <a:buFont typeface="Segoe UI" panose="020B0502040204020203" pitchFamily="34" charset="0"/>
                        <a:buChar char="×"/>
                        <a:tabLst/>
                        <a:defRPr/>
                      </a:pPr>
                      <a:r>
                        <a:rPr kumimoji="0" lang="en-US" sz="1050" b="0" i="0" u="none" strike="noStrike" kern="0" cap="none" spc="0" normalizeH="0" baseline="0" noProof="0" dirty="0" smtClean="0">
                          <a:ln>
                            <a:noFill/>
                          </a:ln>
                          <a:solidFill>
                            <a:srgbClr val="141414"/>
                          </a:solidFill>
                          <a:effectLst/>
                          <a:uLnTx/>
                          <a:uFillTx/>
                          <a:latin typeface="Segoe UI" panose="020B0502040204020203" pitchFamily="34" charset="0"/>
                          <a:ea typeface="Segoe UI" panose="020B0502040204020203" pitchFamily="34" charset="0"/>
                          <a:cs typeface="Segoe UI" panose="020B0502040204020203" pitchFamily="34" charset="0"/>
                        </a:rPr>
                        <a:t>Actual </a:t>
                      </a:r>
                      <a:r>
                        <a:rPr kumimoji="0" lang="en-US" sz="1050" b="0" i="0" u="none" strike="noStrike" kern="0" cap="none" spc="0" normalizeH="0" baseline="0" noProof="0" dirty="0">
                          <a:ln>
                            <a:noFill/>
                          </a:ln>
                          <a:solidFill>
                            <a:srgbClr val="141414"/>
                          </a:solidFill>
                          <a:effectLst/>
                          <a:uLnTx/>
                          <a:uFillTx/>
                          <a:latin typeface="Segoe UI" panose="020B0502040204020203" pitchFamily="34" charset="0"/>
                          <a:ea typeface="Segoe UI" panose="020B0502040204020203" pitchFamily="34" charset="0"/>
                          <a:cs typeface="Segoe UI" panose="020B0502040204020203" pitchFamily="34" charset="0"/>
                        </a:rPr>
                        <a:t>Implementation of recommendations </a:t>
                      </a:r>
                      <a:r>
                        <a:rPr kumimoji="0" lang="en-US" sz="1050" b="0" i="0" u="none" strike="noStrike" kern="0" cap="none" spc="0" normalizeH="0" baseline="0" noProof="0" dirty="0" smtClean="0">
                          <a:ln>
                            <a:noFill/>
                          </a:ln>
                          <a:solidFill>
                            <a:srgbClr val="141414"/>
                          </a:solidFill>
                          <a:effectLst/>
                          <a:uLnTx/>
                          <a:uFillTx/>
                          <a:latin typeface="Segoe UI" panose="020B0502040204020203" pitchFamily="34" charset="0"/>
                          <a:ea typeface="Segoe UI" panose="020B0502040204020203" pitchFamily="34" charset="0"/>
                          <a:cs typeface="Segoe UI" panose="020B0502040204020203" pitchFamily="34" charset="0"/>
                        </a:rPr>
                        <a:t>provided</a:t>
                      </a:r>
                      <a:endParaRPr kumimoji="0" lang="en-US" sz="1050" b="0" i="0" u="none" strike="noStrike" kern="0" cap="none" spc="0" normalizeH="0" baseline="0" noProof="0" dirty="0">
                        <a:ln>
                          <a:noFill/>
                        </a:ln>
                        <a:solidFill>
                          <a:srgbClr val="141414"/>
                        </a:solidFill>
                        <a:effectLst/>
                        <a:uLnTx/>
                        <a:uFillTx/>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9E4D1">
                        <a:alpha val="54902"/>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lvl="1" indent="0" eaLnBrk="0" hangingPunct="0">
                        <a:spcBef>
                          <a:spcPts val="0"/>
                        </a:spcBef>
                        <a:buClr>
                          <a:srgbClr val="CC3300"/>
                        </a:buClr>
                        <a:buSzPct val="100000"/>
                        <a:buFont typeface="Arial" pitchFamily="34" charset="0"/>
                        <a:buNone/>
                        <a:defRPr/>
                      </a:pPr>
                      <a:endParaRPr lang="en-US" sz="1100" dirty="0">
                        <a:latin typeface="Segoe UI" panose="020B0502040204020203" pitchFamily="34" charset="0"/>
                        <a:ea typeface="Segoe UI" panose="020B0502040204020203" pitchFamily="34" charset="0"/>
                        <a:cs typeface="Segoe UI" panose="020B0502040204020203" pitchFamily="34" charset="0"/>
                      </a:endParaRPr>
                    </a:p>
                  </a:txBody>
                  <a:tcPr marL="0" marR="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3522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93970" y="657129"/>
            <a:ext cx="8464987" cy="3952690"/>
          </a:xfrm>
          <a:prstGeom prst="roundRect">
            <a:avLst>
              <a:gd name="adj" fmla="val 7970"/>
            </a:avLst>
          </a:prstGeom>
          <a:solidFill>
            <a:schemeClr val="bg1"/>
          </a:solidFill>
          <a:ln>
            <a:solidFill>
              <a:schemeClr val="accent4"/>
            </a:solidFill>
            <a:prstDash val="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p>
        </p:txBody>
      </p:sp>
      <p:sp>
        <p:nvSpPr>
          <p:cNvPr id="12" name="Rectangle 11"/>
          <p:cNvSpPr/>
          <p:nvPr/>
        </p:nvSpPr>
        <p:spPr>
          <a:xfrm>
            <a:off x="1074771" y="968802"/>
            <a:ext cx="2469000" cy="3628188"/>
          </a:xfrm>
          <a:prstGeom prst="rect">
            <a:avLst/>
          </a:prstGeom>
          <a:solidFill>
            <a:schemeClr val="bg1">
              <a:lumMod val="95000"/>
            </a:schemeClr>
          </a:solidFill>
          <a:ln>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736055" y="904147"/>
            <a:ext cx="2428119" cy="3630692"/>
          </a:xfrm>
          <a:prstGeom prst="rect">
            <a:avLst/>
          </a:prstGeom>
          <a:solidFill>
            <a:srgbClr val="F9F9F9"/>
          </a:solidFill>
          <a:ln>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5</a:t>
            </a:fld>
            <a:endParaRPr lang="en-US" dirty="0">
              <a:solidFill>
                <a:prstClr val="white"/>
              </a:solidFill>
            </a:endParaRPr>
          </a:p>
        </p:txBody>
      </p:sp>
      <p:sp>
        <p:nvSpPr>
          <p:cNvPr id="3" name="Title 2"/>
          <p:cNvSpPr>
            <a:spLocks noGrp="1"/>
          </p:cNvSpPr>
          <p:nvPr>
            <p:ph type="title"/>
          </p:nvPr>
        </p:nvSpPr>
        <p:spPr/>
        <p:txBody>
          <a:bodyPr>
            <a:normAutofit/>
          </a:bodyPr>
          <a:lstStyle/>
          <a:p>
            <a:r>
              <a:rPr lang="en-US" sz="2200" dirty="0" smtClean="0"/>
              <a:t>Approach</a:t>
            </a:r>
            <a:endParaRPr lang="en-US" sz="2200" dirty="0"/>
          </a:p>
        </p:txBody>
      </p:sp>
      <p:sp>
        <p:nvSpPr>
          <p:cNvPr id="8" name="TextBox 7"/>
          <p:cNvSpPr txBox="1"/>
          <p:nvPr/>
        </p:nvSpPr>
        <p:spPr>
          <a:xfrm>
            <a:off x="1077276" y="1079987"/>
            <a:ext cx="2539228" cy="3593291"/>
          </a:xfrm>
          <a:prstGeom prst="rect">
            <a:avLst/>
          </a:prstGeom>
          <a:noFill/>
        </p:spPr>
        <p:txBody>
          <a:bodyPr wrap="square" rtlCol="0">
            <a:spAutoFit/>
          </a:bodyPr>
          <a:lstStyle/>
          <a:p>
            <a:pPr>
              <a:spcBef>
                <a:spcPts val="100"/>
              </a:spcBef>
              <a:spcAft>
                <a:spcPts val="800"/>
              </a:spcAft>
              <a:buClr>
                <a:srgbClr val="141414"/>
              </a:buClr>
              <a:defRPr/>
            </a:pP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Meet with stakeholders &amp; Gather to finalize focus areas for assessment</a:t>
            </a:r>
            <a:endParaRPr lang="en-US" sz="1000" kern="0"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a:p>
            <a:pPr marL="152396" indent="-152396">
              <a:spcBef>
                <a:spcPts val="100"/>
              </a:spcBef>
              <a:spcAft>
                <a:spcPts val="800"/>
              </a:spcAft>
              <a:buClr>
                <a:srgbClr val="141414"/>
              </a:buClr>
              <a:buFont typeface="Wingdings" pitchFamily="2" charset="2"/>
              <a:buChar char="§"/>
              <a:defRPr/>
            </a:pPr>
            <a:r>
              <a:rPr lang="nl-NL"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As-IS Implementation roadmap, Application </a:t>
            </a:r>
            <a:r>
              <a:rPr lang="nl-NL" sz="10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Setup and Modules, </a:t>
            </a:r>
            <a:r>
              <a:rPr lang="nl-NL"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Application interfaces </a:t>
            </a:r>
            <a:r>
              <a:rPr lang="nl-NL" sz="10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&amp; integration, </a:t>
            </a:r>
            <a:r>
              <a:rPr lang="nl-NL"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Flows, Workload, </a:t>
            </a:r>
            <a:r>
              <a:rPr lang="nl-NL" sz="10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Documentation </a:t>
            </a:r>
            <a:r>
              <a:rPr lang="nl-NL"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Status, Analyze historical performance issues, existing PE tools available</a:t>
            </a:r>
            <a:endPar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endParaRPr>
          </a:p>
          <a:p>
            <a:pPr marL="152396" indent="-152396">
              <a:spcBef>
                <a:spcPts val="100"/>
              </a:spcBef>
              <a:spcAft>
                <a:spcPts val="800"/>
              </a:spcAft>
              <a:buClr>
                <a:srgbClr val="141414"/>
              </a:buClr>
              <a:buFont typeface="Wingdings" pitchFamily="2" charset="2"/>
              <a:buChar char="§"/>
              <a:defRPr/>
            </a:pP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Critical transactions, deployment architecture &amp; configurations</a:t>
            </a:r>
            <a:endParaRPr lang="en-US" sz="1000" kern="0"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a:p>
            <a:pPr marL="152396" lvl="0" indent="-152396">
              <a:spcBef>
                <a:spcPts val="100"/>
              </a:spcBef>
              <a:spcAft>
                <a:spcPts val="800"/>
              </a:spcAft>
              <a:buClr>
                <a:srgbClr val="141414"/>
              </a:buClr>
              <a:buFont typeface="Wingdings" pitchFamily="2" charset="2"/>
              <a:buChar char="§"/>
              <a:defRPr/>
            </a:pP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Performance strategy including NFR definition, performance testing, environment &amp;  monitoring set up</a:t>
            </a:r>
          </a:p>
          <a:p>
            <a:pPr marL="152396" lvl="0" indent="-152396">
              <a:spcBef>
                <a:spcPts val="100"/>
              </a:spcBef>
              <a:spcAft>
                <a:spcPts val="800"/>
              </a:spcAft>
              <a:buClr>
                <a:srgbClr val="141414"/>
              </a:buClr>
              <a:buFont typeface="Wingdings" pitchFamily="2" charset="2"/>
              <a:buChar char="§"/>
              <a:defRPr/>
            </a:pPr>
            <a:r>
              <a:rPr lang="en-US" sz="10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Go Live Plan &amp; Readiness : </a:t>
            </a: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NFR, SLA, </a:t>
            </a:r>
            <a:r>
              <a:rPr lang="en-US" sz="10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BCP and DR strategy , Release and Change Process</a:t>
            </a: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 Performance test results, </a:t>
            </a:r>
            <a:r>
              <a:rPr lang="en-US" sz="10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Open risks and </a:t>
            </a: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defects</a:t>
            </a:r>
          </a:p>
          <a:p>
            <a:pPr marL="152396" lvl="0" indent="-152396">
              <a:spcBef>
                <a:spcPts val="100"/>
              </a:spcBef>
              <a:spcAft>
                <a:spcPts val="800"/>
              </a:spcAft>
              <a:buClr>
                <a:srgbClr val="141414"/>
              </a:buClr>
              <a:buFont typeface="Wingdings" pitchFamily="2" charset="2"/>
              <a:buChar char="§"/>
              <a:defRPr/>
            </a:pP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Tools landscape and workload characterization</a:t>
            </a:r>
          </a:p>
        </p:txBody>
      </p:sp>
      <p:sp>
        <p:nvSpPr>
          <p:cNvPr id="9" name="TextBox 8"/>
          <p:cNvSpPr txBox="1"/>
          <p:nvPr/>
        </p:nvSpPr>
        <p:spPr>
          <a:xfrm>
            <a:off x="3771901" y="1121904"/>
            <a:ext cx="2402868" cy="3157275"/>
          </a:xfrm>
          <a:prstGeom prst="rect">
            <a:avLst/>
          </a:prstGeom>
          <a:noFill/>
        </p:spPr>
        <p:txBody>
          <a:bodyPr wrap="square" rtlCol="0">
            <a:spAutoFit/>
          </a:bodyPr>
          <a:lstStyle/>
          <a:p>
            <a:pPr marL="171450" indent="-171450">
              <a:spcBef>
                <a:spcPts val="100"/>
              </a:spcBef>
              <a:spcAft>
                <a:spcPts val="600"/>
              </a:spcAft>
              <a:buClr>
                <a:srgbClr val="141414"/>
              </a:buClr>
              <a:buFont typeface="Arial" panose="020B0604020202020204" pitchFamily="34" charset="0"/>
              <a:buChar char="•"/>
              <a:defRPr/>
            </a:pP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Assess Outage and Account Management deployment Architecture, </a:t>
            </a:r>
            <a:r>
              <a:rPr lang="en-US" sz="10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Change and Release </a:t>
            </a: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Management</a:t>
            </a:r>
          </a:p>
          <a:p>
            <a:pPr marL="171450" indent="-171450">
              <a:spcBef>
                <a:spcPts val="100"/>
              </a:spcBef>
              <a:spcAft>
                <a:spcPts val="600"/>
              </a:spcAft>
              <a:buClr>
                <a:srgbClr val="141414"/>
              </a:buClr>
              <a:buFont typeface="Arial" panose="020B0604020202020204" pitchFamily="34" charset="0"/>
              <a:buChar char="•"/>
              <a:defRPr/>
            </a:pP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Assess baseline NFR and performance strategy</a:t>
            </a:r>
          </a:p>
          <a:p>
            <a:pPr marL="171450" indent="-171450">
              <a:spcBef>
                <a:spcPts val="100"/>
              </a:spcBef>
              <a:spcAft>
                <a:spcPts val="600"/>
              </a:spcAft>
              <a:buClr>
                <a:srgbClr val="141414"/>
              </a:buClr>
              <a:buFont typeface="Arial" panose="020B0604020202020204" pitchFamily="34" charset="0"/>
              <a:buChar char="•"/>
              <a:defRPr/>
            </a:pP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Assess performance test results</a:t>
            </a:r>
            <a:r>
              <a:rPr lang="en-US" sz="10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 </a:t>
            </a: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including server capacity usage, JVM heap usage</a:t>
            </a:r>
          </a:p>
          <a:p>
            <a:pPr marL="171450" indent="-171450">
              <a:spcBef>
                <a:spcPts val="100"/>
              </a:spcBef>
              <a:spcAft>
                <a:spcPts val="600"/>
              </a:spcAft>
              <a:buClr>
                <a:srgbClr val="141414"/>
              </a:buClr>
              <a:buFont typeface="Arial" panose="020B0604020202020204" pitchFamily="34" charset="0"/>
              <a:buChar char="•"/>
              <a:defRPr/>
            </a:pP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Plan performance tests with revised workload model in the QA environment – </a:t>
            </a:r>
            <a:r>
              <a:rPr lang="en-US" sz="10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baseline measurement and with post tuning</a:t>
            </a:r>
          </a:p>
          <a:p>
            <a:pPr marL="171450" indent="-171450">
              <a:spcBef>
                <a:spcPts val="100"/>
              </a:spcBef>
              <a:spcAft>
                <a:spcPts val="600"/>
              </a:spcAft>
              <a:buClr>
                <a:srgbClr val="141414"/>
              </a:buClr>
              <a:buFont typeface="Arial" panose="020B0604020202020204" pitchFamily="34" charset="0"/>
              <a:buChar char="•"/>
              <a:defRPr/>
            </a:pP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Application process reengineering with development team and APM</a:t>
            </a:r>
          </a:p>
          <a:p>
            <a:pPr marL="171450" indent="-171450">
              <a:spcBef>
                <a:spcPts val="100"/>
              </a:spcBef>
              <a:spcAft>
                <a:spcPts val="600"/>
              </a:spcAft>
              <a:buClr>
                <a:srgbClr val="141414"/>
              </a:buClr>
              <a:buFont typeface="Arial" panose="020B0604020202020204" pitchFamily="34" charset="0"/>
              <a:buChar char="•"/>
              <a:defRPr/>
            </a:pPr>
            <a:r>
              <a:rPr lang="en-US"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Application profiling with development team</a:t>
            </a:r>
          </a:p>
        </p:txBody>
      </p:sp>
      <p:sp>
        <p:nvSpPr>
          <p:cNvPr id="10" name="TextBox 9"/>
          <p:cNvSpPr txBox="1"/>
          <p:nvPr/>
        </p:nvSpPr>
        <p:spPr>
          <a:xfrm>
            <a:off x="2233091" y="661749"/>
            <a:ext cx="2665217" cy="369332"/>
          </a:xfrm>
          <a:prstGeom prst="rect">
            <a:avLst/>
          </a:prstGeom>
          <a:noFill/>
        </p:spPr>
        <p:txBody>
          <a:bodyPr wrap="none" rtlCol="0">
            <a:spAutoFit/>
          </a:bodyPr>
          <a:lstStyle/>
          <a:p>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Total Duration – 4 weeks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p:cNvSpPr/>
          <p:nvPr/>
        </p:nvSpPr>
        <p:spPr>
          <a:xfrm>
            <a:off x="6255499" y="903799"/>
            <a:ext cx="2428119" cy="3630692"/>
          </a:xfrm>
          <a:prstGeom prst="rect">
            <a:avLst/>
          </a:prstGeom>
          <a:solidFill>
            <a:srgbClr val="F9F9F9"/>
          </a:solidFill>
          <a:ln>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291345" y="1017646"/>
            <a:ext cx="2402868" cy="3554819"/>
          </a:xfrm>
          <a:prstGeom prst="rect">
            <a:avLst/>
          </a:prstGeom>
          <a:noFill/>
        </p:spPr>
        <p:txBody>
          <a:bodyPr wrap="square" rtlCol="0">
            <a:spAutoFit/>
          </a:bodyPr>
          <a:lstStyle/>
          <a:p>
            <a:pPr marL="171450" lvl="1" indent="-171450">
              <a:buClr>
                <a:schemeClr val="accent2">
                  <a:lumMod val="75000"/>
                </a:schemeClr>
              </a:buClr>
              <a:buFont typeface="Arial" panose="020B0604020202020204" pitchFamily="34" charset="0"/>
              <a:buChar char="•"/>
            </a:pPr>
            <a:r>
              <a:rPr lang="en-US" sz="1000" b="1"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Deliver Assessment Report including</a:t>
            </a:r>
            <a:endParaRPr lang="en-US" sz="1000" b="1" kern="0"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a:p>
            <a:pPr marL="290513" lvl="0" indent="-180975" defTabSz="914400" fontAlgn="base">
              <a:spcBef>
                <a:spcPts val="600"/>
              </a:spcBef>
              <a:spcAft>
                <a:spcPct val="0"/>
              </a:spcAft>
              <a:buClr>
                <a:schemeClr val="accent2"/>
              </a:buClr>
              <a:buFont typeface="Wingdings" pitchFamily="2" charset="2"/>
              <a:buChar char="ü"/>
              <a:defRPr/>
            </a:pPr>
            <a:r>
              <a:rPr lang="en-US" sz="10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Key </a:t>
            </a:r>
            <a:r>
              <a:rPr lang="en-US" sz="1000" dirty="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Observations </a:t>
            </a:r>
            <a:r>
              <a:rPr lang="en-US" sz="10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on </a:t>
            </a:r>
          </a:p>
          <a:p>
            <a:pPr marL="517525" lvl="1" indent="-180975" defTabSz="914400" fontAlgn="base">
              <a:spcAft>
                <a:spcPct val="0"/>
              </a:spcAft>
              <a:buClr>
                <a:schemeClr val="accent2"/>
              </a:buClr>
              <a:buFont typeface="Arial" panose="020B0604020202020204" pitchFamily="34" charset="0"/>
              <a:buChar char="•"/>
              <a:defRPr/>
            </a:pPr>
            <a:r>
              <a:rPr lang="nl-NL"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Recomendations to improve application scalability and performance to achive peak loads</a:t>
            </a:r>
          </a:p>
          <a:p>
            <a:pPr marL="517525" lvl="1" indent="-180975" defTabSz="914400" fontAlgn="base">
              <a:spcAft>
                <a:spcPct val="0"/>
              </a:spcAft>
              <a:buClr>
                <a:schemeClr val="accent2"/>
              </a:buClr>
              <a:buFont typeface="Arial" panose="020B0604020202020204" pitchFamily="34" charset="0"/>
              <a:buChar char="•"/>
              <a:defRPr/>
            </a:pPr>
            <a:r>
              <a:rPr lang="nl-NL"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Process to assess performance impact for new applications</a:t>
            </a:r>
          </a:p>
          <a:p>
            <a:pPr marL="517525" lvl="1" indent="-180975" defTabSz="914400" fontAlgn="base">
              <a:spcAft>
                <a:spcPct val="0"/>
              </a:spcAft>
              <a:buClr>
                <a:schemeClr val="accent2"/>
              </a:buClr>
              <a:buFont typeface="Arial" panose="020B0604020202020204" pitchFamily="34" charset="0"/>
              <a:buChar char="•"/>
              <a:defRPr/>
            </a:pPr>
            <a:r>
              <a:rPr lang="nl-NL"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Server capacity usage from performance tests results</a:t>
            </a:r>
          </a:p>
          <a:p>
            <a:pPr marL="517525" lvl="1" indent="-180975" defTabSz="914400" fontAlgn="base">
              <a:spcAft>
                <a:spcPct val="0"/>
              </a:spcAft>
              <a:buClr>
                <a:schemeClr val="accent2"/>
              </a:buClr>
              <a:buFont typeface="Arial" panose="020B0604020202020204" pitchFamily="34" charset="0"/>
              <a:buChar char="•"/>
              <a:defRPr/>
            </a:pPr>
            <a:r>
              <a:rPr lang="en-US" sz="10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NFR’s, PE Tools</a:t>
            </a:r>
            <a:endParaRPr lang="en-US" sz="1000" dirty="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endParaRPr>
          </a:p>
          <a:p>
            <a:pPr marL="290513" lvl="0" indent="-180975" defTabSz="914400" fontAlgn="base">
              <a:spcBef>
                <a:spcPts val="600"/>
              </a:spcBef>
              <a:spcAft>
                <a:spcPct val="0"/>
              </a:spcAft>
              <a:buClr>
                <a:schemeClr val="accent2"/>
              </a:buClr>
              <a:buFont typeface="Wingdings" pitchFamily="2" charset="2"/>
              <a:buChar char="ü"/>
              <a:defRPr/>
            </a:pPr>
            <a:r>
              <a:rPr lang="en-US" sz="10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Provide recommendations for identified performance issues/risks identified in deployment configurations (JVM heap), integration architecture</a:t>
            </a:r>
          </a:p>
          <a:p>
            <a:pPr marL="290513" lvl="0" indent="-180975" defTabSz="914400" fontAlgn="base">
              <a:spcBef>
                <a:spcPts val="600"/>
              </a:spcBef>
              <a:spcAft>
                <a:spcPct val="0"/>
              </a:spcAft>
              <a:buClr>
                <a:schemeClr val="accent2"/>
              </a:buClr>
              <a:buFont typeface="Wingdings" pitchFamily="2" charset="2"/>
              <a:buChar char="ü"/>
              <a:defRPr/>
            </a:pPr>
            <a:r>
              <a:rPr lang="en-US" sz="10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Provide </a:t>
            </a:r>
            <a:r>
              <a:rPr lang="nl-NL" sz="10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sym typeface="Marlett" pitchFamily="2" charset="2"/>
              </a:rPr>
              <a:t>implementation roadmap as short/long term recommendations</a:t>
            </a:r>
            <a:endParaRPr lang="en-US" sz="1000" kern="0" dirty="0">
              <a:solidFill>
                <a:srgbClr val="141414"/>
              </a:solidFill>
              <a:latin typeface="Segoe UI" panose="020B0502040204020203" pitchFamily="34" charset="0"/>
              <a:ea typeface="Segoe UI" panose="020B0502040204020203" pitchFamily="34" charset="0"/>
              <a:cs typeface="Segoe UI" panose="020B0502040204020203" pitchFamily="34" charset="0"/>
              <a:sym typeface="Marlett" pitchFamily="2" charset="2"/>
            </a:endParaRPr>
          </a:p>
        </p:txBody>
      </p:sp>
      <p:sp>
        <p:nvSpPr>
          <p:cNvPr id="7" name="Pentagon 6"/>
          <p:cNvSpPr/>
          <p:nvPr/>
        </p:nvSpPr>
        <p:spPr>
          <a:xfrm>
            <a:off x="469900" y="668786"/>
            <a:ext cx="3174830" cy="395744"/>
          </a:xfrm>
          <a:prstGeom prst="homePlat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Gather</a:t>
            </a:r>
            <a:endParaRPr lang="en-US" dirty="0"/>
          </a:p>
        </p:txBody>
      </p:sp>
      <p:sp>
        <p:nvSpPr>
          <p:cNvPr id="22" name="Pentagon 21"/>
          <p:cNvSpPr/>
          <p:nvPr/>
        </p:nvSpPr>
        <p:spPr>
          <a:xfrm>
            <a:off x="3624501" y="668786"/>
            <a:ext cx="2630998" cy="395744"/>
          </a:xfrm>
          <a:prstGeom prst="homePlat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Assess</a:t>
            </a:r>
            <a:endParaRPr lang="en-US" dirty="0"/>
          </a:p>
        </p:txBody>
      </p:sp>
      <p:sp>
        <p:nvSpPr>
          <p:cNvPr id="23" name="Pentagon 22"/>
          <p:cNvSpPr/>
          <p:nvPr/>
        </p:nvSpPr>
        <p:spPr>
          <a:xfrm>
            <a:off x="6267605" y="668786"/>
            <a:ext cx="2507338" cy="395744"/>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Recommend</a:t>
            </a:r>
            <a:endParaRPr lang="en-US" dirty="0"/>
          </a:p>
        </p:txBody>
      </p:sp>
      <p:sp>
        <p:nvSpPr>
          <p:cNvPr id="4" name="Pentagon 3"/>
          <p:cNvSpPr/>
          <p:nvPr/>
        </p:nvSpPr>
        <p:spPr>
          <a:xfrm>
            <a:off x="39647" y="671409"/>
            <a:ext cx="1001782" cy="3863082"/>
          </a:xfrm>
          <a:prstGeom prst="homePlate">
            <a:avLst>
              <a:gd name="adj" fmla="val 27262"/>
            </a:avLst>
          </a:prstGeom>
          <a:gradFill flip="none" rotWithShape="1">
            <a:gsLst>
              <a:gs pos="0">
                <a:schemeClr val="bg1">
                  <a:lumMod val="85000"/>
                </a:schemeClr>
              </a:gs>
              <a:gs pos="100000">
                <a:srgbClr val="CAE3E9">
                  <a:gamma/>
                  <a:tint val="0"/>
                  <a:invGamma/>
                </a:srgbClr>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rot="16200000">
            <a:off x="-979761" y="2173620"/>
            <a:ext cx="3007169" cy="830997"/>
          </a:xfrm>
          <a:prstGeom prst="rect">
            <a:avLst/>
          </a:prstGeom>
          <a:noFill/>
        </p:spPr>
        <p:txBody>
          <a:bodyPr wrap="square" rtlCol="0">
            <a:spAutoFit/>
          </a:bodyPr>
          <a:lstStyle/>
          <a:p>
            <a:pPr algn="ctr"/>
            <a:r>
              <a:rPr lang="en-US" sz="1600" kern="0" dirty="0" smtClean="0">
                <a:solidFill>
                  <a:schemeClr val="tx2">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Application Performance  Assessment</a:t>
            </a:r>
            <a:endParaRPr lang="en-US" sz="1600" kern="0" dirty="0">
              <a:solidFill>
                <a:schemeClr val="tx2">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algn="ctr"/>
            <a:r>
              <a:rPr lang="en-US" sz="1600" dirty="0" smtClean="0">
                <a:solidFill>
                  <a:schemeClr val="tx2">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Key Activities</a:t>
            </a:r>
            <a:endParaRPr lang="en-US" sz="1600" dirty="0">
              <a:solidFill>
                <a:schemeClr val="tx2">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3661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200" dirty="0" smtClean="0"/>
              <a:t>Deliverables</a:t>
            </a:r>
            <a:endParaRPr lang="en-US" sz="2200" dirty="0"/>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t>6</a:t>
            </a:fld>
            <a:endParaRPr lang="en-US" dirty="0"/>
          </a:p>
        </p:txBody>
      </p:sp>
      <p:graphicFrame>
        <p:nvGraphicFramePr>
          <p:cNvPr id="6" name="Group 45"/>
          <p:cNvGraphicFramePr>
            <a:graphicFrameLocks noGrp="1"/>
          </p:cNvGraphicFramePr>
          <p:nvPr>
            <p:extLst>
              <p:ext uri="{D42A27DB-BD31-4B8C-83A1-F6EECF244321}">
                <p14:modId xmlns:p14="http://schemas.microsoft.com/office/powerpoint/2010/main" val="4092323019"/>
              </p:ext>
            </p:extLst>
          </p:nvPr>
        </p:nvGraphicFramePr>
        <p:xfrm>
          <a:off x="304363" y="653948"/>
          <a:ext cx="8464986" cy="3242644"/>
        </p:xfrm>
        <a:graphic>
          <a:graphicData uri="http://schemas.openxmlformats.org/drawingml/2006/table">
            <a:tbl>
              <a:tblPr/>
              <a:tblGrid>
                <a:gridCol w="3288547">
                  <a:extLst>
                    <a:ext uri="{9D8B030D-6E8A-4147-A177-3AD203B41FA5}">
                      <a16:colId xmlns:a16="http://schemas.microsoft.com/office/drawing/2014/main" val="20000"/>
                    </a:ext>
                  </a:extLst>
                </a:gridCol>
                <a:gridCol w="5176439">
                  <a:extLst>
                    <a:ext uri="{9D8B030D-6E8A-4147-A177-3AD203B41FA5}">
                      <a16:colId xmlns:a16="http://schemas.microsoft.com/office/drawing/2014/main" val="20001"/>
                    </a:ext>
                  </a:extLst>
                </a:gridCol>
              </a:tblGrid>
              <a:tr h="306887">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109538" marR="0" lvl="0" indent="0" algn="ctr"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kumimoji="0" lang="en-US" sz="1050" b="1" u="none" strike="noStrike" cap="none" normalizeH="0" baseline="0" dirty="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Deliverable</a:t>
                      </a:r>
                      <a:endParaRPr kumimoji="0" lang="en-US" sz="1050" b="1" i="0" u="none" strike="noStrike" cap="none" normalizeH="0" baseline="0" dirty="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0" marR="0" marT="18293" marB="45734"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109538" marR="0" lvl="0" indent="0" algn="ctr"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kumimoji="0" lang="en-US" sz="1050" b="1" u="none" strike="noStrike" cap="none" normalizeH="0" baseline="0" dirty="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Description </a:t>
                      </a:r>
                      <a:endParaRPr kumimoji="0" lang="en-US" sz="1050" b="1" i="0" u="none" strike="noStrike" cap="none" normalizeH="0" baseline="0" dirty="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0" marR="0" marT="18293" marB="45734"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1037490">
                <a:tc>
                  <a:txBody>
                    <a:bodyPr/>
                    <a:lstStyle/>
                    <a:p>
                      <a:pPr marL="109538" marR="0" lvl="0" indent="0" algn="l" defTabSz="914400" rtl="0" eaLnBrk="1" fontAlgn="base" latinLnBrk="0" hangingPunct="1">
                        <a:lnSpc>
                          <a:spcPct val="100000"/>
                        </a:lnSpc>
                        <a:spcBef>
                          <a:spcPts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Weekly Status Report</a:t>
                      </a:r>
                      <a:endParaRPr kumimoji="0" lang="en-US" sz="1200" b="0" i="0" u="none" strike="noStrike" kern="1200" cap="none" normalizeH="0" baseline="0" dirty="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18293" marB="45734" anchor="ctr"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F4F7"/>
                    </a:solidFill>
                  </a:tcPr>
                </a:tc>
                <a:tc>
                  <a:txBody>
                    <a:bodyPr/>
                    <a:lstStyle/>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Scope refinement (by end of 1</a:t>
                      </a:r>
                      <a:r>
                        <a:rPr kumimoji="0" lang="en-US" sz="1050" b="0" i="0" u="none" strike="noStrike" kern="1200" cap="none" spc="0" normalizeH="0" baseline="3000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st</a:t>
                      </a: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 week)</a:t>
                      </a:r>
                    </a:p>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Weekly Progress updates</a:t>
                      </a:r>
                    </a:p>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Plan for next week</a:t>
                      </a:r>
                    </a:p>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Key observations, hotspots</a:t>
                      </a:r>
                    </a:p>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Issues &amp; Dependencies</a:t>
                      </a:r>
                    </a:p>
                  </a:txBody>
                  <a:tcPr marL="0" marR="0" marT="18293" marB="4573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F4E0"/>
                    </a:solidFill>
                  </a:tcPr>
                </a:tc>
                <a:extLst>
                  <a:ext uri="{0D108BD9-81ED-4DB2-BD59-A6C34878D82A}">
                    <a16:rowId xmlns:a16="http://schemas.microsoft.com/office/drawing/2014/main" val="10001"/>
                  </a:ext>
                </a:extLst>
              </a:tr>
              <a:tr h="1898267">
                <a:tc>
                  <a:txBody>
                    <a:bodyPr/>
                    <a:lstStyle/>
                    <a:p>
                      <a:pPr marL="109538" marR="0" lvl="0" indent="0" algn="l" defTabSz="914400" rtl="0" eaLnBrk="1" fontAlgn="base" latinLnBrk="0" hangingPunct="1">
                        <a:lnSpc>
                          <a:spcPct val="100000"/>
                        </a:lnSpc>
                        <a:spcBef>
                          <a:spcPts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Performance Assessment Report</a:t>
                      </a:r>
                      <a:endParaRPr kumimoji="0" lang="en-US" sz="1200" b="0" i="0" u="none" strike="noStrike" kern="1200" cap="none" normalizeH="0" baseline="0" dirty="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18293" marB="45734" anchor="ctr"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F4F7"/>
                    </a:solidFill>
                  </a:tcPr>
                </a:tc>
                <a:tc>
                  <a:txBody>
                    <a:bodyPr/>
                    <a:lstStyle/>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Key observations on </a:t>
                      </a:r>
                    </a:p>
                    <a:p>
                      <a:pPr marL="461963" marR="0" lvl="1" indent="-171450" algn="l" defTabSz="914400" rtl="0" eaLnBrk="1" fontAlgn="base" latinLnBrk="0" hangingPunct="1">
                        <a:lnSpc>
                          <a:spcPct val="100000"/>
                        </a:lnSpc>
                        <a:spcBef>
                          <a:spcPct val="20000"/>
                        </a:spcBef>
                        <a:spcAft>
                          <a:spcPct val="0"/>
                        </a:spcAft>
                        <a:buClr>
                          <a:schemeClr val="accent2"/>
                        </a:buClr>
                        <a:buSzTx/>
                        <a:buFont typeface="Arial" panose="020B0604020202020204" pitchFamily="34" charset="0"/>
                        <a:buChar char="•"/>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Identification of Performance and scalability bottlenecks in current version application in Production Environment</a:t>
                      </a:r>
                    </a:p>
                    <a:p>
                      <a:pPr marL="461963" marR="0" lvl="1" indent="-171450" algn="l" defTabSz="914400" rtl="0" eaLnBrk="1" fontAlgn="base" latinLnBrk="0" hangingPunct="1">
                        <a:lnSpc>
                          <a:spcPct val="100000"/>
                        </a:lnSpc>
                        <a:spcBef>
                          <a:spcPct val="20000"/>
                        </a:spcBef>
                        <a:spcAft>
                          <a:spcPct val="0"/>
                        </a:spcAft>
                        <a:buClr>
                          <a:schemeClr val="accent2"/>
                        </a:buClr>
                        <a:buSzTx/>
                        <a:buFont typeface="Arial" panose="020B0604020202020204" pitchFamily="34" charset="0"/>
                        <a:buChar char="•"/>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Root cause of the bottlenecks</a:t>
                      </a:r>
                    </a:p>
                    <a:p>
                      <a:pPr marL="461963" marR="0" lvl="1" indent="-171450" algn="l" defTabSz="914400" rtl="0" eaLnBrk="1" fontAlgn="base" latinLnBrk="0" hangingPunct="1">
                        <a:lnSpc>
                          <a:spcPct val="100000"/>
                        </a:lnSpc>
                        <a:spcBef>
                          <a:spcPct val="20000"/>
                        </a:spcBef>
                        <a:spcAft>
                          <a:spcPct val="0"/>
                        </a:spcAft>
                        <a:buClr>
                          <a:schemeClr val="accent2"/>
                        </a:buClr>
                        <a:buSzTx/>
                        <a:buFont typeface="Arial" panose="020B0604020202020204" pitchFamily="34" charset="0"/>
                        <a:buChar char="•"/>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NFRs</a:t>
                      </a:r>
                      <a:endParaRPr kumimoji="0" lang="en-US" sz="1050" b="0" i="0" u="none" strike="noStrike" kern="1200" cap="none" spc="0" normalizeH="0" baseline="0" dirty="0" smtClean="0">
                        <a:ln>
                          <a:noFill/>
                        </a:ln>
                        <a:solidFill>
                          <a:srgbClr val="FF0000"/>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endParaRPr>
                    </a:p>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rPr>
                        <a:t>Provide recommendations for identified performance issues/risks identified in deployment configurations, integration architecture </a:t>
                      </a:r>
                    </a:p>
                    <a:p>
                      <a:pPr marL="290513" lvl="0" indent="-180975" defTabSz="914400" fontAlgn="base">
                        <a:spcBef>
                          <a:spcPts val="600"/>
                        </a:spcBef>
                        <a:spcAft>
                          <a:spcPct val="0"/>
                        </a:spcAft>
                        <a:buClr>
                          <a:schemeClr val="accent2"/>
                        </a:buClr>
                        <a:buFont typeface="Wingdings" pitchFamily="2" charset="2"/>
                        <a:buChar char="ü"/>
                        <a:defRPr/>
                      </a:pPr>
                      <a:r>
                        <a:rPr lang="en-US" sz="105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Provide </a:t>
                      </a:r>
                      <a:r>
                        <a:rPr lang="nl-NL" sz="105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sym typeface="Marlett" pitchFamily="2" charset="2"/>
                        </a:rPr>
                        <a:t>implementation roadmap as short/long term recommendations</a:t>
                      </a:r>
                      <a:endParaRPr kumimoji="0" lang="en-US" sz="1050" b="0" i="0" u="none" strike="noStrike" kern="1200" cap="none" spc="0" normalizeH="0" baseline="0" dirty="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18293" marB="4573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F4E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479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3976" y="199326"/>
            <a:ext cx="8464987" cy="455444"/>
          </a:xfrm>
        </p:spPr>
        <p:txBody>
          <a:bodyPr>
            <a:noAutofit/>
          </a:bodyPr>
          <a:lstStyle/>
          <a:p>
            <a:r>
              <a:rPr lang="en-US" sz="2200" dirty="0" smtClean="0"/>
              <a:t>Tool </a:t>
            </a:r>
            <a:r>
              <a:rPr lang="en-US" sz="2200" dirty="0"/>
              <a:t>Requirements</a:t>
            </a:r>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t>7</a:t>
            </a:fld>
            <a:endParaRPr lang="en-US" dirty="0"/>
          </a:p>
        </p:txBody>
      </p:sp>
      <p:graphicFrame>
        <p:nvGraphicFramePr>
          <p:cNvPr id="8" name="Group 55"/>
          <p:cNvGraphicFramePr>
            <a:graphicFrameLocks/>
          </p:cNvGraphicFramePr>
          <p:nvPr>
            <p:extLst>
              <p:ext uri="{D42A27DB-BD31-4B8C-83A1-F6EECF244321}">
                <p14:modId xmlns:p14="http://schemas.microsoft.com/office/powerpoint/2010/main" val="3108141420"/>
              </p:ext>
            </p:extLst>
          </p:nvPr>
        </p:nvGraphicFramePr>
        <p:xfrm>
          <a:off x="421177" y="608205"/>
          <a:ext cx="8367785" cy="3065910"/>
        </p:xfrm>
        <a:graphic>
          <a:graphicData uri="http://schemas.openxmlformats.org/drawingml/2006/table">
            <a:tbl>
              <a:tblPr>
                <a:tableStyleId>{5C22544A-7EE6-4342-B048-85BDC9FD1C3A}</a:tableStyleId>
              </a:tblPr>
              <a:tblGrid>
                <a:gridCol w="2966259">
                  <a:extLst>
                    <a:ext uri="{9D8B030D-6E8A-4147-A177-3AD203B41FA5}">
                      <a16:colId xmlns:a16="http://schemas.microsoft.com/office/drawing/2014/main" val="20000"/>
                    </a:ext>
                  </a:extLst>
                </a:gridCol>
                <a:gridCol w="3013364">
                  <a:extLst>
                    <a:ext uri="{9D8B030D-6E8A-4147-A177-3AD203B41FA5}">
                      <a16:colId xmlns:a16="http://schemas.microsoft.com/office/drawing/2014/main" val="20001"/>
                    </a:ext>
                  </a:extLst>
                </a:gridCol>
                <a:gridCol w="2388162">
                  <a:extLst>
                    <a:ext uri="{9D8B030D-6E8A-4147-A177-3AD203B41FA5}">
                      <a16:colId xmlns:a16="http://schemas.microsoft.com/office/drawing/2014/main" val="20002"/>
                    </a:ext>
                  </a:extLst>
                </a:gridCol>
              </a:tblGrid>
              <a:tr h="292850">
                <a:tc>
                  <a:txBody>
                    <a:bodyPr/>
                    <a:lstStyle/>
                    <a:p>
                      <a:pPr marL="109538" marR="0" lvl="0" indent="0" algn="ctr"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200" b="1" kern="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Analysis</a:t>
                      </a:r>
                      <a:r>
                        <a:rPr lang="en-US" sz="1200" b="1" kern="1200" baseline="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b="1" kern="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Focus Area</a:t>
                      </a:r>
                      <a:endParaRPr lang="en-US" sz="1200" b="1" i="0" kern="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chemeClr val="accent6"/>
                    </a:solidFill>
                  </a:tcPr>
                </a:tc>
                <a:tc>
                  <a:txBody>
                    <a:bodyPr/>
                    <a:lstStyle/>
                    <a:p>
                      <a:pPr marL="109538" marR="0" lvl="0" indent="0" algn="ctr"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200" b="1" kern="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Tool / Report Name</a:t>
                      </a:r>
                      <a:endParaRPr lang="en-US" sz="1200" b="1" i="0" kern="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chemeClr val="accent4"/>
                    </a:solidFill>
                  </a:tcPr>
                </a:tc>
                <a:tc>
                  <a:txBody>
                    <a:bodyPr/>
                    <a:lstStyle/>
                    <a:p>
                      <a:pPr marL="109538" marR="0" lvl="0" indent="0" algn="ctr"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200" b="1" kern="1200" dirty="0">
                          <a:solidFill>
                            <a:schemeClr val="bg1"/>
                          </a:solidFill>
                          <a:latin typeface="Segoe UI" panose="020B0502040204020203" pitchFamily="34" charset="0"/>
                          <a:ea typeface="Segoe UI" panose="020B0502040204020203" pitchFamily="34" charset="0"/>
                          <a:cs typeface="Segoe UI" panose="020B0502040204020203" pitchFamily="34" charset="0"/>
                        </a:rPr>
                        <a:t>Tool Type</a:t>
                      </a:r>
                      <a:endParaRPr lang="en-US" sz="1200" b="1" i="0" kern="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chemeClr val="accent2"/>
                    </a:solidFill>
                  </a:tcPr>
                </a:tc>
                <a:extLst>
                  <a:ext uri="{0D108BD9-81ED-4DB2-BD59-A6C34878D82A}">
                    <a16:rowId xmlns:a16="http://schemas.microsoft.com/office/drawing/2014/main" val="10000"/>
                  </a:ext>
                </a:extLst>
              </a:tr>
              <a:tr h="345853">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Server resource</a:t>
                      </a:r>
                      <a:r>
                        <a:rPr lang="en-US" sz="1050" i="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capacity utilization  trend analysis (CPU, Memory, Disk &amp; Network I/O)</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FCEFE4"/>
                    </a:solidFill>
                  </a:tcPr>
                </a:tc>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vmstat &amp; </a:t>
                      </a:r>
                      <a:r>
                        <a:rPr lang="en-US" sz="1050" i="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iostat</a:t>
                      </a: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(IBM AIX)</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E5F4F7"/>
                    </a:solidFill>
                  </a:tcPr>
                </a:tc>
                <a:tc>
                  <a:txBody>
                    <a:body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defRPr/>
                      </a:pPr>
                      <a:r>
                        <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Native </a:t>
                      </a: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Tools</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24384" marB="60960" anchor="ctr" anchorCtr="1" horzOverflow="overflow">
                    <a:solidFill>
                      <a:schemeClr val="bg2">
                        <a:lumMod val="95000"/>
                      </a:schemeClr>
                    </a:solidFill>
                  </a:tcPr>
                </a:tc>
                <a:extLst>
                  <a:ext uri="{0D108BD9-81ED-4DB2-BD59-A6C34878D82A}">
                    <a16:rowId xmlns:a16="http://schemas.microsoft.com/office/drawing/2014/main" val="10001"/>
                  </a:ext>
                </a:extLst>
              </a:tr>
              <a:tr h="361455">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Web/Http server </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FCEFE4"/>
                    </a:solidFill>
                  </a:tcPr>
                </a:tc>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Web/Http</a:t>
                      </a:r>
                      <a:r>
                        <a:rPr lang="en-US" sz="1050" i="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access logs</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E5F4F7"/>
                    </a:solidFill>
                  </a:tcPr>
                </a:tc>
                <a:tc>
                  <a:txBody>
                    <a:body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defRPr/>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Web access</a:t>
                      </a:r>
                      <a:r>
                        <a:rPr lang="en-US" sz="1050" i="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 logs</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24384" marB="60960" anchor="ctr" anchorCtr="1" horzOverflow="overflow">
                    <a:solidFill>
                      <a:schemeClr val="bg2">
                        <a:lumMod val="95000"/>
                      </a:schemeClr>
                    </a:solidFill>
                  </a:tcPr>
                </a:tc>
                <a:extLst>
                  <a:ext uri="{0D108BD9-81ED-4DB2-BD59-A6C34878D82A}">
                    <a16:rowId xmlns:a16="http://schemas.microsoft.com/office/drawing/2014/main" val="10003"/>
                  </a:ext>
                </a:extLst>
              </a:tr>
              <a:tr h="374017">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050" i="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Websphere</a:t>
                      </a: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Application Server</a:t>
                      </a:r>
                      <a:r>
                        <a:rPr lang="en-US" sz="1050" i="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utilization monitoring (Threads, Connections, Heap usage)</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FCEFE4"/>
                    </a:solidFill>
                  </a:tcPr>
                </a:tc>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defRPr/>
                      </a:pPr>
                      <a:r>
                        <a:rPr lang="en-US" sz="1050" i="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Websphere</a:t>
                      </a: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Admin Console</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E5F4F7"/>
                    </a:solidFill>
                  </a:tcPr>
                </a:tc>
                <a:tc>
                  <a:txBody>
                    <a:body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defRPr/>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IBM Owned</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24384" marB="60960" anchor="ctr" anchorCtr="1" horzOverflow="overflow">
                    <a:solidFill>
                      <a:schemeClr val="bg2">
                        <a:lumMod val="95000"/>
                      </a:schemeClr>
                    </a:solidFill>
                  </a:tcPr>
                </a:tc>
                <a:extLst>
                  <a:ext uri="{0D108BD9-81ED-4DB2-BD59-A6C34878D82A}">
                    <a16:rowId xmlns:a16="http://schemas.microsoft.com/office/drawing/2014/main" val="10004"/>
                  </a:ext>
                </a:extLst>
              </a:tr>
              <a:tr h="374017">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DB2, Oracle</a:t>
                      </a:r>
                      <a:r>
                        <a:rPr lang="en-US" sz="1050" i="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(Mobile database server)</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FCEFE4"/>
                    </a:solidFill>
                  </a:tcPr>
                </a:tc>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AWR report, Transaction workload reports</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E5F4F7"/>
                    </a:solidFill>
                  </a:tcPr>
                </a:tc>
                <a:tc>
                  <a:txBody>
                    <a:body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defRPr/>
                      </a:pPr>
                      <a:r>
                        <a:rPr lang="en-US" sz="1050" kern="1200" dirty="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Native Tool</a:t>
                      </a:r>
                      <a:endParaRPr lang="en-US" sz="1050" i="0" kern="1200" dirty="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24384" marB="60960" anchor="ctr" anchorCtr="1" horzOverflow="overflow">
                    <a:solidFill>
                      <a:schemeClr val="bg2">
                        <a:lumMod val="95000"/>
                      </a:schemeClr>
                    </a:solidFill>
                  </a:tcPr>
                </a:tc>
                <a:extLst>
                  <a:ext uri="{0D108BD9-81ED-4DB2-BD59-A6C34878D82A}">
                    <a16:rowId xmlns:a16="http://schemas.microsoft.com/office/drawing/2014/main" val="10002"/>
                  </a:ext>
                </a:extLst>
              </a:tr>
              <a:tr h="226378">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JVM</a:t>
                      </a:r>
                      <a:r>
                        <a:rPr lang="en-US" sz="1050" i="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heap usage analysis</a:t>
                      </a:r>
                      <a:endPar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FCEFE4"/>
                    </a:solidFill>
                  </a:tcPr>
                </a:tc>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defRPr/>
                      </a:pP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GC Viewer / IBM PMAT</a:t>
                      </a:r>
                    </a:p>
                  </a:txBody>
                  <a:tcPr marL="0" marR="0" marT="24384" marB="60960" anchor="ctr" horzOverflow="overflow">
                    <a:solidFill>
                      <a:srgbClr val="E5F4F7"/>
                    </a:solidFill>
                  </a:tcPr>
                </a:tc>
                <a:tc>
                  <a:txBody>
                    <a:body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defRPr/>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Open Source / Freeware</a:t>
                      </a:r>
                    </a:p>
                  </a:txBody>
                  <a:tcPr marL="0" marR="0" marT="24384" marB="60960" anchor="ctr" anchorCtr="1" horzOverflow="overflow">
                    <a:solidFill>
                      <a:schemeClr val="bg2">
                        <a:lumMod val="95000"/>
                      </a:schemeClr>
                    </a:solidFill>
                  </a:tcPr>
                </a:tc>
                <a:extLst>
                  <a:ext uri="{0D108BD9-81ED-4DB2-BD59-A6C34878D82A}">
                    <a16:rowId xmlns:a16="http://schemas.microsoft.com/office/drawing/2014/main" val="10005"/>
                  </a:ext>
                </a:extLst>
              </a:tr>
              <a:tr h="226378">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Performance Test</a:t>
                      </a:r>
                      <a:r>
                        <a:rPr lang="en-US" sz="1050" i="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reports</a:t>
                      </a:r>
                      <a:endPar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FCEFE4"/>
                    </a:solidFill>
                  </a:tcPr>
                </a:tc>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defRPr/>
                      </a:pP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Performance test execution reports from the tool</a:t>
                      </a:r>
                    </a:p>
                  </a:txBody>
                  <a:tcPr marL="0" marR="0" marT="24384" marB="60960" anchor="ctr" horzOverflow="overflow">
                    <a:solidFill>
                      <a:srgbClr val="E5F4F7"/>
                    </a:solidFill>
                  </a:tcPr>
                </a:tc>
                <a:tc>
                  <a:txBody>
                    <a:body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defRPr/>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Commercial</a:t>
                      </a:r>
                      <a:r>
                        <a:rPr lang="en-US" sz="1050" i="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 / Native Tools</a:t>
                      </a:r>
                      <a:endPar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24384" marB="60960" anchor="ctr" anchorCtr="1" horzOverflow="overflow">
                    <a:solidFill>
                      <a:schemeClr val="bg2">
                        <a:lumMod val="95000"/>
                      </a:schemeClr>
                    </a:solidFill>
                  </a:tcPr>
                </a:tc>
                <a:extLst>
                  <a:ext uri="{0D108BD9-81ED-4DB2-BD59-A6C34878D82A}">
                    <a16:rowId xmlns:a16="http://schemas.microsoft.com/office/drawing/2014/main" val="10006"/>
                  </a:ext>
                </a:extLst>
              </a:tr>
              <a:tr h="226378">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050" i="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UNIX vmstat logs analysis</a:t>
                      </a:r>
                      <a:endPar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FCEFE4"/>
                    </a:solidFill>
                  </a:tcPr>
                </a:tc>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defRPr/>
                      </a:pP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Analyzer Studio</a:t>
                      </a:r>
                    </a:p>
                  </a:txBody>
                  <a:tcPr marL="0" marR="0" marT="24384" marB="60960" anchor="ctr" horzOverflow="overflow">
                    <a:solidFill>
                      <a:srgbClr val="E5F4F7"/>
                    </a:solidFill>
                  </a:tcPr>
                </a:tc>
                <a:tc>
                  <a:txBody>
                    <a:body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defRPr/>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Cognizant Proprietary Tool</a:t>
                      </a:r>
                    </a:p>
                  </a:txBody>
                  <a:tcPr marL="0" marR="0" marT="24384" marB="60960" anchor="ctr" anchorCtr="1" horzOverflow="overflow">
                    <a:solidFill>
                      <a:schemeClr val="bg2">
                        <a:lumMod val="95000"/>
                      </a:schemeClr>
                    </a:solidFill>
                  </a:tcPr>
                </a:tc>
                <a:extLst>
                  <a:ext uri="{0D108BD9-81ED-4DB2-BD59-A6C34878D82A}">
                    <a16:rowId xmlns:a16="http://schemas.microsoft.com/office/drawing/2014/main" val="10007"/>
                  </a:ext>
                </a:extLst>
              </a:tr>
              <a:tr h="226378">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Web/Http Access</a:t>
                      </a:r>
                      <a:r>
                        <a:rPr lang="en-US" sz="1050" i="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t>
                      </a: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Logs analysis</a:t>
                      </a:r>
                    </a:p>
                  </a:txBody>
                  <a:tcPr marL="0" marR="0" marT="24384" marB="60960" anchor="ctr" horzOverflow="overflow">
                    <a:solidFill>
                      <a:srgbClr val="FCEFE4"/>
                    </a:solidFill>
                  </a:tcPr>
                </a:tc>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defRPr/>
                      </a:pP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Web</a:t>
                      </a: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Log Analyzer</a:t>
                      </a:r>
                      <a:endPar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E5F4F7"/>
                    </a:solidFill>
                  </a:tcPr>
                </a:tc>
                <a:tc>
                  <a:txBody>
                    <a:body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defRPr/>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Cognizant Proprietary Tool</a:t>
                      </a:r>
                    </a:p>
                  </a:txBody>
                  <a:tcPr marL="0" marR="0" marT="24384" marB="60960" anchor="ctr" anchorCtr="1" horzOverflow="overflow">
                    <a:solidFill>
                      <a:schemeClr val="bg2">
                        <a:lumMod val="95000"/>
                      </a:schemeClr>
                    </a:solidFill>
                  </a:tcPr>
                </a:tc>
                <a:extLst>
                  <a:ext uri="{0D108BD9-81ED-4DB2-BD59-A6C34878D82A}">
                    <a16:rowId xmlns:a16="http://schemas.microsoft.com/office/drawing/2014/main" val="10008"/>
                  </a:ext>
                </a:extLst>
              </a:tr>
              <a:tr h="226378">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Transaction call tree, Profiling in QA</a:t>
                      </a:r>
                    </a:p>
                  </a:txBody>
                  <a:tcPr marL="0" marR="0" marT="24384" marB="60960" anchor="ctr" horzOverflow="overflow">
                    <a:solidFill>
                      <a:srgbClr val="FCEFE4"/>
                    </a:solidFill>
                  </a:tcPr>
                </a:tc>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defRPr/>
                      </a:pP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IT CAM</a:t>
                      </a:r>
                    </a:p>
                  </a:txBody>
                  <a:tcPr marL="0" marR="0" marT="24384" marB="60960" anchor="ctr" horzOverflow="overflow">
                    <a:solidFill>
                      <a:srgbClr val="E5F4F7"/>
                    </a:solidFill>
                  </a:tcPr>
                </a:tc>
                <a:tc>
                  <a:txBody>
                    <a:body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defRPr/>
                      </a:pPr>
                      <a:r>
                        <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APM </a:t>
                      </a:r>
                    </a:p>
                  </a:txBody>
                  <a:tcPr marL="0" marR="0" marT="24384" marB="60960" anchor="ctr" anchorCtr="1" horzOverflow="overflow">
                    <a:solidFill>
                      <a:schemeClr val="bg2">
                        <a:lumMod val="95000"/>
                      </a:schemeClr>
                    </a:solidFill>
                  </a:tcPr>
                </a:tc>
                <a:extLst>
                  <a:ext uri="{0D108BD9-81ED-4DB2-BD59-A6C34878D82A}">
                    <a16:rowId xmlns:a16="http://schemas.microsoft.com/office/drawing/2014/main" val="10009"/>
                  </a:ext>
                </a:extLst>
              </a:tr>
            </a:tbl>
          </a:graphicData>
        </a:graphic>
      </p:graphicFrame>
      <p:sp>
        <p:nvSpPr>
          <p:cNvPr id="6" name="TextBox 5"/>
          <p:cNvSpPr txBox="1"/>
          <p:nvPr/>
        </p:nvSpPr>
        <p:spPr>
          <a:xfrm>
            <a:off x="453993" y="3635306"/>
            <a:ext cx="8237770" cy="938719"/>
          </a:xfrm>
          <a:prstGeom prst="rect">
            <a:avLst/>
          </a:prstGeom>
          <a:noFill/>
        </p:spPr>
        <p:txBody>
          <a:bodyPr wrap="square" rtlCol="0">
            <a:spAutoFit/>
          </a:bodyPr>
          <a:lstStyle/>
          <a:p>
            <a:r>
              <a:rPr lang="en-US" sz="1100" b="1" u="sng"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Note</a:t>
            </a:r>
            <a:r>
              <a:rPr lang="en-US" sz="1100" u="sng"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t>
            </a:r>
            <a:endParaRPr lang="en-US" sz="1100" u="sng"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1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Cognizant has provided indicative list of focus areas and tools/reports required for the assessment</a:t>
            </a:r>
          </a:p>
          <a:p>
            <a:pPr marL="285750" indent="-285750">
              <a:buFont typeface="Arial" panose="020B0604020202020204" pitchFamily="34" charset="0"/>
              <a:buChar char="•"/>
            </a:pPr>
            <a:r>
              <a:rPr lang="en-US" sz="11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Cognizant will leverage the equivalent tools/reports available in FPL and will align the ‘Assess’ phase activities based on availability of reports/logs</a:t>
            </a:r>
          </a:p>
          <a:p>
            <a:pPr marL="285750" indent="-285750">
              <a:buFont typeface="Arial" panose="020B0604020202020204" pitchFamily="34" charset="0"/>
              <a:buChar char="•"/>
            </a:pPr>
            <a:r>
              <a:rPr lang="en-US" sz="11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Access to all these tools to be provided in week1 Phase</a:t>
            </a:r>
          </a:p>
        </p:txBody>
      </p:sp>
    </p:spTree>
    <p:extLst>
      <p:ext uri="{BB962C8B-B14F-4D97-AF65-F5344CB8AC3E}">
        <p14:creationId xmlns:p14="http://schemas.microsoft.com/office/powerpoint/2010/main" val="518223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200" dirty="0" smtClean="0"/>
              <a:t>Assumptions</a:t>
            </a:r>
            <a:endParaRPr lang="en-US" sz="2200" dirty="0"/>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97626268"/>
              </p:ext>
            </p:extLst>
          </p:nvPr>
        </p:nvGraphicFramePr>
        <p:xfrm>
          <a:off x="304362" y="640830"/>
          <a:ext cx="8464987" cy="4079204"/>
        </p:xfrm>
        <a:graphic>
          <a:graphicData uri="http://schemas.openxmlformats.org/drawingml/2006/table">
            <a:tbl>
              <a:tblPr firstRow="1" bandRow="1">
                <a:tableStyleId>{5C22544A-7EE6-4342-B048-85BDC9FD1C3A}</a:tableStyleId>
              </a:tblPr>
              <a:tblGrid>
                <a:gridCol w="1529752">
                  <a:extLst>
                    <a:ext uri="{9D8B030D-6E8A-4147-A177-3AD203B41FA5}">
                      <a16:colId xmlns:a16="http://schemas.microsoft.com/office/drawing/2014/main" val="20000"/>
                    </a:ext>
                  </a:extLst>
                </a:gridCol>
                <a:gridCol w="6935235">
                  <a:extLst>
                    <a:ext uri="{9D8B030D-6E8A-4147-A177-3AD203B41FA5}">
                      <a16:colId xmlns:a16="http://schemas.microsoft.com/office/drawing/2014/main" val="20001"/>
                    </a:ext>
                  </a:extLst>
                </a:gridCol>
              </a:tblGrid>
              <a:tr h="303413">
                <a:tc>
                  <a:txBody>
                    <a:bodyP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Category</a:t>
                      </a:r>
                    </a:p>
                  </a:txBody>
                  <a:tcPr marT="60960" marB="60960">
                    <a:solidFill>
                      <a:schemeClr val="accent4"/>
                    </a:solidFill>
                  </a:tcP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Key Assumptions</a:t>
                      </a:r>
                      <a:endParaRPr lang="en-US" sz="1200" dirty="0">
                        <a:latin typeface="Segoe UI" panose="020B0502040204020203" pitchFamily="34" charset="0"/>
                        <a:ea typeface="Segoe UI" panose="020B0502040204020203" pitchFamily="34" charset="0"/>
                        <a:cs typeface="Segoe UI" panose="020B0502040204020203" pitchFamily="34" charset="0"/>
                      </a:endParaRPr>
                    </a:p>
                  </a:txBody>
                  <a:tcPr marT="60960" marB="60960">
                    <a:solidFill>
                      <a:schemeClr val="accent2"/>
                    </a:solidFill>
                  </a:tcPr>
                </a:tc>
                <a:extLst>
                  <a:ext uri="{0D108BD9-81ED-4DB2-BD59-A6C34878D82A}">
                    <a16:rowId xmlns:a16="http://schemas.microsoft.com/office/drawing/2014/main" val="10000"/>
                  </a:ext>
                </a:extLst>
              </a:tr>
              <a:tr h="386157">
                <a:tc>
                  <a:txBody>
                    <a:bodyPr/>
                    <a:lstStyle/>
                    <a:p>
                      <a:pPr algn="l"/>
                      <a:r>
                        <a:rPr lang="en-US" sz="105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rPr>
                        <a:t>Effort Estimate &amp; Project Schedule</a:t>
                      </a:r>
                    </a:p>
                  </a:txBody>
                  <a:tcPr marT="45717" marB="45717" anchor="ctr">
                    <a:solidFill>
                      <a:srgbClr val="F0F8FA"/>
                    </a:solidFill>
                  </a:tcPr>
                </a:tc>
                <a:tc>
                  <a:txBody>
                    <a:bodyPr/>
                    <a:lstStyle/>
                    <a:p>
                      <a:pPr marL="177800" indent="-177800">
                        <a:spcBef>
                          <a:spcPts val="600"/>
                        </a:spcBef>
                        <a:buFont typeface="Arial" pitchFamily="34" charset="0"/>
                        <a:buChar char="•"/>
                        <a:defRPr/>
                      </a:pPr>
                      <a:r>
                        <a:rPr lang="en-US" sz="1050" dirty="0">
                          <a:solidFill>
                            <a:schemeClr val="tx2"/>
                          </a:solidFill>
                          <a:latin typeface="Segoe UI" panose="020B0502040204020203" pitchFamily="34" charset="0"/>
                          <a:ea typeface="Segoe UI" panose="020B0502040204020203" pitchFamily="34" charset="0"/>
                          <a:cs typeface="Segoe UI" panose="020B0502040204020203" pitchFamily="34" charset="0"/>
                        </a:rPr>
                        <a:t>Effort estimate is based on the current understanding of the requirements. </a:t>
                      </a:r>
                      <a:r>
                        <a:rPr lang="en-US" sz="1050" kern="0" dirty="0">
                          <a:solidFill>
                            <a:schemeClr val="tx2"/>
                          </a:solidFill>
                          <a:latin typeface="Segoe UI" panose="020B0502040204020203" pitchFamily="34" charset="0"/>
                          <a:ea typeface="Segoe UI" panose="020B0502040204020203" pitchFamily="34" charset="0"/>
                          <a:cs typeface="Segoe UI" panose="020B0502040204020203" pitchFamily="34" charset="0"/>
                        </a:rPr>
                        <a:t>Any extension or change in scope </a:t>
                      </a:r>
                      <a:r>
                        <a:rPr lang="en-US" sz="105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would result in appropriate revisions in effort and timelines.</a:t>
                      </a:r>
                      <a:endParaRPr lang="en-US" sz="1050" kern="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EDF6E6"/>
                    </a:solidFill>
                  </a:tcPr>
                </a:tc>
                <a:extLst>
                  <a:ext uri="{0D108BD9-81ED-4DB2-BD59-A6C34878D82A}">
                    <a16:rowId xmlns:a16="http://schemas.microsoft.com/office/drawing/2014/main" val="10001"/>
                  </a:ext>
                </a:extLst>
              </a:tr>
              <a:tr h="4301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Infrastructure,  Environment &amp; Tools</a:t>
                      </a:r>
                      <a:endParaRPr lang="en-US" sz="105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F0F8FA"/>
                    </a:solidFill>
                  </a:tcPr>
                </a:tc>
                <a:tc>
                  <a:txBody>
                    <a:bodyPr/>
                    <a:lstStyle/>
                    <a:p>
                      <a:pPr marL="177800" marR="0" indent="-177800" algn="l" defTabSz="457200" rtl="0" eaLnBrk="1" fontAlgn="auto" latinLnBrk="0" hangingPunct="1">
                        <a:lnSpc>
                          <a:spcPct val="100000"/>
                        </a:lnSpc>
                        <a:spcBef>
                          <a:spcPts val="100"/>
                        </a:spcBef>
                        <a:spcAft>
                          <a:spcPts val="0"/>
                        </a:spcAft>
                        <a:buClrTx/>
                        <a:buSzTx/>
                        <a:buFont typeface="Arial" pitchFamily="34" charset="0"/>
                        <a:buChar char="•"/>
                        <a:tabLst/>
                        <a:defRPr/>
                      </a:pPr>
                      <a:r>
                        <a:rPr lang="en-US" sz="105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FPL will provide desktop/laptop, LAN ID to access network and required licenses to tools</a:t>
                      </a:r>
                    </a:p>
                    <a:p>
                      <a:pPr marL="177800" marR="0" indent="-177800" algn="l" defTabSz="457200" rtl="0" eaLnBrk="1" fontAlgn="auto" latinLnBrk="0" hangingPunct="1">
                        <a:lnSpc>
                          <a:spcPct val="100000"/>
                        </a:lnSpc>
                        <a:spcBef>
                          <a:spcPts val="100"/>
                        </a:spcBef>
                        <a:spcAft>
                          <a:spcPts val="0"/>
                        </a:spcAft>
                        <a:buClrTx/>
                        <a:buSzTx/>
                        <a:buFont typeface="Arial" pitchFamily="34" charset="0"/>
                        <a:buChar char="•"/>
                        <a:tabLst/>
                        <a:defRPr/>
                      </a:pPr>
                      <a:r>
                        <a:rPr lang="en-US" sz="105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FPL </a:t>
                      </a: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will </a:t>
                      </a:r>
                      <a:r>
                        <a:rPr lang="en-US" sz="1050" kern="1200" dirty="0">
                          <a:solidFill>
                            <a:schemeClr val="tx2"/>
                          </a:solidFill>
                          <a:latin typeface="Segoe UI" panose="020B0502040204020203" pitchFamily="34" charset="0"/>
                          <a:ea typeface="Segoe UI" panose="020B0502040204020203" pitchFamily="34" charset="0"/>
                          <a:cs typeface="Segoe UI" panose="020B0502040204020203" pitchFamily="34" charset="0"/>
                        </a:rPr>
                        <a:t>provide </a:t>
                      </a: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necessary </a:t>
                      </a:r>
                      <a:r>
                        <a:rPr lang="en-US" sz="1050" kern="1200" dirty="0">
                          <a:solidFill>
                            <a:schemeClr val="tx2"/>
                          </a:solidFill>
                          <a:latin typeface="Segoe UI" panose="020B0502040204020203" pitchFamily="34" charset="0"/>
                          <a:ea typeface="Segoe UI" panose="020B0502040204020203" pitchFamily="34" charset="0"/>
                          <a:cs typeface="Segoe UI" panose="020B0502040204020203" pitchFamily="34" charset="0"/>
                        </a:rPr>
                        <a:t>access </a:t>
                      </a: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to applications, databases/data, documents, reports and environments configurations</a:t>
                      </a:r>
                    </a:p>
                    <a:p>
                      <a:pPr marL="177800" marR="0" indent="-177800" algn="l" defTabSz="457200" rtl="0" eaLnBrk="1" fontAlgn="auto" latinLnBrk="0" hangingPunct="1">
                        <a:lnSpc>
                          <a:spcPct val="100000"/>
                        </a:lnSpc>
                        <a:spcBef>
                          <a:spcPts val="100"/>
                        </a:spcBef>
                        <a:spcAft>
                          <a:spcPts val="0"/>
                        </a:spcAft>
                        <a:buClrTx/>
                        <a:buSzTx/>
                        <a:buFont typeface="Arial" pitchFamily="34" charset="0"/>
                        <a:buChar char="•"/>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FPL will provide necessary approvals to use any Cognizant proprietary tools</a:t>
                      </a:r>
                    </a:p>
                  </a:txBody>
                  <a:tcPr marT="45717" marB="45717" anchor="ctr">
                    <a:solidFill>
                      <a:srgbClr val="EDF6E6"/>
                    </a:solidFill>
                  </a:tcPr>
                </a:tc>
                <a:extLst>
                  <a:ext uri="{0D108BD9-81ED-4DB2-BD59-A6C34878D82A}">
                    <a16:rowId xmlns:a16="http://schemas.microsoft.com/office/drawing/2014/main" val="10002"/>
                  </a:ext>
                </a:extLst>
              </a:tr>
              <a:tr h="500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Support &amp; </a:t>
                      </a:r>
                      <a:endParaRPr lang="en-US" sz="105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rPr>
                        <a:t>Availability of </a:t>
                      </a:r>
                      <a:r>
                        <a:rPr lang="en-US" sz="105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FPL </a:t>
                      </a:r>
                      <a:r>
                        <a:rPr lang="en-US" sz="1050" b="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resources</a:t>
                      </a:r>
                      <a:endParaRPr lang="en-US" sz="105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F0F8FA"/>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FPL will ensure following key stakeholders available during</a:t>
                      </a: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the assessment – Single Point of Contact (PM), Business Analyst, Enterprise &amp; Application Architects, Development Lead, QA Performance Test Leads, Infrastructure Support wherever existing Cognizant resources could not be leveraged</a:t>
                      </a:r>
                      <a:endParaRPr lang="en-US" sz="105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EDF6E6"/>
                    </a:solidFill>
                  </a:tcPr>
                </a:tc>
                <a:extLst>
                  <a:ext uri="{0D108BD9-81ED-4DB2-BD59-A6C34878D82A}">
                    <a16:rowId xmlns:a16="http://schemas.microsoft.com/office/drawing/2014/main" val="10005"/>
                  </a:ext>
                </a:extLst>
              </a:tr>
              <a:tr h="234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Business Analyst</a:t>
                      </a:r>
                      <a:endParaRPr lang="en-US" sz="105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F0F8FA"/>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Non-Functional requirements and critical</a:t>
                      </a: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transaction details will be provided</a:t>
                      </a:r>
                      <a:endPar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EDF6E6"/>
                    </a:solidFill>
                  </a:tcPr>
                </a:tc>
                <a:extLst>
                  <a:ext uri="{0D108BD9-81ED-4DB2-BD59-A6C34878D82A}">
                    <a16:rowId xmlns:a16="http://schemas.microsoft.com/office/drawing/2014/main" val="10004"/>
                  </a:ext>
                </a:extLst>
              </a:tr>
              <a:tr h="5378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Enterprise &amp;</a:t>
                      </a:r>
                      <a:r>
                        <a:rPr lang="en-US" sz="1050" b="0" baseline="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 Application Architects</a:t>
                      </a:r>
                      <a:endParaRPr lang="en-US" sz="105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F0F8FA"/>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End-End deployment architecture &amp; design details and known architecture risks/limitations will be given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Non-Functional</a:t>
                      </a: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requirements for peak load conditions will be provided – Metrics during the production peak load would be provided. Critical components in the deployment and configuration details will be provided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Support from the existing Cognizant resources on the field would be availed</a:t>
                      </a:r>
                    </a:p>
                  </a:txBody>
                  <a:tcPr marT="45717" marB="45717" anchor="ctr">
                    <a:solidFill>
                      <a:srgbClr val="EDF6E6"/>
                    </a:solidFill>
                  </a:tcPr>
                </a:tc>
                <a:extLst>
                  <a:ext uri="{0D108BD9-81ED-4DB2-BD59-A6C34878D82A}">
                    <a16:rowId xmlns:a16="http://schemas.microsoft.com/office/drawing/2014/main" val="10006"/>
                  </a:ext>
                </a:extLst>
              </a:tr>
              <a:tr h="9929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QA Performance Testing</a:t>
                      </a:r>
                      <a:endParaRPr lang="en-US" sz="105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F0F8FA"/>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Performance test results will include data from testing tool and server performance monitoring metrics</a:t>
                      </a: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(e.g. CPU, Memory, I/O usage, JVM usage, Connection pools, database performance metrics)</a:t>
                      </a:r>
                      <a:endPar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Performance test scenario, test results</a:t>
                      </a: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and summary documents will be provided in 1</a:t>
                      </a:r>
                      <a:r>
                        <a:rPr lang="en-US" sz="1050" kern="1200" baseline="300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st</a:t>
                      </a: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week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Performance testing team will execute tests if any required to collect more monitoring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Production and performance test environment configurations comparison details will be provided including data volume</a:t>
                      </a:r>
                      <a:endParaRPr lang="en-US" sz="105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EDF6E6"/>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47943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200" dirty="0" smtClean="0"/>
              <a:t>Dependencies</a:t>
            </a:r>
            <a:endParaRPr lang="en-US" sz="2200" dirty="0"/>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t>9</a:t>
            </a:fld>
            <a:endParaRPr lang="en-US" dirty="0"/>
          </a:p>
        </p:txBody>
      </p:sp>
      <p:sp>
        <p:nvSpPr>
          <p:cNvPr id="2" name="TextBox 1"/>
          <p:cNvSpPr txBox="1"/>
          <p:nvPr/>
        </p:nvSpPr>
        <p:spPr>
          <a:xfrm>
            <a:off x="159726" y="3890985"/>
            <a:ext cx="7945184"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Existing Cognizant team would be leveraged for Coordination (SPOC), Enterprise Application Architecture, Development and QA support during entire duration</a:t>
            </a:r>
          </a:p>
          <a:p>
            <a:pPr marL="171450" indent="-171450">
              <a:buFont typeface="Arial" panose="020B0604020202020204" pitchFamily="34" charset="0"/>
              <a:buChar char="•"/>
            </a:pPr>
            <a:r>
              <a:rPr lang="en-US" sz="10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Support hours requested are indicative for planning purpose and any additional meeting will be scheduled with prior notification</a:t>
            </a:r>
          </a:p>
          <a:p>
            <a:pPr marL="171450" indent="-171450">
              <a:buFont typeface="Arial" panose="020B0604020202020204" pitchFamily="34" charset="0"/>
              <a:buChar char="•"/>
            </a:pPr>
            <a:r>
              <a:rPr lang="en-US" sz="10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Additional support may be required from QA performance testing team to execute tests if any needed for real time analysis</a:t>
            </a:r>
            <a:endParaRPr lang="en-US" sz="10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07166516"/>
              </p:ext>
            </p:extLst>
          </p:nvPr>
        </p:nvGraphicFramePr>
        <p:xfrm>
          <a:off x="304362" y="808750"/>
          <a:ext cx="7886698" cy="2894927"/>
        </p:xfrm>
        <a:graphic>
          <a:graphicData uri="http://schemas.openxmlformats.org/drawingml/2006/table">
            <a:tbl>
              <a:tblPr/>
              <a:tblGrid>
                <a:gridCol w="1892155">
                  <a:extLst>
                    <a:ext uri="{9D8B030D-6E8A-4147-A177-3AD203B41FA5}">
                      <a16:colId xmlns:a16="http://schemas.microsoft.com/office/drawing/2014/main" val="20000"/>
                    </a:ext>
                  </a:extLst>
                </a:gridCol>
                <a:gridCol w="913454">
                  <a:extLst>
                    <a:ext uri="{9D8B030D-6E8A-4147-A177-3AD203B41FA5}">
                      <a16:colId xmlns:a16="http://schemas.microsoft.com/office/drawing/2014/main" val="20001"/>
                    </a:ext>
                  </a:extLst>
                </a:gridCol>
                <a:gridCol w="1129520">
                  <a:extLst>
                    <a:ext uri="{9D8B030D-6E8A-4147-A177-3AD203B41FA5}">
                      <a16:colId xmlns:a16="http://schemas.microsoft.com/office/drawing/2014/main" val="20002"/>
                    </a:ext>
                  </a:extLst>
                </a:gridCol>
                <a:gridCol w="706582">
                  <a:extLst>
                    <a:ext uri="{9D8B030D-6E8A-4147-A177-3AD203B41FA5}">
                      <a16:colId xmlns:a16="http://schemas.microsoft.com/office/drawing/2014/main" val="20003"/>
                    </a:ext>
                  </a:extLst>
                </a:gridCol>
                <a:gridCol w="841663">
                  <a:extLst>
                    <a:ext uri="{9D8B030D-6E8A-4147-A177-3AD203B41FA5}">
                      <a16:colId xmlns:a16="http://schemas.microsoft.com/office/drawing/2014/main" val="20004"/>
                    </a:ext>
                  </a:extLst>
                </a:gridCol>
                <a:gridCol w="2403324">
                  <a:extLst>
                    <a:ext uri="{9D8B030D-6E8A-4147-A177-3AD203B41FA5}">
                      <a16:colId xmlns:a16="http://schemas.microsoft.com/office/drawing/2014/main" val="20005"/>
                    </a:ext>
                  </a:extLst>
                </a:gridCol>
              </a:tblGrid>
              <a:tr h="165842">
                <a:tc rowSpan="2">
                  <a:txBody>
                    <a:bodyPr/>
                    <a:lstStyle/>
                    <a:p>
                      <a:pPr algn="ctr" rtl="0" fontAlgn="ctr"/>
                      <a:r>
                        <a:rPr lang="en-US" sz="800" b="1" i="0" u="none" strike="noStrike" dirty="0">
                          <a:solidFill>
                            <a:srgbClr val="FFFFFF"/>
                          </a:solidFill>
                          <a:effectLst/>
                          <a:latin typeface="Segoe UI" panose="020B0502040204020203" pitchFamily="34" charset="0"/>
                        </a:rPr>
                        <a:t>Stakeholders</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00728F"/>
                    </a:solidFill>
                  </a:tcPr>
                </a:tc>
                <a:tc rowSpan="2">
                  <a:txBody>
                    <a:bodyPr/>
                    <a:lstStyle/>
                    <a:p>
                      <a:pPr algn="ctr" rtl="0" fontAlgn="ctr"/>
                      <a:r>
                        <a:rPr lang="en-US" sz="800" b="1" i="0" u="none" strike="noStrike" dirty="0">
                          <a:solidFill>
                            <a:srgbClr val="FFFFFF"/>
                          </a:solidFill>
                          <a:effectLst/>
                          <a:latin typeface="Segoe UI" panose="020B0502040204020203" pitchFamily="34" charset="0"/>
                        </a:rPr>
                        <a:t>Activity</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6DB33F"/>
                    </a:solidFill>
                  </a:tcPr>
                </a:tc>
                <a:tc rowSpan="2">
                  <a:txBody>
                    <a:bodyPr/>
                    <a:lstStyle/>
                    <a:p>
                      <a:pPr algn="ctr" rtl="0" fontAlgn="ctr"/>
                      <a:r>
                        <a:rPr lang="en-US" sz="800" b="1" i="0" u="none" strike="noStrike">
                          <a:solidFill>
                            <a:srgbClr val="FFFFFF"/>
                          </a:solidFill>
                          <a:effectLst/>
                          <a:latin typeface="Segoe UI" panose="020B0502040204020203" pitchFamily="34" charset="0"/>
                        </a:rPr>
                        <a:t>Mode of Communication</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209873"/>
                    </a:solidFill>
                  </a:tcPr>
                </a:tc>
                <a:tc gridSpan="2">
                  <a:txBody>
                    <a:bodyPr/>
                    <a:lstStyle/>
                    <a:p>
                      <a:pPr algn="ctr" rtl="0" fontAlgn="ctr"/>
                      <a:r>
                        <a:rPr lang="en-US" sz="700" b="1" i="0" u="none" strike="noStrike">
                          <a:solidFill>
                            <a:srgbClr val="FFFFFF"/>
                          </a:solidFill>
                          <a:effectLst/>
                          <a:latin typeface="Segoe UI" panose="020B0502040204020203" pitchFamily="34" charset="0"/>
                        </a:rPr>
                        <a:t>Duration in hours</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DF7A1C"/>
                    </a:solidFill>
                  </a:tcPr>
                </a:tc>
                <a:tc hMerge="1">
                  <a:txBody>
                    <a:bodyPr/>
                    <a:lstStyle/>
                    <a:p>
                      <a:endParaRPr lang="en-US"/>
                    </a:p>
                  </a:txBody>
                  <a:tcPr/>
                </a:tc>
                <a:tc rowSpan="2">
                  <a:txBody>
                    <a:bodyPr/>
                    <a:lstStyle/>
                    <a:p>
                      <a:pPr algn="ctr" rtl="0" fontAlgn="ctr"/>
                      <a:r>
                        <a:rPr lang="en-US" sz="800" b="1" i="0" u="none" strike="noStrike">
                          <a:solidFill>
                            <a:srgbClr val="FFFFFF"/>
                          </a:solidFill>
                          <a:effectLst/>
                          <a:latin typeface="Segoe UI" panose="020B0502040204020203" pitchFamily="34" charset="0"/>
                        </a:rPr>
                        <a:t>What is Expected</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50B3CF"/>
                    </a:solidFill>
                  </a:tcPr>
                </a:tc>
                <a:extLst>
                  <a:ext uri="{0D108BD9-81ED-4DB2-BD59-A6C34878D82A}">
                    <a16:rowId xmlns:a16="http://schemas.microsoft.com/office/drawing/2014/main" val="10000"/>
                  </a:ext>
                </a:extLst>
              </a:tr>
              <a:tr h="3395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800" b="1" i="0" u="none" strike="noStrike">
                          <a:solidFill>
                            <a:srgbClr val="FFFFFF"/>
                          </a:solidFill>
                          <a:effectLst/>
                          <a:latin typeface="Segoe UI" panose="020B0502040204020203" pitchFamily="34" charset="0"/>
                        </a:rPr>
                        <a:t>Gather Phase</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DF7A1C"/>
                    </a:solidFill>
                  </a:tcPr>
                </a:tc>
                <a:tc>
                  <a:txBody>
                    <a:bodyPr/>
                    <a:lstStyle/>
                    <a:p>
                      <a:pPr algn="ctr" rtl="0" fontAlgn="ctr"/>
                      <a:r>
                        <a:rPr lang="en-US" sz="800" b="1" i="0" u="none" strike="noStrike">
                          <a:solidFill>
                            <a:srgbClr val="FFFFFF"/>
                          </a:solidFill>
                          <a:effectLst/>
                          <a:latin typeface="Segoe UI" panose="020B0502040204020203" pitchFamily="34" charset="0"/>
                        </a:rPr>
                        <a:t>Assess &amp; Recommend Phase</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DF7A1C"/>
                    </a:solidFill>
                  </a:tcPr>
                </a:tc>
                <a:tc vMerge="1">
                  <a:txBody>
                    <a:bodyPr/>
                    <a:lstStyle/>
                    <a:p>
                      <a:endParaRPr lang="en-US"/>
                    </a:p>
                  </a:txBody>
                  <a:tcPr/>
                </a:tc>
                <a:extLst>
                  <a:ext uri="{0D108BD9-81ED-4DB2-BD59-A6C34878D82A}">
                    <a16:rowId xmlns:a16="http://schemas.microsoft.com/office/drawing/2014/main" val="10001"/>
                  </a:ext>
                </a:extLst>
              </a:tr>
              <a:tr h="252711">
                <a:tc rowSpan="3">
                  <a:txBody>
                    <a:bodyPr/>
                    <a:lstStyle/>
                    <a:p>
                      <a:pPr algn="ctr" rtl="0" fontAlgn="ctr"/>
                      <a:r>
                        <a:rPr lang="en-US" sz="800" b="0" i="0" u="none" strike="noStrike" dirty="0">
                          <a:solidFill>
                            <a:srgbClr val="141414"/>
                          </a:solidFill>
                          <a:effectLst/>
                          <a:latin typeface="Segoe UI" panose="020B0502040204020203" pitchFamily="34" charset="0"/>
                        </a:rPr>
                        <a:t>Senior Management</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F9FCFD"/>
                    </a:solidFill>
                  </a:tcPr>
                </a:tc>
                <a:tc>
                  <a:txBody>
                    <a:bodyPr/>
                    <a:lstStyle/>
                    <a:p>
                      <a:pPr algn="ctr" rtl="0" fontAlgn="ctr"/>
                      <a:r>
                        <a:rPr lang="en-US" sz="800" b="0" i="0" u="none" strike="noStrike" dirty="0">
                          <a:solidFill>
                            <a:srgbClr val="141414"/>
                          </a:solidFill>
                          <a:effectLst/>
                          <a:latin typeface="Segoe UI" panose="020B0502040204020203" pitchFamily="34" charset="0"/>
                        </a:rPr>
                        <a:t>Project Kickoff Meeting</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EDF6E6"/>
                    </a:solidFill>
                  </a:tcPr>
                </a:tc>
                <a:tc>
                  <a:txBody>
                    <a:bodyPr/>
                    <a:lstStyle/>
                    <a:p>
                      <a:pPr algn="ctr" rtl="0" fontAlgn="ctr"/>
                      <a:r>
                        <a:rPr lang="en-US" sz="800" b="0" i="0" u="none" strike="noStrike" dirty="0">
                          <a:solidFill>
                            <a:srgbClr val="141414"/>
                          </a:solidFill>
                          <a:effectLst/>
                          <a:latin typeface="Segoe UI" panose="020B0502040204020203" pitchFamily="34" charset="0"/>
                        </a:rPr>
                        <a:t>Meeting</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EAFAF5"/>
                    </a:solidFill>
                  </a:tcPr>
                </a:tc>
                <a:tc>
                  <a:txBody>
                    <a:bodyPr/>
                    <a:lstStyle/>
                    <a:p>
                      <a:pPr algn="ctr" rtl="0" fontAlgn="ctr"/>
                      <a:r>
                        <a:rPr lang="en-US" sz="800" b="0" i="0" u="none" strike="noStrike">
                          <a:solidFill>
                            <a:srgbClr val="141414"/>
                          </a:solidFill>
                          <a:effectLst/>
                          <a:latin typeface="Segoe UI" panose="020B0502040204020203" pitchFamily="34" charset="0"/>
                        </a:rPr>
                        <a:t>1</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FCF2E8"/>
                    </a:solidFill>
                  </a:tcPr>
                </a:tc>
                <a:tc>
                  <a:txBody>
                    <a:bodyPr/>
                    <a:lstStyle/>
                    <a:p>
                      <a:pPr algn="ctr" fontAlgn="ctr"/>
                      <a:r>
                        <a:rPr lang="en-US" sz="1600" b="0" i="0" u="none" strike="noStrike">
                          <a:solidFill>
                            <a:srgbClr val="000000"/>
                          </a:solidFill>
                          <a:effectLst/>
                          <a:latin typeface="Arial" panose="020B0604020202020204" pitchFamily="34" charset="0"/>
                        </a:rPr>
                        <a:t> </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FCF2E8"/>
                    </a:solidFill>
                  </a:tcPr>
                </a:tc>
                <a:tc>
                  <a:txBody>
                    <a:bodyPr/>
                    <a:lstStyle/>
                    <a:p>
                      <a:pPr algn="l" rtl="0" fontAlgn="ctr">
                        <a:buClr>
                          <a:srgbClr val="000000"/>
                        </a:buClr>
                        <a:buSzPts val="800"/>
                        <a:buFont typeface="Symbol" panose="05050102010706020507" pitchFamily="18" charset="2"/>
                        <a:buChar char="-"/>
                      </a:pPr>
                      <a:r>
                        <a:rPr lang="en-US" sz="800" b="0" i="0" u="none" strike="noStrike" dirty="0" smtClean="0">
                          <a:solidFill>
                            <a:srgbClr val="141414"/>
                          </a:solidFill>
                          <a:effectLst/>
                          <a:latin typeface="Segoe UI" panose="020B0502040204020203" pitchFamily="34" charset="0"/>
                        </a:rPr>
                        <a:t> Define </a:t>
                      </a:r>
                      <a:r>
                        <a:rPr lang="en-US" sz="800" b="0" i="0" u="none" strike="noStrike" dirty="0">
                          <a:solidFill>
                            <a:srgbClr val="141414"/>
                          </a:solidFill>
                          <a:effectLst/>
                          <a:latin typeface="Segoe UI" panose="020B0502040204020203" pitchFamily="34" charset="0"/>
                        </a:rPr>
                        <a:t>objectives, scope, set expectations </a:t>
                      </a:r>
                      <a:endParaRPr lang="en-US" sz="800" b="0" i="0" u="none" strike="noStrike" dirty="0">
                        <a:solidFill>
                          <a:srgbClr val="000000"/>
                        </a:solidFill>
                        <a:effectLst/>
                        <a:latin typeface="Symbol" panose="05050102010706020507" pitchFamily="18" charset="2"/>
                      </a:endParaRPr>
                    </a:p>
                  </a:txBody>
                  <a:tcPr marL="14215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157945">
                <a:tc vMerge="1">
                  <a:txBody>
                    <a:bodyPr/>
                    <a:lstStyle/>
                    <a:p>
                      <a:endParaRPr lang="en-US"/>
                    </a:p>
                  </a:txBody>
                  <a:tcPr/>
                </a:tc>
                <a:tc rowSpan="2">
                  <a:txBody>
                    <a:bodyPr/>
                    <a:lstStyle/>
                    <a:p>
                      <a:pPr algn="ctr" rtl="0" fontAlgn="ctr"/>
                      <a:r>
                        <a:rPr lang="en-US" sz="800" b="0" i="0" u="none" strike="noStrike">
                          <a:solidFill>
                            <a:srgbClr val="141414"/>
                          </a:solidFill>
                          <a:effectLst/>
                          <a:latin typeface="Segoe UI" panose="020B0502040204020203" pitchFamily="34" charset="0"/>
                        </a:rPr>
                        <a:t>Final Presentation</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EDF6E6"/>
                    </a:solidFill>
                  </a:tcPr>
                </a:tc>
                <a:tc rowSpan="2">
                  <a:txBody>
                    <a:bodyPr/>
                    <a:lstStyle/>
                    <a:p>
                      <a:pPr algn="ctr" rtl="0" fontAlgn="ctr"/>
                      <a:r>
                        <a:rPr lang="en-US" sz="800" b="0" i="0" u="none" strike="noStrike" dirty="0">
                          <a:solidFill>
                            <a:srgbClr val="141414"/>
                          </a:solidFill>
                          <a:effectLst/>
                          <a:latin typeface="Segoe UI" panose="020B0502040204020203" pitchFamily="34" charset="0"/>
                        </a:rPr>
                        <a:t>Meeting/ Discussions</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EAFAF5"/>
                    </a:solidFill>
                  </a:tcPr>
                </a:tc>
                <a:tc rowSpan="2">
                  <a:txBody>
                    <a:bodyPr/>
                    <a:lstStyle/>
                    <a:p>
                      <a:pPr algn="ctr" fontAlgn="ctr"/>
                      <a:r>
                        <a:rPr lang="en-US" sz="1600" b="0" i="0" u="none" strike="noStrike" dirty="0">
                          <a:solidFill>
                            <a:srgbClr val="000000"/>
                          </a:solidFill>
                          <a:effectLst/>
                          <a:latin typeface="Arial" panose="020B0604020202020204" pitchFamily="34" charset="0"/>
                        </a:rPr>
                        <a:t> </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FCF2E8"/>
                    </a:solidFill>
                  </a:tcPr>
                </a:tc>
                <a:tc rowSpan="2">
                  <a:txBody>
                    <a:bodyPr/>
                    <a:lstStyle/>
                    <a:p>
                      <a:pPr algn="ctr" rtl="0" fontAlgn="ctr"/>
                      <a:r>
                        <a:rPr lang="en-US" sz="800" b="0" i="0" u="none" strike="noStrike" dirty="0">
                          <a:solidFill>
                            <a:srgbClr val="141414"/>
                          </a:solidFill>
                          <a:effectLst/>
                          <a:latin typeface="Segoe UI" panose="020B0502040204020203" pitchFamily="34" charset="0"/>
                        </a:rPr>
                        <a:t>2</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FCF2E8"/>
                    </a:solidFill>
                  </a:tcPr>
                </a:tc>
                <a:tc>
                  <a:txBody>
                    <a:bodyPr/>
                    <a:lstStyle/>
                    <a:p>
                      <a:pPr algn="l" rtl="0" fontAlgn="ctr">
                        <a:buClr>
                          <a:srgbClr val="000000"/>
                        </a:buClr>
                        <a:buSzPts val="800"/>
                        <a:buFont typeface="Symbol" panose="05050102010706020507" pitchFamily="18" charset="2"/>
                        <a:buChar char="-"/>
                      </a:pPr>
                      <a:r>
                        <a:rPr lang="en-US" sz="800" b="0" i="0" u="none" strike="noStrike" dirty="0" smtClean="0">
                          <a:solidFill>
                            <a:srgbClr val="141414"/>
                          </a:solidFill>
                          <a:effectLst/>
                          <a:latin typeface="Segoe UI" panose="020B0502040204020203" pitchFamily="34" charset="0"/>
                        </a:rPr>
                        <a:t> Feedback </a:t>
                      </a:r>
                      <a:r>
                        <a:rPr lang="en-US" sz="800" b="0" i="0" u="none" strike="noStrike" dirty="0">
                          <a:solidFill>
                            <a:srgbClr val="141414"/>
                          </a:solidFill>
                          <a:effectLst/>
                          <a:latin typeface="Segoe UI" panose="020B0502040204020203" pitchFamily="34" charset="0"/>
                        </a:rPr>
                        <a:t>on the assessment report</a:t>
                      </a:r>
                      <a:endParaRPr lang="en-US" sz="800" b="0" i="0" u="none" strike="noStrike" dirty="0">
                        <a:solidFill>
                          <a:srgbClr val="000000"/>
                        </a:solidFill>
                        <a:effectLst/>
                        <a:latin typeface="Symbol" panose="05050102010706020507" pitchFamily="18" charset="2"/>
                      </a:endParaRPr>
                    </a:p>
                  </a:txBody>
                  <a:tcPr marL="14215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0003"/>
                  </a:ext>
                </a:extLst>
              </a:tr>
              <a:tr h="16584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buClr>
                          <a:srgbClr val="000000"/>
                        </a:buClr>
                        <a:buSzPts val="800"/>
                        <a:buFont typeface="Symbol" panose="05050102010706020507" pitchFamily="18" charset="2"/>
                        <a:buChar char="-"/>
                      </a:pPr>
                      <a:r>
                        <a:rPr lang="en-US" sz="800" b="0" i="0" u="none" strike="noStrike" dirty="0" smtClean="0">
                          <a:solidFill>
                            <a:srgbClr val="141414"/>
                          </a:solidFill>
                          <a:effectLst/>
                          <a:latin typeface="Segoe UI" panose="020B0502040204020203" pitchFamily="34" charset="0"/>
                        </a:rPr>
                        <a:t> Future </a:t>
                      </a:r>
                      <a:r>
                        <a:rPr lang="en-US" sz="800" b="0" i="0" u="none" strike="noStrike" dirty="0">
                          <a:solidFill>
                            <a:srgbClr val="141414"/>
                          </a:solidFill>
                          <a:effectLst/>
                          <a:latin typeface="Segoe UI" panose="020B0502040204020203" pitchFamily="34" charset="0"/>
                        </a:rPr>
                        <a:t>course of action / next steps</a:t>
                      </a:r>
                      <a:endParaRPr lang="en-US" sz="800" b="0" i="0" u="none" strike="noStrike" dirty="0">
                        <a:solidFill>
                          <a:srgbClr val="000000"/>
                        </a:solidFill>
                        <a:effectLst/>
                        <a:latin typeface="Symbol" panose="05050102010706020507" pitchFamily="18" charset="2"/>
                      </a:endParaRPr>
                    </a:p>
                  </a:txBody>
                  <a:tcPr marL="14215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a:noFill/>
                    </a:lnT>
                    <a:lnB w="12700" cap="flat" cmpd="sng" algn="ctr">
                      <a:solidFill>
                        <a:srgbClr val="C4C4C4"/>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157945">
                <a:tc>
                  <a:txBody>
                    <a:bodyPr/>
                    <a:lstStyle/>
                    <a:p>
                      <a:pPr algn="ctr" rtl="0" fontAlgn="ctr"/>
                      <a:r>
                        <a:rPr lang="en-US" sz="800" b="0" i="0" u="none" strike="noStrike">
                          <a:solidFill>
                            <a:srgbClr val="141414"/>
                          </a:solidFill>
                          <a:effectLst/>
                          <a:latin typeface="Segoe UI" panose="020B0502040204020203" pitchFamily="34" charset="0"/>
                        </a:rPr>
                        <a:t>Functional/Business</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a:noFill/>
                    </a:lnB>
                    <a:solidFill>
                      <a:srgbClr val="F9FCFD"/>
                    </a:solidFill>
                  </a:tcPr>
                </a:tc>
                <a:tc rowSpan="3">
                  <a:txBody>
                    <a:bodyPr/>
                    <a:lstStyle/>
                    <a:p>
                      <a:pPr algn="ctr" rtl="0" fontAlgn="ctr"/>
                      <a:r>
                        <a:rPr lang="en-US" sz="800" b="0" i="0" u="none" strike="noStrike">
                          <a:solidFill>
                            <a:srgbClr val="141414"/>
                          </a:solidFill>
                          <a:effectLst/>
                          <a:latin typeface="Segoe UI" panose="020B0502040204020203" pitchFamily="34" charset="0"/>
                        </a:rPr>
                        <a:t>NFR Elucidation</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EDF6E6"/>
                    </a:solidFill>
                  </a:tcPr>
                </a:tc>
                <a:tc rowSpan="3">
                  <a:txBody>
                    <a:bodyPr/>
                    <a:lstStyle/>
                    <a:p>
                      <a:pPr algn="ctr" rtl="0" fontAlgn="ctr"/>
                      <a:r>
                        <a:rPr lang="en-US" sz="800" b="0" i="0" u="none" strike="noStrike">
                          <a:solidFill>
                            <a:srgbClr val="141414"/>
                          </a:solidFill>
                          <a:effectLst/>
                          <a:latin typeface="Segoe UI" panose="020B0502040204020203" pitchFamily="34" charset="0"/>
                        </a:rPr>
                        <a:t>Discussions / Meeting</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EAFAF5"/>
                    </a:solidFill>
                  </a:tcPr>
                </a:tc>
                <a:tc rowSpan="3">
                  <a:txBody>
                    <a:bodyPr/>
                    <a:lstStyle/>
                    <a:p>
                      <a:pPr algn="ctr" rtl="0" fontAlgn="ctr"/>
                      <a:r>
                        <a:rPr lang="en-US" sz="800" b="0" i="0" u="none" strike="noStrike">
                          <a:solidFill>
                            <a:srgbClr val="141414"/>
                          </a:solidFill>
                          <a:effectLst/>
                          <a:latin typeface="Segoe UI" panose="020B0502040204020203" pitchFamily="34" charset="0"/>
                        </a:rPr>
                        <a:t>4 hours/week</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FCF2E8"/>
                    </a:solidFill>
                  </a:tcPr>
                </a:tc>
                <a:tc rowSpan="3">
                  <a:txBody>
                    <a:bodyPr/>
                    <a:lstStyle/>
                    <a:p>
                      <a:pPr algn="ctr" rtl="0" fontAlgn="ctr"/>
                      <a:r>
                        <a:rPr lang="en-US" sz="800" b="0" i="0" u="none" strike="noStrike" dirty="0">
                          <a:solidFill>
                            <a:srgbClr val="141414"/>
                          </a:solidFill>
                          <a:effectLst/>
                          <a:latin typeface="Segoe UI" panose="020B0502040204020203" pitchFamily="34" charset="0"/>
                        </a:rPr>
                        <a:t>1 hour / week</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FCF2E8"/>
                    </a:solidFill>
                  </a:tcPr>
                </a:tc>
                <a:tc>
                  <a:txBody>
                    <a:bodyPr/>
                    <a:lstStyle/>
                    <a:p>
                      <a:pPr algn="l" rtl="0" fontAlgn="ctr">
                        <a:buClr>
                          <a:srgbClr val="000000"/>
                        </a:buClr>
                        <a:buSzPts val="800"/>
                        <a:buFont typeface="Symbol" panose="05050102010706020507" pitchFamily="18" charset="2"/>
                        <a:buChar char="-"/>
                      </a:pPr>
                      <a:r>
                        <a:rPr lang="en-US" sz="800" b="0" i="0" u="none" strike="noStrike" dirty="0" smtClean="0">
                          <a:solidFill>
                            <a:srgbClr val="141414"/>
                          </a:solidFill>
                          <a:effectLst/>
                          <a:latin typeface="Segoe UI" panose="020B0502040204020203" pitchFamily="34" charset="0"/>
                        </a:rPr>
                        <a:t> Provide </a:t>
                      </a:r>
                      <a:r>
                        <a:rPr lang="en-US" sz="800" b="0" i="0" u="none" strike="noStrike" dirty="0">
                          <a:solidFill>
                            <a:srgbClr val="141414"/>
                          </a:solidFill>
                          <a:effectLst/>
                          <a:latin typeface="Segoe UI" panose="020B0502040204020203" pitchFamily="34" charset="0"/>
                        </a:rPr>
                        <a:t>business drivers &amp; objectives</a:t>
                      </a:r>
                      <a:endParaRPr lang="en-US" sz="800" b="0" i="0" u="none" strike="noStrike" dirty="0">
                        <a:solidFill>
                          <a:srgbClr val="000000"/>
                        </a:solidFill>
                        <a:effectLst/>
                        <a:latin typeface="Symbol" panose="05050102010706020507" pitchFamily="18" charset="2"/>
                      </a:endParaRPr>
                    </a:p>
                  </a:txBody>
                  <a:tcPr marL="14215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0005"/>
                  </a:ext>
                </a:extLst>
              </a:tr>
              <a:tr h="221122">
                <a:tc>
                  <a:txBody>
                    <a:bodyPr/>
                    <a:lstStyle/>
                    <a:p>
                      <a:pPr algn="ctr" rtl="0" fontAlgn="ctr"/>
                      <a:r>
                        <a:rPr lang="en-US" sz="800" b="0" i="0" u="none" strike="noStrike">
                          <a:solidFill>
                            <a:srgbClr val="141414"/>
                          </a:solidFill>
                          <a:effectLst/>
                          <a:latin typeface="Segoe UI" panose="020B0502040204020203" pitchFamily="34" charset="0"/>
                        </a:rPr>
                        <a:t>SMEs </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a:noFill/>
                    </a:lnT>
                    <a:lnB>
                      <a:noFill/>
                    </a:lnB>
                    <a:solidFill>
                      <a:srgbClr val="F9FCFD"/>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buClr>
                          <a:srgbClr val="000000"/>
                        </a:buClr>
                        <a:buSzPts val="800"/>
                        <a:buFont typeface="Symbol" panose="05050102010706020507" pitchFamily="18" charset="2"/>
                        <a:buChar char="-"/>
                      </a:pPr>
                      <a:r>
                        <a:rPr lang="en-US" sz="800" b="0" i="0" u="none" strike="noStrike" dirty="0" smtClean="0">
                          <a:solidFill>
                            <a:srgbClr val="141414"/>
                          </a:solidFill>
                          <a:effectLst/>
                          <a:latin typeface="Segoe UI" panose="020B0502040204020203" pitchFamily="34" charset="0"/>
                        </a:rPr>
                        <a:t> Provide </a:t>
                      </a:r>
                      <a:r>
                        <a:rPr lang="en-US" sz="800" b="0" i="0" u="none" strike="noStrike" dirty="0">
                          <a:solidFill>
                            <a:srgbClr val="141414"/>
                          </a:solidFill>
                          <a:effectLst/>
                          <a:latin typeface="Segoe UI" panose="020B0502040204020203" pitchFamily="34" charset="0"/>
                        </a:rPr>
                        <a:t>details users, roles, geographic distribution &amp; access</a:t>
                      </a:r>
                      <a:endParaRPr lang="en-US" sz="800" b="0" i="0" u="none" strike="noStrike" dirty="0">
                        <a:solidFill>
                          <a:srgbClr val="000000"/>
                        </a:solidFill>
                        <a:effectLst/>
                        <a:latin typeface="Symbol" panose="05050102010706020507" pitchFamily="18" charset="2"/>
                      </a:endParaRPr>
                    </a:p>
                  </a:txBody>
                  <a:tcPr marL="14215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6"/>
                  </a:ext>
                </a:extLst>
              </a:tr>
              <a:tr h="165842">
                <a:tc>
                  <a:txBody>
                    <a:bodyPr/>
                    <a:lstStyle/>
                    <a:p>
                      <a:pPr algn="ctr" fontAlgn="ctr"/>
                      <a:r>
                        <a:rPr lang="en-US" sz="1000" b="0" i="0" u="none" strike="noStrike">
                          <a:solidFill>
                            <a:srgbClr val="000000"/>
                          </a:solidFill>
                          <a:effectLst/>
                          <a:latin typeface="Calibri" panose="020F0502020204030204" pitchFamily="34" charset="0"/>
                        </a:rPr>
                        <a:t> </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a:noFill/>
                    </a:lnT>
                    <a:lnB w="12700" cap="flat" cmpd="sng" algn="ctr">
                      <a:solidFill>
                        <a:srgbClr val="C4C4C4"/>
                      </a:solidFill>
                      <a:prstDash val="solid"/>
                      <a:round/>
                      <a:headEnd type="none" w="med" len="med"/>
                      <a:tailEnd type="none" w="med" len="med"/>
                    </a:lnB>
                    <a:solidFill>
                      <a:srgbClr val="F9FCFD"/>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buClr>
                          <a:srgbClr val="000000"/>
                        </a:buClr>
                        <a:buSzPts val="800"/>
                        <a:buFont typeface="Symbol" panose="05050102010706020507" pitchFamily="18" charset="2"/>
                        <a:buChar char="-"/>
                      </a:pPr>
                      <a:r>
                        <a:rPr lang="en-US" sz="800" b="0" i="0" u="none" strike="noStrike" dirty="0" smtClean="0">
                          <a:solidFill>
                            <a:srgbClr val="141414"/>
                          </a:solidFill>
                          <a:effectLst/>
                          <a:latin typeface="Segoe UI" panose="020B0502040204020203" pitchFamily="34" charset="0"/>
                        </a:rPr>
                        <a:t> Details </a:t>
                      </a:r>
                      <a:r>
                        <a:rPr lang="en-US" sz="800" b="0" i="0" u="none" strike="noStrike" dirty="0">
                          <a:solidFill>
                            <a:srgbClr val="141414"/>
                          </a:solidFill>
                          <a:effectLst/>
                          <a:latin typeface="Segoe UI" panose="020B0502040204020203" pitchFamily="34" charset="0"/>
                        </a:rPr>
                        <a:t>about business NFR, Growth forecasts</a:t>
                      </a:r>
                      <a:endParaRPr lang="en-US" sz="800" b="0" i="0" u="none" strike="noStrike" dirty="0">
                        <a:solidFill>
                          <a:srgbClr val="000000"/>
                        </a:solidFill>
                        <a:effectLst/>
                        <a:latin typeface="Symbol" panose="05050102010706020507" pitchFamily="18" charset="2"/>
                      </a:endParaRPr>
                    </a:p>
                  </a:txBody>
                  <a:tcPr marL="14215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a:noFill/>
                    </a:lnT>
                    <a:lnB w="12700" cap="flat" cmpd="sng" algn="ctr">
                      <a:solidFill>
                        <a:srgbClr val="C4C4C4"/>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202169">
                <a:tc rowSpan="3">
                  <a:txBody>
                    <a:bodyPr/>
                    <a:lstStyle/>
                    <a:p>
                      <a:pPr algn="ctr" rtl="0" fontAlgn="ctr"/>
                      <a:r>
                        <a:rPr lang="en-US" sz="800" b="0" i="0" u="none" strike="noStrike" dirty="0">
                          <a:solidFill>
                            <a:srgbClr val="141414"/>
                          </a:solidFill>
                          <a:effectLst/>
                          <a:latin typeface="Segoe UI" panose="020B0502040204020203" pitchFamily="34" charset="0"/>
                        </a:rPr>
                        <a:t>Infrastructure / Systems </a:t>
                      </a:r>
                      <a:r>
                        <a:rPr lang="en-US" sz="800" b="0" i="0" u="none" strike="noStrike" dirty="0" smtClean="0">
                          <a:solidFill>
                            <a:srgbClr val="141414"/>
                          </a:solidFill>
                          <a:effectLst/>
                          <a:latin typeface="Segoe UI" panose="020B0502040204020203" pitchFamily="34" charset="0"/>
                        </a:rPr>
                        <a:t>Support</a:t>
                      </a:r>
                    </a:p>
                    <a:p>
                      <a:pPr algn="ctr" rtl="0" fontAlgn="ctr"/>
                      <a:r>
                        <a:rPr lang="en-US" sz="800" b="0" i="0" u="none" strike="noStrike" dirty="0" smtClean="0">
                          <a:solidFill>
                            <a:srgbClr val="141414"/>
                          </a:solidFill>
                          <a:effectLst/>
                          <a:latin typeface="Segoe UI" panose="020B0502040204020203" pitchFamily="34" charset="0"/>
                        </a:rPr>
                        <a:t>(Jaime Warren)</a:t>
                      </a:r>
                      <a:endParaRPr lang="en-US" sz="800" b="0" i="0" u="none" strike="noStrike" dirty="0">
                        <a:solidFill>
                          <a:srgbClr val="141414"/>
                        </a:solidFill>
                        <a:effectLst/>
                        <a:latin typeface="Segoe UI" panose="020B0502040204020203" pitchFamily="34" charset="0"/>
                      </a:endParaRP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F9FCFD"/>
                    </a:solidFill>
                  </a:tcPr>
                </a:tc>
                <a:tc rowSpan="3">
                  <a:txBody>
                    <a:bodyPr/>
                    <a:lstStyle/>
                    <a:p>
                      <a:pPr algn="ctr" rtl="0" fontAlgn="ctr"/>
                      <a:r>
                        <a:rPr lang="en-US" sz="800" b="0" i="0" u="none" strike="noStrike">
                          <a:solidFill>
                            <a:srgbClr val="141414"/>
                          </a:solidFill>
                          <a:effectLst/>
                          <a:latin typeface="Segoe UI" panose="020B0502040204020203" pitchFamily="34" charset="0"/>
                        </a:rPr>
                        <a:t>Infrastructure inventory &amp; configurations, monitoring</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EDF6E6"/>
                    </a:solidFill>
                  </a:tcPr>
                </a:tc>
                <a:tc rowSpan="3">
                  <a:txBody>
                    <a:bodyPr/>
                    <a:lstStyle/>
                    <a:p>
                      <a:pPr algn="ctr" rtl="0" fontAlgn="ctr"/>
                      <a:r>
                        <a:rPr lang="en-US" sz="800" b="0" i="0" u="none" strike="noStrike">
                          <a:solidFill>
                            <a:srgbClr val="141414"/>
                          </a:solidFill>
                          <a:effectLst/>
                          <a:latin typeface="Segoe UI" panose="020B0502040204020203" pitchFamily="34" charset="0"/>
                        </a:rPr>
                        <a:t>Discussion / Document / email</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EAFAF5"/>
                    </a:solidFill>
                  </a:tcPr>
                </a:tc>
                <a:tc rowSpan="3">
                  <a:txBody>
                    <a:bodyPr/>
                    <a:lstStyle/>
                    <a:p>
                      <a:pPr algn="ctr" rtl="0" fontAlgn="ctr"/>
                      <a:r>
                        <a:rPr lang="en-US" sz="800" b="0" i="0" u="none" strike="noStrike">
                          <a:solidFill>
                            <a:srgbClr val="141414"/>
                          </a:solidFill>
                          <a:effectLst/>
                          <a:latin typeface="Segoe UI" panose="020B0502040204020203" pitchFamily="34" charset="0"/>
                        </a:rPr>
                        <a:t>4 hours / week</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FCF2E8"/>
                    </a:solidFill>
                  </a:tcPr>
                </a:tc>
                <a:tc rowSpan="3">
                  <a:txBody>
                    <a:bodyPr/>
                    <a:lstStyle/>
                    <a:p>
                      <a:pPr algn="ctr" rtl="0" fontAlgn="ctr"/>
                      <a:r>
                        <a:rPr lang="en-US" sz="800" b="0" i="0" u="none" strike="noStrike">
                          <a:solidFill>
                            <a:srgbClr val="141414"/>
                          </a:solidFill>
                          <a:effectLst/>
                          <a:latin typeface="Segoe UI" panose="020B0502040204020203" pitchFamily="34" charset="0"/>
                        </a:rPr>
                        <a:t>1 hour / week</a:t>
                      </a:r>
                    </a:p>
                  </a:txBody>
                  <a:tcPr marL="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w="12700" cap="flat" cmpd="sng" algn="ctr">
                      <a:solidFill>
                        <a:srgbClr val="C4C4C4"/>
                      </a:solidFill>
                      <a:prstDash val="solid"/>
                      <a:round/>
                      <a:headEnd type="none" w="med" len="med"/>
                      <a:tailEnd type="none" w="med" len="med"/>
                    </a:lnB>
                    <a:solidFill>
                      <a:srgbClr val="FCF2E8"/>
                    </a:solidFill>
                  </a:tcPr>
                </a:tc>
                <a:tc>
                  <a:txBody>
                    <a:bodyPr/>
                    <a:lstStyle/>
                    <a:p>
                      <a:pPr algn="l" rtl="0" fontAlgn="ctr">
                        <a:buClr>
                          <a:srgbClr val="000000"/>
                        </a:buClr>
                        <a:buSzPts val="800"/>
                        <a:buFont typeface="Symbol" panose="05050102010706020507" pitchFamily="18" charset="2"/>
                        <a:buChar char="-"/>
                      </a:pPr>
                      <a:r>
                        <a:rPr lang="en-US" sz="800" b="0" i="0" u="none" strike="noStrike" dirty="0" smtClean="0">
                          <a:solidFill>
                            <a:srgbClr val="141414"/>
                          </a:solidFill>
                          <a:effectLst/>
                          <a:latin typeface="Segoe UI" panose="020B0502040204020203" pitchFamily="34" charset="0"/>
                        </a:rPr>
                        <a:t> Commission </a:t>
                      </a:r>
                      <a:r>
                        <a:rPr lang="en-US" sz="800" b="0" i="0" u="none" strike="noStrike" dirty="0">
                          <a:solidFill>
                            <a:srgbClr val="141414"/>
                          </a:solidFill>
                          <a:effectLst/>
                          <a:latin typeface="Segoe UI" panose="020B0502040204020203" pitchFamily="34" charset="0"/>
                        </a:rPr>
                        <a:t>the IT CAM tool in the QA </a:t>
                      </a:r>
                      <a:r>
                        <a:rPr lang="en-US" sz="800" b="0" i="0" u="none" strike="noStrike" dirty="0" smtClean="0">
                          <a:solidFill>
                            <a:srgbClr val="141414"/>
                          </a:solidFill>
                          <a:effectLst/>
                          <a:latin typeface="Segoe UI" panose="020B0502040204020203" pitchFamily="34" charset="0"/>
                        </a:rPr>
                        <a:t>   environment</a:t>
                      </a:r>
                      <a:endParaRPr lang="en-US" sz="800" b="0" i="0" u="none" strike="noStrike" dirty="0">
                        <a:solidFill>
                          <a:srgbClr val="000000"/>
                        </a:solidFill>
                        <a:effectLst/>
                        <a:latin typeface="Symbol" panose="05050102010706020507" pitchFamily="18" charset="2"/>
                      </a:endParaRPr>
                    </a:p>
                  </a:txBody>
                  <a:tcPr marL="14215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w="12700" cap="flat" cmpd="sng" algn="ctr">
                      <a:solidFill>
                        <a:srgbClr val="C4C4C4"/>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0008"/>
                  </a:ext>
                </a:extLst>
              </a:tr>
              <a:tr h="3316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buClr>
                          <a:srgbClr val="000000"/>
                        </a:buClr>
                        <a:buSzPts val="800"/>
                        <a:buFont typeface="Symbol" panose="05050102010706020507" pitchFamily="18" charset="2"/>
                        <a:buChar char="-"/>
                      </a:pPr>
                      <a:r>
                        <a:rPr lang="en-US" sz="800" b="0" i="0" u="none" strike="noStrike" dirty="0" smtClean="0">
                          <a:solidFill>
                            <a:srgbClr val="141414"/>
                          </a:solidFill>
                          <a:effectLst/>
                          <a:latin typeface="Segoe UI" panose="020B0502040204020203" pitchFamily="34" charset="0"/>
                        </a:rPr>
                        <a:t> Provide </a:t>
                      </a:r>
                      <a:r>
                        <a:rPr lang="en-US" sz="800" b="0" i="0" u="none" strike="noStrike" dirty="0">
                          <a:solidFill>
                            <a:srgbClr val="141414"/>
                          </a:solidFill>
                          <a:effectLst/>
                          <a:latin typeface="Segoe UI" panose="020B0502040204020203" pitchFamily="34" charset="0"/>
                        </a:rPr>
                        <a:t>the require reports from WAS, Mainframes production during IRMA situation. Details on utilizations to be shared</a:t>
                      </a:r>
                      <a:endParaRPr lang="en-US" sz="800" b="0" i="0" u="none" strike="noStrike" dirty="0">
                        <a:solidFill>
                          <a:srgbClr val="000000"/>
                        </a:solidFill>
                        <a:effectLst/>
                        <a:latin typeface="Symbol" panose="05050102010706020507" pitchFamily="18" charset="2"/>
                      </a:endParaRPr>
                    </a:p>
                  </a:txBody>
                  <a:tcPr marL="14215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9"/>
                  </a:ext>
                </a:extLst>
              </a:tr>
              <a:tr h="22902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buClr>
                          <a:srgbClr val="000000"/>
                        </a:buClr>
                        <a:buSzPts val="800"/>
                        <a:buFont typeface="Symbol" panose="05050102010706020507" pitchFamily="18" charset="2"/>
                        <a:buChar char="-"/>
                      </a:pPr>
                      <a:r>
                        <a:rPr lang="en-US" sz="800" b="0" i="0" u="none" strike="noStrike" dirty="0" smtClean="0">
                          <a:solidFill>
                            <a:srgbClr val="141414"/>
                          </a:solidFill>
                          <a:effectLst/>
                          <a:latin typeface="Segoe UI" panose="020B0502040204020203" pitchFamily="34" charset="0"/>
                        </a:rPr>
                        <a:t> Details </a:t>
                      </a:r>
                      <a:r>
                        <a:rPr lang="en-US" sz="800" b="0" i="0" u="none" strike="noStrike" dirty="0">
                          <a:solidFill>
                            <a:srgbClr val="141414"/>
                          </a:solidFill>
                          <a:effectLst/>
                          <a:latin typeface="Segoe UI" panose="020B0502040204020203" pitchFamily="34" charset="0"/>
                        </a:rPr>
                        <a:t>about maintenance schedule, backup, down time, etc</a:t>
                      </a:r>
                      <a:r>
                        <a:rPr lang="en-US" sz="800" b="0" i="0" u="none" strike="noStrike" dirty="0" smtClean="0">
                          <a:solidFill>
                            <a:srgbClr val="141414"/>
                          </a:solidFill>
                          <a:effectLst/>
                          <a:latin typeface="Segoe UI" panose="020B0502040204020203" pitchFamily="34" charset="0"/>
                        </a:rPr>
                        <a:t>.</a:t>
                      </a:r>
                    </a:p>
                    <a:p>
                      <a:pPr algn="l" rtl="0" fontAlgn="ctr">
                        <a:buClr>
                          <a:srgbClr val="000000"/>
                        </a:buClr>
                        <a:buSzPts val="800"/>
                        <a:buFont typeface="Symbol" panose="05050102010706020507" pitchFamily="18" charset="2"/>
                        <a:buChar char="-"/>
                      </a:pPr>
                      <a:r>
                        <a:rPr lang="en-US" sz="800" b="0" i="0" u="none" strike="noStrike" dirty="0" smtClean="0">
                          <a:solidFill>
                            <a:schemeClr val="tx2"/>
                          </a:solidFill>
                          <a:effectLst/>
                          <a:latin typeface="Segoe UI" panose="020B0502040204020203" pitchFamily="34" charset="0"/>
                        </a:rPr>
                        <a:t>Provision</a:t>
                      </a:r>
                      <a:r>
                        <a:rPr lang="en-US" sz="800" b="0" i="0" u="none" strike="noStrike" baseline="0" dirty="0" smtClean="0">
                          <a:solidFill>
                            <a:schemeClr val="tx2"/>
                          </a:solidFill>
                          <a:effectLst/>
                          <a:latin typeface="Segoe UI" panose="020B0502040204020203" pitchFamily="34" charset="0"/>
                        </a:rPr>
                        <a:t> a QA environment which is similar to the  production environment in terms of factor and deployment architecture</a:t>
                      </a:r>
                      <a:endParaRPr lang="en-US" sz="800" b="0" i="0" u="none" strike="noStrike" dirty="0">
                        <a:solidFill>
                          <a:schemeClr val="tx2"/>
                        </a:solidFill>
                        <a:effectLst/>
                        <a:latin typeface="Symbol" panose="05050102010706020507" pitchFamily="18" charset="2"/>
                      </a:endParaRPr>
                    </a:p>
                  </a:txBody>
                  <a:tcPr marL="142150" marR="0" marT="0" marB="0" anchor="ctr">
                    <a:lnL w="12700" cap="flat" cmpd="sng" algn="ctr">
                      <a:solidFill>
                        <a:srgbClr val="C4C4C4"/>
                      </a:solidFill>
                      <a:prstDash val="solid"/>
                      <a:round/>
                      <a:headEnd type="none" w="med" len="med"/>
                      <a:tailEnd type="none" w="med" len="med"/>
                    </a:lnL>
                    <a:lnR w="12700" cap="flat" cmpd="sng" algn="ctr">
                      <a:solidFill>
                        <a:srgbClr val="C4C4C4"/>
                      </a:solidFill>
                      <a:prstDash val="solid"/>
                      <a:round/>
                      <a:headEnd type="none" w="med" len="med"/>
                      <a:tailEnd type="none" w="med" len="med"/>
                    </a:lnR>
                    <a:lnT>
                      <a:noFill/>
                    </a:lnT>
                    <a:lnB w="12700" cap="flat" cmpd="sng" algn="ctr">
                      <a:solidFill>
                        <a:srgbClr val="C4C4C4"/>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62909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PACE_CapacityAndAvailabilityServices_v0.2">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15023</TotalTime>
  <Words>1835</Words>
  <Application>Microsoft Office PowerPoint</Application>
  <PresentationFormat>On-screen Show (16:9)</PresentationFormat>
  <Paragraphs>350</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ＭＳ Ｐゴシック</vt:lpstr>
      <vt:lpstr>Arial</vt:lpstr>
      <vt:lpstr>Calibri</vt:lpstr>
      <vt:lpstr>Marlett</vt:lpstr>
      <vt:lpstr>Segoe UI</vt:lpstr>
      <vt:lpstr>Symbol</vt:lpstr>
      <vt:lpstr>Wingdings</vt:lpstr>
      <vt:lpstr>PACE_CapacityAndAvailabilityServices_v0.2</vt:lpstr>
      <vt:lpstr>PowerPoint Presentation</vt:lpstr>
      <vt:lpstr>Table of Contents</vt:lpstr>
      <vt:lpstr>Our Understanding</vt:lpstr>
      <vt:lpstr>Scope</vt:lpstr>
      <vt:lpstr>Approach</vt:lpstr>
      <vt:lpstr>Deliverables</vt:lpstr>
      <vt:lpstr>Tool Requirements</vt:lpstr>
      <vt:lpstr>Assumptions</vt:lpstr>
      <vt:lpstr>Dependencies</vt:lpstr>
      <vt:lpstr>Timeline &amp; Resources</vt:lpstr>
      <vt:lpstr>PowerPoint Presentation</vt:lpstr>
      <vt:lpstr>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132123</dc:creator>
  <cp:lastModifiedBy>Hardikar, Rohit (Cognizant)</cp:lastModifiedBy>
  <cp:revision>1863</cp:revision>
  <dcterms:created xsi:type="dcterms:W3CDTF">2014-11-04T06:53:26Z</dcterms:created>
  <dcterms:modified xsi:type="dcterms:W3CDTF">2018-01-15T10:12:25Z</dcterms:modified>
</cp:coreProperties>
</file>