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7" r:id="rId2"/>
  </p:sldMasterIdLst>
  <p:notesMasterIdLst>
    <p:notesMasterId r:id="rId10"/>
  </p:notesMasterIdLst>
  <p:sldIdLst>
    <p:sldId id="261" r:id="rId3"/>
    <p:sldId id="275" r:id="rId4"/>
    <p:sldId id="276" r:id="rId5"/>
    <p:sldId id="277" r:id="rId6"/>
    <p:sldId id="279" r:id="rId7"/>
    <p:sldId id="27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5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5482-C743-41D6-B9A3-629515625F11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45A4-50CD-4109-9BAE-1BA84CCA7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46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D1F1-40B7-491C-921F-234ADDC7537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9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D1F1-40B7-491C-921F-234ADDC7537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9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D1F1-40B7-491C-921F-234ADDC7537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6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D1F1-40B7-491C-921F-234ADDC7537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5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D1F1-40B7-491C-921F-234ADDC7537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9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820314" y="6270395"/>
            <a:ext cx="1769532" cy="379276"/>
          </a:xfrm>
          <a:prstGeom prst="rect">
            <a:avLst/>
          </a:prstGeom>
          <a:noFill/>
        </p:spPr>
        <p:txBody>
          <a:bodyPr wrap="square" lIns="96208" tIns="48104" rIns="96208" bIns="48104" rtlCol="0">
            <a:spAutoFit/>
          </a:bodyPr>
          <a:lstStyle/>
          <a:p>
            <a:pPr defTabSz="962032">
              <a:lnSpc>
                <a:spcPts val="1037"/>
              </a:lnSpc>
              <a:spcAft>
                <a:spcPts val="222"/>
              </a:spcAft>
            </a:pPr>
            <a:r>
              <a:rPr lang="en-US" sz="815" dirty="0">
                <a:solidFill>
                  <a:prstClr val="black">
                    <a:lumMod val="50000"/>
                    <a:lumOff val="50000"/>
                  </a:prstClr>
                </a:solidFill>
              </a:rPr>
              <a:t>www.cognizant.com</a:t>
            </a:r>
          </a:p>
          <a:p>
            <a:pPr defTabSz="962032">
              <a:lnSpc>
                <a:spcPts val="1037"/>
              </a:lnSpc>
              <a:spcAft>
                <a:spcPts val="222"/>
              </a:spcAft>
            </a:pPr>
            <a:r>
              <a:rPr lang="en-US" sz="815" dirty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© </a:t>
            </a:r>
            <a:r>
              <a:rPr lang="en-US" sz="815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2017 </a:t>
            </a:r>
            <a:r>
              <a:rPr lang="en-US" sz="815" dirty="0">
                <a:solidFill>
                  <a:prstClr val="black">
                    <a:lumMod val="50000"/>
                    <a:lumOff val="50000"/>
                  </a:prstClr>
                </a:solidFill>
              </a:rPr>
              <a:t>Cognizant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6567" y="1071548"/>
            <a:ext cx="5926708" cy="714379"/>
          </a:xfrm>
          <a:prstGeom prst="rect">
            <a:avLst/>
          </a:prstGeom>
        </p:spPr>
        <p:txBody>
          <a:bodyPr lIns="129881" tIns="64941" rIns="129881" bIns="64941"/>
          <a:lstStyle>
            <a:lvl1pPr algn="l">
              <a:defRPr sz="2963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296568" y="1857364"/>
            <a:ext cx="3003014" cy="357190"/>
          </a:xfrm>
          <a:prstGeom prst="rect">
            <a:avLst/>
          </a:prstGeom>
        </p:spPr>
        <p:txBody>
          <a:bodyPr lIns="129881" tIns="64941" rIns="129881" bIns="64941" anchor="b"/>
          <a:lstStyle>
            <a:lvl1pPr marL="0" indent="0">
              <a:buNone/>
              <a:defRPr sz="1333" b="1">
                <a:solidFill>
                  <a:schemeClr val="tx1">
                    <a:tint val="75000"/>
                  </a:schemeClr>
                </a:solidFill>
              </a:defRPr>
            </a:lvl1pPr>
            <a:lvl2pPr marL="481016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2pPr>
            <a:lvl3pPr marL="962032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3pPr>
            <a:lvl4pPr marL="144304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4pPr>
            <a:lvl5pPr marL="192406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5pPr>
            <a:lvl6pPr marL="2405078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6pPr>
            <a:lvl7pPr marL="2886094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7pPr>
            <a:lvl8pPr marL="336711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8pPr>
            <a:lvl9pPr marL="3848125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/>
            </a:lvl1pPr>
          </a:lstStyle>
          <a:p>
            <a:fld id="{671C97F3-19C9-4063-AC16-963CB8D9C4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9" y="260648"/>
            <a:ext cx="1030111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2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8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548741" cy="511156"/>
          </a:xfrm>
          <a:prstGeom prst="rect">
            <a:avLst/>
          </a:prstGeom>
        </p:spPr>
        <p:txBody>
          <a:bodyPr lIns="129881" tIns="64941" rIns="129881" bIns="64941"/>
          <a:lstStyle>
            <a:lvl1pPr algn="l">
              <a:defRPr sz="1778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/>
            </a:lvl1pPr>
          </a:lstStyle>
          <a:p>
            <a:fld id="{671C97F3-19C9-4063-AC16-963CB8D9C4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>
            <a:off x="103073" y="548680"/>
            <a:ext cx="9040927" cy="0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935" y="6341620"/>
            <a:ext cx="1333481" cy="6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" y="6361133"/>
            <a:ext cx="1030111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204864"/>
            <a:ext cx="9144000" cy="1656184"/>
          </a:xfrm>
          <a:prstGeom prst="rect">
            <a:avLst/>
          </a:prstGeom>
        </p:spPr>
        <p:txBody>
          <a:bodyPr lIns="129881" tIns="64941" rIns="129881" bIns="64941" anchor="ctr"/>
          <a:lstStyle>
            <a:lvl1pPr algn="l"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/>
            </a:lvl1pPr>
          </a:lstStyle>
          <a:p>
            <a:fld id="{671C97F3-19C9-4063-AC16-963CB8D9C4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3556000" y="6535580"/>
            <a:ext cx="1822935" cy="20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defTabSz="962032" eaLnBrk="0" hangingPunct="0"/>
            <a:r>
              <a:rPr lang="en-US" sz="741" dirty="0">
                <a:solidFill>
                  <a:prstClr val="white"/>
                </a:solidFill>
              </a:rPr>
              <a:t>Cognizant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75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320791" y="6339965"/>
            <a:ext cx="1769532" cy="350807"/>
          </a:xfrm>
          <a:prstGeom prst="rect">
            <a:avLst/>
          </a:prstGeom>
          <a:noFill/>
        </p:spPr>
        <p:txBody>
          <a:bodyPr wrap="square" lIns="96208" tIns="48104" rIns="96208" bIns="48104" rtlCol="0">
            <a:spAutoFit/>
          </a:bodyPr>
          <a:lstStyle/>
          <a:p>
            <a:pPr defTabSz="962032">
              <a:spcAft>
                <a:spcPts val="222"/>
              </a:spcAft>
            </a:pPr>
            <a:r>
              <a:rPr 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www.cognizant.com</a:t>
            </a:r>
          </a:p>
          <a:p>
            <a:pPr defTabSz="962032">
              <a:spcAft>
                <a:spcPts val="222"/>
              </a:spcAft>
            </a:pPr>
            <a:r>
              <a:rPr 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© </a:t>
            </a:r>
            <a:r>
              <a:rPr lang="en-US" sz="74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2017 </a:t>
            </a:r>
            <a:r>
              <a:rPr 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Cognizant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>
                <a:solidFill>
                  <a:schemeClr val="bg1"/>
                </a:solidFill>
              </a:defRPr>
            </a:lvl1pPr>
          </a:lstStyle>
          <a:p>
            <a:fld id="{671C97F3-19C9-4063-AC16-963CB8D9C4F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6357958"/>
            <a:ext cx="1030111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2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9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820314" y="6270395"/>
            <a:ext cx="1769532" cy="379276"/>
          </a:xfrm>
          <a:prstGeom prst="rect">
            <a:avLst/>
          </a:prstGeom>
          <a:noFill/>
        </p:spPr>
        <p:txBody>
          <a:bodyPr wrap="square" lIns="96208" tIns="48104" rIns="96208" bIns="48104" rtlCol="0">
            <a:spAutoFit/>
          </a:bodyPr>
          <a:lstStyle/>
          <a:p>
            <a:pPr defTabSz="962032">
              <a:lnSpc>
                <a:spcPts val="1037"/>
              </a:lnSpc>
              <a:spcAft>
                <a:spcPts val="222"/>
              </a:spcAft>
            </a:pPr>
            <a:r>
              <a:rPr lang="en-US" sz="815" dirty="0">
                <a:solidFill>
                  <a:prstClr val="black">
                    <a:lumMod val="50000"/>
                    <a:lumOff val="50000"/>
                  </a:prstClr>
                </a:solidFill>
              </a:rPr>
              <a:t>www.cognizant.com</a:t>
            </a:r>
          </a:p>
          <a:p>
            <a:pPr defTabSz="962032">
              <a:lnSpc>
                <a:spcPts val="1037"/>
              </a:lnSpc>
              <a:spcAft>
                <a:spcPts val="222"/>
              </a:spcAft>
            </a:pPr>
            <a:r>
              <a:rPr lang="en-US" sz="815" dirty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© </a:t>
            </a:r>
            <a:r>
              <a:rPr lang="en-US" sz="815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2017 </a:t>
            </a:r>
            <a:r>
              <a:rPr lang="en-US" sz="815" dirty="0">
                <a:solidFill>
                  <a:prstClr val="black">
                    <a:lumMod val="50000"/>
                    <a:lumOff val="50000"/>
                  </a:prstClr>
                </a:solidFill>
              </a:rPr>
              <a:t>Cognizant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6567" y="1071548"/>
            <a:ext cx="5926708" cy="714379"/>
          </a:xfrm>
          <a:prstGeom prst="rect">
            <a:avLst/>
          </a:prstGeom>
        </p:spPr>
        <p:txBody>
          <a:bodyPr lIns="129881" tIns="64941" rIns="129881" bIns="64941"/>
          <a:lstStyle>
            <a:lvl1pPr algn="l">
              <a:defRPr sz="2963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296568" y="1857364"/>
            <a:ext cx="3003014" cy="357190"/>
          </a:xfrm>
          <a:prstGeom prst="rect">
            <a:avLst/>
          </a:prstGeom>
        </p:spPr>
        <p:txBody>
          <a:bodyPr lIns="129881" tIns="64941" rIns="129881" bIns="64941" anchor="b"/>
          <a:lstStyle>
            <a:lvl1pPr marL="0" indent="0">
              <a:buNone/>
              <a:defRPr sz="1333" b="1">
                <a:solidFill>
                  <a:schemeClr val="tx1">
                    <a:tint val="75000"/>
                  </a:schemeClr>
                </a:solidFill>
              </a:defRPr>
            </a:lvl1pPr>
            <a:lvl2pPr marL="481016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2pPr>
            <a:lvl3pPr marL="962032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3pPr>
            <a:lvl4pPr marL="144304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4pPr>
            <a:lvl5pPr marL="192406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5pPr>
            <a:lvl6pPr marL="2405078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6pPr>
            <a:lvl7pPr marL="2886094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7pPr>
            <a:lvl8pPr marL="336711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8pPr>
            <a:lvl9pPr marL="3848125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/>
            </a:lvl1pPr>
          </a:lstStyle>
          <a:p>
            <a:fld id="{671C97F3-19C9-4063-AC16-963CB8D9C4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9" y="260648"/>
            <a:ext cx="1030111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6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548741" cy="511156"/>
          </a:xfrm>
          <a:prstGeom prst="rect">
            <a:avLst/>
          </a:prstGeom>
        </p:spPr>
        <p:txBody>
          <a:bodyPr lIns="129881" tIns="64941" rIns="129881" bIns="64941"/>
          <a:lstStyle>
            <a:lvl1pPr algn="l">
              <a:defRPr sz="1778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/>
            </a:lvl1pPr>
          </a:lstStyle>
          <a:p>
            <a:fld id="{671C97F3-19C9-4063-AC16-963CB8D9C4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>
            <a:off x="103073" y="548680"/>
            <a:ext cx="9040927" cy="0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935" y="6341620"/>
            <a:ext cx="1333481" cy="6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" y="6361133"/>
            <a:ext cx="1030111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204864"/>
            <a:ext cx="9144000" cy="1656184"/>
          </a:xfrm>
          <a:prstGeom prst="rect">
            <a:avLst/>
          </a:prstGeom>
        </p:spPr>
        <p:txBody>
          <a:bodyPr lIns="129881" tIns="64941" rIns="129881" bIns="64941" anchor="ctr"/>
          <a:lstStyle>
            <a:lvl1pPr algn="l"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/>
            </a:lvl1pPr>
          </a:lstStyle>
          <a:p>
            <a:fld id="{671C97F3-19C9-4063-AC16-963CB8D9C4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3556000" y="6535580"/>
            <a:ext cx="1822935" cy="20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defTabSz="962032" eaLnBrk="0" hangingPunct="0"/>
            <a:r>
              <a:rPr lang="en-US" sz="741" dirty="0">
                <a:solidFill>
                  <a:prstClr val="white"/>
                </a:solidFill>
              </a:rPr>
              <a:t>Cognizant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4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320791" y="6339965"/>
            <a:ext cx="1769532" cy="350807"/>
          </a:xfrm>
          <a:prstGeom prst="rect">
            <a:avLst/>
          </a:prstGeom>
          <a:noFill/>
        </p:spPr>
        <p:txBody>
          <a:bodyPr wrap="square" lIns="96208" tIns="48104" rIns="96208" bIns="48104" rtlCol="0">
            <a:spAutoFit/>
          </a:bodyPr>
          <a:lstStyle/>
          <a:p>
            <a:pPr defTabSz="962032">
              <a:spcAft>
                <a:spcPts val="222"/>
              </a:spcAft>
            </a:pPr>
            <a:r>
              <a:rPr 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www.cognizant.com</a:t>
            </a:r>
          </a:p>
          <a:p>
            <a:pPr defTabSz="962032">
              <a:spcAft>
                <a:spcPts val="222"/>
              </a:spcAft>
            </a:pPr>
            <a:r>
              <a:rPr 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© </a:t>
            </a:r>
            <a:r>
              <a:rPr lang="en-US" sz="74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2017 </a:t>
            </a:r>
            <a:r>
              <a:rPr 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Cognizant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>
                <a:solidFill>
                  <a:schemeClr val="bg1"/>
                </a:solidFill>
              </a:defRPr>
            </a:lvl1pPr>
          </a:lstStyle>
          <a:p>
            <a:fld id="{671C97F3-19C9-4063-AC16-963CB8D9C4F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6357958"/>
            <a:ext cx="1030111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5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/>
            </a:lvl1pPr>
          </a:lstStyle>
          <a:p>
            <a:pPr defTabSz="962032"/>
            <a:fld id="{671C97F3-19C9-4063-AC16-963CB8D9C4F0}" type="slidenum">
              <a:rPr lang="en-US" smtClean="0">
                <a:solidFill>
                  <a:prstClr val="black"/>
                </a:solidFill>
              </a:rPr>
              <a:pPr defTabSz="962032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 bwMode="auto">
          <a:xfrm>
            <a:off x="3556000" y="6535580"/>
            <a:ext cx="1822935" cy="20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defTabSz="962032" eaLnBrk="0" hangingPunct="0"/>
            <a:r>
              <a:rPr 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Cognizant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2610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2032" rtl="0" eaLnBrk="1" latinLnBrk="0" hangingPunct="1">
        <a:spcBef>
          <a:spcPct val="0"/>
        </a:spcBef>
        <a:buNone/>
        <a:defRPr sz="45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762" indent="-360762" algn="l" defTabSz="962032" rtl="0" eaLnBrk="1" latinLnBrk="0" hangingPunct="1">
        <a:spcBef>
          <a:spcPct val="20000"/>
        </a:spcBef>
        <a:buFont typeface="Arial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1pPr>
      <a:lvl2pPr marL="781650" indent="-300635" algn="l" defTabSz="962032" rtl="0" eaLnBrk="1" latinLnBrk="0" hangingPunct="1">
        <a:spcBef>
          <a:spcPct val="20000"/>
        </a:spcBef>
        <a:buFont typeface="Arial" pitchFamily="34" charset="0"/>
        <a:buChar char="–"/>
        <a:defRPr sz="2963" kern="1200">
          <a:solidFill>
            <a:schemeClr val="tx1"/>
          </a:solidFill>
          <a:latin typeface="+mn-lt"/>
          <a:ea typeface="+mn-ea"/>
          <a:cs typeface="+mn-cs"/>
        </a:defRPr>
      </a:lvl2pPr>
      <a:lvl3pPr marL="1202539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518" kern="1200">
          <a:solidFill>
            <a:schemeClr val="tx1"/>
          </a:solidFill>
          <a:latin typeface="+mn-lt"/>
          <a:ea typeface="+mn-ea"/>
          <a:cs typeface="+mn-cs"/>
        </a:defRPr>
      </a:lvl3pPr>
      <a:lvl4pPr marL="1683555" indent="-240508" algn="l" defTabSz="962032" rtl="0" eaLnBrk="1" latinLnBrk="0" hangingPunct="1">
        <a:spcBef>
          <a:spcPct val="20000"/>
        </a:spcBef>
        <a:buFont typeface="Arial" pitchFamily="34" charset="0"/>
        <a:buChar char="–"/>
        <a:defRPr sz="2074" kern="1200">
          <a:solidFill>
            <a:schemeClr val="tx1"/>
          </a:solidFill>
          <a:latin typeface="+mn-lt"/>
          <a:ea typeface="+mn-ea"/>
          <a:cs typeface="+mn-cs"/>
        </a:defRPr>
      </a:lvl4pPr>
      <a:lvl5pPr marL="2164571" indent="-240508" algn="l" defTabSz="962032" rtl="0" eaLnBrk="1" latinLnBrk="0" hangingPunct="1">
        <a:spcBef>
          <a:spcPct val="20000"/>
        </a:spcBef>
        <a:buFont typeface="Arial" pitchFamily="34" charset="0"/>
        <a:buChar char="»"/>
        <a:defRPr sz="2074" kern="1200">
          <a:solidFill>
            <a:schemeClr val="tx1"/>
          </a:solidFill>
          <a:latin typeface="+mn-lt"/>
          <a:ea typeface="+mn-ea"/>
          <a:cs typeface="+mn-cs"/>
        </a:defRPr>
      </a:lvl5pPr>
      <a:lvl6pPr marL="2645586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6pPr>
      <a:lvl7pPr marL="3126602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7pPr>
      <a:lvl8pPr marL="3607618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8pPr>
      <a:lvl9pPr marL="4088633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81016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2pPr>
      <a:lvl3pPr marL="962032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3pPr>
      <a:lvl4pPr marL="1443047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1924063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405078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2886094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367110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3848125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416" y="6357959"/>
            <a:ext cx="457200" cy="365125"/>
          </a:xfrm>
          <a:prstGeom prst="rect">
            <a:avLst/>
          </a:prstGeom>
        </p:spPr>
        <p:txBody>
          <a:bodyPr lIns="129881" tIns="64941" rIns="129881" bIns="64941"/>
          <a:lstStyle>
            <a:lvl1pPr>
              <a:defRPr sz="1111"/>
            </a:lvl1pPr>
          </a:lstStyle>
          <a:p>
            <a:pPr defTabSz="962032"/>
            <a:fld id="{671C97F3-19C9-4063-AC16-963CB8D9C4F0}" type="slidenum">
              <a:rPr lang="en-US" smtClean="0">
                <a:solidFill>
                  <a:prstClr val="black"/>
                </a:solidFill>
              </a:rPr>
              <a:pPr defTabSz="962032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 bwMode="auto">
          <a:xfrm>
            <a:off x="3556000" y="6535580"/>
            <a:ext cx="1822935" cy="20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defTabSz="962032" eaLnBrk="0" hangingPunct="0"/>
            <a:r>
              <a:rPr 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Cognizant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143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2032" rtl="0" eaLnBrk="1" latinLnBrk="0" hangingPunct="1">
        <a:spcBef>
          <a:spcPct val="0"/>
        </a:spcBef>
        <a:buNone/>
        <a:defRPr sz="45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762" indent="-360762" algn="l" defTabSz="962032" rtl="0" eaLnBrk="1" latinLnBrk="0" hangingPunct="1">
        <a:spcBef>
          <a:spcPct val="20000"/>
        </a:spcBef>
        <a:buFont typeface="Arial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1pPr>
      <a:lvl2pPr marL="781650" indent="-300635" algn="l" defTabSz="962032" rtl="0" eaLnBrk="1" latinLnBrk="0" hangingPunct="1">
        <a:spcBef>
          <a:spcPct val="20000"/>
        </a:spcBef>
        <a:buFont typeface="Arial" pitchFamily="34" charset="0"/>
        <a:buChar char="–"/>
        <a:defRPr sz="2963" kern="1200">
          <a:solidFill>
            <a:schemeClr val="tx1"/>
          </a:solidFill>
          <a:latin typeface="+mn-lt"/>
          <a:ea typeface="+mn-ea"/>
          <a:cs typeface="+mn-cs"/>
        </a:defRPr>
      </a:lvl2pPr>
      <a:lvl3pPr marL="1202539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518" kern="1200">
          <a:solidFill>
            <a:schemeClr val="tx1"/>
          </a:solidFill>
          <a:latin typeface="+mn-lt"/>
          <a:ea typeface="+mn-ea"/>
          <a:cs typeface="+mn-cs"/>
        </a:defRPr>
      </a:lvl3pPr>
      <a:lvl4pPr marL="1683555" indent="-240508" algn="l" defTabSz="962032" rtl="0" eaLnBrk="1" latinLnBrk="0" hangingPunct="1">
        <a:spcBef>
          <a:spcPct val="20000"/>
        </a:spcBef>
        <a:buFont typeface="Arial" pitchFamily="34" charset="0"/>
        <a:buChar char="–"/>
        <a:defRPr sz="2074" kern="1200">
          <a:solidFill>
            <a:schemeClr val="tx1"/>
          </a:solidFill>
          <a:latin typeface="+mn-lt"/>
          <a:ea typeface="+mn-ea"/>
          <a:cs typeface="+mn-cs"/>
        </a:defRPr>
      </a:lvl4pPr>
      <a:lvl5pPr marL="2164571" indent="-240508" algn="l" defTabSz="962032" rtl="0" eaLnBrk="1" latinLnBrk="0" hangingPunct="1">
        <a:spcBef>
          <a:spcPct val="20000"/>
        </a:spcBef>
        <a:buFont typeface="Arial" pitchFamily="34" charset="0"/>
        <a:buChar char="»"/>
        <a:defRPr sz="2074" kern="1200">
          <a:solidFill>
            <a:schemeClr val="tx1"/>
          </a:solidFill>
          <a:latin typeface="+mn-lt"/>
          <a:ea typeface="+mn-ea"/>
          <a:cs typeface="+mn-cs"/>
        </a:defRPr>
      </a:lvl5pPr>
      <a:lvl6pPr marL="2645586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6pPr>
      <a:lvl7pPr marL="3126602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7pPr>
      <a:lvl8pPr marL="3607618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8pPr>
      <a:lvl9pPr marL="4088633" indent="-240508" algn="l" defTabSz="962032" rtl="0" eaLnBrk="1" latinLnBrk="0" hangingPunct="1">
        <a:spcBef>
          <a:spcPct val="20000"/>
        </a:spcBef>
        <a:buFont typeface="Arial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81016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2pPr>
      <a:lvl3pPr marL="962032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3pPr>
      <a:lvl4pPr marL="1443047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1924063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405078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2886094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367110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3848125" algn="l" defTabSz="962032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072" y="1513010"/>
            <a:ext cx="6231467" cy="529170"/>
          </a:xfrm>
        </p:spPr>
        <p:txBody>
          <a:bodyPr/>
          <a:lstStyle/>
          <a:p>
            <a:r>
              <a:rPr lang="en-US" sz="2370" dirty="0" smtClean="0">
                <a:latin typeface="Century Gothic" panose="020B0502020202020204" pitchFamily="34" charset="0"/>
              </a:rPr>
              <a:t>First </a:t>
            </a:r>
            <a:r>
              <a:rPr lang="en-US" sz="2370" dirty="0">
                <a:latin typeface="Century Gothic" panose="020B0502020202020204" pitchFamily="34" charset="0"/>
              </a:rPr>
              <a:t>Data </a:t>
            </a:r>
            <a:r>
              <a:rPr lang="en-US" sz="2370" dirty="0" smtClean="0">
                <a:latin typeface="Century Gothic" panose="020B0502020202020204" pitchFamily="34" charset="0"/>
              </a:rPr>
              <a:t>India </a:t>
            </a:r>
            <a:r>
              <a:rPr lang="en-US" sz="2370" dirty="0" smtClean="0">
                <a:latin typeface="Century Gothic" panose="020B0502020202020204" pitchFamily="34" charset="0"/>
              </a:rPr>
              <a:t>– Ocean Overview</a:t>
            </a:r>
            <a:endParaRPr lang="en-US" sz="237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8548741" cy="511156"/>
          </a:xfrm>
        </p:spPr>
        <p:txBody>
          <a:bodyPr vert="horz" lIns="129881" tIns="64941" rIns="129881" bIns="64941" rtlCol="0" anchor="ctr">
            <a:noAutofit/>
          </a:bodyPr>
          <a:lstStyle/>
          <a:p>
            <a:r>
              <a:rPr lang="en-AU" sz="2000" dirty="0" smtClean="0"/>
              <a:t>Ocean System Overview</a:t>
            </a:r>
            <a:endParaRPr lang="en-AU" sz="1800" kern="0" dirty="0">
              <a:solidFill>
                <a:srgbClr val="00B0F0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fld id="{8DF4D0DB-55B2-1A49-9B6E-A713EE50F22F}" type="slidenum">
              <a:rPr lang="en-US" sz="1000" smtClean="0">
                <a:solidFill>
                  <a:srgbClr val="00A9E0"/>
                </a:solidFill>
              </a:rPr>
              <a:pPr algn="ctr"/>
              <a:t>2</a:t>
            </a:fld>
            <a:endParaRPr lang="en-US" sz="1000" dirty="0">
              <a:solidFill>
                <a:srgbClr val="00A9E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10694"/>
            <a:ext cx="8500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Ocean is a central processing platform for all transactions acquired by First Data India on behalf of ICICI Bank and IDFC Bank.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Ocean receives </a:t>
            </a:r>
            <a:r>
              <a:rPr lang="en-US" dirty="0"/>
              <a:t>transactions extract (PTLF) from Base24, maintains </a:t>
            </a:r>
            <a:r>
              <a:rPr lang="en-US" dirty="0" smtClean="0"/>
              <a:t>all </a:t>
            </a:r>
            <a:r>
              <a:rPr lang="en-US" dirty="0"/>
              <a:t>transactions in the database (Oracle), sends transactions to Omnipay for settlement, interfaces with schemes, generates reports and statements.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Ocean </a:t>
            </a:r>
            <a:r>
              <a:rPr lang="en-US" dirty="0"/>
              <a:t>also has modules that supports integration with </a:t>
            </a:r>
            <a:r>
              <a:rPr lang="en-US" dirty="0" smtClean="0"/>
              <a:t>schemes such as Visa, MasterCard &amp; Amex, 3rd </a:t>
            </a:r>
            <a:r>
              <a:rPr lang="en-US" dirty="0"/>
              <a:t>parties such as wallet providers, DCC partners and loyalty partners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In summary, Ocean </a:t>
            </a:r>
            <a:r>
              <a:rPr lang="en-US" dirty="0"/>
              <a:t>does the </a:t>
            </a:r>
            <a:r>
              <a:rPr lang="en-US" dirty="0" smtClean="0"/>
              <a:t>following: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Processing </a:t>
            </a:r>
            <a:r>
              <a:rPr lang="en-US" dirty="0"/>
              <a:t>platform for billing, reconciliation, statement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ECS </a:t>
            </a:r>
            <a:r>
              <a:rPr lang="en-US" dirty="0"/>
              <a:t>transaction processing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Hosts all </a:t>
            </a:r>
            <a:r>
              <a:rPr lang="en-US" dirty="0"/>
              <a:t>transitional data, merchant data, acquirer data and reports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GL </a:t>
            </a:r>
            <a:r>
              <a:rPr lang="en-US" dirty="0"/>
              <a:t>report </a:t>
            </a:r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8548741" cy="511156"/>
          </a:xfrm>
        </p:spPr>
        <p:txBody>
          <a:bodyPr vert="horz" lIns="129881" tIns="64941" rIns="129881" bIns="64941" rtlCol="0" anchor="ctr">
            <a:noAutofit/>
          </a:bodyPr>
          <a:lstStyle/>
          <a:p>
            <a:r>
              <a:rPr lang="en-AU" sz="2000" dirty="0" smtClean="0"/>
              <a:t>Overall </a:t>
            </a:r>
            <a:r>
              <a:rPr lang="en-AU" sz="2000" dirty="0" smtClean="0"/>
              <a:t>India System Landscape</a:t>
            </a:r>
            <a:endParaRPr lang="en-AU" sz="1800" kern="0" dirty="0">
              <a:solidFill>
                <a:srgbClr val="00B0F0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fld id="{8DF4D0DB-55B2-1A49-9B6E-A713EE50F22F}" type="slidenum">
              <a:rPr lang="en-US" sz="1000" smtClean="0">
                <a:solidFill>
                  <a:srgbClr val="00A9E0"/>
                </a:solidFill>
              </a:rPr>
              <a:pPr algn="ctr"/>
              <a:t>3</a:t>
            </a:fld>
            <a:endParaRPr lang="en-US" sz="1000" dirty="0">
              <a:solidFill>
                <a:srgbClr val="00A9E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85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Ocean </a:t>
            </a:r>
            <a:r>
              <a:rPr lang="en-US" dirty="0" smtClean="0"/>
              <a:t>plays a key role in the system landscape of FD India to perform specific functions during merchant onboarding, authorization, settlement and reporting.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5257" y="2303670"/>
            <a:ext cx="883425" cy="496715"/>
          </a:xfrm>
          <a:prstGeom prst="rect">
            <a:avLst/>
          </a:prstGeom>
          <a:solidFill>
            <a:srgbClr val="ED7D31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Acquisition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1871" y="2303669"/>
            <a:ext cx="883425" cy="496715"/>
          </a:xfrm>
          <a:prstGeom prst="rect">
            <a:avLst/>
          </a:prstGeom>
          <a:solidFill>
            <a:srgbClr val="ED7D31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Set-Up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43793" y="2303668"/>
            <a:ext cx="883425" cy="496715"/>
          </a:xfrm>
          <a:prstGeom prst="rect">
            <a:avLst/>
          </a:prstGeom>
          <a:solidFill>
            <a:srgbClr val="ED7D31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 Processing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68909" y="2303668"/>
            <a:ext cx="883425" cy="496715"/>
          </a:xfrm>
          <a:prstGeom prst="rect">
            <a:avLst/>
          </a:prstGeom>
          <a:solidFill>
            <a:srgbClr val="ED7D31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Servicing</a:t>
            </a:r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1348682" y="2552027"/>
            <a:ext cx="413189" cy="1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3"/>
            <a:endCxn id="19" idx="1"/>
          </p:cNvCxnSpPr>
          <p:nvPr/>
        </p:nvCxnSpPr>
        <p:spPr>
          <a:xfrm flipV="1">
            <a:off x="2645296" y="2552025"/>
            <a:ext cx="798497" cy="1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/>
          <p:cNvCxnSpPr>
            <a:stCxn id="19" idx="3"/>
            <a:endCxn id="20" idx="1"/>
          </p:cNvCxnSpPr>
          <p:nvPr/>
        </p:nvCxnSpPr>
        <p:spPr>
          <a:xfrm>
            <a:off x="4327218" y="2552025"/>
            <a:ext cx="2341691" cy="0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97429" y="3297099"/>
            <a:ext cx="716160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Capture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37964" y="3309835"/>
            <a:ext cx="692437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Validation</a:t>
            </a:r>
          </a:p>
        </p:txBody>
      </p:sp>
      <p:cxnSp>
        <p:nvCxnSpPr>
          <p:cNvPr id="26" name="Straight Arrow Connector 24"/>
          <p:cNvCxnSpPr>
            <a:stCxn id="17" idx="2"/>
            <a:endCxn id="25" idx="0"/>
          </p:cNvCxnSpPr>
          <p:nvPr/>
        </p:nvCxnSpPr>
        <p:spPr>
          <a:xfrm rot="16200000" flipH="1">
            <a:off x="890851" y="2816502"/>
            <a:ext cx="509450" cy="4772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Straight Arrow Connector 27"/>
          <p:cNvCxnSpPr>
            <a:stCxn id="17" idx="2"/>
            <a:endCxn id="24" idx="0"/>
          </p:cNvCxnSpPr>
          <p:nvPr/>
        </p:nvCxnSpPr>
        <p:spPr>
          <a:xfrm rot="5400000">
            <a:off x="482884" y="2873011"/>
            <a:ext cx="496714" cy="35146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1825581" y="3309840"/>
            <a:ext cx="761749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Equipment Maintenance &amp; Order Entry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84209" y="3309835"/>
            <a:ext cx="725563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Acceptance Channel</a:t>
            </a:r>
          </a:p>
        </p:txBody>
      </p:sp>
      <p:cxnSp>
        <p:nvCxnSpPr>
          <p:cNvPr id="30" name="Straight Arrow Connector 24"/>
          <p:cNvCxnSpPr>
            <a:stCxn id="19" idx="2"/>
            <a:endCxn id="29" idx="0"/>
          </p:cNvCxnSpPr>
          <p:nvPr/>
        </p:nvCxnSpPr>
        <p:spPr>
          <a:xfrm rot="5400000">
            <a:off x="3211523" y="2635851"/>
            <a:ext cx="509453" cy="8385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27"/>
          <p:cNvCxnSpPr>
            <a:stCxn id="18" idx="2"/>
            <a:endCxn id="28" idx="0"/>
          </p:cNvCxnSpPr>
          <p:nvPr/>
        </p:nvCxnSpPr>
        <p:spPr>
          <a:xfrm rot="16200000" flipH="1">
            <a:off x="1950292" y="3053676"/>
            <a:ext cx="509456" cy="287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538828" y="3297099"/>
            <a:ext cx="692437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Authorization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22506" y="3309835"/>
            <a:ext cx="749295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Interchange</a:t>
            </a:r>
          </a:p>
        </p:txBody>
      </p:sp>
      <p:cxnSp>
        <p:nvCxnSpPr>
          <p:cNvPr id="34" name="Straight Arrow Connector 24"/>
          <p:cNvCxnSpPr>
            <a:stCxn id="19" idx="2"/>
            <a:endCxn id="33" idx="0"/>
          </p:cNvCxnSpPr>
          <p:nvPr/>
        </p:nvCxnSpPr>
        <p:spPr>
          <a:xfrm rot="16200000" flipH="1">
            <a:off x="4036604" y="2649284"/>
            <a:ext cx="509453" cy="81164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27"/>
          <p:cNvCxnSpPr>
            <a:stCxn id="19" idx="2"/>
            <a:endCxn id="32" idx="0"/>
          </p:cNvCxnSpPr>
          <p:nvPr/>
        </p:nvCxnSpPr>
        <p:spPr>
          <a:xfrm rot="5400000">
            <a:off x="3636920" y="3048511"/>
            <a:ext cx="496716" cy="4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5120119" y="3309835"/>
            <a:ext cx="786785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Posting &amp; Fee Billing/Reconciliation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91164" y="3309834"/>
            <a:ext cx="692437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Merchant Funding</a:t>
            </a:r>
          </a:p>
        </p:txBody>
      </p:sp>
      <p:cxnSp>
        <p:nvCxnSpPr>
          <p:cNvPr id="38" name="Straight Arrow Connector 24"/>
          <p:cNvCxnSpPr>
            <a:stCxn id="20" idx="2"/>
            <a:endCxn id="37" idx="0"/>
          </p:cNvCxnSpPr>
          <p:nvPr/>
        </p:nvCxnSpPr>
        <p:spPr>
          <a:xfrm rot="5400000">
            <a:off x="6469277" y="2668489"/>
            <a:ext cx="509451" cy="77323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27"/>
          <p:cNvCxnSpPr>
            <a:stCxn id="20" idx="2"/>
            <a:endCxn id="36" idx="0"/>
          </p:cNvCxnSpPr>
          <p:nvPr/>
        </p:nvCxnSpPr>
        <p:spPr>
          <a:xfrm rot="5400000">
            <a:off x="6057341" y="2256553"/>
            <a:ext cx="509453" cy="159711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220681" y="4207742"/>
            <a:ext cx="697601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VAPP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47349" y="4195005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59457" y="4169540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17797" y="4046005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15643" y="4585576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15642" y="5125146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15642" y="5664718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App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49960" y="4131332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Base24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62725" y="4151276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ISG</a:t>
            </a:r>
          </a:p>
        </p:txBody>
      </p:sp>
      <p:cxnSp>
        <p:nvCxnSpPr>
          <p:cNvPr id="49" name="Straight Arrow Connector 27"/>
          <p:cNvCxnSpPr>
            <a:stCxn id="32" idx="2"/>
            <a:endCxn id="47" idx="0"/>
          </p:cNvCxnSpPr>
          <p:nvPr/>
        </p:nvCxnSpPr>
        <p:spPr>
          <a:xfrm>
            <a:off x="3885047" y="3793813"/>
            <a:ext cx="11132" cy="337518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27"/>
          <p:cNvCxnSpPr>
            <a:stCxn id="33" idx="2"/>
          </p:cNvCxnSpPr>
          <p:nvPr/>
        </p:nvCxnSpPr>
        <p:spPr>
          <a:xfrm>
            <a:off x="4697154" y="3806550"/>
            <a:ext cx="7685" cy="292954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27"/>
          <p:cNvCxnSpPr>
            <a:stCxn id="28" idx="2"/>
            <a:endCxn id="42" idx="0"/>
          </p:cNvCxnSpPr>
          <p:nvPr/>
        </p:nvCxnSpPr>
        <p:spPr>
          <a:xfrm flipH="1">
            <a:off x="2205676" y="3806555"/>
            <a:ext cx="780" cy="362985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Straight Arrow Connector 27"/>
          <p:cNvCxnSpPr>
            <a:stCxn id="25" idx="2"/>
            <a:endCxn id="41" idx="0"/>
          </p:cNvCxnSpPr>
          <p:nvPr/>
        </p:nvCxnSpPr>
        <p:spPr>
          <a:xfrm>
            <a:off x="1384183" y="3806550"/>
            <a:ext cx="9385" cy="388455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27"/>
          <p:cNvCxnSpPr>
            <a:stCxn id="24" idx="2"/>
            <a:endCxn id="40" idx="0"/>
          </p:cNvCxnSpPr>
          <p:nvPr/>
        </p:nvCxnSpPr>
        <p:spPr>
          <a:xfrm>
            <a:off x="555509" y="3793814"/>
            <a:ext cx="13973" cy="413928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6757990" y="3297097"/>
            <a:ext cx="746026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 Management/Download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539386" y="3297097"/>
            <a:ext cx="692437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Merchant Statement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66031" y="3320830"/>
            <a:ext cx="692437" cy="49671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Merchant Servicing</a:t>
            </a:r>
          </a:p>
        </p:txBody>
      </p:sp>
      <p:cxnSp>
        <p:nvCxnSpPr>
          <p:cNvPr id="57" name="Straight Arrow Connector 27"/>
          <p:cNvCxnSpPr>
            <a:stCxn id="20" idx="2"/>
            <a:endCxn id="54" idx="0"/>
          </p:cNvCxnSpPr>
          <p:nvPr/>
        </p:nvCxnSpPr>
        <p:spPr>
          <a:xfrm rot="16200000" flipH="1">
            <a:off x="6872455" y="3038549"/>
            <a:ext cx="496715" cy="2038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Straight Arrow Connector 27"/>
          <p:cNvCxnSpPr>
            <a:stCxn id="20" idx="2"/>
            <a:endCxn id="55" idx="0"/>
          </p:cNvCxnSpPr>
          <p:nvPr/>
        </p:nvCxnSpPr>
        <p:spPr>
          <a:xfrm rot="16200000" flipH="1">
            <a:off x="7249756" y="2661248"/>
            <a:ext cx="496715" cy="77498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27"/>
          <p:cNvCxnSpPr>
            <a:stCxn id="20" idx="2"/>
            <a:endCxn id="56" idx="0"/>
          </p:cNvCxnSpPr>
          <p:nvPr/>
        </p:nvCxnSpPr>
        <p:spPr>
          <a:xfrm rot="16200000" flipH="1">
            <a:off x="7651213" y="2259792"/>
            <a:ext cx="520447" cy="1601628"/>
          </a:xfrm>
          <a:prstGeom prst="bentConnector3">
            <a:avLst>
              <a:gd name="adj1" fmla="val 46740"/>
            </a:avLst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Straight Arrow Connector 27"/>
          <p:cNvCxnSpPr>
            <a:stCxn id="36" idx="2"/>
          </p:cNvCxnSpPr>
          <p:nvPr/>
        </p:nvCxnSpPr>
        <p:spPr>
          <a:xfrm>
            <a:off x="5513512" y="3806550"/>
            <a:ext cx="11050" cy="377530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6022649" y="4223203"/>
            <a:ext cx="692437" cy="258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it-IT" sz="900" kern="0" dirty="0">
                <a:latin typeface="Calibri" panose="020F0502020204030204"/>
              </a:rPr>
              <a:t>Ocean</a:t>
            </a:r>
          </a:p>
        </p:txBody>
      </p:sp>
      <p:cxnSp>
        <p:nvCxnSpPr>
          <p:cNvPr id="62" name="Straight Arrow Connector 27"/>
          <p:cNvCxnSpPr>
            <a:stCxn id="37" idx="2"/>
          </p:cNvCxnSpPr>
          <p:nvPr/>
        </p:nvCxnSpPr>
        <p:spPr>
          <a:xfrm>
            <a:off x="6337383" y="3806549"/>
            <a:ext cx="20535" cy="373383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6796902" y="4137702"/>
            <a:ext cx="692437" cy="258074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RTMS</a:t>
            </a:r>
          </a:p>
        </p:txBody>
      </p:sp>
      <p:cxnSp>
        <p:nvCxnSpPr>
          <p:cNvPr id="64" name="Straight Arrow Connector 27"/>
          <p:cNvCxnSpPr>
            <a:stCxn id="54" idx="2"/>
            <a:endCxn id="63" idx="0"/>
          </p:cNvCxnSpPr>
          <p:nvPr/>
        </p:nvCxnSpPr>
        <p:spPr>
          <a:xfrm>
            <a:off x="7131003" y="3793812"/>
            <a:ext cx="12118" cy="343890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7554972" y="4169554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ISG</a:t>
            </a:r>
          </a:p>
        </p:txBody>
      </p:sp>
      <p:cxnSp>
        <p:nvCxnSpPr>
          <p:cNvPr id="66" name="Straight Arrow Connector 27"/>
          <p:cNvCxnSpPr>
            <a:stCxn id="55" idx="2"/>
          </p:cNvCxnSpPr>
          <p:nvPr/>
        </p:nvCxnSpPr>
        <p:spPr>
          <a:xfrm>
            <a:off x="7885605" y="3793812"/>
            <a:ext cx="4959" cy="316228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8378328" y="4161491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378329" y="4455225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Salesforce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715644" y="4315791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Ingenico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15643" y="4855361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it-IT" sz="900" kern="0" dirty="0" smtClean="0">
                <a:solidFill>
                  <a:prstClr val="white"/>
                </a:solidFill>
                <a:latin typeface="Calibri" panose="020F0502020204030204"/>
              </a:rPr>
              <a:t>Payseal </a:t>
            </a:r>
            <a:r>
              <a:rPr lang="it-IT" sz="900" kern="0" dirty="0">
                <a:solidFill>
                  <a:prstClr val="white"/>
                </a:solidFill>
                <a:latin typeface="Calibri" panose="020F0502020204030204"/>
              </a:rPr>
              <a:t>PG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715642" y="5394932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it-IT" sz="900" kern="0" dirty="0">
                <a:solidFill>
                  <a:prstClr val="white"/>
                </a:solidFill>
                <a:latin typeface="Calibri" panose="020F0502020204030204"/>
              </a:rPr>
              <a:t>POGO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367023" y="4457086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OmniPay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31566" y="4536270"/>
            <a:ext cx="692437" cy="258074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OmniPay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548911" y="4457086"/>
            <a:ext cx="692437" cy="258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it-IT" sz="900" kern="0" dirty="0">
                <a:latin typeface="Calibri" panose="020F0502020204030204"/>
              </a:rPr>
              <a:t>Ocean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175546" y="4236548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ISG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167283" y="4540525"/>
            <a:ext cx="692437" cy="258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it-IT" sz="900" kern="0" dirty="0">
                <a:latin typeface="Calibri" panose="020F0502020204030204"/>
              </a:rPr>
              <a:t>Ocean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175546" y="4843328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OmniPay</a:t>
            </a:r>
          </a:p>
        </p:txBody>
      </p:sp>
      <p:cxnSp>
        <p:nvCxnSpPr>
          <p:cNvPr id="80" name="Straight Arrow Connector 27"/>
          <p:cNvCxnSpPr>
            <a:stCxn id="56" idx="2"/>
          </p:cNvCxnSpPr>
          <p:nvPr/>
        </p:nvCxnSpPr>
        <p:spPr>
          <a:xfrm>
            <a:off x="8712250" y="3817544"/>
            <a:ext cx="12299" cy="292495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Straight Arrow Connector 27"/>
          <p:cNvCxnSpPr>
            <a:stCxn id="29" idx="2"/>
          </p:cNvCxnSpPr>
          <p:nvPr/>
        </p:nvCxnSpPr>
        <p:spPr>
          <a:xfrm>
            <a:off x="3046991" y="3806550"/>
            <a:ext cx="14872" cy="210870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1054196" y="4467376"/>
            <a:ext cx="692437" cy="258071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Actimize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682" y="4468435"/>
            <a:ext cx="692907" cy="258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Calibri" panose="020F0502020204030204"/>
              </a:rPr>
              <a:t>Ocean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250" y="4734158"/>
            <a:ext cx="692437" cy="350932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 Boarding</a:t>
            </a:r>
          </a:p>
        </p:txBody>
      </p:sp>
    </p:spTree>
    <p:extLst>
      <p:ext uri="{BB962C8B-B14F-4D97-AF65-F5344CB8AC3E}">
        <p14:creationId xmlns:p14="http://schemas.microsoft.com/office/powerpoint/2010/main" val="27437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8548741" cy="511156"/>
          </a:xfrm>
        </p:spPr>
        <p:txBody>
          <a:bodyPr vert="horz" lIns="129881" tIns="64941" rIns="129881" bIns="64941" rtlCol="0" anchor="ctr">
            <a:noAutofit/>
          </a:bodyPr>
          <a:lstStyle/>
          <a:p>
            <a:r>
              <a:rPr lang="en-AU" sz="2000" dirty="0" smtClean="0"/>
              <a:t>Ocean System Architecture – Logical View</a:t>
            </a:r>
            <a:endParaRPr lang="en-AU" sz="1800" kern="0" dirty="0">
              <a:solidFill>
                <a:srgbClr val="00B0F0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fld id="{8DF4D0DB-55B2-1A49-9B6E-A713EE50F22F}" type="slidenum">
              <a:rPr lang="en-US" sz="1000" smtClean="0">
                <a:solidFill>
                  <a:srgbClr val="00A9E0"/>
                </a:solidFill>
              </a:rPr>
              <a:pPr algn="ctr"/>
              <a:t>4</a:t>
            </a:fld>
            <a:endParaRPr lang="en-US" sz="1000" dirty="0">
              <a:solidFill>
                <a:srgbClr val="00A9E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7" y="1321777"/>
            <a:ext cx="8388011" cy="36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5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8548741" cy="511156"/>
          </a:xfrm>
        </p:spPr>
        <p:txBody>
          <a:bodyPr vert="horz" lIns="129881" tIns="64941" rIns="129881" bIns="64941" rtlCol="0" anchor="ctr">
            <a:noAutofit/>
          </a:bodyPr>
          <a:lstStyle/>
          <a:p>
            <a:r>
              <a:rPr lang="en-AU" sz="2000" dirty="0" smtClean="0"/>
              <a:t>Ocean System Architecture – Deployment View</a:t>
            </a:r>
            <a:endParaRPr lang="en-AU" sz="1800" kern="0" dirty="0">
              <a:solidFill>
                <a:srgbClr val="00B0F0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fld id="{8DF4D0DB-55B2-1A49-9B6E-A713EE50F22F}" type="slidenum">
              <a:rPr lang="en-US" sz="1000" smtClean="0">
                <a:solidFill>
                  <a:srgbClr val="00A9E0"/>
                </a:solidFill>
              </a:rPr>
              <a:pPr algn="ctr"/>
              <a:t>5</a:t>
            </a:fld>
            <a:endParaRPr lang="en-US" sz="1000" dirty="0">
              <a:solidFill>
                <a:srgbClr val="00A9E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7" y="1268760"/>
            <a:ext cx="863463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8548741" cy="511156"/>
          </a:xfrm>
        </p:spPr>
        <p:txBody>
          <a:bodyPr vert="horz" lIns="129881" tIns="64941" rIns="129881" bIns="64941" rtlCol="0" anchor="ctr">
            <a:noAutofit/>
          </a:bodyPr>
          <a:lstStyle/>
          <a:p>
            <a:r>
              <a:rPr lang="en-AU" sz="2000" dirty="0" smtClean="0"/>
              <a:t>Ocean System Integration Touch Points</a:t>
            </a:r>
            <a:endParaRPr lang="en-AU" sz="1800" kern="0" dirty="0">
              <a:solidFill>
                <a:srgbClr val="00B0F0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fld id="{8DF4D0DB-55B2-1A49-9B6E-A713EE50F22F}" type="slidenum">
              <a:rPr lang="en-US" sz="1000" smtClean="0">
                <a:solidFill>
                  <a:srgbClr val="00A9E0"/>
                </a:solidFill>
              </a:rPr>
              <a:pPr algn="ctr"/>
              <a:t>6</a:t>
            </a:fld>
            <a:endParaRPr lang="en-US" sz="1000" dirty="0">
              <a:solidFill>
                <a:srgbClr val="00A9E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1781" y="1052736"/>
            <a:ext cx="8640960" cy="4581527"/>
            <a:chOff x="391781" y="1052736"/>
            <a:chExt cx="8640960" cy="4581527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781" y="2420888"/>
              <a:ext cx="8640960" cy="321337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95536" y="1052736"/>
              <a:ext cx="1152128" cy="6480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Omnipay</a:t>
              </a:r>
              <a:endParaRPr lang="en-US" sz="14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712" y="1052736"/>
              <a:ext cx="1152128" cy="6480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IPG</a:t>
              </a:r>
              <a:endParaRPr lang="en-US" sz="14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5692" y="1052736"/>
              <a:ext cx="1152128" cy="6480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IMS Mobile App</a:t>
              </a:r>
              <a:endParaRPr lang="en-US" sz="14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23722" y="1052736"/>
              <a:ext cx="1152128" cy="6480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VAPP</a:t>
              </a:r>
              <a:endParaRPr lang="en-US" sz="14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74707" y="1052736"/>
              <a:ext cx="1152128" cy="6480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Actimize</a:t>
              </a:r>
              <a:r>
                <a:rPr 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 / GU</a:t>
              </a:r>
              <a:endParaRPr lang="en-US" sz="14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275856" y="1988840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71600" y="1988840"/>
              <a:ext cx="6428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7399786" y="170080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755745" y="170080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106730" y="1691811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560750" y="1691811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71600" y="170080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0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4918" y="1735667"/>
            <a:ext cx="2592916" cy="740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4444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28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259</Words>
  <Application>Microsoft Office PowerPoint</Application>
  <PresentationFormat>On-screen Show (4:3)</PresentationFormat>
  <Paragraphs>75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Arial Narrow</vt:lpstr>
      <vt:lpstr>Calibri</vt:lpstr>
      <vt:lpstr>Century Gothic</vt:lpstr>
      <vt:lpstr>Wingdings</vt:lpstr>
      <vt:lpstr>1_Office Theme</vt:lpstr>
      <vt:lpstr>2_Office Theme</vt:lpstr>
      <vt:lpstr>First Data India – Ocean Overview</vt:lpstr>
      <vt:lpstr>Ocean System Overview</vt:lpstr>
      <vt:lpstr>Overall India System Landscape</vt:lpstr>
      <vt:lpstr>Ocean System Architecture – Logical View</vt:lpstr>
      <vt:lpstr>Ocean System Architecture – Deployment View</vt:lpstr>
      <vt:lpstr>Ocean System Integration Touch Points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Rashi</dc:creator>
  <cp:lastModifiedBy>Sethuraman, Ramanan(Cognizant-BFS)</cp:lastModifiedBy>
  <cp:revision>164</cp:revision>
  <dcterms:created xsi:type="dcterms:W3CDTF">2017-06-16T09:30:51Z</dcterms:created>
  <dcterms:modified xsi:type="dcterms:W3CDTF">2017-10-20T09:22:46Z</dcterms:modified>
</cp:coreProperties>
</file>