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4"/>
  </p:notesMasterIdLst>
  <p:handoutMasterIdLst>
    <p:handoutMasterId r:id="rId15"/>
  </p:handoutMasterIdLst>
  <p:sldIdLst>
    <p:sldId id="598" r:id="rId5"/>
    <p:sldId id="259" r:id="rId6"/>
    <p:sldId id="646" r:id="rId7"/>
    <p:sldId id="543" r:id="rId8"/>
    <p:sldId id="642" r:id="rId9"/>
    <p:sldId id="643" r:id="rId10"/>
    <p:sldId id="645" r:id="rId11"/>
    <p:sldId id="561" r:id="rId12"/>
    <p:sldId id="29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15688" initials="1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FD8"/>
    <a:srgbClr val="3EA400"/>
    <a:srgbClr val="EA720D"/>
    <a:srgbClr val="CEE9B1"/>
    <a:srgbClr val="009900"/>
    <a:srgbClr val="FFE8A7"/>
    <a:srgbClr val="E7F4D8"/>
    <a:srgbClr val="53DA00"/>
    <a:srgbClr val="CCCFD6"/>
    <a:srgbClr val="E7E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9" autoAdjust="0"/>
    <p:restoredTop sz="91935" autoAdjust="0"/>
  </p:normalViewPr>
  <p:slideViewPr>
    <p:cSldViewPr>
      <p:cViewPr varScale="1">
        <p:scale>
          <a:sx n="71" d="100"/>
          <a:sy n="71" d="100"/>
        </p:scale>
        <p:origin x="123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75542-CE12-4B22-AAF7-7661900D5B1F}" type="datetimeFigureOut">
              <a:rPr lang="en-US" smtClean="0"/>
              <a:pPr/>
              <a:t>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D5099-831A-4177-9B39-5CFC5C6845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348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412FB-2C01-4869-B97C-6FDAE92B94BB}" type="datetimeFigureOut">
              <a:rPr lang="en-US" smtClean="0"/>
              <a:pPr/>
              <a:t>1/9/2018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469A3-7AE6-4F50-B8C7-3C777293B2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36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62000" y="1752600"/>
            <a:ext cx="5867400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4294967295"/>
          </p:nvPr>
        </p:nvSpPr>
        <p:spPr>
          <a:xfrm>
            <a:off x="762000" y="3108151"/>
            <a:ext cx="3962400" cy="549449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10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95988"/>
            <a:ext cx="91440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182563" y="6376988"/>
            <a:ext cx="518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190000"/>
              </a:lnSpc>
            </a:pPr>
            <a:r>
              <a:rPr lang="en-US" sz="900" dirty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 dirty="0" smtClean="0">
                <a:solidFill>
                  <a:srgbClr val="000000"/>
                </a:solidFill>
                <a:latin typeface="Verdana" pitchFamily="34" charset="0"/>
              </a:rPr>
              <a:t>©2017,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Cognizant 	</a:t>
            </a:r>
            <a:endParaRPr lang="en-US" sz="900" b="0" dirty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5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3" y="6262688"/>
            <a:ext cx="19637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0800000">
            <a:off x="0" y="14288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225" y="6442075"/>
            <a:ext cx="457200" cy="457200"/>
          </a:xfrm>
        </p:spPr>
        <p:txBody>
          <a:bodyPr/>
          <a:lstStyle>
            <a:lvl1pPr>
              <a:defRPr sz="1200">
                <a:solidFill>
                  <a:srgbClr val="6DB23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21D12546-4BFA-49EC-B576-EA695284C3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 rot="10800000">
            <a:off x="0" y="14288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cxnSp>
        <p:nvCxnSpPr>
          <p:cNvPr id="12" name="Straight Connector 9"/>
          <p:cNvCxnSpPr>
            <a:cxnSpLocks noChangeShapeType="1"/>
          </p:cNvCxnSpPr>
          <p:nvPr userDrawn="1"/>
        </p:nvCxnSpPr>
        <p:spPr bwMode="auto">
          <a:xfrm>
            <a:off x="152400" y="773875"/>
            <a:ext cx="8763000" cy="1587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25016" y="314139"/>
            <a:ext cx="8229600" cy="595311"/>
          </a:xfrm>
          <a:prstGeom prst="rect">
            <a:avLst/>
          </a:prstGeom>
        </p:spPr>
        <p:txBody>
          <a:bodyPr lIns="91435" tIns="45718" rIns="91435" bIns="45718" anchor="ctr"/>
          <a:lstStyle>
            <a:lvl1pPr algn="l">
              <a:defRPr sz="2200" cap="none" baseline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Segoe UI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47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11572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4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3" y="6248400"/>
            <a:ext cx="19637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 Same Side Corner Rectangle 4"/>
          <p:cNvSpPr/>
          <p:nvPr userDrawn="1"/>
        </p:nvSpPr>
        <p:spPr bwMode="auto">
          <a:xfrm rot="5400000">
            <a:off x="2514600" y="-103187"/>
            <a:ext cx="2362200" cy="7391400"/>
          </a:xfrm>
          <a:prstGeom prst="round2SameRect">
            <a:avLst/>
          </a:prstGeom>
          <a:solidFill>
            <a:srgbClr val="55B7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182563" y="6376988"/>
            <a:ext cx="518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190000"/>
              </a:lnSpc>
            </a:pPr>
            <a:r>
              <a:rPr lang="en-US" sz="900" dirty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 dirty="0" smtClean="0">
                <a:solidFill>
                  <a:srgbClr val="000000"/>
                </a:solidFill>
                <a:latin typeface="Verdana" pitchFamily="34" charset="0"/>
              </a:rPr>
              <a:t>©2017,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Cognizant 	</a:t>
            </a:r>
            <a:endParaRPr lang="en-US" sz="900" b="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224" y="6442075"/>
            <a:ext cx="511175" cy="457200"/>
          </a:xfrm>
        </p:spPr>
        <p:txBody>
          <a:bodyPr/>
          <a:lstStyle>
            <a:lvl1pPr>
              <a:defRPr sz="120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F6B0337D-C648-436D-981E-56AD61F63D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4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457200"/>
            <a:ext cx="8839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24600"/>
            <a:ext cx="4572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10000"/>
              </a:lnSpc>
              <a:defRPr sz="1000" b="0">
                <a:solidFill>
                  <a:srgbClr val="55B738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B26FBA57-7FE6-4ED9-857A-1238DA378F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3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8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3D97BB"/>
          </a:solidFill>
          <a:latin typeface="Calibri" panose="020F0502020204030204" pitchFamily="34" charset="0"/>
          <a:ea typeface="ＭＳ Ｐゴシック" charset="-128"/>
          <a:cs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6DB33F"/>
        </a:buClr>
        <a:buFont typeface="Wingdings" pitchFamily="2" charset="2"/>
        <a:tabLst>
          <a:tab pos="1022350" algn="l"/>
        </a:tabLst>
        <a:defRPr sz="2400">
          <a:solidFill>
            <a:schemeClr val="tx1"/>
          </a:solidFill>
          <a:latin typeface="Calibri" panose="020F0502020204030204" pitchFamily="34" charset="0"/>
          <a:ea typeface="ＭＳ Ｐゴシック" charset="-128"/>
          <a:cs typeface="Calibri" panose="020F0502020204030204" pitchFamily="34" charset="0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 sz="2400">
          <a:solidFill>
            <a:schemeClr val="tx1"/>
          </a:solidFill>
          <a:latin typeface="Calibri" panose="020F0502020204030204" pitchFamily="34" charset="0"/>
          <a:ea typeface="ＭＳ Ｐゴシック" charset="-128"/>
          <a:cs typeface="Calibri" panose="020F0502020204030204" pitchFamily="34" charset="0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 sz="2000">
          <a:solidFill>
            <a:schemeClr val="tx1"/>
          </a:solidFill>
          <a:latin typeface="Calibri" panose="020F0502020204030204" pitchFamily="34" charset="0"/>
          <a:ea typeface="ＭＳ Ｐゴシック" charset="-128"/>
          <a:cs typeface="Calibri" panose="020F0502020204030204" pitchFamily="34" charset="0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>
          <a:solidFill>
            <a:schemeClr val="tx1"/>
          </a:solidFill>
          <a:latin typeface="Calibri" panose="020F0502020204030204" pitchFamily="34" charset="0"/>
          <a:ea typeface="ＭＳ Ｐゴシック" charset="-128"/>
          <a:cs typeface="Calibri" panose="020F0502020204030204" pitchFamily="34" charset="0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>
          <a:solidFill>
            <a:schemeClr val="tx1"/>
          </a:solidFill>
          <a:latin typeface="Calibri" panose="020F0502020204030204" pitchFamily="34" charset="0"/>
          <a:ea typeface="ＭＳ Ｐゴシック" charset="-128"/>
          <a:cs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304800" y="1879848"/>
            <a:ext cx="8659688" cy="48235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First Data India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6" name="Title 5"/>
          <p:cNvSpPr txBox="1">
            <a:spLocks/>
          </p:cNvSpPr>
          <p:nvPr/>
        </p:nvSpPr>
        <p:spPr bwMode="auto">
          <a:xfrm>
            <a:off x="304800" y="2438400"/>
            <a:ext cx="586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EA4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Ocean </a:t>
            </a:r>
            <a:r>
              <a:rPr lang="en-US" sz="2400" b="1" kern="0" dirty="0" smtClean="0">
                <a:solidFill>
                  <a:srgbClr val="3EA400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Improvement Opportunities</a:t>
            </a:r>
            <a:endParaRPr lang="en-US" sz="2400" b="1" kern="0" dirty="0">
              <a:solidFill>
                <a:srgbClr val="3EA400"/>
              </a:solidFill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71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1"/>
          <p:cNvSpPr>
            <a:spLocks noGrp="1"/>
          </p:cNvSpPr>
          <p:nvPr>
            <p:ph type="sldNum" sz="quarter" idx="10"/>
          </p:nvPr>
        </p:nvSpPr>
        <p:spPr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1D12546-4BFA-49EC-B576-EA695284C379}" type="slidenum">
              <a:rPr lang="en-US">
                <a:latin typeface="+mn-lt"/>
                <a:cs typeface="+mn-cs"/>
              </a:rPr>
              <a:pPr/>
              <a:t>2</a:t>
            </a:fld>
            <a:endParaRPr lang="en-US" dirty="0">
              <a:latin typeface="+mn-lt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Summary</a:t>
            </a:r>
            <a:endParaRPr lang="en-US" dirty="0">
              <a:latin typeface="+mn-lt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4648200" y="3609375"/>
            <a:ext cx="4279017" cy="2334225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1544638" lvl="0" indent="-225425" eaLnBrk="0" fontAlgn="base" hangingPunct="0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ü"/>
            </a:pPr>
            <a:endParaRPr lang="en-US" sz="1400" dirty="0" smtClean="0">
              <a:solidFill>
                <a:srgbClr val="FF0000"/>
              </a:solidFill>
              <a:ea typeface="ＭＳ Ｐゴシック" pitchFamily="-12" charset="-128"/>
              <a:cs typeface="ＭＳ Ｐゴシック" pitchFamily="-12" charset="-128"/>
            </a:endParaRPr>
          </a:p>
          <a:p>
            <a:pPr marL="1266825" lvl="1" eaLnBrk="0" fontAlgn="base" hangingPunct="0">
              <a:spcBef>
                <a:spcPts val="600"/>
              </a:spcBef>
              <a:spcAft>
                <a:spcPct val="0"/>
              </a:spcAft>
            </a:pPr>
            <a:endParaRPr lang="en-US" sz="1400" dirty="0" smtClean="0">
              <a:solidFill>
                <a:prstClr val="black"/>
              </a:solidFill>
              <a:ea typeface="ＭＳ Ｐゴシック" pitchFamily="-12" charset="-128"/>
              <a:cs typeface="ＭＳ Ｐゴシック" pitchFamily="-12" charset="-128"/>
            </a:endParaRPr>
          </a:p>
          <a:p>
            <a:pPr marL="1266825" lvl="1" eaLnBrk="0" fontAlgn="base" hangingPunct="0">
              <a:spcBef>
                <a:spcPts val="600"/>
              </a:spcBef>
              <a:spcAft>
                <a:spcPct val="0"/>
              </a:spcAft>
            </a:pPr>
            <a:endParaRPr lang="en-US" sz="1400" b="1" dirty="0" smtClean="0">
              <a:solidFill>
                <a:prstClr val="black"/>
              </a:solidFill>
              <a:ea typeface="ＭＳ Ｐゴシック" pitchFamily="-12" charset="-128"/>
              <a:cs typeface="ＭＳ Ｐゴシック" pitchFamily="-12" charset="-128"/>
            </a:endParaRPr>
          </a:p>
          <a:p>
            <a:pPr marL="1139825" lvl="2" indent="-225425" eaLnBrk="0" fontAlgn="base" hangingPunct="0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ü"/>
            </a:pPr>
            <a:endParaRPr lang="en-US" sz="1400" b="1" dirty="0" smtClean="0">
              <a:solidFill>
                <a:prstClr val="black"/>
              </a:solidFill>
              <a:ea typeface="ＭＳ Ｐゴシック" pitchFamily="-12" charset="-128"/>
              <a:cs typeface="ＭＳ Ｐゴシック" pitchFamily="-12" charset="-128"/>
            </a:endParaRPr>
          </a:p>
          <a:p>
            <a:pPr marL="1139825" lvl="2" indent="-225425" eaLnBrk="0" fontAlgn="base" hangingPunct="0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ü"/>
            </a:pPr>
            <a:endParaRPr lang="en-US" sz="1400" b="1" dirty="0">
              <a:solidFill>
                <a:prstClr val="black"/>
              </a:solidFill>
              <a:ea typeface="ＭＳ Ｐゴシック" pitchFamily="-12" charset="-128"/>
              <a:cs typeface="ＭＳ Ｐゴシック" pitchFamily="-12" charset="-128"/>
            </a:endParaRPr>
          </a:p>
          <a:p>
            <a:pPr marL="225425" indent="-225425" eaLnBrk="0" fontAlgn="base" hangingPunct="0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sz="1400" dirty="0" smtClean="0">
                <a:solidFill>
                  <a:prstClr val="black"/>
                </a:solidFill>
                <a:ea typeface="ＭＳ Ｐゴシック" pitchFamily="-12" charset="-128"/>
                <a:cs typeface="ＭＳ Ｐゴシック" pitchFamily="-12" charset="-128"/>
              </a:rPr>
              <a:t>Actionable</a:t>
            </a:r>
            <a:r>
              <a:rPr lang="en-US" sz="1400" b="1" dirty="0" smtClean="0">
                <a:solidFill>
                  <a:prstClr val="black"/>
                </a:solidFill>
                <a:ea typeface="ＭＳ Ｐゴシック" pitchFamily="-12" charset="-128"/>
                <a:cs typeface="ＭＳ Ｐゴシック" pitchFamily="-12" charset="-128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ea typeface="ＭＳ Ｐゴシック" pitchFamily="-12" charset="-128"/>
                <a:cs typeface="ＭＳ Ｐゴシック" pitchFamily="-12" charset="-128"/>
              </a:rPr>
              <a:t>recommendations</a:t>
            </a:r>
            <a:r>
              <a:rPr lang="en-US" sz="1400" b="1" dirty="0" smtClean="0">
                <a:solidFill>
                  <a:prstClr val="black"/>
                </a:solidFill>
                <a:ea typeface="ＭＳ Ｐゴシック" pitchFamily="-12" charset="-128"/>
                <a:cs typeface="ＭＳ Ｐゴシック" pitchFamily="-12" charset="-128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ea typeface="ＭＳ Ｐゴシック" pitchFamily="-12" charset="-128"/>
                <a:cs typeface="ＭＳ Ｐゴシック" pitchFamily="-12" charset="-128"/>
              </a:rPr>
              <a:t>by focus areas and implementation complexity</a:t>
            </a:r>
            <a:endParaRPr lang="en-US" sz="1400" b="1" dirty="0" smtClean="0">
              <a:solidFill>
                <a:prstClr val="black"/>
              </a:solidFill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228859" y="3609375"/>
            <a:ext cx="4404102" cy="2340739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marL="228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tabLst>
                <a:tab pos="1022350" algn="l"/>
              </a:tabLst>
              <a:defRPr/>
            </a:pPr>
            <a:endParaRPr lang="en-US" sz="1400" kern="0" dirty="0" smtClean="0">
              <a:solidFill>
                <a:schemeClr val="tx1"/>
              </a:solidFill>
              <a:ea typeface="ＭＳ Ｐゴシック"/>
              <a:cs typeface="Calibri" panose="020F0502020204030204" pitchFamily="34" charset="0"/>
            </a:endParaRPr>
          </a:p>
          <a:p>
            <a:pPr marL="228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tabLst>
                <a:tab pos="1022350" algn="l"/>
              </a:tabLst>
              <a:defRPr/>
            </a:pPr>
            <a:endParaRPr lang="en-US" sz="1400" kern="0" dirty="0" smtClean="0">
              <a:solidFill>
                <a:schemeClr val="tx1"/>
              </a:solidFill>
              <a:ea typeface="ＭＳ Ｐゴシック"/>
              <a:cs typeface="Calibri" panose="020F0502020204030204" pitchFamily="34" charset="0"/>
            </a:endParaRPr>
          </a:p>
          <a:p>
            <a:pPr marL="228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tabLst>
                <a:tab pos="1022350" algn="l"/>
              </a:tabLst>
              <a:defRPr/>
            </a:pPr>
            <a:endParaRPr lang="en-US" sz="1400" kern="0" dirty="0">
              <a:solidFill>
                <a:schemeClr val="tx1"/>
              </a:solidFill>
              <a:ea typeface="ＭＳ Ｐゴシック"/>
              <a:cs typeface="Calibri" panose="020F0502020204030204" pitchFamily="34" charset="0"/>
            </a:endParaRPr>
          </a:p>
          <a:p>
            <a:pPr marL="228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tabLst>
                <a:tab pos="1022350" algn="l"/>
              </a:tabLst>
              <a:defRPr/>
            </a:pPr>
            <a:r>
              <a:rPr lang="en-US" sz="1400" kern="0" dirty="0" smtClean="0">
                <a:solidFill>
                  <a:schemeClr val="tx1"/>
                </a:solidFill>
                <a:ea typeface="ＭＳ Ｐゴシック"/>
                <a:cs typeface="Calibri" panose="020F0502020204030204" pitchFamily="34" charset="0"/>
              </a:rPr>
              <a:t>Review recommendations with FD India leadership</a:t>
            </a:r>
          </a:p>
          <a:p>
            <a:pPr indent="228600" defTabSz="4572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tabLst>
                <a:tab pos="1022350" algn="l"/>
              </a:tabLst>
              <a:defRPr/>
            </a:pPr>
            <a:r>
              <a:rPr lang="en-US" sz="1400" kern="0" dirty="0" smtClean="0">
                <a:solidFill>
                  <a:schemeClr val="tx1"/>
                </a:solidFill>
                <a:ea typeface="ＭＳ Ｐゴシック"/>
                <a:cs typeface="Calibri" panose="020F0502020204030204" pitchFamily="34" charset="0"/>
              </a:rPr>
              <a:t>and Ocean SMEs</a:t>
            </a:r>
          </a:p>
          <a:p>
            <a:pPr marL="228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tabLst>
                <a:tab pos="1022350" algn="l"/>
              </a:tabLst>
              <a:defRPr/>
            </a:pPr>
            <a:r>
              <a:rPr lang="en-US" sz="1400" kern="0" dirty="0" smtClean="0">
                <a:solidFill>
                  <a:schemeClr val="tx1"/>
                </a:solidFill>
                <a:ea typeface="ＭＳ Ｐゴシック"/>
                <a:cs typeface="Calibri" panose="020F0502020204030204" pitchFamily="34" charset="0"/>
              </a:rPr>
              <a:t>Implement roadmap for implementation</a:t>
            </a: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228600" y="1066800"/>
            <a:ext cx="4404360" cy="2487834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91440">
            <a:noAutofit/>
          </a:bodyPr>
          <a:lstStyle/>
          <a:p>
            <a:pPr marL="231775" lvl="1" indent="-231775" defTabSz="457200" eaLnBrk="0" fontAlgn="base" hangingPunct="0">
              <a:lnSpc>
                <a:spcPct val="150000"/>
              </a:lnSpc>
              <a:spcAft>
                <a:spcPct val="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Char char="ü"/>
              <a:tabLst>
                <a:tab pos="1606550" algn="l"/>
              </a:tabLst>
              <a:defRPr/>
            </a:pPr>
            <a:r>
              <a:rPr lang="en-US" sz="1400" kern="0" dirty="0">
                <a:solidFill>
                  <a:schemeClr val="tx1"/>
                </a:solidFill>
                <a:ea typeface="ＭＳ Ｐゴシック"/>
                <a:cs typeface="Calibri" panose="020F0502020204030204" pitchFamily="34" charset="0"/>
              </a:rPr>
              <a:t>Set the stage for </a:t>
            </a:r>
            <a:r>
              <a:rPr lang="en-US" sz="1400" kern="0" dirty="0" err="1">
                <a:solidFill>
                  <a:schemeClr val="tx1"/>
                </a:solidFill>
                <a:ea typeface="ＭＳ Ｐゴシック"/>
                <a:cs typeface="Calibri" panose="020F0502020204030204" pitchFamily="34" charset="0"/>
              </a:rPr>
              <a:t>DevOps</a:t>
            </a:r>
            <a:r>
              <a:rPr lang="en-US" sz="1400" kern="0" dirty="0">
                <a:solidFill>
                  <a:schemeClr val="tx1"/>
                </a:solidFill>
                <a:ea typeface="ＭＳ Ｐゴシック"/>
                <a:cs typeface="Calibri" panose="020F0502020204030204" pitchFamily="34" charset="0"/>
              </a:rPr>
              <a:t> and drive productivity through automated testing, build and deployment</a:t>
            </a:r>
          </a:p>
          <a:p>
            <a:pPr marL="231775" lvl="1" indent="-231775" defTabSz="457200" eaLnBrk="0" fontAlgn="base" hangingPunct="0">
              <a:lnSpc>
                <a:spcPct val="150000"/>
              </a:lnSpc>
              <a:spcAft>
                <a:spcPct val="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Char char="ü"/>
              <a:tabLst>
                <a:tab pos="1606550" algn="l"/>
              </a:tabLst>
              <a:defRPr/>
            </a:pPr>
            <a:r>
              <a:rPr lang="en-US" sz="1400" kern="0" dirty="0">
                <a:solidFill>
                  <a:schemeClr val="tx1"/>
                </a:solidFill>
                <a:ea typeface="ＭＳ Ｐゴシック"/>
                <a:cs typeface="Calibri" panose="020F0502020204030204" pitchFamily="34" charset="0"/>
              </a:rPr>
              <a:t>Improve code quality</a:t>
            </a:r>
          </a:p>
          <a:p>
            <a:pPr marL="231775" lvl="1" indent="-231775" defTabSz="457200" eaLnBrk="0" fontAlgn="base" hangingPunct="0">
              <a:lnSpc>
                <a:spcPct val="150000"/>
              </a:lnSpc>
              <a:spcAft>
                <a:spcPct val="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Char char="ü"/>
              <a:tabLst>
                <a:tab pos="1606550" algn="l"/>
              </a:tabLst>
              <a:defRPr/>
            </a:pPr>
            <a:r>
              <a:rPr lang="en-US" sz="1400" kern="0" dirty="0" smtClean="0">
                <a:solidFill>
                  <a:schemeClr val="tx1"/>
                </a:solidFill>
                <a:ea typeface="ＭＳ Ｐゴシック"/>
                <a:cs typeface="Calibri" panose="020F0502020204030204" pitchFamily="34" charset="0"/>
              </a:rPr>
              <a:t>Enhance application security</a:t>
            </a:r>
          </a:p>
          <a:p>
            <a:pPr marL="231775" lvl="1" indent="-231775" defTabSz="457200" eaLnBrk="0" fontAlgn="base" hangingPunct="0">
              <a:lnSpc>
                <a:spcPct val="150000"/>
              </a:lnSpc>
              <a:spcAft>
                <a:spcPct val="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Char char="ü"/>
              <a:tabLst>
                <a:tab pos="1606550" algn="l"/>
              </a:tabLst>
              <a:defRPr/>
            </a:pPr>
            <a:r>
              <a:rPr lang="en-US" sz="1400" kern="0" dirty="0">
                <a:solidFill>
                  <a:schemeClr val="tx1"/>
                </a:solidFill>
                <a:ea typeface="ＭＳ Ｐゴシック"/>
                <a:cs typeface="Calibri" panose="020F0502020204030204" pitchFamily="34" charset="0"/>
              </a:rPr>
              <a:t>Address potential performance </a:t>
            </a:r>
            <a:r>
              <a:rPr lang="en-US" sz="1400" kern="0" dirty="0" smtClean="0">
                <a:solidFill>
                  <a:schemeClr val="tx1"/>
                </a:solidFill>
                <a:ea typeface="ＭＳ Ｐゴシック"/>
                <a:cs typeface="Calibri" panose="020F0502020204030204" pitchFamily="34" charset="0"/>
              </a:rPr>
              <a:t>issues</a:t>
            </a:r>
          </a:p>
          <a:p>
            <a:pPr marL="231775" lvl="1" indent="-231775" defTabSz="457200" eaLnBrk="0" fontAlgn="base" hangingPunct="0">
              <a:spcAft>
                <a:spcPct val="0"/>
              </a:spcAft>
              <a:buClr>
                <a:prstClr val="black"/>
              </a:buClr>
              <a:buSzPct val="100000"/>
              <a:tabLst>
                <a:tab pos="1606550" algn="l"/>
              </a:tabLst>
              <a:defRPr/>
            </a:pPr>
            <a:endParaRPr lang="en-US" sz="1400" kern="0" dirty="0" smtClean="0">
              <a:solidFill>
                <a:schemeClr val="tx1"/>
              </a:solidFill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4648200" y="1066800"/>
            <a:ext cx="4267200" cy="2487834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91440">
            <a:noAutofit/>
          </a:bodyPr>
          <a:lstStyle/>
          <a:p>
            <a:pPr marL="228600" lvl="1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Wingdings" pitchFamily="2" charset="2"/>
              <a:buChar char="ü"/>
              <a:tabLst>
                <a:tab pos="1606550" algn="l"/>
              </a:tabLst>
              <a:defRPr/>
            </a:pPr>
            <a:r>
              <a:rPr lang="en-US" sz="1400" kern="0" dirty="0" smtClean="0">
                <a:solidFill>
                  <a:schemeClr val="tx1"/>
                </a:solidFill>
                <a:ea typeface="ＭＳ Ｐゴシック"/>
                <a:cs typeface="Calibri" panose="020F0502020204030204" pitchFamily="34" charset="0"/>
              </a:rPr>
              <a:t>Evaluate open source tools and setup/configure tools for code quality, security, performance, automation and build</a:t>
            </a:r>
          </a:p>
          <a:p>
            <a:pPr marL="228600" lvl="1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Wingdings" pitchFamily="2" charset="2"/>
              <a:buChar char="ü"/>
              <a:tabLst>
                <a:tab pos="1606550" algn="l"/>
              </a:tabLst>
              <a:defRPr/>
            </a:pPr>
            <a:r>
              <a:rPr lang="en-US" sz="1400" kern="0" dirty="0">
                <a:solidFill>
                  <a:schemeClr val="tx1"/>
                </a:solidFill>
                <a:ea typeface="ＭＳ Ｐゴシック"/>
                <a:cs typeface="Calibri" panose="020F0502020204030204" pitchFamily="34" charset="0"/>
              </a:rPr>
              <a:t>Baseline application and database performance using profiling tools</a:t>
            </a:r>
          </a:p>
          <a:p>
            <a:pPr marL="1143000" lvl="3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Wingdings" pitchFamily="2" charset="2"/>
              <a:buChar char="ü"/>
              <a:tabLst>
                <a:tab pos="1606550" algn="l"/>
              </a:tabLst>
              <a:defRPr/>
            </a:pPr>
            <a:r>
              <a:rPr lang="en-US" sz="1400" kern="0" dirty="0" smtClean="0">
                <a:solidFill>
                  <a:schemeClr val="tx1"/>
                </a:solidFill>
                <a:ea typeface="ＭＳ Ｐゴシック"/>
                <a:cs typeface="Calibri" panose="020F0502020204030204" pitchFamily="34" charset="0"/>
              </a:rPr>
              <a:t>Conduct feasibility and perform </a:t>
            </a:r>
            <a:r>
              <a:rPr lang="en-US" sz="1400" kern="0" dirty="0" err="1" smtClean="0">
                <a:solidFill>
                  <a:schemeClr val="tx1"/>
                </a:solidFill>
                <a:ea typeface="ＭＳ Ｐゴシック"/>
                <a:cs typeface="Calibri" panose="020F0502020204030204" pitchFamily="34" charset="0"/>
              </a:rPr>
              <a:t>PoCs</a:t>
            </a:r>
            <a:r>
              <a:rPr lang="en-US" sz="1400" kern="0" dirty="0" smtClean="0">
                <a:solidFill>
                  <a:schemeClr val="tx1"/>
                </a:solidFill>
                <a:ea typeface="ＭＳ Ｐゴシック"/>
                <a:cs typeface="Calibri" panose="020F0502020204030204" pitchFamily="34" charset="0"/>
              </a:rPr>
              <a:t> to demonstrate benefits</a:t>
            </a:r>
          </a:p>
          <a:p>
            <a:pPr marL="1600200" lvl="4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Wingdings" pitchFamily="2" charset="2"/>
              <a:buChar char="ü"/>
              <a:tabLst>
                <a:tab pos="1606550" algn="l"/>
              </a:tabLst>
              <a:defRPr/>
            </a:pPr>
            <a:r>
              <a:rPr lang="en-US" sz="1400" kern="0" dirty="0" smtClean="0">
                <a:solidFill>
                  <a:schemeClr val="tx1"/>
                </a:solidFill>
                <a:ea typeface="ＭＳ Ｐゴシック"/>
                <a:cs typeface="Calibri" panose="020F0502020204030204" pitchFamily="34" charset="0"/>
              </a:rPr>
              <a:t>Prepare roadmap for implementation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5025" y="2209800"/>
            <a:ext cx="2743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Oval 36"/>
          <p:cNvSpPr/>
          <p:nvPr/>
        </p:nvSpPr>
        <p:spPr>
          <a:xfrm>
            <a:off x="4068500" y="3017520"/>
            <a:ext cx="1097280" cy="1097280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b="1" kern="0" dirty="0">
              <a:solidFill>
                <a:srgbClr val="3A4972"/>
              </a:solidFill>
              <a:ea typeface="ＭＳ Ｐゴシック" charset="-128"/>
              <a:cs typeface="Calibri" pitchFamily="34" charset="0"/>
            </a:endParaRP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 rot="18484931">
            <a:off x="3584305" y="2832512"/>
            <a:ext cx="599459" cy="3876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73025" tIns="36512" rIns="73025" bIns="36512">
            <a:spAutoFit/>
          </a:bodyPr>
          <a:lstStyle/>
          <a:p>
            <a:pPr algn="ctr" defTabSz="81438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FFFF"/>
                </a:solidFill>
                <a:ea typeface="ＭＳ Ｐゴシック" charset="-128"/>
                <a:cs typeface="Calibri" pitchFamily="34" charset="0"/>
              </a:rPr>
              <a:t>Key </a:t>
            </a:r>
          </a:p>
          <a:p>
            <a:pPr algn="ctr" defTabSz="81438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FFFF"/>
                </a:solidFill>
                <a:ea typeface="ＭＳ Ｐゴシック" charset="-128"/>
                <a:cs typeface="Calibri" pitchFamily="34" charset="0"/>
              </a:rPr>
              <a:t>Drivers</a:t>
            </a:r>
            <a:endParaRPr lang="en-US" sz="1200" b="1" dirty="0">
              <a:solidFill>
                <a:srgbClr val="FFFFFF"/>
              </a:solidFill>
              <a:ea typeface="ＭＳ Ｐゴシック" charset="-128"/>
              <a:cs typeface="Calibri" pitchFamily="34" charset="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 rot="2411650">
            <a:off x="3808945" y="4094935"/>
            <a:ext cx="491095" cy="3876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73025" tIns="36512" rIns="73025" bIns="36512">
            <a:spAutoFit/>
          </a:bodyPr>
          <a:lstStyle/>
          <a:p>
            <a:pPr algn="ctr" defTabSz="81438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FFFF"/>
                </a:solidFill>
                <a:ea typeface="ＭＳ Ｐゴシック" charset="-128"/>
                <a:cs typeface="Calibri" pitchFamily="34" charset="0"/>
              </a:rPr>
              <a:t>Next </a:t>
            </a:r>
          </a:p>
          <a:p>
            <a:pPr algn="ctr" defTabSz="81438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FFFF"/>
                </a:solidFill>
                <a:ea typeface="ＭＳ Ｐゴシック" charset="-128"/>
                <a:cs typeface="Calibri" pitchFamily="34" charset="0"/>
              </a:rPr>
              <a:t>Steps</a:t>
            </a:r>
            <a:endParaRPr lang="en-US" sz="1200" b="1" dirty="0">
              <a:solidFill>
                <a:srgbClr val="FFFFFF"/>
              </a:solidFill>
              <a:ea typeface="ＭＳ Ｐゴシック" charset="-128"/>
              <a:cs typeface="Calibri" pitchFamily="34" charset="0"/>
            </a:endParaRPr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auto">
          <a:xfrm rot="2464600">
            <a:off x="4845092" y="2656875"/>
            <a:ext cx="735779" cy="3876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73025" tIns="36512" rIns="73025" bIns="36512">
            <a:spAutoFit/>
          </a:bodyPr>
          <a:lstStyle/>
          <a:p>
            <a:pPr algn="ctr" defTabSz="81438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FFFF"/>
                </a:solidFill>
                <a:ea typeface="ＭＳ Ｐゴシック" charset="-128"/>
                <a:cs typeface="Calibri" pitchFamily="34" charset="0"/>
              </a:rPr>
              <a:t>Key </a:t>
            </a:r>
          </a:p>
          <a:p>
            <a:pPr algn="ctr" defTabSz="81438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FFFF"/>
                </a:solidFill>
                <a:ea typeface="ＭＳ Ｐゴシック" charset="-128"/>
                <a:cs typeface="Calibri" pitchFamily="34" charset="0"/>
              </a:rPr>
              <a:t>Activities</a:t>
            </a:r>
            <a:endParaRPr lang="en-US" sz="1200" b="1" dirty="0">
              <a:solidFill>
                <a:srgbClr val="FFFFFF"/>
              </a:solidFill>
              <a:ea typeface="ＭＳ Ｐゴシック" charset="-128"/>
              <a:cs typeface="Calibri" pitchFamily="34" charset="0"/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 rot="18368719">
            <a:off x="4950383" y="3861959"/>
            <a:ext cx="795474" cy="3876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73025" tIns="36512" rIns="73025" bIns="36512">
            <a:spAutoFit/>
          </a:bodyPr>
          <a:lstStyle/>
          <a:p>
            <a:pPr algn="ctr" defTabSz="81438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FFFF"/>
                </a:solidFill>
                <a:ea typeface="ＭＳ Ｐゴシック" charset="-128"/>
                <a:cs typeface="Calibri" pitchFamily="34" charset="0"/>
              </a:rPr>
              <a:t>Key </a:t>
            </a:r>
          </a:p>
          <a:p>
            <a:pPr algn="ctr" defTabSz="81438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FFFF"/>
                </a:solidFill>
                <a:ea typeface="ＭＳ Ｐゴシック" charset="-128"/>
                <a:cs typeface="Calibri" pitchFamily="34" charset="0"/>
              </a:rPr>
              <a:t>Outcomes</a:t>
            </a:r>
            <a:endParaRPr lang="en-US" sz="1200" b="1" dirty="0">
              <a:solidFill>
                <a:srgbClr val="FFFFFF"/>
              </a:solidFill>
              <a:ea typeface="ＭＳ Ｐゴシック" charset="-128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81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D12546-4BFA-49EC-B576-EA695284C37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Ocean </a:t>
            </a:r>
            <a:r>
              <a:rPr lang="en-US" smtClean="0"/>
              <a:t>Process Suggestions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16541" y="804446"/>
            <a:ext cx="89114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 i="1" dirty="0" smtClean="0">
                <a:latin typeface="+mj-lt"/>
              </a:rPr>
              <a:t>Current Ocean platform challenges need to be addressed to facilitate a mature </a:t>
            </a:r>
            <a:r>
              <a:rPr lang="en-US" sz="1600" b="1" i="1" dirty="0" err="1" smtClean="0">
                <a:latin typeface="+mj-lt"/>
              </a:rPr>
              <a:t>DevOps</a:t>
            </a:r>
            <a:r>
              <a:rPr lang="en-US" sz="1600" b="1" i="1" dirty="0" smtClean="0">
                <a:latin typeface="+mj-lt"/>
              </a:rPr>
              <a:t> implementation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250825" y="1276052"/>
            <a:ext cx="1425575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SCM and Build</a:t>
            </a:r>
          </a:p>
        </p:txBody>
      </p:sp>
      <p:sp>
        <p:nvSpPr>
          <p:cNvPr id="75" name="TextBox 74"/>
          <p:cNvSpPr txBox="1"/>
          <p:nvPr/>
        </p:nvSpPr>
        <p:spPr bwMode="auto">
          <a:xfrm>
            <a:off x="250825" y="1557278"/>
            <a:ext cx="4473575" cy="286232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marL="285750" indent="-285750" eaLnBrk="0" hangingPunct="0">
              <a:buFont typeface="Wingdings" panose="05000000000000000000" pitchFamily="2" charset="2"/>
              <a:buChar char="§"/>
            </a:pPr>
            <a:r>
              <a:rPr lang="en-US" sz="1200" dirty="0">
                <a:latin typeface="+mj-lt"/>
              </a:rPr>
              <a:t>Most projects use Maven for </a:t>
            </a:r>
            <a:r>
              <a:rPr lang="en-US" sz="1200" dirty="0" smtClean="0">
                <a:latin typeface="+mj-lt"/>
              </a:rPr>
              <a:t>build</a:t>
            </a:r>
          </a:p>
          <a:p>
            <a:pPr marL="285750" indent="-285750" eaLnBrk="0" hangingPunct="0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+mj-lt"/>
              </a:rPr>
              <a:t>Built </a:t>
            </a:r>
            <a:r>
              <a:rPr lang="en-US" sz="1200" dirty="0">
                <a:latin typeface="+mj-lt"/>
              </a:rPr>
              <a:t>application artifacts are not archived / staged in a central </a:t>
            </a:r>
            <a:r>
              <a:rPr lang="en-US" sz="1200" dirty="0" smtClean="0">
                <a:latin typeface="+mj-lt"/>
              </a:rPr>
              <a:t>repository</a:t>
            </a:r>
            <a:endParaRPr lang="en-US" sz="1200" dirty="0">
              <a:latin typeface="+mj-lt"/>
            </a:endParaRP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+mj-lt"/>
              </a:rPr>
              <a:t>Eg</a:t>
            </a:r>
            <a:r>
              <a:rPr lang="en-US" sz="1200" dirty="0">
                <a:latin typeface="+mj-lt"/>
              </a:rPr>
              <a:t>. Deployed war file and its previous </a:t>
            </a:r>
            <a:r>
              <a:rPr lang="en-US" sz="1200" dirty="0" smtClean="0">
                <a:latin typeface="+mj-lt"/>
              </a:rPr>
              <a:t>versions </a:t>
            </a:r>
            <a:r>
              <a:rPr lang="en-US" sz="1200" dirty="0">
                <a:latin typeface="+mj-lt"/>
              </a:rPr>
              <a:t>are kept in the server folders by following manual convention</a:t>
            </a:r>
          </a:p>
          <a:p>
            <a:pPr marL="285750" indent="-285750" eaLnBrk="0" hangingPunct="0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+mj-lt"/>
              </a:rPr>
              <a:t>No standard SCM approach and common </a:t>
            </a:r>
            <a:r>
              <a:rPr lang="en-US" sz="1200" dirty="0">
                <a:latin typeface="+mj-lt"/>
              </a:rPr>
              <a:t>guidelines for versioning of built applications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+mj-lt"/>
              </a:rPr>
              <a:t>Some </a:t>
            </a:r>
            <a:r>
              <a:rPr lang="en-US" sz="1200" dirty="0">
                <a:latin typeface="+mj-lt"/>
              </a:rPr>
              <a:t>projects do not have any branches or tags or </a:t>
            </a:r>
            <a:r>
              <a:rPr lang="en-US" sz="1200" dirty="0" smtClean="0">
                <a:latin typeface="+mj-lt"/>
              </a:rPr>
              <a:t>versions </a:t>
            </a:r>
            <a:endParaRPr lang="en-US" sz="1200" dirty="0">
              <a:latin typeface="+mj-lt"/>
            </a:endParaRP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+mj-lt"/>
              </a:rPr>
              <a:t>Some </a:t>
            </a:r>
            <a:r>
              <a:rPr lang="en-US" sz="1200" dirty="0">
                <a:latin typeface="+mj-lt"/>
              </a:rPr>
              <a:t>projects do </a:t>
            </a:r>
            <a:r>
              <a:rPr lang="en-US" sz="1200" dirty="0" err="1">
                <a:latin typeface="+mj-lt"/>
              </a:rPr>
              <a:t>adhoc</a:t>
            </a:r>
            <a:r>
              <a:rPr lang="en-US" sz="1200" dirty="0">
                <a:latin typeface="+mj-lt"/>
              </a:rPr>
              <a:t> versioning / branching </a:t>
            </a:r>
            <a:r>
              <a:rPr lang="en-US" sz="1200" dirty="0" smtClean="0">
                <a:latin typeface="+mj-lt"/>
              </a:rPr>
              <a:t>strategy</a:t>
            </a:r>
            <a:endParaRPr lang="en-US" sz="1200" dirty="0">
              <a:latin typeface="+mj-lt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+mj-lt"/>
              </a:rPr>
              <a:t>Configuration </a:t>
            </a:r>
            <a:r>
              <a:rPr lang="en-US" sz="1200" dirty="0">
                <a:latin typeface="+mj-lt"/>
              </a:rPr>
              <a:t>files are manually moved / </a:t>
            </a:r>
            <a:r>
              <a:rPr lang="en-US" sz="1200" dirty="0" smtClean="0">
                <a:latin typeface="+mj-lt"/>
              </a:rPr>
              <a:t>edited</a:t>
            </a:r>
            <a:endParaRPr lang="en-US" sz="1200" dirty="0">
              <a:latin typeface="+mj-lt"/>
            </a:endParaRP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+mj-lt"/>
              </a:rPr>
              <a:t>Configuration </a:t>
            </a:r>
            <a:r>
              <a:rPr lang="en-US" sz="1200" dirty="0">
                <a:latin typeface="+mj-lt"/>
              </a:rPr>
              <a:t>files for different environments are not always maintained in the version control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+mj-lt"/>
              </a:rPr>
              <a:t>Certain </a:t>
            </a:r>
            <a:r>
              <a:rPr lang="en-US" sz="1200" dirty="0">
                <a:latin typeface="+mj-lt"/>
              </a:rPr>
              <a:t>configurations files are used by multiple </a:t>
            </a:r>
            <a:r>
              <a:rPr lang="en-US" sz="1200" dirty="0" smtClean="0">
                <a:latin typeface="+mj-lt"/>
              </a:rPr>
              <a:t>applications</a:t>
            </a:r>
          </a:p>
        </p:txBody>
      </p:sp>
      <p:sp>
        <p:nvSpPr>
          <p:cNvPr id="77" name="TextBox 76"/>
          <p:cNvSpPr txBox="1"/>
          <p:nvPr/>
        </p:nvSpPr>
        <p:spPr bwMode="auto">
          <a:xfrm>
            <a:off x="250824" y="4536141"/>
            <a:ext cx="302577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Code Review and  Test Review</a:t>
            </a:r>
          </a:p>
        </p:txBody>
      </p:sp>
      <p:sp>
        <p:nvSpPr>
          <p:cNvPr id="85" name="TextBox 84"/>
          <p:cNvSpPr txBox="1"/>
          <p:nvPr/>
        </p:nvSpPr>
        <p:spPr bwMode="auto">
          <a:xfrm>
            <a:off x="250824" y="4846365"/>
            <a:ext cx="4473576" cy="120032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marL="285750" indent="-285750" eaLnBrk="0" hangingPunct="0">
              <a:buFont typeface="Wingdings" panose="05000000000000000000" pitchFamily="2" charset="2"/>
              <a:buChar char="§"/>
            </a:pPr>
            <a:r>
              <a:rPr lang="en-US" sz="1200" dirty="0">
                <a:latin typeface="+mj-lt"/>
              </a:rPr>
              <a:t>Many projects lack automated unit test cases like </a:t>
            </a:r>
            <a:r>
              <a:rPr lang="en-US" sz="1200" dirty="0" err="1" smtClean="0">
                <a:latin typeface="+mj-lt"/>
              </a:rPr>
              <a:t>JUnit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>
                <a:latin typeface="+mj-lt"/>
              </a:rPr>
              <a:t>or </a:t>
            </a:r>
            <a:r>
              <a:rPr lang="en-US" sz="1200" dirty="0" err="1" smtClean="0">
                <a:latin typeface="+mj-lt"/>
              </a:rPr>
              <a:t>TestNG</a:t>
            </a:r>
            <a:endParaRPr lang="en-US" sz="1200" dirty="0">
              <a:latin typeface="+mj-lt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§"/>
            </a:pPr>
            <a:r>
              <a:rPr lang="en-US" sz="1200" dirty="0">
                <a:latin typeface="+mj-lt"/>
              </a:rPr>
              <a:t>In cases where unit tests exists </a:t>
            </a:r>
            <a:r>
              <a:rPr lang="en-US" sz="1200" dirty="0" smtClean="0">
                <a:latin typeface="+mj-lt"/>
              </a:rPr>
              <a:t>test </a:t>
            </a:r>
            <a:r>
              <a:rPr lang="en-US" sz="1200" dirty="0">
                <a:latin typeface="+mj-lt"/>
              </a:rPr>
              <a:t>coverage is very </a:t>
            </a:r>
            <a:r>
              <a:rPr lang="en-US" sz="1200" dirty="0" smtClean="0">
                <a:latin typeface="+mj-lt"/>
              </a:rPr>
              <a:t>minimal</a:t>
            </a:r>
            <a:endParaRPr lang="en-US" sz="1200" dirty="0">
              <a:latin typeface="+mj-lt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§"/>
            </a:pPr>
            <a:r>
              <a:rPr lang="en-US" sz="1200" dirty="0">
                <a:latin typeface="+mj-lt"/>
              </a:rPr>
              <a:t>Unit </a:t>
            </a:r>
            <a:r>
              <a:rPr lang="en-US" sz="1200" dirty="0" smtClean="0">
                <a:latin typeface="+mj-lt"/>
              </a:rPr>
              <a:t>tests </a:t>
            </a:r>
            <a:r>
              <a:rPr lang="en-US" sz="1200" dirty="0">
                <a:latin typeface="+mj-lt"/>
              </a:rPr>
              <a:t>need to be run </a:t>
            </a:r>
            <a:r>
              <a:rPr lang="en-US" sz="1200" dirty="0" smtClean="0">
                <a:latin typeface="+mj-lt"/>
              </a:rPr>
              <a:t>and </a:t>
            </a:r>
            <a:r>
              <a:rPr lang="en-US" sz="1200" dirty="0">
                <a:latin typeface="+mj-lt"/>
              </a:rPr>
              <a:t>maintained </a:t>
            </a:r>
            <a:r>
              <a:rPr lang="en-US" sz="1200" dirty="0" smtClean="0">
                <a:latin typeface="+mj-lt"/>
              </a:rPr>
              <a:t>regularly</a:t>
            </a:r>
            <a:endParaRPr lang="en-US" sz="1200" dirty="0">
              <a:latin typeface="+mj-lt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§"/>
            </a:pPr>
            <a:r>
              <a:rPr lang="en-US" sz="1200" dirty="0">
                <a:latin typeface="+mj-lt"/>
              </a:rPr>
              <a:t>Test coverage is not </a:t>
            </a:r>
            <a:r>
              <a:rPr lang="en-US" sz="1200" dirty="0" smtClean="0">
                <a:latin typeface="+mj-lt"/>
              </a:rPr>
              <a:t>tracked</a:t>
            </a:r>
            <a:endParaRPr lang="en-US" sz="1200" dirty="0">
              <a:latin typeface="+mj-lt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§"/>
            </a:pPr>
            <a:r>
              <a:rPr lang="en-US" sz="1200" dirty="0">
                <a:latin typeface="+mj-lt"/>
              </a:rPr>
              <a:t>Automated </a:t>
            </a:r>
            <a:r>
              <a:rPr lang="en-US" sz="1200" dirty="0" smtClean="0">
                <a:latin typeface="+mj-lt"/>
              </a:rPr>
              <a:t>code </a:t>
            </a:r>
            <a:r>
              <a:rPr lang="en-US" sz="1200" dirty="0">
                <a:latin typeface="+mj-lt"/>
              </a:rPr>
              <a:t>review mechanism is not </a:t>
            </a:r>
            <a:r>
              <a:rPr lang="en-US" sz="1200" dirty="0" smtClean="0">
                <a:latin typeface="+mj-lt"/>
              </a:rPr>
              <a:t>available</a:t>
            </a:r>
          </a:p>
        </p:txBody>
      </p:sp>
      <p:sp>
        <p:nvSpPr>
          <p:cNvPr id="86" name="TextBox 85"/>
          <p:cNvSpPr txBox="1"/>
          <p:nvPr/>
        </p:nvSpPr>
        <p:spPr bwMode="auto">
          <a:xfrm>
            <a:off x="4876800" y="3247837"/>
            <a:ext cx="302577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Release and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Deployment</a:t>
            </a:r>
            <a:endParaRPr lang="en-US" sz="1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 bwMode="auto">
          <a:xfrm>
            <a:off x="4876800" y="3555614"/>
            <a:ext cx="4038601" cy="249299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marL="285750" indent="-285750" eaLnBrk="0" hangingPunct="0">
              <a:buFont typeface="Wingdings" panose="05000000000000000000" pitchFamily="2" charset="2"/>
              <a:buChar char="§"/>
            </a:pPr>
            <a:r>
              <a:rPr lang="en-US" sz="1200" dirty="0">
                <a:latin typeface="+mj-lt"/>
              </a:rPr>
              <a:t>Automated release environment is not </a:t>
            </a:r>
            <a:r>
              <a:rPr lang="en-US" sz="1200" dirty="0" smtClean="0">
                <a:latin typeface="+mj-lt"/>
              </a:rPr>
              <a:t>available</a:t>
            </a:r>
          </a:p>
          <a:p>
            <a:pPr marL="285750" indent="-285750" eaLnBrk="0" hangingPunct="0">
              <a:buFont typeface="Wingdings" panose="05000000000000000000" pitchFamily="2" charset="2"/>
              <a:buChar char="§"/>
            </a:pPr>
            <a:r>
              <a:rPr lang="en-US" sz="1200" dirty="0">
                <a:latin typeface="+mj-lt"/>
              </a:rPr>
              <a:t>Projects may need to be refactored to enable automated </a:t>
            </a:r>
            <a:r>
              <a:rPr lang="en-US" sz="1200" dirty="0" smtClean="0">
                <a:latin typeface="+mj-lt"/>
              </a:rPr>
              <a:t>releases</a:t>
            </a:r>
          </a:p>
          <a:p>
            <a:pPr marL="628650" lvl="1" indent="-171450" eaLnBrk="0" hangingPunct="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Manual deployment steps are not </a:t>
            </a:r>
            <a:r>
              <a:rPr lang="en-US" sz="1200" dirty="0" smtClean="0">
                <a:latin typeface="+mj-lt"/>
              </a:rPr>
              <a:t>documented</a:t>
            </a:r>
          </a:p>
          <a:p>
            <a:pPr marL="171450" indent="-171450" eaLnBrk="0" hangingPunct="0">
              <a:buFont typeface="Wingdings" panose="05000000000000000000" pitchFamily="2" charset="2"/>
              <a:buChar char="§"/>
            </a:pPr>
            <a:r>
              <a:rPr lang="en-US" sz="1200" dirty="0">
                <a:latin typeface="+mj-lt"/>
              </a:rPr>
              <a:t>Single user id for server access is shared by multiple </a:t>
            </a:r>
            <a:r>
              <a:rPr lang="en-US" sz="1200" dirty="0" smtClean="0">
                <a:latin typeface="+mj-lt"/>
              </a:rPr>
              <a:t>members</a:t>
            </a:r>
          </a:p>
          <a:p>
            <a:pPr marL="628650" lvl="1" indent="-171450" eaLnBrk="0" hangingPunct="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Leads to frequent </a:t>
            </a:r>
            <a:r>
              <a:rPr lang="en-US" sz="1200" dirty="0" smtClean="0">
                <a:latin typeface="+mj-lt"/>
              </a:rPr>
              <a:t>locks</a:t>
            </a:r>
          </a:p>
          <a:p>
            <a:pPr marL="628650" lvl="1" indent="-171450" eaLnBrk="0" hangingPunct="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No accountability for </a:t>
            </a:r>
            <a:r>
              <a:rPr lang="en-US" sz="1200" dirty="0" smtClean="0">
                <a:latin typeface="+mj-lt"/>
              </a:rPr>
              <a:t>change</a:t>
            </a:r>
          </a:p>
          <a:p>
            <a:pPr marL="171450" indent="-171450" eaLnBrk="0" hangingPunct="0">
              <a:buFont typeface="Wingdings" panose="05000000000000000000" pitchFamily="2" charset="2"/>
              <a:buChar char="§"/>
            </a:pPr>
            <a:r>
              <a:rPr lang="en-US" sz="1200" dirty="0">
                <a:latin typeface="+mj-lt"/>
              </a:rPr>
              <a:t>Pilot &amp; Production share the same server for certain applications (batch applications</a:t>
            </a:r>
            <a:r>
              <a:rPr lang="en-US" sz="1200" dirty="0" smtClean="0">
                <a:latin typeface="+mj-lt"/>
              </a:rPr>
              <a:t>)</a:t>
            </a:r>
          </a:p>
          <a:p>
            <a:pPr marL="628650" lvl="1" indent="-171450" eaLnBrk="0" hangingPunct="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Certain applications across environments write to the same log </a:t>
            </a:r>
            <a:r>
              <a:rPr lang="en-US" sz="1200" dirty="0" smtClean="0">
                <a:latin typeface="+mj-lt"/>
              </a:rPr>
              <a:t>file</a:t>
            </a:r>
          </a:p>
          <a:p>
            <a:pPr marL="171450" indent="-171450" eaLnBrk="0" hangingPunct="0">
              <a:buFont typeface="Wingdings" panose="05000000000000000000" pitchFamily="2" charset="2"/>
              <a:buChar char="§"/>
            </a:pPr>
            <a:r>
              <a:rPr lang="en-US" sz="1200" dirty="0">
                <a:latin typeface="+mj-lt"/>
              </a:rPr>
              <a:t>Dedicated QA &amp; UAT environments are not available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39200" y="1295400"/>
            <a:ext cx="3800000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93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D12546-4BFA-49EC-B576-EA695284C37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Ocean Improvement Opportunities (1/4)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3414549" y="1805578"/>
            <a:ext cx="5500851" cy="600230"/>
            <a:chOff x="1752600" y="1371600"/>
            <a:chExt cx="5118847" cy="600230"/>
          </a:xfrm>
        </p:grpSpPr>
        <p:pic>
          <p:nvPicPr>
            <p:cNvPr id="4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l="7333" t="14444" r="7333" b="10889"/>
            <a:stretch>
              <a:fillRect/>
            </a:stretch>
          </p:blipFill>
          <p:spPr bwMode="auto">
            <a:xfrm>
              <a:off x="1752600" y="1371600"/>
              <a:ext cx="6096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TextBox 40"/>
            <p:cNvSpPr txBox="1"/>
            <p:nvPr/>
          </p:nvSpPr>
          <p:spPr bwMode="auto">
            <a:xfrm>
              <a:off x="2375647" y="1448610"/>
              <a:ext cx="4495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i="1" dirty="0" smtClean="0">
                  <a:latin typeface="Calibri" pitchFamily="34" charset="0"/>
                  <a:cs typeface="Calibri" pitchFamily="34" charset="0"/>
                </a:rPr>
                <a:t>Long-term:</a:t>
              </a:r>
              <a:r>
                <a:rPr lang="en-US" sz="1400" b="1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 Control </a:t>
              </a:r>
              <a:r>
                <a:rPr lang="en-US" sz="1400" b="1" dirty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M or CA7</a:t>
              </a:r>
              <a:r>
                <a:rPr lang="en-US" sz="140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workload </a:t>
              </a:r>
              <a:r>
                <a:rPr lang="en-US" sz="1400" dirty="0">
                  <a:latin typeface="Calibri" pitchFamily="34" charset="0"/>
                  <a:cs typeface="Calibri" pitchFamily="34" charset="0"/>
                </a:rPr>
                <a:t>a</a:t>
              </a: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utomation </a:t>
              </a:r>
              <a:r>
                <a:rPr lang="en-US" sz="1400" dirty="0">
                  <a:latin typeface="Calibri" pitchFamily="34" charset="0"/>
                  <a:cs typeface="Calibri" pitchFamily="34" charset="0"/>
                </a:rPr>
                <a:t>and </a:t>
              </a: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job scheduling </a:t>
              </a:r>
              <a:endParaRPr lang="en-US" sz="1400" b="0" dirty="0" smtClean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414549" y="2514600"/>
            <a:ext cx="5486400" cy="533400"/>
            <a:chOff x="1752600" y="1371600"/>
            <a:chExt cx="5105400" cy="533400"/>
          </a:xfrm>
        </p:grpSpPr>
        <p:pic>
          <p:nvPicPr>
            <p:cNvPr id="43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l="7333" t="14444" r="7333" b="10889"/>
            <a:stretch>
              <a:fillRect/>
            </a:stretch>
          </p:blipFill>
          <p:spPr bwMode="auto">
            <a:xfrm>
              <a:off x="1752600" y="1371600"/>
              <a:ext cx="6096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TextBox 43"/>
            <p:cNvSpPr txBox="1"/>
            <p:nvPr/>
          </p:nvSpPr>
          <p:spPr bwMode="auto">
            <a:xfrm>
              <a:off x="2362200" y="1372969"/>
              <a:ext cx="4495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i="1" dirty="0" smtClean="0">
                  <a:latin typeface="Calibri" pitchFamily="34" charset="0"/>
                  <a:cs typeface="Calibri" pitchFamily="34" charset="0"/>
                </a:rPr>
                <a:t>Interim:</a:t>
              </a:r>
              <a:r>
                <a:rPr lang="en-US" sz="1400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400" b="1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Custom </a:t>
              </a:r>
              <a:r>
                <a:rPr lang="en-US" sz="1400" b="1" dirty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Batch Job Controller</a:t>
              </a:r>
              <a:r>
                <a:rPr lang="en-US" sz="140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400" dirty="0">
                  <a:latin typeface="Calibri" pitchFamily="34" charset="0"/>
                  <a:cs typeface="Calibri" pitchFamily="34" charset="0"/>
                </a:rPr>
                <a:t>using Java for </a:t>
              </a: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managing job runs and better audit/control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</p:grpSp>
      <p:cxnSp>
        <p:nvCxnSpPr>
          <p:cNvPr id="54" name="Straight Connector 53"/>
          <p:cNvCxnSpPr/>
          <p:nvPr/>
        </p:nvCxnSpPr>
        <p:spPr bwMode="auto">
          <a:xfrm>
            <a:off x="3200400" y="914400"/>
            <a:ext cx="0" cy="51816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 bwMode="auto">
          <a:xfrm>
            <a:off x="0" y="990600"/>
            <a:ext cx="2895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 dirty="0" smtClean="0">
                <a:latin typeface="Calibri" pitchFamily="34" charset="0"/>
                <a:cs typeface="Calibri" pitchFamily="34" charset="0"/>
              </a:rPr>
              <a:t>Focus Area – Automation and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DevOps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5105400" y="926068"/>
            <a:ext cx="2362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 dirty="0" smtClean="0">
                <a:latin typeface="Calibri" pitchFamily="34" charset="0"/>
                <a:cs typeface="Calibri" pitchFamily="34" charset="0"/>
              </a:rPr>
              <a:t>Recommended Solution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0137" y="1825080"/>
            <a:ext cx="2142416" cy="609600"/>
            <a:chOff x="372183" y="2236140"/>
            <a:chExt cx="2142416" cy="609600"/>
          </a:xfrm>
        </p:grpSpPr>
        <p:sp>
          <p:nvSpPr>
            <p:cNvPr id="38" name="TextBox 37"/>
            <p:cNvSpPr txBox="1"/>
            <p:nvPr/>
          </p:nvSpPr>
          <p:spPr bwMode="auto">
            <a:xfrm>
              <a:off x="981978" y="2402440"/>
              <a:ext cx="153262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0" dirty="0" smtClean="0">
                  <a:latin typeface="Calibri" pitchFamily="34" charset="0"/>
                  <a:cs typeface="Calibri" pitchFamily="34" charset="0"/>
                </a:rPr>
                <a:t>Batch automation </a:t>
              </a:r>
            </a:p>
          </p:txBody>
        </p:sp>
        <p:pic>
          <p:nvPicPr>
            <p:cNvPr id="34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 l="10889" t="7333" r="10889" b="10889"/>
            <a:stretch>
              <a:fillRect/>
            </a:stretch>
          </p:blipFill>
          <p:spPr bwMode="auto">
            <a:xfrm>
              <a:off x="372183" y="2236140"/>
              <a:ext cx="58309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5" name="Group 34"/>
          <p:cNvGrpSpPr/>
          <p:nvPr/>
        </p:nvGrpSpPr>
        <p:grpSpPr>
          <a:xfrm>
            <a:off x="152400" y="3352800"/>
            <a:ext cx="3048000" cy="609600"/>
            <a:chOff x="325386" y="4953000"/>
            <a:chExt cx="3048000" cy="609600"/>
          </a:xfrm>
        </p:grpSpPr>
        <p:sp>
          <p:nvSpPr>
            <p:cNvPr id="45" name="TextBox 44"/>
            <p:cNvSpPr txBox="1"/>
            <p:nvPr/>
          </p:nvSpPr>
          <p:spPr bwMode="auto">
            <a:xfrm>
              <a:off x="934986" y="5089174"/>
              <a:ext cx="24384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</a:rPr>
                <a:t>Build and release automation</a:t>
              </a:r>
              <a:endParaRPr lang="en-US" sz="1400" dirty="0"/>
            </a:p>
          </p:txBody>
        </p:sp>
        <p:pic>
          <p:nvPicPr>
            <p:cNvPr id="46" name="Picture 2" descr="C:\Users\kramired\AppData\Local\Microsoft\Windows\Temporary Internet Files\Content.IE5\DR58VNBZ\MC900055285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5386" y="4953000"/>
              <a:ext cx="589014" cy="609600"/>
            </a:xfrm>
            <a:prstGeom prst="rect">
              <a:avLst/>
            </a:prstGeom>
            <a:noFill/>
          </p:spPr>
        </p:pic>
      </p:grpSp>
      <p:grpSp>
        <p:nvGrpSpPr>
          <p:cNvPr id="55" name="Group 54"/>
          <p:cNvGrpSpPr/>
          <p:nvPr/>
        </p:nvGrpSpPr>
        <p:grpSpPr>
          <a:xfrm>
            <a:off x="3414549" y="3390900"/>
            <a:ext cx="5486400" cy="533400"/>
            <a:chOff x="1752600" y="1371600"/>
            <a:chExt cx="5105400" cy="533400"/>
          </a:xfrm>
        </p:grpSpPr>
        <p:pic>
          <p:nvPicPr>
            <p:cNvPr id="5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l="7333" t="14444" r="7333" b="10889"/>
            <a:stretch>
              <a:fillRect/>
            </a:stretch>
          </p:blipFill>
          <p:spPr bwMode="auto">
            <a:xfrm>
              <a:off x="1752600" y="1371600"/>
              <a:ext cx="6096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" name="TextBox 56"/>
            <p:cNvSpPr txBox="1"/>
            <p:nvPr/>
          </p:nvSpPr>
          <p:spPr bwMode="auto">
            <a:xfrm>
              <a:off x="2362200" y="1463488"/>
              <a:ext cx="44958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70C0"/>
                  </a:solidFill>
                  <a:latin typeface="+mj-lt"/>
                  <a:cs typeface="Calibri" pitchFamily="34" charset="0"/>
                </a:rPr>
                <a:t>Jenkins</a:t>
              </a:r>
              <a:r>
                <a:rPr lang="en-US" sz="1400" dirty="0">
                  <a:solidFill>
                    <a:srgbClr val="0070C0"/>
                  </a:solidFill>
                  <a:latin typeface="+mj-lt"/>
                  <a:cs typeface="Calibri" pitchFamily="34" charset="0"/>
                </a:rPr>
                <a:t> </a:t>
              </a:r>
              <a:r>
                <a:rPr lang="en-US" sz="1400" dirty="0">
                  <a:latin typeface="+mj-lt"/>
                  <a:cs typeface="Calibri" pitchFamily="34" charset="0"/>
                </a:rPr>
                <a:t>for </a:t>
              </a:r>
              <a:r>
                <a:rPr lang="en-US" sz="1400" dirty="0" smtClean="0">
                  <a:latin typeface="+mj-lt"/>
                  <a:cs typeface="Calibri" pitchFamily="34" charset="0"/>
                </a:rPr>
                <a:t>continuous integration,</a:t>
              </a:r>
              <a:r>
                <a:rPr lang="en-IN" sz="1400" dirty="0">
                  <a:solidFill>
                    <a:schemeClr val="tx2"/>
                  </a:solidFill>
                  <a:latin typeface="+mj-lt"/>
                </a:rPr>
                <a:t> </a:t>
              </a:r>
              <a:r>
                <a:rPr lang="en-IN" sz="1400" dirty="0">
                  <a:latin typeface="+mj-lt"/>
                </a:rPr>
                <a:t>b</a:t>
              </a:r>
              <a:r>
                <a:rPr lang="en-IN" sz="1400" dirty="0" smtClean="0">
                  <a:latin typeface="+mj-lt"/>
                  <a:cs typeface="Calibri" pitchFamily="34" charset="0"/>
                </a:rPr>
                <a:t>uild </a:t>
              </a:r>
              <a:r>
                <a:rPr lang="en-IN" sz="1400" dirty="0">
                  <a:latin typeface="+mj-lt"/>
                  <a:cs typeface="Calibri" pitchFamily="34" charset="0"/>
                </a:rPr>
                <a:t>and </a:t>
              </a:r>
              <a:r>
                <a:rPr lang="en-IN" sz="1400" dirty="0" smtClean="0">
                  <a:latin typeface="+mj-lt"/>
                  <a:cs typeface="Calibri" pitchFamily="34" charset="0"/>
                </a:rPr>
                <a:t>test execution</a:t>
              </a:r>
              <a:endParaRPr lang="en-US" sz="1400" dirty="0">
                <a:latin typeface="+mj-lt"/>
                <a:cs typeface="Calibri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414549" y="4876800"/>
            <a:ext cx="5486400" cy="533400"/>
            <a:chOff x="1752600" y="1371600"/>
            <a:chExt cx="5105400" cy="533400"/>
          </a:xfrm>
        </p:grpSpPr>
        <p:pic>
          <p:nvPicPr>
            <p:cNvPr id="73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l="7333" t="14444" r="7333" b="10889"/>
            <a:stretch>
              <a:fillRect/>
            </a:stretch>
          </p:blipFill>
          <p:spPr bwMode="auto">
            <a:xfrm>
              <a:off x="1752600" y="1371600"/>
              <a:ext cx="6096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" name="TextBox 73"/>
            <p:cNvSpPr txBox="1"/>
            <p:nvPr/>
          </p:nvSpPr>
          <p:spPr bwMode="auto">
            <a:xfrm>
              <a:off x="2362200" y="1372969"/>
              <a:ext cx="4495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marL="0" lvl="2" eaLnBrk="0" hangingPunct="0"/>
              <a:r>
                <a:rPr lang="en-US" sz="1400" b="1" dirty="0" err="1">
                  <a:solidFill>
                    <a:srgbClr val="0070C0"/>
                  </a:solidFill>
                  <a:latin typeface="+mj-lt"/>
                </a:rPr>
                <a:t>SonarQube</a:t>
              </a:r>
              <a:r>
                <a:rPr lang="en-US" sz="1400" dirty="0">
                  <a:latin typeface="+mj-lt"/>
                </a:rPr>
                <a:t> for </a:t>
              </a:r>
              <a:r>
                <a:rPr lang="en-US" sz="1400" dirty="0" smtClean="0">
                  <a:latin typeface="+mj-lt"/>
                </a:rPr>
                <a:t>continuous </a:t>
              </a:r>
              <a:r>
                <a:rPr lang="en-US" sz="1400" dirty="0">
                  <a:latin typeface="+mj-lt"/>
                </a:rPr>
                <a:t>inspection of code </a:t>
              </a:r>
              <a:r>
                <a:rPr lang="en-US" sz="1400" dirty="0" smtClean="0">
                  <a:latin typeface="+mj-lt"/>
                </a:rPr>
                <a:t>quality,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smtClean="0">
                  <a:latin typeface="+mj-lt"/>
                  <a:cs typeface="Calibri" pitchFamily="34" charset="0"/>
                </a:rPr>
                <a:t>source code analysis, reporting</a:t>
              </a:r>
              <a:endParaRPr lang="en-US" sz="1400" dirty="0">
                <a:latin typeface="+mj-lt"/>
                <a:cs typeface="Calibri" pitchFamily="34" charset="0"/>
              </a:endParaRPr>
            </a:p>
          </p:txBody>
        </p:sp>
      </p:grpSp>
      <p:sp>
        <p:nvSpPr>
          <p:cNvPr id="76" name="TextBox 75"/>
          <p:cNvSpPr txBox="1"/>
          <p:nvPr/>
        </p:nvSpPr>
        <p:spPr bwMode="auto">
          <a:xfrm>
            <a:off x="735106" y="4904601"/>
            <a:ext cx="1676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 dirty="0" smtClean="0">
                <a:latin typeface="Calibri" pitchFamily="34" charset="0"/>
                <a:cs typeface="Calibri" pitchFamily="34" charset="0"/>
              </a:rPr>
              <a:t>Static code analysis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3414549" y="4101353"/>
            <a:ext cx="5486400" cy="590455"/>
            <a:chOff x="1752600" y="1358153"/>
            <a:chExt cx="5105400" cy="590455"/>
          </a:xfrm>
        </p:grpSpPr>
        <p:pic>
          <p:nvPicPr>
            <p:cNvPr id="7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l="7333" t="14444" r="7333" b="10889"/>
            <a:stretch>
              <a:fillRect/>
            </a:stretch>
          </p:blipFill>
          <p:spPr bwMode="auto">
            <a:xfrm>
              <a:off x="1752600" y="1358153"/>
              <a:ext cx="6096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" name="TextBox 79"/>
            <p:cNvSpPr txBox="1"/>
            <p:nvPr/>
          </p:nvSpPr>
          <p:spPr bwMode="auto">
            <a:xfrm>
              <a:off x="2362200" y="1425388"/>
              <a:ext cx="4495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ACM</a:t>
              </a:r>
              <a:r>
                <a:rPr lang="en-US" sz="1400" dirty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400" dirty="0">
                  <a:latin typeface="Calibri" pitchFamily="34" charset="0"/>
                  <a:cs typeface="Calibri" pitchFamily="34" charset="0"/>
                </a:rPr>
                <a:t>t</a:t>
              </a: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ool </a:t>
              </a:r>
              <a:r>
                <a:rPr lang="en-US" sz="1400" dirty="0">
                  <a:latin typeface="Calibri" pitchFamily="34" charset="0"/>
                  <a:cs typeface="Calibri" pitchFamily="34" charset="0"/>
                </a:rPr>
                <a:t>for </a:t>
              </a: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auto migration,</a:t>
              </a:r>
              <a:r>
                <a:rPr lang="en-US" sz="1400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400" dirty="0">
                  <a:latin typeface="Calibri" pitchFamily="34" charset="0"/>
                  <a:cs typeface="Calibri" pitchFamily="34" charset="0"/>
                </a:rPr>
                <a:t>c</a:t>
              </a: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ontrolled </a:t>
              </a:r>
              <a:r>
                <a:rPr lang="en-US" sz="1400" dirty="0">
                  <a:latin typeface="Calibri" pitchFamily="34" charset="0"/>
                  <a:cs typeface="Calibri" pitchFamily="34" charset="0"/>
                </a:rPr>
                <a:t>build and deployment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414549" y="5638800"/>
            <a:ext cx="5486400" cy="533400"/>
            <a:chOff x="1752600" y="1447800"/>
            <a:chExt cx="5105400" cy="533400"/>
          </a:xfrm>
        </p:grpSpPr>
        <p:pic>
          <p:nvPicPr>
            <p:cNvPr id="3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l="7333" t="14444" r="7333" b="10889"/>
            <a:stretch>
              <a:fillRect/>
            </a:stretch>
          </p:blipFill>
          <p:spPr bwMode="auto">
            <a:xfrm>
              <a:off x="1752600" y="1447800"/>
              <a:ext cx="6096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TextBox 36"/>
            <p:cNvSpPr txBox="1"/>
            <p:nvPr/>
          </p:nvSpPr>
          <p:spPr bwMode="auto">
            <a:xfrm>
              <a:off x="2362200" y="1507576"/>
              <a:ext cx="44958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Selenium/Base24/Java</a:t>
              </a: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 based automated regression testing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 bwMode="auto">
          <a:xfrm>
            <a:off x="721855" y="5657672"/>
            <a:ext cx="1447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 dirty="0" smtClean="0">
                <a:latin typeface="Calibri" pitchFamily="34" charset="0"/>
                <a:cs typeface="Calibri" pitchFamily="34" charset="0"/>
              </a:rPr>
              <a:t>Test automation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696" y="4800600"/>
            <a:ext cx="524934" cy="4572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55626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38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D12546-4BFA-49EC-B576-EA695284C37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Ocean Improvement Opportunities (2/4)</a:t>
            </a:r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 bwMode="auto">
          <a:xfrm>
            <a:off x="3200400" y="914400"/>
            <a:ext cx="0" cy="51816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 bwMode="auto">
          <a:xfrm>
            <a:off x="0" y="990600"/>
            <a:ext cx="2895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 dirty="0" smtClean="0">
                <a:latin typeface="Calibri" pitchFamily="34" charset="0"/>
                <a:cs typeface="Calibri" pitchFamily="34" charset="0"/>
              </a:rPr>
              <a:t>Focus Area – Code Quality and Maintainability</a:t>
            </a:r>
          </a:p>
        </p:txBody>
      </p:sp>
      <p:sp>
        <p:nvSpPr>
          <p:cNvPr id="68" name="TextBox 67"/>
          <p:cNvSpPr txBox="1"/>
          <p:nvPr/>
        </p:nvSpPr>
        <p:spPr bwMode="auto">
          <a:xfrm>
            <a:off x="5105400" y="926068"/>
            <a:ext cx="2362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 dirty="0" smtClean="0">
                <a:latin typeface="Calibri" pitchFamily="34" charset="0"/>
                <a:cs typeface="Calibri" pitchFamily="34" charset="0"/>
              </a:rPr>
              <a:t>Recommended Solution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76200" y="3124200"/>
            <a:ext cx="2819400" cy="549956"/>
            <a:chOff x="609600" y="1888444"/>
            <a:chExt cx="2819400" cy="549956"/>
          </a:xfrm>
        </p:grpSpPr>
        <p:sp>
          <p:nvSpPr>
            <p:cNvPr id="52" name="TextBox 51"/>
            <p:cNvSpPr txBox="1"/>
            <p:nvPr/>
          </p:nvSpPr>
          <p:spPr bwMode="auto">
            <a:xfrm>
              <a:off x="1143000" y="1888444"/>
              <a:ext cx="2286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Frameworks, tools and best practices</a:t>
              </a:r>
              <a:endParaRPr lang="en-US" sz="1400" b="0" dirty="0" smtClean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53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9600" y="1905000"/>
              <a:ext cx="540576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8" name="Group 57"/>
          <p:cNvGrpSpPr/>
          <p:nvPr/>
        </p:nvGrpSpPr>
        <p:grpSpPr>
          <a:xfrm>
            <a:off x="3415776" y="2505301"/>
            <a:ext cx="5558834" cy="738664"/>
            <a:chOff x="1676400" y="1372969"/>
            <a:chExt cx="5138777" cy="738664"/>
          </a:xfrm>
        </p:grpSpPr>
        <p:pic>
          <p:nvPicPr>
            <p:cNvPr id="5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7333" t="14444" r="7333" b="10889"/>
            <a:stretch>
              <a:fillRect/>
            </a:stretch>
          </p:blipFill>
          <p:spPr bwMode="auto">
            <a:xfrm>
              <a:off x="1676400" y="1458468"/>
              <a:ext cx="6096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TextBox 59"/>
            <p:cNvSpPr txBox="1"/>
            <p:nvPr/>
          </p:nvSpPr>
          <p:spPr bwMode="auto">
            <a:xfrm>
              <a:off x="2319377" y="1372969"/>
              <a:ext cx="4495800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b="1" dirty="0" err="1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EhCache</a:t>
              </a:r>
              <a:r>
                <a:rPr lang="en-US" sz="1400" b="1" dirty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400" b="1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– </a:t>
              </a: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for</a:t>
              </a:r>
              <a:r>
                <a:rPr lang="en-US" sz="1400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IN" sz="1400" dirty="0">
                  <a:latin typeface="Calibri" pitchFamily="34" charset="0"/>
                  <a:cs typeface="Calibri" pitchFamily="34" charset="0"/>
                </a:rPr>
                <a:t>c</a:t>
              </a:r>
              <a:r>
                <a:rPr lang="en-IN" sz="1400" dirty="0" smtClean="0">
                  <a:latin typeface="Calibri" pitchFamily="34" charset="0"/>
                  <a:cs typeface="Calibri" pitchFamily="34" charset="0"/>
                </a:rPr>
                <a:t>aching </a:t>
              </a:r>
              <a:r>
                <a:rPr lang="en-IN" sz="1400" dirty="0">
                  <a:latin typeface="Calibri" pitchFamily="34" charset="0"/>
                  <a:cs typeface="Calibri" pitchFamily="34" charset="0"/>
                </a:rPr>
                <a:t>frequently used data in memory and avoid database round trip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415776" y="3407664"/>
            <a:ext cx="5575824" cy="738664"/>
            <a:chOff x="1676400" y="1329540"/>
            <a:chExt cx="5154483" cy="738664"/>
          </a:xfrm>
        </p:grpSpPr>
        <p:pic>
          <p:nvPicPr>
            <p:cNvPr id="62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7333" t="14444" r="7333" b="10889"/>
            <a:stretch>
              <a:fillRect/>
            </a:stretch>
          </p:blipFill>
          <p:spPr bwMode="auto">
            <a:xfrm>
              <a:off x="1676400" y="1371600"/>
              <a:ext cx="6096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" name="TextBox 62"/>
            <p:cNvSpPr txBox="1"/>
            <p:nvPr/>
          </p:nvSpPr>
          <p:spPr bwMode="auto">
            <a:xfrm>
              <a:off x="2335083" y="1329540"/>
              <a:ext cx="4495800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marL="0" lvl="1" eaLnBrk="0" hangingPunct="0"/>
              <a:r>
                <a:rPr lang="en-US" sz="1400" b="1" dirty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Java </a:t>
              </a:r>
              <a:r>
                <a:rPr lang="en-US" sz="1400" b="1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7 &amp; </a:t>
              </a:r>
              <a:r>
                <a:rPr lang="en-US" sz="1400" b="1" dirty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8 Streaming</a:t>
              </a:r>
              <a:r>
                <a:rPr lang="en-US" sz="140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400" dirty="0">
                  <a:latin typeface="Calibri" pitchFamily="34" charset="0"/>
                  <a:cs typeface="Calibri" pitchFamily="34" charset="0"/>
                </a:rPr>
                <a:t>– </a:t>
              </a: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take advantage of new features such as </a:t>
              </a:r>
              <a:r>
                <a:rPr lang="en-US" sz="1400" i="1" dirty="0" smtClean="0">
                  <a:latin typeface="Calibri" pitchFamily="34" charset="0"/>
                  <a:cs typeface="Calibri" pitchFamily="34" charset="0"/>
                </a:rPr>
                <a:t>try </a:t>
              </a:r>
              <a:r>
                <a:rPr lang="en-US" sz="1400" i="1" dirty="0">
                  <a:latin typeface="Calibri" pitchFamily="34" charset="0"/>
                  <a:cs typeface="Calibri" pitchFamily="34" charset="0"/>
                </a:rPr>
                <a:t>with </a:t>
              </a:r>
              <a:r>
                <a:rPr lang="en-US" sz="1400" i="1" dirty="0" smtClean="0">
                  <a:latin typeface="Calibri" pitchFamily="34" charset="0"/>
                  <a:cs typeface="Calibri" pitchFamily="34" charset="0"/>
                </a:rPr>
                <a:t>resource</a:t>
              </a: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, </a:t>
              </a:r>
              <a:r>
                <a:rPr lang="en-US" sz="1400" i="1" dirty="0" err="1" smtClean="0">
                  <a:latin typeface="Calibri" pitchFamily="34" charset="0"/>
                  <a:cs typeface="Calibri" pitchFamily="34" charset="0"/>
                </a:rPr>
                <a:t>foreach</a:t>
              </a: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 etc., to reduce code complexity and improve performance 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407589" y="4310027"/>
            <a:ext cx="5580468" cy="738664"/>
            <a:chOff x="1676400" y="1307573"/>
            <a:chExt cx="5181600" cy="738664"/>
          </a:xfrm>
        </p:grpSpPr>
        <p:pic>
          <p:nvPicPr>
            <p:cNvPr id="6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7333" t="14444" r="7333" b="10889"/>
            <a:stretch>
              <a:fillRect/>
            </a:stretch>
          </p:blipFill>
          <p:spPr bwMode="auto">
            <a:xfrm>
              <a:off x="1676400" y="1371600"/>
              <a:ext cx="6096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" name="TextBox 65"/>
            <p:cNvSpPr txBox="1"/>
            <p:nvPr/>
          </p:nvSpPr>
          <p:spPr bwMode="auto">
            <a:xfrm>
              <a:off x="2362200" y="1307573"/>
              <a:ext cx="4495800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marL="0" lvl="1" eaLnBrk="0" hangingPunct="0"/>
              <a:r>
                <a:rPr lang="en-US" sz="1400" b="1" dirty="0" smtClean="0">
                  <a:solidFill>
                    <a:srgbClr val="0070C0"/>
                  </a:solidFill>
                  <a:latin typeface="+mj-lt"/>
                  <a:cs typeface="Calibri" pitchFamily="34" charset="0"/>
                </a:rPr>
                <a:t>Refactor &amp; reuse</a:t>
              </a:r>
              <a:r>
                <a:rPr lang="en-US" sz="1400" dirty="0" smtClean="0">
                  <a:solidFill>
                    <a:srgbClr val="FF0000"/>
                  </a:solidFill>
                  <a:latin typeface="+mj-lt"/>
                  <a:cs typeface="Calibri" pitchFamily="34" charset="0"/>
                </a:rPr>
                <a:t> </a:t>
              </a:r>
              <a:r>
                <a:rPr lang="en-US" sz="1400" dirty="0" smtClean="0">
                  <a:latin typeface="+mj-lt"/>
                  <a:cs typeface="Calibri" pitchFamily="34" charset="0"/>
                </a:rPr>
                <a:t>–</a:t>
              </a:r>
              <a:r>
                <a:rPr lang="en-US" sz="1400" dirty="0" smtClean="0">
                  <a:solidFill>
                    <a:srgbClr val="FF0000"/>
                  </a:solidFill>
                  <a:latin typeface="+mj-lt"/>
                  <a:cs typeface="Calibri" pitchFamily="34" charset="0"/>
                </a:rPr>
                <a:t> </a:t>
              </a:r>
              <a:r>
                <a:rPr lang="en-US" sz="1400" dirty="0" smtClean="0">
                  <a:latin typeface="+mj-lt"/>
                  <a:cs typeface="Calibri" pitchFamily="34" charset="0"/>
                </a:rPr>
                <a:t>there </a:t>
              </a:r>
              <a:r>
                <a:rPr lang="en-US" sz="1400" dirty="0">
                  <a:latin typeface="+mj-lt"/>
                  <a:cs typeface="Calibri" pitchFamily="34" charset="0"/>
                </a:rPr>
                <a:t>are 60+ modules in </a:t>
              </a:r>
              <a:r>
                <a:rPr lang="en-US" sz="1400" dirty="0" smtClean="0">
                  <a:latin typeface="+mj-lt"/>
                  <a:cs typeface="Calibri" pitchFamily="34" charset="0"/>
                </a:rPr>
                <a:t>Ocean having redundant code that can be refactored for better maintenance</a:t>
              </a:r>
              <a:endParaRPr lang="en-US" sz="1400" dirty="0">
                <a:latin typeface="+mj-lt"/>
                <a:cs typeface="Calibri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407589" y="1601569"/>
            <a:ext cx="5558834" cy="738664"/>
            <a:chOff x="1676400" y="1372969"/>
            <a:chExt cx="5138777" cy="738664"/>
          </a:xfrm>
        </p:grpSpPr>
        <p:pic>
          <p:nvPicPr>
            <p:cNvPr id="70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7333" t="14444" r="7333" b="10889"/>
            <a:stretch>
              <a:fillRect/>
            </a:stretch>
          </p:blipFill>
          <p:spPr bwMode="auto">
            <a:xfrm>
              <a:off x="1676400" y="1447800"/>
              <a:ext cx="6096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" name="TextBox 70"/>
            <p:cNvSpPr txBox="1"/>
            <p:nvPr/>
          </p:nvSpPr>
          <p:spPr bwMode="auto">
            <a:xfrm>
              <a:off x="2319377" y="1372969"/>
              <a:ext cx="4495800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b="1" dirty="0" err="1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Thymeleaf</a:t>
              </a:r>
              <a:r>
                <a:rPr lang="en-US" sz="1400" b="1" dirty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400" b="1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framework</a:t>
              </a:r>
              <a:r>
                <a:rPr lang="en-US" sz="1400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IN" sz="1400" dirty="0" smtClean="0">
                  <a:latin typeface="Calibri" pitchFamily="34" charset="0"/>
                  <a:cs typeface="Calibri" pitchFamily="34" charset="0"/>
                </a:rPr>
                <a:t>– Externalized and HTML-based templates for superior content and email management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429000" y="5212391"/>
            <a:ext cx="5557307" cy="533400"/>
            <a:chOff x="1760787" y="1371600"/>
            <a:chExt cx="5137365" cy="533400"/>
          </a:xfrm>
        </p:grpSpPr>
        <p:pic>
          <p:nvPicPr>
            <p:cNvPr id="82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7333" t="14444" r="7333" b="10889"/>
            <a:stretch>
              <a:fillRect/>
            </a:stretch>
          </p:blipFill>
          <p:spPr bwMode="auto">
            <a:xfrm>
              <a:off x="1760787" y="1371600"/>
              <a:ext cx="6096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3" name="TextBox 82"/>
            <p:cNvSpPr txBox="1"/>
            <p:nvPr/>
          </p:nvSpPr>
          <p:spPr bwMode="auto">
            <a:xfrm>
              <a:off x="2402352" y="1417009"/>
              <a:ext cx="44958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 dirty="0" err="1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Splunk</a:t>
              </a:r>
              <a:r>
                <a:rPr lang="en-US" sz="140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–</a:t>
              </a:r>
              <a:r>
                <a:rPr lang="en-US" sz="1400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log management and operational analytics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079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D12546-4BFA-49EC-B576-EA695284C37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Ocean Improvement Opportunities (3/4)</a:t>
            </a:r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 bwMode="auto">
          <a:xfrm>
            <a:off x="3200400" y="914400"/>
            <a:ext cx="0" cy="51816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 bwMode="auto">
          <a:xfrm>
            <a:off x="0" y="990600"/>
            <a:ext cx="2895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 dirty="0" smtClean="0">
                <a:latin typeface="Calibri" pitchFamily="34" charset="0"/>
                <a:cs typeface="Calibri" pitchFamily="34" charset="0"/>
              </a:rPr>
              <a:t>Focus Area – Performance</a:t>
            </a:r>
          </a:p>
        </p:txBody>
      </p:sp>
      <p:sp>
        <p:nvSpPr>
          <p:cNvPr id="68" name="TextBox 67"/>
          <p:cNvSpPr txBox="1"/>
          <p:nvPr/>
        </p:nvSpPr>
        <p:spPr bwMode="auto">
          <a:xfrm>
            <a:off x="5105400" y="926068"/>
            <a:ext cx="2362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 dirty="0" smtClean="0">
                <a:latin typeface="Calibri" pitchFamily="34" charset="0"/>
                <a:cs typeface="Calibri" pitchFamily="34" charset="0"/>
              </a:rPr>
              <a:t>Recommended Solution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2400" y="2209800"/>
            <a:ext cx="2846294" cy="609600"/>
            <a:chOff x="76200" y="3048000"/>
            <a:chExt cx="2846294" cy="609600"/>
          </a:xfrm>
        </p:grpSpPr>
        <p:sp>
          <p:nvSpPr>
            <p:cNvPr id="52" name="TextBox 51"/>
            <p:cNvSpPr txBox="1"/>
            <p:nvPr/>
          </p:nvSpPr>
          <p:spPr bwMode="auto">
            <a:xfrm>
              <a:off x="636494" y="3170529"/>
              <a:ext cx="22860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Application Performance</a:t>
              </a:r>
              <a:endParaRPr lang="en-US" sz="1400" b="0" dirty="0" smtClean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25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 l="10889" t="7333" r="10889" b="10889"/>
            <a:stretch>
              <a:fillRect/>
            </a:stretch>
          </p:blipFill>
          <p:spPr bwMode="auto">
            <a:xfrm>
              <a:off x="76200" y="3048000"/>
              <a:ext cx="58309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" name="Group 26"/>
          <p:cNvGrpSpPr/>
          <p:nvPr/>
        </p:nvGrpSpPr>
        <p:grpSpPr>
          <a:xfrm>
            <a:off x="3415776" y="2819400"/>
            <a:ext cx="5445032" cy="533400"/>
            <a:chOff x="1676400" y="1371600"/>
            <a:chExt cx="5155031" cy="533400"/>
          </a:xfrm>
        </p:grpSpPr>
        <p:pic>
          <p:nvPicPr>
            <p:cNvPr id="2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7333" t="14444" r="7333" b="10889"/>
            <a:stretch>
              <a:fillRect/>
            </a:stretch>
          </p:blipFill>
          <p:spPr bwMode="auto">
            <a:xfrm>
              <a:off x="1676400" y="1371600"/>
              <a:ext cx="6096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Box 28"/>
            <p:cNvSpPr txBox="1"/>
            <p:nvPr/>
          </p:nvSpPr>
          <p:spPr bwMode="auto">
            <a:xfrm>
              <a:off x="2335631" y="1372969"/>
              <a:ext cx="4495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Paging </a:t>
              </a:r>
              <a:r>
                <a:rPr lang="en-US" sz="1400" b="1" dirty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in </a:t>
              </a:r>
              <a:r>
                <a:rPr lang="en-US" sz="1400" b="1" dirty="0" err="1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ItemReaders</a:t>
              </a:r>
              <a:r>
                <a:rPr lang="en-US" sz="140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400" dirty="0">
                  <a:latin typeface="Calibri" pitchFamily="34" charset="0"/>
                  <a:cs typeface="Calibri" pitchFamily="34" charset="0"/>
                </a:rPr>
                <a:t>will reduce the round trips between the application and </a:t>
              </a: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database 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407589" y="1463426"/>
            <a:ext cx="5466867" cy="1061829"/>
            <a:chOff x="1676400" y="1263424"/>
            <a:chExt cx="5138777" cy="1061829"/>
          </a:xfrm>
        </p:grpSpPr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7333" t="14444" r="7333" b="10889"/>
            <a:stretch>
              <a:fillRect/>
            </a:stretch>
          </p:blipFill>
          <p:spPr bwMode="auto">
            <a:xfrm>
              <a:off x="1676400" y="1552598"/>
              <a:ext cx="6096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TextBox 31"/>
            <p:cNvSpPr txBox="1"/>
            <p:nvPr/>
          </p:nvSpPr>
          <p:spPr bwMode="auto">
            <a:xfrm>
              <a:off x="2319377" y="1263424"/>
              <a:ext cx="4495800" cy="10618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marL="0" lvl="1">
                <a:lnSpc>
                  <a:spcPct val="150000"/>
                </a:lnSpc>
              </a:pPr>
              <a:r>
                <a:rPr lang="en-US" sz="1400" b="1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SQL </a:t>
              </a:r>
              <a:r>
                <a:rPr lang="en-US" sz="1400" b="1" dirty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Loader</a:t>
              </a:r>
              <a:r>
                <a:rPr lang="en-US" sz="140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instead </a:t>
              </a:r>
              <a:r>
                <a:rPr lang="en-US" sz="1400" dirty="0">
                  <a:latin typeface="Calibri" pitchFamily="34" charset="0"/>
                  <a:cs typeface="Calibri" pitchFamily="34" charset="0"/>
                </a:rPr>
                <a:t>of Spring </a:t>
              </a: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Batch - loading </a:t>
              </a:r>
              <a:r>
                <a:rPr lang="en-US" sz="1400" dirty="0">
                  <a:latin typeface="Calibri" pitchFamily="34" charset="0"/>
                  <a:cs typeface="Calibri" pitchFamily="34" charset="0"/>
                </a:rPr>
                <a:t>huge data such as PTLFX using Spring Batch is time </a:t>
              </a: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consuming; SQL Loader can provide up to 5 times faster performance</a:t>
              </a:r>
              <a:endParaRPr lang="en-US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52400" y="3962400"/>
            <a:ext cx="1981200" cy="533400"/>
            <a:chOff x="609600" y="685800"/>
            <a:chExt cx="1981200" cy="533400"/>
          </a:xfrm>
        </p:grpSpPr>
        <p:pic>
          <p:nvPicPr>
            <p:cNvPr id="34" name="Picture 2" descr="https://encrypted-tbn2.gstatic.com/images?q=tbn:ANd9GcTTXK5LYb9LDOgw_GIeWGR7fs-xsuGOo4rS9twvUOPsbOxV01W0JA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" y="685800"/>
              <a:ext cx="533400" cy="533400"/>
            </a:xfrm>
            <a:prstGeom prst="rect">
              <a:avLst/>
            </a:prstGeom>
            <a:noFill/>
          </p:spPr>
        </p:pic>
        <p:sp>
          <p:nvSpPr>
            <p:cNvPr id="35" name="TextBox 34"/>
            <p:cNvSpPr txBox="1"/>
            <p:nvPr/>
          </p:nvSpPr>
          <p:spPr bwMode="auto">
            <a:xfrm>
              <a:off x="1143000" y="783223"/>
              <a:ext cx="14478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0" dirty="0" smtClean="0">
                  <a:latin typeface="Calibri" pitchFamily="34" charset="0"/>
                  <a:cs typeface="Calibri" pitchFamily="34" charset="0"/>
                </a:rPr>
                <a:t>DB Optimization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429000" y="4572000"/>
            <a:ext cx="5472752" cy="738664"/>
            <a:chOff x="1676400" y="2299395"/>
            <a:chExt cx="5472752" cy="738664"/>
          </a:xfrm>
        </p:grpSpPr>
        <p:pic>
          <p:nvPicPr>
            <p:cNvPr id="40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7333" t="14444" r="7333" b="10889"/>
            <a:stretch>
              <a:fillRect/>
            </a:stretch>
          </p:blipFill>
          <p:spPr bwMode="auto">
            <a:xfrm>
              <a:off x="1676400" y="2451795"/>
              <a:ext cx="6096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TextBox 40"/>
            <p:cNvSpPr txBox="1"/>
            <p:nvPr/>
          </p:nvSpPr>
          <p:spPr bwMode="auto">
            <a:xfrm>
              <a:off x="2375848" y="2299395"/>
              <a:ext cx="4773304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Define </a:t>
              </a:r>
              <a:r>
                <a:rPr lang="en-US" sz="1400" b="1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purge policy</a:t>
              </a: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 for large volume tables; create partitions for large volume tables and drop the partitions as per purge policy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429000" y="3886200"/>
            <a:ext cx="5472752" cy="533400"/>
            <a:chOff x="1698008" y="1746945"/>
            <a:chExt cx="5472752" cy="800100"/>
          </a:xfrm>
        </p:grpSpPr>
        <p:pic>
          <p:nvPicPr>
            <p:cNvPr id="4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7333" t="14444" r="7333" b="10889"/>
            <a:stretch>
              <a:fillRect/>
            </a:stretch>
          </p:blipFill>
          <p:spPr bwMode="auto">
            <a:xfrm>
              <a:off x="1698008" y="1746945"/>
              <a:ext cx="609600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TextBox 43"/>
            <p:cNvSpPr txBox="1"/>
            <p:nvPr/>
          </p:nvSpPr>
          <p:spPr bwMode="auto">
            <a:xfrm>
              <a:off x="2397456" y="1861245"/>
              <a:ext cx="4773304" cy="461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 dirty="0" err="1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Denormalize</a:t>
              </a: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 20+ token tables into 1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429000" y="5486400"/>
            <a:ext cx="5445456" cy="533400"/>
            <a:chOff x="1676400" y="1295400"/>
            <a:chExt cx="5167952" cy="533400"/>
          </a:xfrm>
        </p:grpSpPr>
        <p:pic>
          <p:nvPicPr>
            <p:cNvPr id="4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7333" t="14444" r="7333" b="10889"/>
            <a:stretch>
              <a:fillRect/>
            </a:stretch>
          </p:blipFill>
          <p:spPr bwMode="auto">
            <a:xfrm>
              <a:off x="1676400" y="1295400"/>
              <a:ext cx="6096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" name="TextBox 46"/>
            <p:cNvSpPr txBox="1"/>
            <p:nvPr/>
          </p:nvSpPr>
          <p:spPr bwMode="auto">
            <a:xfrm>
              <a:off x="2348552" y="1295400"/>
              <a:ext cx="4495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Optimize</a:t>
              </a:r>
              <a:r>
                <a:rPr lang="en-US" sz="1400" b="0" dirty="0" smtClean="0">
                  <a:latin typeface="Calibri" pitchFamily="34" charset="0"/>
                  <a:cs typeface="Calibri" pitchFamily="34" charset="0"/>
                </a:rPr>
                <a:t> long running queries to use index's already created in the 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8870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D12546-4BFA-49EC-B576-EA695284C37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Ocean Improvement Opportunities (4/4)</a:t>
            </a:r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 bwMode="auto">
          <a:xfrm>
            <a:off x="3200400" y="914400"/>
            <a:ext cx="0" cy="51816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 bwMode="auto">
          <a:xfrm>
            <a:off x="0" y="990600"/>
            <a:ext cx="2895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 dirty="0" smtClean="0">
                <a:latin typeface="Calibri" pitchFamily="34" charset="0"/>
                <a:cs typeface="Calibri" pitchFamily="34" charset="0"/>
              </a:rPr>
              <a:t>Focus Area – Security</a:t>
            </a:r>
          </a:p>
        </p:txBody>
      </p:sp>
      <p:sp>
        <p:nvSpPr>
          <p:cNvPr id="68" name="TextBox 67"/>
          <p:cNvSpPr txBox="1"/>
          <p:nvPr/>
        </p:nvSpPr>
        <p:spPr bwMode="auto">
          <a:xfrm>
            <a:off x="5105400" y="926068"/>
            <a:ext cx="2362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 dirty="0" smtClean="0">
                <a:latin typeface="Calibri" pitchFamily="34" charset="0"/>
                <a:cs typeface="Calibri" pitchFamily="34" charset="0"/>
              </a:rPr>
              <a:t>Recommended Solution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685800" y="2771001"/>
            <a:ext cx="1676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 dirty="0" smtClean="0">
                <a:latin typeface="Calibri" pitchFamily="34" charset="0"/>
                <a:cs typeface="Calibri" pitchFamily="34" charset="0"/>
              </a:rPr>
              <a:t>Security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344613" y="2263979"/>
            <a:ext cx="5221752" cy="855808"/>
            <a:chOff x="1676400" y="1371600"/>
            <a:chExt cx="5221752" cy="855808"/>
          </a:xfrm>
        </p:grpSpPr>
        <p:pic>
          <p:nvPicPr>
            <p:cNvPr id="4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l="7333" t="14444" r="7333" b="10889"/>
            <a:stretch>
              <a:fillRect/>
            </a:stretch>
          </p:blipFill>
          <p:spPr bwMode="auto">
            <a:xfrm>
              <a:off x="1676400" y="1371600"/>
              <a:ext cx="6096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TextBox 49"/>
            <p:cNvSpPr txBox="1"/>
            <p:nvPr/>
          </p:nvSpPr>
          <p:spPr bwMode="auto">
            <a:xfrm>
              <a:off x="2402352" y="1488744"/>
              <a:ext cx="4495800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marL="0" lvl="1" eaLnBrk="0" hangingPunct="0"/>
              <a:r>
                <a:rPr lang="en-US" sz="1400" b="1" dirty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Voltage for </a:t>
              </a:r>
              <a:r>
                <a:rPr lang="en-US" sz="1400" b="1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Encryption</a:t>
              </a:r>
              <a:r>
                <a:rPr lang="en-US" sz="1400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– adapt to FD enterprise standard; better key management</a:t>
              </a:r>
              <a:r>
                <a:rPr lang="en-US" sz="140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and compliance to security standards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352800" y="3276600"/>
            <a:ext cx="5221752" cy="738664"/>
            <a:chOff x="1676400" y="1296875"/>
            <a:chExt cx="5221752" cy="738664"/>
          </a:xfrm>
        </p:grpSpPr>
        <p:pic>
          <p:nvPicPr>
            <p:cNvPr id="53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l="7333" t="14444" r="7333" b="10889"/>
            <a:stretch>
              <a:fillRect/>
            </a:stretch>
          </p:blipFill>
          <p:spPr bwMode="auto">
            <a:xfrm>
              <a:off x="1676400" y="1371600"/>
              <a:ext cx="6096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TextBox 54"/>
            <p:cNvSpPr txBox="1"/>
            <p:nvPr/>
          </p:nvSpPr>
          <p:spPr bwMode="auto">
            <a:xfrm>
              <a:off x="2402352" y="1296875"/>
              <a:ext cx="4495800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Spring Security</a:t>
              </a:r>
              <a:r>
                <a:rPr lang="en-US" sz="1400" dirty="0">
                  <a:latin typeface="Calibri" pitchFamily="34" charset="0"/>
                  <a:cs typeface="Calibri" pitchFamily="34" charset="0"/>
                </a:rPr>
                <a:t> framework with LDAP integration for Dashboard </a:t>
              </a: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authentication; method level security using AOP (Aspect Oriented Programming)</a:t>
              </a:r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56" name="object 67"/>
          <p:cNvSpPr/>
          <p:nvPr/>
        </p:nvSpPr>
        <p:spPr>
          <a:xfrm>
            <a:off x="228600" y="2667000"/>
            <a:ext cx="457200" cy="457200"/>
          </a:xfrm>
          <a:prstGeom prst="rect">
            <a:avLst/>
          </a:prstGeom>
          <a:blipFill>
            <a:blip r:embed="rId3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b="1" dirty="0">
              <a:solidFill>
                <a:srgbClr val="50B3CF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6619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>
            <a:spLocks/>
          </p:cNvSpPr>
          <p:nvPr/>
        </p:nvSpPr>
        <p:spPr>
          <a:xfrm>
            <a:off x="1371600" y="990600"/>
            <a:ext cx="6858000" cy="4495800"/>
          </a:xfrm>
          <a:prstGeom prst="rect">
            <a:avLst/>
          </a:prstGeom>
          <a:solidFill>
            <a:srgbClr val="E7FFD8"/>
          </a:solidFill>
          <a:ln>
            <a:noFill/>
          </a:ln>
        </p:spPr>
        <p:txBody>
          <a:bodyPr wrap="square" rtlCol="0" anchor="t">
            <a:noAutofit/>
          </a:bodyPr>
          <a:lstStyle/>
          <a:p>
            <a:pPr marL="0" lvl="2">
              <a:lnSpc>
                <a:spcPct val="90000"/>
              </a:lnSpc>
              <a:spcAft>
                <a:spcPct val="15000"/>
              </a:spcAft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Long term</a:t>
            </a: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D12546-4BFA-49EC-B576-EA695284C37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Roadmap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219200" y="914400"/>
            <a:ext cx="5" cy="469392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219200" y="5638799"/>
            <a:ext cx="6781800" cy="1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1" name="Flowchart: Process 20"/>
          <p:cNvSpPr/>
          <p:nvPr/>
        </p:nvSpPr>
        <p:spPr>
          <a:xfrm rot="16200000">
            <a:off x="-152403" y="3047997"/>
            <a:ext cx="2133601" cy="457205"/>
          </a:xfrm>
          <a:prstGeom prst="flowChartProcess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ROADMAP</a:t>
            </a:r>
            <a:endParaRPr 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3048000" y="5715000"/>
            <a:ext cx="3429000" cy="353406"/>
          </a:xfrm>
          <a:prstGeom prst="flowChartProcess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7030A0"/>
                </a:solidFill>
              </a:rPr>
              <a:t>TIME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1371600" y="2276536"/>
            <a:ext cx="4776541" cy="3209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t">
            <a:noAutofit/>
          </a:bodyPr>
          <a:lstStyle/>
          <a:p>
            <a:pPr marL="0" lvl="2">
              <a:lnSpc>
                <a:spcPct val="90000"/>
              </a:lnSpc>
              <a:spcAft>
                <a:spcPct val="15000"/>
              </a:spcAft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Mid term</a:t>
            </a: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/>
          <p:cNvSpPr txBox="1">
            <a:spLocks/>
          </p:cNvSpPr>
          <p:nvPr/>
        </p:nvSpPr>
        <p:spPr>
          <a:xfrm>
            <a:off x="1371599" y="3601934"/>
            <a:ext cx="2667005" cy="1884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t">
            <a:noAutofit/>
          </a:bodyPr>
          <a:lstStyle/>
          <a:p>
            <a:pPr marL="0" lvl="2">
              <a:lnSpc>
                <a:spcPct val="90000"/>
              </a:lnSpc>
              <a:spcAft>
                <a:spcPct val="15000"/>
              </a:spcAft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Quick wins</a:t>
            </a: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447800" y="1066800"/>
            <a:ext cx="6477000" cy="434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447800" y="2057400"/>
            <a:ext cx="4953000" cy="33528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447800" y="3276600"/>
            <a:ext cx="3124200" cy="21336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5-Point Star 43"/>
          <p:cNvSpPr/>
          <p:nvPr/>
        </p:nvSpPr>
        <p:spPr bwMode="auto">
          <a:xfrm>
            <a:off x="1524000" y="3907808"/>
            <a:ext cx="152400" cy="152400"/>
          </a:xfrm>
          <a:prstGeom prst="star5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45" name="5-Point Star 44"/>
          <p:cNvSpPr/>
          <p:nvPr/>
        </p:nvSpPr>
        <p:spPr bwMode="auto">
          <a:xfrm>
            <a:off x="2743200" y="4724400"/>
            <a:ext cx="152400" cy="152400"/>
          </a:xfrm>
          <a:prstGeom prst="star5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47" name="Flowchart: Process 46"/>
          <p:cNvSpPr/>
          <p:nvPr/>
        </p:nvSpPr>
        <p:spPr>
          <a:xfrm>
            <a:off x="1219200" y="5181600"/>
            <a:ext cx="3429000" cy="353406"/>
          </a:xfrm>
          <a:prstGeom prst="flowChartProcess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 1 months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48" name="Flowchart: Process 47"/>
          <p:cNvSpPr/>
          <p:nvPr/>
        </p:nvSpPr>
        <p:spPr>
          <a:xfrm>
            <a:off x="3276600" y="5181600"/>
            <a:ext cx="3429000" cy="353406"/>
          </a:xfrm>
          <a:prstGeom prst="flowChartProcess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3 months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49" name="Flowchart: Process 48"/>
          <p:cNvSpPr/>
          <p:nvPr/>
        </p:nvSpPr>
        <p:spPr>
          <a:xfrm>
            <a:off x="5410200" y="5181600"/>
            <a:ext cx="3429000" cy="353406"/>
          </a:xfrm>
          <a:prstGeom prst="flowChartProcess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3+ months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50" name="5-Point Star 49"/>
          <p:cNvSpPr/>
          <p:nvPr/>
        </p:nvSpPr>
        <p:spPr bwMode="auto">
          <a:xfrm>
            <a:off x="2590800" y="4876800"/>
            <a:ext cx="152400" cy="152400"/>
          </a:xfrm>
          <a:prstGeom prst="star5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54" name="5-Point Star 53"/>
          <p:cNvSpPr/>
          <p:nvPr/>
        </p:nvSpPr>
        <p:spPr bwMode="auto">
          <a:xfrm>
            <a:off x="4267200" y="4447672"/>
            <a:ext cx="152400" cy="152400"/>
          </a:xfrm>
          <a:prstGeom prst="star5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57" name="5-Point Star 56"/>
          <p:cNvSpPr/>
          <p:nvPr/>
        </p:nvSpPr>
        <p:spPr bwMode="auto">
          <a:xfrm>
            <a:off x="1524000" y="2616306"/>
            <a:ext cx="152400" cy="152400"/>
          </a:xfrm>
          <a:prstGeom prst="star5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58" name="5-Point Star 57"/>
          <p:cNvSpPr/>
          <p:nvPr/>
        </p:nvSpPr>
        <p:spPr bwMode="auto">
          <a:xfrm>
            <a:off x="1524000" y="1457264"/>
            <a:ext cx="152400" cy="152400"/>
          </a:xfrm>
          <a:prstGeom prst="star5">
            <a:avLst/>
          </a:prstGeom>
          <a:solidFill>
            <a:srgbClr val="3EA4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0" name="5-Point Star 59"/>
          <p:cNvSpPr/>
          <p:nvPr/>
        </p:nvSpPr>
        <p:spPr bwMode="auto">
          <a:xfrm>
            <a:off x="1524000" y="1304864"/>
            <a:ext cx="152400" cy="152400"/>
          </a:xfrm>
          <a:prstGeom prst="star5">
            <a:avLst/>
          </a:prstGeom>
          <a:solidFill>
            <a:srgbClr val="3EA4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2" name="5-Point Star 61"/>
          <p:cNvSpPr/>
          <p:nvPr/>
        </p:nvSpPr>
        <p:spPr bwMode="auto">
          <a:xfrm>
            <a:off x="6452941" y="4018065"/>
            <a:ext cx="152400" cy="152400"/>
          </a:xfrm>
          <a:prstGeom prst="star5">
            <a:avLst/>
          </a:prstGeom>
          <a:solidFill>
            <a:srgbClr val="3EA4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3" name="5-Point Star 62"/>
          <p:cNvSpPr/>
          <p:nvPr/>
        </p:nvSpPr>
        <p:spPr bwMode="auto">
          <a:xfrm>
            <a:off x="6452941" y="4290841"/>
            <a:ext cx="152400" cy="152400"/>
          </a:xfrm>
          <a:prstGeom prst="star5">
            <a:avLst/>
          </a:prstGeom>
          <a:solidFill>
            <a:srgbClr val="3EA4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40" name="5-Point Star 39"/>
          <p:cNvSpPr/>
          <p:nvPr/>
        </p:nvSpPr>
        <p:spPr bwMode="auto">
          <a:xfrm>
            <a:off x="4267200" y="4600072"/>
            <a:ext cx="152400" cy="152400"/>
          </a:xfrm>
          <a:prstGeom prst="star5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9" name="5-Point Star 28"/>
          <p:cNvSpPr/>
          <p:nvPr/>
        </p:nvSpPr>
        <p:spPr bwMode="auto">
          <a:xfrm>
            <a:off x="1524000" y="1609664"/>
            <a:ext cx="152400" cy="152400"/>
          </a:xfrm>
          <a:prstGeom prst="star5">
            <a:avLst/>
          </a:prstGeom>
          <a:solidFill>
            <a:srgbClr val="3EA4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30" name="5-Point Star 29"/>
          <p:cNvSpPr/>
          <p:nvPr/>
        </p:nvSpPr>
        <p:spPr bwMode="auto">
          <a:xfrm>
            <a:off x="1524000" y="4060208"/>
            <a:ext cx="152400" cy="152400"/>
          </a:xfrm>
          <a:prstGeom prst="star5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31" name="5-Point Star 30"/>
          <p:cNvSpPr/>
          <p:nvPr/>
        </p:nvSpPr>
        <p:spPr bwMode="auto">
          <a:xfrm>
            <a:off x="1524000" y="2768706"/>
            <a:ext cx="152400" cy="152400"/>
          </a:xfrm>
          <a:prstGeom prst="star5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32" name="5-Point Star 31"/>
          <p:cNvSpPr/>
          <p:nvPr/>
        </p:nvSpPr>
        <p:spPr bwMode="auto">
          <a:xfrm>
            <a:off x="1524000" y="2921106"/>
            <a:ext cx="152400" cy="152400"/>
          </a:xfrm>
          <a:prstGeom prst="star5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343405" y="4423608"/>
            <a:ext cx="1752595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itchFamily="-12" charset="-128"/>
                <a:cs typeface="ＭＳ Ｐゴシック" pitchFamily="-12" charset="-128"/>
              </a:rPr>
              <a:t>Customer Batch Job Controller</a:t>
            </a:r>
            <a:endParaRPr kumimoji="0" lang="en-US" sz="9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600207" y="2590800"/>
            <a:ext cx="1752595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itchFamily="-12" charset="-128"/>
                <a:cs typeface="ＭＳ Ｐゴシック" pitchFamily="-12" charset="-128"/>
              </a:rPr>
              <a:t>Batch Optimization</a:t>
            </a:r>
            <a:endParaRPr kumimoji="0" lang="en-US" sz="9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600200" y="1292832"/>
            <a:ext cx="1752595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itchFamily="-12" charset="-128"/>
                <a:cs typeface="ＭＳ Ｐゴシック" pitchFamily="-12" charset="-128"/>
              </a:rPr>
              <a:t>Batch Optimization</a:t>
            </a:r>
            <a:endParaRPr kumimoji="0" lang="en-US" sz="9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553201" y="4281921"/>
            <a:ext cx="1752595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itchFamily="-12" charset="-128"/>
                <a:cs typeface="ＭＳ Ｐゴシック" pitchFamily="-12" charset="-128"/>
              </a:rPr>
              <a:t>Control M / CA7</a:t>
            </a:r>
            <a:endParaRPr kumimoji="0" lang="en-US" sz="9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600200" y="2743200"/>
            <a:ext cx="1752595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5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itchFamily="-12" charset="-128"/>
                <a:cs typeface="ＭＳ Ｐゴシック" pitchFamily="-12" charset="-128"/>
              </a:rPr>
              <a:t>DevOps</a:t>
            </a:r>
            <a:r>
              <a:rPr kumimoji="0" lang="en-US" sz="9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itchFamily="-12" charset="-128"/>
                <a:cs typeface="ＭＳ Ｐゴシック" pitchFamily="-12" charset="-128"/>
              </a:rPr>
              <a:t> -</a:t>
            </a:r>
            <a:r>
              <a:rPr kumimoji="0" lang="en-US" sz="95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itchFamily="-12" charset="-128"/>
                <a:cs typeface="ＭＳ Ｐゴシック" pitchFamily="-12" charset="-128"/>
              </a:rPr>
              <a:t> </a:t>
            </a:r>
            <a:r>
              <a:rPr kumimoji="0" lang="en-US" sz="9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itchFamily="-12" charset="-128"/>
                <a:cs typeface="ＭＳ Ｐゴシック" pitchFamily="-12" charset="-128"/>
              </a:rPr>
              <a:t>Release Management</a:t>
            </a:r>
            <a:endParaRPr kumimoji="0" lang="en-US" sz="9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343405" y="4576008"/>
            <a:ext cx="1752595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itchFamily="-12" charset="-128"/>
                <a:cs typeface="ＭＳ Ｐゴシック" pitchFamily="-12" charset="-128"/>
              </a:rPr>
              <a:t>Jenkins, ACM, </a:t>
            </a:r>
            <a:r>
              <a:rPr kumimoji="0" lang="en-US" sz="95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itchFamily="-12" charset="-128"/>
                <a:cs typeface="ＭＳ Ｐゴシック" pitchFamily="-12" charset="-128"/>
              </a:rPr>
              <a:t>SonarQube</a:t>
            </a:r>
            <a:endParaRPr kumimoji="0" lang="en-US" sz="9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1600199" y="1447800"/>
            <a:ext cx="1752595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5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itchFamily="-12" charset="-128"/>
                <a:cs typeface="ＭＳ Ｐゴシック" pitchFamily="-12" charset="-128"/>
              </a:rPr>
              <a:t>DevOps</a:t>
            </a:r>
            <a:r>
              <a:rPr kumimoji="0" lang="en-US" sz="9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itchFamily="-12" charset="-128"/>
                <a:cs typeface="ＭＳ Ｐゴシック" pitchFamily="-12" charset="-128"/>
              </a:rPr>
              <a:t> –</a:t>
            </a:r>
            <a:r>
              <a:rPr kumimoji="0" lang="en-US" sz="95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itchFamily="-12" charset="-128"/>
                <a:cs typeface="ＭＳ Ｐゴシック" pitchFamily="-12" charset="-128"/>
              </a:rPr>
              <a:t> </a:t>
            </a:r>
            <a:r>
              <a:rPr kumimoji="0" lang="en-US" sz="9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itchFamily="-12" charset="-128"/>
                <a:cs typeface="ＭＳ Ｐゴシック" pitchFamily="-12" charset="-128"/>
              </a:rPr>
              <a:t>Test Automation</a:t>
            </a:r>
            <a:endParaRPr kumimoji="0" lang="en-US" sz="9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553205" y="3941865"/>
            <a:ext cx="1752595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itchFamily="-12" charset="-128"/>
                <a:cs typeface="ＭＳ Ｐゴシック" pitchFamily="-12" charset="-128"/>
              </a:rPr>
              <a:t>Selenium / Base24 / Java Automation</a:t>
            </a:r>
            <a:endParaRPr kumimoji="0" lang="en-US" sz="9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600200" y="2895600"/>
            <a:ext cx="1752595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itchFamily="-12" charset="-128"/>
                <a:cs typeface="ＭＳ Ｐゴシック" pitchFamily="-12" charset="-128"/>
              </a:rPr>
              <a:t>Code Quality,</a:t>
            </a:r>
            <a:r>
              <a:rPr kumimoji="0" lang="en-US" sz="95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itchFamily="-12" charset="-128"/>
                <a:cs typeface="ＭＳ Ｐゴシック" pitchFamily="-12" charset="-128"/>
              </a:rPr>
              <a:t> Maintainability</a:t>
            </a:r>
            <a:endParaRPr kumimoji="0" lang="en-US" sz="9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52" name="5-Point Star 51"/>
          <p:cNvSpPr/>
          <p:nvPr/>
        </p:nvSpPr>
        <p:spPr bwMode="auto">
          <a:xfrm>
            <a:off x="4267200" y="4776536"/>
            <a:ext cx="152400" cy="152400"/>
          </a:xfrm>
          <a:prstGeom prst="star5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4343405" y="4752472"/>
            <a:ext cx="1752595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50" dirty="0" err="1" smtClean="0">
                <a:latin typeface="+mj-lt"/>
                <a:ea typeface="ＭＳ Ｐゴシック" pitchFamily="-12" charset="-128"/>
                <a:cs typeface="ＭＳ Ｐゴシック" pitchFamily="-12" charset="-128"/>
              </a:rPr>
              <a:t>E</a:t>
            </a:r>
            <a:r>
              <a:rPr kumimoji="0" lang="en-US" sz="95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itchFamily="-12" charset="-128"/>
                <a:cs typeface="ＭＳ Ｐゴシック" pitchFamily="-12" charset="-128"/>
              </a:rPr>
              <a:t>hCache</a:t>
            </a:r>
            <a:r>
              <a:rPr kumimoji="0" lang="en-US" sz="9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itchFamily="-12" charset="-128"/>
                <a:cs typeface="ＭＳ Ｐゴシック" pitchFamily="-12" charset="-128"/>
              </a:rPr>
              <a:t>, Streaming</a:t>
            </a:r>
            <a:endParaRPr kumimoji="0" lang="en-US" sz="9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1600200" y="1600200"/>
            <a:ext cx="1752595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50" dirty="0">
                <a:ea typeface="ＭＳ Ｐゴシック" pitchFamily="-12" charset="-128"/>
                <a:cs typeface="ＭＳ Ｐゴシック" pitchFamily="-12" charset="-128"/>
              </a:rPr>
              <a:t>Code Quality, Maintainability</a:t>
            </a:r>
          </a:p>
        </p:txBody>
      </p:sp>
      <p:sp>
        <p:nvSpPr>
          <p:cNvPr id="56" name="5-Point Star 55"/>
          <p:cNvSpPr/>
          <p:nvPr/>
        </p:nvSpPr>
        <p:spPr bwMode="auto">
          <a:xfrm>
            <a:off x="6452941" y="4499329"/>
            <a:ext cx="152400" cy="152400"/>
          </a:xfrm>
          <a:prstGeom prst="star5">
            <a:avLst/>
          </a:prstGeom>
          <a:solidFill>
            <a:srgbClr val="3EA4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553205" y="4475265"/>
            <a:ext cx="1752595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5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itchFamily="-12" charset="-128"/>
                <a:cs typeface="ＭＳ Ｐゴシック" pitchFamily="-12" charset="-128"/>
              </a:rPr>
              <a:t>Splunk</a:t>
            </a:r>
            <a:r>
              <a:rPr kumimoji="0" lang="en-US" sz="9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itchFamily="-12" charset="-128"/>
                <a:cs typeface="ＭＳ Ｐゴシック" pitchFamily="-12" charset="-128"/>
              </a:rPr>
              <a:t>,</a:t>
            </a:r>
            <a:r>
              <a:rPr kumimoji="0" lang="en-US" sz="95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itchFamily="-12" charset="-128"/>
                <a:cs typeface="ＭＳ Ｐゴシック" pitchFamily="-12" charset="-128"/>
              </a:rPr>
              <a:t> Refactoring</a:t>
            </a:r>
            <a:endParaRPr kumimoji="0" lang="en-US" sz="9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1" name="5-Point Star 60"/>
          <p:cNvSpPr/>
          <p:nvPr/>
        </p:nvSpPr>
        <p:spPr bwMode="auto">
          <a:xfrm>
            <a:off x="1524000" y="3073506"/>
            <a:ext cx="152400" cy="152400"/>
          </a:xfrm>
          <a:prstGeom prst="star5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600200" y="3048000"/>
            <a:ext cx="1752595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itchFamily="-12" charset="-128"/>
                <a:cs typeface="ＭＳ Ｐゴシック" pitchFamily="-12" charset="-128"/>
              </a:rPr>
              <a:t>Performance</a:t>
            </a:r>
            <a:endParaRPr kumimoji="0" lang="en-US" sz="9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5" name="5-Point Star 64"/>
          <p:cNvSpPr/>
          <p:nvPr/>
        </p:nvSpPr>
        <p:spPr bwMode="auto">
          <a:xfrm>
            <a:off x="4267200" y="4928936"/>
            <a:ext cx="152400" cy="152400"/>
          </a:xfrm>
          <a:prstGeom prst="star5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343405" y="4904872"/>
            <a:ext cx="1752595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itchFamily="-12" charset="-128"/>
                <a:cs typeface="ＭＳ Ｐゴシック" pitchFamily="-12" charset="-128"/>
              </a:rPr>
              <a:t>Paging, Query Optimization</a:t>
            </a:r>
            <a:endParaRPr kumimoji="0" lang="en-US" sz="9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7" name="5-Point Star 66"/>
          <p:cNvSpPr/>
          <p:nvPr/>
        </p:nvSpPr>
        <p:spPr bwMode="auto">
          <a:xfrm>
            <a:off x="1524000" y="1762064"/>
            <a:ext cx="152400" cy="152400"/>
          </a:xfrm>
          <a:prstGeom prst="star5">
            <a:avLst/>
          </a:prstGeom>
          <a:solidFill>
            <a:srgbClr val="3EA4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600200" y="1752600"/>
            <a:ext cx="1752595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50" dirty="0" smtClean="0">
                <a:ea typeface="ＭＳ Ｐゴシック" pitchFamily="-12" charset="-128"/>
                <a:cs typeface="ＭＳ Ｐゴシック" pitchFamily="-12" charset="-128"/>
              </a:rPr>
              <a:t>Performance</a:t>
            </a:r>
            <a:endParaRPr lang="en-US" sz="950" dirty="0"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9" name="5-Point Star 68"/>
          <p:cNvSpPr/>
          <p:nvPr/>
        </p:nvSpPr>
        <p:spPr bwMode="auto">
          <a:xfrm>
            <a:off x="6452941" y="4691833"/>
            <a:ext cx="152400" cy="152400"/>
          </a:xfrm>
          <a:prstGeom prst="star5">
            <a:avLst/>
          </a:prstGeom>
          <a:solidFill>
            <a:srgbClr val="3EA4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6553205" y="4667769"/>
            <a:ext cx="1752595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itchFamily="-12" charset="-128"/>
                <a:cs typeface="ＭＳ Ｐゴシック" pitchFamily="-12" charset="-128"/>
              </a:rPr>
              <a:t>SQL Loader, </a:t>
            </a:r>
            <a:r>
              <a:rPr kumimoji="0" lang="en-US" sz="95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itchFamily="-12" charset="-128"/>
                <a:cs typeface="ＭＳ Ｐゴシック" pitchFamily="-12" charset="-128"/>
              </a:rPr>
              <a:t>Denormalization</a:t>
            </a:r>
            <a:r>
              <a:rPr kumimoji="0" lang="en-US" sz="9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itchFamily="-12" charset="-128"/>
                <a:cs typeface="ＭＳ Ｐゴシック" pitchFamily="-12" charset="-128"/>
              </a:rPr>
              <a:t>, Purge Policy</a:t>
            </a:r>
            <a:endParaRPr kumimoji="0" lang="en-US" sz="9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71" name="5-Point Star 70"/>
          <p:cNvSpPr/>
          <p:nvPr/>
        </p:nvSpPr>
        <p:spPr bwMode="auto">
          <a:xfrm>
            <a:off x="1524000" y="1914464"/>
            <a:ext cx="152400" cy="152400"/>
          </a:xfrm>
          <a:prstGeom prst="star5">
            <a:avLst/>
          </a:prstGeom>
          <a:solidFill>
            <a:srgbClr val="3EA4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600200" y="1905000"/>
            <a:ext cx="1752595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50" dirty="0" smtClean="0">
                <a:ea typeface="ＭＳ Ｐゴシック" pitchFamily="-12" charset="-128"/>
                <a:cs typeface="ＭＳ Ｐゴシック" pitchFamily="-12" charset="-128"/>
              </a:rPr>
              <a:t>Security</a:t>
            </a:r>
            <a:endParaRPr lang="en-US" sz="950" dirty="0"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73" name="5-Point Star 72"/>
          <p:cNvSpPr/>
          <p:nvPr/>
        </p:nvSpPr>
        <p:spPr bwMode="auto">
          <a:xfrm>
            <a:off x="6452941" y="4977064"/>
            <a:ext cx="152400" cy="152400"/>
          </a:xfrm>
          <a:prstGeom prst="star5">
            <a:avLst/>
          </a:prstGeom>
          <a:solidFill>
            <a:srgbClr val="3EA4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6553205" y="4953000"/>
            <a:ext cx="1752595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itchFamily="-12" charset="-128"/>
                <a:cs typeface="ＭＳ Ｐゴシック" pitchFamily="-12" charset="-128"/>
              </a:rPr>
              <a:t>Voltage</a:t>
            </a:r>
            <a:endParaRPr kumimoji="0" lang="en-US" sz="9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600200" y="4191000"/>
            <a:ext cx="1752595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itchFamily="-12" charset="-128"/>
                <a:cs typeface="ＭＳ Ｐゴシック" pitchFamily="-12" charset="-128"/>
              </a:rPr>
              <a:t>Security</a:t>
            </a:r>
            <a:endParaRPr kumimoji="0" lang="en-US" sz="9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14600" y="5029200"/>
            <a:ext cx="1752595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itchFamily="-12" charset="-128"/>
                <a:cs typeface="ＭＳ Ｐゴシック" pitchFamily="-12" charset="-128"/>
              </a:rPr>
              <a:t>Spring Security</a:t>
            </a:r>
            <a:endParaRPr kumimoji="0" lang="en-US" sz="9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600200" y="3886200"/>
            <a:ext cx="1752595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itchFamily="-12" charset="-128"/>
                <a:cs typeface="ＭＳ Ｐゴシック" pitchFamily="-12" charset="-128"/>
              </a:rPr>
              <a:t>Code Quality,</a:t>
            </a:r>
            <a:r>
              <a:rPr kumimoji="0" lang="en-US" sz="95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itchFamily="-12" charset="-128"/>
                <a:cs typeface="ＭＳ Ｐゴシック" pitchFamily="-12" charset="-128"/>
              </a:rPr>
              <a:t> Maintainability</a:t>
            </a:r>
            <a:endParaRPr kumimoji="0" lang="en-US" sz="9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811445" y="4683456"/>
            <a:ext cx="1752595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5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itchFamily="-12" charset="-128"/>
                <a:cs typeface="ＭＳ Ｐゴシック" pitchFamily="-12" charset="-128"/>
              </a:rPr>
              <a:t>Thymeleaf</a:t>
            </a:r>
            <a:endParaRPr kumimoji="0" lang="en-US" sz="9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600200" y="4032912"/>
            <a:ext cx="1752595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itchFamily="-12" charset="-128"/>
                <a:cs typeface="ＭＳ Ｐゴシック" pitchFamily="-12" charset="-128"/>
              </a:rPr>
              <a:t>Performance</a:t>
            </a:r>
            <a:endParaRPr kumimoji="0" lang="en-US" sz="9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2667005" y="4849504"/>
            <a:ext cx="1752595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itchFamily="-12" charset="-128"/>
                <a:cs typeface="ＭＳ Ｐゴシック" pitchFamily="-12" charset="-128"/>
              </a:rPr>
              <a:t>Query Optimization</a:t>
            </a:r>
            <a:endParaRPr kumimoji="0" lang="en-US" sz="9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83" name="5-Point Star 82"/>
          <p:cNvSpPr/>
          <p:nvPr/>
        </p:nvSpPr>
        <p:spPr bwMode="auto">
          <a:xfrm>
            <a:off x="1524000" y="4226256"/>
            <a:ext cx="152400" cy="152400"/>
          </a:xfrm>
          <a:prstGeom prst="star5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84" name="5-Point Star 83"/>
          <p:cNvSpPr/>
          <p:nvPr/>
        </p:nvSpPr>
        <p:spPr bwMode="auto">
          <a:xfrm>
            <a:off x="2457736" y="5056496"/>
            <a:ext cx="152400" cy="152400"/>
          </a:xfrm>
          <a:prstGeom prst="star5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9438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2000" y="1981200"/>
            <a:ext cx="5867400" cy="990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Thank you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13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prstTxWarp prst="textNoShape">
          <a:avLst/>
        </a:prstTxWarp>
        <a:spAutoFit/>
      </a:bodyPr>
      <a:lstStyle>
        <a:defPPr eaLnBrk="0" hangingPunct="0">
          <a:defRPr b="0" dirty="0" err="1" smtClean="0">
            <a:latin typeface="Verdana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E9AC0"/>
        </a:dk2>
        <a:lt2>
          <a:srgbClr val="ADAFB2"/>
        </a:lt2>
        <a:accent1>
          <a:srgbClr val="63AFE5"/>
        </a:accent1>
        <a:accent2>
          <a:srgbClr val="134575"/>
        </a:accent2>
        <a:accent3>
          <a:srgbClr val="FFFFFF"/>
        </a:accent3>
        <a:accent4>
          <a:srgbClr val="000000"/>
        </a:accent4>
        <a:accent5>
          <a:srgbClr val="B7D4F0"/>
        </a:accent5>
        <a:accent6>
          <a:srgbClr val="103E69"/>
        </a:accent6>
        <a:hlink>
          <a:srgbClr val="1E722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51A61FF972FE4980AD5AAD74EADAA0" ma:contentTypeVersion="36" ma:contentTypeDescription="Create a new document." ma:contentTypeScope="" ma:versionID="985c6a79a5eede90044bbb88dbc43d00">
  <xsd:schema xmlns:xsd="http://www.w3.org/2001/XMLSchema" xmlns:xs="http://www.w3.org/2001/XMLSchema" xmlns:p="http://schemas.microsoft.com/office/2006/metadata/properties" xmlns:ns2="8d4c203e-e269-4150-ba03-64abd150e71b" targetNamespace="http://schemas.microsoft.com/office/2006/metadata/properties" ma:root="true" ma:fieldsID="8db8944d46db1489b881ddb462763ec8" ns2:_="">
    <xsd:import namespace="8d4c203e-e269-4150-ba03-64abd150e71b"/>
    <xsd:element name="properties">
      <xsd:complexType>
        <xsd:sequence>
          <xsd:element name="documentManagement">
            <xsd:complexType>
              <xsd:all>
                <xsd:element ref="ns2:AccountID" minOccurs="0"/>
                <xsd:element ref="ns2:ProjectID" minOccurs="0"/>
                <xsd:element ref="ns2:SubProjectID" minOccurs="0"/>
                <xsd:element ref="ns2:AssociateID" minOccurs="0"/>
                <xsd:element ref="ns2:CreatedTime" minOccurs="0"/>
                <xsd:element ref="ns2:Processes" minOccurs="0"/>
                <xsd:element ref="ns2:Phase" minOccurs="0"/>
                <xsd:element ref="ns2:Activities" minOccurs="0"/>
                <xsd:element ref="ns2:Releases" minOccurs="0"/>
                <xsd:element ref="ns2:Functional_x0020_Modules" minOccurs="0"/>
                <xsd:element ref="ns2:ViewCount" minOccurs="0"/>
                <xsd:element ref="ns2:CheckedOutPath" minOccurs="0"/>
                <xsd:element ref="ns2:ApprovalStatus" minOccurs="0"/>
                <xsd:element ref="ns2:Work_x0020_request" minOccurs="0"/>
                <xsd:element ref="ns2:Tags" minOccurs="0"/>
                <xsd:element ref="ns2:ArtifactStatus" minOccurs="0"/>
                <xsd:element ref="ns2:UnmappedDocuments" minOccurs="0"/>
                <xsd:element ref="ns2:CopyToPath" minOccurs="0"/>
                <xsd:element ref="ns2:Comments" minOccurs="0"/>
                <xsd:element ref="ns2:ClientSupplied" minOccurs="0"/>
                <xsd:element ref="ns2:Rating1" minOccurs="0"/>
                <xsd:element ref="ns2:Rating2" minOccurs="0"/>
                <xsd:element ref="ns2:Rating3" minOccurs="0"/>
                <xsd:element ref="ns2:Rating4" minOccurs="0"/>
                <xsd:element ref="ns2:Rating5" minOccurs="0"/>
                <xsd:element ref="ns2:MBID" minOccurs="0"/>
                <xsd:element ref="ns2:_x0043_M1" minOccurs="0"/>
                <xsd:element ref="ns2:_x0043_M2" minOccurs="0"/>
                <xsd:element ref="ns2:_x0043_M3" minOccurs="0"/>
                <xsd:element ref="ns2:_x0043_M4" minOccurs="0"/>
                <xsd:element ref="ns2:_x0043_M5" minOccurs="0"/>
                <xsd:element ref="ns2:_x0043_M6" minOccurs="0"/>
                <xsd:element ref="ns2:_x0043_M7" minOccurs="0"/>
                <xsd:element ref="ns2:_x0043_M8" minOccurs="0"/>
                <xsd:element ref="ns2:_x0043_M9" minOccurs="0"/>
                <xsd:element ref="ns2:_x0043_M1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4c203e-e269-4150-ba03-64abd150e71b" elementFormDefault="qualified">
    <xsd:import namespace="http://schemas.microsoft.com/office/2006/documentManagement/types"/>
    <xsd:import namespace="http://schemas.microsoft.com/office/infopath/2007/PartnerControls"/>
    <xsd:element name="AccountID" ma:index="8" nillable="true" ma:displayName="AccountID" ma:internalName="AccountID">
      <xsd:simpleType>
        <xsd:restriction base="dms:Text"/>
      </xsd:simpleType>
    </xsd:element>
    <xsd:element name="ProjectID" ma:index="9" nillable="true" ma:displayName="ProjectID" ma:internalName="ProjectID">
      <xsd:simpleType>
        <xsd:restriction base="dms:Text"/>
      </xsd:simpleType>
    </xsd:element>
    <xsd:element name="SubProjectID" ma:index="10" nillable="true" ma:displayName="SubProjectID" ma:internalName="SubProjectID">
      <xsd:simpleType>
        <xsd:restriction base="dms:Text"/>
      </xsd:simpleType>
    </xsd:element>
    <xsd:element name="AssociateID" ma:index="11" nillable="true" ma:displayName="AssociateID" ma:internalName="AssociateID">
      <xsd:simpleType>
        <xsd:restriction base="dms:Text"/>
      </xsd:simpleType>
    </xsd:element>
    <xsd:element name="CreatedTime" ma:index="12" nillable="true" ma:displayName="CreatedTime" ma:internalName="CreatedTime">
      <xsd:simpleType>
        <xsd:restriction base="dms:DateTime"/>
      </xsd:simpleType>
    </xsd:element>
    <xsd:element name="Processes" ma:index="13" nillable="true" ma:displayName="Processes" ma:internalName="Processes">
      <xsd:simpleType>
        <xsd:restriction base="dms:Text"/>
      </xsd:simpleType>
    </xsd:element>
    <xsd:element name="Phase" ma:index="14" nillable="true" ma:displayName="Phase" ma:internalName="Phase">
      <xsd:simpleType>
        <xsd:restriction base="dms:Text"/>
      </xsd:simpleType>
    </xsd:element>
    <xsd:element name="Activities" ma:index="15" nillable="true" ma:displayName="Activities" ma:internalName="Activities">
      <xsd:simpleType>
        <xsd:restriction base="dms:Text"/>
      </xsd:simpleType>
    </xsd:element>
    <xsd:element name="Releases" ma:index="16" nillable="true" ma:displayName="Releases" ma:internalName="Releases">
      <xsd:simpleType>
        <xsd:restriction base="dms:Text"/>
      </xsd:simpleType>
    </xsd:element>
    <xsd:element name="Functional_x0020_Modules" ma:index="17" nillable="true" ma:displayName="Functional Modules" ma:internalName="Functional_x0020_Modules">
      <xsd:simpleType>
        <xsd:restriction base="dms:Text"/>
      </xsd:simpleType>
    </xsd:element>
    <xsd:element name="ViewCount" ma:index="18" nillable="true" ma:displayName="ViewCount" ma:internalName="ViewCount">
      <xsd:simpleType>
        <xsd:restriction base="dms:Unknown"/>
      </xsd:simpleType>
    </xsd:element>
    <xsd:element name="CheckedOutPath" ma:index="19" nillable="true" ma:displayName="CheckedOutPath" ma:internalName="CheckedOutPath">
      <xsd:simpleType>
        <xsd:restriction base="dms:Text"/>
      </xsd:simpleType>
    </xsd:element>
    <xsd:element name="ApprovalStatus" ma:index="20" nillable="true" ma:displayName="ApprovalStatus" ma:internalName="ApprovalStatus">
      <xsd:simpleType>
        <xsd:restriction base="dms:Text"/>
      </xsd:simpleType>
    </xsd:element>
    <xsd:element name="Work_x0020_request" ma:index="21" nillable="true" ma:displayName="Work request" ma:internalName="Work_x0020_request">
      <xsd:simpleType>
        <xsd:restriction base="dms:Text"/>
      </xsd:simpleType>
    </xsd:element>
    <xsd:element name="Tags" ma:index="22" nillable="true" ma:displayName="Tags" ma:internalName="Tags">
      <xsd:simpleType>
        <xsd:restriction base="dms:Note">
          <xsd:maxLength value="255"/>
        </xsd:restriction>
      </xsd:simpleType>
    </xsd:element>
    <xsd:element name="ArtifactStatus" ma:index="23" nillable="true" ma:displayName="ArtifactStatus" ma:internalName="ArtifactStatus">
      <xsd:simpleType>
        <xsd:restriction base="dms:Text"/>
      </xsd:simpleType>
    </xsd:element>
    <xsd:element name="UnmappedDocuments" ma:index="24" nillable="true" ma:displayName="UnmappedDocuments" ma:internalName="UnmappedDocuments">
      <xsd:simpleType>
        <xsd:restriction base="dms:Text"/>
      </xsd:simpleType>
    </xsd:element>
    <xsd:element name="CopyToPath" ma:index="25" nillable="true" ma:displayName="CopyToPath" ma:internalName="CopyToPath">
      <xsd:simpleType>
        <xsd:restriction base="dms:Text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ClientSupplied" ma:index="27" nillable="true" ma:displayName="ClientSupplied" ma:internalName="ClientSupplied">
      <xsd:simpleType>
        <xsd:restriction base="dms:Text"/>
      </xsd:simpleType>
    </xsd:element>
    <xsd:element name="Rating1" ma:index="28" nillable="true" ma:displayName="Rating1" ma:internalName="Rating1">
      <xsd:simpleType>
        <xsd:restriction base="dms:Unknown"/>
      </xsd:simpleType>
    </xsd:element>
    <xsd:element name="Rating2" ma:index="29" nillable="true" ma:displayName="Rating2" ma:internalName="Rating2">
      <xsd:simpleType>
        <xsd:restriction base="dms:Unknown"/>
      </xsd:simpleType>
    </xsd:element>
    <xsd:element name="Rating3" ma:index="30" nillable="true" ma:displayName="Rating3" ma:internalName="Rating3">
      <xsd:simpleType>
        <xsd:restriction base="dms:Unknown"/>
      </xsd:simpleType>
    </xsd:element>
    <xsd:element name="Rating4" ma:index="31" nillable="true" ma:displayName="Rating4" ma:internalName="Rating4">
      <xsd:simpleType>
        <xsd:restriction base="dms:Unknown"/>
      </xsd:simpleType>
    </xsd:element>
    <xsd:element name="Rating5" ma:index="32" nillable="true" ma:displayName="Rating5" ma:internalName="Rating5">
      <xsd:simpleType>
        <xsd:restriction base="dms:Unknown"/>
      </xsd:simpleType>
    </xsd:element>
    <xsd:element name="MBID" ma:index="33" nillable="true" ma:displayName="MBID" ma:internalName="MBID">
      <xsd:simpleType>
        <xsd:restriction base="dms:Text"/>
      </xsd:simpleType>
    </xsd:element>
    <xsd:element name="_x0043_M1" ma:index="34" nillable="true" ma:displayName="CM1" ma:internalName="_x0043_M1">
      <xsd:simpleType>
        <xsd:restriction base="dms:Text"/>
      </xsd:simpleType>
    </xsd:element>
    <xsd:element name="_x0043_M2" ma:index="35" nillable="true" ma:displayName="CM2" ma:internalName="_x0043_M2">
      <xsd:simpleType>
        <xsd:restriction base="dms:Text"/>
      </xsd:simpleType>
    </xsd:element>
    <xsd:element name="_x0043_M3" ma:index="36" nillable="true" ma:displayName="CM3" ma:internalName="_x0043_M3">
      <xsd:simpleType>
        <xsd:restriction base="dms:Text"/>
      </xsd:simpleType>
    </xsd:element>
    <xsd:element name="_x0043_M4" ma:index="37" nillable="true" ma:displayName="CM4" ma:internalName="_x0043_M4">
      <xsd:simpleType>
        <xsd:restriction base="dms:Text"/>
      </xsd:simpleType>
    </xsd:element>
    <xsd:element name="_x0043_M5" ma:index="38" nillable="true" ma:displayName="CM5" ma:internalName="_x0043_M5">
      <xsd:simpleType>
        <xsd:restriction base="dms:Text"/>
      </xsd:simpleType>
    </xsd:element>
    <xsd:element name="_x0043_M6" ma:index="39" nillable="true" ma:displayName="CM6" ma:internalName="_x0043_M6">
      <xsd:simpleType>
        <xsd:restriction base="dms:Text"/>
      </xsd:simpleType>
    </xsd:element>
    <xsd:element name="_x0043_M7" ma:index="40" nillable="true" ma:displayName="CM7" ma:internalName="_x0043_M7">
      <xsd:simpleType>
        <xsd:restriction base="dms:Text"/>
      </xsd:simpleType>
    </xsd:element>
    <xsd:element name="_x0043_M8" ma:index="41" nillable="true" ma:displayName="CM8" ma:internalName="_x0043_M8">
      <xsd:simpleType>
        <xsd:restriction base="dms:Text"/>
      </xsd:simpleType>
    </xsd:element>
    <xsd:element name="_x0043_M9" ma:index="42" nillable="true" ma:displayName="CM9" ma:internalName="_x0043_M9">
      <xsd:simpleType>
        <xsd:restriction base="dms:Text"/>
      </xsd:simpleType>
    </xsd:element>
    <xsd:element name="_x0043_M10" ma:index="43" nillable="true" ma:displayName="CM10" ma:internalName="_x0043_M10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Releases xmlns="8d4c203e-e269-4150-ba03-64abd150e71b" xsi:nil="true"/>
    <UnmappedDocuments xmlns="8d4c203e-e269-4150-ba03-64abd150e71b">false</UnmappedDocuments>
    <ArtifactStatus xmlns="8d4c203e-e269-4150-ba03-64abd150e71b" xsi:nil="true"/>
    <_x0043_M8 xmlns="8d4c203e-e269-4150-ba03-64abd150e71b" xsi:nil="true"/>
    <_x0043_M9 xmlns="8d4c203e-e269-4150-ba03-64abd150e71b" xsi:nil="true"/>
    <_x0043_M10 xmlns="8d4c203e-e269-4150-ba03-64abd150e71b" xsi:nil="true"/>
    <AccountID xmlns="8d4c203e-e269-4150-ba03-64abd150e71b" xsi:nil="true"/>
    <SubProjectID xmlns="8d4c203e-e269-4150-ba03-64abd150e71b" xsi:nil="true"/>
    <Work_x0020_request xmlns="8d4c203e-e269-4150-ba03-64abd150e71b" xsi:nil="true"/>
    <MBID xmlns="8d4c203e-e269-4150-ba03-64abd150e71b">DS_912b0460-9bd0-43c1-a4f9-cb0ee3347061</MBID>
    <CreatedTime xmlns="8d4c203e-e269-4150-ba03-64abd150e71b">2014-08-12T12:19:00+00:00</CreatedTime>
    <Activities xmlns="8d4c203e-e269-4150-ba03-64abd150e71b" xsi:nil="true"/>
    <Functional_x0020_Modules xmlns="8d4c203e-e269-4150-ba03-64abd150e71b" xsi:nil="true"/>
    <Tags xmlns="8d4c203e-e269-4150-ba03-64abd150e71b" xsi:nil="true"/>
    <CopyToPath xmlns="8d4c203e-e269-4150-ba03-64abd150e71b">https://cognizant20.cognizant.com/cts/OrgCommunities4/DPSOPlatformAssessment1/DSC/DPSOPlatformAssessment1</CopyToPath>
    <Phase xmlns="8d4c203e-e269-4150-ba03-64abd150e71b" xsi:nil="true"/>
    <CheckedOutPath xmlns="8d4c203e-e269-4150-ba03-64abd150e71b" xsi:nil="true"/>
    <_x0043_M4 xmlns="8d4c203e-e269-4150-ba03-64abd150e71b" xsi:nil="true"/>
    <Rating1 xmlns="8d4c203e-e269-4150-ba03-64abd150e71b" xsi:nil="true"/>
    <_x0043_M5 xmlns="8d4c203e-e269-4150-ba03-64abd150e71b" xsi:nil="true"/>
    <ClientSupplied xmlns="8d4c203e-e269-4150-ba03-64abd150e71b">false</ClientSupplied>
    <Rating2 xmlns="8d4c203e-e269-4150-ba03-64abd150e71b" xsi:nil="true"/>
    <_x0043_M6 xmlns="8d4c203e-e269-4150-ba03-64abd150e71b" xsi:nil="true"/>
    <Comments xmlns="8d4c203e-e269-4150-ba03-64abd150e71b">CTS\170930</Comments>
    <Rating3 xmlns="8d4c203e-e269-4150-ba03-64abd150e71b" xsi:nil="true"/>
    <_x0043_M7 xmlns="8d4c203e-e269-4150-ba03-64abd150e71b" xsi:nil="true"/>
    <ApprovalStatus xmlns="8d4c203e-e269-4150-ba03-64abd150e71b">Approved</ApprovalStatus>
    <Rating4 xmlns="8d4c203e-e269-4150-ba03-64abd150e71b" xsi:nil="true"/>
    <AssociateID xmlns="8d4c203e-e269-4150-ba03-64abd150e71b">CTS\248070</AssociateID>
    <ViewCount xmlns="8d4c203e-e269-4150-ba03-64abd150e71b" xsi:nil="true"/>
    <Rating5 xmlns="8d4c203e-e269-4150-ba03-64abd150e71b" xsi:nil="true"/>
    <_x0043_M1 xmlns="8d4c203e-e269-4150-ba03-64abd150e71b" xsi:nil="true"/>
    <ProjectID xmlns="8d4c203e-e269-4150-ba03-64abd150e71b" xsi:nil="true"/>
    <Processes xmlns="8d4c203e-e269-4150-ba03-64abd150e71b" xsi:nil="true"/>
    <_x0043_M2 xmlns="8d4c203e-e269-4150-ba03-64abd150e71b" xsi:nil="true"/>
    <_x0043_M3 xmlns="8d4c203e-e269-4150-ba03-64abd150e71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C36CFA-0623-42E0-AF40-0F7C911693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4c203e-e269-4150-ba03-64abd150e7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203290-BE44-4880-9475-4B92A3A21938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8d4c203e-e269-4150-ba03-64abd150e71b"/>
  </ds:schemaRefs>
</ds:datastoreItem>
</file>

<file path=customXml/itemProps3.xml><?xml version="1.0" encoding="utf-8"?>
<ds:datastoreItem xmlns:ds="http://schemas.openxmlformats.org/officeDocument/2006/customXml" ds:itemID="{11972103-CE24-431C-B2FC-50F75BCABF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29106</TotalTime>
  <Words>781</Words>
  <Application>Microsoft Office PowerPoint</Application>
  <PresentationFormat>On-screen Show (4:3)</PresentationFormat>
  <Paragraphs>138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Arial</vt:lpstr>
      <vt:lpstr>Arial Black</vt:lpstr>
      <vt:lpstr>Calibri</vt:lpstr>
      <vt:lpstr>Segoe UI</vt:lpstr>
      <vt:lpstr>Verdana</vt:lpstr>
      <vt:lpstr>Wingdings</vt:lpstr>
      <vt:lpstr>1_Blank Presentation</vt:lpstr>
      <vt:lpstr>PowerPoint Presentation</vt:lpstr>
      <vt:lpstr>Summary</vt:lpstr>
      <vt:lpstr>Ocean Process Suggestions</vt:lpstr>
      <vt:lpstr>Ocean Improvement Opportunities (1/4)</vt:lpstr>
      <vt:lpstr>Ocean Improvement Opportunities (2/4)</vt:lpstr>
      <vt:lpstr>Ocean Improvement Opportunities (3/4)</vt:lpstr>
      <vt:lpstr>Ocean Improvement Opportunities (4/4)</vt:lpstr>
      <vt:lpstr>Recommended Roadmap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Technology Solutions</dc:title>
  <dc:creator>Harshad Pathak</dc:creator>
  <cp:lastModifiedBy>Sethuraman, Ramanan(Cognizant-BFS)</cp:lastModifiedBy>
  <cp:revision>1964</cp:revision>
  <dcterms:created xsi:type="dcterms:W3CDTF">2011-11-15T11:09:30Z</dcterms:created>
  <dcterms:modified xsi:type="dcterms:W3CDTF">2018-01-09T11:07:07Z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0x0101009351A61FF972FE4980AD5AAD74EADAA0</vt:lpwstr>
  </property>
  <property fmtid="{D5CDD505-2E9C-101B-9397-08002B2CF9AE}" pid="3" name="AXPAuthor">
    <vt:lpwstr>Kiran V Ramireddi</vt:lpwstr>
  </property>
  <property fmtid="{D5CDD505-2E9C-101B-9397-08002B2CF9AE}" pid="4" name="AXPDataClassification">
    <vt:lpwstr>AXP Internal</vt:lpwstr>
  </property>
  <property fmtid="{D5CDD505-2E9C-101B-9397-08002B2CF9AE}" pid="5" name="AXPDataClassificationForSearch">
    <vt:lpwstr>AXPInternal_UniqueSearchString</vt:lpwstr>
  </property>
  <property fmtid="{D5CDD505-2E9C-101B-9397-08002B2CF9AE}" pid="6" name="AXPLastAuthor">
    <vt:lpwstr>Kiran V Ramireddi</vt:lpwstr>
  </property>
</Properties>
</file>