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0"/>
  </p:notesMasterIdLst>
  <p:sldIdLst>
    <p:sldId id="256" r:id="rId2"/>
    <p:sldId id="273" r:id="rId3"/>
    <p:sldId id="281" r:id="rId4"/>
    <p:sldId id="274" r:id="rId5"/>
    <p:sldId id="275" r:id="rId6"/>
    <p:sldId id="276" r:id="rId7"/>
    <p:sldId id="257" r:id="rId8"/>
    <p:sldId id="258" r:id="rId9"/>
    <p:sldId id="259" r:id="rId10"/>
    <p:sldId id="280" r:id="rId11"/>
    <p:sldId id="272" r:id="rId12"/>
    <p:sldId id="277" r:id="rId13"/>
    <p:sldId id="278" r:id="rId14"/>
    <p:sldId id="279" r:id="rId15"/>
    <p:sldId id="262" r:id="rId16"/>
    <p:sldId id="263" r:id="rId17"/>
    <p:sldId id="265" r:id="rId18"/>
    <p:sldId id="269"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DE79D93-A52F-49D7-87BE-5ED16C6E3BF2}" type="datetimeFigureOut">
              <a:rPr lang="en-US" smtClean="0"/>
              <a:t>03-Sep-18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3EBB414-FD9C-4962-A159-2AF98D6E922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Smart – specific measurable attainable </a:t>
            </a:r>
            <a:r>
              <a:rPr lang="en-US" dirty="0" err="1" smtClean="0"/>
              <a:t>relevent</a:t>
            </a:r>
            <a:r>
              <a:rPr lang="en-US" dirty="0" smtClean="0"/>
              <a:t> time bound </a:t>
            </a:r>
            <a:endParaRPr lang="en-US" dirty="0"/>
          </a:p>
        </p:txBody>
      </p:sp>
      <p:sp>
        <p:nvSpPr>
          <p:cNvPr id="4" name="Slide Number Placeholder 3"/>
          <p:cNvSpPr>
            <a:spLocks noGrp="1"/>
          </p:cNvSpPr>
          <p:nvPr>
            <p:ph type="sldNum" sz="quarter" idx="10"/>
          </p:nvPr>
        </p:nvSpPr>
        <p:spPr/>
        <p:txBody>
          <a:bodyPr/>
          <a:lstStyle/>
          <a:p>
            <a:fld id="{D3EBB414-FD9C-4962-A159-2AF98D6E9220}"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03-Sep-18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03-Sep-18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03-Sep-18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03-Sep-18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03-Sep-18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03-Sep-18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03-Sep-18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03-Sep-18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03-Sep-18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03-Sep-18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hyperlink" Target="https://www.boundless.com/marketing/textbooks/boundless-marketing-textbook/integrated-marketing-communications-12/introduction-to-integrated-marketing-communications-81/introduction-to-integrated-marketing-communications-403-406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2361" y="1143761"/>
            <a:ext cx="0" cy="457200"/>
          </a:xfrm>
          <a:custGeom>
            <a:avLst/>
            <a:gdLst/>
            <a:ahLst/>
            <a:cxnLst/>
            <a:rect l="l" t="t" r="r" b="b"/>
            <a:pathLst>
              <a:path h="457200">
                <a:moveTo>
                  <a:pt x="0" y="0"/>
                </a:moveTo>
                <a:lnTo>
                  <a:pt x="0" y="457200"/>
                </a:lnTo>
              </a:path>
            </a:pathLst>
          </a:custGeom>
          <a:ln w="38100">
            <a:solidFill>
              <a:srgbClr val="000000"/>
            </a:solidFill>
          </a:ln>
        </p:spPr>
        <p:txBody>
          <a:bodyPr wrap="square" lIns="0" tIns="0" rIns="0" bIns="0" rtlCol="0"/>
          <a:lstStyle/>
          <a:p>
            <a:endParaRPr/>
          </a:p>
        </p:txBody>
      </p:sp>
      <p:sp>
        <p:nvSpPr>
          <p:cNvPr id="3" name="object 3"/>
          <p:cNvSpPr/>
          <p:nvPr/>
        </p:nvSpPr>
        <p:spPr>
          <a:xfrm>
            <a:off x="152400" y="838200"/>
            <a:ext cx="228600" cy="228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9495" y="838200"/>
            <a:ext cx="228600" cy="228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26591" y="838200"/>
            <a:ext cx="228600" cy="228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solidFill>
            <a:srgbClr val="86B741"/>
          </a:solidFill>
        </p:spPr>
        <p:txBody>
          <a:bodyPr wrap="square" lIns="0" tIns="0" rIns="0" bIns="0" rtlCol="0"/>
          <a:lstStyle/>
          <a:p>
            <a:endParaRPr/>
          </a:p>
        </p:txBody>
      </p:sp>
      <p:sp>
        <p:nvSpPr>
          <p:cNvPr id="7" name="object 7"/>
          <p:cNvSpPr/>
          <p:nvPr/>
        </p:nvSpPr>
        <p:spPr>
          <a:xfrm>
            <a:off x="0" y="533400"/>
            <a:ext cx="609600" cy="2743200"/>
          </a:xfrm>
          <a:custGeom>
            <a:avLst/>
            <a:gdLst/>
            <a:ahLst/>
            <a:cxnLst/>
            <a:rect l="l" t="t" r="r" b="b"/>
            <a:pathLst>
              <a:path w="609600" h="2743200">
                <a:moveTo>
                  <a:pt x="0" y="2743200"/>
                </a:moveTo>
                <a:lnTo>
                  <a:pt x="609600" y="2743200"/>
                </a:lnTo>
                <a:lnTo>
                  <a:pt x="609600" y="0"/>
                </a:lnTo>
                <a:lnTo>
                  <a:pt x="0" y="0"/>
                </a:lnTo>
                <a:lnTo>
                  <a:pt x="0" y="2743200"/>
                </a:lnTo>
                <a:close/>
              </a:path>
            </a:pathLst>
          </a:custGeom>
          <a:solidFill>
            <a:srgbClr val="554D9B"/>
          </a:solidFill>
        </p:spPr>
        <p:txBody>
          <a:bodyPr wrap="square" lIns="0" tIns="0" rIns="0" bIns="0" rtlCol="0"/>
          <a:lstStyle/>
          <a:p>
            <a:endParaRPr/>
          </a:p>
        </p:txBody>
      </p:sp>
      <p:sp>
        <p:nvSpPr>
          <p:cNvPr id="8" name="object 8"/>
          <p:cNvSpPr/>
          <p:nvPr/>
        </p:nvSpPr>
        <p:spPr>
          <a:xfrm>
            <a:off x="0" y="3276600"/>
            <a:ext cx="609600" cy="1066800"/>
          </a:xfrm>
          <a:custGeom>
            <a:avLst/>
            <a:gdLst/>
            <a:ahLst/>
            <a:cxnLst/>
            <a:rect l="l" t="t" r="r" b="b"/>
            <a:pathLst>
              <a:path w="609600" h="1066800">
                <a:moveTo>
                  <a:pt x="0" y="1066800"/>
                </a:moveTo>
                <a:lnTo>
                  <a:pt x="609600" y="1066800"/>
                </a:lnTo>
                <a:lnTo>
                  <a:pt x="609600" y="0"/>
                </a:lnTo>
                <a:lnTo>
                  <a:pt x="0" y="0"/>
                </a:lnTo>
                <a:lnTo>
                  <a:pt x="0" y="1066800"/>
                </a:lnTo>
                <a:close/>
              </a:path>
            </a:pathLst>
          </a:custGeom>
          <a:solidFill>
            <a:srgbClr val="FF9900"/>
          </a:solidFill>
        </p:spPr>
        <p:txBody>
          <a:bodyPr wrap="square" lIns="0" tIns="0" rIns="0" bIns="0" rtlCol="0"/>
          <a:lstStyle/>
          <a:p>
            <a:endParaRPr/>
          </a:p>
        </p:txBody>
      </p:sp>
      <p:sp>
        <p:nvSpPr>
          <p:cNvPr id="9" name="object 9"/>
          <p:cNvSpPr/>
          <p:nvPr/>
        </p:nvSpPr>
        <p:spPr>
          <a:xfrm>
            <a:off x="0" y="4343400"/>
            <a:ext cx="609600" cy="1028700"/>
          </a:xfrm>
          <a:custGeom>
            <a:avLst/>
            <a:gdLst/>
            <a:ahLst/>
            <a:cxnLst/>
            <a:rect l="l" t="t" r="r" b="b"/>
            <a:pathLst>
              <a:path w="609600" h="1028700">
                <a:moveTo>
                  <a:pt x="0" y="1028700"/>
                </a:moveTo>
                <a:lnTo>
                  <a:pt x="609600" y="1028700"/>
                </a:lnTo>
                <a:lnTo>
                  <a:pt x="609600" y="0"/>
                </a:lnTo>
                <a:lnTo>
                  <a:pt x="0" y="0"/>
                </a:lnTo>
                <a:lnTo>
                  <a:pt x="0" y="1028700"/>
                </a:lnTo>
                <a:close/>
              </a:path>
            </a:pathLst>
          </a:custGeom>
          <a:solidFill>
            <a:srgbClr val="CC3428"/>
          </a:solidFill>
        </p:spPr>
        <p:txBody>
          <a:bodyPr wrap="square" lIns="0" tIns="0" rIns="0" bIns="0" rtlCol="0"/>
          <a:lstStyle/>
          <a:p>
            <a:endParaRPr/>
          </a:p>
        </p:txBody>
      </p:sp>
      <p:sp>
        <p:nvSpPr>
          <p:cNvPr id="10" name="object 10"/>
          <p:cNvSpPr/>
          <p:nvPr/>
        </p:nvSpPr>
        <p:spPr>
          <a:xfrm>
            <a:off x="0" y="5372099"/>
            <a:ext cx="609600" cy="1485900"/>
          </a:xfrm>
          <a:custGeom>
            <a:avLst/>
            <a:gdLst/>
            <a:ahLst/>
            <a:cxnLst/>
            <a:rect l="l" t="t" r="r" b="b"/>
            <a:pathLst>
              <a:path w="609600" h="1485900">
                <a:moveTo>
                  <a:pt x="0" y="1485899"/>
                </a:moveTo>
                <a:lnTo>
                  <a:pt x="609600" y="1485899"/>
                </a:lnTo>
                <a:lnTo>
                  <a:pt x="609600" y="0"/>
                </a:lnTo>
                <a:lnTo>
                  <a:pt x="0" y="0"/>
                </a:lnTo>
                <a:lnTo>
                  <a:pt x="0" y="1485899"/>
                </a:lnTo>
                <a:close/>
              </a:path>
            </a:pathLst>
          </a:custGeom>
          <a:solidFill>
            <a:srgbClr val="84AEED"/>
          </a:solidFill>
        </p:spPr>
        <p:txBody>
          <a:bodyPr wrap="square" lIns="0" tIns="0" rIns="0" bIns="0" rtlCol="0"/>
          <a:lstStyle/>
          <a:p>
            <a:endParaRPr/>
          </a:p>
        </p:txBody>
      </p:sp>
      <p:sp>
        <p:nvSpPr>
          <p:cNvPr id="11" name="object 11"/>
          <p:cNvSpPr/>
          <p:nvPr/>
        </p:nvSpPr>
        <p:spPr>
          <a:xfrm>
            <a:off x="609600" y="998982"/>
            <a:ext cx="26670" cy="0"/>
          </a:xfrm>
          <a:custGeom>
            <a:avLst/>
            <a:gdLst/>
            <a:ahLst/>
            <a:cxnLst/>
            <a:rect l="l" t="t" r="r" b="b"/>
            <a:pathLst>
              <a:path w="26670">
                <a:moveTo>
                  <a:pt x="0" y="0"/>
                </a:moveTo>
                <a:lnTo>
                  <a:pt x="26670" y="0"/>
                </a:lnTo>
              </a:path>
            </a:pathLst>
          </a:custGeom>
          <a:ln w="16763">
            <a:solidFill>
              <a:srgbClr val="86B741"/>
            </a:solidFill>
          </a:ln>
        </p:spPr>
        <p:txBody>
          <a:bodyPr wrap="square" lIns="0" tIns="0" rIns="0" bIns="0" rtlCol="0"/>
          <a:lstStyle/>
          <a:p>
            <a:endParaRPr/>
          </a:p>
        </p:txBody>
      </p:sp>
      <p:sp>
        <p:nvSpPr>
          <p:cNvPr id="12" name="object 12"/>
          <p:cNvSpPr/>
          <p:nvPr/>
        </p:nvSpPr>
        <p:spPr>
          <a:xfrm>
            <a:off x="609600" y="1007363"/>
            <a:ext cx="26670" cy="93345"/>
          </a:xfrm>
          <a:custGeom>
            <a:avLst/>
            <a:gdLst/>
            <a:ahLst/>
            <a:cxnLst/>
            <a:rect l="l" t="t" r="r" b="b"/>
            <a:pathLst>
              <a:path w="26670" h="93344">
                <a:moveTo>
                  <a:pt x="0" y="92963"/>
                </a:moveTo>
                <a:lnTo>
                  <a:pt x="26670" y="92963"/>
                </a:lnTo>
                <a:lnTo>
                  <a:pt x="26670" y="0"/>
                </a:lnTo>
                <a:lnTo>
                  <a:pt x="0" y="0"/>
                </a:lnTo>
                <a:lnTo>
                  <a:pt x="0" y="92963"/>
                </a:lnTo>
                <a:close/>
              </a:path>
            </a:pathLst>
          </a:custGeom>
          <a:solidFill>
            <a:srgbClr val="554D9B"/>
          </a:solidFill>
        </p:spPr>
        <p:txBody>
          <a:bodyPr wrap="square" lIns="0" tIns="0" rIns="0" bIns="0" rtlCol="0"/>
          <a:lstStyle/>
          <a:p>
            <a:endParaRPr/>
          </a:p>
        </p:txBody>
      </p:sp>
      <p:sp>
        <p:nvSpPr>
          <p:cNvPr id="13" name="object 13"/>
          <p:cNvSpPr/>
          <p:nvPr/>
        </p:nvSpPr>
        <p:spPr>
          <a:xfrm>
            <a:off x="622934" y="1100327"/>
            <a:ext cx="0" cy="35560"/>
          </a:xfrm>
          <a:custGeom>
            <a:avLst/>
            <a:gdLst/>
            <a:ahLst/>
            <a:cxnLst/>
            <a:rect l="l" t="t" r="r" b="b"/>
            <a:pathLst>
              <a:path h="35559">
                <a:moveTo>
                  <a:pt x="0" y="0"/>
                </a:moveTo>
                <a:lnTo>
                  <a:pt x="0" y="35051"/>
                </a:lnTo>
              </a:path>
            </a:pathLst>
          </a:custGeom>
          <a:ln w="26670">
            <a:solidFill>
              <a:srgbClr val="FF9900"/>
            </a:solidFill>
          </a:ln>
        </p:spPr>
        <p:txBody>
          <a:bodyPr wrap="square" lIns="0" tIns="0" rIns="0" bIns="0" rtlCol="0"/>
          <a:lstStyle/>
          <a:p>
            <a:endParaRPr/>
          </a:p>
        </p:txBody>
      </p:sp>
      <p:sp>
        <p:nvSpPr>
          <p:cNvPr id="14" name="object 14"/>
          <p:cNvSpPr/>
          <p:nvPr/>
        </p:nvSpPr>
        <p:spPr>
          <a:xfrm>
            <a:off x="609600" y="1135380"/>
            <a:ext cx="8534400" cy="35560"/>
          </a:xfrm>
          <a:custGeom>
            <a:avLst/>
            <a:gdLst/>
            <a:ahLst/>
            <a:cxnLst/>
            <a:rect l="l" t="t" r="r" b="b"/>
            <a:pathLst>
              <a:path w="8534400" h="35559">
                <a:moveTo>
                  <a:pt x="0" y="35051"/>
                </a:moveTo>
                <a:lnTo>
                  <a:pt x="8534400" y="35051"/>
                </a:lnTo>
                <a:lnTo>
                  <a:pt x="8534400" y="0"/>
                </a:lnTo>
                <a:lnTo>
                  <a:pt x="0" y="0"/>
                </a:lnTo>
                <a:lnTo>
                  <a:pt x="0" y="35051"/>
                </a:lnTo>
                <a:close/>
              </a:path>
            </a:pathLst>
          </a:custGeom>
          <a:solidFill>
            <a:srgbClr val="CC3428"/>
          </a:solidFill>
        </p:spPr>
        <p:txBody>
          <a:bodyPr wrap="square" lIns="0" tIns="0" rIns="0" bIns="0" rtlCol="0"/>
          <a:lstStyle/>
          <a:p>
            <a:endParaRPr/>
          </a:p>
        </p:txBody>
      </p:sp>
      <p:sp>
        <p:nvSpPr>
          <p:cNvPr id="15" name="object 15"/>
          <p:cNvSpPr/>
          <p:nvPr/>
        </p:nvSpPr>
        <p:spPr>
          <a:xfrm>
            <a:off x="609600" y="1170432"/>
            <a:ext cx="8534400" cy="48895"/>
          </a:xfrm>
          <a:custGeom>
            <a:avLst/>
            <a:gdLst/>
            <a:ahLst/>
            <a:cxnLst/>
            <a:rect l="l" t="t" r="r" b="b"/>
            <a:pathLst>
              <a:path w="8534400" h="48894">
                <a:moveTo>
                  <a:pt x="0" y="48767"/>
                </a:moveTo>
                <a:lnTo>
                  <a:pt x="8534400" y="48767"/>
                </a:lnTo>
                <a:lnTo>
                  <a:pt x="8534400" y="0"/>
                </a:lnTo>
                <a:lnTo>
                  <a:pt x="0" y="0"/>
                </a:lnTo>
                <a:lnTo>
                  <a:pt x="0" y="48767"/>
                </a:lnTo>
                <a:close/>
              </a:path>
            </a:pathLst>
          </a:custGeom>
          <a:solidFill>
            <a:srgbClr val="84AEED"/>
          </a:solidFill>
        </p:spPr>
        <p:txBody>
          <a:bodyPr wrap="square" lIns="0" tIns="0" rIns="0" bIns="0" rtlCol="0"/>
          <a:lstStyle/>
          <a:p>
            <a:endParaRPr/>
          </a:p>
        </p:txBody>
      </p:sp>
      <p:sp>
        <p:nvSpPr>
          <p:cNvPr id="16" name="object 16"/>
          <p:cNvSpPr/>
          <p:nvPr/>
        </p:nvSpPr>
        <p:spPr>
          <a:xfrm>
            <a:off x="636269" y="46482"/>
            <a:ext cx="8507730" cy="1097280"/>
          </a:xfrm>
          <a:custGeom>
            <a:avLst/>
            <a:gdLst/>
            <a:ahLst/>
            <a:cxnLst/>
            <a:rect l="l" t="t" r="r" b="b"/>
            <a:pathLst>
              <a:path w="8507730" h="1097280">
                <a:moveTo>
                  <a:pt x="0" y="1097280"/>
                </a:moveTo>
                <a:lnTo>
                  <a:pt x="8507730" y="1097280"/>
                </a:lnTo>
                <a:lnTo>
                  <a:pt x="8507730" y="0"/>
                </a:lnTo>
                <a:lnTo>
                  <a:pt x="0" y="0"/>
                </a:lnTo>
                <a:lnTo>
                  <a:pt x="0" y="1097280"/>
                </a:lnTo>
                <a:close/>
              </a:path>
            </a:pathLst>
          </a:custGeom>
          <a:solidFill>
            <a:srgbClr val="FFFFFF"/>
          </a:solidFill>
        </p:spPr>
        <p:txBody>
          <a:bodyPr wrap="square" lIns="0" tIns="0" rIns="0" bIns="0" rtlCol="0"/>
          <a:lstStyle/>
          <a:p>
            <a:endParaRPr/>
          </a:p>
        </p:txBody>
      </p:sp>
      <p:sp>
        <p:nvSpPr>
          <p:cNvPr id="17" name="object 17"/>
          <p:cNvSpPr/>
          <p:nvPr/>
        </p:nvSpPr>
        <p:spPr>
          <a:xfrm>
            <a:off x="636269" y="1124711"/>
            <a:ext cx="8507730" cy="38100"/>
          </a:xfrm>
          <a:custGeom>
            <a:avLst/>
            <a:gdLst/>
            <a:ahLst/>
            <a:cxnLst/>
            <a:rect l="l" t="t" r="r" b="b"/>
            <a:pathLst>
              <a:path w="8507730" h="38100">
                <a:moveTo>
                  <a:pt x="0" y="38100"/>
                </a:moveTo>
                <a:lnTo>
                  <a:pt x="8507730" y="38100"/>
                </a:lnTo>
                <a:lnTo>
                  <a:pt x="8507730" y="0"/>
                </a:lnTo>
                <a:lnTo>
                  <a:pt x="0" y="0"/>
                </a:lnTo>
                <a:lnTo>
                  <a:pt x="0" y="38100"/>
                </a:lnTo>
                <a:close/>
              </a:path>
            </a:pathLst>
          </a:custGeom>
          <a:solidFill>
            <a:srgbClr val="CCCCCC"/>
          </a:solidFill>
        </p:spPr>
        <p:txBody>
          <a:bodyPr wrap="square" lIns="0" tIns="0" rIns="0" bIns="0" rtlCol="0"/>
          <a:lstStyle/>
          <a:p>
            <a:endParaRPr/>
          </a:p>
        </p:txBody>
      </p:sp>
      <p:sp>
        <p:nvSpPr>
          <p:cNvPr id="18" name="object 18"/>
          <p:cNvSpPr/>
          <p:nvPr/>
        </p:nvSpPr>
        <p:spPr>
          <a:xfrm>
            <a:off x="636269" y="46482"/>
            <a:ext cx="8507730" cy="1097280"/>
          </a:xfrm>
          <a:custGeom>
            <a:avLst/>
            <a:gdLst/>
            <a:ahLst/>
            <a:cxnLst/>
            <a:rect l="l" t="t" r="r" b="b"/>
            <a:pathLst>
              <a:path w="8507730" h="1097280">
                <a:moveTo>
                  <a:pt x="8507730" y="0"/>
                </a:moveTo>
                <a:lnTo>
                  <a:pt x="0" y="0"/>
                </a:lnTo>
                <a:lnTo>
                  <a:pt x="0" y="1097280"/>
                </a:lnTo>
              </a:path>
            </a:pathLst>
          </a:custGeom>
          <a:ln w="38099">
            <a:solidFill>
              <a:srgbClr val="CCCCCC"/>
            </a:solidFill>
          </a:ln>
        </p:spPr>
        <p:txBody>
          <a:bodyPr wrap="square" lIns="0" tIns="0" rIns="0" bIns="0" rtlCol="0"/>
          <a:lstStyle/>
          <a:p>
            <a:endParaRPr/>
          </a:p>
        </p:txBody>
      </p:sp>
      <p:sp>
        <p:nvSpPr>
          <p:cNvPr id="19" name="object 19"/>
          <p:cNvSpPr txBox="1">
            <a:spLocks noGrp="1"/>
          </p:cNvSpPr>
          <p:nvPr>
            <p:ph type="title"/>
          </p:nvPr>
        </p:nvSpPr>
        <p:spPr>
          <a:xfrm>
            <a:off x="713942" y="117213"/>
            <a:ext cx="8201457" cy="1120820"/>
          </a:xfrm>
          <a:prstGeom prst="rect">
            <a:avLst/>
          </a:prstGeom>
        </p:spPr>
        <p:txBody>
          <a:bodyPr vert="horz" wrap="square" lIns="0" tIns="12700" rIns="0" bIns="0" rtlCol="0">
            <a:spAutoFit/>
          </a:bodyPr>
          <a:lstStyle/>
          <a:p>
            <a:pPr marL="12700" marR="5080">
              <a:lnSpc>
                <a:spcPct val="100000"/>
              </a:lnSpc>
              <a:spcBef>
                <a:spcPts val="100"/>
              </a:spcBef>
            </a:pPr>
            <a:r>
              <a:rPr lang="en-US" spc="-100" dirty="0" smtClean="0">
                <a:solidFill>
                  <a:srgbClr val="FF0000"/>
                </a:solidFill>
              </a:rPr>
              <a:t>INTEGRATED </a:t>
            </a:r>
            <a:r>
              <a:rPr dirty="0" smtClean="0">
                <a:solidFill>
                  <a:srgbClr val="FF0000"/>
                </a:solidFill>
              </a:rPr>
              <a:t>Marketing  </a:t>
            </a:r>
            <a:r>
              <a:rPr dirty="0">
                <a:solidFill>
                  <a:srgbClr val="FF0000"/>
                </a:solidFill>
              </a:rPr>
              <a:t>Communications</a:t>
            </a:r>
          </a:p>
        </p:txBody>
      </p:sp>
      <p:sp>
        <p:nvSpPr>
          <p:cNvPr id="20" name="object 20"/>
          <p:cNvSpPr/>
          <p:nvPr/>
        </p:nvSpPr>
        <p:spPr>
          <a:xfrm>
            <a:off x="3951314" y="1402713"/>
            <a:ext cx="3217545" cy="3495675"/>
          </a:xfrm>
          <a:custGeom>
            <a:avLst/>
            <a:gdLst/>
            <a:ahLst/>
            <a:cxnLst/>
            <a:rect l="l" t="t" r="r" b="b"/>
            <a:pathLst>
              <a:path w="3217545" h="3495675">
                <a:moveTo>
                  <a:pt x="3214976" y="2751405"/>
                </a:moveTo>
                <a:lnTo>
                  <a:pt x="2757740" y="2751405"/>
                </a:lnTo>
                <a:lnTo>
                  <a:pt x="3049740" y="3495237"/>
                </a:lnTo>
                <a:lnTo>
                  <a:pt x="3068702" y="3447730"/>
                </a:lnTo>
                <a:lnTo>
                  <a:pt x="3086545" y="3399861"/>
                </a:lnTo>
                <a:lnTo>
                  <a:pt x="3103265" y="3351649"/>
                </a:lnTo>
                <a:lnTo>
                  <a:pt x="3118859" y="3303113"/>
                </a:lnTo>
                <a:lnTo>
                  <a:pt x="3133322" y="3254272"/>
                </a:lnTo>
                <a:lnTo>
                  <a:pt x="3146651" y="3205145"/>
                </a:lnTo>
                <a:lnTo>
                  <a:pt x="3158842" y="3155752"/>
                </a:lnTo>
                <a:lnTo>
                  <a:pt x="3169890" y="3106111"/>
                </a:lnTo>
                <a:lnTo>
                  <a:pt x="3179791" y="3056242"/>
                </a:lnTo>
                <a:lnTo>
                  <a:pt x="3188543" y="3006163"/>
                </a:lnTo>
                <a:lnTo>
                  <a:pt x="3196140" y="2955895"/>
                </a:lnTo>
                <a:lnTo>
                  <a:pt x="3202580" y="2905455"/>
                </a:lnTo>
                <a:lnTo>
                  <a:pt x="3207857" y="2854863"/>
                </a:lnTo>
                <a:lnTo>
                  <a:pt x="3211969" y="2804138"/>
                </a:lnTo>
                <a:lnTo>
                  <a:pt x="3214910" y="2753300"/>
                </a:lnTo>
                <a:lnTo>
                  <a:pt x="3214976" y="2751405"/>
                </a:lnTo>
                <a:close/>
              </a:path>
              <a:path w="3217545" h="3495675">
                <a:moveTo>
                  <a:pt x="2830207" y="1400609"/>
                </a:moveTo>
                <a:lnTo>
                  <a:pt x="919131" y="1400609"/>
                </a:lnTo>
                <a:lnTo>
                  <a:pt x="968112" y="1401512"/>
                </a:lnTo>
                <a:lnTo>
                  <a:pt x="1016627" y="1404200"/>
                </a:lnTo>
                <a:lnTo>
                  <a:pt x="1064642" y="1408640"/>
                </a:lnTo>
                <a:lnTo>
                  <a:pt x="1112124" y="1414801"/>
                </a:lnTo>
                <a:lnTo>
                  <a:pt x="1159041" y="1422649"/>
                </a:lnTo>
                <a:lnTo>
                  <a:pt x="1205358" y="1432152"/>
                </a:lnTo>
                <a:lnTo>
                  <a:pt x="1251044" y="1443278"/>
                </a:lnTo>
                <a:lnTo>
                  <a:pt x="1296064" y="1455995"/>
                </a:lnTo>
                <a:lnTo>
                  <a:pt x="1340387" y="1470269"/>
                </a:lnTo>
                <a:lnTo>
                  <a:pt x="1383978" y="1486069"/>
                </a:lnTo>
                <a:lnTo>
                  <a:pt x="1426806" y="1503363"/>
                </a:lnTo>
                <a:lnTo>
                  <a:pt x="1468836" y="1522117"/>
                </a:lnTo>
                <a:lnTo>
                  <a:pt x="1510036" y="1542300"/>
                </a:lnTo>
                <a:lnTo>
                  <a:pt x="1550372" y="1563879"/>
                </a:lnTo>
                <a:lnTo>
                  <a:pt x="1589812" y="1586821"/>
                </a:lnTo>
                <a:lnTo>
                  <a:pt x="1628323" y="1611095"/>
                </a:lnTo>
                <a:lnTo>
                  <a:pt x="1665871" y="1636668"/>
                </a:lnTo>
                <a:lnTo>
                  <a:pt x="1702424" y="1663507"/>
                </a:lnTo>
                <a:lnTo>
                  <a:pt x="1737948" y="1691581"/>
                </a:lnTo>
                <a:lnTo>
                  <a:pt x="1772410" y="1720856"/>
                </a:lnTo>
                <a:lnTo>
                  <a:pt x="1805778" y="1751300"/>
                </a:lnTo>
                <a:lnTo>
                  <a:pt x="1838018" y="1782882"/>
                </a:lnTo>
                <a:lnTo>
                  <a:pt x="1869097" y="1815568"/>
                </a:lnTo>
                <a:lnTo>
                  <a:pt x="1898983" y="1849326"/>
                </a:lnTo>
                <a:lnTo>
                  <a:pt x="1927641" y="1884124"/>
                </a:lnTo>
                <a:lnTo>
                  <a:pt x="1955040" y="1919929"/>
                </a:lnTo>
                <a:lnTo>
                  <a:pt x="1981145" y="1956709"/>
                </a:lnTo>
                <a:lnTo>
                  <a:pt x="2005925" y="1994432"/>
                </a:lnTo>
                <a:lnTo>
                  <a:pt x="2029345" y="2033065"/>
                </a:lnTo>
                <a:lnTo>
                  <a:pt x="2051373" y="2072576"/>
                </a:lnTo>
                <a:lnTo>
                  <a:pt x="2071976" y="2112932"/>
                </a:lnTo>
                <a:lnTo>
                  <a:pt x="2091121" y="2154101"/>
                </a:lnTo>
                <a:lnTo>
                  <a:pt x="2108774" y="2196051"/>
                </a:lnTo>
                <a:lnTo>
                  <a:pt x="2124903" y="2238749"/>
                </a:lnTo>
                <a:lnTo>
                  <a:pt x="2139474" y="2282163"/>
                </a:lnTo>
                <a:lnTo>
                  <a:pt x="2152455" y="2326261"/>
                </a:lnTo>
                <a:lnTo>
                  <a:pt x="2163813" y="2371009"/>
                </a:lnTo>
                <a:lnTo>
                  <a:pt x="2173513" y="2416376"/>
                </a:lnTo>
                <a:lnTo>
                  <a:pt x="2181525" y="2462330"/>
                </a:lnTo>
                <a:lnTo>
                  <a:pt x="2187827" y="2508986"/>
                </a:lnTo>
                <a:lnTo>
                  <a:pt x="2192365" y="2556195"/>
                </a:lnTo>
                <a:lnTo>
                  <a:pt x="2195095" y="2603655"/>
                </a:lnTo>
                <a:lnTo>
                  <a:pt x="2196011" y="2651358"/>
                </a:lnTo>
                <a:lnTo>
                  <a:pt x="2195091" y="2698249"/>
                </a:lnTo>
                <a:lnTo>
                  <a:pt x="2192361" y="2745058"/>
                </a:lnTo>
                <a:lnTo>
                  <a:pt x="2187868" y="2791736"/>
                </a:lnTo>
                <a:lnTo>
                  <a:pt x="2181659" y="2838238"/>
                </a:lnTo>
                <a:lnTo>
                  <a:pt x="2757740" y="2751405"/>
                </a:lnTo>
                <a:lnTo>
                  <a:pt x="3214976" y="2751405"/>
                </a:lnTo>
                <a:lnTo>
                  <a:pt x="3216678" y="2702367"/>
                </a:lnTo>
                <a:lnTo>
                  <a:pt x="3217268" y="2651358"/>
                </a:lnTo>
                <a:lnTo>
                  <a:pt x="3216754" y="2603383"/>
                </a:lnTo>
                <a:lnTo>
                  <a:pt x="3215235" y="2555865"/>
                </a:lnTo>
                <a:lnTo>
                  <a:pt x="3212736" y="2508837"/>
                </a:lnTo>
                <a:lnTo>
                  <a:pt x="3209257" y="2462039"/>
                </a:lnTo>
                <a:lnTo>
                  <a:pt x="3204792" y="2415363"/>
                </a:lnTo>
                <a:lnTo>
                  <a:pt x="3199362" y="2368967"/>
                </a:lnTo>
                <a:lnTo>
                  <a:pt x="3192978" y="2322863"/>
                </a:lnTo>
                <a:lnTo>
                  <a:pt x="3185648" y="2277059"/>
                </a:lnTo>
                <a:lnTo>
                  <a:pt x="3177384" y="2231566"/>
                </a:lnTo>
                <a:lnTo>
                  <a:pt x="3168194" y="2186393"/>
                </a:lnTo>
                <a:lnTo>
                  <a:pt x="3158090" y="2141549"/>
                </a:lnTo>
                <a:lnTo>
                  <a:pt x="3147080" y="2097045"/>
                </a:lnTo>
                <a:lnTo>
                  <a:pt x="3135175" y="2052891"/>
                </a:lnTo>
                <a:lnTo>
                  <a:pt x="3122386" y="2009095"/>
                </a:lnTo>
                <a:lnTo>
                  <a:pt x="3108721" y="1965669"/>
                </a:lnTo>
                <a:lnTo>
                  <a:pt x="3094191" y="1922621"/>
                </a:lnTo>
                <a:lnTo>
                  <a:pt x="3078806" y="1879962"/>
                </a:lnTo>
                <a:lnTo>
                  <a:pt x="3062575" y="1837701"/>
                </a:lnTo>
                <a:lnTo>
                  <a:pt x="3045510" y="1795847"/>
                </a:lnTo>
                <a:lnTo>
                  <a:pt x="3027619" y="1754412"/>
                </a:lnTo>
                <a:lnTo>
                  <a:pt x="3008913" y="1713404"/>
                </a:lnTo>
                <a:lnTo>
                  <a:pt x="2989401" y="1672834"/>
                </a:lnTo>
                <a:lnTo>
                  <a:pt x="2969094" y="1632710"/>
                </a:lnTo>
                <a:lnTo>
                  <a:pt x="2948002" y="1593043"/>
                </a:lnTo>
                <a:lnTo>
                  <a:pt x="2926134" y="1553843"/>
                </a:lnTo>
                <a:lnTo>
                  <a:pt x="2903501" y="1515119"/>
                </a:lnTo>
                <a:lnTo>
                  <a:pt x="2880113" y="1476882"/>
                </a:lnTo>
                <a:lnTo>
                  <a:pt x="2855979" y="1439140"/>
                </a:lnTo>
                <a:lnTo>
                  <a:pt x="2831109" y="1401904"/>
                </a:lnTo>
                <a:lnTo>
                  <a:pt x="2830207" y="1400609"/>
                </a:lnTo>
                <a:close/>
              </a:path>
              <a:path w="3217545" h="3495675">
                <a:moveTo>
                  <a:pt x="919131" y="0"/>
                </a:moveTo>
                <a:lnTo>
                  <a:pt x="0" y="1100443"/>
                </a:lnTo>
                <a:lnTo>
                  <a:pt x="919131" y="2151147"/>
                </a:lnTo>
                <a:lnTo>
                  <a:pt x="919131" y="1400609"/>
                </a:lnTo>
                <a:lnTo>
                  <a:pt x="2830207" y="1400609"/>
                </a:lnTo>
                <a:lnTo>
                  <a:pt x="2805514" y="1365183"/>
                </a:lnTo>
                <a:lnTo>
                  <a:pt x="2779203" y="1328987"/>
                </a:lnTo>
                <a:lnTo>
                  <a:pt x="2752187" y="1293327"/>
                </a:lnTo>
                <a:lnTo>
                  <a:pt x="2724475" y="1258211"/>
                </a:lnTo>
                <a:lnTo>
                  <a:pt x="2696077" y="1223649"/>
                </a:lnTo>
                <a:lnTo>
                  <a:pt x="2667004" y="1189652"/>
                </a:lnTo>
                <a:lnTo>
                  <a:pt x="2637265" y="1156229"/>
                </a:lnTo>
                <a:lnTo>
                  <a:pt x="2606870" y="1123389"/>
                </a:lnTo>
                <a:lnTo>
                  <a:pt x="2575829" y="1091144"/>
                </a:lnTo>
                <a:lnTo>
                  <a:pt x="2544153" y="1059501"/>
                </a:lnTo>
                <a:lnTo>
                  <a:pt x="2511851" y="1028472"/>
                </a:lnTo>
                <a:lnTo>
                  <a:pt x="2478933" y="998065"/>
                </a:lnTo>
                <a:lnTo>
                  <a:pt x="2445409" y="968291"/>
                </a:lnTo>
                <a:lnTo>
                  <a:pt x="2411289" y="939159"/>
                </a:lnTo>
                <a:lnTo>
                  <a:pt x="2376583" y="910680"/>
                </a:lnTo>
                <a:lnTo>
                  <a:pt x="2341301" y="882862"/>
                </a:lnTo>
                <a:lnTo>
                  <a:pt x="2305453" y="855716"/>
                </a:lnTo>
                <a:lnTo>
                  <a:pt x="2269049" y="829252"/>
                </a:lnTo>
                <a:lnTo>
                  <a:pt x="2232099" y="803479"/>
                </a:lnTo>
                <a:lnTo>
                  <a:pt x="2194613" y="778406"/>
                </a:lnTo>
                <a:lnTo>
                  <a:pt x="2156600" y="754045"/>
                </a:lnTo>
                <a:lnTo>
                  <a:pt x="2118072" y="730404"/>
                </a:lnTo>
                <a:lnTo>
                  <a:pt x="2079037" y="707493"/>
                </a:lnTo>
                <a:lnTo>
                  <a:pt x="2039506" y="685323"/>
                </a:lnTo>
                <a:lnTo>
                  <a:pt x="1999489" y="663902"/>
                </a:lnTo>
                <a:lnTo>
                  <a:pt x="1958996" y="643240"/>
                </a:lnTo>
                <a:lnTo>
                  <a:pt x="1918036" y="623349"/>
                </a:lnTo>
                <a:lnTo>
                  <a:pt x="1876620" y="604236"/>
                </a:lnTo>
                <a:lnTo>
                  <a:pt x="1834758" y="585912"/>
                </a:lnTo>
                <a:lnTo>
                  <a:pt x="1792459" y="568386"/>
                </a:lnTo>
                <a:lnTo>
                  <a:pt x="1749734" y="551670"/>
                </a:lnTo>
                <a:lnTo>
                  <a:pt x="1706592" y="535771"/>
                </a:lnTo>
                <a:lnTo>
                  <a:pt x="1663044" y="520700"/>
                </a:lnTo>
                <a:lnTo>
                  <a:pt x="1619100" y="506467"/>
                </a:lnTo>
                <a:lnTo>
                  <a:pt x="1574769" y="493082"/>
                </a:lnTo>
                <a:lnTo>
                  <a:pt x="1530061" y="480553"/>
                </a:lnTo>
                <a:lnTo>
                  <a:pt x="1484987" y="468892"/>
                </a:lnTo>
                <a:lnTo>
                  <a:pt x="1439556" y="458107"/>
                </a:lnTo>
                <a:lnTo>
                  <a:pt x="1393778" y="448209"/>
                </a:lnTo>
                <a:lnTo>
                  <a:pt x="1347664" y="439208"/>
                </a:lnTo>
                <a:lnTo>
                  <a:pt x="1301223" y="431112"/>
                </a:lnTo>
                <a:lnTo>
                  <a:pt x="1254465" y="423932"/>
                </a:lnTo>
                <a:lnTo>
                  <a:pt x="1207401" y="417678"/>
                </a:lnTo>
                <a:lnTo>
                  <a:pt x="1160040" y="412359"/>
                </a:lnTo>
                <a:lnTo>
                  <a:pt x="1112392" y="407986"/>
                </a:lnTo>
                <a:lnTo>
                  <a:pt x="1064467" y="404567"/>
                </a:lnTo>
                <a:lnTo>
                  <a:pt x="1016275" y="402113"/>
                </a:lnTo>
                <a:lnTo>
                  <a:pt x="967826" y="400634"/>
                </a:lnTo>
                <a:lnTo>
                  <a:pt x="919131" y="400138"/>
                </a:lnTo>
                <a:lnTo>
                  <a:pt x="919131" y="0"/>
                </a:lnTo>
                <a:close/>
              </a:path>
            </a:pathLst>
          </a:custGeom>
          <a:solidFill>
            <a:schemeClr val="bg2">
              <a:lumMod val="90000"/>
            </a:schemeClr>
          </a:solidFill>
        </p:spPr>
        <p:txBody>
          <a:bodyPr wrap="square" lIns="0" tIns="0" rIns="0" bIns="0" rtlCol="0"/>
          <a:lstStyle/>
          <a:p>
            <a:endParaRPr/>
          </a:p>
        </p:txBody>
      </p:sp>
      <p:sp>
        <p:nvSpPr>
          <p:cNvPr id="21" name="object 21"/>
          <p:cNvSpPr/>
          <p:nvPr/>
        </p:nvSpPr>
        <p:spPr>
          <a:xfrm>
            <a:off x="3951314" y="1402713"/>
            <a:ext cx="3217545" cy="3495675"/>
          </a:xfrm>
          <a:custGeom>
            <a:avLst/>
            <a:gdLst/>
            <a:ahLst/>
            <a:cxnLst/>
            <a:rect l="l" t="t" r="r" b="b"/>
            <a:pathLst>
              <a:path w="3217545" h="3495675">
                <a:moveTo>
                  <a:pt x="919131" y="400138"/>
                </a:moveTo>
                <a:lnTo>
                  <a:pt x="919131" y="0"/>
                </a:lnTo>
                <a:lnTo>
                  <a:pt x="0" y="1100443"/>
                </a:lnTo>
                <a:lnTo>
                  <a:pt x="919131" y="2151147"/>
                </a:lnTo>
                <a:lnTo>
                  <a:pt x="919131" y="1400609"/>
                </a:lnTo>
                <a:lnTo>
                  <a:pt x="968112" y="1401512"/>
                </a:lnTo>
                <a:lnTo>
                  <a:pt x="1016627" y="1404200"/>
                </a:lnTo>
                <a:lnTo>
                  <a:pt x="1064642" y="1408640"/>
                </a:lnTo>
                <a:lnTo>
                  <a:pt x="1112124" y="1414801"/>
                </a:lnTo>
                <a:lnTo>
                  <a:pt x="1159041" y="1422649"/>
                </a:lnTo>
                <a:lnTo>
                  <a:pt x="1205358" y="1432152"/>
                </a:lnTo>
                <a:lnTo>
                  <a:pt x="1251044" y="1443278"/>
                </a:lnTo>
                <a:lnTo>
                  <a:pt x="1296064" y="1455995"/>
                </a:lnTo>
                <a:lnTo>
                  <a:pt x="1340387" y="1470269"/>
                </a:lnTo>
                <a:lnTo>
                  <a:pt x="1383978" y="1486069"/>
                </a:lnTo>
                <a:lnTo>
                  <a:pt x="1426806" y="1503363"/>
                </a:lnTo>
                <a:lnTo>
                  <a:pt x="1468836" y="1522117"/>
                </a:lnTo>
                <a:lnTo>
                  <a:pt x="1510036" y="1542300"/>
                </a:lnTo>
                <a:lnTo>
                  <a:pt x="1550372" y="1563879"/>
                </a:lnTo>
                <a:lnTo>
                  <a:pt x="1589812" y="1586821"/>
                </a:lnTo>
                <a:lnTo>
                  <a:pt x="1628323" y="1611095"/>
                </a:lnTo>
                <a:lnTo>
                  <a:pt x="1665871" y="1636668"/>
                </a:lnTo>
                <a:lnTo>
                  <a:pt x="1702424" y="1663507"/>
                </a:lnTo>
                <a:lnTo>
                  <a:pt x="1737948" y="1691581"/>
                </a:lnTo>
                <a:lnTo>
                  <a:pt x="1772410" y="1720856"/>
                </a:lnTo>
                <a:lnTo>
                  <a:pt x="1805778" y="1751300"/>
                </a:lnTo>
                <a:lnTo>
                  <a:pt x="1838018" y="1782882"/>
                </a:lnTo>
                <a:lnTo>
                  <a:pt x="1869098" y="1815568"/>
                </a:lnTo>
                <a:lnTo>
                  <a:pt x="1898983" y="1849326"/>
                </a:lnTo>
                <a:lnTo>
                  <a:pt x="1927641" y="1884124"/>
                </a:lnTo>
                <a:lnTo>
                  <a:pt x="1955040" y="1919929"/>
                </a:lnTo>
                <a:lnTo>
                  <a:pt x="1981145" y="1956709"/>
                </a:lnTo>
                <a:lnTo>
                  <a:pt x="2005925" y="1994432"/>
                </a:lnTo>
                <a:lnTo>
                  <a:pt x="2029345" y="2033065"/>
                </a:lnTo>
                <a:lnTo>
                  <a:pt x="2051373" y="2072576"/>
                </a:lnTo>
                <a:lnTo>
                  <a:pt x="2071976" y="2112932"/>
                </a:lnTo>
                <a:lnTo>
                  <a:pt x="2091121" y="2154101"/>
                </a:lnTo>
                <a:lnTo>
                  <a:pt x="2108774" y="2196051"/>
                </a:lnTo>
                <a:lnTo>
                  <a:pt x="2124903" y="2238749"/>
                </a:lnTo>
                <a:lnTo>
                  <a:pt x="2139474" y="2282163"/>
                </a:lnTo>
                <a:lnTo>
                  <a:pt x="2152455" y="2326261"/>
                </a:lnTo>
                <a:lnTo>
                  <a:pt x="2163813" y="2371009"/>
                </a:lnTo>
                <a:lnTo>
                  <a:pt x="2173513" y="2416376"/>
                </a:lnTo>
                <a:lnTo>
                  <a:pt x="2181525" y="2462330"/>
                </a:lnTo>
                <a:lnTo>
                  <a:pt x="2187813" y="2508837"/>
                </a:lnTo>
                <a:lnTo>
                  <a:pt x="2192346" y="2555866"/>
                </a:lnTo>
                <a:lnTo>
                  <a:pt x="2195089" y="2603383"/>
                </a:lnTo>
                <a:lnTo>
                  <a:pt x="2196011" y="2651358"/>
                </a:lnTo>
                <a:lnTo>
                  <a:pt x="2195091" y="2698250"/>
                </a:lnTo>
                <a:lnTo>
                  <a:pt x="2192361" y="2745058"/>
                </a:lnTo>
                <a:lnTo>
                  <a:pt x="2187869" y="2791736"/>
                </a:lnTo>
                <a:lnTo>
                  <a:pt x="2181659" y="2838238"/>
                </a:lnTo>
                <a:lnTo>
                  <a:pt x="2757740" y="2751405"/>
                </a:lnTo>
                <a:lnTo>
                  <a:pt x="3049740" y="3495237"/>
                </a:lnTo>
                <a:lnTo>
                  <a:pt x="3068702" y="3447730"/>
                </a:lnTo>
                <a:lnTo>
                  <a:pt x="3086545" y="3399861"/>
                </a:lnTo>
                <a:lnTo>
                  <a:pt x="3103265" y="3351649"/>
                </a:lnTo>
                <a:lnTo>
                  <a:pt x="3118859" y="3303113"/>
                </a:lnTo>
                <a:lnTo>
                  <a:pt x="3133323" y="3254272"/>
                </a:lnTo>
                <a:lnTo>
                  <a:pt x="3146651" y="3205145"/>
                </a:lnTo>
                <a:lnTo>
                  <a:pt x="3158842" y="3155752"/>
                </a:lnTo>
                <a:lnTo>
                  <a:pt x="3169890" y="3106111"/>
                </a:lnTo>
                <a:lnTo>
                  <a:pt x="3179792" y="3056242"/>
                </a:lnTo>
                <a:lnTo>
                  <a:pt x="3188543" y="3006163"/>
                </a:lnTo>
                <a:lnTo>
                  <a:pt x="3196141" y="2955895"/>
                </a:lnTo>
                <a:lnTo>
                  <a:pt x="3202580" y="2905455"/>
                </a:lnTo>
                <a:lnTo>
                  <a:pt x="3207857" y="2854863"/>
                </a:lnTo>
                <a:lnTo>
                  <a:pt x="3211969" y="2804138"/>
                </a:lnTo>
                <a:lnTo>
                  <a:pt x="3214910" y="2753300"/>
                </a:lnTo>
                <a:lnTo>
                  <a:pt x="3216678" y="2702367"/>
                </a:lnTo>
                <a:lnTo>
                  <a:pt x="3217268" y="2651358"/>
                </a:lnTo>
                <a:lnTo>
                  <a:pt x="3216763" y="2603655"/>
                </a:lnTo>
                <a:lnTo>
                  <a:pt x="3215252" y="2556195"/>
                </a:lnTo>
                <a:lnTo>
                  <a:pt x="3212747" y="2508986"/>
                </a:lnTo>
                <a:lnTo>
                  <a:pt x="3209257" y="2462039"/>
                </a:lnTo>
                <a:lnTo>
                  <a:pt x="3204792" y="2415363"/>
                </a:lnTo>
                <a:lnTo>
                  <a:pt x="3199362" y="2368967"/>
                </a:lnTo>
                <a:lnTo>
                  <a:pt x="3192978" y="2322863"/>
                </a:lnTo>
                <a:lnTo>
                  <a:pt x="3185648" y="2277059"/>
                </a:lnTo>
                <a:lnTo>
                  <a:pt x="3177384" y="2231566"/>
                </a:lnTo>
                <a:lnTo>
                  <a:pt x="3168194" y="2186393"/>
                </a:lnTo>
                <a:lnTo>
                  <a:pt x="3158090" y="2141549"/>
                </a:lnTo>
                <a:lnTo>
                  <a:pt x="3147080" y="2097045"/>
                </a:lnTo>
                <a:lnTo>
                  <a:pt x="3135176" y="2052891"/>
                </a:lnTo>
                <a:lnTo>
                  <a:pt x="3122386" y="2009095"/>
                </a:lnTo>
                <a:lnTo>
                  <a:pt x="3108721" y="1965669"/>
                </a:lnTo>
                <a:lnTo>
                  <a:pt x="3094191" y="1922621"/>
                </a:lnTo>
                <a:lnTo>
                  <a:pt x="3078806" y="1879962"/>
                </a:lnTo>
                <a:lnTo>
                  <a:pt x="3062575" y="1837701"/>
                </a:lnTo>
                <a:lnTo>
                  <a:pt x="3045510" y="1795847"/>
                </a:lnTo>
                <a:lnTo>
                  <a:pt x="3027619" y="1754412"/>
                </a:lnTo>
                <a:lnTo>
                  <a:pt x="3008913" y="1713404"/>
                </a:lnTo>
                <a:lnTo>
                  <a:pt x="2989401" y="1672834"/>
                </a:lnTo>
                <a:lnTo>
                  <a:pt x="2969094" y="1632710"/>
                </a:lnTo>
                <a:lnTo>
                  <a:pt x="2948002" y="1593043"/>
                </a:lnTo>
                <a:lnTo>
                  <a:pt x="2926135" y="1553843"/>
                </a:lnTo>
                <a:lnTo>
                  <a:pt x="2903501" y="1515119"/>
                </a:lnTo>
                <a:lnTo>
                  <a:pt x="2880113" y="1476882"/>
                </a:lnTo>
                <a:lnTo>
                  <a:pt x="2855979" y="1439140"/>
                </a:lnTo>
                <a:lnTo>
                  <a:pt x="2831109" y="1401904"/>
                </a:lnTo>
                <a:lnTo>
                  <a:pt x="2805514" y="1365183"/>
                </a:lnTo>
                <a:lnTo>
                  <a:pt x="2779203" y="1328987"/>
                </a:lnTo>
                <a:lnTo>
                  <a:pt x="2752187" y="1293327"/>
                </a:lnTo>
                <a:lnTo>
                  <a:pt x="2724475" y="1258211"/>
                </a:lnTo>
                <a:lnTo>
                  <a:pt x="2696077" y="1223649"/>
                </a:lnTo>
                <a:lnTo>
                  <a:pt x="2667004" y="1189652"/>
                </a:lnTo>
                <a:lnTo>
                  <a:pt x="2637265" y="1156229"/>
                </a:lnTo>
                <a:lnTo>
                  <a:pt x="2606870" y="1123389"/>
                </a:lnTo>
                <a:lnTo>
                  <a:pt x="2575830" y="1091144"/>
                </a:lnTo>
                <a:lnTo>
                  <a:pt x="2544153" y="1059501"/>
                </a:lnTo>
                <a:lnTo>
                  <a:pt x="2511851" y="1028472"/>
                </a:lnTo>
                <a:lnTo>
                  <a:pt x="2478933" y="998065"/>
                </a:lnTo>
                <a:lnTo>
                  <a:pt x="2445409" y="968291"/>
                </a:lnTo>
                <a:lnTo>
                  <a:pt x="2411289" y="939159"/>
                </a:lnTo>
                <a:lnTo>
                  <a:pt x="2376583" y="910680"/>
                </a:lnTo>
                <a:lnTo>
                  <a:pt x="2341301" y="882862"/>
                </a:lnTo>
                <a:lnTo>
                  <a:pt x="2305453" y="855716"/>
                </a:lnTo>
                <a:lnTo>
                  <a:pt x="2269049" y="829252"/>
                </a:lnTo>
                <a:lnTo>
                  <a:pt x="2232099" y="803479"/>
                </a:lnTo>
                <a:lnTo>
                  <a:pt x="2194613" y="778406"/>
                </a:lnTo>
                <a:lnTo>
                  <a:pt x="2156600" y="754045"/>
                </a:lnTo>
                <a:lnTo>
                  <a:pt x="2118072" y="730404"/>
                </a:lnTo>
                <a:lnTo>
                  <a:pt x="2079037" y="707493"/>
                </a:lnTo>
                <a:lnTo>
                  <a:pt x="2039506" y="685323"/>
                </a:lnTo>
                <a:lnTo>
                  <a:pt x="1999489" y="663902"/>
                </a:lnTo>
                <a:lnTo>
                  <a:pt x="1958996" y="643240"/>
                </a:lnTo>
                <a:lnTo>
                  <a:pt x="1918036" y="623349"/>
                </a:lnTo>
                <a:lnTo>
                  <a:pt x="1876620" y="604236"/>
                </a:lnTo>
                <a:lnTo>
                  <a:pt x="1834758" y="585912"/>
                </a:lnTo>
                <a:lnTo>
                  <a:pt x="1792459" y="568386"/>
                </a:lnTo>
                <a:lnTo>
                  <a:pt x="1749734" y="551670"/>
                </a:lnTo>
                <a:lnTo>
                  <a:pt x="1706592" y="535771"/>
                </a:lnTo>
                <a:lnTo>
                  <a:pt x="1663044" y="520700"/>
                </a:lnTo>
                <a:lnTo>
                  <a:pt x="1619100" y="506467"/>
                </a:lnTo>
                <a:lnTo>
                  <a:pt x="1574769" y="493082"/>
                </a:lnTo>
                <a:lnTo>
                  <a:pt x="1530061" y="480553"/>
                </a:lnTo>
                <a:lnTo>
                  <a:pt x="1484987" y="468892"/>
                </a:lnTo>
                <a:lnTo>
                  <a:pt x="1439556" y="458107"/>
                </a:lnTo>
                <a:lnTo>
                  <a:pt x="1393778" y="448209"/>
                </a:lnTo>
                <a:lnTo>
                  <a:pt x="1347664" y="439208"/>
                </a:lnTo>
                <a:lnTo>
                  <a:pt x="1301223" y="431112"/>
                </a:lnTo>
                <a:lnTo>
                  <a:pt x="1254465" y="423932"/>
                </a:lnTo>
                <a:lnTo>
                  <a:pt x="1207401" y="417678"/>
                </a:lnTo>
                <a:lnTo>
                  <a:pt x="1160040" y="412359"/>
                </a:lnTo>
                <a:lnTo>
                  <a:pt x="1112392" y="407986"/>
                </a:lnTo>
                <a:lnTo>
                  <a:pt x="1064467" y="404567"/>
                </a:lnTo>
                <a:lnTo>
                  <a:pt x="1016275" y="402113"/>
                </a:lnTo>
                <a:lnTo>
                  <a:pt x="967826" y="400634"/>
                </a:lnTo>
                <a:lnTo>
                  <a:pt x="919131" y="400138"/>
                </a:lnTo>
                <a:close/>
              </a:path>
            </a:pathLst>
          </a:custGeom>
          <a:ln w="15085">
            <a:solidFill>
              <a:srgbClr val="800000"/>
            </a:solidFill>
          </a:ln>
        </p:spPr>
        <p:txBody>
          <a:bodyPr wrap="square" lIns="0" tIns="0" rIns="0" bIns="0" rtlCol="0"/>
          <a:lstStyle/>
          <a:p>
            <a:endParaRPr/>
          </a:p>
        </p:txBody>
      </p:sp>
      <p:sp>
        <p:nvSpPr>
          <p:cNvPr id="22" name="object 22"/>
          <p:cNvSpPr/>
          <p:nvPr/>
        </p:nvSpPr>
        <p:spPr>
          <a:xfrm>
            <a:off x="3176302" y="4154118"/>
            <a:ext cx="4043679" cy="2151380"/>
          </a:xfrm>
          <a:custGeom>
            <a:avLst/>
            <a:gdLst/>
            <a:ahLst/>
            <a:cxnLst/>
            <a:rect l="l" t="t" r="r" b="b"/>
            <a:pathLst>
              <a:path w="4043679" h="2151379">
                <a:moveTo>
                  <a:pt x="0" y="1420950"/>
                </a:moveTo>
                <a:lnTo>
                  <a:pt x="33272" y="1455782"/>
                </a:lnTo>
                <a:lnTo>
                  <a:pt x="67119" y="1489771"/>
                </a:lnTo>
                <a:lnTo>
                  <a:pt x="101526" y="1522916"/>
                </a:lnTo>
                <a:lnTo>
                  <a:pt x="136479" y="1555217"/>
                </a:lnTo>
                <a:lnTo>
                  <a:pt x="171963" y="1586673"/>
                </a:lnTo>
                <a:lnTo>
                  <a:pt x="207965" y="1617282"/>
                </a:lnTo>
                <a:lnTo>
                  <a:pt x="244470" y="1647046"/>
                </a:lnTo>
                <a:lnTo>
                  <a:pt x="281465" y="1675962"/>
                </a:lnTo>
                <a:lnTo>
                  <a:pt x="318935" y="1704032"/>
                </a:lnTo>
                <a:lnTo>
                  <a:pt x="356866" y="1731252"/>
                </a:lnTo>
                <a:lnTo>
                  <a:pt x="395245" y="1757625"/>
                </a:lnTo>
                <a:lnTo>
                  <a:pt x="434056" y="1783148"/>
                </a:lnTo>
                <a:lnTo>
                  <a:pt x="473287" y="1807820"/>
                </a:lnTo>
                <a:lnTo>
                  <a:pt x="512922" y="1831643"/>
                </a:lnTo>
                <a:lnTo>
                  <a:pt x="552948" y="1854614"/>
                </a:lnTo>
                <a:lnTo>
                  <a:pt x="593351" y="1876734"/>
                </a:lnTo>
                <a:lnTo>
                  <a:pt x="634116" y="1898001"/>
                </a:lnTo>
                <a:lnTo>
                  <a:pt x="675230" y="1918415"/>
                </a:lnTo>
                <a:lnTo>
                  <a:pt x="716679" y="1937976"/>
                </a:lnTo>
                <a:lnTo>
                  <a:pt x="758447" y="1956682"/>
                </a:lnTo>
                <a:lnTo>
                  <a:pt x="800522" y="1974534"/>
                </a:lnTo>
                <a:lnTo>
                  <a:pt x="842889" y="1991531"/>
                </a:lnTo>
                <a:lnTo>
                  <a:pt x="885534" y="2007671"/>
                </a:lnTo>
                <a:lnTo>
                  <a:pt x="928443" y="2022955"/>
                </a:lnTo>
                <a:lnTo>
                  <a:pt x="971602" y="2037382"/>
                </a:lnTo>
                <a:lnTo>
                  <a:pt x="1014997" y="2050951"/>
                </a:lnTo>
                <a:lnTo>
                  <a:pt x="1058613" y="2063662"/>
                </a:lnTo>
                <a:lnTo>
                  <a:pt x="1102437" y="2075514"/>
                </a:lnTo>
                <a:lnTo>
                  <a:pt x="1146455" y="2086506"/>
                </a:lnTo>
                <a:lnTo>
                  <a:pt x="1190652" y="2096638"/>
                </a:lnTo>
                <a:lnTo>
                  <a:pt x="1235014" y="2105909"/>
                </a:lnTo>
                <a:lnTo>
                  <a:pt x="1279527" y="2114319"/>
                </a:lnTo>
                <a:lnTo>
                  <a:pt x="1324178" y="2121867"/>
                </a:lnTo>
                <a:lnTo>
                  <a:pt x="1368952" y="2128552"/>
                </a:lnTo>
                <a:lnTo>
                  <a:pt x="1413834" y="2134374"/>
                </a:lnTo>
                <a:lnTo>
                  <a:pt x="1458812" y="2139333"/>
                </a:lnTo>
                <a:lnTo>
                  <a:pt x="1503870" y="2143427"/>
                </a:lnTo>
                <a:lnTo>
                  <a:pt x="1548995" y="2146656"/>
                </a:lnTo>
                <a:lnTo>
                  <a:pt x="1594173" y="2149019"/>
                </a:lnTo>
                <a:lnTo>
                  <a:pt x="1639389" y="2150517"/>
                </a:lnTo>
                <a:lnTo>
                  <a:pt x="1684630" y="2151147"/>
                </a:lnTo>
                <a:lnTo>
                  <a:pt x="1729881" y="2150910"/>
                </a:lnTo>
                <a:lnTo>
                  <a:pt x="1775128" y="2149805"/>
                </a:lnTo>
                <a:lnTo>
                  <a:pt x="1820358" y="2147832"/>
                </a:lnTo>
                <a:lnTo>
                  <a:pt x="1865555" y="2144989"/>
                </a:lnTo>
                <a:lnTo>
                  <a:pt x="1910706" y="2141277"/>
                </a:lnTo>
                <a:lnTo>
                  <a:pt x="1955798" y="2136694"/>
                </a:lnTo>
                <a:lnTo>
                  <a:pt x="2000815" y="2131240"/>
                </a:lnTo>
                <a:lnTo>
                  <a:pt x="2045744" y="2124915"/>
                </a:lnTo>
                <a:lnTo>
                  <a:pt x="2090570" y="2117717"/>
                </a:lnTo>
                <a:lnTo>
                  <a:pt x="2135280" y="2109647"/>
                </a:lnTo>
                <a:lnTo>
                  <a:pt x="2179860" y="2100703"/>
                </a:lnTo>
                <a:lnTo>
                  <a:pt x="2224294" y="2090885"/>
                </a:lnTo>
                <a:lnTo>
                  <a:pt x="2268571" y="2080192"/>
                </a:lnTo>
                <a:lnTo>
                  <a:pt x="2312674" y="2068625"/>
                </a:lnTo>
                <a:lnTo>
                  <a:pt x="2356590" y="2056181"/>
                </a:lnTo>
                <a:lnTo>
                  <a:pt x="2400305" y="2042861"/>
                </a:lnTo>
                <a:lnTo>
                  <a:pt x="2443805" y="2028664"/>
                </a:lnTo>
                <a:lnTo>
                  <a:pt x="2487076" y="2013590"/>
                </a:lnTo>
                <a:lnTo>
                  <a:pt x="2530104" y="1997637"/>
                </a:lnTo>
                <a:lnTo>
                  <a:pt x="2572874" y="1980805"/>
                </a:lnTo>
                <a:lnTo>
                  <a:pt x="2615373" y="1963094"/>
                </a:lnTo>
                <a:lnTo>
                  <a:pt x="2657587" y="1944503"/>
                </a:lnTo>
                <a:lnTo>
                  <a:pt x="2699500" y="1925032"/>
                </a:lnTo>
                <a:lnTo>
                  <a:pt x="2741100" y="1904679"/>
                </a:lnTo>
                <a:lnTo>
                  <a:pt x="2782372" y="1883444"/>
                </a:lnTo>
                <a:lnTo>
                  <a:pt x="2823303" y="1861327"/>
                </a:lnTo>
                <a:lnTo>
                  <a:pt x="2863877" y="1838327"/>
                </a:lnTo>
                <a:lnTo>
                  <a:pt x="2904081" y="1814443"/>
                </a:lnTo>
                <a:lnTo>
                  <a:pt x="2943901" y="1789675"/>
                </a:lnTo>
                <a:lnTo>
                  <a:pt x="2983322" y="1764022"/>
                </a:lnTo>
                <a:lnTo>
                  <a:pt x="3022332" y="1737483"/>
                </a:lnTo>
                <a:lnTo>
                  <a:pt x="3060914" y="1710059"/>
                </a:lnTo>
                <a:lnTo>
                  <a:pt x="3099057" y="1681748"/>
                </a:lnTo>
                <a:lnTo>
                  <a:pt x="3136744" y="1652549"/>
                </a:lnTo>
                <a:lnTo>
                  <a:pt x="3173963" y="1622463"/>
                </a:lnTo>
                <a:lnTo>
                  <a:pt x="3210699" y="1591489"/>
                </a:lnTo>
                <a:lnTo>
                  <a:pt x="3246938" y="1559625"/>
                </a:lnTo>
                <a:lnTo>
                  <a:pt x="3283445" y="1526137"/>
                </a:lnTo>
                <a:lnTo>
                  <a:pt x="3309883" y="1500804"/>
                </a:lnTo>
                <a:lnTo>
                  <a:pt x="570735" y="1500804"/>
                </a:lnTo>
                <a:lnTo>
                  <a:pt x="0" y="1420950"/>
                </a:lnTo>
                <a:close/>
              </a:path>
              <a:path w="4043679" h="2151379">
                <a:moveTo>
                  <a:pt x="835812" y="825691"/>
                </a:moveTo>
                <a:lnTo>
                  <a:pt x="570735" y="1500804"/>
                </a:lnTo>
                <a:lnTo>
                  <a:pt x="3309883" y="1500804"/>
                </a:lnTo>
                <a:lnTo>
                  <a:pt x="3354118" y="1456932"/>
                </a:lnTo>
                <a:lnTo>
                  <a:pt x="3388262" y="1421241"/>
                </a:lnTo>
                <a:lnTo>
                  <a:pt x="3421596" y="1384843"/>
                </a:lnTo>
                <a:lnTo>
                  <a:pt x="3454108" y="1347751"/>
                </a:lnTo>
                <a:lnTo>
                  <a:pt x="3485787" y="1309977"/>
                </a:lnTo>
                <a:lnTo>
                  <a:pt x="3516621" y="1271536"/>
                </a:lnTo>
                <a:lnTo>
                  <a:pt x="3546599" y="1232441"/>
                </a:lnTo>
                <a:lnTo>
                  <a:pt x="3575709" y="1192705"/>
                </a:lnTo>
                <a:lnTo>
                  <a:pt x="3603940" y="1152341"/>
                </a:lnTo>
                <a:lnTo>
                  <a:pt x="3605000" y="1150752"/>
                </a:lnTo>
                <a:lnTo>
                  <a:pt x="1704651" y="1150752"/>
                </a:lnTo>
                <a:lnTo>
                  <a:pt x="1658790" y="1150353"/>
                </a:lnTo>
                <a:lnTo>
                  <a:pt x="1612884" y="1148334"/>
                </a:lnTo>
                <a:lnTo>
                  <a:pt x="1566978" y="1144682"/>
                </a:lnTo>
                <a:lnTo>
                  <a:pt x="1521118" y="1139387"/>
                </a:lnTo>
                <a:lnTo>
                  <a:pt x="1475349" y="1132439"/>
                </a:lnTo>
                <a:lnTo>
                  <a:pt x="1429716" y="1123825"/>
                </a:lnTo>
                <a:lnTo>
                  <a:pt x="1384265" y="1113536"/>
                </a:lnTo>
                <a:lnTo>
                  <a:pt x="1339040" y="1101560"/>
                </a:lnTo>
                <a:lnTo>
                  <a:pt x="1294089" y="1087887"/>
                </a:lnTo>
                <a:lnTo>
                  <a:pt x="1249455" y="1072505"/>
                </a:lnTo>
                <a:lnTo>
                  <a:pt x="1205184" y="1055404"/>
                </a:lnTo>
                <a:lnTo>
                  <a:pt x="1161321" y="1036573"/>
                </a:lnTo>
                <a:lnTo>
                  <a:pt x="1117913" y="1016000"/>
                </a:lnTo>
                <a:lnTo>
                  <a:pt x="1075004" y="993675"/>
                </a:lnTo>
                <a:lnTo>
                  <a:pt x="1032640" y="969587"/>
                </a:lnTo>
                <a:lnTo>
                  <a:pt x="991053" y="943818"/>
                </a:lnTo>
                <a:lnTo>
                  <a:pt x="950535" y="916509"/>
                </a:lnTo>
                <a:lnTo>
                  <a:pt x="911128" y="887695"/>
                </a:lnTo>
                <a:lnTo>
                  <a:pt x="872873" y="857411"/>
                </a:lnTo>
                <a:lnTo>
                  <a:pt x="835812" y="825691"/>
                </a:lnTo>
                <a:close/>
              </a:path>
              <a:path w="4043679" h="2151379">
                <a:moveTo>
                  <a:pt x="3952825" y="1069783"/>
                </a:moveTo>
                <a:lnTo>
                  <a:pt x="3657718" y="1069783"/>
                </a:lnTo>
                <a:lnTo>
                  <a:pt x="4043504" y="1300710"/>
                </a:lnTo>
                <a:lnTo>
                  <a:pt x="3952825" y="1069783"/>
                </a:lnTo>
                <a:close/>
              </a:path>
              <a:path w="4043679" h="2151379">
                <a:moveTo>
                  <a:pt x="3532752" y="0"/>
                </a:moveTo>
                <a:lnTo>
                  <a:pt x="2204895" y="200118"/>
                </a:lnTo>
                <a:lnTo>
                  <a:pt x="2786173" y="548068"/>
                </a:lnTo>
                <a:lnTo>
                  <a:pt x="2760000" y="588628"/>
                </a:lnTo>
                <a:lnTo>
                  <a:pt x="2732512" y="627872"/>
                </a:lnTo>
                <a:lnTo>
                  <a:pt x="2703753" y="665790"/>
                </a:lnTo>
                <a:lnTo>
                  <a:pt x="2673769" y="702371"/>
                </a:lnTo>
                <a:lnTo>
                  <a:pt x="2642606" y="737604"/>
                </a:lnTo>
                <a:lnTo>
                  <a:pt x="2610309" y="771477"/>
                </a:lnTo>
                <a:lnTo>
                  <a:pt x="2576923" y="803981"/>
                </a:lnTo>
                <a:lnTo>
                  <a:pt x="2542493" y="835103"/>
                </a:lnTo>
                <a:lnTo>
                  <a:pt x="2507065" y="864834"/>
                </a:lnTo>
                <a:lnTo>
                  <a:pt x="2470685" y="893162"/>
                </a:lnTo>
                <a:lnTo>
                  <a:pt x="2433397" y="920077"/>
                </a:lnTo>
                <a:lnTo>
                  <a:pt x="2395247" y="945567"/>
                </a:lnTo>
                <a:lnTo>
                  <a:pt x="2356281" y="969621"/>
                </a:lnTo>
                <a:lnTo>
                  <a:pt x="2316543" y="992229"/>
                </a:lnTo>
                <a:lnTo>
                  <a:pt x="2276080" y="1013380"/>
                </a:lnTo>
                <a:lnTo>
                  <a:pt x="2234936" y="1033062"/>
                </a:lnTo>
                <a:lnTo>
                  <a:pt x="2193157" y="1051265"/>
                </a:lnTo>
                <a:lnTo>
                  <a:pt x="2150788" y="1067978"/>
                </a:lnTo>
                <a:lnTo>
                  <a:pt x="2107875" y="1083190"/>
                </a:lnTo>
                <a:lnTo>
                  <a:pt x="2064463" y="1096891"/>
                </a:lnTo>
                <a:lnTo>
                  <a:pt x="2020598" y="1109068"/>
                </a:lnTo>
                <a:lnTo>
                  <a:pt x="1976324" y="1119711"/>
                </a:lnTo>
                <a:lnTo>
                  <a:pt x="1931688" y="1128810"/>
                </a:lnTo>
                <a:lnTo>
                  <a:pt x="1886734" y="1136353"/>
                </a:lnTo>
                <a:lnTo>
                  <a:pt x="1841508" y="1142330"/>
                </a:lnTo>
                <a:lnTo>
                  <a:pt x="1796055" y="1146729"/>
                </a:lnTo>
                <a:lnTo>
                  <a:pt x="1750421" y="1149540"/>
                </a:lnTo>
                <a:lnTo>
                  <a:pt x="1704651" y="1150752"/>
                </a:lnTo>
                <a:lnTo>
                  <a:pt x="3605000" y="1150752"/>
                </a:lnTo>
                <a:lnTo>
                  <a:pt x="3631280" y="1111362"/>
                </a:lnTo>
                <a:lnTo>
                  <a:pt x="3657718" y="1069783"/>
                </a:lnTo>
                <a:lnTo>
                  <a:pt x="3952825" y="1069783"/>
                </a:lnTo>
                <a:lnTo>
                  <a:pt x="3532752" y="0"/>
                </a:lnTo>
                <a:close/>
              </a:path>
            </a:pathLst>
          </a:custGeom>
          <a:solidFill>
            <a:schemeClr val="bg2">
              <a:lumMod val="75000"/>
            </a:schemeClr>
          </a:solidFill>
        </p:spPr>
        <p:txBody>
          <a:bodyPr wrap="square" lIns="0" tIns="0" rIns="0" bIns="0" rtlCol="0"/>
          <a:lstStyle/>
          <a:p>
            <a:endParaRPr/>
          </a:p>
        </p:txBody>
      </p:sp>
      <p:sp>
        <p:nvSpPr>
          <p:cNvPr id="23" name="object 23"/>
          <p:cNvSpPr/>
          <p:nvPr/>
        </p:nvSpPr>
        <p:spPr>
          <a:xfrm>
            <a:off x="3176302" y="4154118"/>
            <a:ext cx="4043679" cy="2151380"/>
          </a:xfrm>
          <a:custGeom>
            <a:avLst/>
            <a:gdLst/>
            <a:ahLst/>
            <a:cxnLst/>
            <a:rect l="l" t="t" r="r" b="b"/>
            <a:pathLst>
              <a:path w="4043679" h="2151379">
                <a:moveTo>
                  <a:pt x="3657718" y="1069783"/>
                </a:moveTo>
                <a:lnTo>
                  <a:pt x="4043504" y="1300710"/>
                </a:lnTo>
                <a:lnTo>
                  <a:pt x="3532752" y="0"/>
                </a:lnTo>
                <a:lnTo>
                  <a:pt x="2204895" y="200118"/>
                </a:lnTo>
                <a:lnTo>
                  <a:pt x="2786173" y="548068"/>
                </a:lnTo>
                <a:lnTo>
                  <a:pt x="2760000" y="588628"/>
                </a:lnTo>
                <a:lnTo>
                  <a:pt x="2732512" y="627872"/>
                </a:lnTo>
                <a:lnTo>
                  <a:pt x="2703753" y="665790"/>
                </a:lnTo>
                <a:lnTo>
                  <a:pt x="2673770" y="702371"/>
                </a:lnTo>
                <a:lnTo>
                  <a:pt x="2642606" y="737604"/>
                </a:lnTo>
                <a:lnTo>
                  <a:pt x="2610309" y="771477"/>
                </a:lnTo>
                <a:lnTo>
                  <a:pt x="2576923" y="803981"/>
                </a:lnTo>
                <a:lnTo>
                  <a:pt x="2542493" y="835104"/>
                </a:lnTo>
                <a:lnTo>
                  <a:pt x="2507065" y="864834"/>
                </a:lnTo>
                <a:lnTo>
                  <a:pt x="2470685" y="893162"/>
                </a:lnTo>
                <a:lnTo>
                  <a:pt x="2433397" y="920077"/>
                </a:lnTo>
                <a:lnTo>
                  <a:pt x="2395247" y="945567"/>
                </a:lnTo>
                <a:lnTo>
                  <a:pt x="2356281" y="969621"/>
                </a:lnTo>
                <a:lnTo>
                  <a:pt x="2316543" y="992229"/>
                </a:lnTo>
                <a:lnTo>
                  <a:pt x="2276080" y="1013380"/>
                </a:lnTo>
                <a:lnTo>
                  <a:pt x="2234936" y="1033062"/>
                </a:lnTo>
                <a:lnTo>
                  <a:pt x="2193157" y="1051265"/>
                </a:lnTo>
                <a:lnTo>
                  <a:pt x="2150788" y="1067978"/>
                </a:lnTo>
                <a:lnTo>
                  <a:pt x="2107875" y="1083190"/>
                </a:lnTo>
                <a:lnTo>
                  <a:pt x="2064464" y="1096891"/>
                </a:lnTo>
                <a:lnTo>
                  <a:pt x="2020598" y="1109068"/>
                </a:lnTo>
                <a:lnTo>
                  <a:pt x="1976324" y="1119711"/>
                </a:lnTo>
                <a:lnTo>
                  <a:pt x="1931688" y="1128810"/>
                </a:lnTo>
                <a:lnTo>
                  <a:pt x="1886734" y="1136353"/>
                </a:lnTo>
                <a:lnTo>
                  <a:pt x="1841508" y="1142330"/>
                </a:lnTo>
                <a:lnTo>
                  <a:pt x="1796055" y="1146729"/>
                </a:lnTo>
                <a:lnTo>
                  <a:pt x="1750421" y="1149540"/>
                </a:lnTo>
                <a:lnTo>
                  <a:pt x="1704651" y="1150752"/>
                </a:lnTo>
                <a:lnTo>
                  <a:pt x="1658790" y="1150353"/>
                </a:lnTo>
                <a:lnTo>
                  <a:pt x="1612884" y="1148334"/>
                </a:lnTo>
                <a:lnTo>
                  <a:pt x="1566978" y="1144682"/>
                </a:lnTo>
                <a:lnTo>
                  <a:pt x="1521118" y="1139387"/>
                </a:lnTo>
                <a:lnTo>
                  <a:pt x="1475349" y="1132439"/>
                </a:lnTo>
                <a:lnTo>
                  <a:pt x="1429716" y="1123825"/>
                </a:lnTo>
                <a:lnTo>
                  <a:pt x="1384265" y="1113536"/>
                </a:lnTo>
                <a:lnTo>
                  <a:pt x="1339041" y="1101560"/>
                </a:lnTo>
                <a:lnTo>
                  <a:pt x="1294089" y="1087887"/>
                </a:lnTo>
                <a:lnTo>
                  <a:pt x="1249455" y="1072505"/>
                </a:lnTo>
                <a:lnTo>
                  <a:pt x="1205184" y="1055404"/>
                </a:lnTo>
                <a:lnTo>
                  <a:pt x="1161321" y="1036573"/>
                </a:lnTo>
                <a:lnTo>
                  <a:pt x="1117913" y="1016000"/>
                </a:lnTo>
                <a:lnTo>
                  <a:pt x="1075004" y="993675"/>
                </a:lnTo>
                <a:lnTo>
                  <a:pt x="1032640" y="969587"/>
                </a:lnTo>
                <a:lnTo>
                  <a:pt x="991053" y="943818"/>
                </a:lnTo>
                <a:lnTo>
                  <a:pt x="950535" y="916509"/>
                </a:lnTo>
                <a:lnTo>
                  <a:pt x="911128" y="887695"/>
                </a:lnTo>
                <a:lnTo>
                  <a:pt x="872873" y="857411"/>
                </a:lnTo>
                <a:lnTo>
                  <a:pt x="835812" y="825691"/>
                </a:lnTo>
                <a:lnTo>
                  <a:pt x="570735" y="1500804"/>
                </a:lnTo>
                <a:lnTo>
                  <a:pt x="0" y="1420950"/>
                </a:lnTo>
                <a:lnTo>
                  <a:pt x="33272" y="1455782"/>
                </a:lnTo>
                <a:lnTo>
                  <a:pt x="67119" y="1489771"/>
                </a:lnTo>
                <a:lnTo>
                  <a:pt x="101526" y="1522916"/>
                </a:lnTo>
                <a:lnTo>
                  <a:pt x="136479" y="1555217"/>
                </a:lnTo>
                <a:lnTo>
                  <a:pt x="171963" y="1586673"/>
                </a:lnTo>
                <a:lnTo>
                  <a:pt x="207965" y="1617282"/>
                </a:lnTo>
                <a:lnTo>
                  <a:pt x="244470" y="1647046"/>
                </a:lnTo>
                <a:lnTo>
                  <a:pt x="281465" y="1675963"/>
                </a:lnTo>
                <a:lnTo>
                  <a:pt x="318935" y="1704032"/>
                </a:lnTo>
                <a:lnTo>
                  <a:pt x="356866" y="1731253"/>
                </a:lnTo>
                <a:lnTo>
                  <a:pt x="395245" y="1757625"/>
                </a:lnTo>
                <a:lnTo>
                  <a:pt x="434056" y="1783148"/>
                </a:lnTo>
                <a:lnTo>
                  <a:pt x="473287" y="1807821"/>
                </a:lnTo>
                <a:lnTo>
                  <a:pt x="512922" y="1831643"/>
                </a:lnTo>
                <a:lnTo>
                  <a:pt x="552948" y="1854614"/>
                </a:lnTo>
                <a:lnTo>
                  <a:pt x="593351" y="1876734"/>
                </a:lnTo>
                <a:lnTo>
                  <a:pt x="634116" y="1898001"/>
                </a:lnTo>
                <a:lnTo>
                  <a:pt x="675230" y="1918415"/>
                </a:lnTo>
                <a:lnTo>
                  <a:pt x="716679" y="1937976"/>
                </a:lnTo>
                <a:lnTo>
                  <a:pt x="758447" y="1956683"/>
                </a:lnTo>
                <a:lnTo>
                  <a:pt x="800522" y="1974534"/>
                </a:lnTo>
                <a:lnTo>
                  <a:pt x="842889" y="1991531"/>
                </a:lnTo>
                <a:lnTo>
                  <a:pt x="885534" y="2007671"/>
                </a:lnTo>
                <a:lnTo>
                  <a:pt x="928443" y="2022955"/>
                </a:lnTo>
                <a:lnTo>
                  <a:pt x="971602" y="2037382"/>
                </a:lnTo>
                <a:lnTo>
                  <a:pt x="1014997" y="2050951"/>
                </a:lnTo>
                <a:lnTo>
                  <a:pt x="1058613" y="2063662"/>
                </a:lnTo>
                <a:lnTo>
                  <a:pt x="1102437" y="2075514"/>
                </a:lnTo>
                <a:lnTo>
                  <a:pt x="1146455" y="2086506"/>
                </a:lnTo>
                <a:lnTo>
                  <a:pt x="1190652" y="2096638"/>
                </a:lnTo>
                <a:lnTo>
                  <a:pt x="1235014" y="2105909"/>
                </a:lnTo>
                <a:lnTo>
                  <a:pt x="1279527" y="2114319"/>
                </a:lnTo>
                <a:lnTo>
                  <a:pt x="1324178" y="2121867"/>
                </a:lnTo>
                <a:lnTo>
                  <a:pt x="1368952" y="2128552"/>
                </a:lnTo>
                <a:lnTo>
                  <a:pt x="1413834" y="2134375"/>
                </a:lnTo>
                <a:lnTo>
                  <a:pt x="1458812" y="2139333"/>
                </a:lnTo>
                <a:lnTo>
                  <a:pt x="1503870" y="2143427"/>
                </a:lnTo>
                <a:lnTo>
                  <a:pt x="1548995" y="2146656"/>
                </a:lnTo>
                <a:lnTo>
                  <a:pt x="1594173" y="2149020"/>
                </a:lnTo>
                <a:lnTo>
                  <a:pt x="1639389" y="2150517"/>
                </a:lnTo>
                <a:lnTo>
                  <a:pt x="1684630" y="2151147"/>
                </a:lnTo>
                <a:lnTo>
                  <a:pt x="1729881" y="2150910"/>
                </a:lnTo>
                <a:lnTo>
                  <a:pt x="1775128" y="2149806"/>
                </a:lnTo>
                <a:lnTo>
                  <a:pt x="1820358" y="2147832"/>
                </a:lnTo>
                <a:lnTo>
                  <a:pt x="1865555" y="2144989"/>
                </a:lnTo>
                <a:lnTo>
                  <a:pt x="1910707" y="2141277"/>
                </a:lnTo>
                <a:lnTo>
                  <a:pt x="1955798" y="2136694"/>
                </a:lnTo>
                <a:lnTo>
                  <a:pt x="2000815" y="2131240"/>
                </a:lnTo>
                <a:lnTo>
                  <a:pt x="2045744" y="2124915"/>
                </a:lnTo>
                <a:lnTo>
                  <a:pt x="2090570" y="2117717"/>
                </a:lnTo>
                <a:lnTo>
                  <a:pt x="2135280" y="2109647"/>
                </a:lnTo>
                <a:lnTo>
                  <a:pt x="2179860" y="2100703"/>
                </a:lnTo>
                <a:lnTo>
                  <a:pt x="2224295" y="2090885"/>
                </a:lnTo>
                <a:lnTo>
                  <a:pt x="2268571" y="2080193"/>
                </a:lnTo>
                <a:lnTo>
                  <a:pt x="2312674" y="2068625"/>
                </a:lnTo>
                <a:lnTo>
                  <a:pt x="2356590" y="2056181"/>
                </a:lnTo>
                <a:lnTo>
                  <a:pt x="2400305" y="2042861"/>
                </a:lnTo>
                <a:lnTo>
                  <a:pt x="2443806" y="2028664"/>
                </a:lnTo>
                <a:lnTo>
                  <a:pt x="2487077" y="2013590"/>
                </a:lnTo>
                <a:lnTo>
                  <a:pt x="2530104" y="1997637"/>
                </a:lnTo>
                <a:lnTo>
                  <a:pt x="2572875" y="1980806"/>
                </a:lnTo>
                <a:lnTo>
                  <a:pt x="2615373" y="1963094"/>
                </a:lnTo>
                <a:lnTo>
                  <a:pt x="2657587" y="1944503"/>
                </a:lnTo>
                <a:lnTo>
                  <a:pt x="2699500" y="1925032"/>
                </a:lnTo>
                <a:lnTo>
                  <a:pt x="2741100" y="1904679"/>
                </a:lnTo>
                <a:lnTo>
                  <a:pt x="2782372" y="1883444"/>
                </a:lnTo>
                <a:lnTo>
                  <a:pt x="2823303" y="1861327"/>
                </a:lnTo>
                <a:lnTo>
                  <a:pt x="2863877" y="1838327"/>
                </a:lnTo>
                <a:lnTo>
                  <a:pt x="2904081" y="1814443"/>
                </a:lnTo>
                <a:lnTo>
                  <a:pt x="2943901" y="1789675"/>
                </a:lnTo>
                <a:lnTo>
                  <a:pt x="2983322" y="1764022"/>
                </a:lnTo>
                <a:lnTo>
                  <a:pt x="3022332" y="1737483"/>
                </a:lnTo>
                <a:lnTo>
                  <a:pt x="3060914" y="1710059"/>
                </a:lnTo>
                <a:lnTo>
                  <a:pt x="3099057" y="1681748"/>
                </a:lnTo>
                <a:lnTo>
                  <a:pt x="3136744" y="1652550"/>
                </a:lnTo>
                <a:lnTo>
                  <a:pt x="3173963" y="1622463"/>
                </a:lnTo>
                <a:lnTo>
                  <a:pt x="3210699" y="1591489"/>
                </a:lnTo>
                <a:lnTo>
                  <a:pt x="3246939" y="1559625"/>
                </a:lnTo>
                <a:lnTo>
                  <a:pt x="3283445" y="1526137"/>
                </a:lnTo>
                <a:lnTo>
                  <a:pt x="3319175" y="1491901"/>
                </a:lnTo>
                <a:lnTo>
                  <a:pt x="3354118" y="1456932"/>
                </a:lnTo>
                <a:lnTo>
                  <a:pt x="3388262" y="1421241"/>
                </a:lnTo>
                <a:lnTo>
                  <a:pt x="3421596" y="1384843"/>
                </a:lnTo>
                <a:lnTo>
                  <a:pt x="3454108" y="1347751"/>
                </a:lnTo>
                <a:lnTo>
                  <a:pt x="3485787" y="1309977"/>
                </a:lnTo>
                <a:lnTo>
                  <a:pt x="3516621" y="1271536"/>
                </a:lnTo>
                <a:lnTo>
                  <a:pt x="3546599" y="1232441"/>
                </a:lnTo>
                <a:lnTo>
                  <a:pt x="3575709" y="1192705"/>
                </a:lnTo>
                <a:lnTo>
                  <a:pt x="3603940" y="1152341"/>
                </a:lnTo>
                <a:lnTo>
                  <a:pt x="3631280" y="1111362"/>
                </a:lnTo>
                <a:lnTo>
                  <a:pt x="3657718" y="1069783"/>
                </a:lnTo>
                <a:close/>
              </a:path>
            </a:pathLst>
          </a:custGeom>
          <a:ln w="15085">
            <a:solidFill>
              <a:srgbClr val="008000"/>
            </a:solidFill>
          </a:ln>
        </p:spPr>
        <p:txBody>
          <a:bodyPr wrap="square" lIns="0" tIns="0" rIns="0" bIns="0" rtlCol="0"/>
          <a:lstStyle/>
          <a:p>
            <a:endParaRPr/>
          </a:p>
        </p:txBody>
      </p:sp>
      <p:sp>
        <p:nvSpPr>
          <p:cNvPr id="24" name="object 24"/>
          <p:cNvSpPr/>
          <p:nvPr/>
        </p:nvSpPr>
        <p:spPr>
          <a:xfrm>
            <a:off x="2317112" y="1830320"/>
            <a:ext cx="2196465" cy="3824604"/>
          </a:xfrm>
          <a:custGeom>
            <a:avLst/>
            <a:gdLst/>
            <a:ahLst/>
            <a:cxnLst/>
            <a:rect l="l" t="t" r="r" b="b"/>
            <a:pathLst>
              <a:path w="2196465" h="3824604">
                <a:moveTo>
                  <a:pt x="2196350" y="0"/>
                </a:moveTo>
                <a:lnTo>
                  <a:pt x="2147945" y="7961"/>
                </a:lnTo>
                <a:lnTo>
                  <a:pt x="2099921" y="16884"/>
                </a:lnTo>
                <a:lnTo>
                  <a:pt x="2052286" y="26758"/>
                </a:lnTo>
                <a:lnTo>
                  <a:pt x="2005052" y="37570"/>
                </a:lnTo>
                <a:lnTo>
                  <a:pt x="1958226" y="49311"/>
                </a:lnTo>
                <a:lnTo>
                  <a:pt x="1911820" y="61968"/>
                </a:lnTo>
                <a:lnTo>
                  <a:pt x="1865843" y="75531"/>
                </a:lnTo>
                <a:lnTo>
                  <a:pt x="1820304" y="89989"/>
                </a:lnTo>
                <a:lnTo>
                  <a:pt x="1775213" y="105331"/>
                </a:lnTo>
                <a:lnTo>
                  <a:pt x="1730580" y="121546"/>
                </a:lnTo>
                <a:lnTo>
                  <a:pt x="1686415" y="138621"/>
                </a:lnTo>
                <a:lnTo>
                  <a:pt x="1642727" y="156548"/>
                </a:lnTo>
                <a:lnTo>
                  <a:pt x="1599525" y="175313"/>
                </a:lnTo>
                <a:lnTo>
                  <a:pt x="1556820" y="194907"/>
                </a:lnTo>
                <a:lnTo>
                  <a:pt x="1514621" y="215318"/>
                </a:lnTo>
                <a:lnTo>
                  <a:pt x="1472937" y="236535"/>
                </a:lnTo>
                <a:lnTo>
                  <a:pt x="1431779" y="258548"/>
                </a:lnTo>
                <a:lnTo>
                  <a:pt x="1391157" y="281344"/>
                </a:lnTo>
                <a:lnTo>
                  <a:pt x="1351079" y="304913"/>
                </a:lnTo>
                <a:lnTo>
                  <a:pt x="1311555" y="329243"/>
                </a:lnTo>
                <a:lnTo>
                  <a:pt x="1272596" y="354325"/>
                </a:lnTo>
                <a:lnTo>
                  <a:pt x="1234210" y="380146"/>
                </a:lnTo>
                <a:lnTo>
                  <a:pt x="1196408" y="406695"/>
                </a:lnTo>
                <a:lnTo>
                  <a:pt x="1159198" y="433962"/>
                </a:lnTo>
                <a:lnTo>
                  <a:pt x="1122592" y="461935"/>
                </a:lnTo>
                <a:lnTo>
                  <a:pt x="1086598" y="490603"/>
                </a:lnTo>
                <a:lnTo>
                  <a:pt x="1051226" y="519956"/>
                </a:lnTo>
                <a:lnTo>
                  <a:pt x="1016486" y="549982"/>
                </a:lnTo>
                <a:lnTo>
                  <a:pt x="982387" y="580669"/>
                </a:lnTo>
                <a:lnTo>
                  <a:pt x="948939" y="612008"/>
                </a:lnTo>
                <a:lnTo>
                  <a:pt x="916152" y="643986"/>
                </a:lnTo>
                <a:lnTo>
                  <a:pt x="884035" y="676593"/>
                </a:lnTo>
                <a:lnTo>
                  <a:pt x="852599" y="709818"/>
                </a:lnTo>
                <a:lnTo>
                  <a:pt x="821852" y="743649"/>
                </a:lnTo>
                <a:lnTo>
                  <a:pt x="791805" y="778076"/>
                </a:lnTo>
                <a:lnTo>
                  <a:pt x="762466" y="813087"/>
                </a:lnTo>
                <a:lnTo>
                  <a:pt x="733847" y="848672"/>
                </a:lnTo>
                <a:lnTo>
                  <a:pt x="705956" y="884818"/>
                </a:lnTo>
                <a:lnTo>
                  <a:pt x="678803" y="921516"/>
                </a:lnTo>
                <a:lnTo>
                  <a:pt x="652397" y="958754"/>
                </a:lnTo>
                <a:lnTo>
                  <a:pt x="626749" y="996521"/>
                </a:lnTo>
                <a:lnTo>
                  <a:pt x="601868" y="1034806"/>
                </a:lnTo>
                <a:lnTo>
                  <a:pt x="577764" y="1073597"/>
                </a:lnTo>
                <a:lnTo>
                  <a:pt x="554446" y="1112885"/>
                </a:lnTo>
                <a:lnTo>
                  <a:pt x="531924" y="1152657"/>
                </a:lnTo>
                <a:lnTo>
                  <a:pt x="510208" y="1192902"/>
                </a:lnTo>
                <a:lnTo>
                  <a:pt x="489307" y="1233610"/>
                </a:lnTo>
                <a:lnTo>
                  <a:pt x="469232" y="1274769"/>
                </a:lnTo>
                <a:lnTo>
                  <a:pt x="449991" y="1316369"/>
                </a:lnTo>
                <a:lnTo>
                  <a:pt x="431594" y="1358398"/>
                </a:lnTo>
                <a:lnTo>
                  <a:pt x="414051" y="1400845"/>
                </a:lnTo>
                <a:lnTo>
                  <a:pt x="397373" y="1443699"/>
                </a:lnTo>
                <a:lnTo>
                  <a:pt x="381567" y="1486949"/>
                </a:lnTo>
                <a:lnTo>
                  <a:pt x="366645" y="1530583"/>
                </a:lnTo>
                <a:lnTo>
                  <a:pt x="352615" y="1574592"/>
                </a:lnTo>
                <a:lnTo>
                  <a:pt x="339487" y="1618963"/>
                </a:lnTo>
                <a:lnTo>
                  <a:pt x="327272" y="1663686"/>
                </a:lnTo>
                <a:lnTo>
                  <a:pt x="315978" y="1708749"/>
                </a:lnTo>
                <a:lnTo>
                  <a:pt x="305616" y="1754142"/>
                </a:lnTo>
                <a:lnTo>
                  <a:pt x="296195" y="1799853"/>
                </a:lnTo>
                <a:lnTo>
                  <a:pt x="287724" y="1845872"/>
                </a:lnTo>
                <a:lnTo>
                  <a:pt x="280214" y="1892187"/>
                </a:lnTo>
                <a:lnTo>
                  <a:pt x="273673" y="1938786"/>
                </a:lnTo>
                <a:lnTo>
                  <a:pt x="268113" y="1985660"/>
                </a:lnTo>
                <a:lnTo>
                  <a:pt x="263542" y="2032797"/>
                </a:lnTo>
                <a:lnTo>
                  <a:pt x="259969" y="2080185"/>
                </a:lnTo>
                <a:lnTo>
                  <a:pt x="257406" y="2127815"/>
                </a:lnTo>
                <a:lnTo>
                  <a:pt x="255861" y="2175674"/>
                </a:lnTo>
                <a:lnTo>
                  <a:pt x="255343" y="2223751"/>
                </a:lnTo>
                <a:lnTo>
                  <a:pt x="255906" y="2273561"/>
                </a:lnTo>
                <a:lnTo>
                  <a:pt x="257590" y="2323283"/>
                </a:lnTo>
                <a:lnTo>
                  <a:pt x="260392" y="2372898"/>
                </a:lnTo>
                <a:lnTo>
                  <a:pt x="264307" y="2422389"/>
                </a:lnTo>
                <a:lnTo>
                  <a:pt x="269330" y="2471740"/>
                </a:lnTo>
                <a:lnTo>
                  <a:pt x="275456" y="2520932"/>
                </a:lnTo>
                <a:lnTo>
                  <a:pt x="282681" y="2569947"/>
                </a:lnTo>
                <a:lnTo>
                  <a:pt x="291000" y="2618769"/>
                </a:lnTo>
                <a:lnTo>
                  <a:pt x="300409" y="2667381"/>
                </a:lnTo>
                <a:lnTo>
                  <a:pt x="310903" y="2715763"/>
                </a:lnTo>
                <a:lnTo>
                  <a:pt x="322477" y="2763900"/>
                </a:lnTo>
                <a:lnTo>
                  <a:pt x="335127" y="2811774"/>
                </a:lnTo>
                <a:lnTo>
                  <a:pt x="348848" y="2859366"/>
                </a:lnTo>
                <a:lnTo>
                  <a:pt x="363636" y="2906660"/>
                </a:lnTo>
                <a:lnTo>
                  <a:pt x="379485" y="2953639"/>
                </a:lnTo>
                <a:lnTo>
                  <a:pt x="396392" y="3000284"/>
                </a:lnTo>
                <a:lnTo>
                  <a:pt x="414351" y="3046579"/>
                </a:lnTo>
                <a:lnTo>
                  <a:pt x="433359" y="3092505"/>
                </a:lnTo>
                <a:lnTo>
                  <a:pt x="453409" y="3138046"/>
                </a:lnTo>
                <a:lnTo>
                  <a:pt x="474499" y="3183184"/>
                </a:lnTo>
                <a:lnTo>
                  <a:pt x="496622" y="3227901"/>
                </a:lnTo>
                <a:lnTo>
                  <a:pt x="519775" y="3272180"/>
                </a:lnTo>
                <a:lnTo>
                  <a:pt x="543953" y="3316004"/>
                </a:lnTo>
                <a:lnTo>
                  <a:pt x="0" y="3624509"/>
                </a:lnTo>
                <a:lnTo>
                  <a:pt x="1429925" y="3824603"/>
                </a:lnTo>
                <a:lnTo>
                  <a:pt x="1826511" y="2814556"/>
                </a:lnTo>
                <a:lnTo>
                  <a:pt x="1428143" y="2814556"/>
                </a:lnTo>
                <a:lnTo>
                  <a:pt x="1404282" y="2768697"/>
                </a:lnTo>
                <a:lnTo>
                  <a:pt x="1382412" y="2722016"/>
                </a:lnTo>
                <a:lnTo>
                  <a:pt x="1362548" y="2674575"/>
                </a:lnTo>
                <a:lnTo>
                  <a:pt x="1344707" y="2626438"/>
                </a:lnTo>
                <a:lnTo>
                  <a:pt x="1328905" y="2577666"/>
                </a:lnTo>
                <a:lnTo>
                  <a:pt x="1315157" y="2528322"/>
                </a:lnTo>
                <a:lnTo>
                  <a:pt x="1303481" y="2478469"/>
                </a:lnTo>
                <a:lnTo>
                  <a:pt x="1293891" y="2428169"/>
                </a:lnTo>
                <a:lnTo>
                  <a:pt x="1286405" y="2377484"/>
                </a:lnTo>
                <a:lnTo>
                  <a:pt x="1281037" y="2326478"/>
                </a:lnTo>
                <a:lnTo>
                  <a:pt x="1277805" y="2275213"/>
                </a:lnTo>
                <a:lnTo>
                  <a:pt x="1276724" y="2223751"/>
                </a:lnTo>
                <a:lnTo>
                  <a:pt x="1277728" y="2174060"/>
                </a:lnTo>
                <a:lnTo>
                  <a:pt x="1280719" y="2124719"/>
                </a:lnTo>
                <a:lnTo>
                  <a:pt x="1285668" y="2075775"/>
                </a:lnTo>
                <a:lnTo>
                  <a:pt x="1292544" y="2027276"/>
                </a:lnTo>
                <a:lnTo>
                  <a:pt x="1301319" y="1979266"/>
                </a:lnTo>
                <a:lnTo>
                  <a:pt x="1311961" y="1931794"/>
                </a:lnTo>
                <a:lnTo>
                  <a:pt x="1324442" y="1884905"/>
                </a:lnTo>
                <a:lnTo>
                  <a:pt x="1338730" y="1838645"/>
                </a:lnTo>
                <a:lnTo>
                  <a:pt x="1354797" y="1793062"/>
                </a:lnTo>
                <a:lnTo>
                  <a:pt x="1372612" y="1748201"/>
                </a:lnTo>
                <a:lnTo>
                  <a:pt x="1392146" y="1704110"/>
                </a:lnTo>
                <a:lnTo>
                  <a:pt x="1413369" y="1660834"/>
                </a:lnTo>
                <a:lnTo>
                  <a:pt x="1436250" y="1618421"/>
                </a:lnTo>
                <a:lnTo>
                  <a:pt x="1460760" y="1576916"/>
                </a:lnTo>
                <a:lnTo>
                  <a:pt x="1486869" y="1536367"/>
                </a:lnTo>
                <a:lnTo>
                  <a:pt x="1514548" y="1496819"/>
                </a:lnTo>
                <a:lnTo>
                  <a:pt x="1543765" y="1458319"/>
                </a:lnTo>
                <a:lnTo>
                  <a:pt x="1574492" y="1420914"/>
                </a:lnTo>
                <a:lnTo>
                  <a:pt x="1606698" y="1384650"/>
                </a:lnTo>
                <a:lnTo>
                  <a:pt x="1640354" y="1349574"/>
                </a:lnTo>
                <a:lnTo>
                  <a:pt x="1675429" y="1315732"/>
                </a:lnTo>
                <a:lnTo>
                  <a:pt x="1711895" y="1283170"/>
                </a:lnTo>
                <a:lnTo>
                  <a:pt x="1749720" y="1251935"/>
                </a:lnTo>
                <a:lnTo>
                  <a:pt x="1788875" y="1222074"/>
                </a:lnTo>
                <a:lnTo>
                  <a:pt x="1829331" y="1193633"/>
                </a:lnTo>
                <a:lnTo>
                  <a:pt x="1871056" y="1166658"/>
                </a:lnTo>
                <a:lnTo>
                  <a:pt x="1914022" y="1141197"/>
                </a:lnTo>
                <a:lnTo>
                  <a:pt x="1958199" y="1117295"/>
                </a:lnTo>
                <a:lnTo>
                  <a:pt x="2003556" y="1094999"/>
                </a:lnTo>
                <a:lnTo>
                  <a:pt x="1634201" y="672836"/>
                </a:lnTo>
                <a:lnTo>
                  <a:pt x="2196350" y="0"/>
                </a:lnTo>
                <a:close/>
              </a:path>
              <a:path w="2196465" h="3824604">
                <a:moveTo>
                  <a:pt x="1940628" y="2523917"/>
                </a:moveTo>
                <a:lnTo>
                  <a:pt x="1428143" y="2814556"/>
                </a:lnTo>
                <a:lnTo>
                  <a:pt x="1826511" y="2814556"/>
                </a:lnTo>
                <a:lnTo>
                  <a:pt x="1940628" y="2523917"/>
                </a:lnTo>
                <a:close/>
              </a:path>
            </a:pathLst>
          </a:custGeom>
          <a:solidFill>
            <a:schemeClr val="bg2"/>
          </a:solidFill>
        </p:spPr>
        <p:txBody>
          <a:bodyPr wrap="square" lIns="0" tIns="0" rIns="0" bIns="0" rtlCol="0"/>
          <a:lstStyle/>
          <a:p>
            <a:endParaRPr/>
          </a:p>
        </p:txBody>
      </p:sp>
      <p:sp>
        <p:nvSpPr>
          <p:cNvPr id="25" name="object 25"/>
          <p:cNvSpPr/>
          <p:nvPr/>
        </p:nvSpPr>
        <p:spPr>
          <a:xfrm>
            <a:off x="2317112" y="1830320"/>
            <a:ext cx="2196465" cy="3824604"/>
          </a:xfrm>
          <a:custGeom>
            <a:avLst/>
            <a:gdLst/>
            <a:ahLst/>
            <a:cxnLst/>
            <a:rect l="l" t="t" r="r" b="b"/>
            <a:pathLst>
              <a:path w="2196465" h="3824604">
                <a:moveTo>
                  <a:pt x="543953" y="3316004"/>
                </a:moveTo>
                <a:lnTo>
                  <a:pt x="0" y="3624509"/>
                </a:lnTo>
                <a:lnTo>
                  <a:pt x="1429925" y="3824603"/>
                </a:lnTo>
                <a:lnTo>
                  <a:pt x="1940628" y="2523917"/>
                </a:lnTo>
                <a:lnTo>
                  <a:pt x="1428143" y="2814556"/>
                </a:lnTo>
                <a:lnTo>
                  <a:pt x="1404282" y="2768697"/>
                </a:lnTo>
                <a:lnTo>
                  <a:pt x="1382412" y="2722016"/>
                </a:lnTo>
                <a:lnTo>
                  <a:pt x="1362548" y="2674576"/>
                </a:lnTo>
                <a:lnTo>
                  <a:pt x="1344707" y="2626438"/>
                </a:lnTo>
                <a:lnTo>
                  <a:pt x="1328905" y="2577666"/>
                </a:lnTo>
                <a:lnTo>
                  <a:pt x="1315157" y="2528322"/>
                </a:lnTo>
                <a:lnTo>
                  <a:pt x="1303481" y="2478469"/>
                </a:lnTo>
                <a:lnTo>
                  <a:pt x="1293891" y="2428169"/>
                </a:lnTo>
                <a:lnTo>
                  <a:pt x="1286405" y="2377484"/>
                </a:lnTo>
                <a:lnTo>
                  <a:pt x="1281037" y="2326478"/>
                </a:lnTo>
                <a:lnTo>
                  <a:pt x="1277805" y="2275213"/>
                </a:lnTo>
                <a:lnTo>
                  <a:pt x="1276724" y="2223751"/>
                </a:lnTo>
                <a:lnTo>
                  <a:pt x="1277728" y="2174060"/>
                </a:lnTo>
                <a:lnTo>
                  <a:pt x="1280719" y="2124719"/>
                </a:lnTo>
                <a:lnTo>
                  <a:pt x="1285668" y="2075775"/>
                </a:lnTo>
                <a:lnTo>
                  <a:pt x="1292544" y="2027276"/>
                </a:lnTo>
                <a:lnTo>
                  <a:pt x="1301319" y="1979266"/>
                </a:lnTo>
                <a:lnTo>
                  <a:pt x="1311961" y="1931794"/>
                </a:lnTo>
                <a:lnTo>
                  <a:pt x="1324442" y="1884905"/>
                </a:lnTo>
                <a:lnTo>
                  <a:pt x="1338730" y="1838645"/>
                </a:lnTo>
                <a:lnTo>
                  <a:pt x="1354797" y="1793062"/>
                </a:lnTo>
                <a:lnTo>
                  <a:pt x="1372612" y="1748201"/>
                </a:lnTo>
                <a:lnTo>
                  <a:pt x="1392146" y="1704110"/>
                </a:lnTo>
                <a:lnTo>
                  <a:pt x="1413369" y="1660835"/>
                </a:lnTo>
                <a:lnTo>
                  <a:pt x="1436250" y="1618421"/>
                </a:lnTo>
                <a:lnTo>
                  <a:pt x="1460760" y="1576916"/>
                </a:lnTo>
                <a:lnTo>
                  <a:pt x="1486869" y="1536367"/>
                </a:lnTo>
                <a:lnTo>
                  <a:pt x="1514548" y="1496819"/>
                </a:lnTo>
                <a:lnTo>
                  <a:pt x="1543765" y="1458319"/>
                </a:lnTo>
                <a:lnTo>
                  <a:pt x="1574492" y="1420914"/>
                </a:lnTo>
                <a:lnTo>
                  <a:pt x="1606698" y="1384650"/>
                </a:lnTo>
                <a:lnTo>
                  <a:pt x="1640354" y="1349574"/>
                </a:lnTo>
                <a:lnTo>
                  <a:pt x="1675430" y="1315732"/>
                </a:lnTo>
                <a:lnTo>
                  <a:pt x="1711895" y="1283170"/>
                </a:lnTo>
                <a:lnTo>
                  <a:pt x="1749720" y="1251935"/>
                </a:lnTo>
                <a:lnTo>
                  <a:pt x="1788875" y="1222074"/>
                </a:lnTo>
                <a:lnTo>
                  <a:pt x="1829331" y="1193633"/>
                </a:lnTo>
                <a:lnTo>
                  <a:pt x="1871056" y="1166659"/>
                </a:lnTo>
                <a:lnTo>
                  <a:pt x="1914022" y="1141197"/>
                </a:lnTo>
                <a:lnTo>
                  <a:pt x="1958199" y="1117295"/>
                </a:lnTo>
                <a:lnTo>
                  <a:pt x="2003556" y="1094999"/>
                </a:lnTo>
                <a:lnTo>
                  <a:pt x="1634201" y="672836"/>
                </a:lnTo>
                <a:lnTo>
                  <a:pt x="2196350" y="0"/>
                </a:lnTo>
                <a:lnTo>
                  <a:pt x="2147945" y="7961"/>
                </a:lnTo>
                <a:lnTo>
                  <a:pt x="2099921" y="16884"/>
                </a:lnTo>
                <a:lnTo>
                  <a:pt x="2052286" y="26758"/>
                </a:lnTo>
                <a:lnTo>
                  <a:pt x="2005052" y="37570"/>
                </a:lnTo>
                <a:lnTo>
                  <a:pt x="1958226" y="49311"/>
                </a:lnTo>
                <a:lnTo>
                  <a:pt x="1911820" y="61968"/>
                </a:lnTo>
                <a:lnTo>
                  <a:pt x="1865843" y="75531"/>
                </a:lnTo>
                <a:lnTo>
                  <a:pt x="1820304" y="89989"/>
                </a:lnTo>
                <a:lnTo>
                  <a:pt x="1775213" y="105331"/>
                </a:lnTo>
                <a:lnTo>
                  <a:pt x="1730580" y="121546"/>
                </a:lnTo>
                <a:lnTo>
                  <a:pt x="1686415" y="138621"/>
                </a:lnTo>
                <a:lnTo>
                  <a:pt x="1642727" y="156548"/>
                </a:lnTo>
                <a:lnTo>
                  <a:pt x="1599525" y="175313"/>
                </a:lnTo>
                <a:lnTo>
                  <a:pt x="1556820" y="194907"/>
                </a:lnTo>
                <a:lnTo>
                  <a:pt x="1514621" y="215318"/>
                </a:lnTo>
                <a:lnTo>
                  <a:pt x="1472937" y="236535"/>
                </a:lnTo>
                <a:lnTo>
                  <a:pt x="1431780" y="258548"/>
                </a:lnTo>
                <a:lnTo>
                  <a:pt x="1391157" y="281344"/>
                </a:lnTo>
                <a:lnTo>
                  <a:pt x="1351079" y="304913"/>
                </a:lnTo>
                <a:lnTo>
                  <a:pt x="1311555" y="329243"/>
                </a:lnTo>
                <a:lnTo>
                  <a:pt x="1272596" y="354325"/>
                </a:lnTo>
                <a:lnTo>
                  <a:pt x="1234210" y="380146"/>
                </a:lnTo>
                <a:lnTo>
                  <a:pt x="1196408" y="406695"/>
                </a:lnTo>
                <a:lnTo>
                  <a:pt x="1159198" y="433962"/>
                </a:lnTo>
                <a:lnTo>
                  <a:pt x="1122592" y="461935"/>
                </a:lnTo>
                <a:lnTo>
                  <a:pt x="1086598" y="490603"/>
                </a:lnTo>
                <a:lnTo>
                  <a:pt x="1051226" y="519956"/>
                </a:lnTo>
                <a:lnTo>
                  <a:pt x="1016486" y="549982"/>
                </a:lnTo>
                <a:lnTo>
                  <a:pt x="982387" y="580669"/>
                </a:lnTo>
                <a:lnTo>
                  <a:pt x="948939" y="612008"/>
                </a:lnTo>
                <a:lnTo>
                  <a:pt x="916152" y="643986"/>
                </a:lnTo>
                <a:lnTo>
                  <a:pt x="884036" y="676593"/>
                </a:lnTo>
                <a:lnTo>
                  <a:pt x="852599" y="709818"/>
                </a:lnTo>
                <a:lnTo>
                  <a:pt x="821852" y="743649"/>
                </a:lnTo>
                <a:lnTo>
                  <a:pt x="791805" y="778076"/>
                </a:lnTo>
                <a:lnTo>
                  <a:pt x="762466" y="813087"/>
                </a:lnTo>
                <a:lnTo>
                  <a:pt x="733847" y="848672"/>
                </a:lnTo>
                <a:lnTo>
                  <a:pt x="705956" y="884818"/>
                </a:lnTo>
                <a:lnTo>
                  <a:pt x="678803" y="921516"/>
                </a:lnTo>
                <a:lnTo>
                  <a:pt x="652397" y="958754"/>
                </a:lnTo>
                <a:lnTo>
                  <a:pt x="626749" y="996521"/>
                </a:lnTo>
                <a:lnTo>
                  <a:pt x="601868" y="1034806"/>
                </a:lnTo>
                <a:lnTo>
                  <a:pt x="577764" y="1073597"/>
                </a:lnTo>
                <a:lnTo>
                  <a:pt x="554446" y="1112885"/>
                </a:lnTo>
                <a:lnTo>
                  <a:pt x="531924" y="1152657"/>
                </a:lnTo>
                <a:lnTo>
                  <a:pt x="510208" y="1192902"/>
                </a:lnTo>
                <a:lnTo>
                  <a:pt x="489307" y="1233610"/>
                </a:lnTo>
                <a:lnTo>
                  <a:pt x="469232" y="1274769"/>
                </a:lnTo>
                <a:lnTo>
                  <a:pt x="449991" y="1316369"/>
                </a:lnTo>
                <a:lnTo>
                  <a:pt x="431594" y="1358398"/>
                </a:lnTo>
                <a:lnTo>
                  <a:pt x="414051" y="1400845"/>
                </a:lnTo>
                <a:lnTo>
                  <a:pt x="397373" y="1443699"/>
                </a:lnTo>
                <a:lnTo>
                  <a:pt x="381567" y="1486949"/>
                </a:lnTo>
                <a:lnTo>
                  <a:pt x="366645" y="1530583"/>
                </a:lnTo>
                <a:lnTo>
                  <a:pt x="352615" y="1574592"/>
                </a:lnTo>
                <a:lnTo>
                  <a:pt x="339487" y="1618963"/>
                </a:lnTo>
                <a:lnTo>
                  <a:pt x="327272" y="1663686"/>
                </a:lnTo>
                <a:lnTo>
                  <a:pt x="315978" y="1708749"/>
                </a:lnTo>
                <a:lnTo>
                  <a:pt x="305616" y="1754142"/>
                </a:lnTo>
                <a:lnTo>
                  <a:pt x="296195" y="1799853"/>
                </a:lnTo>
                <a:lnTo>
                  <a:pt x="287724" y="1845872"/>
                </a:lnTo>
                <a:lnTo>
                  <a:pt x="280214" y="1892187"/>
                </a:lnTo>
                <a:lnTo>
                  <a:pt x="273673" y="1938786"/>
                </a:lnTo>
                <a:lnTo>
                  <a:pt x="268113" y="1985660"/>
                </a:lnTo>
                <a:lnTo>
                  <a:pt x="263542" y="2032797"/>
                </a:lnTo>
                <a:lnTo>
                  <a:pt x="259969" y="2080185"/>
                </a:lnTo>
                <a:lnTo>
                  <a:pt x="257406" y="2127815"/>
                </a:lnTo>
                <a:lnTo>
                  <a:pt x="255861" y="2175674"/>
                </a:lnTo>
                <a:lnTo>
                  <a:pt x="255343" y="2223751"/>
                </a:lnTo>
                <a:lnTo>
                  <a:pt x="255906" y="2273562"/>
                </a:lnTo>
                <a:lnTo>
                  <a:pt x="257590" y="2323283"/>
                </a:lnTo>
                <a:lnTo>
                  <a:pt x="260392" y="2372898"/>
                </a:lnTo>
                <a:lnTo>
                  <a:pt x="264307" y="2422390"/>
                </a:lnTo>
                <a:lnTo>
                  <a:pt x="269330" y="2471740"/>
                </a:lnTo>
                <a:lnTo>
                  <a:pt x="275456" y="2520932"/>
                </a:lnTo>
                <a:lnTo>
                  <a:pt x="282681" y="2569947"/>
                </a:lnTo>
                <a:lnTo>
                  <a:pt x="291000" y="2618769"/>
                </a:lnTo>
                <a:lnTo>
                  <a:pt x="300409" y="2667381"/>
                </a:lnTo>
                <a:lnTo>
                  <a:pt x="310903" y="2715763"/>
                </a:lnTo>
                <a:lnTo>
                  <a:pt x="322477" y="2763900"/>
                </a:lnTo>
                <a:lnTo>
                  <a:pt x="335127" y="2811774"/>
                </a:lnTo>
                <a:lnTo>
                  <a:pt x="348848" y="2859366"/>
                </a:lnTo>
                <a:lnTo>
                  <a:pt x="363636" y="2906660"/>
                </a:lnTo>
                <a:lnTo>
                  <a:pt x="379485" y="2953639"/>
                </a:lnTo>
                <a:lnTo>
                  <a:pt x="396392" y="3000284"/>
                </a:lnTo>
                <a:lnTo>
                  <a:pt x="414351" y="3046579"/>
                </a:lnTo>
                <a:lnTo>
                  <a:pt x="433359" y="3092505"/>
                </a:lnTo>
                <a:lnTo>
                  <a:pt x="453409" y="3138046"/>
                </a:lnTo>
                <a:lnTo>
                  <a:pt x="474499" y="3183184"/>
                </a:lnTo>
                <a:lnTo>
                  <a:pt x="496622" y="3227901"/>
                </a:lnTo>
                <a:lnTo>
                  <a:pt x="519775" y="3272180"/>
                </a:lnTo>
                <a:lnTo>
                  <a:pt x="543953" y="3316004"/>
                </a:lnTo>
                <a:close/>
              </a:path>
            </a:pathLst>
          </a:custGeom>
          <a:ln w="15085">
            <a:solidFill>
              <a:srgbClr val="000080"/>
            </a:solidFill>
          </a:ln>
        </p:spPr>
        <p:txBody>
          <a:bodyPr wrap="square" lIns="0" tIns="0" rIns="0" bIns="0" rtlCol="0"/>
          <a:lstStyle/>
          <a:p>
            <a:endParaRPr/>
          </a:p>
        </p:txBody>
      </p:sp>
      <p:sp>
        <p:nvSpPr>
          <p:cNvPr id="26" name="object 26"/>
          <p:cNvSpPr txBox="1"/>
          <p:nvPr/>
        </p:nvSpPr>
        <p:spPr>
          <a:xfrm>
            <a:off x="2298192" y="3581400"/>
            <a:ext cx="1597660" cy="466725"/>
          </a:xfrm>
          <a:prstGeom prst="rect">
            <a:avLst/>
          </a:prstGeom>
          <a:solidFill>
            <a:srgbClr val="FFFFFF"/>
          </a:solidFill>
          <a:ln w="9144">
            <a:solidFill>
              <a:srgbClr val="FF3300"/>
            </a:solidFill>
          </a:ln>
        </p:spPr>
        <p:txBody>
          <a:bodyPr vert="horz" wrap="square" lIns="0" tIns="38735" rIns="0" bIns="0" rtlCol="0">
            <a:spAutoFit/>
          </a:bodyPr>
          <a:lstStyle/>
          <a:p>
            <a:pPr marL="92075">
              <a:lnSpc>
                <a:spcPct val="100000"/>
              </a:lnSpc>
              <a:spcBef>
                <a:spcPts val="305"/>
              </a:spcBef>
            </a:pPr>
            <a:r>
              <a:rPr sz="2400" b="1" dirty="0">
                <a:solidFill>
                  <a:srgbClr val="336666"/>
                </a:solidFill>
                <a:latin typeface="Arial"/>
                <a:cs typeface="Arial"/>
              </a:rPr>
              <a:t>Informing</a:t>
            </a:r>
            <a:endParaRPr sz="2400">
              <a:latin typeface="Arial"/>
              <a:cs typeface="Arial"/>
            </a:endParaRPr>
          </a:p>
        </p:txBody>
      </p:sp>
      <p:sp>
        <p:nvSpPr>
          <p:cNvPr id="27" name="object 27"/>
          <p:cNvSpPr txBox="1"/>
          <p:nvPr/>
        </p:nvSpPr>
        <p:spPr>
          <a:xfrm>
            <a:off x="4038600" y="5486400"/>
            <a:ext cx="1853564" cy="466725"/>
          </a:xfrm>
          <a:prstGeom prst="rect">
            <a:avLst/>
          </a:prstGeom>
          <a:solidFill>
            <a:srgbClr val="FFFFFF"/>
          </a:solidFill>
          <a:ln w="9144">
            <a:solidFill>
              <a:srgbClr val="FF3300"/>
            </a:solidFill>
          </a:ln>
        </p:spPr>
        <p:txBody>
          <a:bodyPr vert="horz" wrap="square" lIns="0" tIns="39369" rIns="0" bIns="0" rtlCol="0">
            <a:spAutoFit/>
          </a:bodyPr>
          <a:lstStyle/>
          <a:p>
            <a:pPr marL="92075">
              <a:lnSpc>
                <a:spcPct val="100000"/>
              </a:lnSpc>
              <a:spcBef>
                <a:spcPts val="309"/>
              </a:spcBef>
            </a:pPr>
            <a:r>
              <a:rPr sz="2400" b="1" spc="-5" dirty="0">
                <a:solidFill>
                  <a:srgbClr val="336666"/>
                </a:solidFill>
                <a:latin typeface="Arial"/>
                <a:cs typeface="Arial"/>
              </a:rPr>
              <a:t>Persuading</a:t>
            </a:r>
            <a:endParaRPr sz="2400">
              <a:latin typeface="Arial"/>
              <a:cs typeface="Arial"/>
            </a:endParaRPr>
          </a:p>
        </p:txBody>
      </p:sp>
      <p:sp>
        <p:nvSpPr>
          <p:cNvPr id="28" name="object 28"/>
          <p:cNvSpPr txBox="1"/>
          <p:nvPr/>
        </p:nvSpPr>
        <p:spPr>
          <a:xfrm>
            <a:off x="5410200" y="2667000"/>
            <a:ext cx="1766570" cy="466725"/>
          </a:xfrm>
          <a:prstGeom prst="rect">
            <a:avLst/>
          </a:prstGeom>
          <a:solidFill>
            <a:srgbClr val="FFFFFF"/>
          </a:solidFill>
          <a:ln w="9144">
            <a:solidFill>
              <a:srgbClr val="FF3300"/>
            </a:solidFill>
          </a:ln>
        </p:spPr>
        <p:txBody>
          <a:bodyPr vert="horz" wrap="square" lIns="0" tIns="38735" rIns="0" bIns="0" rtlCol="0">
            <a:spAutoFit/>
          </a:bodyPr>
          <a:lstStyle/>
          <a:p>
            <a:pPr marL="92075">
              <a:lnSpc>
                <a:spcPct val="100000"/>
              </a:lnSpc>
              <a:spcBef>
                <a:spcPts val="305"/>
              </a:spcBef>
            </a:pPr>
            <a:r>
              <a:rPr sz="2400" b="1" spc="-5" dirty="0">
                <a:solidFill>
                  <a:srgbClr val="336666"/>
                </a:solidFill>
                <a:latin typeface="Arial"/>
                <a:cs typeface="Arial"/>
              </a:rPr>
              <a:t>Reminding</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686800" cy="841248"/>
          </a:xfrm>
        </p:spPr>
        <p:txBody>
          <a:bodyPr/>
          <a:lstStyle/>
          <a:p>
            <a:r>
              <a:rPr lang="en-US" dirty="0" smtClean="0"/>
              <a:t>IMC Planning process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descr="Image result for integrated marketing communication planning model  by keller"/>
          <p:cNvPicPr>
            <a:picLocks noChangeAspect="1" noChangeArrowheads="1"/>
          </p:cNvPicPr>
          <p:nvPr/>
        </p:nvPicPr>
        <p:blipFill>
          <a:blip r:embed="rId2" cstate="print"/>
          <a:srcRect/>
          <a:stretch>
            <a:fillRect/>
          </a:stretch>
        </p:blipFill>
        <p:spPr bwMode="auto">
          <a:xfrm>
            <a:off x="152400" y="228600"/>
            <a:ext cx="8534400" cy="6400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Review of marketing plan &amp; objectives</a:t>
            </a:r>
            <a:endParaRPr lang="en-US" dirty="0"/>
          </a:p>
        </p:txBody>
      </p:sp>
      <p:sp>
        <p:nvSpPr>
          <p:cNvPr id="3" name="object 3"/>
          <p:cNvSpPr txBox="1"/>
          <p:nvPr/>
        </p:nvSpPr>
        <p:spPr>
          <a:xfrm>
            <a:off x="381000" y="838200"/>
            <a:ext cx="8512812" cy="4108817"/>
          </a:xfrm>
          <a:prstGeom prst="rect">
            <a:avLst/>
          </a:prstGeom>
        </p:spPr>
        <p:txBody>
          <a:bodyPr vert="horz" wrap="square" lIns="0" tIns="55880" rIns="0" bIns="0" rtlCol="0">
            <a:spAutoFit/>
          </a:bodyPr>
          <a:lstStyle/>
          <a:p>
            <a:pPr marL="12700">
              <a:lnSpc>
                <a:spcPct val="100000"/>
              </a:lnSpc>
              <a:spcBef>
                <a:spcPts val="440"/>
              </a:spcBef>
            </a:pPr>
            <a:endParaRPr lang="en-US" sz="2400" b="1" spc="-5" dirty="0" smtClean="0">
              <a:latin typeface="Times New Roman" pitchFamily="18" charset="0"/>
              <a:cs typeface="Times New Roman" pitchFamily="18" charset="0"/>
            </a:endParaRPr>
          </a:p>
          <a:p>
            <a:pPr marL="12700">
              <a:lnSpc>
                <a:spcPct val="100000"/>
              </a:lnSpc>
              <a:spcBef>
                <a:spcPts val="440"/>
              </a:spcBef>
              <a:buFont typeface="Wingdings" pitchFamily="2" charset="2"/>
              <a:buChar char="v"/>
            </a:pPr>
            <a:r>
              <a:rPr lang="en-US" sz="2400" b="1" spc="-5" dirty="0" smtClean="0">
                <a:latin typeface="Times New Roman" pitchFamily="18" charset="0"/>
                <a:cs typeface="Times New Roman" pitchFamily="18" charset="0"/>
              </a:rPr>
              <a:t>Where the company/ brand:-</a:t>
            </a:r>
          </a:p>
          <a:p>
            <a:pPr marL="12700">
              <a:lnSpc>
                <a:spcPct val="100000"/>
              </a:lnSpc>
              <a:spcBef>
                <a:spcPts val="440"/>
              </a:spcBef>
            </a:pPr>
            <a:r>
              <a:rPr lang="en-US" sz="2400" b="1" spc="-5" dirty="0" smtClean="0">
                <a:latin typeface="Times New Roman" pitchFamily="18" charset="0"/>
                <a:cs typeface="Times New Roman" pitchFamily="18" charset="0"/>
              </a:rPr>
              <a:t>&gt;has been      &gt;is (current position) &gt; intends to go </a:t>
            </a:r>
          </a:p>
          <a:p>
            <a:pPr marL="12700">
              <a:lnSpc>
                <a:spcPct val="100000"/>
              </a:lnSpc>
              <a:spcBef>
                <a:spcPts val="440"/>
              </a:spcBef>
              <a:buFont typeface="Wingdings" pitchFamily="2" charset="2"/>
              <a:buChar char="v"/>
            </a:pPr>
            <a:r>
              <a:rPr lang="en-US" sz="2400" b="1" spc="-5" dirty="0" smtClean="0">
                <a:latin typeface="Times New Roman" pitchFamily="18" charset="0"/>
                <a:cs typeface="Times New Roman" pitchFamily="18" charset="0"/>
              </a:rPr>
              <a:t>How the company/ brand plans to get there.</a:t>
            </a:r>
          </a:p>
          <a:p>
            <a:pPr marL="12700">
              <a:lnSpc>
                <a:spcPct val="100000"/>
              </a:lnSpc>
              <a:spcBef>
                <a:spcPts val="440"/>
              </a:spcBef>
              <a:buFont typeface="Wingdings" pitchFamily="2" charset="2"/>
              <a:buChar char="v"/>
            </a:pPr>
            <a:r>
              <a:rPr lang="en-US" sz="2400" b="1" spc="-5" dirty="0" smtClean="0">
                <a:latin typeface="Times New Roman" pitchFamily="18" charset="0"/>
                <a:cs typeface="Times New Roman" pitchFamily="18" charset="0"/>
              </a:rPr>
              <a:t>Marketing plan is a written document that describes the overall marketing strategy &amp; programs developed for an organization, a particular product line or a brand. </a:t>
            </a:r>
          </a:p>
          <a:p>
            <a:pPr marL="12700">
              <a:lnSpc>
                <a:spcPct val="100000"/>
              </a:lnSpc>
              <a:spcBef>
                <a:spcPts val="440"/>
              </a:spcBef>
              <a:buFont typeface="Wingdings" pitchFamily="2" charset="2"/>
              <a:buChar char="v"/>
            </a:pPr>
            <a:endParaRPr lang="en-US" sz="2400" b="1" spc="-5" dirty="0" smtClean="0">
              <a:latin typeface="Times New Roman" pitchFamily="18" charset="0"/>
              <a:cs typeface="Times New Roman" pitchFamily="18" charset="0"/>
            </a:endParaRPr>
          </a:p>
          <a:p>
            <a:pPr marL="12700">
              <a:lnSpc>
                <a:spcPct val="100000"/>
              </a:lnSpc>
              <a:spcBef>
                <a:spcPts val="440"/>
              </a:spcBef>
              <a:buFont typeface="Wingdings" pitchFamily="2" charset="2"/>
              <a:buChar char="v"/>
            </a:pPr>
            <a:endParaRPr lang="en-US" sz="2400" b="1" spc="-5" dirty="0" smtClean="0">
              <a:latin typeface="Times New Roman" pitchFamily="18" charset="0"/>
              <a:cs typeface="Times New Roman" pitchFamily="18" charset="0"/>
            </a:endParaRPr>
          </a:p>
          <a:p>
            <a:pPr marL="12700">
              <a:lnSpc>
                <a:spcPct val="100000"/>
              </a:lnSpc>
              <a:spcBef>
                <a:spcPts val="440"/>
              </a:spcBef>
            </a:pPr>
            <a:r>
              <a:rPr lang="en-US" sz="2400" b="1" spc="-5" dirty="0" smtClean="0">
                <a:latin typeface="Times New Roman" pitchFamily="18" charset="0"/>
                <a:cs typeface="Times New Roman" pitchFamily="18" charset="0"/>
              </a:rPr>
              <a:t> </a:t>
            </a:r>
            <a:endParaRPr sz="2400" b="1" dirty="0">
              <a:latin typeface="Times New Roman" pitchFamily="18" charset="0"/>
              <a:cs typeface="Times New Roman" pitchFamily="18" charset="0"/>
            </a:endParaRPr>
          </a:p>
        </p:txBody>
      </p:sp>
      <p:pic>
        <p:nvPicPr>
          <p:cNvPr id="30722" name="Picture 2" descr="Image result for marketing plan"/>
          <p:cNvPicPr>
            <a:picLocks noChangeAspect="1" noChangeArrowheads="1"/>
          </p:cNvPicPr>
          <p:nvPr/>
        </p:nvPicPr>
        <p:blipFill>
          <a:blip r:embed="rId3" cstate="print"/>
          <a:srcRect/>
          <a:stretch>
            <a:fillRect/>
          </a:stretch>
        </p:blipFill>
        <p:spPr bwMode="auto">
          <a:xfrm>
            <a:off x="1524000" y="3712463"/>
            <a:ext cx="5334000" cy="314553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Basic Elements Of A Marketing Plan</a:t>
            </a:r>
            <a:endParaRPr lang="en-US" cap="none" dirty="0"/>
          </a:p>
        </p:txBody>
      </p:sp>
      <p:sp>
        <p:nvSpPr>
          <p:cNvPr id="6" name="object 21"/>
          <p:cNvSpPr txBox="1"/>
          <p:nvPr/>
        </p:nvSpPr>
        <p:spPr>
          <a:xfrm>
            <a:off x="609600" y="1600200"/>
            <a:ext cx="8001000" cy="3776675"/>
          </a:xfrm>
          <a:prstGeom prst="rect">
            <a:avLst/>
          </a:prstGeom>
        </p:spPr>
        <p:txBody>
          <a:bodyPr vert="horz" wrap="square" lIns="0" tIns="92710" rIns="0" bIns="0" rtlCol="0">
            <a:spAutoFit/>
          </a:bodyPr>
          <a:lstStyle/>
          <a:p>
            <a:pPr marL="469900" indent="-457200">
              <a:lnSpc>
                <a:spcPct val="100000"/>
              </a:lnSpc>
              <a:spcBef>
                <a:spcPts val="730"/>
              </a:spcBef>
              <a:buClr>
                <a:srgbClr val="336666"/>
              </a:buClr>
              <a:buSzPct val="69230"/>
              <a:buFont typeface="+mj-lt"/>
              <a:buAutoNum type="arabicPeriod"/>
              <a:tabLst>
                <a:tab pos="354965" algn="l"/>
                <a:tab pos="355600" algn="l"/>
              </a:tabLst>
            </a:pPr>
            <a:r>
              <a:rPr lang="en-US" sz="2400" dirty="0" smtClean="0">
                <a:latin typeface="Arial"/>
                <a:cs typeface="Arial"/>
              </a:rPr>
              <a:t>A detailed situation analysis of internal and external analysis of market.</a:t>
            </a:r>
          </a:p>
          <a:p>
            <a:pPr marL="469900" indent="-457200">
              <a:lnSpc>
                <a:spcPct val="100000"/>
              </a:lnSpc>
              <a:spcBef>
                <a:spcPts val="730"/>
              </a:spcBef>
              <a:buClr>
                <a:srgbClr val="336666"/>
              </a:buClr>
              <a:buSzPct val="69230"/>
              <a:buFont typeface="+mj-lt"/>
              <a:buAutoNum type="arabicPeriod"/>
              <a:tabLst>
                <a:tab pos="354965" algn="l"/>
                <a:tab pos="355600" algn="l"/>
              </a:tabLst>
            </a:pPr>
            <a:r>
              <a:rPr lang="en-US" sz="2400" dirty="0" smtClean="0">
                <a:latin typeface="Arial"/>
                <a:cs typeface="Arial"/>
              </a:rPr>
              <a:t>Specific marketing objectives</a:t>
            </a:r>
          </a:p>
          <a:p>
            <a:pPr marL="469900" indent="-457200">
              <a:lnSpc>
                <a:spcPct val="100000"/>
              </a:lnSpc>
              <a:spcBef>
                <a:spcPts val="730"/>
              </a:spcBef>
              <a:buClr>
                <a:srgbClr val="336666"/>
              </a:buClr>
              <a:buSzPct val="69230"/>
              <a:buFont typeface="+mj-lt"/>
              <a:buAutoNum type="arabicPeriod"/>
              <a:tabLst>
                <a:tab pos="354965" algn="l"/>
                <a:tab pos="355600" algn="l"/>
              </a:tabLst>
            </a:pPr>
            <a:r>
              <a:rPr lang="en-US" sz="2400" dirty="0" smtClean="0">
                <a:latin typeface="Arial"/>
                <a:cs typeface="Arial"/>
              </a:rPr>
              <a:t>A marketing strategy and program including selection of target market and elements of marketing mix.</a:t>
            </a:r>
          </a:p>
          <a:p>
            <a:pPr marL="469900" indent="-457200">
              <a:lnSpc>
                <a:spcPct val="100000"/>
              </a:lnSpc>
              <a:spcBef>
                <a:spcPts val="730"/>
              </a:spcBef>
              <a:buClr>
                <a:srgbClr val="336666"/>
              </a:buClr>
              <a:buSzPct val="69230"/>
              <a:buFont typeface="+mj-lt"/>
              <a:buAutoNum type="arabicPeriod"/>
              <a:tabLst>
                <a:tab pos="354965" algn="l"/>
                <a:tab pos="355600" algn="l"/>
              </a:tabLst>
            </a:pPr>
            <a:r>
              <a:rPr lang="en-US" sz="2400" dirty="0" smtClean="0">
                <a:latin typeface="Arial"/>
                <a:cs typeface="Arial"/>
              </a:rPr>
              <a:t>A program for implementing the marketing strategy including tasks and responsibilities</a:t>
            </a:r>
          </a:p>
          <a:p>
            <a:pPr marL="469900" indent="-457200">
              <a:lnSpc>
                <a:spcPct val="100000"/>
              </a:lnSpc>
              <a:spcBef>
                <a:spcPts val="730"/>
              </a:spcBef>
              <a:buClr>
                <a:srgbClr val="336666"/>
              </a:buClr>
              <a:buSzPct val="69230"/>
              <a:buFont typeface="+mj-lt"/>
              <a:buAutoNum type="arabicPeriod"/>
              <a:tabLst>
                <a:tab pos="354965" algn="l"/>
                <a:tab pos="355600" algn="l"/>
              </a:tabLst>
            </a:pPr>
            <a:r>
              <a:rPr lang="en-US" sz="2400" dirty="0" smtClean="0">
                <a:latin typeface="Arial"/>
                <a:cs typeface="Arial"/>
              </a:rPr>
              <a:t>A process for monitoring and evaluation performance and providing feedback.</a:t>
            </a:r>
            <a:endParaRPr sz="2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9"/>
          <p:cNvSpPr txBox="1">
            <a:spLocks noGrp="1"/>
          </p:cNvSpPr>
          <p:nvPr>
            <p:ph type="title"/>
          </p:nvPr>
        </p:nvSpPr>
        <p:spPr>
          <a:xfrm>
            <a:off x="301752" y="-93299"/>
            <a:ext cx="8156448"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latin typeface="Arial"/>
                <a:cs typeface="Arial"/>
              </a:rPr>
              <a:t/>
            </a:r>
            <a:br>
              <a:rPr lang="en-US" sz="3600" b="1" spc="-5" dirty="0" smtClean="0">
                <a:latin typeface="Arial"/>
                <a:cs typeface="Arial"/>
              </a:rPr>
            </a:br>
            <a:r>
              <a:rPr lang="en-US" sz="3600" b="1" spc="-5" dirty="0" smtClean="0">
                <a:latin typeface="Arial"/>
                <a:cs typeface="Arial"/>
              </a:rPr>
              <a:t> areas covered in </a:t>
            </a:r>
            <a:r>
              <a:rPr sz="3600" b="1" spc="-5" dirty="0" smtClean="0">
                <a:latin typeface="Arial"/>
                <a:cs typeface="Arial"/>
              </a:rPr>
              <a:t>Situation</a:t>
            </a:r>
            <a:r>
              <a:rPr sz="3600" b="1" spc="-25" dirty="0" smtClean="0">
                <a:latin typeface="Arial"/>
                <a:cs typeface="Arial"/>
              </a:rPr>
              <a:t> </a:t>
            </a:r>
            <a:r>
              <a:rPr sz="3600" b="1" spc="-5" dirty="0" smtClean="0">
                <a:latin typeface="Arial"/>
                <a:cs typeface="Arial"/>
              </a:rPr>
              <a:t>Analysis</a:t>
            </a:r>
            <a:endParaRPr sz="3600" dirty="0">
              <a:latin typeface="Arial"/>
              <a:cs typeface="Arial"/>
            </a:endParaRPr>
          </a:p>
        </p:txBody>
      </p:sp>
      <p:graphicFrame>
        <p:nvGraphicFramePr>
          <p:cNvPr id="6" name="Table 5"/>
          <p:cNvGraphicFramePr>
            <a:graphicFrameLocks noGrp="1"/>
          </p:cNvGraphicFramePr>
          <p:nvPr/>
        </p:nvGraphicFramePr>
        <p:xfrm>
          <a:off x="1295400" y="1828800"/>
          <a:ext cx="6781800" cy="4393430"/>
        </p:xfrm>
        <a:graphic>
          <a:graphicData uri="http://schemas.openxmlformats.org/drawingml/2006/table">
            <a:tbl>
              <a:tblPr firstRow="1" bandRow="1">
                <a:tableStyleId>{5C22544A-7EE6-4342-B048-85BDC9FD1C3A}</a:tableStyleId>
              </a:tblPr>
              <a:tblGrid>
                <a:gridCol w="3390900"/>
                <a:gridCol w="3390900"/>
              </a:tblGrid>
              <a:tr h="660400">
                <a:tc>
                  <a:txBody>
                    <a:bodyPr/>
                    <a:lstStyle/>
                    <a:p>
                      <a:r>
                        <a:rPr lang="en-US" dirty="0" smtClean="0"/>
                        <a:t>           Internal</a:t>
                      </a:r>
                      <a:r>
                        <a:rPr lang="en-US" baseline="0" dirty="0" smtClean="0"/>
                        <a:t> Factors</a:t>
                      </a:r>
                      <a:endParaRPr lang="en-US" dirty="0"/>
                    </a:p>
                  </a:txBody>
                  <a:tcPr/>
                </a:tc>
                <a:tc>
                  <a:txBody>
                    <a:bodyPr/>
                    <a:lstStyle/>
                    <a:p>
                      <a:r>
                        <a:rPr lang="en-US" dirty="0" smtClean="0"/>
                        <a:t>           External Factors</a:t>
                      </a:r>
                      <a:endParaRPr lang="en-US" dirty="0"/>
                    </a:p>
                  </a:txBody>
                  <a:tcPr/>
                </a:tc>
              </a:tr>
              <a:tr h="3733030">
                <a:tc>
                  <a:txBody>
                    <a:bodyPr/>
                    <a:lstStyle/>
                    <a:p>
                      <a:pPr>
                        <a:buFont typeface="Wingdings" pitchFamily="2" charset="2"/>
                        <a:buChar char="q"/>
                      </a:pPr>
                      <a:r>
                        <a:rPr lang="en-US" dirty="0" smtClean="0"/>
                        <a:t> </a:t>
                      </a:r>
                      <a:r>
                        <a:rPr lang="en-US" dirty="0" err="1" smtClean="0"/>
                        <a:t>Assesment</a:t>
                      </a:r>
                      <a:r>
                        <a:rPr lang="en-US" dirty="0" smtClean="0"/>
                        <a:t> of firm’s promotional organization and capabilities</a:t>
                      </a:r>
                    </a:p>
                    <a:p>
                      <a:pPr>
                        <a:buFont typeface="Wingdings" pitchFamily="2" charset="2"/>
                        <a:buChar char="q"/>
                      </a:pPr>
                      <a:r>
                        <a:rPr lang="en-US" dirty="0" smtClean="0"/>
                        <a:t>Review of firm’s previous</a:t>
                      </a:r>
                      <a:r>
                        <a:rPr lang="en-US" baseline="0" dirty="0" smtClean="0"/>
                        <a:t> promotional programs &amp; results</a:t>
                      </a:r>
                    </a:p>
                    <a:p>
                      <a:pPr>
                        <a:buFont typeface="Wingdings" pitchFamily="2" charset="2"/>
                        <a:buChar char="q"/>
                      </a:pPr>
                      <a:r>
                        <a:rPr lang="en-US" baseline="0" dirty="0" err="1" smtClean="0"/>
                        <a:t>Assesment</a:t>
                      </a:r>
                      <a:r>
                        <a:rPr lang="en-US" baseline="0" dirty="0" smtClean="0"/>
                        <a:t> of firm or brand image &amp; implications for promotion</a:t>
                      </a:r>
                    </a:p>
                    <a:p>
                      <a:pPr>
                        <a:buFont typeface="Wingdings" pitchFamily="2" charset="2"/>
                        <a:buChar char="q"/>
                      </a:pPr>
                      <a:r>
                        <a:rPr lang="en-US" baseline="0" dirty="0" err="1" smtClean="0"/>
                        <a:t>Assesment</a:t>
                      </a:r>
                      <a:r>
                        <a:rPr lang="en-US" baseline="0" dirty="0" smtClean="0"/>
                        <a:t> of relative strengths &amp; weaknesses of product or service</a:t>
                      </a:r>
                      <a:endParaRPr lang="en-US" dirty="0"/>
                    </a:p>
                  </a:txBody>
                  <a:tcPr/>
                </a:tc>
                <a:tc>
                  <a:txBody>
                    <a:bodyPr/>
                    <a:lstStyle/>
                    <a:p>
                      <a:pPr>
                        <a:buFont typeface="Wingdings" pitchFamily="2" charset="2"/>
                        <a:buChar char="q"/>
                      </a:pPr>
                      <a:r>
                        <a:rPr lang="en-US" dirty="0" smtClean="0"/>
                        <a:t> customer analysis</a:t>
                      </a:r>
                    </a:p>
                    <a:p>
                      <a:pPr>
                        <a:buFont typeface="Wingdings" pitchFamily="2" charset="2"/>
                        <a:buChar char="q"/>
                      </a:pPr>
                      <a:endParaRPr lang="en-US" dirty="0" smtClean="0"/>
                    </a:p>
                    <a:p>
                      <a:pPr>
                        <a:buFont typeface="Wingdings" pitchFamily="2" charset="2"/>
                        <a:buChar char="q"/>
                      </a:pPr>
                      <a:r>
                        <a:rPr lang="en-US" dirty="0" smtClean="0"/>
                        <a:t>Competitive analysis</a:t>
                      </a:r>
                    </a:p>
                    <a:p>
                      <a:pPr>
                        <a:buFont typeface="Wingdings" pitchFamily="2" charset="2"/>
                        <a:buChar char="q"/>
                      </a:pPr>
                      <a:endParaRPr lang="en-US" dirty="0" smtClean="0"/>
                    </a:p>
                    <a:p>
                      <a:pPr>
                        <a:buFont typeface="Wingdings" pitchFamily="2" charset="2"/>
                        <a:buChar char="q"/>
                      </a:pPr>
                      <a:r>
                        <a:rPr lang="en-US" dirty="0" err="1" smtClean="0"/>
                        <a:t>Enviromental</a:t>
                      </a:r>
                      <a:r>
                        <a:rPr lang="en-US" dirty="0" smtClean="0"/>
                        <a:t> analysis</a:t>
                      </a:r>
                    </a:p>
                    <a:p>
                      <a:pPr>
                        <a:buFont typeface="Wingdings" pitchFamily="2" charset="2"/>
                        <a:buNone/>
                      </a:pP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2361" y="945641"/>
            <a:ext cx="0" cy="62230"/>
          </a:xfrm>
          <a:custGeom>
            <a:avLst/>
            <a:gdLst/>
            <a:ahLst/>
            <a:cxnLst/>
            <a:rect l="l" t="t" r="r" b="b"/>
            <a:pathLst>
              <a:path h="62230">
                <a:moveTo>
                  <a:pt x="0" y="0"/>
                </a:moveTo>
                <a:lnTo>
                  <a:pt x="0" y="61722"/>
                </a:lnTo>
              </a:path>
            </a:pathLst>
          </a:custGeom>
          <a:ln w="38100">
            <a:solidFill>
              <a:srgbClr val="000000"/>
            </a:solidFill>
          </a:ln>
        </p:spPr>
        <p:txBody>
          <a:bodyPr wrap="square" lIns="0" tIns="0" rIns="0" bIns="0" rtlCol="0"/>
          <a:lstStyle/>
          <a:p>
            <a:endParaRPr/>
          </a:p>
        </p:txBody>
      </p:sp>
      <p:sp>
        <p:nvSpPr>
          <p:cNvPr id="3" name="object 3"/>
          <p:cNvSpPr/>
          <p:nvPr/>
        </p:nvSpPr>
        <p:spPr>
          <a:xfrm>
            <a:off x="1372361" y="1100327"/>
            <a:ext cx="0" cy="501015"/>
          </a:xfrm>
          <a:custGeom>
            <a:avLst/>
            <a:gdLst/>
            <a:ahLst/>
            <a:cxnLst/>
            <a:rect l="l" t="t" r="r" b="b"/>
            <a:pathLst>
              <a:path h="501015">
                <a:moveTo>
                  <a:pt x="0" y="0"/>
                </a:moveTo>
                <a:lnTo>
                  <a:pt x="0" y="500634"/>
                </a:lnTo>
              </a:path>
            </a:pathLst>
          </a:custGeom>
          <a:ln w="38100">
            <a:solidFill>
              <a:srgbClr val="000000"/>
            </a:solidFill>
          </a:ln>
        </p:spPr>
        <p:txBody>
          <a:bodyPr wrap="square" lIns="0" tIns="0" rIns="0" bIns="0" rtlCol="0"/>
          <a:lstStyle/>
          <a:p>
            <a:endParaRPr/>
          </a:p>
        </p:txBody>
      </p:sp>
      <p:sp>
        <p:nvSpPr>
          <p:cNvPr id="4" name="object 4"/>
          <p:cNvSpPr/>
          <p:nvPr/>
        </p:nvSpPr>
        <p:spPr>
          <a:xfrm>
            <a:off x="152400" y="838200"/>
            <a:ext cx="228600" cy="228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9495" y="838200"/>
            <a:ext cx="228600" cy="2286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838200"/>
            <a:ext cx="228600" cy="228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0" y="0"/>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solidFill>
            <a:srgbClr val="86B741"/>
          </a:solidFill>
        </p:spPr>
        <p:txBody>
          <a:bodyPr wrap="square" lIns="0" tIns="0" rIns="0" bIns="0" rtlCol="0"/>
          <a:lstStyle/>
          <a:p>
            <a:endParaRPr/>
          </a:p>
        </p:txBody>
      </p:sp>
      <p:sp>
        <p:nvSpPr>
          <p:cNvPr id="8" name="object 8"/>
          <p:cNvSpPr/>
          <p:nvPr/>
        </p:nvSpPr>
        <p:spPr>
          <a:xfrm>
            <a:off x="0" y="533400"/>
            <a:ext cx="609600" cy="2743200"/>
          </a:xfrm>
          <a:custGeom>
            <a:avLst/>
            <a:gdLst/>
            <a:ahLst/>
            <a:cxnLst/>
            <a:rect l="l" t="t" r="r" b="b"/>
            <a:pathLst>
              <a:path w="609600" h="2743200">
                <a:moveTo>
                  <a:pt x="0" y="2743200"/>
                </a:moveTo>
                <a:lnTo>
                  <a:pt x="609600" y="2743200"/>
                </a:lnTo>
                <a:lnTo>
                  <a:pt x="609600" y="0"/>
                </a:lnTo>
                <a:lnTo>
                  <a:pt x="0" y="0"/>
                </a:lnTo>
                <a:lnTo>
                  <a:pt x="0" y="2743200"/>
                </a:lnTo>
                <a:close/>
              </a:path>
            </a:pathLst>
          </a:custGeom>
          <a:solidFill>
            <a:srgbClr val="554D9B"/>
          </a:solidFill>
        </p:spPr>
        <p:txBody>
          <a:bodyPr wrap="square" lIns="0" tIns="0" rIns="0" bIns="0" rtlCol="0"/>
          <a:lstStyle/>
          <a:p>
            <a:endParaRPr/>
          </a:p>
        </p:txBody>
      </p:sp>
      <p:sp>
        <p:nvSpPr>
          <p:cNvPr id="9" name="object 9"/>
          <p:cNvSpPr/>
          <p:nvPr/>
        </p:nvSpPr>
        <p:spPr>
          <a:xfrm>
            <a:off x="0" y="3276600"/>
            <a:ext cx="609600" cy="1066800"/>
          </a:xfrm>
          <a:custGeom>
            <a:avLst/>
            <a:gdLst/>
            <a:ahLst/>
            <a:cxnLst/>
            <a:rect l="l" t="t" r="r" b="b"/>
            <a:pathLst>
              <a:path w="609600" h="1066800">
                <a:moveTo>
                  <a:pt x="0" y="1066800"/>
                </a:moveTo>
                <a:lnTo>
                  <a:pt x="609600" y="1066800"/>
                </a:lnTo>
                <a:lnTo>
                  <a:pt x="609600" y="0"/>
                </a:lnTo>
                <a:lnTo>
                  <a:pt x="0" y="0"/>
                </a:lnTo>
                <a:lnTo>
                  <a:pt x="0" y="1066800"/>
                </a:lnTo>
                <a:close/>
              </a:path>
            </a:pathLst>
          </a:custGeom>
          <a:solidFill>
            <a:srgbClr val="FF9900"/>
          </a:solidFill>
        </p:spPr>
        <p:txBody>
          <a:bodyPr wrap="square" lIns="0" tIns="0" rIns="0" bIns="0" rtlCol="0"/>
          <a:lstStyle/>
          <a:p>
            <a:endParaRPr/>
          </a:p>
        </p:txBody>
      </p:sp>
      <p:sp>
        <p:nvSpPr>
          <p:cNvPr id="10" name="object 10"/>
          <p:cNvSpPr/>
          <p:nvPr/>
        </p:nvSpPr>
        <p:spPr>
          <a:xfrm>
            <a:off x="0" y="4343400"/>
            <a:ext cx="609600" cy="1028700"/>
          </a:xfrm>
          <a:custGeom>
            <a:avLst/>
            <a:gdLst/>
            <a:ahLst/>
            <a:cxnLst/>
            <a:rect l="l" t="t" r="r" b="b"/>
            <a:pathLst>
              <a:path w="609600" h="1028700">
                <a:moveTo>
                  <a:pt x="0" y="1028700"/>
                </a:moveTo>
                <a:lnTo>
                  <a:pt x="609600" y="1028700"/>
                </a:lnTo>
                <a:lnTo>
                  <a:pt x="609600" y="0"/>
                </a:lnTo>
                <a:lnTo>
                  <a:pt x="0" y="0"/>
                </a:lnTo>
                <a:lnTo>
                  <a:pt x="0" y="1028700"/>
                </a:lnTo>
                <a:close/>
              </a:path>
            </a:pathLst>
          </a:custGeom>
          <a:solidFill>
            <a:srgbClr val="CC3428"/>
          </a:solidFill>
        </p:spPr>
        <p:txBody>
          <a:bodyPr wrap="square" lIns="0" tIns="0" rIns="0" bIns="0" rtlCol="0"/>
          <a:lstStyle/>
          <a:p>
            <a:endParaRPr/>
          </a:p>
        </p:txBody>
      </p:sp>
      <p:sp>
        <p:nvSpPr>
          <p:cNvPr id="11" name="object 11"/>
          <p:cNvSpPr/>
          <p:nvPr/>
        </p:nvSpPr>
        <p:spPr>
          <a:xfrm>
            <a:off x="0" y="5372099"/>
            <a:ext cx="609600" cy="1485900"/>
          </a:xfrm>
          <a:custGeom>
            <a:avLst/>
            <a:gdLst/>
            <a:ahLst/>
            <a:cxnLst/>
            <a:rect l="l" t="t" r="r" b="b"/>
            <a:pathLst>
              <a:path w="609600" h="1485900">
                <a:moveTo>
                  <a:pt x="0" y="1485899"/>
                </a:moveTo>
                <a:lnTo>
                  <a:pt x="609600" y="1485899"/>
                </a:lnTo>
                <a:lnTo>
                  <a:pt x="609600" y="0"/>
                </a:lnTo>
                <a:lnTo>
                  <a:pt x="0" y="0"/>
                </a:lnTo>
                <a:lnTo>
                  <a:pt x="0" y="1485899"/>
                </a:lnTo>
                <a:close/>
              </a:path>
            </a:pathLst>
          </a:custGeom>
          <a:solidFill>
            <a:srgbClr val="84AEED"/>
          </a:solidFill>
        </p:spPr>
        <p:txBody>
          <a:bodyPr wrap="square" lIns="0" tIns="0" rIns="0" bIns="0" rtlCol="0"/>
          <a:lstStyle/>
          <a:p>
            <a:endParaRPr/>
          </a:p>
        </p:txBody>
      </p:sp>
      <p:sp>
        <p:nvSpPr>
          <p:cNvPr id="12" name="object 12"/>
          <p:cNvSpPr/>
          <p:nvPr/>
        </p:nvSpPr>
        <p:spPr>
          <a:xfrm>
            <a:off x="609600" y="990600"/>
            <a:ext cx="8534400" cy="17145"/>
          </a:xfrm>
          <a:custGeom>
            <a:avLst/>
            <a:gdLst/>
            <a:ahLst/>
            <a:cxnLst/>
            <a:rect l="l" t="t" r="r" b="b"/>
            <a:pathLst>
              <a:path w="8534400" h="17144">
                <a:moveTo>
                  <a:pt x="0" y="16763"/>
                </a:moveTo>
                <a:lnTo>
                  <a:pt x="8534400" y="16763"/>
                </a:lnTo>
                <a:lnTo>
                  <a:pt x="8534400" y="0"/>
                </a:lnTo>
                <a:lnTo>
                  <a:pt x="0" y="0"/>
                </a:lnTo>
                <a:lnTo>
                  <a:pt x="0" y="16763"/>
                </a:lnTo>
                <a:close/>
              </a:path>
            </a:pathLst>
          </a:custGeom>
          <a:solidFill>
            <a:srgbClr val="86B741"/>
          </a:solidFill>
        </p:spPr>
        <p:txBody>
          <a:bodyPr wrap="square" lIns="0" tIns="0" rIns="0" bIns="0" rtlCol="0"/>
          <a:lstStyle/>
          <a:p>
            <a:endParaRPr/>
          </a:p>
        </p:txBody>
      </p:sp>
      <p:sp>
        <p:nvSpPr>
          <p:cNvPr id="13" name="object 13"/>
          <p:cNvSpPr/>
          <p:nvPr/>
        </p:nvSpPr>
        <p:spPr>
          <a:xfrm>
            <a:off x="609600" y="1007363"/>
            <a:ext cx="8534400" cy="93345"/>
          </a:xfrm>
          <a:custGeom>
            <a:avLst/>
            <a:gdLst/>
            <a:ahLst/>
            <a:cxnLst/>
            <a:rect l="l" t="t" r="r" b="b"/>
            <a:pathLst>
              <a:path w="8534400" h="93344">
                <a:moveTo>
                  <a:pt x="0" y="92963"/>
                </a:moveTo>
                <a:lnTo>
                  <a:pt x="8534400" y="92963"/>
                </a:lnTo>
                <a:lnTo>
                  <a:pt x="8534400" y="0"/>
                </a:lnTo>
                <a:lnTo>
                  <a:pt x="0" y="0"/>
                </a:lnTo>
                <a:lnTo>
                  <a:pt x="0" y="92963"/>
                </a:lnTo>
                <a:close/>
              </a:path>
            </a:pathLst>
          </a:custGeom>
          <a:solidFill>
            <a:srgbClr val="554D9B"/>
          </a:solidFill>
        </p:spPr>
        <p:txBody>
          <a:bodyPr wrap="square" lIns="0" tIns="0" rIns="0" bIns="0" rtlCol="0"/>
          <a:lstStyle/>
          <a:p>
            <a:endParaRPr/>
          </a:p>
        </p:txBody>
      </p:sp>
      <p:sp>
        <p:nvSpPr>
          <p:cNvPr id="14" name="object 14"/>
          <p:cNvSpPr/>
          <p:nvPr/>
        </p:nvSpPr>
        <p:spPr>
          <a:xfrm>
            <a:off x="609600" y="1100327"/>
            <a:ext cx="8534400" cy="35560"/>
          </a:xfrm>
          <a:custGeom>
            <a:avLst/>
            <a:gdLst/>
            <a:ahLst/>
            <a:cxnLst/>
            <a:rect l="l" t="t" r="r" b="b"/>
            <a:pathLst>
              <a:path w="8534400" h="35559">
                <a:moveTo>
                  <a:pt x="0" y="35051"/>
                </a:moveTo>
                <a:lnTo>
                  <a:pt x="8534400" y="35051"/>
                </a:lnTo>
                <a:lnTo>
                  <a:pt x="8534400" y="0"/>
                </a:lnTo>
                <a:lnTo>
                  <a:pt x="0" y="0"/>
                </a:lnTo>
                <a:lnTo>
                  <a:pt x="0" y="35051"/>
                </a:lnTo>
                <a:close/>
              </a:path>
            </a:pathLst>
          </a:custGeom>
          <a:solidFill>
            <a:srgbClr val="FF9900"/>
          </a:solidFill>
        </p:spPr>
        <p:txBody>
          <a:bodyPr wrap="square" lIns="0" tIns="0" rIns="0" bIns="0" rtlCol="0"/>
          <a:lstStyle/>
          <a:p>
            <a:endParaRPr/>
          </a:p>
        </p:txBody>
      </p:sp>
      <p:sp>
        <p:nvSpPr>
          <p:cNvPr id="15" name="object 15"/>
          <p:cNvSpPr/>
          <p:nvPr/>
        </p:nvSpPr>
        <p:spPr>
          <a:xfrm>
            <a:off x="609600" y="1135380"/>
            <a:ext cx="8534400" cy="35560"/>
          </a:xfrm>
          <a:custGeom>
            <a:avLst/>
            <a:gdLst/>
            <a:ahLst/>
            <a:cxnLst/>
            <a:rect l="l" t="t" r="r" b="b"/>
            <a:pathLst>
              <a:path w="8534400" h="35559">
                <a:moveTo>
                  <a:pt x="0" y="35051"/>
                </a:moveTo>
                <a:lnTo>
                  <a:pt x="8534400" y="35051"/>
                </a:lnTo>
                <a:lnTo>
                  <a:pt x="8534400" y="0"/>
                </a:lnTo>
                <a:lnTo>
                  <a:pt x="0" y="0"/>
                </a:lnTo>
                <a:lnTo>
                  <a:pt x="0" y="35051"/>
                </a:lnTo>
                <a:close/>
              </a:path>
            </a:pathLst>
          </a:custGeom>
          <a:solidFill>
            <a:srgbClr val="CC3428"/>
          </a:solidFill>
        </p:spPr>
        <p:txBody>
          <a:bodyPr wrap="square" lIns="0" tIns="0" rIns="0" bIns="0" rtlCol="0"/>
          <a:lstStyle/>
          <a:p>
            <a:endParaRPr/>
          </a:p>
        </p:txBody>
      </p:sp>
      <p:sp>
        <p:nvSpPr>
          <p:cNvPr id="16" name="object 16"/>
          <p:cNvSpPr/>
          <p:nvPr/>
        </p:nvSpPr>
        <p:spPr>
          <a:xfrm>
            <a:off x="609600" y="1170432"/>
            <a:ext cx="8534400" cy="48895"/>
          </a:xfrm>
          <a:custGeom>
            <a:avLst/>
            <a:gdLst/>
            <a:ahLst/>
            <a:cxnLst/>
            <a:rect l="l" t="t" r="r" b="b"/>
            <a:pathLst>
              <a:path w="8534400" h="48894">
                <a:moveTo>
                  <a:pt x="0" y="48767"/>
                </a:moveTo>
                <a:lnTo>
                  <a:pt x="8534400" y="48767"/>
                </a:lnTo>
                <a:lnTo>
                  <a:pt x="8534400" y="0"/>
                </a:lnTo>
                <a:lnTo>
                  <a:pt x="0" y="0"/>
                </a:lnTo>
                <a:lnTo>
                  <a:pt x="0" y="48767"/>
                </a:lnTo>
                <a:close/>
              </a:path>
            </a:pathLst>
          </a:custGeom>
          <a:solidFill>
            <a:srgbClr val="84AEED"/>
          </a:solidFill>
        </p:spPr>
        <p:txBody>
          <a:bodyPr wrap="square" lIns="0" tIns="0" rIns="0" bIns="0" rtlCol="0"/>
          <a:lstStyle/>
          <a:p>
            <a:endParaRPr/>
          </a:p>
        </p:txBody>
      </p:sp>
      <p:sp>
        <p:nvSpPr>
          <p:cNvPr id="17" name="object 17"/>
          <p:cNvSpPr/>
          <p:nvPr/>
        </p:nvSpPr>
        <p:spPr>
          <a:xfrm>
            <a:off x="712469" y="76961"/>
            <a:ext cx="8432800" cy="868680"/>
          </a:xfrm>
          <a:custGeom>
            <a:avLst/>
            <a:gdLst/>
            <a:ahLst/>
            <a:cxnLst/>
            <a:rect l="l" t="t" r="r" b="b"/>
            <a:pathLst>
              <a:path w="8432800" h="868680">
                <a:moveTo>
                  <a:pt x="0" y="868680"/>
                </a:moveTo>
                <a:lnTo>
                  <a:pt x="8432292" y="868680"/>
                </a:lnTo>
                <a:lnTo>
                  <a:pt x="8432292" y="0"/>
                </a:lnTo>
                <a:lnTo>
                  <a:pt x="0" y="0"/>
                </a:lnTo>
                <a:lnTo>
                  <a:pt x="0" y="868680"/>
                </a:lnTo>
                <a:close/>
              </a:path>
            </a:pathLst>
          </a:custGeom>
          <a:solidFill>
            <a:srgbClr val="FFFFFF"/>
          </a:solidFill>
        </p:spPr>
        <p:txBody>
          <a:bodyPr wrap="square" lIns="0" tIns="0" rIns="0" bIns="0" rtlCol="0"/>
          <a:lstStyle/>
          <a:p>
            <a:endParaRPr/>
          </a:p>
        </p:txBody>
      </p:sp>
      <p:sp>
        <p:nvSpPr>
          <p:cNvPr id="18" name="object 18"/>
          <p:cNvSpPr/>
          <p:nvPr/>
        </p:nvSpPr>
        <p:spPr>
          <a:xfrm>
            <a:off x="712469" y="76961"/>
            <a:ext cx="8432800" cy="868680"/>
          </a:xfrm>
          <a:custGeom>
            <a:avLst/>
            <a:gdLst/>
            <a:ahLst/>
            <a:cxnLst/>
            <a:rect l="l" t="t" r="r" b="b"/>
            <a:pathLst>
              <a:path w="8432800" h="868680">
                <a:moveTo>
                  <a:pt x="0" y="868680"/>
                </a:moveTo>
                <a:lnTo>
                  <a:pt x="8432292" y="868680"/>
                </a:lnTo>
                <a:lnTo>
                  <a:pt x="8432292" y="0"/>
                </a:lnTo>
                <a:lnTo>
                  <a:pt x="0" y="0"/>
                </a:lnTo>
                <a:lnTo>
                  <a:pt x="0" y="868680"/>
                </a:lnTo>
                <a:close/>
              </a:path>
            </a:pathLst>
          </a:custGeom>
          <a:ln w="38100">
            <a:solidFill>
              <a:srgbClr val="CCCCCC"/>
            </a:solidFill>
          </a:ln>
        </p:spPr>
        <p:txBody>
          <a:bodyPr wrap="square" lIns="0" tIns="0" rIns="0" bIns="0" rtlCol="0"/>
          <a:lstStyle/>
          <a:p>
            <a:endParaRPr/>
          </a:p>
        </p:txBody>
      </p:sp>
      <p:sp>
        <p:nvSpPr>
          <p:cNvPr id="19" name="object 19"/>
          <p:cNvSpPr txBox="1">
            <a:spLocks noGrp="1"/>
          </p:cNvSpPr>
          <p:nvPr>
            <p:ph type="title"/>
          </p:nvPr>
        </p:nvSpPr>
        <p:spPr>
          <a:xfrm>
            <a:off x="790143" y="-62062"/>
            <a:ext cx="7647305" cy="112082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latin typeface="Arial"/>
                <a:cs typeface="Arial"/>
              </a:rPr>
              <a:t> </a:t>
            </a:r>
            <a:r>
              <a:rPr sz="3600" b="1" spc="-5" dirty="0" smtClean="0">
                <a:latin typeface="Arial"/>
                <a:cs typeface="Arial"/>
              </a:rPr>
              <a:t>Communications </a:t>
            </a:r>
            <a:r>
              <a:rPr sz="3600" b="1" spc="-5" dirty="0">
                <a:latin typeface="Arial"/>
                <a:cs typeface="Arial"/>
              </a:rPr>
              <a:t>Process</a:t>
            </a:r>
            <a:r>
              <a:rPr sz="3600" b="1" spc="35" dirty="0">
                <a:latin typeface="Arial"/>
                <a:cs typeface="Arial"/>
              </a:rPr>
              <a:t> </a:t>
            </a:r>
            <a:r>
              <a:rPr lang="en-US" sz="3600" b="1" spc="35" dirty="0" smtClean="0">
                <a:latin typeface="Arial"/>
                <a:cs typeface="Arial"/>
              </a:rPr>
              <a:t>  </a:t>
            </a:r>
            <a:r>
              <a:rPr sz="3600" b="1" spc="-5" dirty="0" smtClean="0">
                <a:latin typeface="Arial"/>
                <a:cs typeface="Arial"/>
              </a:rPr>
              <a:t>Analysis</a:t>
            </a:r>
            <a:endParaRPr sz="3600" dirty="0">
              <a:latin typeface="Arial"/>
              <a:cs typeface="Arial"/>
            </a:endParaRPr>
          </a:p>
        </p:txBody>
      </p:sp>
      <p:sp>
        <p:nvSpPr>
          <p:cNvPr id="20" name="object 20"/>
          <p:cNvSpPr/>
          <p:nvPr/>
        </p:nvSpPr>
        <p:spPr>
          <a:xfrm>
            <a:off x="2427732" y="3713988"/>
            <a:ext cx="6716267" cy="124968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1920239" y="2016251"/>
            <a:ext cx="5483352" cy="1167384"/>
          </a:xfrm>
          <a:prstGeom prst="rect">
            <a:avLst/>
          </a:prstGeom>
          <a:blipFill>
            <a:blip r:embed="rId6" cstate="print"/>
            <a:stretch>
              <a:fillRect/>
            </a:stretch>
          </a:blipFill>
        </p:spPr>
        <p:txBody>
          <a:bodyPr wrap="square" lIns="0" tIns="0" rIns="0" bIns="0" rtlCol="0"/>
          <a:lstStyle/>
          <a:p>
            <a:endParaRPr/>
          </a:p>
        </p:txBody>
      </p:sp>
      <p:sp>
        <p:nvSpPr>
          <p:cNvPr id="22" name="object 22"/>
          <p:cNvSpPr txBox="1"/>
          <p:nvPr/>
        </p:nvSpPr>
        <p:spPr>
          <a:xfrm>
            <a:off x="2009394" y="2212086"/>
            <a:ext cx="6628765" cy="2214068"/>
          </a:xfrm>
          <a:prstGeom prst="rect">
            <a:avLst/>
          </a:prstGeom>
        </p:spPr>
        <p:txBody>
          <a:bodyPr vert="horz" wrap="square" lIns="0" tIns="13335" rIns="0" bIns="0" rtlCol="0">
            <a:spAutoFit/>
          </a:bodyPr>
          <a:lstStyle/>
          <a:p>
            <a:pPr marL="355600" marR="1668780" indent="-342900">
              <a:lnSpc>
                <a:spcPct val="100000"/>
              </a:lnSpc>
              <a:spcBef>
                <a:spcPts val="105"/>
              </a:spcBef>
              <a:buClr>
                <a:srgbClr val="336666"/>
              </a:buClr>
              <a:buSzPct val="69230"/>
              <a:buFont typeface="Wingdings"/>
              <a:buChar char=""/>
              <a:tabLst>
                <a:tab pos="355600" algn="l"/>
                <a:tab pos="356235" algn="l"/>
              </a:tabLst>
            </a:pPr>
            <a:r>
              <a:rPr sz="2600" dirty="0">
                <a:latin typeface="Arial"/>
                <a:cs typeface="Arial"/>
              </a:rPr>
              <a:t>Set </a:t>
            </a:r>
            <a:r>
              <a:rPr sz="2600" dirty="0" smtClean="0">
                <a:latin typeface="Arial"/>
                <a:cs typeface="Arial"/>
              </a:rPr>
              <a:t>Marketing </a:t>
            </a:r>
            <a:r>
              <a:rPr sz="2600" dirty="0">
                <a:latin typeface="Arial"/>
                <a:cs typeface="Arial"/>
              </a:rPr>
              <a:t>Objectives</a:t>
            </a:r>
          </a:p>
          <a:p>
            <a:pPr>
              <a:lnSpc>
                <a:spcPct val="100000"/>
              </a:lnSpc>
              <a:buClr>
                <a:srgbClr val="336666"/>
              </a:buClr>
              <a:buFont typeface="Wingdings"/>
              <a:buChar char=""/>
            </a:pPr>
            <a:endParaRPr lang="en-US" sz="2900" dirty="0" smtClean="0">
              <a:latin typeface="Times New Roman"/>
              <a:cs typeface="Times New Roman"/>
            </a:endParaRPr>
          </a:p>
          <a:p>
            <a:pPr>
              <a:lnSpc>
                <a:spcPct val="100000"/>
              </a:lnSpc>
              <a:buClr>
                <a:srgbClr val="336666"/>
              </a:buClr>
              <a:buFont typeface="Wingdings"/>
              <a:buChar char=""/>
            </a:pPr>
            <a:endParaRPr sz="2900" dirty="0">
              <a:latin typeface="Times New Roman"/>
              <a:cs typeface="Times New Roman"/>
            </a:endParaRPr>
          </a:p>
          <a:p>
            <a:pPr>
              <a:lnSpc>
                <a:spcPct val="100000"/>
              </a:lnSpc>
              <a:spcBef>
                <a:spcPts val="5"/>
              </a:spcBef>
              <a:buClr>
                <a:srgbClr val="336666"/>
              </a:buClr>
              <a:buFont typeface="Wingdings"/>
              <a:buChar char=""/>
            </a:pPr>
            <a:endParaRPr sz="3300" dirty="0">
              <a:latin typeface="Times New Roman"/>
              <a:cs typeface="Times New Roman"/>
            </a:endParaRPr>
          </a:p>
          <a:p>
            <a:pPr marL="863600" lvl="1" indent="-342900">
              <a:lnSpc>
                <a:spcPct val="100000"/>
              </a:lnSpc>
              <a:buClr>
                <a:srgbClr val="336666"/>
              </a:buClr>
              <a:buSzPct val="69230"/>
              <a:buFont typeface="Wingdings"/>
              <a:buChar char=""/>
              <a:tabLst>
                <a:tab pos="862965" algn="l"/>
                <a:tab pos="863600" algn="l"/>
              </a:tabLst>
            </a:pPr>
            <a:r>
              <a:rPr lang="en-US" sz="2600" dirty="0" smtClean="0">
                <a:latin typeface="Arial"/>
                <a:cs typeface="Arial"/>
              </a:rPr>
              <a:t>Set communication objectives</a:t>
            </a:r>
            <a:endParaRPr sz="2600" dirty="0">
              <a:latin typeface="Arial"/>
              <a:cs typeface="Arial"/>
            </a:endParaRPr>
          </a:p>
        </p:txBody>
      </p:sp>
      <p:sp>
        <p:nvSpPr>
          <p:cNvPr id="23" name="object 23"/>
          <p:cNvSpPr/>
          <p:nvPr/>
        </p:nvSpPr>
        <p:spPr>
          <a:xfrm>
            <a:off x="1062227" y="3415284"/>
            <a:ext cx="1313687" cy="154228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2361" y="945641"/>
            <a:ext cx="0" cy="62230"/>
          </a:xfrm>
          <a:custGeom>
            <a:avLst/>
            <a:gdLst/>
            <a:ahLst/>
            <a:cxnLst/>
            <a:rect l="l" t="t" r="r" b="b"/>
            <a:pathLst>
              <a:path h="62230">
                <a:moveTo>
                  <a:pt x="0" y="0"/>
                </a:moveTo>
                <a:lnTo>
                  <a:pt x="0" y="61722"/>
                </a:lnTo>
              </a:path>
            </a:pathLst>
          </a:custGeom>
          <a:ln w="38100">
            <a:solidFill>
              <a:srgbClr val="000000"/>
            </a:solidFill>
          </a:ln>
        </p:spPr>
        <p:txBody>
          <a:bodyPr wrap="square" lIns="0" tIns="0" rIns="0" bIns="0" rtlCol="0"/>
          <a:lstStyle/>
          <a:p>
            <a:endParaRPr/>
          </a:p>
        </p:txBody>
      </p:sp>
      <p:sp>
        <p:nvSpPr>
          <p:cNvPr id="3" name="object 3"/>
          <p:cNvSpPr/>
          <p:nvPr/>
        </p:nvSpPr>
        <p:spPr>
          <a:xfrm>
            <a:off x="1372361" y="1100327"/>
            <a:ext cx="0" cy="347980"/>
          </a:xfrm>
          <a:custGeom>
            <a:avLst/>
            <a:gdLst/>
            <a:ahLst/>
            <a:cxnLst/>
            <a:rect l="l" t="t" r="r" b="b"/>
            <a:pathLst>
              <a:path h="347980">
                <a:moveTo>
                  <a:pt x="0" y="0"/>
                </a:moveTo>
                <a:lnTo>
                  <a:pt x="0" y="347472"/>
                </a:lnTo>
              </a:path>
            </a:pathLst>
          </a:custGeom>
          <a:ln w="38100">
            <a:solidFill>
              <a:srgbClr val="000000"/>
            </a:solidFill>
          </a:ln>
        </p:spPr>
        <p:txBody>
          <a:bodyPr wrap="square" lIns="0" tIns="0" rIns="0" bIns="0" rtlCol="0"/>
          <a:lstStyle/>
          <a:p>
            <a:endParaRPr/>
          </a:p>
        </p:txBody>
      </p:sp>
      <p:sp>
        <p:nvSpPr>
          <p:cNvPr id="4" name="object 4"/>
          <p:cNvSpPr/>
          <p:nvPr/>
        </p:nvSpPr>
        <p:spPr>
          <a:xfrm>
            <a:off x="152400" y="838200"/>
            <a:ext cx="228600" cy="228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9495" y="838200"/>
            <a:ext cx="228600" cy="2286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838200"/>
            <a:ext cx="228600" cy="228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0" y="0"/>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solidFill>
            <a:srgbClr val="86B741"/>
          </a:solidFill>
        </p:spPr>
        <p:txBody>
          <a:bodyPr wrap="square" lIns="0" tIns="0" rIns="0" bIns="0" rtlCol="0"/>
          <a:lstStyle/>
          <a:p>
            <a:endParaRPr/>
          </a:p>
        </p:txBody>
      </p:sp>
      <p:sp>
        <p:nvSpPr>
          <p:cNvPr id="8" name="object 8"/>
          <p:cNvSpPr/>
          <p:nvPr/>
        </p:nvSpPr>
        <p:spPr>
          <a:xfrm>
            <a:off x="0" y="533400"/>
            <a:ext cx="609600" cy="2743200"/>
          </a:xfrm>
          <a:custGeom>
            <a:avLst/>
            <a:gdLst/>
            <a:ahLst/>
            <a:cxnLst/>
            <a:rect l="l" t="t" r="r" b="b"/>
            <a:pathLst>
              <a:path w="609600" h="2743200">
                <a:moveTo>
                  <a:pt x="0" y="2743200"/>
                </a:moveTo>
                <a:lnTo>
                  <a:pt x="609600" y="2743200"/>
                </a:lnTo>
                <a:lnTo>
                  <a:pt x="609600" y="0"/>
                </a:lnTo>
                <a:lnTo>
                  <a:pt x="0" y="0"/>
                </a:lnTo>
                <a:lnTo>
                  <a:pt x="0" y="2743200"/>
                </a:lnTo>
                <a:close/>
              </a:path>
            </a:pathLst>
          </a:custGeom>
          <a:solidFill>
            <a:srgbClr val="554D9B"/>
          </a:solidFill>
        </p:spPr>
        <p:txBody>
          <a:bodyPr wrap="square" lIns="0" tIns="0" rIns="0" bIns="0" rtlCol="0"/>
          <a:lstStyle/>
          <a:p>
            <a:endParaRPr/>
          </a:p>
        </p:txBody>
      </p:sp>
      <p:sp>
        <p:nvSpPr>
          <p:cNvPr id="9" name="object 9"/>
          <p:cNvSpPr/>
          <p:nvPr/>
        </p:nvSpPr>
        <p:spPr>
          <a:xfrm>
            <a:off x="0" y="3276600"/>
            <a:ext cx="609600" cy="1066800"/>
          </a:xfrm>
          <a:custGeom>
            <a:avLst/>
            <a:gdLst/>
            <a:ahLst/>
            <a:cxnLst/>
            <a:rect l="l" t="t" r="r" b="b"/>
            <a:pathLst>
              <a:path w="609600" h="1066800">
                <a:moveTo>
                  <a:pt x="0" y="1066800"/>
                </a:moveTo>
                <a:lnTo>
                  <a:pt x="609600" y="1066800"/>
                </a:lnTo>
                <a:lnTo>
                  <a:pt x="609600" y="0"/>
                </a:lnTo>
                <a:lnTo>
                  <a:pt x="0" y="0"/>
                </a:lnTo>
                <a:lnTo>
                  <a:pt x="0" y="1066800"/>
                </a:lnTo>
                <a:close/>
              </a:path>
            </a:pathLst>
          </a:custGeom>
          <a:solidFill>
            <a:srgbClr val="FF9900"/>
          </a:solidFill>
        </p:spPr>
        <p:txBody>
          <a:bodyPr wrap="square" lIns="0" tIns="0" rIns="0" bIns="0" rtlCol="0"/>
          <a:lstStyle/>
          <a:p>
            <a:endParaRPr/>
          </a:p>
        </p:txBody>
      </p:sp>
      <p:sp>
        <p:nvSpPr>
          <p:cNvPr id="10" name="object 10"/>
          <p:cNvSpPr/>
          <p:nvPr/>
        </p:nvSpPr>
        <p:spPr>
          <a:xfrm>
            <a:off x="0" y="4343400"/>
            <a:ext cx="609600" cy="1028700"/>
          </a:xfrm>
          <a:custGeom>
            <a:avLst/>
            <a:gdLst/>
            <a:ahLst/>
            <a:cxnLst/>
            <a:rect l="l" t="t" r="r" b="b"/>
            <a:pathLst>
              <a:path w="609600" h="1028700">
                <a:moveTo>
                  <a:pt x="0" y="1028700"/>
                </a:moveTo>
                <a:lnTo>
                  <a:pt x="609600" y="1028700"/>
                </a:lnTo>
                <a:lnTo>
                  <a:pt x="609600" y="0"/>
                </a:lnTo>
                <a:lnTo>
                  <a:pt x="0" y="0"/>
                </a:lnTo>
                <a:lnTo>
                  <a:pt x="0" y="1028700"/>
                </a:lnTo>
                <a:close/>
              </a:path>
            </a:pathLst>
          </a:custGeom>
          <a:solidFill>
            <a:srgbClr val="CC3428"/>
          </a:solidFill>
        </p:spPr>
        <p:txBody>
          <a:bodyPr wrap="square" lIns="0" tIns="0" rIns="0" bIns="0" rtlCol="0"/>
          <a:lstStyle/>
          <a:p>
            <a:endParaRPr/>
          </a:p>
        </p:txBody>
      </p:sp>
      <p:sp>
        <p:nvSpPr>
          <p:cNvPr id="11" name="object 11"/>
          <p:cNvSpPr/>
          <p:nvPr/>
        </p:nvSpPr>
        <p:spPr>
          <a:xfrm>
            <a:off x="0" y="5372099"/>
            <a:ext cx="609600" cy="1485900"/>
          </a:xfrm>
          <a:custGeom>
            <a:avLst/>
            <a:gdLst/>
            <a:ahLst/>
            <a:cxnLst/>
            <a:rect l="l" t="t" r="r" b="b"/>
            <a:pathLst>
              <a:path w="609600" h="1485900">
                <a:moveTo>
                  <a:pt x="0" y="1485899"/>
                </a:moveTo>
                <a:lnTo>
                  <a:pt x="609600" y="1485899"/>
                </a:lnTo>
                <a:lnTo>
                  <a:pt x="609600" y="0"/>
                </a:lnTo>
                <a:lnTo>
                  <a:pt x="0" y="0"/>
                </a:lnTo>
                <a:lnTo>
                  <a:pt x="0" y="1485899"/>
                </a:lnTo>
                <a:close/>
              </a:path>
            </a:pathLst>
          </a:custGeom>
          <a:solidFill>
            <a:srgbClr val="84AEED"/>
          </a:solidFill>
        </p:spPr>
        <p:txBody>
          <a:bodyPr wrap="square" lIns="0" tIns="0" rIns="0" bIns="0" rtlCol="0"/>
          <a:lstStyle/>
          <a:p>
            <a:endParaRPr/>
          </a:p>
        </p:txBody>
      </p:sp>
      <p:sp>
        <p:nvSpPr>
          <p:cNvPr id="12" name="object 12"/>
          <p:cNvSpPr/>
          <p:nvPr/>
        </p:nvSpPr>
        <p:spPr>
          <a:xfrm>
            <a:off x="609600" y="990600"/>
            <a:ext cx="8534400" cy="17145"/>
          </a:xfrm>
          <a:custGeom>
            <a:avLst/>
            <a:gdLst/>
            <a:ahLst/>
            <a:cxnLst/>
            <a:rect l="l" t="t" r="r" b="b"/>
            <a:pathLst>
              <a:path w="8534400" h="17144">
                <a:moveTo>
                  <a:pt x="0" y="16763"/>
                </a:moveTo>
                <a:lnTo>
                  <a:pt x="8534400" y="16763"/>
                </a:lnTo>
                <a:lnTo>
                  <a:pt x="8534400" y="0"/>
                </a:lnTo>
                <a:lnTo>
                  <a:pt x="0" y="0"/>
                </a:lnTo>
                <a:lnTo>
                  <a:pt x="0" y="16763"/>
                </a:lnTo>
                <a:close/>
              </a:path>
            </a:pathLst>
          </a:custGeom>
          <a:solidFill>
            <a:srgbClr val="86B741"/>
          </a:solidFill>
        </p:spPr>
        <p:txBody>
          <a:bodyPr wrap="square" lIns="0" tIns="0" rIns="0" bIns="0" rtlCol="0"/>
          <a:lstStyle/>
          <a:p>
            <a:endParaRPr/>
          </a:p>
        </p:txBody>
      </p:sp>
      <p:sp>
        <p:nvSpPr>
          <p:cNvPr id="13" name="object 13"/>
          <p:cNvSpPr/>
          <p:nvPr/>
        </p:nvSpPr>
        <p:spPr>
          <a:xfrm>
            <a:off x="609600" y="1007363"/>
            <a:ext cx="8534400" cy="93345"/>
          </a:xfrm>
          <a:custGeom>
            <a:avLst/>
            <a:gdLst/>
            <a:ahLst/>
            <a:cxnLst/>
            <a:rect l="l" t="t" r="r" b="b"/>
            <a:pathLst>
              <a:path w="8534400" h="93344">
                <a:moveTo>
                  <a:pt x="0" y="92963"/>
                </a:moveTo>
                <a:lnTo>
                  <a:pt x="8534400" y="92963"/>
                </a:lnTo>
                <a:lnTo>
                  <a:pt x="8534400" y="0"/>
                </a:lnTo>
                <a:lnTo>
                  <a:pt x="0" y="0"/>
                </a:lnTo>
                <a:lnTo>
                  <a:pt x="0" y="92963"/>
                </a:lnTo>
                <a:close/>
              </a:path>
            </a:pathLst>
          </a:custGeom>
          <a:solidFill>
            <a:srgbClr val="554D9B"/>
          </a:solidFill>
        </p:spPr>
        <p:txBody>
          <a:bodyPr wrap="square" lIns="0" tIns="0" rIns="0" bIns="0" rtlCol="0"/>
          <a:lstStyle/>
          <a:p>
            <a:endParaRPr/>
          </a:p>
        </p:txBody>
      </p:sp>
      <p:sp>
        <p:nvSpPr>
          <p:cNvPr id="14" name="object 14"/>
          <p:cNvSpPr/>
          <p:nvPr/>
        </p:nvSpPr>
        <p:spPr>
          <a:xfrm>
            <a:off x="609600" y="1100327"/>
            <a:ext cx="8534400" cy="35560"/>
          </a:xfrm>
          <a:custGeom>
            <a:avLst/>
            <a:gdLst/>
            <a:ahLst/>
            <a:cxnLst/>
            <a:rect l="l" t="t" r="r" b="b"/>
            <a:pathLst>
              <a:path w="8534400" h="35559">
                <a:moveTo>
                  <a:pt x="0" y="35051"/>
                </a:moveTo>
                <a:lnTo>
                  <a:pt x="8534400" y="35051"/>
                </a:lnTo>
                <a:lnTo>
                  <a:pt x="8534400" y="0"/>
                </a:lnTo>
                <a:lnTo>
                  <a:pt x="0" y="0"/>
                </a:lnTo>
                <a:lnTo>
                  <a:pt x="0" y="35051"/>
                </a:lnTo>
                <a:close/>
              </a:path>
            </a:pathLst>
          </a:custGeom>
          <a:solidFill>
            <a:srgbClr val="FF9900"/>
          </a:solidFill>
        </p:spPr>
        <p:txBody>
          <a:bodyPr wrap="square" lIns="0" tIns="0" rIns="0" bIns="0" rtlCol="0"/>
          <a:lstStyle/>
          <a:p>
            <a:endParaRPr/>
          </a:p>
        </p:txBody>
      </p:sp>
      <p:sp>
        <p:nvSpPr>
          <p:cNvPr id="15" name="object 15"/>
          <p:cNvSpPr/>
          <p:nvPr/>
        </p:nvSpPr>
        <p:spPr>
          <a:xfrm>
            <a:off x="609600" y="1135380"/>
            <a:ext cx="8534400" cy="35560"/>
          </a:xfrm>
          <a:custGeom>
            <a:avLst/>
            <a:gdLst/>
            <a:ahLst/>
            <a:cxnLst/>
            <a:rect l="l" t="t" r="r" b="b"/>
            <a:pathLst>
              <a:path w="8534400" h="35559">
                <a:moveTo>
                  <a:pt x="0" y="35051"/>
                </a:moveTo>
                <a:lnTo>
                  <a:pt x="8534400" y="35051"/>
                </a:lnTo>
                <a:lnTo>
                  <a:pt x="8534400" y="0"/>
                </a:lnTo>
                <a:lnTo>
                  <a:pt x="0" y="0"/>
                </a:lnTo>
                <a:lnTo>
                  <a:pt x="0" y="35051"/>
                </a:lnTo>
                <a:close/>
              </a:path>
            </a:pathLst>
          </a:custGeom>
          <a:solidFill>
            <a:srgbClr val="CC3428"/>
          </a:solidFill>
        </p:spPr>
        <p:txBody>
          <a:bodyPr wrap="square" lIns="0" tIns="0" rIns="0" bIns="0" rtlCol="0"/>
          <a:lstStyle/>
          <a:p>
            <a:endParaRPr/>
          </a:p>
        </p:txBody>
      </p:sp>
      <p:sp>
        <p:nvSpPr>
          <p:cNvPr id="16" name="object 16"/>
          <p:cNvSpPr/>
          <p:nvPr/>
        </p:nvSpPr>
        <p:spPr>
          <a:xfrm>
            <a:off x="609600" y="1170432"/>
            <a:ext cx="8534400" cy="48895"/>
          </a:xfrm>
          <a:custGeom>
            <a:avLst/>
            <a:gdLst/>
            <a:ahLst/>
            <a:cxnLst/>
            <a:rect l="l" t="t" r="r" b="b"/>
            <a:pathLst>
              <a:path w="8534400" h="48894">
                <a:moveTo>
                  <a:pt x="0" y="48767"/>
                </a:moveTo>
                <a:lnTo>
                  <a:pt x="8534400" y="48767"/>
                </a:lnTo>
                <a:lnTo>
                  <a:pt x="8534400" y="0"/>
                </a:lnTo>
                <a:lnTo>
                  <a:pt x="0" y="0"/>
                </a:lnTo>
                <a:lnTo>
                  <a:pt x="0" y="48767"/>
                </a:lnTo>
                <a:close/>
              </a:path>
            </a:pathLst>
          </a:custGeom>
          <a:solidFill>
            <a:srgbClr val="84AEED"/>
          </a:solidFill>
        </p:spPr>
        <p:txBody>
          <a:bodyPr wrap="square" lIns="0" tIns="0" rIns="0" bIns="0" rtlCol="0"/>
          <a:lstStyle/>
          <a:p>
            <a:endParaRPr/>
          </a:p>
        </p:txBody>
      </p:sp>
      <p:sp>
        <p:nvSpPr>
          <p:cNvPr id="17" name="object 17"/>
          <p:cNvSpPr/>
          <p:nvPr/>
        </p:nvSpPr>
        <p:spPr>
          <a:xfrm>
            <a:off x="686562" y="76961"/>
            <a:ext cx="8458200" cy="868680"/>
          </a:xfrm>
          <a:custGeom>
            <a:avLst/>
            <a:gdLst/>
            <a:ahLst/>
            <a:cxnLst/>
            <a:rect l="l" t="t" r="r" b="b"/>
            <a:pathLst>
              <a:path w="8458200" h="868680">
                <a:moveTo>
                  <a:pt x="0" y="868680"/>
                </a:moveTo>
                <a:lnTo>
                  <a:pt x="8458200" y="868680"/>
                </a:lnTo>
                <a:lnTo>
                  <a:pt x="8458200" y="0"/>
                </a:lnTo>
                <a:lnTo>
                  <a:pt x="0" y="0"/>
                </a:lnTo>
                <a:lnTo>
                  <a:pt x="0" y="868680"/>
                </a:lnTo>
                <a:close/>
              </a:path>
            </a:pathLst>
          </a:custGeom>
          <a:solidFill>
            <a:srgbClr val="FFFFFF"/>
          </a:solidFill>
        </p:spPr>
        <p:txBody>
          <a:bodyPr wrap="square" lIns="0" tIns="0" rIns="0" bIns="0" rtlCol="0"/>
          <a:lstStyle/>
          <a:p>
            <a:endParaRPr/>
          </a:p>
        </p:txBody>
      </p:sp>
      <p:sp>
        <p:nvSpPr>
          <p:cNvPr id="18" name="object 18"/>
          <p:cNvSpPr/>
          <p:nvPr/>
        </p:nvSpPr>
        <p:spPr>
          <a:xfrm>
            <a:off x="686562" y="76961"/>
            <a:ext cx="8458200" cy="868680"/>
          </a:xfrm>
          <a:custGeom>
            <a:avLst/>
            <a:gdLst/>
            <a:ahLst/>
            <a:cxnLst/>
            <a:rect l="l" t="t" r="r" b="b"/>
            <a:pathLst>
              <a:path w="8458200" h="868680">
                <a:moveTo>
                  <a:pt x="0" y="868680"/>
                </a:moveTo>
                <a:lnTo>
                  <a:pt x="8458200" y="868680"/>
                </a:lnTo>
                <a:lnTo>
                  <a:pt x="8458200" y="0"/>
                </a:lnTo>
                <a:lnTo>
                  <a:pt x="0" y="0"/>
                </a:lnTo>
                <a:lnTo>
                  <a:pt x="0" y="868680"/>
                </a:lnTo>
                <a:close/>
              </a:path>
            </a:pathLst>
          </a:custGeom>
          <a:ln w="38100">
            <a:solidFill>
              <a:srgbClr val="CCCCCC"/>
            </a:solidFill>
          </a:ln>
        </p:spPr>
        <p:txBody>
          <a:bodyPr wrap="square" lIns="0" tIns="0" rIns="0" bIns="0" rtlCol="0"/>
          <a:lstStyle/>
          <a:p>
            <a:endParaRPr/>
          </a:p>
        </p:txBody>
      </p:sp>
      <p:sp>
        <p:nvSpPr>
          <p:cNvPr id="19" name="object 19"/>
          <p:cNvSpPr txBox="1">
            <a:spLocks noGrp="1"/>
          </p:cNvSpPr>
          <p:nvPr>
            <p:ph type="title"/>
          </p:nvPr>
        </p:nvSpPr>
        <p:spPr>
          <a:xfrm>
            <a:off x="764540" y="208901"/>
            <a:ext cx="8227060" cy="659155"/>
          </a:xfrm>
          <a:prstGeom prst="rect">
            <a:avLst/>
          </a:prstGeom>
        </p:spPr>
        <p:txBody>
          <a:bodyPr vert="horz" wrap="square" lIns="0" tIns="12700" rIns="0" bIns="0" rtlCol="0">
            <a:spAutoFit/>
          </a:bodyPr>
          <a:lstStyle/>
          <a:p>
            <a:pPr marL="12700">
              <a:lnSpc>
                <a:spcPct val="100000"/>
              </a:lnSpc>
              <a:spcBef>
                <a:spcPts val="100"/>
              </a:spcBef>
            </a:pPr>
            <a:r>
              <a:rPr sz="4200" b="1" dirty="0">
                <a:latin typeface="Arial"/>
                <a:cs typeface="Arial"/>
              </a:rPr>
              <a:t>Budget</a:t>
            </a:r>
            <a:r>
              <a:rPr sz="4200" b="1" spc="-100" dirty="0">
                <a:latin typeface="Arial"/>
                <a:cs typeface="Arial"/>
              </a:rPr>
              <a:t> </a:t>
            </a:r>
            <a:r>
              <a:rPr sz="4200" b="1" dirty="0" smtClean="0">
                <a:latin typeface="Arial"/>
                <a:cs typeface="Arial"/>
              </a:rPr>
              <a:t>D</a:t>
            </a:r>
            <a:r>
              <a:rPr lang="en-US" sz="4200" b="1" dirty="0" smtClean="0">
                <a:latin typeface="Arial"/>
                <a:cs typeface="Arial"/>
              </a:rPr>
              <a:t>etermination</a:t>
            </a:r>
            <a:endParaRPr sz="4200" dirty="0">
              <a:latin typeface="Arial"/>
              <a:cs typeface="Arial"/>
            </a:endParaRPr>
          </a:p>
        </p:txBody>
      </p:sp>
      <p:sp>
        <p:nvSpPr>
          <p:cNvPr id="21" name="object 21"/>
          <p:cNvSpPr txBox="1"/>
          <p:nvPr/>
        </p:nvSpPr>
        <p:spPr>
          <a:xfrm>
            <a:off x="951991" y="1391978"/>
            <a:ext cx="7887209" cy="4641014"/>
          </a:xfrm>
          <a:prstGeom prst="rect">
            <a:avLst/>
          </a:prstGeom>
        </p:spPr>
        <p:txBody>
          <a:bodyPr vert="horz" wrap="square" lIns="0" tIns="92710" rIns="0" bIns="0" rtlCol="0">
            <a:spAutoFit/>
          </a:bodyPr>
          <a:lstStyle/>
          <a:p>
            <a:pPr marL="355600" indent="-342900">
              <a:lnSpc>
                <a:spcPct val="100000"/>
              </a:lnSpc>
              <a:spcBef>
                <a:spcPts val="730"/>
              </a:spcBef>
              <a:buClr>
                <a:srgbClr val="336666"/>
              </a:buClr>
              <a:buSzPct val="69230"/>
              <a:buFont typeface="Wingdings"/>
              <a:buChar char=""/>
              <a:tabLst>
                <a:tab pos="354965" algn="l"/>
                <a:tab pos="355600" algn="l"/>
              </a:tabLst>
            </a:pPr>
            <a:r>
              <a:rPr lang="en-US" sz="2600" dirty="0" smtClean="0">
                <a:latin typeface="Arial"/>
                <a:cs typeface="Arial"/>
              </a:rPr>
              <a:t>Two basic questions are asked :- </a:t>
            </a:r>
          </a:p>
          <a:p>
            <a:pPr marL="355600" indent="-342900">
              <a:lnSpc>
                <a:spcPct val="100000"/>
              </a:lnSpc>
              <a:spcBef>
                <a:spcPts val="730"/>
              </a:spcBef>
              <a:buClr>
                <a:srgbClr val="336666"/>
              </a:buClr>
              <a:buSzPct val="69230"/>
              <a:tabLst>
                <a:tab pos="354965" algn="l"/>
                <a:tab pos="355600" algn="l"/>
              </a:tabLst>
            </a:pPr>
            <a:r>
              <a:rPr lang="en-US" sz="2600" dirty="0" smtClean="0">
                <a:latin typeface="Arial"/>
                <a:cs typeface="Arial"/>
              </a:rPr>
              <a:t> 1) what will the promotional program cost?</a:t>
            </a:r>
          </a:p>
          <a:p>
            <a:pPr marL="355600" indent="-342900">
              <a:lnSpc>
                <a:spcPct val="100000"/>
              </a:lnSpc>
              <a:spcBef>
                <a:spcPts val="730"/>
              </a:spcBef>
              <a:buClr>
                <a:srgbClr val="336666"/>
              </a:buClr>
              <a:buSzPct val="69230"/>
              <a:tabLst>
                <a:tab pos="354965" algn="l"/>
                <a:tab pos="355600" algn="l"/>
              </a:tabLst>
            </a:pPr>
            <a:r>
              <a:rPr lang="en-US" sz="2600" dirty="0" smtClean="0">
                <a:latin typeface="Arial"/>
                <a:cs typeface="Arial"/>
              </a:rPr>
              <a:t>  2) how will the money be allocated?</a:t>
            </a:r>
          </a:p>
          <a:p>
            <a:pPr marL="355600" indent="-342900">
              <a:lnSpc>
                <a:spcPct val="100000"/>
              </a:lnSpc>
              <a:spcBef>
                <a:spcPts val="730"/>
              </a:spcBef>
              <a:buClr>
                <a:srgbClr val="336666"/>
              </a:buClr>
              <a:buSzPct val="69230"/>
              <a:buFont typeface="Wingdings"/>
              <a:buChar char=""/>
              <a:tabLst>
                <a:tab pos="354965" algn="l"/>
                <a:tab pos="355600" algn="l"/>
              </a:tabLst>
            </a:pPr>
            <a:r>
              <a:rPr sz="2600" dirty="0" smtClean="0">
                <a:latin typeface="Arial"/>
                <a:cs typeface="Arial"/>
              </a:rPr>
              <a:t>Influences </a:t>
            </a:r>
            <a:r>
              <a:rPr sz="2600" dirty="0">
                <a:latin typeface="Arial"/>
                <a:cs typeface="Arial"/>
              </a:rPr>
              <a:t>on</a:t>
            </a:r>
            <a:r>
              <a:rPr sz="2600" spc="-35" dirty="0">
                <a:latin typeface="Arial"/>
                <a:cs typeface="Arial"/>
              </a:rPr>
              <a:t> </a:t>
            </a:r>
            <a:r>
              <a:rPr sz="2600" dirty="0">
                <a:latin typeface="Arial"/>
                <a:cs typeface="Arial"/>
              </a:rPr>
              <a:t>Budgeting:</a:t>
            </a:r>
          </a:p>
          <a:p>
            <a:pPr marL="756285" lvl="1" indent="-286385">
              <a:lnSpc>
                <a:spcPct val="100000"/>
              </a:lnSpc>
              <a:spcBef>
                <a:spcPts val="585"/>
              </a:spcBef>
              <a:buClr>
                <a:srgbClr val="99CCCC"/>
              </a:buClr>
              <a:buSzPct val="75000"/>
              <a:buFont typeface="Wingdings"/>
              <a:buChar char=""/>
              <a:tabLst>
                <a:tab pos="756920" algn="l"/>
              </a:tabLst>
            </a:pPr>
            <a:r>
              <a:rPr sz="2400" dirty="0">
                <a:latin typeface="Arial"/>
                <a:cs typeface="Arial"/>
              </a:rPr>
              <a:t>Size of the</a:t>
            </a:r>
            <a:r>
              <a:rPr sz="2400" spc="-20" dirty="0">
                <a:latin typeface="Arial"/>
                <a:cs typeface="Arial"/>
              </a:rPr>
              <a:t> </a:t>
            </a:r>
            <a:r>
              <a:rPr sz="2400" dirty="0">
                <a:latin typeface="Arial"/>
                <a:cs typeface="Arial"/>
              </a:rPr>
              <a:t>company</a:t>
            </a:r>
          </a:p>
          <a:p>
            <a:pPr marL="756285" lvl="1" indent="-286385">
              <a:lnSpc>
                <a:spcPct val="100000"/>
              </a:lnSpc>
              <a:spcBef>
                <a:spcPts val="580"/>
              </a:spcBef>
              <a:buClr>
                <a:srgbClr val="99CCCC"/>
              </a:buClr>
              <a:buSzPct val="75000"/>
              <a:buFont typeface="Wingdings"/>
              <a:buChar char=""/>
              <a:tabLst>
                <a:tab pos="756920" algn="l"/>
              </a:tabLst>
            </a:pPr>
            <a:r>
              <a:rPr sz="2400" dirty="0">
                <a:latin typeface="Arial"/>
                <a:cs typeface="Arial"/>
              </a:rPr>
              <a:t>Its </a:t>
            </a:r>
            <a:r>
              <a:rPr sz="2400" spc="-5" dirty="0">
                <a:latin typeface="Arial"/>
                <a:cs typeface="Arial"/>
              </a:rPr>
              <a:t>financial</a:t>
            </a:r>
            <a:r>
              <a:rPr sz="2400" spc="-10" dirty="0">
                <a:latin typeface="Arial"/>
                <a:cs typeface="Arial"/>
              </a:rPr>
              <a:t> </a:t>
            </a:r>
            <a:r>
              <a:rPr sz="2400" dirty="0">
                <a:latin typeface="Arial"/>
                <a:cs typeface="Arial"/>
              </a:rPr>
              <a:t>resources</a:t>
            </a:r>
          </a:p>
          <a:p>
            <a:pPr marL="756285" lvl="1" indent="-286385">
              <a:lnSpc>
                <a:spcPct val="100000"/>
              </a:lnSpc>
              <a:spcBef>
                <a:spcPts val="575"/>
              </a:spcBef>
              <a:buClr>
                <a:srgbClr val="99CCCC"/>
              </a:buClr>
              <a:buSzPct val="75000"/>
              <a:buFont typeface="Wingdings"/>
              <a:buChar char=""/>
              <a:tabLst>
                <a:tab pos="756920" algn="l"/>
              </a:tabLst>
            </a:pPr>
            <a:r>
              <a:rPr sz="2400" dirty="0">
                <a:latin typeface="Arial"/>
                <a:cs typeface="Arial"/>
              </a:rPr>
              <a:t>The type of</a:t>
            </a:r>
            <a:r>
              <a:rPr sz="2400" spc="-15" dirty="0">
                <a:latin typeface="Arial"/>
                <a:cs typeface="Arial"/>
              </a:rPr>
              <a:t> </a:t>
            </a:r>
            <a:r>
              <a:rPr sz="2400" spc="-5" dirty="0">
                <a:latin typeface="Arial"/>
                <a:cs typeface="Arial"/>
              </a:rPr>
              <a:t>business</a:t>
            </a:r>
            <a:endParaRPr sz="2400" dirty="0">
              <a:latin typeface="Arial"/>
              <a:cs typeface="Arial"/>
            </a:endParaRPr>
          </a:p>
          <a:p>
            <a:pPr marL="756285" lvl="1" indent="-286385">
              <a:lnSpc>
                <a:spcPct val="100000"/>
              </a:lnSpc>
              <a:spcBef>
                <a:spcPts val="575"/>
              </a:spcBef>
              <a:buClr>
                <a:srgbClr val="99CCCC"/>
              </a:buClr>
              <a:buSzPct val="75000"/>
              <a:buFont typeface="Wingdings"/>
              <a:buChar char=""/>
              <a:tabLst>
                <a:tab pos="756920" algn="l"/>
              </a:tabLst>
            </a:pPr>
            <a:r>
              <a:rPr sz="2400" dirty="0">
                <a:latin typeface="Arial"/>
                <a:cs typeface="Arial"/>
              </a:rPr>
              <a:t>The market</a:t>
            </a:r>
            <a:r>
              <a:rPr sz="2400" spc="-5" dirty="0">
                <a:latin typeface="Arial"/>
                <a:cs typeface="Arial"/>
              </a:rPr>
              <a:t> dispersion</a:t>
            </a:r>
            <a:endParaRPr sz="2400" dirty="0">
              <a:latin typeface="Arial"/>
              <a:cs typeface="Arial"/>
            </a:endParaRPr>
          </a:p>
          <a:p>
            <a:pPr marL="756285" lvl="1" indent="-286385">
              <a:lnSpc>
                <a:spcPct val="100000"/>
              </a:lnSpc>
              <a:spcBef>
                <a:spcPts val="580"/>
              </a:spcBef>
              <a:buClr>
                <a:srgbClr val="99CCCC"/>
              </a:buClr>
              <a:buSzPct val="75000"/>
              <a:buFont typeface="Wingdings"/>
              <a:buChar char=""/>
              <a:tabLst>
                <a:tab pos="756920" algn="l"/>
              </a:tabLst>
            </a:pPr>
            <a:r>
              <a:rPr sz="2400" dirty="0">
                <a:latin typeface="Arial"/>
                <a:cs typeface="Arial"/>
              </a:rPr>
              <a:t>The </a:t>
            </a:r>
            <a:r>
              <a:rPr sz="2400" spc="-5" dirty="0">
                <a:latin typeface="Arial"/>
                <a:cs typeface="Arial"/>
              </a:rPr>
              <a:t>industry </a:t>
            </a:r>
            <a:r>
              <a:rPr sz="2400" dirty="0">
                <a:latin typeface="Arial"/>
                <a:cs typeface="Arial"/>
              </a:rPr>
              <a:t>growth</a:t>
            </a:r>
            <a:r>
              <a:rPr sz="2400" spc="-15" dirty="0">
                <a:latin typeface="Arial"/>
                <a:cs typeface="Arial"/>
              </a:rPr>
              <a:t> </a:t>
            </a:r>
            <a:r>
              <a:rPr sz="2400" dirty="0">
                <a:latin typeface="Arial"/>
                <a:cs typeface="Arial"/>
              </a:rPr>
              <a:t>rate</a:t>
            </a:r>
          </a:p>
          <a:p>
            <a:pPr marL="756285" marR="5080" lvl="1" indent="-286385">
              <a:lnSpc>
                <a:spcPct val="100000"/>
              </a:lnSpc>
              <a:spcBef>
                <a:spcPts val="575"/>
              </a:spcBef>
              <a:buClr>
                <a:srgbClr val="99CCCC"/>
              </a:buClr>
              <a:buSzPct val="75000"/>
              <a:buFont typeface="Wingdings"/>
              <a:buChar char=""/>
              <a:tabLst>
                <a:tab pos="756920" algn="l"/>
              </a:tabLst>
            </a:pPr>
            <a:r>
              <a:rPr sz="2400" dirty="0">
                <a:latin typeface="Arial"/>
                <a:cs typeface="Arial"/>
              </a:rPr>
              <a:t>The firm’s </a:t>
            </a:r>
            <a:r>
              <a:rPr sz="2400" spc="-5" dirty="0">
                <a:latin typeface="Arial"/>
                <a:cs typeface="Arial"/>
              </a:rPr>
              <a:t>position in </a:t>
            </a:r>
            <a:r>
              <a:rPr sz="2400" dirty="0">
                <a:latin typeface="Arial"/>
                <a:cs typeface="Arial"/>
              </a:rPr>
              <a:t>the  marketplace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2361" y="1250441"/>
            <a:ext cx="0" cy="350520"/>
          </a:xfrm>
          <a:custGeom>
            <a:avLst/>
            <a:gdLst/>
            <a:ahLst/>
            <a:cxnLst/>
            <a:rect l="l" t="t" r="r" b="b"/>
            <a:pathLst>
              <a:path h="350519">
                <a:moveTo>
                  <a:pt x="0" y="0"/>
                </a:moveTo>
                <a:lnTo>
                  <a:pt x="0" y="350520"/>
                </a:lnTo>
              </a:path>
            </a:pathLst>
          </a:custGeom>
          <a:ln w="38100">
            <a:solidFill>
              <a:srgbClr val="000000"/>
            </a:solidFill>
          </a:ln>
        </p:spPr>
        <p:txBody>
          <a:bodyPr wrap="square" lIns="0" tIns="0" rIns="0" bIns="0" rtlCol="0"/>
          <a:lstStyle/>
          <a:p>
            <a:endParaRPr/>
          </a:p>
        </p:txBody>
      </p:sp>
      <p:sp>
        <p:nvSpPr>
          <p:cNvPr id="3" name="object 3"/>
          <p:cNvSpPr/>
          <p:nvPr/>
        </p:nvSpPr>
        <p:spPr>
          <a:xfrm>
            <a:off x="152400" y="838200"/>
            <a:ext cx="228600" cy="228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9495" y="838200"/>
            <a:ext cx="228600" cy="228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26591" y="838200"/>
            <a:ext cx="228600" cy="228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solidFill>
            <a:srgbClr val="86B741"/>
          </a:solidFill>
        </p:spPr>
        <p:txBody>
          <a:bodyPr wrap="square" lIns="0" tIns="0" rIns="0" bIns="0" rtlCol="0"/>
          <a:lstStyle/>
          <a:p>
            <a:endParaRPr/>
          </a:p>
        </p:txBody>
      </p:sp>
      <p:sp>
        <p:nvSpPr>
          <p:cNvPr id="7" name="object 7"/>
          <p:cNvSpPr/>
          <p:nvPr/>
        </p:nvSpPr>
        <p:spPr>
          <a:xfrm>
            <a:off x="0" y="533400"/>
            <a:ext cx="609600" cy="2743200"/>
          </a:xfrm>
          <a:custGeom>
            <a:avLst/>
            <a:gdLst/>
            <a:ahLst/>
            <a:cxnLst/>
            <a:rect l="l" t="t" r="r" b="b"/>
            <a:pathLst>
              <a:path w="609600" h="2743200">
                <a:moveTo>
                  <a:pt x="0" y="2743200"/>
                </a:moveTo>
                <a:lnTo>
                  <a:pt x="609600" y="2743200"/>
                </a:lnTo>
                <a:lnTo>
                  <a:pt x="609600" y="0"/>
                </a:lnTo>
                <a:lnTo>
                  <a:pt x="0" y="0"/>
                </a:lnTo>
                <a:lnTo>
                  <a:pt x="0" y="2743200"/>
                </a:lnTo>
                <a:close/>
              </a:path>
            </a:pathLst>
          </a:custGeom>
          <a:solidFill>
            <a:srgbClr val="554D9B"/>
          </a:solidFill>
        </p:spPr>
        <p:txBody>
          <a:bodyPr wrap="square" lIns="0" tIns="0" rIns="0" bIns="0" rtlCol="0"/>
          <a:lstStyle/>
          <a:p>
            <a:endParaRPr/>
          </a:p>
        </p:txBody>
      </p:sp>
      <p:sp>
        <p:nvSpPr>
          <p:cNvPr id="8" name="object 8"/>
          <p:cNvSpPr/>
          <p:nvPr/>
        </p:nvSpPr>
        <p:spPr>
          <a:xfrm>
            <a:off x="0" y="3276600"/>
            <a:ext cx="609600" cy="1066800"/>
          </a:xfrm>
          <a:custGeom>
            <a:avLst/>
            <a:gdLst/>
            <a:ahLst/>
            <a:cxnLst/>
            <a:rect l="l" t="t" r="r" b="b"/>
            <a:pathLst>
              <a:path w="609600" h="1066800">
                <a:moveTo>
                  <a:pt x="0" y="1066800"/>
                </a:moveTo>
                <a:lnTo>
                  <a:pt x="609600" y="1066800"/>
                </a:lnTo>
                <a:lnTo>
                  <a:pt x="609600" y="0"/>
                </a:lnTo>
                <a:lnTo>
                  <a:pt x="0" y="0"/>
                </a:lnTo>
                <a:lnTo>
                  <a:pt x="0" y="1066800"/>
                </a:lnTo>
                <a:close/>
              </a:path>
            </a:pathLst>
          </a:custGeom>
          <a:solidFill>
            <a:srgbClr val="FF9900"/>
          </a:solidFill>
        </p:spPr>
        <p:txBody>
          <a:bodyPr wrap="square" lIns="0" tIns="0" rIns="0" bIns="0" rtlCol="0"/>
          <a:lstStyle/>
          <a:p>
            <a:endParaRPr/>
          </a:p>
        </p:txBody>
      </p:sp>
      <p:sp>
        <p:nvSpPr>
          <p:cNvPr id="9" name="object 9"/>
          <p:cNvSpPr/>
          <p:nvPr/>
        </p:nvSpPr>
        <p:spPr>
          <a:xfrm>
            <a:off x="0" y="4343400"/>
            <a:ext cx="609600" cy="1028700"/>
          </a:xfrm>
          <a:custGeom>
            <a:avLst/>
            <a:gdLst/>
            <a:ahLst/>
            <a:cxnLst/>
            <a:rect l="l" t="t" r="r" b="b"/>
            <a:pathLst>
              <a:path w="609600" h="1028700">
                <a:moveTo>
                  <a:pt x="0" y="1028700"/>
                </a:moveTo>
                <a:lnTo>
                  <a:pt x="609600" y="1028700"/>
                </a:lnTo>
                <a:lnTo>
                  <a:pt x="609600" y="0"/>
                </a:lnTo>
                <a:lnTo>
                  <a:pt x="0" y="0"/>
                </a:lnTo>
                <a:lnTo>
                  <a:pt x="0" y="1028700"/>
                </a:lnTo>
                <a:close/>
              </a:path>
            </a:pathLst>
          </a:custGeom>
          <a:solidFill>
            <a:srgbClr val="CC3428"/>
          </a:solidFill>
        </p:spPr>
        <p:txBody>
          <a:bodyPr wrap="square" lIns="0" tIns="0" rIns="0" bIns="0" rtlCol="0"/>
          <a:lstStyle/>
          <a:p>
            <a:endParaRPr/>
          </a:p>
        </p:txBody>
      </p:sp>
      <p:sp>
        <p:nvSpPr>
          <p:cNvPr id="10" name="object 10"/>
          <p:cNvSpPr/>
          <p:nvPr/>
        </p:nvSpPr>
        <p:spPr>
          <a:xfrm>
            <a:off x="0" y="5372099"/>
            <a:ext cx="609600" cy="1485900"/>
          </a:xfrm>
          <a:custGeom>
            <a:avLst/>
            <a:gdLst/>
            <a:ahLst/>
            <a:cxnLst/>
            <a:rect l="l" t="t" r="r" b="b"/>
            <a:pathLst>
              <a:path w="609600" h="1485900">
                <a:moveTo>
                  <a:pt x="0" y="1485899"/>
                </a:moveTo>
                <a:lnTo>
                  <a:pt x="609600" y="1485899"/>
                </a:lnTo>
                <a:lnTo>
                  <a:pt x="609600" y="0"/>
                </a:lnTo>
                <a:lnTo>
                  <a:pt x="0" y="0"/>
                </a:lnTo>
                <a:lnTo>
                  <a:pt x="0" y="1485899"/>
                </a:lnTo>
                <a:close/>
              </a:path>
            </a:pathLst>
          </a:custGeom>
          <a:solidFill>
            <a:srgbClr val="84AEED"/>
          </a:solidFill>
        </p:spPr>
        <p:txBody>
          <a:bodyPr wrap="square" lIns="0" tIns="0" rIns="0" bIns="0" rtlCol="0"/>
          <a:lstStyle/>
          <a:p>
            <a:endParaRPr/>
          </a:p>
        </p:txBody>
      </p:sp>
      <p:sp>
        <p:nvSpPr>
          <p:cNvPr id="11" name="object 11"/>
          <p:cNvSpPr/>
          <p:nvPr/>
        </p:nvSpPr>
        <p:spPr>
          <a:xfrm>
            <a:off x="9068561" y="998982"/>
            <a:ext cx="75565" cy="0"/>
          </a:xfrm>
          <a:custGeom>
            <a:avLst/>
            <a:gdLst/>
            <a:ahLst/>
            <a:cxnLst/>
            <a:rect l="l" t="t" r="r" b="b"/>
            <a:pathLst>
              <a:path w="75565">
                <a:moveTo>
                  <a:pt x="0" y="0"/>
                </a:moveTo>
                <a:lnTo>
                  <a:pt x="75438" y="0"/>
                </a:lnTo>
              </a:path>
            </a:pathLst>
          </a:custGeom>
          <a:ln w="3175">
            <a:solidFill>
              <a:srgbClr val="86B741"/>
            </a:solidFill>
          </a:ln>
        </p:spPr>
        <p:txBody>
          <a:bodyPr wrap="square" lIns="0" tIns="0" rIns="0" bIns="0" rtlCol="0"/>
          <a:lstStyle/>
          <a:p>
            <a:endParaRPr/>
          </a:p>
        </p:txBody>
      </p:sp>
      <p:sp>
        <p:nvSpPr>
          <p:cNvPr id="12" name="object 12"/>
          <p:cNvSpPr/>
          <p:nvPr/>
        </p:nvSpPr>
        <p:spPr>
          <a:xfrm>
            <a:off x="9068561" y="1007363"/>
            <a:ext cx="75565" cy="93345"/>
          </a:xfrm>
          <a:custGeom>
            <a:avLst/>
            <a:gdLst/>
            <a:ahLst/>
            <a:cxnLst/>
            <a:rect l="l" t="t" r="r" b="b"/>
            <a:pathLst>
              <a:path w="75565" h="93344">
                <a:moveTo>
                  <a:pt x="0" y="92963"/>
                </a:moveTo>
                <a:lnTo>
                  <a:pt x="75438" y="92963"/>
                </a:lnTo>
                <a:lnTo>
                  <a:pt x="75438" y="0"/>
                </a:lnTo>
                <a:lnTo>
                  <a:pt x="0" y="0"/>
                </a:lnTo>
                <a:lnTo>
                  <a:pt x="0" y="92963"/>
                </a:lnTo>
                <a:close/>
              </a:path>
            </a:pathLst>
          </a:custGeom>
          <a:solidFill>
            <a:srgbClr val="554D9B"/>
          </a:solidFill>
        </p:spPr>
        <p:txBody>
          <a:bodyPr wrap="square" lIns="0" tIns="0" rIns="0" bIns="0" rtlCol="0"/>
          <a:lstStyle/>
          <a:p>
            <a:endParaRPr/>
          </a:p>
        </p:txBody>
      </p:sp>
      <p:sp>
        <p:nvSpPr>
          <p:cNvPr id="13" name="object 13"/>
          <p:cNvSpPr/>
          <p:nvPr/>
        </p:nvSpPr>
        <p:spPr>
          <a:xfrm>
            <a:off x="609600" y="1007363"/>
            <a:ext cx="1270" cy="93345"/>
          </a:xfrm>
          <a:custGeom>
            <a:avLst/>
            <a:gdLst/>
            <a:ahLst/>
            <a:cxnLst/>
            <a:rect l="l" t="t" r="r" b="b"/>
            <a:pathLst>
              <a:path w="1270" h="93344">
                <a:moveTo>
                  <a:pt x="0" y="92963"/>
                </a:moveTo>
                <a:lnTo>
                  <a:pt x="762" y="92963"/>
                </a:lnTo>
                <a:lnTo>
                  <a:pt x="762" y="0"/>
                </a:lnTo>
                <a:lnTo>
                  <a:pt x="0" y="0"/>
                </a:lnTo>
                <a:lnTo>
                  <a:pt x="0" y="92963"/>
                </a:lnTo>
                <a:close/>
              </a:path>
            </a:pathLst>
          </a:custGeom>
          <a:solidFill>
            <a:srgbClr val="554D9B"/>
          </a:solidFill>
        </p:spPr>
        <p:txBody>
          <a:bodyPr wrap="square" lIns="0" tIns="0" rIns="0" bIns="0" rtlCol="0"/>
          <a:lstStyle/>
          <a:p>
            <a:endParaRPr/>
          </a:p>
        </p:txBody>
      </p:sp>
      <p:sp>
        <p:nvSpPr>
          <p:cNvPr id="14" name="object 14"/>
          <p:cNvSpPr/>
          <p:nvPr/>
        </p:nvSpPr>
        <p:spPr>
          <a:xfrm>
            <a:off x="9068561" y="1117853"/>
            <a:ext cx="75565" cy="0"/>
          </a:xfrm>
          <a:custGeom>
            <a:avLst/>
            <a:gdLst/>
            <a:ahLst/>
            <a:cxnLst/>
            <a:rect l="l" t="t" r="r" b="b"/>
            <a:pathLst>
              <a:path w="75565">
                <a:moveTo>
                  <a:pt x="0" y="0"/>
                </a:moveTo>
                <a:lnTo>
                  <a:pt x="75438" y="0"/>
                </a:lnTo>
              </a:path>
            </a:pathLst>
          </a:custGeom>
          <a:ln w="3175">
            <a:solidFill>
              <a:srgbClr val="FF9900"/>
            </a:solidFill>
          </a:ln>
        </p:spPr>
        <p:txBody>
          <a:bodyPr wrap="square" lIns="0" tIns="0" rIns="0" bIns="0" rtlCol="0"/>
          <a:lstStyle/>
          <a:p>
            <a:endParaRPr/>
          </a:p>
        </p:txBody>
      </p:sp>
      <p:sp>
        <p:nvSpPr>
          <p:cNvPr id="15" name="object 15"/>
          <p:cNvSpPr/>
          <p:nvPr/>
        </p:nvSpPr>
        <p:spPr>
          <a:xfrm>
            <a:off x="609980" y="1100327"/>
            <a:ext cx="0" cy="35560"/>
          </a:xfrm>
          <a:custGeom>
            <a:avLst/>
            <a:gdLst/>
            <a:ahLst/>
            <a:cxnLst/>
            <a:rect l="l" t="t" r="r" b="b"/>
            <a:pathLst>
              <a:path h="35559">
                <a:moveTo>
                  <a:pt x="0" y="0"/>
                </a:moveTo>
                <a:lnTo>
                  <a:pt x="0" y="35051"/>
                </a:lnTo>
              </a:path>
            </a:pathLst>
          </a:custGeom>
          <a:ln w="3175">
            <a:solidFill>
              <a:srgbClr val="FF9900"/>
            </a:solidFill>
          </a:ln>
        </p:spPr>
        <p:txBody>
          <a:bodyPr wrap="square" lIns="0" tIns="0" rIns="0" bIns="0" rtlCol="0"/>
          <a:lstStyle/>
          <a:p>
            <a:endParaRPr/>
          </a:p>
        </p:txBody>
      </p:sp>
      <p:sp>
        <p:nvSpPr>
          <p:cNvPr id="16" name="object 16"/>
          <p:cNvSpPr/>
          <p:nvPr/>
        </p:nvSpPr>
        <p:spPr>
          <a:xfrm>
            <a:off x="9068561" y="1152905"/>
            <a:ext cx="75565" cy="0"/>
          </a:xfrm>
          <a:custGeom>
            <a:avLst/>
            <a:gdLst/>
            <a:ahLst/>
            <a:cxnLst/>
            <a:rect l="l" t="t" r="r" b="b"/>
            <a:pathLst>
              <a:path w="75565">
                <a:moveTo>
                  <a:pt x="0" y="0"/>
                </a:moveTo>
                <a:lnTo>
                  <a:pt x="75438" y="0"/>
                </a:lnTo>
              </a:path>
            </a:pathLst>
          </a:custGeom>
          <a:ln w="3175">
            <a:solidFill>
              <a:srgbClr val="CC3428"/>
            </a:solidFill>
          </a:ln>
        </p:spPr>
        <p:txBody>
          <a:bodyPr wrap="square" lIns="0" tIns="0" rIns="0" bIns="0" rtlCol="0"/>
          <a:lstStyle/>
          <a:p>
            <a:endParaRPr/>
          </a:p>
        </p:txBody>
      </p:sp>
      <p:sp>
        <p:nvSpPr>
          <p:cNvPr id="17" name="object 17"/>
          <p:cNvSpPr/>
          <p:nvPr/>
        </p:nvSpPr>
        <p:spPr>
          <a:xfrm>
            <a:off x="609980" y="1135380"/>
            <a:ext cx="0" cy="35560"/>
          </a:xfrm>
          <a:custGeom>
            <a:avLst/>
            <a:gdLst/>
            <a:ahLst/>
            <a:cxnLst/>
            <a:rect l="l" t="t" r="r" b="b"/>
            <a:pathLst>
              <a:path h="35559">
                <a:moveTo>
                  <a:pt x="0" y="0"/>
                </a:moveTo>
                <a:lnTo>
                  <a:pt x="0" y="35051"/>
                </a:lnTo>
              </a:path>
            </a:pathLst>
          </a:custGeom>
          <a:ln w="3175">
            <a:solidFill>
              <a:srgbClr val="CC3428"/>
            </a:solidFill>
          </a:ln>
        </p:spPr>
        <p:txBody>
          <a:bodyPr wrap="square" lIns="0" tIns="0" rIns="0" bIns="0" rtlCol="0"/>
          <a:lstStyle/>
          <a:p>
            <a:endParaRPr/>
          </a:p>
        </p:txBody>
      </p:sp>
      <p:sp>
        <p:nvSpPr>
          <p:cNvPr id="18" name="object 18"/>
          <p:cNvSpPr/>
          <p:nvPr/>
        </p:nvSpPr>
        <p:spPr>
          <a:xfrm>
            <a:off x="9068561" y="1194816"/>
            <a:ext cx="75565" cy="0"/>
          </a:xfrm>
          <a:custGeom>
            <a:avLst/>
            <a:gdLst/>
            <a:ahLst/>
            <a:cxnLst/>
            <a:rect l="l" t="t" r="r" b="b"/>
            <a:pathLst>
              <a:path w="75565">
                <a:moveTo>
                  <a:pt x="0" y="0"/>
                </a:moveTo>
                <a:lnTo>
                  <a:pt x="75438" y="0"/>
                </a:lnTo>
              </a:path>
            </a:pathLst>
          </a:custGeom>
          <a:ln w="3175">
            <a:solidFill>
              <a:srgbClr val="84AEED"/>
            </a:solidFill>
          </a:ln>
        </p:spPr>
        <p:txBody>
          <a:bodyPr wrap="square" lIns="0" tIns="0" rIns="0" bIns="0" rtlCol="0"/>
          <a:lstStyle/>
          <a:p>
            <a:endParaRPr/>
          </a:p>
        </p:txBody>
      </p:sp>
      <p:sp>
        <p:nvSpPr>
          <p:cNvPr id="19" name="object 19"/>
          <p:cNvSpPr/>
          <p:nvPr/>
        </p:nvSpPr>
        <p:spPr>
          <a:xfrm>
            <a:off x="609980" y="1170432"/>
            <a:ext cx="0" cy="48895"/>
          </a:xfrm>
          <a:custGeom>
            <a:avLst/>
            <a:gdLst/>
            <a:ahLst/>
            <a:cxnLst/>
            <a:rect l="l" t="t" r="r" b="b"/>
            <a:pathLst>
              <a:path h="48894">
                <a:moveTo>
                  <a:pt x="0" y="0"/>
                </a:moveTo>
                <a:lnTo>
                  <a:pt x="0" y="48767"/>
                </a:lnTo>
              </a:path>
            </a:pathLst>
          </a:custGeom>
          <a:ln w="3175">
            <a:solidFill>
              <a:srgbClr val="84AEED"/>
            </a:solidFill>
          </a:ln>
        </p:spPr>
        <p:txBody>
          <a:bodyPr wrap="square" lIns="0" tIns="0" rIns="0" bIns="0" rtlCol="0"/>
          <a:lstStyle/>
          <a:p>
            <a:endParaRPr/>
          </a:p>
        </p:txBody>
      </p:sp>
      <p:sp>
        <p:nvSpPr>
          <p:cNvPr id="20" name="object 20"/>
          <p:cNvSpPr/>
          <p:nvPr/>
        </p:nvSpPr>
        <p:spPr>
          <a:xfrm>
            <a:off x="610362" y="76961"/>
            <a:ext cx="8458200" cy="1173480"/>
          </a:xfrm>
          <a:custGeom>
            <a:avLst/>
            <a:gdLst/>
            <a:ahLst/>
            <a:cxnLst/>
            <a:rect l="l" t="t" r="r" b="b"/>
            <a:pathLst>
              <a:path w="8458200" h="1173480">
                <a:moveTo>
                  <a:pt x="0" y="1173480"/>
                </a:moveTo>
                <a:lnTo>
                  <a:pt x="8458200" y="1173480"/>
                </a:lnTo>
                <a:lnTo>
                  <a:pt x="8458200" y="0"/>
                </a:lnTo>
                <a:lnTo>
                  <a:pt x="0" y="0"/>
                </a:lnTo>
                <a:lnTo>
                  <a:pt x="0" y="1173480"/>
                </a:lnTo>
                <a:close/>
              </a:path>
            </a:pathLst>
          </a:custGeom>
          <a:solidFill>
            <a:srgbClr val="FFFFFF"/>
          </a:solidFill>
        </p:spPr>
        <p:txBody>
          <a:bodyPr wrap="square" lIns="0" tIns="0" rIns="0" bIns="0" rtlCol="0"/>
          <a:lstStyle/>
          <a:p>
            <a:endParaRPr/>
          </a:p>
        </p:txBody>
      </p:sp>
      <p:sp>
        <p:nvSpPr>
          <p:cNvPr id="21" name="object 21"/>
          <p:cNvSpPr/>
          <p:nvPr/>
        </p:nvSpPr>
        <p:spPr>
          <a:xfrm>
            <a:off x="610362" y="76961"/>
            <a:ext cx="8458200" cy="1173480"/>
          </a:xfrm>
          <a:custGeom>
            <a:avLst/>
            <a:gdLst/>
            <a:ahLst/>
            <a:cxnLst/>
            <a:rect l="l" t="t" r="r" b="b"/>
            <a:pathLst>
              <a:path w="8458200" h="1173480">
                <a:moveTo>
                  <a:pt x="0" y="1173480"/>
                </a:moveTo>
                <a:lnTo>
                  <a:pt x="8458200" y="1173480"/>
                </a:lnTo>
                <a:lnTo>
                  <a:pt x="8458200" y="0"/>
                </a:lnTo>
                <a:lnTo>
                  <a:pt x="0" y="0"/>
                </a:lnTo>
                <a:lnTo>
                  <a:pt x="0" y="1173480"/>
                </a:lnTo>
                <a:close/>
              </a:path>
            </a:pathLst>
          </a:custGeom>
          <a:ln w="38100">
            <a:solidFill>
              <a:srgbClr val="CCCCCC"/>
            </a:solidFill>
          </a:ln>
        </p:spPr>
        <p:txBody>
          <a:bodyPr wrap="square" lIns="0" tIns="0" rIns="0" bIns="0" rtlCol="0"/>
          <a:lstStyle/>
          <a:p>
            <a:endParaRPr/>
          </a:p>
        </p:txBody>
      </p:sp>
      <p:sp>
        <p:nvSpPr>
          <p:cNvPr id="22" name="object 22"/>
          <p:cNvSpPr txBox="1">
            <a:spLocks noGrp="1"/>
          </p:cNvSpPr>
          <p:nvPr>
            <p:ph type="title"/>
          </p:nvPr>
        </p:nvSpPr>
        <p:spPr>
          <a:xfrm>
            <a:off x="688340" y="370913"/>
            <a:ext cx="7998460" cy="566822"/>
          </a:xfrm>
          <a:prstGeom prst="rect">
            <a:avLst/>
          </a:prstGeom>
        </p:spPr>
        <p:txBody>
          <a:bodyPr vert="horz" wrap="square" lIns="0" tIns="12700" rIns="0" bIns="0" rtlCol="0">
            <a:spAutoFit/>
          </a:bodyPr>
          <a:lstStyle/>
          <a:p>
            <a:pPr marL="12700" marR="5080">
              <a:lnSpc>
                <a:spcPct val="100000"/>
              </a:lnSpc>
              <a:spcBef>
                <a:spcPts val="100"/>
              </a:spcBef>
            </a:pPr>
            <a:r>
              <a:rPr lang="en-US" dirty="0" smtClean="0"/>
              <a:t>Developing the </a:t>
            </a:r>
            <a:r>
              <a:rPr lang="en-US" dirty="0" err="1" smtClean="0"/>
              <a:t>imc</a:t>
            </a:r>
            <a:r>
              <a:rPr lang="en-US" dirty="0" smtClean="0"/>
              <a:t> program</a:t>
            </a:r>
            <a:endParaRPr dirty="0"/>
          </a:p>
        </p:txBody>
      </p:sp>
      <p:sp>
        <p:nvSpPr>
          <p:cNvPr id="23" name="object 23"/>
          <p:cNvSpPr txBox="1"/>
          <p:nvPr/>
        </p:nvSpPr>
        <p:spPr>
          <a:xfrm>
            <a:off x="885240" y="1780686"/>
            <a:ext cx="7997825" cy="3063240"/>
          </a:xfrm>
          <a:prstGeom prst="rect">
            <a:avLst/>
          </a:prstGeom>
        </p:spPr>
        <p:txBody>
          <a:bodyPr vert="horz" wrap="square" lIns="0" tIns="86360" rIns="0" bIns="0" rtlCol="0">
            <a:spAutoFit/>
          </a:bodyPr>
          <a:lstStyle/>
          <a:p>
            <a:pPr marL="355600" indent="-342900">
              <a:lnSpc>
                <a:spcPct val="100000"/>
              </a:lnSpc>
              <a:spcBef>
                <a:spcPts val="680"/>
              </a:spcBef>
              <a:buClr>
                <a:srgbClr val="336666"/>
              </a:buClr>
              <a:buSzPct val="68750"/>
              <a:buFont typeface="Wingdings"/>
              <a:buChar char=""/>
              <a:tabLst>
                <a:tab pos="354965" algn="l"/>
                <a:tab pos="355600" algn="l"/>
              </a:tabLst>
            </a:pPr>
            <a:r>
              <a:rPr sz="2400" b="1" dirty="0">
                <a:solidFill>
                  <a:srgbClr val="254D4D"/>
                </a:solidFill>
                <a:latin typeface="Arial"/>
                <a:cs typeface="Arial"/>
              </a:rPr>
              <a:t>Explicit</a:t>
            </a:r>
            <a:r>
              <a:rPr sz="2400" b="1" spc="-20" dirty="0">
                <a:solidFill>
                  <a:srgbClr val="254D4D"/>
                </a:solidFill>
                <a:latin typeface="Arial"/>
                <a:cs typeface="Arial"/>
              </a:rPr>
              <a:t> </a:t>
            </a:r>
            <a:r>
              <a:rPr sz="2400" b="1" dirty="0">
                <a:solidFill>
                  <a:srgbClr val="254D4D"/>
                </a:solidFill>
                <a:latin typeface="Arial"/>
                <a:cs typeface="Arial"/>
              </a:rPr>
              <a:t>Communications:</a:t>
            </a:r>
            <a:endParaRPr sz="2400" dirty="0">
              <a:latin typeface="Arial"/>
              <a:cs typeface="Arial"/>
            </a:endParaRPr>
          </a:p>
          <a:p>
            <a:pPr marL="756285" marR="588645" lvl="1" indent="-286385" algn="just">
              <a:lnSpc>
                <a:spcPct val="100000"/>
              </a:lnSpc>
              <a:spcBef>
                <a:spcPts val="484"/>
              </a:spcBef>
              <a:buClr>
                <a:srgbClr val="99CCCC"/>
              </a:buClr>
              <a:buSzPct val="75000"/>
              <a:buFont typeface="Wingdings"/>
              <a:buChar char=""/>
              <a:tabLst>
                <a:tab pos="756920" algn="l"/>
              </a:tabLst>
            </a:pPr>
            <a:r>
              <a:rPr sz="2000" i="1" dirty="0">
                <a:latin typeface="Arial"/>
                <a:cs typeface="Arial"/>
              </a:rPr>
              <a:t>Convey a distinct, clearly stated message through</a:t>
            </a:r>
            <a:r>
              <a:rPr sz="2000" i="1" spc="-190" dirty="0">
                <a:latin typeface="Arial"/>
                <a:cs typeface="Arial"/>
              </a:rPr>
              <a:t> </a:t>
            </a:r>
            <a:r>
              <a:rPr sz="2000" i="1" dirty="0">
                <a:latin typeface="Arial"/>
                <a:cs typeface="Arial"/>
              </a:rPr>
              <a:t>personal  selling, advertising, public relations, sales promotion, direct  marketing, or </a:t>
            </a:r>
            <a:r>
              <a:rPr sz="2000" i="1" spc="-5" dirty="0">
                <a:latin typeface="Arial"/>
                <a:cs typeface="Arial"/>
              </a:rPr>
              <a:t>some </a:t>
            </a:r>
            <a:r>
              <a:rPr sz="2000" i="1" dirty="0">
                <a:latin typeface="Arial"/>
                <a:cs typeface="Arial"/>
              </a:rPr>
              <a:t>combination of these</a:t>
            </a:r>
            <a:r>
              <a:rPr sz="2000" i="1" spc="-140" dirty="0">
                <a:latin typeface="Arial"/>
                <a:cs typeface="Arial"/>
              </a:rPr>
              <a:t> </a:t>
            </a:r>
            <a:r>
              <a:rPr sz="2000" i="1" dirty="0">
                <a:latin typeface="Arial"/>
                <a:cs typeface="Arial"/>
              </a:rPr>
              <a:t>methods.</a:t>
            </a:r>
            <a:endParaRPr sz="2000" dirty="0">
              <a:latin typeface="Arial"/>
              <a:cs typeface="Arial"/>
            </a:endParaRPr>
          </a:p>
          <a:p>
            <a:pPr lvl="1">
              <a:lnSpc>
                <a:spcPct val="100000"/>
              </a:lnSpc>
              <a:buClr>
                <a:srgbClr val="99CCCC"/>
              </a:buClr>
              <a:buFont typeface="Wingdings"/>
              <a:buChar char=""/>
            </a:pPr>
            <a:endParaRPr sz="2200" dirty="0">
              <a:latin typeface="Times New Roman"/>
              <a:cs typeface="Times New Roman"/>
            </a:endParaRPr>
          </a:p>
          <a:p>
            <a:pPr lvl="1">
              <a:lnSpc>
                <a:spcPct val="100000"/>
              </a:lnSpc>
              <a:spcBef>
                <a:spcPts val="5"/>
              </a:spcBef>
              <a:buClr>
                <a:srgbClr val="99CCCC"/>
              </a:buClr>
              <a:buFont typeface="Wingdings"/>
              <a:buChar char=""/>
            </a:pPr>
            <a:endParaRPr sz="1800" dirty="0">
              <a:latin typeface="Times New Roman"/>
              <a:cs typeface="Times New Roman"/>
            </a:endParaRPr>
          </a:p>
          <a:p>
            <a:pPr marL="355600" indent="-342900">
              <a:lnSpc>
                <a:spcPct val="100000"/>
              </a:lnSpc>
              <a:spcBef>
                <a:spcPts val="5"/>
              </a:spcBef>
              <a:buClr>
                <a:srgbClr val="336666"/>
              </a:buClr>
              <a:buSzPct val="68750"/>
              <a:buFont typeface="Wingdings"/>
              <a:buChar char=""/>
              <a:tabLst>
                <a:tab pos="354965" algn="l"/>
                <a:tab pos="355600" algn="l"/>
              </a:tabLst>
            </a:pPr>
            <a:r>
              <a:rPr sz="2400" b="1" dirty="0">
                <a:solidFill>
                  <a:srgbClr val="254D4D"/>
                </a:solidFill>
                <a:latin typeface="Arial"/>
                <a:cs typeface="Arial"/>
              </a:rPr>
              <a:t>Implicit</a:t>
            </a:r>
            <a:r>
              <a:rPr sz="2400" b="1" spc="-40" dirty="0">
                <a:solidFill>
                  <a:srgbClr val="254D4D"/>
                </a:solidFill>
                <a:latin typeface="Arial"/>
                <a:cs typeface="Arial"/>
              </a:rPr>
              <a:t> </a:t>
            </a:r>
            <a:r>
              <a:rPr sz="2400" b="1" dirty="0">
                <a:solidFill>
                  <a:srgbClr val="254D4D"/>
                </a:solidFill>
                <a:latin typeface="Arial"/>
                <a:cs typeface="Arial"/>
              </a:rPr>
              <a:t>Communications:</a:t>
            </a:r>
            <a:endParaRPr sz="2400" dirty="0">
              <a:latin typeface="Arial"/>
              <a:cs typeface="Arial"/>
            </a:endParaRPr>
          </a:p>
          <a:p>
            <a:pPr marL="756285" marR="5080" lvl="1" indent="-286385">
              <a:lnSpc>
                <a:spcPct val="100000"/>
              </a:lnSpc>
              <a:spcBef>
                <a:spcPts val="480"/>
              </a:spcBef>
              <a:buClr>
                <a:srgbClr val="99CCCC"/>
              </a:buClr>
              <a:buSzPct val="75000"/>
              <a:buFont typeface="Wingdings"/>
              <a:buChar char=""/>
              <a:tabLst>
                <a:tab pos="756285" algn="l"/>
                <a:tab pos="756920" algn="l"/>
              </a:tabLst>
            </a:pPr>
            <a:r>
              <a:rPr sz="2000" i="1" dirty="0">
                <a:latin typeface="Arial"/>
                <a:cs typeface="Arial"/>
              </a:rPr>
              <a:t>What the message connotes about the product itself, its price,</a:t>
            </a:r>
            <a:r>
              <a:rPr sz="2000" i="1" spc="-260" dirty="0">
                <a:latin typeface="Arial"/>
                <a:cs typeface="Arial"/>
              </a:rPr>
              <a:t> </a:t>
            </a:r>
            <a:r>
              <a:rPr sz="2000" i="1" dirty="0">
                <a:latin typeface="Arial"/>
                <a:cs typeface="Arial"/>
              </a:rPr>
              <a:t>or  the places it is</a:t>
            </a:r>
            <a:r>
              <a:rPr sz="2000" i="1" spc="-65" dirty="0">
                <a:latin typeface="Arial"/>
                <a:cs typeface="Arial"/>
              </a:rPr>
              <a:t> </a:t>
            </a:r>
            <a:r>
              <a:rPr sz="2000" i="1" dirty="0">
                <a:latin typeface="Arial"/>
                <a:cs typeface="Arial"/>
              </a:rPr>
              <a:t>sold.</a:t>
            </a:r>
            <a:endParaRPr sz="20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2361" y="1100327"/>
            <a:ext cx="0" cy="501015"/>
          </a:xfrm>
          <a:custGeom>
            <a:avLst/>
            <a:gdLst/>
            <a:ahLst/>
            <a:cxnLst/>
            <a:rect l="l" t="t" r="r" b="b"/>
            <a:pathLst>
              <a:path h="501015">
                <a:moveTo>
                  <a:pt x="0" y="0"/>
                </a:moveTo>
                <a:lnTo>
                  <a:pt x="0" y="500634"/>
                </a:lnTo>
              </a:path>
            </a:pathLst>
          </a:custGeom>
          <a:ln w="38100">
            <a:solidFill>
              <a:srgbClr val="000000"/>
            </a:solidFill>
          </a:ln>
        </p:spPr>
        <p:txBody>
          <a:bodyPr wrap="square" lIns="0" tIns="0" rIns="0" bIns="0" rtlCol="0"/>
          <a:lstStyle/>
          <a:p>
            <a:endParaRPr/>
          </a:p>
        </p:txBody>
      </p:sp>
      <p:sp>
        <p:nvSpPr>
          <p:cNvPr id="3" name="object 3"/>
          <p:cNvSpPr/>
          <p:nvPr/>
        </p:nvSpPr>
        <p:spPr>
          <a:xfrm>
            <a:off x="152400" y="838200"/>
            <a:ext cx="228600" cy="228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9495" y="838200"/>
            <a:ext cx="228600" cy="228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26591" y="838200"/>
            <a:ext cx="228600" cy="228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solidFill>
            <a:srgbClr val="86B741"/>
          </a:solidFill>
        </p:spPr>
        <p:txBody>
          <a:bodyPr wrap="square" lIns="0" tIns="0" rIns="0" bIns="0" rtlCol="0"/>
          <a:lstStyle/>
          <a:p>
            <a:endParaRPr/>
          </a:p>
        </p:txBody>
      </p:sp>
      <p:sp>
        <p:nvSpPr>
          <p:cNvPr id="7" name="object 7"/>
          <p:cNvSpPr/>
          <p:nvPr/>
        </p:nvSpPr>
        <p:spPr>
          <a:xfrm>
            <a:off x="0" y="533400"/>
            <a:ext cx="609600" cy="2743200"/>
          </a:xfrm>
          <a:custGeom>
            <a:avLst/>
            <a:gdLst/>
            <a:ahLst/>
            <a:cxnLst/>
            <a:rect l="l" t="t" r="r" b="b"/>
            <a:pathLst>
              <a:path w="609600" h="2743200">
                <a:moveTo>
                  <a:pt x="0" y="2743200"/>
                </a:moveTo>
                <a:lnTo>
                  <a:pt x="609600" y="2743200"/>
                </a:lnTo>
                <a:lnTo>
                  <a:pt x="609600" y="0"/>
                </a:lnTo>
                <a:lnTo>
                  <a:pt x="0" y="0"/>
                </a:lnTo>
                <a:lnTo>
                  <a:pt x="0" y="2743200"/>
                </a:lnTo>
                <a:close/>
              </a:path>
            </a:pathLst>
          </a:custGeom>
          <a:solidFill>
            <a:srgbClr val="554D9B"/>
          </a:solidFill>
        </p:spPr>
        <p:txBody>
          <a:bodyPr wrap="square" lIns="0" tIns="0" rIns="0" bIns="0" rtlCol="0"/>
          <a:lstStyle/>
          <a:p>
            <a:endParaRPr/>
          </a:p>
        </p:txBody>
      </p:sp>
      <p:sp>
        <p:nvSpPr>
          <p:cNvPr id="8" name="object 8"/>
          <p:cNvSpPr/>
          <p:nvPr/>
        </p:nvSpPr>
        <p:spPr>
          <a:xfrm>
            <a:off x="0" y="3276600"/>
            <a:ext cx="609600" cy="1066800"/>
          </a:xfrm>
          <a:custGeom>
            <a:avLst/>
            <a:gdLst/>
            <a:ahLst/>
            <a:cxnLst/>
            <a:rect l="l" t="t" r="r" b="b"/>
            <a:pathLst>
              <a:path w="609600" h="1066800">
                <a:moveTo>
                  <a:pt x="0" y="1066800"/>
                </a:moveTo>
                <a:lnTo>
                  <a:pt x="609600" y="1066800"/>
                </a:lnTo>
                <a:lnTo>
                  <a:pt x="609600" y="0"/>
                </a:lnTo>
                <a:lnTo>
                  <a:pt x="0" y="0"/>
                </a:lnTo>
                <a:lnTo>
                  <a:pt x="0" y="1066800"/>
                </a:lnTo>
                <a:close/>
              </a:path>
            </a:pathLst>
          </a:custGeom>
          <a:solidFill>
            <a:srgbClr val="FF9900"/>
          </a:solidFill>
        </p:spPr>
        <p:txBody>
          <a:bodyPr wrap="square" lIns="0" tIns="0" rIns="0" bIns="0" rtlCol="0"/>
          <a:lstStyle/>
          <a:p>
            <a:endParaRPr/>
          </a:p>
        </p:txBody>
      </p:sp>
      <p:sp>
        <p:nvSpPr>
          <p:cNvPr id="9" name="object 9"/>
          <p:cNvSpPr/>
          <p:nvPr/>
        </p:nvSpPr>
        <p:spPr>
          <a:xfrm>
            <a:off x="0" y="4343400"/>
            <a:ext cx="609600" cy="1028700"/>
          </a:xfrm>
          <a:custGeom>
            <a:avLst/>
            <a:gdLst/>
            <a:ahLst/>
            <a:cxnLst/>
            <a:rect l="l" t="t" r="r" b="b"/>
            <a:pathLst>
              <a:path w="609600" h="1028700">
                <a:moveTo>
                  <a:pt x="0" y="1028700"/>
                </a:moveTo>
                <a:lnTo>
                  <a:pt x="609600" y="1028700"/>
                </a:lnTo>
                <a:lnTo>
                  <a:pt x="609600" y="0"/>
                </a:lnTo>
                <a:lnTo>
                  <a:pt x="0" y="0"/>
                </a:lnTo>
                <a:lnTo>
                  <a:pt x="0" y="1028700"/>
                </a:lnTo>
                <a:close/>
              </a:path>
            </a:pathLst>
          </a:custGeom>
          <a:solidFill>
            <a:srgbClr val="CC3428"/>
          </a:solidFill>
        </p:spPr>
        <p:txBody>
          <a:bodyPr wrap="square" lIns="0" tIns="0" rIns="0" bIns="0" rtlCol="0"/>
          <a:lstStyle/>
          <a:p>
            <a:endParaRPr/>
          </a:p>
        </p:txBody>
      </p:sp>
      <p:sp>
        <p:nvSpPr>
          <p:cNvPr id="10" name="object 10"/>
          <p:cNvSpPr/>
          <p:nvPr/>
        </p:nvSpPr>
        <p:spPr>
          <a:xfrm>
            <a:off x="0" y="5372099"/>
            <a:ext cx="609600" cy="1485900"/>
          </a:xfrm>
          <a:custGeom>
            <a:avLst/>
            <a:gdLst/>
            <a:ahLst/>
            <a:cxnLst/>
            <a:rect l="l" t="t" r="r" b="b"/>
            <a:pathLst>
              <a:path w="609600" h="1485900">
                <a:moveTo>
                  <a:pt x="0" y="1485899"/>
                </a:moveTo>
                <a:lnTo>
                  <a:pt x="609600" y="1485899"/>
                </a:lnTo>
                <a:lnTo>
                  <a:pt x="609600" y="0"/>
                </a:lnTo>
                <a:lnTo>
                  <a:pt x="0" y="0"/>
                </a:lnTo>
                <a:lnTo>
                  <a:pt x="0" y="1485899"/>
                </a:lnTo>
                <a:close/>
              </a:path>
            </a:pathLst>
          </a:custGeom>
          <a:solidFill>
            <a:srgbClr val="84AEED"/>
          </a:solidFill>
        </p:spPr>
        <p:txBody>
          <a:bodyPr wrap="square" lIns="0" tIns="0" rIns="0" bIns="0" rtlCol="0"/>
          <a:lstStyle/>
          <a:p>
            <a:endParaRPr/>
          </a:p>
        </p:txBody>
      </p:sp>
      <p:sp>
        <p:nvSpPr>
          <p:cNvPr id="11" name="object 11"/>
          <p:cNvSpPr/>
          <p:nvPr/>
        </p:nvSpPr>
        <p:spPr>
          <a:xfrm>
            <a:off x="609600" y="998982"/>
            <a:ext cx="102870" cy="0"/>
          </a:xfrm>
          <a:custGeom>
            <a:avLst/>
            <a:gdLst/>
            <a:ahLst/>
            <a:cxnLst/>
            <a:rect l="l" t="t" r="r" b="b"/>
            <a:pathLst>
              <a:path w="102870">
                <a:moveTo>
                  <a:pt x="0" y="0"/>
                </a:moveTo>
                <a:lnTo>
                  <a:pt x="102870" y="0"/>
                </a:lnTo>
              </a:path>
            </a:pathLst>
          </a:custGeom>
          <a:ln w="16763">
            <a:solidFill>
              <a:srgbClr val="86B741"/>
            </a:solidFill>
          </a:ln>
        </p:spPr>
        <p:txBody>
          <a:bodyPr wrap="square" lIns="0" tIns="0" rIns="0" bIns="0" rtlCol="0"/>
          <a:lstStyle/>
          <a:p>
            <a:endParaRPr/>
          </a:p>
        </p:txBody>
      </p:sp>
      <p:sp>
        <p:nvSpPr>
          <p:cNvPr id="12" name="object 12"/>
          <p:cNvSpPr/>
          <p:nvPr/>
        </p:nvSpPr>
        <p:spPr>
          <a:xfrm>
            <a:off x="609600" y="1007363"/>
            <a:ext cx="8534400" cy="93345"/>
          </a:xfrm>
          <a:custGeom>
            <a:avLst/>
            <a:gdLst/>
            <a:ahLst/>
            <a:cxnLst/>
            <a:rect l="l" t="t" r="r" b="b"/>
            <a:pathLst>
              <a:path w="8534400" h="93344">
                <a:moveTo>
                  <a:pt x="0" y="92963"/>
                </a:moveTo>
                <a:lnTo>
                  <a:pt x="8534400" y="92963"/>
                </a:lnTo>
                <a:lnTo>
                  <a:pt x="8534400" y="0"/>
                </a:lnTo>
                <a:lnTo>
                  <a:pt x="0" y="0"/>
                </a:lnTo>
                <a:lnTo>
                  <a:pt x="0" y="92963"/>
                </a:lnTo>
                <a:close/>
              </a:path>
            </a:pathLst>
          </a:custGeom>
          <a:solidFill>
            <a:srgbClr val="554D9B"/>
          </a:solidFill>
        </p:spPr>
        <p:txBody>
          <a:bodyPr wrap="square" lIns="0" tIns="0" rIns="0" bIns="0" rtlCol="0"/>
          <a:lstStyle/>
          <a:p>
            <a:endParaRPr/>
          </a:p>
        </p:txBody>
      </p:sp>
      <p:sp>
        <p:nvSpPr>
          <p:cNvPr id="13" name="object 13"/>
          <p:cNvSpPr/>
          <p:nvPr/>
        </p:nvSpPr>
        <p:spPr>
          <a:xfrm>
            <a:off x="609600" y="1100327"/>
            <a:ext cx="8534400" cy="35560"/>
          </a:xfrm>
          <a:custGeom>
            <a:avLst/>
            <a:gdLst/>
            <a:ahLst/>
            <a:cxnLst/>
            <a:rect l="l" t="t" r="r" b="b"/>
            <a:pathLst>
              <a:path w="8534400" h="35559">
                <a:moveTo>
                  <a:pt x="0" y="35051"/>
                </a:moveTo>
                <a:lnTo>
                  <a:pt x="8534400" y="35051"/>
                </a:lnTo>
                <a:lnTo>
                  <a:pt x="8534400" y="0"/>
                </a:lnTo>
                <a:lnTo>
                  <a:pt x="0" y="0"/>
                </a:lnTo>
                <a:lnTo>
                  <a:pt x="0" y="35051"/>
                </a:lnTo>
                <a:close/>
              </a:path>
            </a:pathLst>
          </a:custGeom>
          <a:solidFill>
            <a:srgbClr val="FF9900"/>
          </a:solidFill>
        </p:spPr>
        <p:txBody>
          <a:bodyPr wrap="square" lIns="0" tIns="0" rIns="0" bIns="0" rtlCol="0"/>
          <a:lstStyle/>
          <a:p>
            <a:endParaRPr/>
          </a:p>
        </p:txBody>
      </p:sp>
      <p:sp>
        <p:nvSpPr>
          <p:cNvPr id="14" name="object 14"/>
          <p:cNvSpPr/>
          <p:nvPr/>
        </p:nvSpPr>
        <p:spPr>
          <a:xfrm>
            <a:off x="609600" y="1135380"/>
            <a:ext cx="8534400" cy="35560"/>
          </a:xfrm>
          <a:custGeom>
            <a:avLst/>
            <a:gdLst/>
            <a:ahLst/>
            <a:cxnLst/>
            <a:rect l="l" t="t" r="r" b="b"/>
            <a:pathLst>
              <a:path w="8534400" h="35559">
                <a:moveTo>
                  <a:pt x="0" y="35051"/>
                </a:moveTo>
                <a:lnTo>
                  <a:pt x="8534400" y="35051"/>
                </a:lnTo>
                <a:lnTo>
                  <a:pt x="8534400" y="0"/>
                </a:lnTo>
                <a:lnTo>
                  <a:pt x="0" y="0"/>
                </a:lnTo>
                <a:lnTo>
                  <a:pt x="0" y="35051"/>
                </a:lnTo>
                <a:close/>
              </a:path>
            </a:pathLst>
          </a:custGeom>
          <a:solidFill>
            <a:srgbClr val="CC3428"/>
          </a:solidFill>
        </p:spPr>
        <p:txBody>
          <a:bodyPr wrap="square" lIns="0" tIns="0" rIns="0" bIns="0" rtlCol="0"/>
          <a:lstStyle/>
          <a:p>
            <a:endParaRPr/>
          </a:p>
        </p:txBody>
      </p:sp>
      <p:sp>
        <p:nvSpPr>
          <p:cNvPr id="15" name="object 15"/>
          <p:cNvSpPr/>
          <p:nvPr/>
        </p:nvSpPr>
        <p:spPr>
          <a:xfrm>
            <a:off x="609600" y="1170432"/>
            <a:ext cx="8534400" cy="48895"/>
          </a:xfrm>
          <a:custGeom>
            <a:avLst/>
            <a:gdLst/>
            <a:ahLst/>
            <a:cxnLst/>
            <a:rect l="l" t="t" r="r" b="b"/>
            <a:pathLst>
              <a:path w="8534400" h="48894">
                <a:moveTo>
                  <a:pt x="0" y="48767"/>
                </a:moveTo>
                <a:lnTo>
                  <a:pt x="8534400" y="48767"/>
                </a:lnTo>
                <a:lnTo>
                  <a:pt x="8534400" y="0"/>
                </a:lnTo>
                <a:lnTo>
                  <a:pt x="0" y="0"/>
                </a:lnTo>
                <a:lnTo>
                  <a:pt x="0" y="48767"/>
                </a:lnTo>
                <a:close/>
              </a:path>
            </a:pathLst>
          </a:custGeom>
          <a:solidFill>
            <a:srgbClr val="84AEED"/>
          </a:solidFill>
        </p:spPr>
        <p:txBody>
          <a:bodyPr wrap="square" lIns="0" tIns="0" rIns="0" bIns="0" rtlCol="0"/>
          <a:lstStyle/>
          <a:p>
            <a:endParaRPr/>
          </a:p>
        </p:txBody>
      </p:sp>
      <p:sp>
        <p:nvSpPr>
          <p:cNvPr id="16" name="object 16"/>
          <p:cNvSpPr/>
          <p:nvPr/>
        </p:nvSpPr>
        <p:spPr>
          <a:xfrm>
            <a:off x="712469" y="761"/>
            <a:ext cx="8432800" cy="1097280"/>
          </a:xfrm>
          <a:custGeom>
            <a:avLst/>
            <a:gdLst/>
            <a:ahLst/>
            <a:cxnLst/>
            <a:rect l="l" t="t" r="r" b="b"/>
            <a:pathLst>
              <a:path w="8432800" h="1097280">
                <a:moveTo>
                  <a:pt x="0" y="1097280"/>
                </a:moveTo>
                <a:lnTo>
                  <a:pt x="8432292" y="1097280"/>
                </a:lnTo>
                <a:lnTo>
                  <a:pt x="8432292" y="0"/>
                </a:lnTo>
                <a:lnTo>
                  <a:pt x="0" y="0"/>
                </a:lnTo>
                <a:lnTo>
                  <a:pt x="0" y="1097280"/>
                </a:lnTo>
                <a:close/>
              </a:path>
            </a:pathLst>
          </a:custGeom>
          <a:solidFill>
            <a:srgbClr val="FFFFFF"/>
          </a:solidFill>
        </p:spPr>
        <p:txBody>
          <a:bodyPr wrap="square" lIns="0" tIns="0" rIns="0" bIns="0" rtlCol="0"/>
          <a:lstStyle/>
          <a:p>
            <a:endParaRPr/>
          </a:p>
        </p:txBody>
      </p:sp>
      <p:sp>
        <p:nvSpPr>
          <p:cNvPr id="17" name="object 17"/>
          <p:cNvSpPr/>
          <p:nvPr/>
        </p:nvSpPr>
        <p:spPr>
          <a:xfrm>
            <a:off x="712469" y="761"/>
            <a:ext cx="8432800" cy="1097280"/>
          </a:xfrm>
          <a:custGeom>
            <a:avLst/>
            <a:gdLst/>
            <a:ahLst/>
            <a:cxnLst/>
            <a:rect l="l" t="t" r="r" b="b"/>
            <a:pathLst>
              <a:path w="8432800" h="1097280">
                <a:moveTo>
                  <a:pt x="0" y="1097280"/>
                </a:moveTo>
                <a:lnTo>
                  <a:pt x="8432292" y="1097280"/>
                </a:lnTo>
                <a:lnTo>
                  <a:pt x="8432292" y="0"/>
                </a:lnTo>
                <a:lnTo>
                  <a:pt x="0" y="0"/>
                </a:lnTo>
                <a:lnTo>
                  <a:pt x="0" y="1097280"/>
                </a:lnTo>
                <a:close/>
              </a:path>
            </a:pathLst>
          </a:custGeom>
          <a:ln w="38099">
            <a:solidFill>
              <a:srgbClr val="CCCCCC"/>
            </a:solidFill>
          </a:ln>
        </p:spPr>
        <p:txBody>
          <a:bodyPr wrap="square" lIns="0" tIns="0" rIns="0" bIns="0" rtlCol="0"/>
          <a:lstStyle/>
          <a:p>
            <a:endParaRPr/>
          </a:p>
        </p:txBody>
      </p:sp>
      <p:sp>
        <p:nvSpPr>
          <p:cNvPr id="18" name="object 18"/>
          <p:cNvSpPr txBox="1">
            <a:spLocks noGrp="1"/>
          </p:cNvSpPr>
          <p:nvPr>
            <p:ph type="title"/>
          </p:nvPr>
        </p:nvSpPr>
        <p:spPr>
          <a:xfrm>
            <a:off x="762000" y="457200"/>
            <a:ext cx="8686800" cy="838200"/>
          </a:xfrm>
          <a:prstGeom prst="rect">
            <a:avLst/>
          </a:prstGeom>
        </p:spPr>
        <p:txBody>
          <a:bodyPr vert="horz" wrap="square" lIns="0" tIns="12700" rIns="0" bIns="0" rtlCol="0">
            <a:spAutoFit/>
          </a:bodyPr>
          <a:lstStyle/>
          <a:p>
            <a:pPr marL="38100" marR="5080">
              <a:lnSpc>
                <a:spcPct val="100000"/>
              </a:lnSpc>
              <a:spcBef>
                <a:spcPts val="100"/>
              </a:spcBef>
            </a:pPr>
            <a:r>
              <a:rPr dirty="0"/>
              <a:t>Monitoring, </a:t>
            </a:r>
            <a:r>
              <a:rPr spc="-5" dirty="0"/>
              <a:t>Evaluating,</a:t>
            </a:r>
            <a:r>
              <a:rPr spc="-80" dirty="0"/>
              <a:t> </a:t>
            </a:r>
            <a:r>
              <a:rPr dirty="0"/>
              <a:t>and  </a:t>
            </a:r>
            <a:r>
              <a:rPr spc="-5" dirty="0"/>
              <a:t>Controlling</a:t>
            </a:r>
          </a:p>
        </p:txBody>
      </p:sp>
      <p:sp>
        <p:nvSpPr>
          <p:cNvPr id="22" name="object 22"/>
          <p:cNvSpPr txBox="1">
            <a:spLocks noGrp="1"/>
          </p:cNvSpPr>
          <p:nvPr>
            <p:ph idx="1"/>
          </p:nvPr>
        </p:nvSpPr>
        <p:spPr>
          <a:xfrm>
            <a:off x="304800" y="1554162"/>
            <a:ext cx="8686800" cy="4605235"/>
          </a:xfrm>
          <a:prstGeom prst="rect">
            <a:avLst/>
          </a:prstGeom>
        </p:spPr>
        <p:txBody>
          <a:bodyPr vert="horz" wrap="square" lIns="0" tIns="85725" rIns="0" bIns="0" rtlCol="0">
            <a:spAutoFit/>
          </a:bodyPr>
          <a:lstStyle/>
          <a:p>
            <a:pPr marL="1468120" marR="918844" indent="-450850">
              <a:lnSpc>
                <a:spcPts val="2400"/>
              </a:lnSpc>
              <a:spcBef>
                <a:spcPts val="675"/>
              </a:spcBef>
              <a:buClr>
                <a:srgbClr val="99CCCC"/>
              </a:buClr>
              <a:buSzPct val="74000"/>
              <a:buFont typeface="Wingdings"/>
              <a:buChar char=""/>
              <a:tabLst>
                <a:tab pos="1468755" algn="l"/>
                <a:tab pos="1469390" algn="l"/>
              </a:tabLst>
            </a:pPr>
            <a:r>
              <a:rPr sz="2800" spc="-5" dirty="0"/>
              <a:t>Monitor sales promotion by the number of  coupons</a:t>
            </a:r>
            <a:r>
              <a:rPr sz="2800" spc="-15" dirty="0"/>
              <a:t> </a:t>
            </a:r>
            <a:r>
              <a:rPr sz="2800" spc="-5" dirty="0"/>
              <a:t>redeemed.</a:t>
            </a:r>
          </a:p>
          <a:p>
            <a:pPr marL="1004569">
              <a:lnSpc>
                <a:spcPct val="100000"/>
              </a:lnSpc>
              <a:buClr>
                <a:srgbClr val="99CCCC"/>
              </a:buClr>
              <a:buFont typeface="Wingdings"/>
              <a:buChar char=""/>
            </a:pPr>
            <a:endParaRPr sz="2800" dirty="0">
              <a:latin typeface="Times New Roman"/>
              <a:cs typeface="Times New Roman"/>
            </a:endParaRPr>
          </a:p>
          <a:p>
            <a:pPr marL="1468120" marR="71755" indent="-450850">
              <a:lnSpc>
                <a:spcPct val="80000"/>
              </a:lnSpc>
              <a:buClr>
                <a:srgbClr val="99CCCC"/>
              </a:buClr>
              <a:buSzPct val="74000"/>
              <a:buFont typeface="Wingdings"/>
              <a:buChar char=""/>
              <a:tabLst>
                <a:tab pos="1468755" algn="l"/>
                <a:tab pos="1469390" algn="l"/>
              </a:tabLst>
            </a:pPr>
            <a:r>
              <a:rPr sz="2800" spc="-5" dirty="0"/>
              <a:t>Measure the effectiveness of a new personal  selling strategy by looking at the number </a:t>
            </a:r>
            <a:r>
              <a:rPr sz="2800" dirty="0"/>
              <a:t>of </a:t>
            </a:r>
            <a:r>
              <a:rPr sz="2800" spc="-5" dirty="0"/>
              <a:t>new  accounts </a:t>
            </a:r>
            <a:r>
              <a:rPr sz="2800" dirty="0"/>
              <a:t>opened.</a:t>
            </a:r>
          </a:p>
          <a:p>
            <a:pPr marL="1004569">
              <a:lnSpc>
                <a:spcPct val="100000"/>
              </a:lnSpc>
              <a:spcBef>
                <a:spcPts val="15"/>
              </a:spcBef>
              <a:buClr>
                <a:srgbClr val="99CCCC"/>
              </a:buClr>
              <a:buFont typeface="Wingdings"/>
              <a:buChar char=""/>
            </a:pPr>
            <a:endParaRPr sz="2800" dirty="0">
              <a:latin typeface="Times New Roman"/>
              <a:cs typeface="Times New Roman"/>
            </a:endParaRPr>
          </a:p>
          <a:p>
            <a:pPr marL="1468120" marR="932815" indent="-450850">
              <a:lnSpc>
                <a:spcPts val="2400"/>
              </a:lnSpc>
              <a:spcBef>
                <a:spcPts val="5"/>
              </a:spcBef>
              <a:buClr>
                <a:srgbClr val="99CCCC"/>
              </a:buClr>
              <a:buSzPct val="74000"/>
              <a:buFont typeface="Wingdings"/>
              <a:buChar char=""/>
              <a:tabLst>
                <a:tab pos="1468755" algn="l"/>
                <a:tab pos="1469390" algn="l"/>
              </a:tabLst>
            </a:pPr>
            <a:r>
              <a:rPr sz="2800" spc="-5" dirty="0"/>
              <a:t>A firm might run tests to see it consumers  noticed the ad.</a:t>
            </a:r>
          </a:p>
          <a:p>
            <a:pPr marL="1004569">
              <a:lnSpc>
                <a:spcPct val="100000"/>
              </a:lnSpc>
              <a:spcBef>
                <a:spcPts val="55"/>
              </a:spcBef>
              <a:buClr>
                <a:srgbClr val="99CCCC"/>
              </a:buClr>
              <a:buFont typeface="Wingdings"/>
              <a:buChar char=""/>
            </a:pPr>
            <a:endParaRPr sz="2800" dirty="0">
              <a:latin typeface="Times New Roman"/>
              <a:cs typeface="Times New Roman"/>
            </a:endParaRPr>
          </a:p>
          <a:p>
            <a:pPr marL="1468120" marR="5080" indent="-450850">
              <a:lnSpc>
                <a:spcPct val="80000"/>
              </a:lnSpc>
              <a:buClr>
                <a:srgbClr val="99CCCC"/>
              </a:buClr>
              <a:buSzPct val="74000"/>
              <a:buFont typeface="Wingdings"/>
              <a:buChar char=""/>
              <a:tabLst>
                <a:tab pos="1468755" algn="l"/>
                <a:tab pos="1469390" algn="l"/>
              </a:tabLst>
            </a:pPr>
            <a:r>
              <a:rPr sz="2800" spc="-5" dirty="0"/>
              <a:t>Review sales results and attribute fluctuations </a:t>
            </a:r>
            <a:r>
              <a:rPr sz="2800" spc="-10" dirty="0"/>
              <a:t>in  </a:t>
            </a:r>
            <a:r>
              <a:rPr sz="2800" spc="-5" dirty="0"/>
              <a:t>sales volume to</a:t>
            </a:r>
            <a:r>
              <a:rPr sz="2800" spc="10" dirty="0"/>
              <a:t> </a:t>
            </a:r>
            <a:r>
              <a:rPr sz="2800" spc="-5" dirty="0"/>
              <a:t>MC.</a:t>
            </a:r>
          </a:p>
        </p:txBody>
      </p:sp>
      <p:sp>
        <p:nvSpPr>
          <p:cNvPr id="19" name="object 19"/>
          <p:cNvSpPr/>
          <p:nvPr/>
        </p:nvSpPr>
        <p:spPr>
          <a:xfrm>
            <a:off x="0" y="6449566"/>
            <a:ext cx="8900160" cy="40843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2883535" cy="1367041"/>
          </a:xfrm>
          <a:prstGeom prst="rect">
            <a:avLst/>
          </a:prstGeom>
        </p:spPr>
        <p:txBody>
          <a:bodyPr vert="horz" wrap="square" lIns="0" tIns="12700" rIns="0" bIns="0" rtlCol="0">
            <a:spAutoFit/>
          </a:bodyPr>
          <a:lstStyle/>
          <a:p>
            <a:pPr marL="12700">
              <a:lnSpc>
                <a:spcPct val="100000"/>
              </a:lnSpc>
              <a:spcBef>
                <a:spcPts val="100"/>
              </a:spcBef>
              <a:tabLst>
                <a:tab pos="540385" algn="l"/>
              </a:tabLst>
            </a:pPr>
            <a:r>
              <a:rPr lang="en-US" sz="4400" dirty="0" smtClean="0"/>
              <a:t>  </a:t>
            </a:r>
            <a:r>
              <a:rPr sz="4400" spc="-5" dirty="0" smtClean="0"/>
              <a:t>Definition</a:t>
            </a:r>
            <a:endParaRPr sz="4400" dirty="0"/>
          </a:p>
        </p:txBody>
      </p:sp>
      <p:sp>
        <p:nvSpPr>
          <p:cNvPr id="3" name="object 3"/>
          <p:cNvSpPr txBox="1"/>
          <p:nvPr/>
        </p:nvSpPr>
        <p:spPr>
          <a:xfrm>
            <a:off x="402588" y="1290468"/>
            <a:ext cx="8360412" cy="3045962"/>
          </a:xfrm>
          <a:prstGeom prst="rect">
            <a:avLst/>
          </a:prstGeom>
        </p:spPr>
        <p:txBody>
          <a:bodyPr vert="horz" wrap="square" lIns="0" tIns="55880" rIns="0" bIns="0" rtlCol="0">
            <a:spAutoFit/>
          </a:bodyPr>
          <a:lstStyle/>
          <a:p>
            <a:pPr marL="12700">
              <a:lnSpc>
                <a:spcPct val="100000"/>
              </a:lnSpc>
              <a:spcBef>
                <a:spcPts val="440"/>
              </a:spcBef>
            </a:pPr>
            <a:endParaRPr lang="en-US" sz="2400" b="1" spc="-5" dirty="0" smtClean="0">
              <a:latin typeface="Times New Roman" pitchFamily="18" charset="0"/>
              <a:cs typeface="Times New Roman" pitchFamily="18" charset="0"/>
            </a:endParaRPr>
          </a:p>
          <a:p>
            <a:pPr marL="12700">
              <a:lnSpc>
                <a:spcPct val="100000"/>
              </a:lnSpc>
              <a:spcBef>
                <a:spcPts val="440"/>
              </a:spcBef>
            </a:pPr>
            <a:r>
              <a:rPr sz="2400" b="1" spc="-5" dirty="0" smtClean="0">
                <a:latin typeface="Times New Roman" pitchFamily="18" charset="0"/>
                <a:cs typeface="Times New Roman" pitchFamily="18" charset="0"/>
              </a:rPr>
              <a:t>Integrated </a:t>
            </a:r>
            <a:r>
              <a:rPr sz="2400" b="1" spc="-5" dirty="0">
                <a:latin typeface="Times New Roman" pitchFamily="18" charset="0"/>
                <a:cs typeface="Times New Roman" pitchFamily="18" charset="0"/>
              </a:rPr>
              <a:t>Marketing</a:t>
            </a:r>
            <a:r>
              <a:rPr sz="2400" b="1" spc="20" dirty="0">
                <a:latin typeface="Times New Roman" pitchFamily="18" charset="0"/>
                <a:cs typeface="Times New Roman" pitchFamily="18" charset="0"/>
              </a:rPr>
              <a:t> </a:t>
            </a:r>
            <a:r>
              <a:rPr sz="2400" b="1" spc="-5" dirty="0">
                <a:latin typeface="Times New Roman" pitchFamily="18" charset="0"/>
                <a:cs typeface="Times New Roman" pitchFamily="18" charset="0"/>
              </a:rPr>
              <a:t>Communication…..</a:t>
            </a:r>
            <a:endParaRPr sz="2400" b="1" dirty="0">
              <a:latin typeface="Times New Roman" pitchFamily="18" charset="0"/>
              <a:cs typeface="Times New Roman" pitchFamily="18" charset="0"/>
            </a:endParaRPr>
          </a:p>
          <a:p>
            <a:pPr marL="355600" marR="5080" indent="-342900" algn="just">
              <a:lnSpc>
                <a:spcPct val="89500"/>
              </a:lnSpc>
              <a:spcBef>
                <a:spcPts val="835"/>
              </a:spcBef>
            </a:pPr>
            <a:r>
              <a:rPr sz="2400" b="1" i="1" dirty="0">
                <a:latin typeface="Times New Roman" pitchFamily="18" charset="0"/>
                <a:cs typeface="Times New Roman" pitchFamily="18" charset="0"/>
              </a:rPr>
              <a:t>is a process </a:t>
            </a:r>
            <a:r>
              <a:rPr sz="2400" b="1" i="1" spc="-5" dirty="0">
                <a:latin typeface="Times New Roman" pitchFamily="18" charset="0"/>
                <a:cs typeface="Times New Roman" pitchFamily="18" charset="0"/>
              </a:rPr>
              <a:t>for </a:t>
            </a:r>
            <a:r>
              <a:rPr sz="2400" b="1" i="1" dirty="0">
                <a:latin typeface="Times New Roman" pitchFamily="18" charset="0"/>
                <a:cs typeface="Times New Roman" pitchFamily="18" charset="0"/>
              </a:rPr>
              <a:t>planning, </a:t>
            </a:r>
            <a:r>
              <a:rPr sz="2400" b="1" i="1" spc="-5" dirty="0">
                <a:latin typeface="Times New Roman" pitchFamily="18" charset="0"/>
                <a:cs typeface="Times New Roman" pitchFamily="18" charset="0"/>
              </a:rPr>
              <a:t>executing </a:t>
            </a:r>
            <a:r>
              <a:rPr sz="2400" b="1" i="1" dirty="0">
                <a:latin typeface="Times New Roman" pitchFamily="18" charset="0"/>
                <a:cs typeface="Times New Roman" pitchFamily="18" charset="0"/>
              </a:rPr>
              <a:t>&amp;  </a:t>
            </a:r>
            <a:r>
              <a:rPr sz="2400" b="1" i="1" spc="-5" dirty="0">
                <a:latin typeface="Times New Roman" pitchFamily="18" charset="0"/>
                <a:cs typeface="Times New Roman" pitchFamily="18" charset="0"/>
              </a:rPr>
              <a:t>monitoring the </a:t>
            </a:r>
            <a:r>
              <a:rPr sz="2400" b="1" i="1" dirty="0">
                <a:latin typeface="Times New Roman" pitchFamily="18" charset="0"/>
                <a:cs typeface="Times New Roman" pitchFamily="18" charset="0"/>
              </a:rPr>
              <a:t>brand messages </a:t>
            </a:r>
            <a:r>
              <a:rPr sz="2400" b="1" i="1" spc="-5" dirty="0">
                <a:latin typeface="Times New Roman" pitchFamily="18" charset="0"/>
                <a:cs typeface="Times New Roman" pitchFamily="18" charset="0"/>
              </a:rPr>
              <a:t>that  create customer</a:t>
            </a:r>
            <a:r>
              <a:rPr sz="2400" b="1" i="1" dirty="0">
                <a:latin typeface="Times New Roman" pitchFamily="18" charset="0"/>
                <a:cs typeface="Times New Roman" pitchFamily="18" charset="0"/>
              </a:rPr>
              <a:t> </a:t>
            </a:r>
            <a:r>
              <a:rPr sz="2400" b="1" i="1" spc="-5" dirty="0" smtClean="0">
                <a:latin typeface="Times New Roman" pitchFamily="18" charset="0"/>
                <a:cs typeface="Times New Roman" pitchFamily="18" charset="0"/>
              </a:rPr>
              <a:t>relationships</a:t>
            </a:r>
            <a:endParaRPr lang="en-US" sz="2400" b="1" i="1" spc="-5" dirty="0" smtClean="0">
              <a:latin typeface="Times New Roman" pitchFamily="18" charset="0"/>
              <a:cs typeface="Times New Roman" pitchFamily="18" charset="0"/>
            </a:endParaRPr>
          </a:p>
          <a:p>
            <a:pPr marL="355600" marR="5080" indent="-342900" algn="just">
              <a:lnSpc>
                <a:spcPct val="89500"/>
              </a:lnSpc>
              <a:spcBef>
                <a:spcPts val="835"/>
              </a:spcBef>
            </a:pPr>
            <a:r>
              <a:rPr lang="en-IN" sz="2400" b="1" i="1" dirty="0" smtClean="0">
                <a:latin typeface="Times New Roman" pitchFamily="18" charset="0"/>
                <a:cs typeface="Times New Roman" pitchFamily="18" charset="0"/>
              </a:rPr>
              <a:t>A </a:t>
            </a:r>
            <a:r>
              <a:rPr lang="en-IN" sz="2400" b="1" i="1" dirty="0" smtClean="0">
                <a:latin typeface="Times New Roman" pitchFamily="18" charset="0"/>
                <a:cs typeface="Times New Roman" pitchFamily="18" charset="0"/>
                <a:hlinkClick r:id="rId2"/>
              </a:rPr>
              <a:t>comprehensive plan</a:t>
            </a:r>
            <a:r>
              <a:rPr lang="en-IN" sz="2400" b="1" i="1" dirty="0" smtClean="0">
                <a:latin typeface="Times New Roman" pitchFamily="18" charset="0"/>
                <a:cs typeface="Times New Roman" pitchFamily="18" charset="0"/>
              </a:rPr>
              <a:t> that evaluates the strategic roles of a variety of communication disciplines and combines these disciplines to provide clarity, consistency , and maximum communication impact.</a:t>
            </a:r>
            <a:endParaRPr sz="24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Benefits </a:t>
            </a:r>
            <a:r>
              <a:rPr lang="en-US" dirty="0" smtClean="0"/>
              <a:t>of</a:t>
            </a:r>
            <a:r>
              <a:rPr lang="en-US" spc="-65" dirty="0" smtClean="0"/>
              <a:t> </a:t>
            </a:r>
            <a:r>
              <a:rPr lang="en-US" spc="-5" dirty="0" smtClean="0"/>
              <a:t>IMC</a:t>
            </a:r>
            <a:endParaRPr lang="en-US" dirty="0"/>
          </a:p>
        </p:txBody>
      </p:sp>
      <p:sp>
        <p:nvSpPr>
          <p:cNvPr id="3" name="Content Placeholder 2"/>
          <p:cNvSpPr>
            <a:spLocks noGrp="1"/>
          </p:cNvSpPr>
          <p:nvPr>
            <p:ph idx="1"/>
          </p:nvPr>
        </p:nvSpPr>
        <p:spPr>
          <a:xfrm>
            <a:off x="152400" y="1295400"/>
            <a:ext cx="8839200" cy="4784725"/>
          </a:xfrm>
        </p:spPr>
        <p:txBody>
          <a:bodyPr>
            <a:noAutofit/>
          </a:bodyPr>
          <a:lstStyle/>
          <a:p>
            <a:pPr fontAlgn="base"/>
            <a:r>
              <a:rPr lang="en-IN" sz="1400" b="1" dirty="0" smtClean="0">
                <a:solidFill>
                  <a:schemeClr val="tx1"/>
                </a:solidFill>
                <a:latin typeface="Arial" pitchFamily="34" charset="0"/>
                <a:cs typeface="Arial" pitchFamily="34" charset="0"/>
              </a:rPr>
              <a:t>1. Decreases complexity and improves efficiency: </a:t>
            </a:r>
            <a:endParaRPr lang="en-IN" sz="1400" dirty="0" smtClean="0">
              <a:solidFill>
                <a:schemeClr val="tx1"/>
              </a:solidFill>
              <a:latin typeface="Arial" pitchFamily="34" charset="0"/>
              <a:cs typeface="Arial" pitchFamily="34" charset="0"/>
            </a:endParaRPr>
          </a:p>
          <a:p>
            <a:pPr fontAlgn="base"/>
            <a:r>
              <a:rPr lang="en-IN" sz="1400" dirty="0" smtClean="0">
                <a:solidFill>
                  <a:schemeClr val="tx1"/>
                </a:solidFill>
                <a:latin typeface="Arial" pitchFamily="34" charset="0"/>
                <a:cs typeface="Arial" pitchFamily="34" charset="0"/>
              </a:rPr>
              <a:t>You can decrease the complexity of your marketing campaign using integrated marketing communication. It helps you to streamline your process. All you have to do is, decide an efficient approach to be implemented across various channels. This eliminates the need for creation of various resources for different spins of the campaign. In other words, you can utilise the same imagery and messages throughout and cut down on planning, meetings and resources, thus, using all of them efficaciously.</a:t>
            </a:r>
          </a:p>
          <a:p>
            <a:pPr fontAlgn="base"/>
            <a:r>
              <a:rPr lang="en-IN" sz="1400" b="1" dirty="0" smtClean="0">
                <a:solidFill>
                  <a:schemeClr val="tx1"/>
                </a:solidFill>
                <a:latin typeface="Arial" pitchFamily="34" charset="0"/>
                <a:cs typeface="Arial" pitchFamily="34" charset="0"/>
              </a:rPr>
              <a:t>2</a:t>
            </a:r>
            <a:r>
              <a:rPr lang="en-IN" sz="1400" b="1" dirty="0" smtClean="0">
                <a:solidFill>
                  <a:schemeClr val="tx1"/>
                </a:solidFill>
                <a:latin typeface="Arial" pitchFamily="34" charset="0"/>
                <a:cs typeface="Arial" pitchFamily="34" charset="0"/>
              </a:rPr>
              <a:t>. Clears the message that you want to convey:</a:t>
            </a:r>
            <a:endParaRPr lang="en-IN" sz="1400" dirty="0" smtClean="0">
              <a:solidFill>
                <a:schemeClr val="tx1"/>
              </a:solidFill>
              <a:latin typeface="Arial" pitchFamily="34" charset="0"/>
              <a:cs typeface="Arial" pitchFamily="34" charset="0"/>
            </a:endParaRPr>
          </a:p>
          <a:p>
            <a:pPr fontAlgn="base"/>
            <a:r>
              <a:rPr lang="en-IN" sz="1400" dirty="0" smtClean="0">
                <a:solidFill>
                  <a:schemeClr val="tx1"/>
                </a:solidFill>
                <a:latin typeface="Arial" pitchFamily="34" charset="0"/>
                <a:cs typeface="Arial" pitchFamily="34" charset="0"/>
              </a:rPr>
              <a:t>Marketing is meant for introducing your products and services to the target audience and convincing them to buy from you. But, just forcing your ideas every now and then that too in a haphazard manner creates confusion among the </a:t>
            </a:r>
            <a:r>
              <a:rPr lang="en-IN" sz="1400" dirty="0" err="1" smtClean="0">
                <a:solidFill>
                  <a:schemeClr val="tx1"/>
                </a:solidFill>
                <a:latin typeface="Arial" pitchFamily="34" charset="0"/>
                <a:cs typeface="Arial" pitchFamily="34" charset="0"/>
              </a:rPr>
              <a:t>customers.In</a:t>
            </a:r>
            <a:r>
              <a:rPr lang="en-IN" sz="1400" dirty="0" smtClean="0">
                <a:solidFill>
                  <a:schemeClr val="tx1"/>
                </a:solidFill>
                <a:latin typeface="Arial" pitchFamily="34" charset="0"/>
                <a:cs typeface="Arial" pitchFamily="34" charset="0"/>
              </a:rPr>
              <a:t> other words, if your marketing campaign is inefficient, it is very easy for customers to miss the point you are trying to make. Therefore, you need to pull your campaign together into a combined one that provides a clear vision of your objectives and conveys your message effectively. This will help your customers have a much clearer view of you as a company and will be more likely to react in a way that you desire.</a:t>
            </a:r>
          </a:p>
          <a:p>
            <a:pPr fontAlgn="base"/>
            <a:r>
              <a:rPr lang="en-IN" sz="1400" b="1" dirty="0" smtClean="0">
                <a:solidFill>
                  <a:schemeClr val="tx1"/>
                </a:solidFill>
                <a:latin typeface="Arial" pitchFamily="34" charset="0"/>
                <a:cs typeface="Arial" pitchFamily="34" charset="0"/>
              </a:rPr>
              <a:t>3. Deflates operational costs:</a:t>
            </a:r>
            <a:endParaRPr lang="en-IN" sz="1400" dirty="0" smtClean="0">
              <a:solidFill>
                <a:schemeClr val="tx1"/>
              </a:solidFill>
              <a:latin typeface="Arial" pitchFamily="34" charset="0"/>
              <a:cs typeface="Arial" pitchFamily="34" charset="0"/>
            </a:endParaRPr>
          </a:p>
          <a:p>
            <a:pPr fontAlgn="base"/>
            <a:r>
              <a:rPr lang="en-IN" sz="1400" dirty="0" smtClean="0">
                <a:solidFill>
                  <a:schemeClr val="tx1"/>
                </a:solidFill>
                <a:latin typeface="Arial" pitchFamily="34" charset="0"/>
                <a:cs typeface="Arial" pitchFamily="34" charset="0"/>
              </a:rPr>
              <a:t>Since, photography, graphics and content are costly to any business, so, there is </a:t>
            </a:r>
            <a:r>
              <a:rPr lang="en-IN" sz="1400" dirty="0" smtClean="0">
                <a:solidFill>
                  <a:schemeClr val="tx1"/>
                </a:solidFill>
                <a:latin typeface="Arial" pitchFamily="34" charset="0"/>
                <a:cs typeface="Arial" pitchFamily="34" charset="0"/>
              </a:rPr>
              <a:t>a need </a:t>
            </a:r>
            <a:r>
              <a:rPr lang="en-IN" sz="1400" dirty="0" smtClean="0">
                <a:solidFill>
                  <a:schemeClr val="tx1"/>
                </a:solidFill>
                <a:latin typeface="Arial" pitchFamily="34" charset="0"/>
                <a:cs typeface="Arial" pitchFamily="34" charset="0"/>
              </a:rPr>
              <a:t>to consider strategies that cut down the cost incurred on the same. One of the best possible solution is integrating your campaign. This will eliminate the need for duplication as it enables you to share across channels. Thus, integrated marketing communication saves your time as well as money.</a:t>
            </a:r>
          </a:p>
          <a:p>
            <a:endParaRPr lang="en-US" sz="1400"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80988"/>
            <a:ext cx="3498215" cy="635000"/>
          </a:xfrm>
          <a:prstGeom prst="rect">
            <a:avLst/>
          </a:prstGeom>
        </p:spPr>
        <p:txBody>
          <a:bodyPr vert="horz" wrap="square" lIns="0" tIns="12700" rIns="0" bIns="0" rtlCol="0">
            <a:spAutoFit/>
          </a:bodyPr>
          <a:lstStyle/>
          <a:p>
            <a:pPr marL="12700">
              <a:lnSpc>
                <a:spcPct val="100000"/>
              </a:lnSpc>
              <a:spcBef>
                <a:spcPts val="100"/>
              </a:spcBef>
            </a:pPr>
            <a:r>
              <a:rPr sz="4000" spc="-5" dirty="0"/>
              <a:t>Benefits </a:t>
            </a:r>
            <a:r>
              <a:rPr sz="4000" dirty="0"/>
              <a:t>of</a:t>
            </a:r>
            <a:r>
              <a:rPr sz="4000" spc="-65" dirty="0"/>
              <a:t> </a:t>
            </a:r>
            <a:r>
              <a:rPr sz="4000" spc="-5" dirty="0"/>
              <a:t>IMC</a:t>
            </a:r>
            <a:endParaRPr sz="4000" dirty="0"/>
          </a:p>
        </p:txBody>
      </p:sp>
      <p:sp>
        <p:nvSpPr>
          <p:cNvPr id="18433" name="Rectangle 1"/>
          <p:cNvSpPr>
            <a:spLocks noChangeArrowheads="1"/>
          </p:cNvSpPr>
          <p:nvPr/>
        </p:nvSpPr>
        <p:spPr bwMode="auto">
          <a:xfrm>
            <a:off x="0" y="151656"/>
            <a:ext cx="65" cy="153888"/>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E54C4C"/>
              </a:solidFill>
              <a:effectLst/>
              <a:latin typeface="Open Sans" pitchFamily="34" charset="0"/>
              <a:cs typeface="Open Sans" pitchFamily="34" charset="0"/>
            </a:endParaRPr>
          </a:p>
        </p:txBody>
      </p:sp>
      <p:sp>
        <p:nvSpPr>
          <p:cNvPr id="8" name="TextBox 7"/>
          <p:cNvSpPr txBox="1"/>
          <p:nvPr/>
        </p:nvSpPr>
        <p:spPr>
          <a:xfrm>
            <a:off x="381000" y="1219200"/>
            <a:ext cx="8001000" cy="5047536"/>
          </a:xfrm>
          <a:prstGeom prst="rect">
            <a:avLst/>
          </a:prstGeom>
          <a:noFill/>
        </p:spPr>
        <p:txBody>
          <a:bodyPr wrap="square" rtlCol="0">
            <a:spAutoFit/>
          </a:bodyPr>
          <a:lstStyle/>
          <a:p>
            <a:endParaRPr lang="en-IN" sz="1400" dirty="0" smtClean="0">
              <a:latin typeface="Arial" pitchFamily="34" charset="0"/>
              <a:cs typeface="Arial" pitchFamily="34" charset="0"/>
            </a:endParaRPr>
          </a:p>
          <a:p>
            <a:pPr fontAlgn="base"/>
            <a:r>
              <a:rPr lang="en-IN" sz="1400" b="1" dirty="0" smtClean="0">
                <a:latin typeface="Arial" pitchFamily="34" charset="0"/>
                <a:cs typeface="Arial" pitchFamily="34" charset="0"/>
              </a:rPr>
              <a:t> Increases the morale:</a:t>
            </a:r>
            <a:endParaRPr lang="en-IN" sz="1400" dirty="0" smtClean="0">
              <a:latin typeface="Arial" pitchFamily="34" charset="0"/>
              <a:cs typeface="Arial" pitchFamily="34" charset="0"/>
            </a:endParaRPr>
          </a:p>
          <a:p>
            <a:pPr fontAlgn="base"/>
            <a:r>
              <a:rPr lang="en-IN" sz="1400" dirty="0" smtClean="0">
                <a:latin typeface="Arial" pitchFamily="34" charset="0"/>
                <a:cs typeface="Arial" pitchFamily="34" charset="0"/>
              </a:rPr>
              <a:t>Integrated marketing campaign helps your business internally. This is because, when you run an integrated campaign your team have to pull together, share talent and stay on top of communication to ensure consistency. Thus, IMC actually helps boost team morale. Moreover, the work done to integrate across various channels will train them appropriately to master the campaigns to be held in near future.</a:t>
            </a:r>
          </a:p>
          <a:p>
            <a:pPr fontAlgn="base"/>
            <a:endParaRPr lang="en-IN" sz="1400" dirty="0" smtClean="0">
              <a:latin typeface="Arial" pitchFamily="34" charset="0"/>
              <a:cs typeface="Arial" pitchFamily="34" charset="0"/>
            </a:endParaRPr>
          </a:p>
          <a:p>
            <a:pPr fontAlgn="base"/>
            <a:r>
              <a:rPr lang="en-IN" sz="1400" b="1" dirty="0" smtClean="0">
                <a:latin typeface="Arial" pitchFamily="34" charset="0"/>
                <a:cs typeface="Arial" pitchFamily="34" charset="0"/>
              </a:rPr>
              <a:t> Helps </a:t>
            </a:r>
            <a:r>
              <a:rPr lang="en-IN" sz="1400" b="1" dirty="0" err="1" smtClean="0">
                <a:latin typeface="Arial" pitchFamily="34" charset="0"/>
                <a:cs typeface="Arial" pitchFamily="34" charset="0"/>
              </a:rPr>
              <a:t>instill</a:t>
            </a:r>
            <a:r>
              <a:rPr lang="en-IN" sz="1400" b="1" dirty="0" smtClean="0">
                <a:latin typeface="Arial" pitchFamily="34" charset="0"/>
                <a:cs typeface="Arial" pitchFamily="34" charset="0"/>
              </a:rPr>
              <a:t> trust within target audience:</a:t>
            </a:r>
            <a:endParaRPr lang="en-IN" sz="1400" dirty="0" smtClean="0">
              <a:latin typeface="Arial" pitchFamily="34" charset="0"/>
              <a:cs typeface="Arial" pitchFamily="34" charset="0"/>
            </a:endParaRPr>
          </a:p>
          <a:p>
            <a:pPr fontAlgn="base"/>
            <a:r>
              <a:rPr lang="en-IN" sz="1400" dirty="0" smtClean="0">
                <a:latin typeface="Arial" pitchFamily="34" charset="0"/>
                <a:cs typeface="Arial" pitchFamily="34" charset="0"/>
              </a:rPr>
              <a:t>Integrated marketing communication enables you to integrate your messages and keep them consistent and hence, strengthen your campaign further. This </a:t>
            </a:r>
            <a:r>
              <a:rPr lang="en-IN" sz="1400" dirty="0" err="1" smtClean="0">
                <a:latin typeface="Arial" pitchFamily="34" charset="0"/>
                <a:cs typeface="Arial" pitchFamily="34" charset="0"/>
              </a:rPr>
              <a:t>instills</a:t>
            </a:r>
            <a:r>
              <a:rPr lang="en-IN" sz="1400" dirty="0" smtClean="0">
                <a:latin typeface="Arial" pitchFamily="34" charset="0"/>
                <a:cs typeface="Arial" pitchFamily="34" charset="0"/>
              </a:rPr>
              <a:t> trust within your target audience. Thereafter, they tend to give you the benefit of the doubt and click on the very enticing link that you have provided them with. Thus, IMC actually helps you to accomplish your call to action</a:t>
            </a:r>
            <a:r>
              <a:rPr lang="en-IN" sz="1400" dirty="0" smtClean="0">
                <a:latin typeface="Arial" pitchFamily="34" charset="0"/>
                <a:cs typeface="Arial" pitchFamily="34" charset="0"/>
              </a:rPr>
              <a:t>.</a:t>
            </a:r>
          </a:p>
          <a:p>
            <a:pPr fontAlgn="base"/>
            <a:endParaRPr lang="en-IN" sz="1400" dirty="0" smtClean="0">
              <a:latin typeface="Arial" pitchFamily="34" charset="0"/>
              <a:cs typeface="Arial" pitchFamily="34" charset="0"/>
            </a:endParaRPr>
          </a:p>
          <a:p>
            <a:pPr fontAlgn="base"/>
            <a:r>
              <a:rPr lang="en-IN" sz="1400" b="1" dirty="0" smtClean="0">
                <a:latin typeface="Arial" pitchFamily="34" charset="0"/>
                <a:cs typeface="Arial" pitchFamily="34" charset="0"/>
              </a:rPr>
              <a:t>It makes your campaign more effective:</a:t>
            </a:r>
            <a:endParaRPr lang="en-IN" sz="1400" dirty="0" smtClean="0">
              <a:latin typeface="Arial" pitchFamily="34" charset="0"/>
              <a:cs typeface="Arial" pitchFamily="34" charset="0"/>
            </a:endParaRPr>
          </a:p>
          <a:p>
            <a:pPr fontAlgn="base"/>
            <a:r>
              <a:rPr lang="en-IN" sz="1400" dirty="0" smtClean="0">
                <a:latin typeface="Arial" pitchFamily="34" charset="0"/>
                <a:cs typeface="Arial" pitchFamily="34" charset="0"/>
              </a:rPr>
              <a:t>Utilizing integrated marketing campaign makes your campaign more persuasive and effective. When you communicate consistently through a variety of channels, you reinforce your message. This makes your message more powerful. makes your message more powerful. The consistency of your message raises brand awareness and trust</a:t>
            </a:r>
          </a:p>
          <a:p>
            <a:pPr fontAlgn="base"/>
            <a:endParaRPr lang="en-IN" sz="1400" dirty="0" smtClean="0">
              <a:latin typeface="Arial" pitchFamily="34" charset="0"/>
              <a:cs typeface="Arial" pitchFamily="34" charset="0"/>
            </a:endParaRPr>
          </a:p>
          <a:p>
            <a:pPr fontAlgn="base"/>
            <a:endParaRPr lang="en-IN"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00500" y="2173288"/>
            <a:ext cx="838200" cy="417830"/>
          </a:xfrm>
          <a:custGeom>
            <a:avLst/>
            <a:gdLst/>
            <a:ahLst/>
            <a:cxnLst/>
            <a:rect l="l" t="t" r="r" b="b"/>
            <a:pathLst>
              <a:path w="838200" h="417830">
                <a:moveTo>
                  <a:pt x="628650" y="0"/>
                </a:moveTo>
                <a:lnTo>
                  <a:pt x="628650" y="104377"/>
                </a:lnTo>
                <a:lnTo>
                  <a:pt x="0" y="104377"/>
                </a:lnTo>
                <a:lnTo>
                  <a:pt x="0" y="313135"/>
                </a:lnTo>
                <a:lnTo>
                  <a:pt x="628650" y="313135"/>
                </a:lnTo>
                <a:lnTo>
                  <a:pt x="628650" y="417512"/>
                </a:lnTo>
                <a:lnTo>
                  <a:pt x="838200" y="208757"/>
                </a:lnTo>
                <a:lnTo>
                  <a:pt x="628650" y="0"/>
                </a:lnTo>
                <a:close/>
              </a:path>
            </a:pathLst>
          </a:custGeom>
          <a:solidFill>
            <a:srgbClr val="A8D200"/>
          </a:solidFill>
        </p:spPr>
        <p:txBody>
          <a:bodyPr wrap="square" lIns="0" tIns="0" rIns="0" bIns="0" rtlCol="0"/>
          <a:lstStyle/>
          <a:p>
            <a:endParaRPr/>
          </a:p>
        </p:txBody>
      </p:sp>
      <p:sp>
        <p:nvSpPr>
          <p:cNvPr id="3" name="object 3"/>
          <p:cNvSpPr/>
          <p:nvPr/>
        </p:nvSpPr>
        <p:spPr>
          <a:xfrm>
            <a:off x="4838006" y="1828799"/>
            <a:ext cx="4139737" cy="124690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876800" y="1868488"/>
            <a:ext cx="3962400" cy="1066800"/>
          </a:xfrm>
          <a:custGeom>
            <a:avLst/>
            <a:gdLst/>
            <a:ahLst/>
            <a:cxnLst/>
            <a:rect l="l" t="t" r="r" b="b"/>
            <a:pathLst>
              <a:path w="3962400" h="1066800">
                <a:moveTo>
                  <a:pt x="3716342" y="0"/>
                </a:moveTo>
                <a:lnTo>
                  <a:pt x="246056" y="0"/>
                </a:lnTo>
                <a:lnTo>
                  <a:pt x="196467" y="4999"/>
                </a:lnTo>
                <a:lnTo>
                  <a:pt x="150280" y="19336"/>
                </a:lnTo>
                <a:lnTo>
                  <a:pt x="108484" y="42022"/>
                </a:lnTo>
                <a:lnTo>
                  <a:pt x="72068" y="72068"/>
                </a:lnTo>
                <a:lnTo>
                  <a:pt x="42022" y="108484"/>
                </a:lnTo>
                <a:lnTo>
                  <a:pt x="19336" y="150280"/>
                </a:lnTo>
                <a:lnTo>
                  <a:pt x="4999" y="196468"/>
                </a:lnTo>
                <a:lnTo>
                  <a:pt x="0" y="246057"/>
                </a:lnTo>
                <a:lnTo>
                  <a:pt x="0" y="820742"/>
                </a:lnTo>
                <a:lnTo>
                  <a:pt x="4999" y="870331"/>
                </a:lnTo>
                <a:lnTo>
                  <a:pt x="19336" y="916519"/>
                </a:lnTo>
                <a:lnTo>
                  <a:pt x="42022" y="958315"/>
                </a:lnTo>
                <a:lnTo>
                  <a:pt x="72068" y="994731"/>
                </a:lnTo>
                <a:lnTo>
                  <a:pt x="108484" y="1024777"/>
                </a:lnTo>
                <a:lnTo>
                  <a:pt x="150280" y="1047463"/>
                </a:lnTo>
                <a:lnTo>
                  <a:pt x="196467" y="1061800"/>
                </a:lnTo>
                <a:lnTo>
                  <a:pt x="246056" y="1066800"/>
                </a:lnTo>
                <a:lnTo>
                  <a:pt x="3716342" y="1066800"/>
                </a:lnTo>
                <a:lnTo>
                  <a:pt x="3765931" y="1061800"/>
                </a:lnTo>
                <a:lnTo>
                  <a:pt x="3812118" y="1047463"/>
                </a:lnTo>
                <a:lnTo>
                  <a:pt x="3853914" y="1024777"/>
                </a:lnTo>
                <a:lnTo>
                  <a:pt x="3890330" y="994731"/>
                </a:lnTo>
                <a:lnTo>
                  <a:pt x="3920376" y="958315"/>
                </a:lnTo>
                <a:lnTo>
                  <a:pt x="3943062" y="916519"/>
                </a:lnTo>
                <a:lnTo>
                  <a:pt x="3957399" y="870331"/>
                </a:lnTo>
                <a:lnTo>
                  <a:pt x="3962398" y="820742"/>
                </a:lnTo>
                <a:lnTo>
                  <a:pt x="3962398" y="246057"/>
                </a:lnTo>
                <a:lnTo>
                  <a:pt x="3957399" y="196468"/>
                </a:lnTo>
                <a:lnTo>
                  <a:pt x="3943062" y="150280"/>
                </a:lnTo>
                <a:lnTo>
                  <a:pt x="3920376" y="108484"/>
                </a:lnTo>
                <a:lnTo>
                  <a:pt x="3890330" y="72068"/>
                </a:lnTo>
                <a:lnTo>
                  <a:pt x="3853914" y="42022"/>
                </a:lnTo>
                <a:lnTo>
                  <a:pt x="3812118" y="19336"/>
                </a:lnTo>
                <a:lnTo>
                  <a:pt x="3765931" y="4999"/>
                </a:lnTo>
                <a:lnTo>
                  <a:pt x="3716342" y="0"/>
                </a:lnTo>
                <a:close/>
              </a:path>
            </a:pathLst>
          </a:custGeom>
          <a:solidFill>
            <a:srgbClr val="95B3DE"/>
          </a:solidFill>
        </p:spPr>
        <p:txBody>
          <a:bodyPr wrap="square" lIns="0" tIns="0" rIns="0" bIns="0" rtlCol="0"/>
          <a:lstStyle/>
          <a:p>
            <a:endParaRPr/>
          </a:p>
        </p:txBody>
      </p:sp>
      <p:sp>
        <p:nvSpPr>
          <p:cNvPr id="5" name="object 5"/>
          <p:cNvSpPr/>
          <p:nvPr/>
        </p:nvSpPr>
        <p:spPr>
          <a:xfrm>
            <a:off x="4876800" y="1868488"/>
            <a:ext cx="3962400" cy="1066800"/>
          </a:xfrm>
          <a:custGeom>
            <a:avLst/>
            <a:gdLst/>
            <a:ahLst/>
            <a:cxnLst/>
            <a:rect l="l" t="t" r="r" b="b"/>
            <a:pathLst>
              <a:path w="3962400" h="1066800">
                <a:moveTo>
                  <a:pt x="0" y="246057"/>
                </a:moveTo>
                <a:lnTo>
                  <a:pt x="4999" y="196467"/>
                </a:lnTo>
                <a:lnTo>
                  <a:pt x="19336" y="150280"/>
                </a:lnTo>
                <a:lnTo>
                  <a:pt x="42022" y="108484"/>
                </a:lnTo>
                <a:lnTo>
                  <a:pt x="72068" y="72068"/>
                </a:lnTo>
                <a:lnTo>
                  <a:pt x="108484" y="42022"/>
                </a:lnTo>
                <a:lnTo>
                  <a:pt x="150280" y="19336"/>
                </a:lnTo>
                <a:lnTo>
                  <a:pt x="196467" y="4998"/>
                </a:lnTo>
                <a:lnTo>
                  <a:pt x="246057" y="0"/>
                </a:lnTo>
                <a:lnTo>
                  <a:pt x="3716342" y="0"/>
                </a:lnTo>
                <a:lnTo>
                  <a:pt x="3765931" y="4998"/>
                </a:lnTo>
                <a:lnTo>
                  <a:pt x="3812118" y="19336"/>
                </a:lnTo>
                <a:lnTo>
                  <a:pt x="3853914" y="42022"/>
                </a:lnTo>
                <a:lnTo>
                  <a:pt x="3890330" y="72068"/>
                </a:lnTo>
                <a:lnTo>
                  <a:pt x="3920376" y="108484"/>
                </a:lnTo>
                <a:lnTo>
                  <a:pt x="3943062" y="150280"/>
                </a:lnTo>
                <a:lnTo>
                  <a:pt x="3957400" y="196467"/>
                </a:lnTo>
                <a:lnTo>
                  <a:pt x="3962399" y="246057"/>
                </a:lnTo>
                <a:lnTo>
                  <a:pt x="3962399" y="820742"/>
                </a:lnTo>
                <a:lnTo>
                  <a:pt x="3957400" y="870331"/>
                </a:lnTo>
                <a:lnTo>
                  <a:pt x="3943062" y="916519"/>
                </a:lnTo>
                <a:lnTo>
                  <a:pt x="3920376" y="958315"/>
                </a:lnTo>
                <a:lnTo>
                  <a:pt x="3890330" y="994731"/>
                </a:lnTo>
                <a:lnTo>
                  <a:pt x="3853914" y="1024777"/>
                </a:lnTo>
                <a:lnTo>
                  <a:pt x="3812118" y="1047463"/>
                </a:lnTo>
                <a:lnTo>
                  <a:pt x="3765931" y="1061800"/>
                </a:lnTo>
                <a:lnTo>
                  <a:pt x="3716342" y="1066799"/>
                </a:lnTo>
                <a:lnTo>
                  <a:pt x="246057" y="1066799"/>
                </a:lnTo>
                <a:lnTo>
                  <a:pt x="196467" y="1061800"/>
                </a:lnTo>
                <a:lnTo>
                  <a:pt x="150280" y="1047463"/>
                </a:lnTo>
                <a:lnTo>
                  <a:pt x="108484" y="1024777"/>
                </a:lnTo>
                <a:lnTo>
                  <a:pt x="72068" y="994731"/>
                </a:lnTo>
                <a:lnTo>
                  <a:pt x="42022" y="958315"/>
                </a:lnTo>
                <a:lnTo>
                  <a:pt x="19336" y="916519"/>
                </a:lnTo>
                <a:lnTo>
                  <a:pt x="4999" y="870331"/>
                </a:lnTo>
                <a:lnTo>
                  <a:pt x="0" y="820742"/>
                </a:lnTo>
                <a:lnTo>
                  <a:pt x="0" y="246057"/>
                </a:lnTo>
                <a:close/>
              </a:path>
            </a:pathLst>
          </a:custGeom>
          <a:ln w="38099">
            <a:solidFill>
              <a:srgbClr val="002965"/>
            </a:solidFill>
          </a:ln>
        </p:spPr>
        <p:txBody>
          <a:bodyPr wrap="square" lIns="0" tIns="0" rIns="0" bIns="0" rtlCol="0"/>
          <a:lstStyle/>
          <a:p>
            <a:endParaRPr/>
          </a:p>
        </p:txBody>
      </p:sp>
      <p:sp>
        <p:nvSpPr>
          <p:cNvPr id="6" name="object 6"/>
          <p:cNvSpPr/>
          <p:nvPr/>
        </p:nvSpPr>
        <p:spPr>
          <a:xfrm>
            <a:off x="4000500" y="3570288"/>
            <a:ext cx="838200" cy="417830"/>
          </a:xfrm>
          <a:custGeom>
            <a:avLst/>
            <a:gdLst/>
            <a:ahLst/>
            <a:cxnLst/>
            <a:rect l="l" t="t" r="r" b="b"/>
            <a:pathLst>
              <a:path w="838200" h="417829">
                <a:moveTo>
                  <a:pt x="628650" y="0"/>
                </a:moveTo>
                <a:lnTo>
                  <a:pt x="628650" y="104377"/>
                </a:lnTo>
                <a:lnTo>
                  <a:pt x="0" y="104377"/>
                </a:lnTo>
                <a:lnTo>
                  <a:pt x="0" y="313135"/>
                </a:lnTo>
                <a:lnTo>
                  <a:pt x="628650" y="313135"/>
                </a:lnTo>
                <a:lnTo>
                  <a:pt x="628650" y="417512"/>
                </a:lnTo>
                <a:lnTo>
                  <a:pt x="838200" y="208756"/>
                </a:lnTo>
                <a:lnTo>
                  <a:pt x="628650" y="0"/>
                </a:lnTo>
                <a:close/>
              </a:path>
            </a:pathLst>
          </a:custGeom>
          <a:solidFill>
            <a:srgbClr val="A8D200"/>
          </a:solidFill>
        </p:spPr>
        <p:txBody>
          <a:bodyPr wrap="square" lIns="0" tIns="0" rIns="0" bIns="0" rtlCol="0"/>
          <a:lstStyle/>
          <a:p>
            <a:endParaRPr/>
          </a:p>
        </p:txBody>
      </p:sp>
      <p:sp>
        <p:nvSpPr>
          <p:cNvPr id="7" name="object 7"/>
          <p:cNvSpPr/>
          <p:nvPr/>
        </p:nvSpPr>
        <p:spPr>
          <a:xfrm>
            <a:off x="4838006" y="3200399"/>
            <a:ext cx="4139737" cy="124690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876800" y="3240088"/>
            <a:ext cx="3962400" cy="1066800"/>
          </a:xfrm>
          <a:custGeom>
            <a:avLst/>
            <a:gdLst/>
            <a:ahLst/>
            <a:cxnLst/>
            <a:rect l="l" t="t" r="r" b="b"/>
            <a:pathLst>
              <a:path w="3962400" h="1066800">
                <a:moveTo>
                  <a:pt x="3716342" y="0"/>
                </a:moveTo>
                <a:lnTo>
                  <a:pt x="246056" y="0"/>
                </a:lnTo>
                <a:lnTo>
                  <a:pt x="196467" y="4998"/>
                </a:lnTo>
                <a:lnTo>
                  <a:pt x="150280" y="19336"/>
                </a:lnTo>
                <a:lnTo>
                  <a:pt x="108484" y="42022"/>
                </a:lnTo>
                <a:lnTo>
                  <a:pt x="72068" y="72067"/>
                </a:lnTo>
                <a:lnTo>
                  <a:pt x="42022" y="108483"/>
                </a:lnTo>
                <a:lnTo>
                  <a:pt x="19336" y="150279"/>
                </a:lnTo>
                <a:lnTo>
                  <a:pt x="4999" y="196467"/>
                </a:lnTo>
                <a:lnTo>
                  <a:pt x="0" y="246056"/>
                </a:lnTo>
                <a:lnTo>
                  <a:pt x="0" y="820742"/>
                </a:lnTo>
                <a:lnTo>
                  <a:pt x="4999" y="870331"/>
                </a:lnTo>
                <a:lnTo>
                  <a:pt x="19336" y="916519"/>
                </a:lnTo>
                <a:lnTo>
                  <a:pt x="42022" y="958315"/>
                </a:lnTo>
                <a:lnTo>
                  <a:pt x="72068" y="994730"/>
                </a:lnTo>
                <a:lnTo>
                  <a:pt x="108484" y="1024776"/>
                </a:lnTo>
                <a:lnTo>
                  <a:pt x="150280" y="1047462"/>
                </a:lnTo>
                <a:lnTo>
                  <a:pt x="196467" y="1061799"/>
                </a:lnTo>
                <a:lnTo>
                  <a:pt x="246056" y="1066798"/>
                </a:lnTo>
                <a:lnTo>
                  <a:pt x="3716342" y="1066798"/>
                </a:lnTo>
                <a:lnTo>
                  <a:pt x="3765931" y="1061799"/>
                </a:lnTo>
                <a:lnTo>
                  <a:pt x="3812118" y="1047462"/>
                </a:lnTo>
                <a:lnTo>
                  <a:pt x="3853914" y="1024776"/>
                </a:lnTo>
                <a:lnTo>
                  <a:pt x="3890330" y="994730"/>
                </a:lnTo>
                <a:lnTo>
                  <a:pt x="3920376" y="958315"/>
                </a:lnTo>
                <a:lnTo>
                  <a:pt x="3943062" y="916519"/>
                </a:lnTo>
                <a:lnTo>
                  <a:pt x="3957399" y="870331"/>
                </a:lnTo>
                <a:lnTo>
                  <a:pt x="3962398" y="820742"/>
                </a:lnTo>
                <a:lnTo>
                  <a:pt x="3962398" y="246056"/>
                </a:lnTo>
                <a:lnTo>
                  <a:pt x="3957399" y="196467"/>
                </a:lnTo>
                <a:lnTo>
                  <a:pt x="3943062" y="150279"/>
                </a:lnTo>
                <a:lnTo>
                  <a:pt x="3920376" y="108483"/>
                </a:lnTo>
                <a:lnTo>
                  <a:pt x="3890330" y="72067"/>
                </a:lnTo>
                <a:lnTo>
                  <a:pt x="3853914" y="42022"/>
                </a:lnTo>
                <a:lnTo>
                  <a:pt x="3812118" y="19336"/>
                </a:lnTo>
                <a:lnTo>
                  <a:pt x="3765931" y="4998"/>
                </a:lnTo>
                <a:lnTo>
                  <a:pt x="3716342" y="0"/>
                </a:lnTo>
                <a:close/>
              </a:path>
            </a:pathLst>
          </a:custGeom>
          <a:solidFill>
            <a:srgbClr val="95B3DE"/>
          </a:solidFill>
        </p:spPr>
        <p:txBody>
          <a:bodyPr wrap="square" lIns="0" tIns="0" rIns="0" bIns="0" rtlCol="0"/>
          <a:lstStyle/>
          <a:p>
            <a:endParaRPr/>
          </a:p>
        </p:txBody>
      </p:sp>
      <p:sp>
        <p:nvSpPr>
          <p:cNvPr id="9" name="object 9"/>
          <p:cNvSpPr/>
          <p:nvPr/>
        </p:nvSpPr>
        <p:spPr>
          <a:xfrm>
            <a:off x="4876800" y="3240088"/>
            <a:ext cx="3962400" cy="1066800"/>
          </a:xfrm>
          <a:custGeom>
            <a:avLst/>
            <a:gdLst/>
            <a:ahLst/>
            <a:cxnLst/>
            <a:rect l="l" t="t" r="r" b="b"/>
            <a:pathLst>
              <a:path w="3962400" h="1066800">
                <a:moveTo>
                  <a:pt x="0" y="246057"/>
                </a:moveTo>
                <a:lnTo>
                  <a:pt x="4999" y="196467"/>
                </a:lnTo>
                <a:lnTo>
                  <a:pt x="19336" y="150280"/>
                </a:lnTo>
                <a:lnTo>
                  <a:pt x="42022" y="108484"/>
                </a:lnTo>
                <a:lnTo>
                  <a:pt x="72068" y="72068"/>
                </a:lnTo>
                <a:lnTo>
                  <a:pt x="108484" y="42022"/>
                </a:lnTo>
                <a:lnTo>
                  <a:pt x="150280" y="19336"/>
                </a:lnTo>
                <a:lnTo>
                  <a:pt x="196467" y="4999"/>
                </a:lnTo>
                <a:lnTo>
                  <a:pt x="246057" y="0"/>
                </a:lnTo>
                <a:lnTo>
                  <a:pt x="3716342" y="0"/>
                </a:lnTo>
                <a:lnTo>
                  <a:pt x="3765931" y="4999"/>
                </a:lnTo>
                <a:lnTo>
                  <a:pt x="3812118" y="19336"/>
                </a:lnTo>
                <a:lnTo>
                  <a:pt x="3853914" y="42022"/>
                </a:lnTo>
                <a:lnTo>
                  <a:pt x="3890330" y="72068"/>
                </a:lnTo>
                <a:lnTo>
                  <a:pt x="3920376" y="108484"/>
                </a:lnTo>
                <a:lnTo>
                  <a:pt x="3943062" y="150280"/>
                </a:lnTo>
                <a:lnTo>
                  <a:pt x="3957400" y="196467"/>
                </a:lnTo>
                <a:lnTo>
                  <a:pt x="3962399" y="246057"/>
                </a:lnTo>
                <a:lnTo>
                  <a:pt x="3962399" y="820742"/>
                </a:lnTo>
                <a:lnTo>
                  <a:pt x="3957400" y="870331"/>
                </a:lnTo>
                <a:lnTo>
                  <a:pt x="3943062" y="916519"/>
                </a:lnTo>
                <a:lnTo>
                  <a:pt x="3920376" y="958315"/>
                </a:lnTo>
                <a:lnTo>
                  <a:pt x="3890330" y="994731"/>
                </a:lnTo>
                <a:lnTo>
                  <a:pt x="3853914" y="1024777"/>
                </a:lnTo>
                <a:lnTo>
                  <a:pt x="3812118" y="1047463"/>
                </a:lnTo>
                <a:lnTo>
                  <a:pt x="3765931" y="1061800"/>
                </a:lnTo>
                <a:lnTo>
                  <a:pt x="3716342" y="1066799"/>
                </a:lnTo>
                <a:lnTo>
                  <a:pt x="246057" y="1066799"/>
                </a:lnTo>
                <a:lnTo>
                  <a:pt x="196467" y="1061800"/>
                </a:lnTo>
                <a:lnTo>
                  <a:pt x="150280" y="1047463"/>
                </a:lnTo>
                <a:lnTo>
                  <a:pt x="108484" y="1024777"/>
                </a:lnTo>
                <a:lnTo>
                  <a:pt x="72068" y="994731"/>
                </a:lnTo>
                <a:lnTo>
                  <a:pt x="42022" y="958315"/>
                </a:lnTo>
                <a:lnTo>
                  <a:pt x="19336" y="916519"/>
                </a:lnTo>
                <a:lnTo>
                  <a:pt x="4999" y="870331"/>
                </a:lnTo>
                <a:lnTo>
                  <a:pt x="0" y="820742"/>
                </a:lnTo>
                <a:lnTo>
                  <a:pt x="0" y="246057"/>
                </a:lnTo>
                <a:close/>
              </a:path>
            </a:pathLst>
          </a:custGeom>
          <a:ln w="38099">
            <a:solidFill>
              <a:srgbClr val="002965"/>
            </a:solidFill>
          </a:ln>
        </p:spPr>
        <p:txBody>
          <a:bodyPr wrap="square" lIns="0" tIns="0" rIns="0" bIns="0" rtlCol="0"/>
          <a:lstStyle/>
          <a:p>
            <a:endParaRPr/>
          </a:p>
        </p:txBody>
      </p:sp>
      <p:sp>
        <p:nvSpPr>
          <p:cNvPr id="10" name="object 10"/>
          <p:cNvSpPr/>
          <p:nvPr/>
        </p:nvSpPr>
        <p:spPr>
          <a:xfrm>
            <a:off x="4000500" y="5145087"/>
            <a:ext cx="838200" cy="417830"/>
          </a:xfrm>
          <a:custGeom>
            <a:avLst/>
            <a:gdLst/>
            <a:ahLst/>
            <a:cxnLst/>
            <a:rect l="l" t="t" r="r" b="b"/>
            <a:pathLst>
              <a:path w="838200" h="417829">
                <a:moveTo>
                  <a:pt x="628650" y="0"/>
                </a:moveTo>
                <a:lnTo>
                  <a:pt x="628650" y="104378"/>
                </a:lnTo>
                <a:lnTo>
                  <a:pt x="0" y="104378"/>
                </a:lnTo>
                <a:lnTo>
                  <a:pt x="0" y="313135"/>
                </a:lnTo>
                <a:lnTo>
                  <a:pt x="628650" y="313135"/>
                </a:lnTo>
                <a:lnTo>
                  <a:pt x="628650" y="417513"/>
                </a:lnTo>
                <a:lnTo>
                  <a:pt x="838200" y="208757"/>
                </a:lnTo>
                <a:lnTo>
                  <a:pt x="628650" y="0"/>
                </a:lnTo>
                <a:close/>
              </a:path>
            </a:pathLst>
          </a:custGeom>
          <a:solidFill>
            <a:srgbClr val="A8D200"/>
          </a:solidFill>
        </p:spPr>
        <p:txBody>
          <a:bodyPr wrap="square" lIns="0" tIns="0" rIns="0" bIns="0" rtlCol="0"/>
          <a:lstStyle/>
          <a:p>
            <a:endParaRPr/>
          </a:p>
        </p:txBody>
      </p:sp>
      <p:sp>
        <p:nvSpPr>
          <p:cNvPr id="11" name="object 11"/>
          <p:cNvSpPr/>
          <p:nvPr/>
        </p:nvSpPr>
        <p:spPr>
          <a:xfrm>
            <a:off x="4858788" y="4592781"/>
            <a:ext cx="4102331" cy="166254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133108" y="4975166"/>
            <a:ext cx="3532908" cy="889461"/>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4876800" y="4611687"/>
            <a:ext cx="3962400" cy="1524000"/>
          </a:xfrm>
          <a:custGeom>
            <a:avLst/>
            <a:gdLst/>
            <a:ahLst/>
            <a:cxnLst/>
            <a:rect l="l" t="t" r="r" b="b"/>
            <a:pathLst>
              <a:path w="3962400" h="1524000">
                <a:moveTo>
                  <a:pt x="3678203" y="0"/>
                </a:moveTo>
                <a:lnTo>
                  <a:pt x="284195" y="0"/>
                </a:lnTo>
                <a:lnTo>
                  <a:pt x="238097" y="3719"/>
                </a:lnTo>
                <a:lnTo>
                  <a:pt x="194367" y="14488"/>
                </a:lnTo>
                <a:lnTo>
                  <a:pt x="153591" y="31721"/>
                </a:lnTo>
                <a:lnTo>
                  <a:pt x="116353" y="54833"/>
                </a:lnTo>
                <a:lnTo>
                  <a:pt x="83238" y="83239"/>
                </a:lnTo>
                <a:lnTo>
                  <a:pt x="54833" y="116354"/>
                </a:lnTo>
                <a:lnTo>
                  <a:pt x="31721" y="153592"/>
                </a:lnTo>
                <a:lnTo>
                  <a:pt x="14488" y="194368"/>
                </a:lnTo>
                <a:lnTo>
                  <a:pt x="3719" y="238098"/>
                </a:lnTo>
                <a:lnTo>
                  <a:pt x="0" y="284196"/>
                </a:lnTo>
                <a:lnTo>
                  <a:pt x="0" y="1239804"/>
                </a:lnTo>
                <a:lnTo>
                  <a:pt x="3719" y="1285902"/>
                </a:lnTo>
                <a:lnTo>
                  <a:pt x="14488" y="1329632"/>
                </a:lnTo>
                <a:lnTo>
                  <a:pt x="31721" y="1370408"/>
                </a:lnTo>
                <a:lnTo>
                  <a:pt x="54833" y="1407646"/>
                </a:lnTo>
                <a:lnTo>
                  <a:pt x="83238" y="1440761"/>
                </a:lnTo>
                <a:lnTo>
                  <a:pt x="116353" y="1469167"/>
                </a:lnTo>
                <a:lnTo>
                  <a:pt x="153591" y="1492278"/>
                </a:lnTo>
                <a:lnTo>
                  <a:pt x="194367" y="1509511"/>
                </a:lnTo>
                <a:lnTo>
                  <a:pt x="238097" y="1520280"/>
                </a:lnTo>
                <a:lnTo>
                  <a:pt x="284195" y="1524000"/>
                </a:lnTo>
                <a:lnTo>
                  <a:pt x="3678203" y="1524000"/>
                </a:lnTo>
                <a:lnTo>
                  <a:pt x="3724301" y="1520280"/>
                </a:lnTo>
                <a:lnTo>
                  <a:pt x="3768030" y="1509511"/>
                </a:lnTo>
                <a:lnTo>
                  <a:pt x="3808807" y="1492278"/>
                </a:lnTo>
                <a:lnTo>
                  <a:pt x="3846045" y="1469167"/>
                </a:lnTo>
                <a:lnTo>
                  <a:pt x="3879159" y="1440761"/>
                </a:lnTo>
                <a:lnTo>
                  <a:pt x="3907565" y="1407646"/>
                </a:lnTo>
                <a:lnTo>
                  <a:pt x="3930677" y="1370408"/>
                </a:lnTo>
                <a:lnTo>
                  <a:pt x="3947910" y="1329632"/>
                </a:lnTo>
                <a:lnTo>
                  <a:pt x="3958679" y="1285902"/>
                </a:lnTo>
                <a:lnTo>
                  <a:pt x="3962398" y="1239804"/>
                </a:lnTo>
                <a:lnTo>
                  <a:pt x="3962398" y="284196"/>
                </a:lnTo>
                <a:lnTo>
                  <a:pt x="3958679" y="238098"/>
                </a:lnTo>
                <a:lnTo>
                  <a:pt x="3947910" y="194368"/>
                </a:lnTo>
                <a:lnTo>
                  <a:pt x="3930677" y="153592"/>
                </a:lnTo>
                <a:lnTo>
                  <a:pt x="3907565" y="116354"/>
                </a:lnTo>
                <a:lnTo>
                  <a:pt x="3879159" y="83239"/>
                </a:lnTo>
                <a:lnTo>
                  <a:pt x="3846045" y="54833"/>
                </a:lnTo>
                <a:lnTo>
                  <a:pt x="3808807" y="31721"/>
                </a:lnTo>
                <a:lnTo>
                  <a:pt x="3768030" y="14488"/>
                </a:lnTo>
                <a:lnTo>
                  <a:pt x="3724301" y="3719"/>
                </a:lnTo>
                <a:lnTo>
                  <a:pt x="3678203" y="0"/>
                </a:lnTo>
                <a:close/>
              </a:path>
            </a:pathLst>
          </a:custGeom>
          <a:solidFill>
            <a:srgbClr val="ECB33E"/>
          </a:solidFill>
        </p:spPr>
        <p:txBody>
          <a:bodyPr wrap="square" lIns="0" tIns="0" rIns="0" bIns="0" rtlCol="0"/>
          <a:lstStyle/>
          <a:p>
            <a:endParaRPr/>
          </a:p>
        </p:txBody>
      </p:sp>
      <p:sp>
        <p:nvSpPr>
          <p:cNvPr id="14" name="object 14"/>
          <p:cNvSpPr txBox="1"/>
          <p:nvPr/>
        </p:nvSpPr>
        <p:spPr>
          <a:xfrm>
            <a:off x="5177156" y="4973511"/>
            <a:ext cx="3367404" cy="756920"/>
          </a:xfrm>
          <a:prstGeom prst="rect">
            <a:avLst/>
          </a:prstGeom>
        </p:spPr>
        <p:txBody>
          <a:bodyPr vert="horz" wrap="square" lIns="0" tIns="58419" rIns="0" bIns="0" rtlCol="0">
            <a:spAutoFit/>
          </a:bodyPr>
          <a:lstStyle/>
          <a:p>
            <a:pPr marL="12065" marR="5080" algn="ctr">
              <a:lnSpc>
                <a:spcPts val="1800"/>
              </a:lnSpc>
              <a:spcBef>
                <a:spcPts val="459"/>
              </a:spcBef>
            </a:pPr>
            <a:r>
              <a:rPr sz="1800" spc="-5" dirty="0">
                <a:latin typeface="Arial"/>
                <a:cs typeface="Arial"/>
              </a:rPr>
              <a:t>Marketers </a:t>
            </a:r>
            <a:r>
              <a:rPr sz="1800" dirty="0">
                <a:latin typeface="Arial"/>
                <a:cs typeface="Arial"/>
              </a:rPr>
              <a:t>Use and </a:t>
            </a:r>
            <a:r>
              <a:rPr sz="1800" spc="-5" dirty="0">
                <a:latin typeface="Arial"/>
                <a:cs typeface="Arial"/>
              </a:rPr>
              <a:t>Coordinate  </a:t>
            </a:r>
            <a:r>
              <a:rPr sz="1800" dirty="0">
                <a:latin typeface="Arial"/>
                <a:cs typeface="Arial"/>
              </a:rPr>
              <a:t>Many </a:t>
            </a:r>
            <a:r>
              <a:rPr sz="1800" spc="-5" dirty="0">
                <a:latin typeface="Arial"/>
                <a:cs typeface="Arial"/>
              </a:rPr>
              <a:t>Different Forms </a:t>
            </a:r>
            <a:r>
              <a:rPr sz="1800" dirty="0">
                <a:latin typeface="Arial"/>
                <a:cs typeface="Arial"/>
              </a:rPr>
              <a:t>of  </a:t>
            </a:r>
            <a:r>
              <a:rPr sz="1800" spc="-5" dirty="0">
                <a:latin typeface="Arial"/>
                <a:cs typeface="Arial"/>
              </a:rPr>
              <a:t>Communication With</a:t>
            </a:r>
            <a:r>
              <a:rPr sz="1800" spc="-25" dirty="0">
                <a:latin typeface="Arial"/>
                <a:cs typeface="Arial"/>
              </a:rPr>
              <a:t> </a:t>
            </a:r>
            <a:r>
              <a:rPr sz="1800" dirty="0">
                <a:latin typeface="Arial"/>
                <a:cs typeface="Arial"/>
              </a:rPr>
              <a:t>Consumers</a:t>
            </a:r>
          </a:p>
        </p:txBody>
      </p:sp>
      <p:sp>
        <p:nvSpPr>
          <p:cNvPr id="15" name="object 15"/>
          <p:cNvSpPr/>
          <p:nvPr/>
        </p:nvSpPr>
        <p:spPr>
          <a:xfrm>
            <a:off x="4858788" y="1849581"/>
            <a:ext cx="4102331" cy="1205345"/>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4995948" y="2236123"/>
            <a:ext cx="3811385" cy="432261"/>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4876800" y="1868488"/>
            <a:ext cx="3962400" cy="1066800"/>
          </a:xfrm>
          <a:custGeom>
            <a:avLst/>
            <a:gdLst/>
            <a:ahLst/>
            <a:cxnLst/>
            <a:rect l="l" t="t" r="r" b="b"/>
            <a:pathLst>
              <a:path w="3962400" h="1066800">
                <a:moveTo>
                  <a:pt x="3716342" y="0"/>
                </a:moveTo>
                <a:lnTo>
                  <a:pt x="246056" y="0"/>
                </a:lnTo>
                <a:lnTo>
                  <a:pt x="196467" y="4999"/>
                </a:lnTo>
                <a:lnTo>
                  <a:pt x="150280" y="19336"/>
                </a:lnTo>
                <a:lnTo>
                  <a:pt x="108484" y="42022"/>
                </a:lnTo>
                <a:lnTo>
                  <a:pt x="72068" y="72068"/>
                </a:lnTo>
                <a:lnTo>
                  <a:pt x="42022" y="108484"/>
                </a:lnTo>
                <a:lnTo>
                  <a:pt x="19336" y="150280"/>
                </a:lnTo>
                <a:lnTo>
                  <a:pt x="4999" y="196468"/>
                </a:lnTo>
                <a:lnTo>
                  <a:pt x="0" y="246057"/>
                </a:lnTo>
                <a:lnTo>
                  <a:pt x="0" y="820742"/>
                </a:lnTo>
                <a:lnTo>
                  <a:pt x="4999" y="870331"/>
                </a:lnTo>
                <a:lnTo>
                  <a:pt x="19336" y="916519"/>
                </a:lnTo>
                <a:lnTo>
                  <a:pt x="42022" y="958315"/>
                </a:lnTo>
                <a:lnTo>
                  <a:pt x="72068" y="994731"/>
                </a:lnTo>
                <a:lnTo>
                  <a:pt x="108484" y="1024777"/>
                </a:lnTo>
                <a:lnTo>
                  <a:pt x="150280" y="1047463"/>
                </a:lnTo>
                <a:lnTo>
                  <a:pt x="196467" y="1061800"/>
                </a:lnTo>
                <a:lnTo>
                  <a:pt x="246056" y="1066800"/>
                </a:lnTo>
                <a:lnTo>
                  <a:pt x="3716342" y="1066800"/>
                </a:lnTo>
                <a:lnTo>
                  <a:pt x="3765931" y="1061800"/>
                </a:lnTo>
                <a:lnTo>
                  <a:pt x="3812118" y="1047463"/>
                </a:lnTo>
                <a:lnTo>
                  <a:pt x="3853914" y="1024777"/>
                </a:lnTo>
                <a:lnTo>
                  <a:pt x="3890330" y="994731"/>
                </a:lnTo>
                <a:lnTo>
                  <a:pt x="3920376" y="958315"/>
                </a:lnTo>
                <a:lnTo>
                  <a:pt x="3943062" y="916519"/>
                </a:lnTo>
                <a:lnTo>
                  <a:pt x="3957399" y="870331"/>
                </a:lnTo>
                <a:lnTo>
                  <a:pt x="3962398" y="820742"/>
                </a:lnTo>
                <a:lnTo>
                  <a:pt x="3962398" y="246057"/>
                </a:lnTo>
                <a:lnTo>
                  <a:pt x="3957399" y="196468"/>
                </a:lnTo>
                <a:lnTo>
                  <a:pt x="3943062" y="150280"/>
                </a:lnTo>
                <a:lnTo>
                  <a:pt x="3920376" y="108484"/>
                </a:lnTo>
                <a:lnTo>
                  <a:pt x="3890330" y="72068"/>
                </a:lnTo>
                <a:lnTo>
                  <a:pt x="3853914" y="42022"/>
                </a:lnTo>
                <a:lnTo>
                  <a:pt x="3812118" y="19336"/>
                </a:lnTo>
                <a:lnTo>
                  <a:pt x="3765931" y="4999"/>
                </a:lnTo>
                <a:lnTo>
                  <a:pt x="3716342" y="0"/>
                </a:lnTo>
                <a:close/>
              </a:path>
            </a:pathLst>
          </a:custGeom>
          <a:solidFill>
            <a:srgbClr val="ECB33E"/>
          </a:solidFill>
        </p:spPr>
        <p:txBody>
          <a:bodyPr wrap="square" lIns="0" tIns="0" rIns="0" bIns="0" rtlCol="0"/>
          <a:lstStyle/>
          <a:p>
            <a:endParaRPr/>
          </a:p>
        </p:txBody>
      </p:sp>
      <p:sp>
        <p:nvSpPr>
          <p:cNvPr id="18" name="object 18"/>
          <p:cNvSpPr txBox="1"/>
          <p:nvPr/>
        </p:nvSpPr>
        <p:spPr>
          <a:xfrm>
            <a:off x="5038087" y="2234883"/>
            <a:ext cx="3646804"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Two-way </a:t>
            </a:r>
            <a:r>
              <a:rPr sz="1800" dirty="0">
                <a:latin typeface="Arial"/>
                <a:cs typeface="Arial"/>
              </a:rPr>
              <a:t>Dialogue </a:t>
            </a:r>
            <a:r>
              <a:rPr sz="1800" spc="-5" dirty="0">
                <a:latin typeface="Arial"/>
                <a:cs typeface="Arial"/>
              </a:rPr>
              <a:t>With</a:t>
            </a:r>
            <a:r>
              <a:rPr sz="1800" spc="-70" dirty="0">
                <a:latin typeface="Arial"/>
                <a:cs typeface="Arial"/>
              </a:rPr>
              <a:t> </a:t>
            </a:r>
            <a:r>
              <a:rPr sz="1800" dirty="0">
                <a:latin typeface="Arial"/>
                <a:cs typeface="Arial"/>
              </a:rPr>
              <a:t>Consumers</a:t>
            </a:r>
            <a:endParaRPr sz="1800">
              <a:latin typeface="Arial"/>
              <a:cs typeface="Arial"/>
            </a:endParaRPr>
          </a:p>
        </p:txBody>
      </p:sp>
      <p:sp>
        <p:nvSpPr>
          <p:cNvPr id="19" name="object 19"/>
          <p:cNvSpPr/>
          <p:nvPr/>
        </p:nvSpPr>
        <p:spPr>
          <a:xfrm>
            <a:off x="4858788" y="3221181"/>
            <a:ext cx="4102331" cy="1205345"/>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5249486" y="3491344"/>
            <a:ext cx="3316777" cy="660861"/>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876800" y="3240088"/>
            <a:ext cx="3962400" cy="1066800"/>
          </a:xfrm>
          <a:custGeom>
            <a:avLst/>
            <a:gdLst/>
            <a:ahLst/>
            <a:cxnLst/>
            <a:rect l="l" t="t" r="r" b="b"/>
            <a:pathLst>
              <a:path w="3962400" h="1066800">
                <a:moveTo>
                  <a:pt x="3716342" y="0"/>
                </a:moveTo>
                <a:lnTo>
                  <a:pt x="246056" y="0"/>
                </a:lnTo>
                <a:lnTo>
                  <a:pt x="196467" y="4998"/>
                </a:lnTo>
                <a:lnTo>
                  <a:pt x="150280" y="19336"/>
                </a:lnTo>
                <a:lnTo>
                  <a:pt x="108484" y="42022"/>
                </a:lnTo>
                <a:lnTo>
                  <a:pt x="72068" y="72067"/>
                </a:lnTo>
                <a:lnTo>
                  <a:pt x="42022" y="108483"/>
                </a:lnTo>
                <a:lnTo>
                  <a:pt x="19336" y="150279"/>
                </a:lnTo>
                <a:lnTo>
                  <a:pt x="4999" y="196467"/>
                </a:lnTo>
                <a:lnTo>
                  <a:pt x="0" y="246056"/>
                </a:lnTo>
                <a:lnTo>
                  <a:pt x="0" y="820742"/>
                </a:lnTo>
                <a:lnTo>
                  <a:pt x="4999" y="870331"/>
                </a:lnTo>
                <a:lnTo>
                  <a:pt x="19336" y="916519"/>
                </a:lnTo>
                <a:lnTo>
                  <a:pt x="42022" y="958315"/>
                </a:lnTo>
                <a:lnTo>
                  <a:pt x="72068" y="994730"/>
                </a:lnTo>
                <a:lnTo>
                  <a:pt x="108484" y="1024776"/>
                </a:lnTo>
                <a:lnTo>
                  <a:pt x="150280" y="1047462"/>
                </a:lnTo>
                <a:lnTo>
                  <a:pt x="196467" y="1061799"/>
                </a:lnTo>
                <a:lnTo>
                  <a:pt x="246056" y="1066798"/>
                </a:lnTo>
                <a:lnTo>
                  <a:pt x="3716342" y="1066798"/>
                </a:lnTo>
                <a:lnTo>
                  <a:pt x="3765931" y="1061799"/>
                </a:lnTo>
                <a:lnTo>
                  <a:pt x="3812118" y="1047462"/>
                </a:lnTo>
                <a:lnTo>
                  <a:pt x="3853914" y="1024776"/>
                </a:lnTo>
                <a:lnTo>
                  <a:pt x="3890330" y="994730"/>
                </a:lnTo>
                <a:lnTo>
                  <a:pt x="3920376" y="958315"/>
                </a:lnTo>
                <a:lnTo>
                  <a:pt x="3943062" y="916519"/>
                </a:lnTo>
                <a:lnTo>
                  <a:pt x="3957399" y="870331"/>
                </a:lnTo>
                <a:lnTo>
                  <a:pt x="3962398" y="820742"/>
                </a:lnTo>
                <a:lnTo>
                  <a:pt x="3962398" y="246056"/>
                </a:lnTo>
                <a:lnTo>
                  <a:pt x="3957399" y="196467"/>
                </a:lnTo>
                <a:lnTo>
                  <a:pt x="3943062" y="150279"/>
                </a:lnTo>
                <a:lnTo>
                  <a:pt x="3920376" y="108483"/>
                </a:lnTo>
                <a:lnTo>
                  <a:pt x="3890330" y="72067"/>
                </a:lnTo>
                <a:lnTo>
                  <a:pt x="3853914" y="42022"/>
                </a:lnTo>
                <a:lnTo>
                  <a:pt x="3812118" y="19336"/>
                </a:lnTo>
                <a:lnTo>
                  <a:pt x="3765931" y="4998"/>
                </a:lnTo>
                <a:lnTo>
                  <a:pt x="3716342" y="0"/>
                </a:lnTo>
                <a:close/>
              </a:path>
            </a:pathLst>
          </a:custGeom>
          <a:solidFill>
            <a:srgbClr val="ECB33E"/>
          </a:solidFill>
        </p:spPr>
        <p:txBody>
          <a:bodyPr wrap="square" lIns="0" tIns="0" rIns="0" bIns="0" rtlCol="0"/>
          <a:lstStyle/>
          <a:p>
            <a:endParaRPr/>
          </a:p>
        </p:txBody>
      </p:sp>
      <p:sp>
        <p:nvSpPr>
          <p:cNvPr id="22" name="object 22"/>
          <p:cNvSpPr txBox="1"/>
          <p:nvPr/>
        </p:nvSpPr>
        <p:spPr>
          <a:xfrm>
            <a:off x="5285774" y="3489897"/>
            <a:ext cx="3151505" cy="751487"/>
          </a:xfrm>
          <a:prstGeom prst="rect">
            <a:avLst/>
          </a:prstGeom>
        </p:spPr>
        <p:txBody>
          <a:bodyPr vert="horz" wrap="square" lIns="0" tIns="58419" rIns="0" bIns="0" rtlCol="0">
            <a:spAutoFit/>
          </a:bodyPr>
          <a:lstStyle/>
          <a:p>
            <a:pPr marL="12700" marR="5080" indent="83820">
              <a:lnSpc>
                <a:spcPts val="1800"/>
              </a:lnSpc>
              <a:spcBef>
                <a:spcPts val="459"/>
              </a:spcBef>
            </a:pPr>
            <a:r>
              <a:rPr sz="1800" spc="-5" dirty="0">
                <a:latin typeface="Arial"/>
                <a:cs typeface="Arial"/>
              </a:rPr>
              <a:t>Focus </a:t>
            </a:r>
            <a:r>
              <a:rPr sz="1800" dirty="0">
                <a:latin typeface="Arial"/>
                <a:cs typeface="Arial"/>
              </a:rPr>
              <a:t>on Building Long </a:t>
            </a:r>
            <a:r>
              <a:rPr sz="1800" spc="-50" dirty="0">
                <a:latin typeface="Arial"/>
                <a:cs typeface="Arial"/>
              </a:rPr>
              <a:t>Term  </a:t>
            </a:r>
            <a:r>
              <a:rPr sz="1800" spc="-5" dirty="0">
                <a:latin typeface="Arial"/>
                <a:cs typeface="Arial"/>
              </a:rPr>
              <a:t>Relationships </a:t>
            </a:r>
            <a:r>
              <a:rPr sz="1800" spc="-5" dirty="0" smtClean="0">
                <a:latin typeface="Arial"/>
                <a:cs typeface="Arial"/>
              </a:rPr>
              <a:t>With</a:t>
            </a:r>
            <a:r>
              <a:rPr lang="en-US" sz="1800" spc="-5" dirty="0" smtClean="0">
                <a:latin typeface="Arial"/>
                <a:cs typeface="Arial"/>
              </a:rPr>
              <a:t> existing</a:t>
            </a:r>
            <a:r>
              <a:rPr sz="1800" spc="-30" dirty="0" smtClean="0">
                <a:latin typeface="Arial"/>
                <a:cs typeface="Arial"/>
              </a:rPr>
              <a:t> </a:t>
            </a:r>
            <a:r>
              <a:rPr sz="1800" dirty="0">
                <a:latin typeface="Arial"/>
                <a:cs typeface="Arial"/>
              </a:rPr>
              <a:t>Consumers</a:t>
            </a:r>
          </a:p>
        </p:txBody>
      </p:sp>
      <p:sp>
        <p:nvSpPr>
          <p:cNvPr id="23" name="object 23"/>
          <p:cNvSpPr txBox="1"/>
          <p:nvPr/>
        </p:nvSpPr>
        <p:spPr>
          <a:xfrm>
            <a:off x="1447800" y="1219200"/>
            <a:ext cx="6249035" cy="452120"/>
          </a:xfrm>
          <a:prstGeom prst="rect">
            <a:avLst/>
          </a:prstGeom>
        </p:spPr>
        <p:txBody>
          <a:bodyPr vert="horz" wrap="square" lIns="0" tIns="12700" rIns="0" bIns="0" rtlCol="0">
            <a:spAutoFit/>
          </a:bodyPr>
          <a:lstStyle/>
          <a:p>
            <a:pPr marL="12700">
              <a:lnSpc>
                <a:spcPct val="100000"/>
              </a:lnSpc>
              <a:spcBef>
                <a:spcPts val="100"/>
              </a:spcBef>
              <a:tabLst>
                <a:tab pos="4503420" algn="l"/>
              </a:tabLst>
            </a:pPr>
            <a:r>
              <a:rPr sz="2800" spc="-5" dirty="0">
                <a:solidFill>
                  <a:srgbClr val="630C21"/>
                </a:solidFill>
                <a:latin typeface="Arial"/>
                <a:cs typeface="Arial"/>
              </a:rPr>
              <a:t>Old</a:t>
            </a:r>
            <a:r>
              <a:rPr sz="2800" spc="5" dirty="0">
                <a:solidFill>
                  <a:srgbClr val="630C21"/>
                </a:solidFill>
                <a:latin typeface="Arial"/>
                <a:cs typeface="Arial"/>
              </a:rPr>
              <a:t> </a:t>
            </a:r>
            <a:r>
              <a:rPr sz="2800" spc="-15" dirty="0">
                <a:solidFill>
                  <a:srgbClr val="630C21"/>
                </a:solidFill>
                <a:latin typeface="Arial"/>
                <a:cs typeface="Arial"/>
              </a:rPr>
              <a:t>World	</a:t>
            </a:r>
            <a:r>
              <a:rPr sz="2800" dirty="0">
                <a:solidFill>
                  <a:srgbClr val="630C21"/>
                </a:solidFill>
                <a:latin typeface="Arial"/>
                <a:cs typeface="Arial"/>
              </a:rPr>
              <a:t>New</a:t>
            </a:r>
            <a:r>
              <a:rPr sz="2800" spc="-70" dirty="0">
                <a:solidFill>
                  <a:srgbClr val="630C21"/>
                </a:solidFill>
                <a:latin typeface="Arial"/>
                <a:cs typeface="Arial"/>
              </a:rPr>
              <a:t> </a:t>
            </a:r>
            <a:r>
              <a:rPr sz="2800" spc="-15" dirty="0">
                <a:solidFill>
                  <a:srgbClr val="630C21"/>
                </a:solidFill>
                <a:latin typeface="Arial"/>
                <a:cs typeface="Arial"/>
              </a:rPr>
              <a:t>World</a:t>
            </a:r>
            <a:endParaRPr sz="2800" dirty="0">
              <a:latin typeface="Arial"/>
              <a:cs typeface="Arial"/>
            </a:endParaRPr>
          </a:p>
        </p:txBody>
      </p:sp>
      <p:sp>
        <p:nvSpPr>
          <p:cNvPr id="24" name="object 24"/>
          <p:cNvSpPr/>
          <p:nvPr/>
        </p:nvSpPr>
        <p:spPr>
          <a:xfrm>
            <a:off x="266007" y="1828799"/>
            <a:ext cx="4135582" cy="1246909"/>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304800" y="1868488"/>
            <a:ext cx="3957954" cy="1066800"/>
          </a:xfrm>
          <a:custGeom>
            <a:avLst/>
            <a:gdLst/>
            <a:ahLst/>
            <a:cxnLst/>
            <a:rect l="l" t="t" r="r" b="b"/>
            <a:pathLst>
              <a:path w="3957954" h="1066800">
                <a:moveTo>
                  <a:pt x="3711580" y="0"/>
                </a:moveTo>
                <a:lnTo>
                  <a:pt x="246056" y="0"/>
                </a:lnTo>
                <a:lnTo>
                  <a:pt x="196467" y="4999"/>
                </a:lnTo>
                <a:lnTo>
                  <a:pt x="150280" y="19336"/>
                </a:lnTo>
                <a:lnTo>
                  <a:pt x="108484" y="42022"/>
                </a:lnTo>
                <a:lnTo>
                  <a:pt x="72068" y="72068"/>
                </a:lnTo>
                <a:lnTo>
                  <a:pt x="42022" y="108484"/>
                </a:lnTo>
                <a:lnTo>
                  <a:pt x="19336" y="150280"/>
                </a:lnTo>
                <a:lnTo>
                  <a:pt x="4999" y="196468"/>
                </a:lnTo>
                <a:lnTo>
                  <a:pt x="0" y="246057"/>
                </a:lnTo>
                <a:lnTo>
                  <a:pt x="0" y="820742"/>
                </a:lnTo>
                <a:lnTo>
                  <a:pt x="4999" y="870331"/>
                </a:lnTo>
                <a:lnTo>
                  <a:pt x="19336" y="916519"/>
                </a:lnTo>
                <a:lnTo>
                  <a:pt x="42022" y="958315"/>
                </a:lnTo>
                <a:lnTo>
                  <a:pt x="72068" y="994731"/>
                </a:lnTo>
                <a:lnTo>
                  <a:pt x="108484" y="1024777"/>
                </a:lnTo>
                <a:lnTo>
                  <a:pt x="150280" y="1047463"/>
                </a:lnTo>
                <a:lnTo>
                  <a:pt x="196467" y="1061800"/>
                </a:lnTo>
                <a:lnTo>
                  <a:pt x="246056" y="1066800"/>
                </a:lnTo>
                <a:lnTo>
                  <a:pt x="3711580" y="1066800"/>
                </a:lnTo>
                <a:lnTo>
                  <a:pt x="3761169" y="1061800"/>
                </a:lnTo>
                <a:lnTo>
                  <a:pt x="3807356" y="1047463"/>
                </a:lnTo>
                <a:lnTo>
                  <a:pt x="3849153" y="1024777"/>
                </a:lnTo>
                <a:lnTo>
                  <a:pt x="3885568" y="994731"/>
                </a:lnTo>
                <a:lnTo>
                  <a:pt x="3915614" y="958315"/>
                </a:lnTo>
                <a:lnTo>
                  <a:pt x="3938301" y="916519"/>
                </a:lnTo>
                <a:lnTo>
                  <a:pt x="3952638" y="870331"/>
                </a:lnTo>
                <a:lnTo>
                  <a:pt x="3957637" y="820742"/>
                </a:lnTo>
                <a:lnTo>
                  <a:pt x="3957637" y="246057"/>
                </a:lnTo>
                <a:lnTo>
                  <a:pt x="3952638" y="196468"/>
                </a:lnTo>
                <a:lnTo>
                  <a:pt x="3938301" y="150280"/>
                </a:lnTo>
                <a:lnTo>
                  <a:pt x="3915614" y="108484"/>
                </a:lnTo>
                <a:lnTo>
                  <a:pt x="3885568" y="72068"/>
                </a:lnTo>
                <a:lnTo>
                  <a:pt x="3849153" y="42022"/>
                </a:lnTo>
                <a:lnTo>
                  <a:pt x="3807356" y="19336"/>
                </a:lnTo>
                <a:lnTo>
                  <a:pt x="3761169" y="4999"/>
                </a:lnTo>
                <a:lnTo>
                  <a:pt x="3711580" y="0"/>
                </a:lnTo>
                <a:close/>
              </a:path>
            </a:pathLst>
          </a:custGeom>
          <a:solidFill>
            <a:srgbClr val="FFF2DE"/>
          </a:solidFill>
        </p:spPr>
        <p:txBody>
          <a:bodyPr wrap="square" lIns="0" tIns="0" rIns="0" bIns="0" rtlCol="0"/>
          <a:lstStyle/>
          <a:p>
            <a:endParaRPr/>
          </a:p>
        </p:txBody>
      </p:sp>
      <p:sp>
        <p:nvSpPr>
          <p:cNvPr id="26" name="object 26"/>
          <p:cNvSpPr/>
          <p:nvPr/>
        </p:nvSpPr>
        <p:spPr>
          <a:xfrm>
            <a:off x="304800" y="1868488"/>
            <a:ext cx="3957954" cy="1066800"/>
          </a:xfrm>
          <a:custGeom>
            <a:avLst/>
            <a:gdLst/>
            <a:ahLst/>
            <a:cxnLst/>
            <a:rect l="l" t="t" r="r" b="b"/>
            <a:pathLst>
              <a:path w="3957954" h="1066800">
                <a:moveTo>
                  <a:pt x="0" y="246057"/>
                </a:moveTo>
                <a:lnTo>
                  <a:pt x="4999" y="196467"/>
                </a:lnTo>
                <a:lnTo>
                  <a:pt x="19336" y="150280"/>
                </a:lnTo>
                <a:lnTo>
                  <a:pt x="42022" y="108484"/>
                </a:lnTo>
                <a:lnTo>
                  <a:pt x="72068" y="72068"/>
                </a:lnTo>
                <a:lnTo>
                  <a:pt x="108484" y="42022"/>
                </a:lnTo>
                <a:lnTo>
                  <a:pt x="150280" y="19336"/>
                </a:lnTo>
                <a:lnTo>
                  <a:pt x="196467" y="4998"/>
                </a:lnTo>
                <a:lnTo>
                  <a:pt x="246056" y="0"/>
                </a:lnTo>
                <a:lnTo>
                  <a:pt x="3711580" y="0"/>
                </a:lnTo>
                <a:lnTo>
                  <a:pt x="3761168" y="4998"/>
                </a:lnTo>
                <a:lnTo>
                  <a:pt x="3807356" y="19336"/>
                </a:lnTo>
                <a:lnTo>
                  <a:pt x="3849152" y="42022"/>
                </a:lnTo>
                <a:lnTo>
                  <a:pt x="3885568" y="72068"/>
                </a:lnTo>
                <a:lnTo>
                  <a:pt x="3915614" y="108484"/>
                </a:lnTo>
                <a:lnTo>
                  <a:pt x="3938300" y="150280"/>
                </a:lnTo>
                <a:lnTo>
                  <a:pt x="3952637" y="196467"/>
                </a:lnTo>
                <a:lnTo>
                  <a:pt x="3957636" y="246057"/>
                </a:lnTo>
                <a:lnTo>
                  <a:pt x="3957636" y="820742"/>
                </a:lnTo>
                <a:lnTo>
                  <a:pt x="3952637" y="870331"/>
                </a:lnTo>
                <a:lnTo>
                  <a:pt x="3938300" y="916519"/>
                </a:lnTo>
                <a:lnTo>
                  <a:pt x="3915614" y="958315"/>
                </a:lnTo>
                <a:lnTo>
                  <a:pt x="3885568" y="994731"/>
                </a:lnTo>
                <a:lnTo>
                  <a:pt x="3849152" y="1024777"/>
                </a:lnTo>
                <a:lnTo>
                  <a:pt x="3807356" y="1047463"/>
                </a:lnTo>
                <a:lnTo>
                  <a:pt x="3761168" y="1061800"/>
                </a:lnTo>
                <a:lnTo>
                  <a:pt x="3711580" y="1066799"/>
                </a:lnTo>
                <a:lnTo>
                  <a:pt x="246056" y="1066799"/>
                </a:lnTo>
                <a:lnTo>
                  <a:pt x="196467" y="1061800"/>
                </a:lnTo>
                <a:lnTo>
                  <a:pt x="150280" y="1047463"/>
                </a:lnTo>
                <a:lnTo>
                  <a:pt x="108484" y="1024777"/>
                </a:lnTo>
                <a:lnTo>
                  <a:pt x="72068" y="994731"/>
                </a:lnTo>
                <a:lnTo>
                  <a:pt x="42022" y="958315"/>
                </a:lnTo>
                <a:lnTo>
                  <a:pt x="19336" y="916519"/>
                </a:lnTo>
                <a:lnTo>
                  <a:pt x="4999" y="870331"/>
                </a:lnTo>
                <a:lnTo>
                  <a:pt x="0" y="820742"/>
                </a:lnTo>
                <a:lnTo>
                  <a:pt x="0" y="246057"/>
                </a:lnTo>
                <a:close/>
              </a:path>
            </a:pathLst>
          </a:custGeom>
          <a:ln w="38099">
            <a:solidFill>
              <a:srgbClr val="FFC10E"/>
            </a:solidFill>
          </a:ln>
        </p:spPr>
        <p:txBody>
          <a:bodyPr wrap="square" lIns="0" tIns="0" rIns="0" bIns="0" rtlCol="0"/>
          <a:lstStyle/>
          <a:p>
            <a:endParaRPr/>
          </a:p>
        </p:txBody>
      </p:sp>
      <p:sp>
        <p:nvSpPr>
          <p:cNvPr id="27" name="object 27"/>
          <p:cNvSpPr/>
          <p:nvPr/>
        </p:nvSpPr>
        <p:spPr>
          <a:xfrm>
            <a:off x="266007" y="3200399"/>
            <a:ext cx="4135582" cy="1246909"/>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304800" y="3240088"/>
            <a:ext cx="3957954" cy="1066800"/>
          </a:xfrm>
          <a:custGeom>
            <a:avLst/>
            <a:gdLst/>
            <a:ahLst/>
            <a:cxnLst/>
            <a:rect l="l" t="t" r="r" b="b"/>
            <a:pathLst>
              <a:path w="3957954" h="1066800">
                <a:moveTo>
                  <a:pt x="3711580" y="0"/>
                </a:moveTo>
                <a:lnTo>
                  <a:pt x="246056" y="0"/>
                </a:lnTo>
                <a:lnTo>
                  <a:pt x="196467" y="4998"/>
                </a:lnTo>
                <a:lnTo>
                  <a:pt x="150280" y="19336"/>
                </a:lnTo>
                <a:lnTo>
                  <a:pt x="108484" y="42022"/>
                </a:lnTo>
                <a:lnTo>
                  <a:pt x="72068" y="72067"/>
                </a:lnTo>
                <a:lnTo>
                  <a:pt x="42022" y="108483"/>
                </a:lnTo>
                <a:lnTo>
                  <a:pt x="19336" y="150279"/>
                </a:lnTo>
                <a:lnTo>
                  <a:pt x="4999" y="196467"/>
                </a:lnTo>
                <a:lnTo>
                  <a:pt x="0" y="246056"/>
                </a:lnTo>
                <a:lnTo>
                  <a:pt x="0" y="820742"/>
                </a:lnTo>
                <a:lnTo>
                  <a:pt x="4999" y="870331"/>
                </a:lnTo>
                <a:lnTo>
                  <a:pt x="19336" y="916519"/>
                </a:lnTo>
                <a:lnTo>
                  <a:pt x="42022" y="958315"/>
                </a:lnTo>
                <a:lnTo>
                  <a:pt x="72068" y="994730"/>
                </a:lnTo>
                <a:lnTo>
                  <a:pt x="108484" y="1024776"/>
                </a:lnTo>
                <a:lnTo>
                  <a:pt x="150280" y="1047462"/>
                </a:lnTo>
                <a:lnTo>
                  <a:pt x="196467" y="1061799"/>
                </a:lnTo>
                <a:lnTo>
                  <a:pt x="246056" y="1066798"/>
                </a:lnTo>
                <a:lnTo>
                  <a:pt x="3711580" y="1066798"/>
                </a:lnTo>
                <a:lnTo>
                  <a:pt x="3761169" y="1061799"/>
                </a:lnTo>
                <a:lnTo>
                  <a:pt x="3807356" y="1047462"/>
                </a:lnTo>
                <a:lnTo>
                  <a:pt x="3849153" y="1024776"/>
                </a:lnTo>
                <a:lnTo>
                  <a:pt x="3885568" y="994730"/>
                </a:lnTo>
                <a:lnTo>
                  <a:pt x="3915614" y="958315"/>
                </a:lnTo>
                <a:lnTo>
                  <a:pt x="3938301" y="916519"/>
                </a:lnTo>
                <a:lnTo>
                  <a:pt x="3952638" y="870331"/>
                </a:lnTo>
                <a:lnTo>
                  <a:pt x="3957637" y="820742"/>
                </a:lnTo>
                <a:lnTo>
                  <a:pt x="3957637" y="246056"/>
                </a:lnTo>
                <a:lnTo>
                  <a:pt x="3952638" y="196467"/>
                </a:lnTo>
                <a:lnTo>
                  <a:pt x="3938301" y="150279"/>
                </a:lnTo>
                <a:lnTo>
                  <a:pt x="3915614" y="108483"/>
                </a:lnTo>
                <a:lnTo>
                  <a:pt x="3885568" y="72067"/>
                </a:lnTo>
                <a:lnTo>
                  <a:pt x="3849153" y="42022"/>
                </a:lnTo>
                <a:lnTo>
                  <a:pt x="3807356" y="19336"/>
                </a:lnTo>
                <a:lnTo>
                  <a:pt x="3761169" y="4998"/>
                </a:lnTo>
                <a:lnTo>
                  <a:pt x="3711580" y="0"/>
                </a:lnTo>
                <a:close/>
              </a:path>
            </a:pathLst>
          </a:custGeom>
          <a:solidFill>
            <a:srgbClr val="FFF2DE"/>
          </a:solidFill>
        </p:spPr>
        <p:txBody>
          <a:bodyPr wrap="square" lIns="0" tIns="0" rIns="0" bIns="0" rtlCol="0"/>
          <a:lstStyle/>
          <a:p>
            <a:endParaRPr/>
          </a:p>
        </p:txBody>
      </p:sp>
      <p:sp>
        <p:nvSpPr>
          <p:cNvPr id="29" name="object 29"/>
          <p:cNvSpPr/>
          <p:nvPr/>
        </p:nvSpPr>
        <p:spPr>
          <a:xfrm>
            <a:off x="304800" y="3240088"/>
            <a:ext cx="3957954" cy="1066800"/>
          </a:xfrm>
          <a:custGeom>
            <a:avLst/>
            <a:gdLst/>
            <a:ahLst/>
            <a:cxnLst/>
            <a:rect l="l" t="t" r="r" b="b"/>
            <a:pathLst>
              <a:path w="3957954" h="1066800">
                <a:moveTo>
                  <a:pt x="0" y="246057"/>
                </a:moveTo>
                <a:lnTo>
                  <a:pt x="4999" y="196467"/>
                </a:lnTo>
                <a:lnTo>
                  <a:pt x="19336" y="150280"/>
                </a:lnTo>
                <a:lnTo>
                  <a:pt x="42022" y="108484"/>
                </a:lnTo>
                <a:lnTo>
                  <a:pt x="72068" y="72068"/>
                </a:lnTo>
                <a:lnTo>
                  <a:pt x="108484" y="42022"/>
                </a:lnTo>
                <a:lnTo>
                  <a:pt x="150280" y="19336"/>
                </a:lnTo>
                <a:lnTo>
                  <a:pt x="196467" y="4999"/>
                </a:lnTo>
                <a:lnTo>
                  <a:pt x="246056" y="0"/>
                </a:lnTo>
                <a:lnTo>
                  <a:pt x="3711580" y="0"/>
                </a:lnTo>
                <a:lnTo>
                  <a:pt x="3761168" y="4999"/>
                </a:lnTo>
                <a:lnTo>
                  <a:pt x="3807356" y="19336"/>
                </a:lnTo>
                <a:lnTo>
                  <a:pt x="3849152" y="42022"/>
                </a:lnTo>
                <a:lnTo>
                  <a:pt x="3885568" y="72068"/>
                </a:lnTo>
                <a:lnTo>
                  <a:pt x="3915614" y="108484"/>
                </a:lnTo>
                <a:lnTo>
                  <a:pt x="3938300" y="150280"/>
                </a:lnTo>
                <a:lnTo>
                  <a:pt x="3952637" y="196467"/>
                </a:lnTo>
                <a:lnTo>
                  <a:pt x="3957636" y="246057"/>
                </a:lnTo>
                <a:lnTo>
                  <a:pt x="3957636" y="820742"/>
                </a:lnTo>
                <a:lnTo>
                  <a:pt x="3952637" y="870331"/>
                </a:lnTo>
                <a:lnTo>
                  <a:pt x="3938300" y="916519"/>
                </a:lnTo>
                <a:lnTo>
                  <a:pt x="3915614" y="958315"/>
                </a:lnTo>
                <a:lnTo>
                  <a:pt x="3885568" y="994731"/>
                </a:lnTo>
                <a:lnTo>
                  <a:pt x="3849152" y="1024777"/>
                </a:lnTo>
                <a:lnTo>
                  <a:pt x="3807356" y="1047463"/>
                </a:lnTo>
                <a:lnTo>
                  <a:pt x="3761168" y="1061800"/>
                </a:lnTo>
                <a:lnTo>
                  <a:pt x="3711580" y="1066799"/>
                </a:lnTo>
                <a:lnTo>
                  <a:pt x="246056" y="1066799"/>
                </a:lnTo>
                <a:lnTo>
                  <a:pt x="196467" y="1061800"/>
                </a:lnTo>
                <a:lnTo>
                  <a:pt x="150280" y="1047463"/>
                </a:lnTo>
                <a:lnTo>
                  <a:pt x="108484" y="1024777"/>
                </a:lnTo>
                <a:lnTo>
                  <a:pt x="72068" y="994731"/>
                </a:lnTo>
                <a:lnTo>
                  <a:pt x="42022" y="958315"/>
                </a:lnTo>
                <a:lnTo>
                  <a:pt x="19336" y="916519"/>
                </a:lnTo>
                <a:lnTo>
                  <a:pt x="4999" y="870331"/>
                </a:lnTo>
                <a:lnTo>
                  <a:pt x="0" y="820742"/>
                </a:lnTo>
                <a:lnTo>
                  <a:pt x="0" y="246057"/>
                </a:lnTo>
                <a:close/>
              </a:path>
            </a:pathLst>
          </a:custGeom>
          <a:ln w="38099">
            <a:solidFill>
              <a:srgbClr val="FFC10E"/>
            </a:solidFill>
          </a:ln>
        </p:spPr>
        <p:txBody>
          <a:bodyPr wrap="square" lIns="0" tIns="0" rIns="0" bIns="0" rtlCol="0"/>
          <a:lstStyle/>
          <a:p>
            <a:endParaRPr/>
          </a:p>
        </p:txBody>
      </p:sp>
      <p:sp>
        <p:nvSpPr>
          <p:cNvPr id="30" name="object 30"/>
          <p:cNvSpPr/>
          <p:nvPr/>
        </p:nvSpPr>
        <p:spPr>
          <a:xfrm>
            <a:off x="266007" y="4572000"/>
            <a:ext cx="4135582" cy="1704108"/>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304800" y="4611687"/>
            <a:ext cx="3957954" cy="1524000"/>
          </a:xfrm>
          <a:custGeom>
            <a:avLst/>
            <a:gdLst/>
            <a:ahLst/>
            <a:cxnLst/>
            <a:rect l="l" t="t" r="r" b="b"/>
            <a:pathLst>
              <a:path w="3957954" h="1524000">
                <a:moveTo>
                  <a:pt x="3660747" y="0"/>
                </a:moveTo>
                <a:lnTo>
                  <a:pt x="296889" y="0"/>
                </a:lnTo>
                <a:lnTo>
                  <a:pt x="248732" y="3885"/>
                </a:lnTo>
                <a:lnTo>
                  <a:pt x="203049" y="15135"/>
                </a:lnTo>
                <a:lnTo>
                  <a:pt x="160451" y="33138"/>
                </a:lnTo>
                <a:lnTo>
                  <a:pt x="121550" y="57282"/>
                </a:lnTo>
                <a:lnTo>
                  <a:pt x="86957" y="86957"/>
                </a:lnTo>
                <a:lnTo>
                  <a:pt x="57282" y="121551"/>
                </a:lnTo>
                <a:lnTo>
                  <a:pt x="33138" y="160452"/>
                </a:lnTo>
                <a:lnTo>
                  <a:pt x="15135" y="203050"/>
                </a:lnTo>
                <a:lnTo>
                  <a:pt x="3885" y="248733"/>
                </a:lnTo>
                <a:lnTo>
                  <a:pt x="0" y="296890"/>
                </a:lnTo>
                <a:lnTo>
                  <a:pt x="0" y="1227110"/>
                </a:lnTo>
                <a:lnTo>
                  <a:pt x="3885" y="1275267"/>
                </a:lnTo>
                <a:lnTo>
                  <a:pt x="15135" y="1320950"/>
                </a:lnTo>
                <a:lnTo>
                  <a:pt x="33138" y="1363548"/>
                </a:lnTo>
                <a:lnTo>
                  <a:pt x="57282" y="1402449"/>
                </a:lnTo>
                <a:lnTo>
                  <a:pt x="86957" y="1437043"/>
                </a:lnTo>
                <a:lnTo>
                  <a:pt x="121550" y="1466717"/>
                </a:lnTo>
                <a:lnTo>
                  <a:pt x="160451" y="1490862"/>
                </a:lnTo>
                <a:lnTo>
                  <a:pt x="203049" y="1508864"/>
                </a:lnTo>
                <a:lnTo>
                  <a:pt x="248732" y="1520114"/>
                </a:lnTo>
                <a:lnTo>
                  <a:pt x="296889" y="1524000"/>
                </a:lnTo>
                <a:lnTo>
                  <a:pt x="3660747" y="1524000"/>
                </a:lnTo>
                <a:lnTo>
                  <a:pt x="3708904" y="1520114"/>
                </a:lnTo>
                <a:lnTo>
                  <a:pt x="3754587" y="1508864"/>
                </a:lnTo>
                <a:lnTo>
                  <a:pt x="3797185" y="1490862"/>
                </a:lnTo>
                <a:lnTo>
                  <a:pt x="3836086" y="1466717"/>
                </a:lnTo>
                <a:lnTo>
                  <a:pt x="3870680" y="1437043"/>
                </a:lnTo>
                <a:lnTo>
                  <a:pt x="3900354" y="1402449"/>
                </a:lnTo>
                <a:lnTo>
                  <a:pt x="3924499" y="1363548"/>
                </a:lnTo>
                <a:lnTo>
                  <a:pt x="3942501" y="1320950"/>
                </a:lnTo>
                <a:lnTo>
                  <a:pt x="3953751" y="1275267"/>
                </a:lnTo>
                <a:lnTo>
                  <a:pt x="3957637" y="1227110"/>
                </a:lnTo>
                <a:lnTo>
                  <a:pt x="3957637" y="296890"/>
                </a:lnTo>
                <a:lnTo>
                  <a:pt x="3953751" y="248733"/>
                </a:lnTo>
                <a:lnTo>
                  <a:pt x="3942501" y="203050"/>
                </a:lnTo>
                <a:lnTo>
                  <a:pt x="3924499" y="160452"/>
                </a:lnTo>
                <a:lnTo>
                  <a:pt x="3900354" y="121551"/>
                </a:lnTo>
                <a:lnTo>
                  <a:pt x="3870680" y="86957"/>
                </a:lnTo>
                <a:lnTo>
                  <a:pt x="3836086" y="57282"/>
                </a:lnTo>
                <a:lnTo>
                  <a:pt x="3797185" y="33138"/>
                </a:lnTo>
                <a:lnTo>
                  <a:pt x="3754587" y="15135"/>
                </a:lnTo>
                <a:lnTo>
                  <a:pt x="3708904" y="3885"/>
                </a:lnTo>
                <a:lnTo>
                  <a:pt x="3660747" y="0"/>
                </a:lnTo>
                <a:close/>
              </a:path>
            </a:pathLst>
          </a:custGeom>
          <a:solidFill>
            <a:srgbClr val="FFF2DE"/>
          </a:solidFill>
        </p:spPr>
        <p:txBody>
          <a:bodyPr wrap="square" lIns="0" tIns="0" rIns="0" bIns="0" rtlCol="0"/>
          <a:lstStyle/>
          <a:p>
            <a:endParaRPr/>
          </a:p>
        </p:txBody>
      </p:sp>
      <p:sp>
        <p:nvSpPr>
          <p:cNvPr id="32" name="object 32"/>
          <p:cNvSpPr/>
          <p:nvPr/>
        </p:nvSpPr>
        <p:spPr>
          <a:xfrm>
            <a:off x="304800" y="4611687"/>
            <a:ext cx="3957954" cy="1524000"/>
          </a:xfrm>
          <a:custGeom>
            <a:avLst/>
            <a:gdLst/>
            <a:ahLst/>
            <a:cxnLst/>
            <a:rect l="l" t="t" r="r" b="b"/>
            <a:pathLst>
              <a:path w="3957954" h="1524000">
                <a:moveTo>
                  <a:pt x="0" y="296890"/>
                </a:moveTo>
                <a:lnTo>
                  <a:pt x="3885" y="248732"/>
                </a:lnTo>
                <a:lnTo>
                  <a:pt x="15135" y="203049"/>
                </a:lnTo>
                <a:lnTo>
                  <a:pt x="33138" y="160451"/>
                </a:lnTo>
                <a:lnTo>
                  <a:pt x="57282" y="121550"/>
                </a:lnTo>
                <a:lnTo>
                  <a:pt x="86957" y="86957"/>
                </a:lnTo>
                <a:lnTo>
                  <a:pt x="121550" y="57282"/>
                </a:lnTo>
                <a:lnTo>
                  <a:pt x="160451" y="33138"/>
                </a:lnTo>
                <a:lnTo>
                  <a:pt x="203049" y="15135"/>
                </a:lnTo>
                <a:lnTo>
                  <a:pt x="248732" y="3885"/>
                </a:lnTo>
                <a:lnTo>
                  <a:pt x="296889" y="0"/>
                </a:lnTo>
                <a:lnTo>
                  <a:pt x="3660747" y="0"/>
                </a:lnTo>
                <a:lnTo>
                  <a:pt x="3708904" y="3885"/>
                </a:lnTo>
                <a:lnTo>
                  <a:pt x="3754587" y="15135"/>
                </a:lnTo>
                <a:lnTo>
                  <a:pt x="3797185" y="33138"/>
                </a:lnTo>
                <a:lnTo>
                  <a:pt x="3836086" y="57282"/>
                </a:lnTo>
                <a:lnTo>
                  <a:pt x="3870679" y="86957"/>
                </a:lnTo>
                <a:lnTo>
                  <a:pt x="3900354" y="121550"/>
                </a:lnTo>
                <a:lnTo>
                  <a:pt x="3924498" y="160451"/>
                </a:lnTo>
                <a:lnTo>
                  <a:pt x="3942501" y="203049"/>
                </a:lnTo>
                <a:lnTo>
                  <a:pt x="3953751" y="248732"/>
                </a:lnTo>
                <a:lnTo>
                  <a:pt x="3957636" y="296890"/>
                </a:lnTo>
                <a:lnTo>
                  <a:pt x="3957636" y="1227109"/>
                </a:lnTo>
                <a:lnTo>
                  <a:pt x="3953751" y="1275266"/>
                </a:lnTo>
                <a:lnTo>
                  <a:pt x="3942501" y="1320949"/>
                </a:lnTo>
                <a:lnTo>
                  <a:pt x="3924498" y="1363547"/>
                </a:lnTo>
                <a:lnTo>
                  <a:pt x="3900354" y="1402449"/>
                </a:lnTo>
                <a:lnTo>
                  <a:pt x="3870679" y="1437042"/>
                </a:lnTo>
                <a:lnTo>
                  <a:pt x="3836086" y="1466717"/>
                </a:lnTo>
                <a:lnTo>
                  <a:pt x="3797185" y="1490861"/>
                </a:lnTo>
                <a:lnTo>
                  <a:pt x="3754587" y="1508863"/>
                </a:lnTo>
                <a:lnTo>
                  <a:pt x="3708904" y="1520113"/>
                </a:lnTo>
                <a:lnTo>
                  <a:pt x="3660747" y="1523999"/>
                </a:lnTo>
                <a:lnTo>
                  <a:pt x="296889" y="1523999"/>
                </a:lnTo>
                <a:lnTo>
                  <a:pt x="248732" y="1520113"/>
                </a:lnTo>
                <a:lnTo>
                  <a:pt x="203049" y="1508863"/>
                </a:lnTo>
                <a:lnTo>
                  <a:pt x="160451" y="1490861"/>
                </a:lnTo>
                <a:lnTo>
                  <a:pt x="121550" y="1466717"/>
                </a:lnTo>
                <a:lnTo>
                  <a:pt x="86957" y="1437042"/>
                </a:lnTo>
                <a:lnTo>
                  <a:pt x="57282" y="1402449"/>
                </a:lnTo>
                <a:lnTo>
                  <a:pt x="33138" y="1363547"/>
                </a:lnTo>
                <a:lnTo>
                  <a:pt x="15135" y="1320949"/>
                </a:lnTo>
                <a:lnTo>
                  <a:pt x="3885" y="1275266"/>
                </a:lnTo>
                <a:lnTo>
                  <a:pt x="0" y="1227109"/>
                </a:lnTo>
                <a:lnTo>
                  <a:pt x="0" y="296890"/>
                </a:lnTo>
                <a:close/>
              </a:path>
            </a:pathLst>
          </a:custGeom>
          <a:ln w="38099">
            <a:solidFill>
              <a:srgbClr val="FFC10E"/>
            </a:solidFill>
          </a:ln>
        </p:spPr>
        <p:txBody>
          <a:bodyPr wrap="square" lIns="0" tIns="0" rIns="0" bIns="0" rtlCol="0"/>
          <a:lstStyle/>
          <a:p>
            <a:endParaRPr/>
          </a:p>
        </p:txBody>
      </p:sp>
      <p:sp>
        <p:nvSpPr>
          <p:cNvPr id="33" name="object 33"/>
          <p:cNvSpPr/>
          <p:nvPr/>
        </p:nvSpPr>
        <p:spPr>
          <a:xfrm>
            <a:off x="266007" y="1828799"/>
            <a:ext cx="3543993" cy="533401"/>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304800" y="1868488"/>
            <a:ext cx="3581400" cy="493712"/>
          </a:xfrm>
          <a:custGeom>
            <a:avLst/>
            <a:gdLst/>
            <a:ahLst/>
            <a:cxnLst/>
            <a:rect l="l" t="t" r="r" b="b"/>
            <a:pathLst>
              <a:path w="3957954" h="1066800">
                <a:moveTo>
                  <a:pt x="3711580" y="0"/>
                </a:moveTo>
                <a:lnTo>
                  <a:pt x="246056" y="0"/>
                </a:lnTo>
                <a:lnTo>
                  <a:pt x="196467" y="4999"/>
                </a:lnTo>
                <a:lnTo>
                  <a:pt x="150280" y="19336"/>
                </a:lnTo>
                <a:lnTo>
                  <a:pt x="108484" y="42022"/>
                </a:lnTo>
                <a:lnTo>
                  <a:pt x="72068" y="72068"/>
                </a:lnTo>
                <a:lnTo>
                  <a:pt x="42022" y="108484"/>
                </a:lnTo>
                <a:lnTo>
                  <a:pt x="19336" y="150280"/>
                </a:lnTo>
                <a:lnTo>
                  <a:pt x="4999" y="196468"/>
                </a:lnTo>
                <a:lnTo>
                  <a:pt x="0" y="246057"/>
                </a:lnTo>
                <a:lnTo>
                  <a:pt x="0" y="820742"/>
                </a:lnTo>
                <a:lnTo>
                  <a:pt x="4999" y="870331"/>
                </a:lnTo>
                <a:lnTo>
                  <a:pt x="19336" y="916519"/>
                </a:lnTo>
                <a:lnTo>
                  <a:pt x="42022" y="958315"/>
                </a:lnTo>
                <a:lnTo>
                  <a:pt x="72068" y="994731"/>
                </a:lnTo>
                <a:lnTo>
                  <a:pt x="108484" y="1024777"/>
                </a:lnTo>
                <a:lnTo>
                  <a:pt x="150280" y="1047463"/>
                </a:lnTo>
                <a:lnTo>
                  <a:pt x="196467" y="1061800"/>
                </a:lnTo>
                <a:lnTo>
                  <a:pt x="246056" y="1066800"/>
                </a:lnTo>
                <a:lnTo>
                  <a:pt x="3711580" y="1066800"/>
                </a:lnTo>
                <a:lnTo>
                  <a:pt x="3761169" y="1061800"/>
                </a:lnTo>
                <a:lnTo>
                  <a:pt x="3807356" y="1047463"/>
                </a:lnTo>
                <a:lnTo>
                  <a:pt x="3849153" y="1024777"/>
                </a:lnTo>
                <a:lnTo>
                  <a:pt x="3885568" y="994731"/>
                </a:lnTo>
                <a:lnTo>
                  <a:pt x="3915614" y="958315"/>
                </a:lnTo>
                <a:lnTo>
                  <a:pt x="3938301" y="916519"/>
                </a:lnTo>
                <a:lnTo>
                  <a:pt x="3952638" y="870331"/>
                </a:lnTo>
                <a:lnTo>
                  <a:pt x="3957637" y="820742"/>
                </a:lnTo>
                <a:lnTo>
                  <a:pt x="3957637" y="246057"/>
                </a:lnTo>
                <a:lnTo>
                  <a:pt x="3952638" y="196468"/>
                </a:lnTo>
                <a:lnTo>
                  <a:pt x="3938301" y="150280"/>
                </a:lnTo>
                <a:lnTo>
                  <a:pt x="3915614" y="108484"/>
                </a:lnTo>
                <a:lnTo>
                  <a:pt x="3885568" y="72068"/>
                </a:lnTo>
                <a:lnTo>
                  <a:pt x="3849153" y="42022"/>
                </a:lnTo>
                <a:lnTo>
                  <a:pt x="3807356" y="19336"/>
                </a:lnTo>
                <a:lnTo>
                  <a:pt x="3761169" y="4999"/>
                </a:lnTo>
                <a:lnTo>
                  <a:pt x="3711580" y="0"/>
                </a:lnTo>
                <a:close/>
              </a:path>
            </a:pathLst>
          </a:custGeom>
          <a:solidFill>
            <a:srgbClr val="FFF2DE"/>
          </a:solidFill>
        </p:spPr>
        <p:txBody>
          <a:bodyPr wrap="square" lIns="0" tIns="0" rIns="0" bIns="0" rtlCol="0"/>
          <a:lstStyle/>
          <a:p>
            <a:endParaRPr/>
          </a:p>
        </p:txBody>
      </p:sp>
      <p:sp>
        <p:nvSpPr>
          <p:cNvPr id="35" name="object 35"/>
          <p:cNvSpPr/>
          <p:nvPr/>
        </p:nvSpPr>
        <p:spPr>
          <a:xfrm>
            <a:off x="304800" y="1868488"/>
            <a:ext cx="3957954" cy="1066800"/>
          </a:xfrm>
          <a:custGeom>
            <a:avLst/>
            <a:gdLst/>
            <a:ahLst/>
            <a:cxnLst/>
            <a:rect l="l" t="t" r="r" b="b"/>
            <a:pathLst>
              <a:path w="3957954" h="1066800">
                <a:moveTo>
                  <a:pt x="0" y="246057"/>
                </a:moveTo>
                <a:lnTo>
                  <a:pt x="4999" y="196467"/>
                </a:lnTo>
                <a:lnTo>
                  <a:pt x="19336" y="150280"/>
                </a:lnTo>
                <a:lnTo>
                  <a:pt x="42022" y="108484"/>
                </a:lnTo>
                <a:lnTo>
                  <a:pt x="72068" y="72068"/>
                </a:lnTo>
                <a:lnTo>
                  <a:pt x="108484" y="42022"/>
                </a:lnTo>
                <a:lnTo>
                  <a:pt x="150280" y="19336"/>
                </a:lnTo>
                <a:lnTo>
                  <a:pt x="196467" y="4998"/>
                </a:lnTo>
                <a:lnTo>
                  <a:pt x="246056" y="0"/>
                </a:lnTo>
                <a:lnTo>
                  <a:pt x="3711580" y="0"/>
                </a:lnTo>
                <a:lnTo>
                  <a:pt x="3761168" y="4998"/>
                </a:lnTo>
                <a:lnTo>
                  <a:pt x="3807356" y="19336"/>
                </a:lnTo>
                <a:lnTo>
                  <a:pt x="3849152" y="42022"/>
                </a:lnTo>
                <a:lnTo>
                  <a:pt x="3885568" y="72068"/>
                </a:lnTo>
                <a:lnTo>
                  <a:pt x="3915614" y="108484"/>
                </a:lnTo>
                <a:lnTo>
                  <a:pt x="3938300" y="150280"/>
                </a:lnTo>
                <a:lnTo>
                  <a:pt x="3952637" y="196467"/>
                </a:lnTo>
                <a:lnTo>
                  <a:pt x="3957636" y="246057"/>
                </a:lnTo>
                <a:lnTo>
                  <a:pt x="3957636" y="820742"/>
                </a:lnTo>
                <a:lnTo>
                  <a:pt x="3952637" y="870331"/>
                </a:lnTo>
                <a:lnTo>
                  <a:pt x="3938300" y="916519"/>
                </a:lnTo>
                <a:lnTo>
                  <a:pt x="3915614" y="958315"/>
                </a:lnTo>
                <a:lnTo>
                  <a:pt x="3885568" y="994731"/>
                </a:lnTo>
                <a:lnTo>
                  <a:pt x="3849152" y="1024777"/>
                </a:lnTo>
                <a:lnTo>
                  <a:pt x="3807356" y="1047463"/>
                </a:lnTo>
                <a:lnTo>
                  <a:pt x="3761168" y="1061800"/>
                </a:lnTo>
                <a:lnTo>
                  <a:pt x="3711580" y="1066799"/>
                </a:lnTo>
                <a:lnTo>
                  <a:pt x="246056" y="1066799"/>
                </a:lnTo>
                <a:lnTo>
                  <a:pt x="196467" y="1061800"/>
                </a:lnTo>
                <a:lnTo>
                  <a:pt x="150280" y="1047463"/>
                </a:lnTo>
                <a:lnTo>
                  <a:pt x="108484" y="1024777"/>
                </a:lnTo>
                <a:lnTo>
                  <a:pt x="72068" y="994731"/>
                </a:lnTo>
                <a:lnTo>
                  <a:pt x="42022" y="958315"/>
                </a:lnTo>
                <a:lnTo>
                  <a:pt x="19336" y="916519"/>
                </a:lnTo>
                <a:lnTo>
                  <a:pt x="4999" y="870331"/>
                </a:lnTo>
                <a:lnTo>
                  <a:pt x="0" y="820742"/>
                </a:lnTo>
                <a:lnTo>
                  <a:pt x="0" y="246057"/>
                </a:lnTo>
                <a:close/>
              </a:path>
            </a:pathLst>
          </a:custGeom>
          <a:ln w="38099">
            <a:solidFill>
              <a:srgbClr val="FFF2DA"/>
            </a:solidFill>
          </a:ln>
        </p:spPr>
        <p:txBody>
          <a:bodyPr wrap="square" lIns="0" tIns="0" rIns="0" bIns="0" rtlCol="0"/>
          <a:lstStyle/>
          <a:p>
            <a:endParaRPr/>
          </a:p>
        </p:txBody>
      </p:sp>
      <p:sp>
        <p:nvSpPr>
          <p:cNvPr id="36" name="object 36"/>
          <p:cNvSpPr txBox="1"/>
          <p:nvPr/>
        </p:nvSpPr>
        <p:spPr>
          <a:xfrm>
            <a:off x="1054405" y="2252028"/>
            <a:ext cx="246507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MS PGothic"/>
                <a:cs typeface="MS PGothic"/>
              </a:rPr>
              <a:t>“</a:t>
            </a:r>
            <a:r>
              <a:rPr sz="1800" spc="-25" dirty="0">
                <a:latin typeface="Arial"/>
                <a:cs typeface="Arial"/>
              </a:rPr>
              <a:t>Talking </a:t>
            </a:r>
            <a:r>
              <a:rPr lang="en-US" spc="-5" dirty="0" smtClean="0">
                <a:latin typeface="Arial"/>
                <a:cs typeface="Arial"/>
              </a:rPr>
              <a:t> </a:t>
            </a:r>
            <a:r>
              <a:rPr sz="1800" spc="-5" dirty="0" smtClean="0">
                <a:latin typeface="Arial"/>
                <a:cs typeface="Arial"/>
              </a:rPr>
              <a:t>t</a:t>
            </a:r>
            <a:r>
              <a:rPr lang="en-US" sz="1800" spc="-5" dirty="0" smtClean="0">
                <a:latin typeface="Arial"/>
                <a:cs typeface="Arial"/>
              </a:rPr>
              <a:t>o</a:t>
            </a:r>
            <a:r>
              <a:rPr sz="1800" spc="-5" dirty="0" smtClean="0">
                <a:latin typeface="MS PGothic"/>
                <a:cs typeface="MS PGothic"/>
              </a:rPr>
              <a:t>”</a:t>
            </a:r>
            <a:r>
              <a:rPr sz="1800" spc="-210" dirty="0" smtClean="0">
                <a:latin typeface="MS PGothic"/>
                <a:cs typeface="MS PGothic"/>
              </a:rPr>
              <a:t> </a:t>
            </a:r>
            <a:r>
              <a:rPr sz="1800" dirty="0">
                <a:latin typeface="Arial"/>
                <a:cs typeface="Arial"/>
              </a:rPr>
              <a:t>Consumers</a:t>
            </a:r>
          </a:p>
        </p:txBody>
      </p:sp>
      <p:sp>
        <p:nvSpPr>
          <p:cNvPr id="37" name="object 37"/>
          <p:cNvSpPr/>
          <p:nvPr/>
        </p:nvSpPr>
        <p:spPr>
          <a:xfrm>
            <a:off x="266007" y="3200399"/>
            <a:ext cx="4135582" cy="1246909"/>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304800" y="3240088"/>
            <a:ext cx="3957954" cy="1066800"/>
          </a:xfrm>
          <a:custGeom>
            <a:avLst/>
            <a:gdLst/>
            <a:ahLst/>
            <a:cxnLst/>
            <a:rect l="l" t="t" r="r" b="b"/>
            <a:pathLst>
              <a:path w="3957954" h="1066800">
                <a:moveTo>
                  <a:pt x="3711580" y="0"/>
                </a:moveTo>
                <a:lnTo>
                  <a:pt x="246056" y="0"/>
                </a:lnTo>
                <a:lnTo>
                  <a:pt x="196467" y="4998"/>
                </a:lnTo>
                <a:lnTo>
                  <a:pt x="150280" y="19336"/>
                </a:lnTo>
                <a:lnTo>
                  <a:pt x="108484" y="42022"/>
                </a:lnTo>
                <a:lnTo>
                  <a:pt x="72068" y="72067"/>
                </a:lnTo>
                <a:lnTo>
                  <a:pt x="42022" y="108483"/>
                </a:lnTo>
                <a:lnTo>
                  <a:pt x="19336" y="150279"/>
                </a:lnTo>
                <a:lnTo>
                  <a:pt x="4999" y="196467"/>
                </a:lnTo>
                <a:lnTo>
                  <a:pt x="0" y="246056"/>
                </a:lnTo>
                <a:lnTo>
                  <a:pt x="0" y="820742"/>
                </a:lnTo>
                <a:lnTo>
                  <a:pt x="4999" y="870331"/>
                </a:lnTo>
                <a:lnTo>
                  <a:pt x="19336" y="916519"/>
                </a:lnTo>
                <a:lnTo>
                  <a:pt x="42022" y="958315"/>
                </a:lnTo>
                <a:lnTo>
                  <a:pt x="72068" y="994730"/>
                </a:lnTo>
                <a:lnTo>
                  <a:pt x="108484" y="1024776"/>
                </a:lnTo>
                <a:lnTo>
                  <a:pt x="150280" y="1047462"/>
                </a:lnTo>
                <a:lnTo>
                  <a:pt x="196467" y="1061799"/>
                </a:lnTo>
                <a:lnTo>
                  <a:pt x="246056" y="1066798"/>
                </a:lnTo>
                <a:lnTo>
                  <a:pt x="3711580" y="1066798"/>
                </a:lnTo>
                <a:lnTo>
                  <a:pt x="3761169" y="1061799"/>
                </a:lnTo>
                <a:lnTo>
                  <a:pt x="3807356" y="1047462"/>
                </a:lnTo>
                <a:lnTo>
                  <a:pt x="3849153" y="1024776"/>
                </a:lnTo>
                <a:lnTo>
                  <a:pt x="3885568" y="994730"/>
                </a:lnTo>
                <a:lnTo>
                  <a:pt x="3915614" y="958315"/>
                </a:lnTo>
                <a:lnTo>
                  <a:pt x="3938301" y="916519"/>
                </a:lnTo>
                <a:lnTo>
                  <a:pt x="3952638" y="870331"/>
                </a:lnTo>
                <a:lnTo>
                  <a:pt x="3957637" y="820742"/>
                </a:lnTo>
                <a:lnTo>
                  <a:pt x="3957637" y="246056"/>
                </a:lnTo>
                <a:lnTo>
                  <a:pt x="3952638" y="196467"/>
                </a:lnTo>
                <a:lnTo>
                  <a:pt x="3938301" y="150279"/>
                </a:lnTo>
                <a:lnTo>
                  <a:pt x="3915614" y="108483"/>
                </a:lnTo>
                <a:lnTo>
                  <a:pt x="3885568" y="72067"/>
                </a:lnTo>
                <a:lnTo>
                  <a:pt x="3849153" y="42022"/>
                </a:lnTo>
                <a:lnTo>
                  <a:pt x="3807356" y="19336"/>
                </a:lnTo>
                <a:lnTo>
                  <a:pt x="3761169" y="4998"/>
                </a:lnTo>
                <a:lnTo>
                  <a:pt x="3711580" y="0"/>
                </a:lnTo>
                <a:close/>
              </a:path>
            </a:pathLst>
          </a:custGeom>
          <a:solidFill>
            <a:srgbClr val="FFF2DE"/>
          </a:solidFill>
        </p:spPr>
        <p:txBody>
          <a:bodyPr wrap="square" lIns="0" tIns="0" rIns="0" bIns="0" rtlCol="0"/>
          <a:lstStyle/>
          <a:p>
            <a:endParaRPr/>
          </a:p>
        </p:txBody>
      </p:sp>
      <p:sp>
        <p:nvSpPr>
          <p:cNvPr id="39" name="object 39"/>
          <p:cNvSpPr/>
          <p:nvPr/>
        </p:nvSpPr>
        <p:spPr>
          <a:xfrm>
            <a:off x="304800" y="3240088"/>
            <a:ext cx="3957954" cy="1066800"/>
          </a:xfrm>
          <a:custGeom>
            <a:avLst/>
            <a:gdLst/>
            <a:ahLst/>
            <a:cxnLst/>
            <a:rect l="l" t="t" r="r" b="b"/>
            <a:pathLst>
              <a:path w="3957954" h="1066800">
                <a:moveTo>
                  <a:pt x="0" y="246057"/>
                </a:moveTo>
                <a:lnTo>
                  <a:pt x="4999" y="196467"/>
                </a:lnTo>
                <a:lnTo>
                  <a:pt x="19336" y="150280"/>
                </a:lnTo>
                <a:lnTo>
                  <a:pt x="42022" y="108484"/>
                </a:lnTo>
                <a:lnTo>
                  <a:pt x="72068" y="72068"/>
                </a:lnTo>
                <a:lnTo>
                  <a:pt x="108484" y="42022"/>
                </a:lnTo>
                <a:lnTo>
                  <a:pt x="150280" y="19336"/>
                </a:lnTo>
                <a:lnTo>
                  <a:pt x="196467" y="4999"/>
                </a:lnTo>
                <a:lnTo>
                  <a:pt x="246056" y="0"/>
                </a:lnTo>
                <a:lnTo>
                  <a:pt x="3711580" y="0"/>
                </a:lnTo>
                <a:lnTo>
                  <a:pt x="3761168" y="4999"/>
                </a:lnTo>
                <a:lnTo>
                  <a:pt x="3807356" y="19336"/>
                </a:lnTo>
                <a:lnTo>
                  <a:pt x="3849152" y="42022"/>
                </a:lnTo>
                <a:lnTo>
                  <a:pt x="3885568" y="72068"/>
                </a:lnTo>
                <a:lnTo>
                  <a:pt x="3915614" y="108484"/>
                </a:lnTo>
                <a:lnTo>
                  <a:pt x="3938300" y="150280"/>
                </a:lnTo>
                <a:lnTo>
                  <a:pt x="3952637" y="196467"/>
                </a:lnTo>
                <a:lnTo>
                  <a:pt x="3957636" y="246057"/>
                </a:lnTo>
                <a:lnTo>
                  <a:pt x="3957636" y="820742"/>
                </a:lnTo>
                <a:lnTo>
                  <a:pt x="3952637" y="870331"/>
                </a:lnTo>
                <a:lnTo>
                  <a:pt x="3938300" y="916519"/>
                </a:lnTo>
                <a:lnTo>
                  <a:pt x="3915614" y="958315"/>
                </a:lnTo>
                <a:lnTo>
                  <a:pt x="3885568" y="994731"/>
                </a:lnTo>
                <a:lnTo>
                  <a:pt x="3849152" y="1024777"/>
                </a:lnTo>
                <a:lnTo>
                  <a:pt x="3807356" y="1047463"/>
                </a:lnTo>
                <a:lnTo>
                  <a:pt x="3761168" y="1061800"/>
                </a:lnTo>
                <a:lnTo>
                  <a:pt x="3711580" y="1066799"/>
                </a:lnTo>
                <a:lnTo>
                  <a:pt x="246056" y="1066799"/>
                </a:lnTo>
                <a:lnTo>
                  <a:pt x="196467" y="1061800"/>
                </a:lnTo>
                <a:lnTo>
                  <a:pt x="150280" y="1047463"/>
                </a:lnTo>
                <a:lnTo>
                  <a:pt x="108484" y="1024777"/>
                </a:lnTo>
                <a:lnTo>
                  <a:pt x="72068" y="994731"/>
                </a:lnTo>
                <a:lnTo>
                  <a:pt x="42022" y="958315"/>
                </a:lnTo>
                <a:lnTo>
                  <a:pt x="19336" y="916519"/>
                </a:lnTo>
                <a:lnTo>
                  <a:pt x="4999" y="870331"/>
                </a:lnTo>
                <a:lnTo>
                  <a:pt x="0" y="820742"/>
                </a:lnTo>
                <a:lnTo>
                  <a:pt x="0" y="246057"/>
                </a:lnTo>
                <a:close/>
              </a:path>
            </a:pathLst>
          </a:custGeom>
          <a:ln w="38099">
            <a:solidFill>
              <a:srgbClr val="FFF2DA"/>
            </a:solidFill>
          </a:ln>
        </p:spPr>
        <p:txBody>
          <a:bodyPr wrap="square" lIns="0" tIns="0" rIns="0" bIns="0" rtlCol="0"/>
          <a:lstStyle/>
          <a:p>
            <a:endParaRPr/>
          </a:p>
        </p:txBody>
      </p:sp>
      <p:sp>
        <p:nvSpPr>
          <p:cNvPr id="40" name="object 40"/>
          <p:cNvSpPr txBox="1"/>
          <p:nvPr/>
        </p:nvSpPr>
        <p:spPr>
          <a:xfrm>
            <a:off x="514494" y="3623628"/>
            <a:ext cx="354520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Focus </a:t>
            </a:r>
            <a:r>
              <a:rPr sz="1800" dirty="0">
                <a:latin typeface="Arial"/>
                <a:cs typeface="Arial"/>
              </a:rPr>
              <a:t>on </a:t>
            </a:r>
            <a:r>
              <a:rPr sz="1800" spc="-5" dirty="0">
                <a:latin typeface="Arial"/>
                <a:cs typeface="Arial"/>
              </a:rPr>
              <a:t>Winning </a:t>
            </a:r>
            <a:r>
              <a:rPr sz="1800" dirty="0">
                <a:latin typeface="Arial"/>
                <a:cs typeface="Arial"/>
              </a:rPr>
              <a:t>New</a:t>
            </a:r>
            <a:r>
              <a:rPr sz="1800" spc="-5" dirty="0">
                <a:latin typeface="Arial"/>
                <a:cs typeface="Arial"/>
              </a:rPr>
              <a:t> Customers</a:t>
            </a:r>
            <a:endParaRPr sz="1800" dirty="0">
              <a:latin typeface="Arial"/>
              <a:cs typeface="Arial"/>
            </a:endParaRPr>
          </a:p>
        </p:txBody>
      </p:sp>
      <p:sp>
        <p:nvSpPr>
          <p:cNvPr id="41" name="object 41"/>
          <p:cNvSpPr/>
          <p:nvPr/>
        </p:nvSpPr>
        <p:spPr>
          <a:xfrm>
            <a:off x="266007" y="4572000"/>
            <a:ext cx="4135582" cy="1704108"/>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304800" y="4611687"/>
            <a:ext cx="3957954" cy="1524000"/>
          </a:xfrm>
          <a:custGeom>
            <a:avLst/>
            <a:gdLst/>
            <a:ahLst/>
            <a:cxnLst/>
            <a:rect l="l" t="t" r="r" b="b"/>
            <a:pathLst>
              <a:path w="3957954" h="1524000">
                <a:moveTo>
                  <a:pt x="3660747" y="0"/>
                </a:moveTo>
                <a:lnTo>
                  <a:pt x="296889" y="0"/>
                </a:lnTo>
                <a:lnTo>
                  <a:pt x="248732" y="3885"/>
                </a:lnTo>
                <a:lnTo>
                  <a:pt x="203049" y="15135"/>
                </a:lnTo>
                <a:lnTo>
                  <a:pt x="160451" y="33138"/>
                </a:lnTo>
                <a:lnTo>
                  <a:pt x="121550" y="57282"/>
                </a:lnTo>
                <a:lnTo>
                  <a:pt x="86957" y="86957"/>
                </a:lnTo>
                <a:lnTo>
                  <a:pt x="57282" y="121551"/>
                </a:lnTo>
                <a:lnTo>
                  <a:pt x="33138" y="160452"/>
                </a:lnTo>
                <a:lnTo>
                  <a:pt x="15135" y="203050"/>
                </a:lnTo>
                <a:lnTo>
                  <a:pt x="3885" y="248733"/>
                </a:lnTo>
                <a:lnTo>
                  <a:pt x="0" y="296890"/>
                </a:lnTo>
                <a:lnTo>
                  <a:pt x="0" y="1227110"/>
                </a:lnTo>
                <a:lnTo>
                  <a:pt x="3885" y="1275267"/>
                </a:lnTo>
                <a:lnTo>
                  <a:pt x="15135" y="1320950"/>
                </a:lnTo>
                <a:lnTo>
                  <a:pt x="33138" y="1363548"/>
                </a:lnTo>
                <a:lnTo>
                  <a:pt x="57282" y="1402449"/>
                </a:lnTo>
                <a:lnTo>
                  <a:pt x="86957" y="1437043"/>
                </a:lnTo>
                <a:lnTo>
                  <a:pt x="121550" y="1466717"/>
                </a:lnTo>
                <a:lnTo>
                  <a:pt x="160451" y="1490862"/>
                </a:lnTo>
                <a:lnTo>
                  <a:pt x="203049" y="1508864"/>
                </a:lnTo>
                <a:lnTo>
                  <a:pt x="248732" y="1520114"/>
                </a:lnTo>
                <a:lnTo>
                  <a:pt x="296889" y="1524000"/>
                </a:lnTo>
                <a:lnTo>
                  <a:pt x="3660747" y="1524000"/>
                </a:lnTo>
                <a:lnTo>
                  <a:pt x="3708904" y="1520114"/>
                </a:lnTo>
                <a:lnTo>
                  <a:pt x="3754587" y="1508864"/>
                </a:lnTo>
                <a:lnTo>
                  <a:pt x="3797185" y="1490862"/>
                </a:lnTo>
                <a:lnTo>
                  <a:pt x="3836086" y="1466717"/>
                </a:lnTo>
                <a:lnTo>
                  <a:pt x="3870680" y="1437043"/>
                </a:lnTo>
                <a:lnTo>
                  <a:pt x="3900354" y="1402449"/>
                </a:lnTo>
                <a:lnTo>
                  <a:pt x="3924499" y="1363548"/>
                </a:lnTo>
                <a:lnTo>
                  <a:pt x="3942501" y="1320950"/>
                </a:lnTo>
                <a:lnTo>
                  <a:pt x="3953751" y="1275267"/>
                </a:lnTo>
                <a:lnTo>
                  <a:pt x="3957637" y="1227110"/>
                </a:lnTo>
                <a:lnTo>
                  <a:pt x="3957637" y="296890"/>
                </a:lnTo>
                <a:lnTo>
                  <a:pt x="3953751" y="248733"/>
                </a:lnTo>
                <a:lnTo>
                  <a:pt x="3942501" y="203050"/>
                </a:lnTo>
                <a:lnTo>
                  <a:pt x="3924499" y="160452"/>
                </a:lnTo>
                <a:lnTo>
                  <a:pt x="3900354" y="121551"/>
                </a:lnTo>
                <a:lnTo>
                  <a:pt x="3870680" y="86957"/>
                </a:lnTo>
                <a:lnTo>
                  <a:pt x="3836086" y="57282"/>
                </a:lnTo>
                <a:lnTo>
                  <a:pt x="3797185" y="33138"/>
                </a:lnTo>
                <a:lnTo>
                  <a:pt x="3754587" y="15135"/>
                </a:lnTo>
                <a:lnTo>
                  <a:pt x="3708904" y="3885"/>
                </a:lnTo>
                <a:lnTo>
                  <a:pt x="3660747" y="0"/>
                </a:lnTo>
                <a:close/>
              </a:path>
            </a:pathLst>
          </a:custGeom>
          <a:solidFill>
            <a:srgbClr val="FFF2DE"/>
          </a:solidFill>
        </p:spPr>
        <p:txBody>
          <a:bodyPr wrap="square" lIns="0" tIns="0" rIns="0" bIns="0" rtlCol="0"/>
          <a:lstStyle/>
          <a:p>
            <a:endParaRPr/>
          </a:p>
        </p:txBody>
      </p:sp>
      <p:sp>
        <p:nvSpPr>
          <p:cNvPr id="43" name="object 43"/>
          <p:cNvSpPr/>
          <p:nvPr/>
        </p:nvSpPr>
        <p:spPr>
          <a:xfrm>
            <a:off x="304800" y="4611687"/>
            <a:ext cx="3957954" cy="1524000"/>
          </a:xfrm>
          <a:custGeom>
            <a:avLst/>
            <a:gdLst/>
            <a:ahLst/>
            <a:cxnLst/>
            <a:rect l="l" t="t" r="r" b="b"/>
            <a:pathLst>
              <a:path w="3957954" h="1524000">
                <a:moveTo>
                  <a:pt x="0" y="296890"/>
                </a:moveTo>
                <a:lnTo>
                  <a:pt x="3885" y="248732"/>
                </a:lnTo>
                <a:lnTo>
                  <a:pt x="15135" y="203049"/>
                </a:lnTo>
                <a:lnTo>
                  <a:pt x="33138" y="160451"/>
                </a:lnTo>
                <a:lnTo>
                  <a:pt x="57282" y="121550"/>
                </a:lnTo>
                <a:lnTo>
                  <a:pt x="86957" y="86957"/>
                </a:lnTo>
                <a:lnTo>
                  <a:pt x="121550" y="57282"/>
                </a:lnTo>
                <a:lnTo>
                  <a:pt x="160451" y="33138"/>
                </a:lnTo>
                <a:lnTo>
                  <a:pt x="203049" y="15135"/>
                </a:lnTo>
                <a:lnTo>
                  <a:pt x="248732" y="3885"/>
                </a:lnTo>
                <a:lnTo>
                  <a:pt x="296889" y="0"/>
                </a:lnTo>
                <a:lnTo>
                  <a:pt x="3660747" y="0"/>
                </a:lnTo>
                <a:lnTo>
                  <a:pt x="3708904" y="3885"/>
                </a:lnTo>
                <a:lnTo>
                  <a:pt x="3754587" y="15135"/>
                </a:lnTo>
                <a:lnTo>
                  <a:pt x="3797185" y="33138"/>
                </a:lnTo>
                <a:lnTo>
                  <a:pt x="3836086" y="57282"/>
                </a:lnTo>
                <a:lnTo>
                  <a:pt x="3870679" y="86957"/>
                </a:lnTo>
                <a:lnTo>
                  <a:pt x="3900354" y="121550"/>
                </a:lnTo>
                <a:lnTo>
                  <a:pt x="3924498" y="160451"/>
                </a:lnTo>
                <a:lnTo>
                  <a:pt x="3942501" y="203049"/>
                </a:lnTo>
                <a:lnTo>
                  <a:pt x="3953751" y="248732"/>
                </a:lnTo>
                <a:lnTo>
                  <a:pt x="3957636" y="296890"/>
                </a:lnTo>
                <a:lnTo>
                  <a:pt x="3957636" y="1227109"/>
                </a:lnTo>
                <a:lnTo>
                  <a:pt x="3953751" y="1275266"/>
                </a:lnTo>
                <a:lnTo>
                  <a:pt x="3942501" y="1320949"/>
                </a:lnTo>
                <a:lnTo>
                  <a:pt x="3924498" y="1363547"/>
                </a:lnTo>
                <a:lnTo>
                  <a:pt x="3900354" y="1402449"/>
                </a:lnTo>
                <a:lnTo>
                  <a:pt x="3870679" y="1437042"/>
                </a:lnTo>
                <a:lnTo>
                  <a:pt x="3836086" y="1466717"/>
                </a:lnTo>
                <a:lnTo>
                  <a:pt x="3797185" y="1490861"/>
                </a:lnTo>
                <a:lnTo>
                  <a:pt x="3754587" y="1508863"/>
                </a:lnTo>
                <a:lnTo>
                  <a:pt x="3708904" y="1520113"/>
                </a:lnTo>
                <a:lnTo>
                  <a:pt x="3660747" y="1523999"/>
                </a:lnTo>
                <a:lnTo>
                  <a:pt x="296889" y="1523999"/>
                </a:lnTo>
                <a:lnTo>
                  <a:pt x="248732" y="1520113"/>
                </a:lnTo>
                <a:lnTo>
                  <a:pt x="203049" y="1508863"/>
                </a:lnTo>
                <a:lnTo>
                  <a:pt x="160451" y="1490861"/>
                </a:lnTo>
                <a:lnTo>
                  <a:pt x="121550" y="1466717"/>
                </a:lnTo>
                <a:lnTo>
                  <a:pt x="86957" y="1437042"/>
                </a:lnTo>
                <a:lnTo>
                  <a:pt x="57282" y="1402449"/>
                </a:lnTo>
                <a:lnTo>
                  <a:pt x="33138" y="1363547"/>
                </a:lnTo>
                <a:lnTo>
                  <a:pt x="15135" y="1320949"/>
                </a:lnTo>
                <a:lnTo>
                  <a:pt x="3885" y="1275266"/>
                </a:lnTo>
                <a:lnTo>
                  <a:pt x="0" y="1227109"/>
                </a:lnTo>
                <a:lnTo>
                  <a:pt x="0" y="296890"/>
                </a:lnTo>
                <a:close/>
              </a:path>
            </a:pathLst>
          </a:custGeom>
          <a:ln w="38099">
            <a:solidFill>
              <a:srgbClr val="FFF2DA"/>
            </a:solidFill>
          </a:ln>
        </p:spPr>
        <p:txBody>
          <a:bodyPr wrap="square" lIns="0" tIns="0" rIns="0" bIns="0" rtlCol="0"/>
          <a:lstStyle/>
          <a:p>
            <a:endParaRPr/>
          </a:p>
        </p:txBody>
      </p:sp>
      <p:sp>
        <p:nvSpPr>
          <p:cNvPr id="44" name="object 44"/>
          <p:cNvSpPr txBox="1"/>
          <p:nvPr/>
        </p:nvSpPr>
        <p:spPr>
          <a:xfrm>
            <a:off x="774880" y="5086668"/>
            <a:ext cx="3023870" cy="566420"/>
          </a:xfrm>
          <a:prstGeom prst="rect">
            <a:avLst/>
          </a:prstGeom>
        </p:spPr>
        <p:txBody>
          <a:bodyPr vert="horz" wrap="square" lIns="0" tIns="27939" rIns="0" bIns="0" rtlCol="0">
            <a:spAutoFit/>
          </a:bodyPr>
          <a:lstStyle/>
          <a:p>
            <a:pPr marL="113664" marR="5080" indent="-101600">
              <a:lnSpc>
                <a:spcPts val="2100"/>
              </a:lnSpc>
              <a:spcBef>
                <a:spcPts val="219"/>
              </a:spcBef>
            </a:pPr>
            <a:r>
              <a:rPr sz="1800" spc="-5" dirty="0">
                <a:latin typeface="Arial"/>
                <a:cs typeface="Arial"/>
              </a:rPr>
              <a:t>Marketers </a:t>
            </a:r>
            <a:r>
              <a:rPr sz="1800" dirty="0">
                <a:latin typeface="Arial"/>
                <a:cs typeface="Arial"/>
              </a:rPr>
              <a:t>Relied Primarily</a:t>
            </a:r>
            <a:r>
              <a:rPr sz="1800" spc="-65" dirty="0">
                <a:latin typeface="Arial"/>
                <a:cs typeface="Arial"/>
              </a:rPr>
              <a:t> </a:t>
            </a:r>
            <a:r>
              <a:rPr sz="1800" dirty="0">
                <a:latin typeface="Arial"/>
                <a:cs typeface="Arial"/>
              </a:rPr>
              <a:t>on  </a:t>
            </a:r>
            <a:r>
              <a:rPr sz="1800" spc="-5" dirty="0">
                <a:latin typeface="Arial"/>
                <a:cs typeface="Arial"/>
              </a:rPr>
              <a:t>Advertising </a:t>
            </a:r>
            <a:r>
              <a:rPr sz="1800" dirty="0">
                <a:latin typeface="Arial"/>
                <a:cs typeface="Arial"/>
              </a:rPr>
              <a:t>and </a:t>
            </a:r>
            <a:r>
              <a:rPr sz="1800" spc="-5" dirty="0">
                <a:latin typeface="Arial"/>
                <a:cs typeface="Arial"/>
              </a:rPr>
              <a:t>Promotions</a:t>
            </a:r>
            <a:endParaRPr sz="1800" dirty="0">
              <a:latin typeface="Arial"/>
              <a:cs typeface="Arial"/>
            </a:endParaRPr>
          </a:p>
        </p:txBody>
      </p:sp>
      <p:sp>
        <p:nvSpPr>
          <p:cNvPr id="45" name="object 45"/>
          <p:cNvSpPr txBox="1">
            <a:spLocks noGrp="1"/>
          </p:cNvSpPr>
          <p:nvPr>
            <p:ph type="title"/>
          </p:nvPr>
        </p:nvSpPr>
        <p:spPr>
          <a:xfrm>
            <a:off x="457200" y="457200"/>
            <a:ext cx="6181090" cy="628377"/>
          </a:xfrm>
          <a:prstGeom prst="rect">
            <a:avLst/>
          </a:prstGeom>
        </p:spPr>
        <p:txBody>
          <a:bodyPr vert="horz" wrap="square" lIns="0" tIns="12700" rIns="0" bIns="0" rtlCol="0">
            <a:spAutoFit/>
          </a:bodyPr>
          <a:lstStyle/>
          <a:p>
            <a:pPr marL="12700">
              <a:lnSpc>
                <a:spcPct val="100000"/>
              </a:lnSpc>
              <a:spcBef>
                <a:spcPts val="100"/>
              </a:spcBef>
              <a:tabLst>
                <a:tab pos="1028700" algn="l"/>
                <a:tab pos="3345179" algn="l"/>
                <a:tab pos="4812665" algn="l"/>
              </a:tabLst>
            </a:pPr>
            <a:r>
              <a:rPr lang="en-US" sz="4000" spc="-5" dirty="0" smtClean="0"/>
              <a:t>growth of </a:t>
            </a:r>
            <a:r>
              <a:rPr lang="en-US" sz="4000" spc="-5" dirty="0" err="1" smtClean="0"/>
              <a:t>imc</a:t>
            </a:r>
            <a:endParaRPr sz="4000" dirty="0"/>
          </a:p>
        </p:txBody>
      </p:sp>
      <p:sp>
        <p:nvSpPr>
          <p:cNvPr id="46" name="object 46"/>
          <p:cNvSpPr txBox="1"/>
          <p:nvPr/>
        </p:nvSpPr>
        <p:spPr>
          <a:xfrm>
            <a:off x="8467088" y="641476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28700" algn="l"/>
                <a:tab pos="3345179" algn="l"/>
                <a:tab pos="4812665" algn="l"/>
              </a:tabLst>
            </a:pPr>
            <a:r>
              <a:rPr lang="en-US" sz="4000" spc="-5" dirty="0" smtClean="0"/>
              <a:t>growth of </a:t>
            </a:r>
            <a:r>
              <a:rPr lang="en-US" sz="4000" spc="-5" dirty="0" err="1" smtClean="0"/>
              <a:t>imc</a:t>
            </a:r>
            <a:endParaRPr sz="4000" dirty="0"/>
          </a:p>
        </p:txBody>
      </p:sp>
      <p:sp>
        <p:nvSpPr>
          <p:cNvPr id="5" name="object 42"/>
          <p:cNvSpPr/>
          <p:nvPr/>
        </p:nvSpPr>
        <p:spPr>
          <a:xfrm>
            <a:off x="457200" y="2209800"/>
            <a:ext cx="3810000" cy="1295400"/>
          </a:xfrm>
          <a:custGeom>
            <a:avLst/>
            <a:gdLst/>
            <a:ahLst/>
            <a:cxnLst/>
            <a:rect l="l" t="t" r="r" b="b"/>
            <a:pathLst>
              <a:path w="3957954" h="1524000">
                <a:moveTo>
                  <a:pt x="3660747" y="0"/>
                </a:moveTo>
                <a:lnTo>
                  <a:pt x="296889" y="0"/>
                </a:lnTo>
                <a:lnTo>
                  <a:pt x="248732" y="3885"/>
                </a:lnTo>
                <a:lnTo>
                  <a:pt x="203049" y="15135"/>
                </a:lnTo>
                <a:lnTo>
                  <a:pt x="160451" y="33138"/>
                </a:lnTo>
                <a:lnTo>
                  <a:pt x="121550" y="57282"/>
                </a:lnTo>
                <a:lnTo>
                  <a:pt x="86957" y="86957"/>
                </a:lnTo>
                <a:lnTo>
                  <a:pt x="57282" y="121551"/>
                </a:lnTo>
                <a:lnTo>
                  <a:pt x="33138" y="160452"/>
                </a:lnTo>
                <a:lnTo>
                  <a:pt x="15135" y="203050"/>
                </a:lnTo>
                <a:lnTo>
                  <a:pt x="3885" y="248733"/>
                </a:lnTo>
                <a:lnTo>
                  <a:pt x="0" y="296890"/>
                </a:lnTo>
                <a:lnTo>
                  <a:pt x="0" y="1227110"/>
                </a:lnTo>
                <a:lnTo>
                  <a:pt x="3885" y="1275267"/>
                </a:lnTo>
                <a:lnTo>
                  <a:pt x="15135" y="1320950"/>
                </a:lnTo>
                <a:lnTo>
                  <a:pt x="33138" y="1363548"/>
                </a:lnTo>
                <a:lnTo>
                  <a:pt x="57282" y="1402449"/>
                </a:lnTo>
                <a:lnTo>
                  <a:pt x="86957" y="1437043"/>
                </a:lnTo>
                <a:lnTo>
                  <a:pt x="121550" y="1466717"/>
                </a:lnTo>
                <a:lnTo>
                  <a:pt x="160451" y="1490862"/>
                </a:lnTo>
                <a:lnTo>
                  <a:pt x="203049" y="1508864"/>
                </a:lnTo>
                <a:lnTo>
                  <a:pt x="248732" y="1520114"/>
                </a:lnTo>
                <a:lnTo>
                  <a:pt x="296889" y="1524000"/>
                </a:lnTo>
                <a:lnTo>
                  <a:pt x="3660747" y="1524000"/>
                </a:lnTo>
                <a:lnTo>
                  <a:pt x="3708904" y="1520114"/>
                </a:lnTo>
                <a:lnTo>
                  <a:pt x="3754587" y="1508864"/>
                </a:lnTo>
                <a:lnTo>
                  <a:pt x="3797185" y="1490862"/>
                </a:lnTo>
                <a:lnTo>
                  <a:pt x="3836086" y="1466717"/>
                </a:lnTo>
                <a:lnTo>
                  <a:pt x="3870680" y="1437043"/>
                </a:lnTo>
                <a:lnTo>
                  <a:pt x="3900354" y="1402449"/>
                </a:lnTo>
                <a:lnTo>
                  <a:pt x="3924499" y="1363548"/>
                </a:lnTo>
                <a:lnTo>
                  <a:pt x="3942501" y="1320950"/>
                </a:lnTo>
                <a:lnTo>
                  <a:pt x="3953751" y="1275267"/>
                </a:lnTo>
                <a:lnTo>
                  <a:pt x="3957637" y="1227110"/>
                </a:lnTo>
                <a:lnTo>
                  <a:pt x="3957637" y="296890"/>
                </a:lnTo>
                <a:lnTo>
                  <a:pt x="3953751" y="248733"/>
                </a:lnTo>
                <a:lnTo>
                  <a:pt x="3942501" y="203050"/>
                </a:lnTo>
                <a:lnTo>
                  <a:pt x="3924499" y="160452"/>
                </a:lnTo>
                <a:lnTo>
                  <a:pt x="3900354" y="121551"/>
                </a:lnTo>
                <a:lnTo>
                  <a:pt x="3870680" y="86957"/>
                </a:lnTo>
                <a:lnTo>
                  <a:pt x="3836086" y="57282"/>
                </a:lnTo>
                <a:lnTo>
                  <a:pt x="3797185" y="33138"/>
                </a:lnTo>
                <a:lnTo>
                  <a:pt x="3754587" y="15135"/>
                </a:lnTo>
                <a:lnTo>
                  <a:pt x="3708904" y="3885"/>
                </a:lnTo>
                <a:lnTo>
                  <a:pt x="3660747" y="0"/>
                </a:lnTo>
                <a:close/>
              </a:path>
            </a:pathLst>
          </a:custGeom>
          <a:solidFill>
            <a:srgbClr val="FFF2DE"/>
          </a:solidFill>
        </p:spPr>
        <p:txBody>
          <a:bodyPr wrap="square" lIns="0" tIns="0" rIns="0" bIns="0" rtlCol="0"/>
          <a:lstStyle/>
          <a:p>
            <a:r>
              <a:rPr lang="en-US" dirty="0" smtClean="0"/>
              <a:t> </a:t>
            </a:r>
          </a:p>
          <a:p>
            <a:pPr algn="ctr"/>
            <a:r>
              <a:rPr lang="en-US" dirty="0" smtClean="0">
                <a:latin typeface="Arial" pitchFamily="34" charset="0"/>
                <a:cs typeface="Arial" pitchFamily="34" charset="0"/>
              </a:rPr>
              <a:t>         consumers receive whatever the</a:t>
            </a:r>
          </a:p>
          <a:p>
            <a:pPr algn="ctr"/>
            <a:r>
              <a:rPr lang="en-US" dirty="0" smtClean="0">
                <a:latin typeface="Arial" pitchFamily="34" charset="0"/>
                <a:cs typeface="Arial" pitchFamily="34" charset="0"/>
              </a:rPr>
              <a:t>               networks broadcast</a:t>
            </a:r>
            <a:endParaRPr dirty="0">
              <a:latin typeface="Arial" pitchFamily="34" charset="0"/>
              <a:cs typeface="Arial" pitchFamily="34" charset="0"/>
            </a:endParaRPr>
          </a:p>
        </p:txBody>
      </p:sp>
      <p:sp>
        <p:nvSpPr>
          <p:cNvPr id="6" name="object 42"/>
          <p:cNvSpPr/>
          <p:nvPr/>
        </p:nvSpPr>
        <p:spPr>
          <a:xfrm>
            <a:off x="609600" y="4114800"/>
            <a:ext cx="3581400" cy="1295400"/>
          </a:xfrm>
          <a:custGeom>
            <a:avLst/>
            <a:gdLst/>
            <a:ahLst/>
            <a:cxnLst/>
            <a:rect l="l" t="t" r="r" b="b"/>
            <a:pathLst>
              <a:path w="3957954" h="1524000">
                <a:moveTo>
                  <a:pt x="3660747" y="0"/>
                </a:moveTo>
                <a:lnTo>
                  <a:pt x="296889" y="0"/>
                </a:lnTo>
                <a:lnTo>
                  <a:pt x="248732" y="3885"/>
                </a:lnTo>
                <a:lnTo>
                  <a:pt x="203049" y="15135"/>
                </a:lnTo>
                <a:lnTo>
                  <a:pt x="160451" y="33138"/>
                </a:lnTo>
                <a:lnTo>
                  <a:pt x="121550" y="57282"/>
                </a:lnTo>
                <a:lnTo>
                  <a:pt x="86957" y="86957"/>
                </a:lnTo>
                <a:lnTo>
                  <a:pt x="57282" y="121551"/>
                </a:lnTo>
                <a:lnTo>
                  <a:pt x="33138" y="160452"/>
                </a:lnTo>
                <a:lnTo>
                  <a:pt x="15135" y="203050"/>
                </a:lnTo>
                <a:lnTo>
                  <a:pt x="3885" y="248733"/>
                </a:lnTo>
                <a:lnTo>
                  <a:pt x="0" y="296890"/>
                </a:lnTo>
                <a:lnTo>
                  <a:pt x="0" y="1227110"/>
                </a:lnTo>
                <a:lnTo>
                  <a:pt x="3885" y="1275267"/>
                </a:lnTo>
                <a:lnTo>
                  <a:pt x="15135" y="1320950"/>
                </a:lnTo>
                <a:lnTo>
                  <a:pt x="33138" y="1363548"/>
                </a:lnTo>
                <a:lnTo>
                  <a:pt x="57282" y="1402449"/>
                </a:lnTo>
                <a:lnTo>
                  <a:pt x="86957" y="1437043"/>
                </a:lnTo>
                <a:lnTo>
                  <a:pt x="121550" y="1466717"/>
                </a:lnTo>
                <a:lnTo>
                  <a:pt x="160451" y="1490862"/>
                </a:lnTo>
                <a:lnTo>
                  <a:pt x="203049" y="1508864"/>
                </a:lnTo>
                <a:lnTo>
                  <a:pt x="248732" y="1520114"/>
                </a:lnTo>
                <a:lnTo>
                  <a:pt x="296889" y="1524000"/>
                </a:lnTo>
                <a:lnTo>
                  <a:pt x="3660747" y="1524000"/>
                </a:lnTo>
                <a:lnTo>
                  <a:pt x="3708904" y="1520114"/>
                </a:lnTo>
                <a:lnTo>
                  <a:pt x="3754587" y="1508864"/>
                </a:lnTo>
                <a:lnTo>
                  <a:pt x="3797185" y="1490862"/>
                </a:lnTo>
                <a:lnTo>
                  <a:pt x="3836086" y="1466717"/>
                </a:lnTo>
                <a:lnTo>
                  <a:pt x="3870680" y="1437043"/>
                </a:lnTo>
                <a:lnTo>
                  <a:pt x="3900354" y="1402449"/>
                </a:lnTo>
                <a:lnTo>
                  <a:pt x="3924499" y="1363548"/>
                </a:lnTo>
                <a:lnTo>
                  <a:pt x="3942501" y="1320950"/>
                </a:lnTo>
                <a:lnTo>
                  <a:pt x="3953751" y="1275267"/>
                </a:lnTo>
                <a:lnTo>
                  <a:pt x="3957637" y="1227110"/>
                </a:lnTo>
                <a:lnTo>
                  <a:pt x="3957637" y="296890"/>
                </a:lnTo>
                <a:lnTo>
                  <a:pt x="3953751" y="248733"/>
                </a:lnTo>
                <a:lnTo>
                  <a:pt x="3942501" y="203050"/>
                </a:lnTo>
                <a:lnTo>
                  <a:pt x="3924499" y="160452"/>
                </a:lnTo>
                <a:lnTo>
                  <a:pt x="3900354" y="121551"/>
                </a:lnTo>
                <a:lnTo>
                  <a:pt x="3870680" y="86957"/>
                </a:lnTo>
                <a:lnTo>
                  <a:pt x="3836086" y="57282"/>
                </a:lnTo>
                <a:lnTo>
                  <a:pt x="3797185" y="33138"/>
                </a:lnTo>
                <a:lnTo>
                  <a:pt x="3754587" y="15135"/>
                </a:lnTo>
                <a:lnTo>
                  <a:pt x="3708904" y="3885"/>
                </a:lnTo>
                <a:lnTo>
                  <a:pt x="3660747" y="0"/>
                </a:lnTo>
                <a:close/>
              </a:path>
            </a:pathLst>
          </a:custGeom>
          <a:solidFill>
            <a:srgbClr val="FFF2DE"/>
          </a:solidFill>
        </p:spPr>
        <p:txBody>
          <a:bodyPr wrap="square" lIns="0" tIns="0" rIns="0" bIns="0" rtlCol="0"/>
          <a:lstStyle/>
          <a:p>
            <a:r>
              <a:rPr lang="en-US" dirty="0" smtClean="0"/>
              <a:t>    </a:t>
            </a:r>
          </a:p>
          <a:p>
            <a:pPr algn="ctr"/>
            <a:r>
              <a:rPr lang="en-US" dirty="0" smtClean="0"/>
              <a:t>       </a:t>
            </a:r>
            <a:r>
              <a:rPr lang="en-US" dirty="0" smtClean="0">
                <a:latin typeface="Arial" pitchFamily="34" charset="0"/>
                <a:cs typeface="Arial" pitchFamily="34" charset="0"/>
              </a:rPr>
              <a:t>Aspirations were to keep up with </a:t>
            </a:r>
          </a:p>
          <a:p>
            <a:pPr algn="ctr"/>
            <a:r>
              <a:rPr lang="en-US" dirty="0" smtClean="0">
                <a:latin typeface="Arial" pitchFamily="34" charset="0"/>
                <a:cs typeface="Arial" pitchFamily="34" charset="0"/>
              </a:rPr>
              <a:t> </a:t>
            </a:r>
            <a:r>
              <a:rPr lang="en-US" dirty="0" smtClean="0">
                <a:latin typeface="Arial" pitchFamily="34" charset="0"/>
                <a:cs typeface="Arial" pitchFamily="34" charset="0"/>
              </a:rPr>
              <a:t>the </a:t>
            </a:r>
            <a:r>
              <a:rPr lang="en-US" dirty="0" smtClean="0">
                <a:latin typeface="Arial" pitchFamily="34" charset="0"/>
                <a:cs typeface="Arial" pitchFamily="34" charset="0"/>
              </a:rPr>
              <a:t>crowd</a:t>
            </a:r>
          </a:p>
        </p:txBody>
      </p:sp>
      <p:sp>
        <p:nvSpPr>
          <p:cNvPr id="7" name="object 2"/>
          <p:cNvSpPr/>
          <p:nvPr/>
        </p:nvSpPr>
        <p:spPr>
          <a:xfrm>
            <a:off x="4191000" y="2819400"/>
            <a:ext cx="838200" cy="417830"/>
          </a:xfrm>
          <a:custGeom>
            <a:avLst/>
            <a:gdLst/>
            <a:ahLst/>
            <a:cxnLst/>
            <a:rect l="l" t="t" r="r" b="b"/>
            <a:pathLst>
              <a:path w="838200" h="417830">
                <a:moveTo>
                  <a:pt x="628650" y="0"/>
                </a:moveTo>
                <a:lnTo>
                  <a:pt x="628650" y="104377"/>
                </a:lnTo>
                <a:lnTo>
                  <a:pt x="0" y="104377"/>
                </a:lnTo>
                <a:lnTo>
                  <a:pt x="0" y="313135"/>
                </a:lnTo>
                <a:lnTo>
                  <a:pt x="628650" y="313135"/>
                </a:lnTo>
                <a:lnTo>
                  <a:pt x="628650" y="417512"/>
                </a:lnTo>
                <a:lnTo>
                  <a:pt x="838200" y="208757"/>
                </a:lnTo>
                <a:lnTo>
                  <a:pt x="628650" y="0"/>
                </a:lnTo>
                <a:close/>
              </a:path>
            </a:pathLst>
          </a:custGeom>
          <a:solidFill>
            <a:srgbClr val="A8D200"/>
          </a:solidFill>
        </p:spPr>
        <p:txBody>
          <a:bodyPr wrap="square" lIns="0" tIns="0" rIns="0" bIns="0" rtlCol="0"/>
          <a:lstStyle/>
          <a:p>
            <a:endParaRPr/>
          </a:p>
        </p:txBody>
      </p:sp>
      <p:sp>
        <p:nvSpPr>
          <p:cNvPr id="8" name="object 2"/>
          <p:cNvSpPr/>
          <p:nvPr/>
        </p:nvSpPr>
        <p:spPr>
          <a:xfrm>
            <a:off x="4267200" y="4572000"/>
            <a:ext cx="838200" cy="417830"/>
          </a:xfrm>
          <a:custGeom>
            <a:avLst/>
            <a:gdLst/>
            <a:ahLst/>
            <a:cxnLst/>
            <a:rect l="l" t="t" r="r" b="b"/>
            <a:pathLst>
              <a:path w="838200" h="417830">
                <a:moveTo>
                  <a:pt x="628650" y="0"/>
                </a:moveTo>
                <a:lnTo>
                  <a:pt x="628650" y="104377"/>
                </a:lnTo>
                <a:lnTo>
                  <a:pt x="0" y="104377"/>
                </a:lnTo>
                <a:lnTo>
                  <a:pt x="0" y="313135"/>
                </a:lnTo>
                <a:lnTo>
                  <a:pt x="628650" y="313135"/>
                </a:lnTo>
                <a:lnTo>
                  <a:pt x="628650" y="417512"/>
                </a:lnTo>
                <a:lnTo>
                  <a:pt x="838200" y="208757"/>
                </a:lnTo>
                <a:lnTo>
                  <a:pt x="628650" y="0"/>
                </a:lnTo>
                <a:close/>
              </a:path>
            </a:pathLst>
          </a:custGeom>
          <a:solidFill>
            <a:srgbClr val="A8D200"/>
          </a:solidFill>
        </p:spPr>
        <p:txBody>
          <a:bodyPr wrap="square" lIns="0" tIns="0" rIns="0" bIns="0" rtlCol="0"/>
          <a:lstStyle/>
          <a:p>
            <a:endParaRPr/>
          </a:p>
        </p:txBody>
      </p:sp>
      <p:sp>
        <p:nvSpPr>
          <p:cNvPr id="9" name="object 17"/>
          <p:cNvSpPr/>
          <p:nvPr/>
        </p:nvSpPr>
        <p:spPr>
          <a:xfrm>
            <a:off x="5029200" y="2362200"/>
            <a:ext cx="3962400" cy="1066800"/>
          </a:xfrm>
          <a:custGeom>
            <a:avLst/>
            <a:gdLst/>
            <a:ahLst/>
            <a:cxnLst/>
            <a:rect l="l" t="t" r="r" b="b"/>
            <a:pathLst>
              <a:path w="3962400" h="1066800">
                <a:moveTo>
                  <a:pt x="3716342" y="0"/>
                </a:moveTo>
                <a:lnTo>
                  <a:pt x="246056" y="0"/>
                </a:lnTo>
                <a:lnTo>
                  <a:pt x="196467" y="4999"/>
                </a:lnTo>
                <a:lnTo>
                  <a:pt x="150280" y="19336"/>
                </a:lnTo>
                <a:lnTo>
                  <a:pt x="108484" y="42022"/>
                </a:lnTo>
                <a:lnTo>
                  <a:pt x="72068" y="72068"/>
                </a:lnTo>
                <a:lnTo>
                  <a:pt x="42022" y="108484"/>
                </a:lnTo>
                <a:lnTo>
                  <a:pt x="19336" y="150280"/>
                </a:lnTo>
                <a:lnTo>
                  <a:pt x="4999" y="196468"/>
                </a:lnTo>
                <a:lnTo>
                  <a:pt x="0" y="246057"/>
                </a:lnTo>
                <a:lnTo>
                  <a:pt x="0" y="820742"/>
                </a:lnTo>
                <a:lnTo>
                  <a:pt x="4999" y="870331"/>
                </a:lnTo>
                <a:lnTo>
                  <a:pt x="19336" y="916519"/>
                </a:lnTo>
                <a:lnTo>
                  <a:pt x="42022" y="958315"/>
                </a:lnTo>
                <a:lnTo>
                  <a:pt x="72068" y="994731"/>
                </a:lnTo>
                <a:lnTo>
                  <a:pt x="108484" y="1024777"/>
                </a:lnTo>
                <a:lnTo>
                  <a:pt x="150280" y="1047463"/>
                </a:lnTo>
                <a:lnTo>
                  <a:pt x="196467" y="1061800"/>
                </a:lnTo>
                <a:lnTo>
                  <a:pt x="246056" y="1066800"/>
                </a:lnTo>
                <a:lnTo>
                  <a:pt x="3716342" y="1066800"/>
                </a:lnTo>
                <a:lnTo>
                  <a:pt x="3765931" y="1061800"/>
                </a:lnTo>
                <a:lnTo>
                  <a:pt x="3812118" y="1047463"/>
                </a:lnTo>
                <a:lnTo>
                  <a:pt x="3853914" y="1024777"/>
                </a:lnTo>
                <a:lnTo>
                  <a:pt x="3890330" y="994731"/>
                </a:lnTo>
                <a:lnTo>
                  <a:pt x="3920376" y="958315"/>
                </a:lnTo>
                <a:lnTo>
                  <a:pt x="3943062" y="916519"/>
                </a:lnTo>
                <a:lnTo>
                  <a:pt x="3957399" y="870331"/>
                </a:lnTo>
                <a:lnTo>
                  <a:pt x="3962398" y="820742"/>
                </a:lnTo>
                <a:lnTo>
                  <a:pt x="3962398" y="246057"/>
                </a:lnTo>
                <a:lnTo>
                  <a:pt x="3957399" y="196468"/>
                </a:lnTo>
                <a:lnTo>
                  <a:pt x="3943062" y="150280"/>
                </a:lnTo>
                <a:lnTo>
                  <a:pt x="3920376" y="108484"/>
                </a:lnTo>
                <a:lnTo>
                  <a:pt x="3890330" y="72068"/>
                </a:lnTo>
                <a:lnTo>
                  <a:pt x="3853914" y="42022"/>
                </a:lnTo>
                <a:lnTo>
                  <a:pt x="3812118" y="19336"/>
                </a:lnTo>
                <a:lnTo>
                  <a:pt x="3765931" y="4999"/>
                </a:lnTo>
                <a:lnTo>
                  <a:pt x="3716342" y="0"/>
                </a:lnTo>
                <a:close/>
              </a:path>
            </a:pathLst>
          </a:custGeom>
          <a:solidFill>
            <a:srgbClr val="ECB33E"/>
          </a:solidFill>
        </p:spPr>
        <p:txBody>
          <a:bodyPr wrap="square" lIns="0" tIns="0" rIns="0" bIns="0" rtlCol="0"/>
          <a:lstStyle/>
          <a:p>
            <a:r>
              <a:rPr lang="en-US" dirty="0" smtClean="0"/>
              <a:t>       </a:t>
            </a:r>
          </a:p>
          <a:p>
            <a:r>
              <a:rPr lang="en-US" dirty="0" smtClean="0"/>
              <a:t> </a:t>
            </a:r>
            <a:r>
              <a:rPr lang="en-US" dirty="0" smtClean="0">
                <a:latin typeface="Arial" pitchFamily="34" charset="0"/>
                <a:cs typeface="Arial" pitchFamily="34" charset="0"/>
              </a:rPr>
              <a:t>Empowered media users control &amp; shape the content ( Thanks to internet)</a:t>
            </a:r>
          </a:p>
        </p:txBody>
      </p:sp>
      <p:sp>
        <p:nvSpPr>
          <p:cNvPr id="10" name="object 17"/>
          <p:cNvSpPr/>
          <p:nvPr/>
        </p:nvSpPr>
        <p:spPr>
          <a:xfrm>
            <a:off x="5029200" y="4343400"/>
            <a:ext cx="3962400" cy="1066800"/>
          </a:xfrm>
          <a:custGeom>
            <a:avLst/>
            <a:gdLst/>
            <a:ahLst/>
            <a:cxnLst/>
            <a:rect l="l" t="t" r="r" b="b"/>
            <a:pathLst>
              <a:path w="3962400" h="1066800">
                <a:moveTo>
                  <a:pt x="3716342" y="0"/>
                </a:moveTo>
                <a:lnTo>
                  <a:pt x="246056" y="0"/>
                </a:lnTo>
                <a:lnTo>
                  <a:pt x="196467" y="4999"/>
                </a:lnTo>
                <a:lnTo>
                  <a:pt x="150280" y="19336"/>
                </a:lnTo>
                <a:lnTo>
                  <a:pt x="108484" y="42022"/>
                </a:lnTo>
                <a:lnTo>
                  <a:pt x="72068" y="72068"/>
                </a:lnTo>
                <a:lnTo>
                  <a:pt x="42022" y="108484"/>
                </a:lnTo>
                <a:lnTo>
                  <a:pt x="19336" y="150280"/>
                </a:lnTo>
                <a:lnTo>
                  <a:pt x="4999" y="196468"/>
                </a:lnTo>
                <a:lnTo>
                  <a:pt x="0" y="246057"/>
                </a:lnTo>
                <a:lnTo>
                  <a:pt x="0" y="820742"/>
                </a:lnTo>
                <a:lnTo>
                  <a:pt x="4999" y="870331"/>
                </a:lnTo>
                <a:lnTo>
                  <a:pt x="19336" y="916519"/>
                </a:lnTo>
                <a:lnTo>
                  <a:pt x="42022" y="958315"/>
                </a:lnTo>
                <a:lnTo>
                  <a:pt x="72068" y="994731"/>
                </a:lnTo>
                <a:lnTo>
                  <a:pt x="108484" y="1024777"/>
                </a:lnTo>
                <a:lnTo>
                  <a:pt x="150280" y="1047463"/>
                </a:lnTo>
                <a:lnTo>
                  <a:pt x="196467" y="1061800"/>
                </a:lnTo>
                <a:lnTo>
                  <a:pt x="246056" y="1066800"/>
                </a:lnTo>
                <a:lnTo>
                  <a:pt x="3716342" y="1066800"/>
                </a:lnTo>
                <a:lnTo>
                  <a:pt x="3765931" y="1061800"/>
                </a:lnTo>
                <a:lnTo>
                  <a:pt x="3812118" y="1047463"/>
                </a:lnTo>
                <a:lnTo>
                  <a:pt x="3853914" y="1024777"/>
                </a:lnTo>
                <a:lnTo>
                  <a:pt x="3890330" y="994731"/>
                </a:lnTo>
                <a:lnTo>
                  <a:pt x="3920376" y="958315"/>
                </a:lnTo>
                <a:lnTo>
                  <a:pt x="3943062" y="916519"/>
                </a:lnTo>
                <a:lnTo>
                  <a:pt x="3957399" y="870331"/>
                </a:lnTo>
                <a:lnTo>
                  <a:pt x="3962398" y="820742"/>
                </a:lnTo>
                <a:lnTo>
                  <a:pt x="3962398" y="246057"/>
                </a:lnTo>
                <a:lnTo>
                  <a:pt x="3957399" y="196468"/>
                </a:lnTo>
                <a:lnTo>
                  <a:pt x="3943062" y="150280"/>
                </a:lnTo>
                <a:lnTo>
                  <a:pt x="3920376" y="108484"/>
                </a:lnTo>
                <a:lnTo>
                  <a:pt x="3890330" y="72068"/>
                </a:lnTo>
                <a:lnTo>
                  <a:pt x="3853914" y="42022"/>
                </a:lnTo>
                <a:lnTo>
                  <a:pt x="3812118" y="19336"/>
                </a:lnTo>
                <a:lnTo>
                  <a:pt x="3765931" y="4999"/>
                </a:lnTo>
                <a:lnTo>
                  <a:pt x="3716342" y="0"/>
                </a:lnTo>
                <a:close/>
              </a:path>
            </a:pathLst>
          </a:custGeom>
          <a:solidFill>
            <a:srgbClr val="ECB33E"/>
          </a:solidFill>
        </p:spPr>
        <p:txBody>
          <a:bodyPr wrap="square" lIns="0" tIns="0" rIns="0" bIns="0" rtlCol="0"/>
          <a:lstStyle/>
          <a:p>
            <a:r>
              <a:rPr lang="en-US" dirty="0" smtClean="0"/>
              <a:t>    </a:t>
            </a:r>
          </a:p>
          <a:p>
            <a:pPr algn="ctr"/>
            <a:r>
              <a:rPr lang="en-US" dirty="0" smtClean="0"/>
              <a:t>      </a:t>
            </a:r>
            <a:r>
              <a:rPr lang="en-US" dirty="0" smtClean="0">
                <a:latin typeface="Arial" pitchFamily="34" charset="0"/>
                <a:cs typeface="Arial" pitchFamily="34" charset="0"/>
              </a:rPr>
              <a:t>Aspirations are to stand out from the                      </a:t>
            </a:r>
          </a:p>
          <a:p>
            <a:pPr algn="ctr"/>
            <a:r>
              <a:rPr lang="en-US" dirty="0" smtClean="0">
                <a:latin typeface="Arial" pitchFamily="34" charset="0"/>
                <a:cs typeface="Arial" pitchFamily="34" charset="0"/>
              </a:rPr>
              <a:t> </a:t>
            </a:r>
            <a:r>
              <a:rPr lang="en-US" dirty="0" smtClean="0">
                <a:latin typeface="Arial" pitchFamily="34" charset="0"/>
                <a:cs typeface="Arial" pitchFamily="34" charset="0"/>
              </a:rPr>
              <a:t>crowd</a:t>
            </a:r>
            <a:endParaRPr dirty="0">
              <a:latin typeface="Arial" pitchFamily="34" charset="0"/>
              <a:cs typeface="Arial" pitchFamily="34" charset="0"/>
            </a:endParaRPr>
          </a:p>
        </p:txBody>
      </p:sp>
      <p:sp>
        <p:nvSpPr>
          <p:cNvPr id="11" name="object 23"/>
          <p:cNvSpPr txBox="1"/>
          <p:nvPr/>
        </p:nvSpPr>
        <p:spPr>
          <a:xfrm>
            <a:off x="1676400" y="1295400"/>
            <a:ext cx="6249035" cy="452120"/>
          </a:xfrm>
          <a:prstGeom prst="rect">
            <a:avLst/>
          </a:prstGeom>
        </p:spPr>
        <p:txBody>
          <a:bodyPr vert="horz" wrap="square" lIns="0" tIns="12700" rIns="0" bIns="0" rtlCol="0">
            <a:spAutoFit/>
          </a:bodyPr>
          <a:lstStyle/>
          <a:p>
            <a:pPr marL="12700">
              <a:lnSpc>
                <a:spcPct val="100000"/>
              </a:lnSpc>
              <a:spcBef>
                <a:spcPts val="100"/>
              </a:spcBef>
              <a:tabLst>
                <a:tab pos="4503420" algn="l"/>
              </a:tabLst>
            </a:pPr>
            <a:r>
              <a:rPr sz="2800" spc="-5" dirty="0">
                <a:solidFill>
                  <a:srgbClr val="630C21"/>
                </a:solidFill>
                <a:latin typeface="Arial"/>
                <a:cs typeface="Arial"/>
              </a:rPr>
              <a:t>Old</a:t>
            </a:r>
            <a:r>
              <a:rPr sz="2800" spc="5" dirty="0">
                <a:solidFill>
                  <a:srgbClr val="630C21"/>
                </a:solidFill>
                <a:latin typeface="Arial"/>
                <a:cs typeface="Arial"/>
              </a:rPr>
              <a:t> </a:t>
            </a:r>
            <a:r>
              <a:rPr sz="2800" spc="-15" dirty="0">
                <a:solidFill>
                  <a:srgbClr val="630C21"/>
                </a:solidFill>
                <a:latin typeface="Arial"/>
                <a:cs typeface="Arial"/>
              </a:rPr>
              <a:t>World	</a:t>
            </a:r>
            <a:r>
              <a:rPr sz="2800" dirty="0">
                <a:solidFill>
                  <a:srgbClr val="630C21"/>
                </a:solidFill>
                <a:latin typeface="Arial"/>
                <a:cs typeface="Arial"/>
              </a:rPr>
              <a:t>New</a:t>
            </a:r>
            <a:r>
              <a:rPr sz="2800" spc="-70" dirty="0">
                <a:solidFill>
                  <a:srgbClr val="630C21"/>
                </a:solidFill>
                <a:latin typeface="Arial"/>
                <a:cs typeface="Arial"/>
              </a:rPr>
              <a:t> </a:t>
            </a:r>
            <a:r>
              <a:rPr sz="2800" spc="-15" dirty="0">
                <a:solidFill>
                  <a:srgbClr val="630C21"/>
                </a:solidFill>
                <a:latin typeface="Arial"/>
                <a:cs typeface="Arial"/>
              </a:rPr>
              <a:t>World</a:t>
            </a:r>
            <a:endParaRPr sz="2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6562" y="76961"/>
            <a:ext cx="8432800" cy="868680"/>
          </a:xfrm>
          <a:custGeom>
            <a:avLst/>
            <a:gdLst/>
            <a:ahLst/>
            <a:cxnLst/>
            <a:rect l="l" t="t" r="r" b="b"/>
            <a:pathLst>
              <a:path w="8432800" h="868680">
                <a:moveTo>
                  <a:pt x="0" y="868680"/>
                </a:moveTo>
                <a:lnTo>
                  <a:pt x="8432292" y="868680"/>
                </a:lnTo>
                <a:lnTo>
                  <a:pt x="8432292" y="0"/>
                </a:lnTo>
                <a:lnTo>
                  <a:pt x="0" y="0"/>
                </a:lnTo>
                <a:lnTo>
                  <a:pt x="0" y="868680"/>
                </a:lnTo>
                <a:close/>
              </a:path>
            </a:pathLst>
          </a:custGeom>
          <a:solidFill>
            <a:srgbClr val="FFFFFF"/>
          </a:solidFill>
        </p:spPr>
        <p:txBody>
          <a:bodyPr wrap="square" lIns="0" tIns="0" rIns="0" bIns="0" rtlCol="0"/>
          <a:lstStyle/>
          <a:p>
            <a:endParaRPr/>
          </a:p>
        </p:txBody>
      </p:sp>
      <p:sp>
        <p:nvSpPr>
          <p:cNvPr id="3" name="object 3"/>
          <p:cNvSpPr/>
          <p:nvPr/>
        </p:nvSpPr>
        <p:spPr>
          <a:xfrm>
            <a:off x="686562" y="76961"/>
            <a:ext cx="8432800" cy="868680"/>
          </a:xfrm>
          <a:custGeom>
            <a:avLst/>
            <a:gdLst/>
            <a:ahLst/>
            <a:cxnLst/>
            <a:rect l="l" t="t" r="r" b="b"/>
            <a:pathLst>
              <a:path w="8432800" h="868680">
                <a:moveTo>
                  <a:pt x="0" y="868680"/>
                </a:moveTo>
                <a:lnTo>
                  <a:pt x="8432292" y="868680"/>
                </a:lnTo>
                <a:lnTo>
                  <a:pt x="8432292" y="0"/>
                </a:lnTo>
                <a:lnTo>
                  <a:pt x="0" y="0"/>
                </a:lnTo>
                <a:lnTo>
                  <a:pt x="0" y="868680"/>
                </a:lnTo>
                <a:close/>
              </a:path>
            </a:pathLst>
          </a:custGeom>
          <a:ln w="38100">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381000" y="332653"/>
            <a:ext cx="8110220" cy="566822"/>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rgbClr val="FF0000"/>
                </a:solidFill>
              </a:rPr>
              <a:t>          </a:t>
            </a:r>
            <a:r>
              <a:rPr dirty="0" smtClean="0">
                <a:solidFill>
                  <a:srgbClr val="FF0000"/>
                </a:solidFill>
              </a:rPr>
              <a:t>The </a:t>
            </a:r>
            <a:r>
              <a:rPr lang="en-US" dirty="0" smtClean="0">
                <a:solidFill>
                  <a:srgbClr val="FF0000"/>
                </a:solidFill>
              </a:rPr>
              <a:t>PROMOTIONAL </a:t>
            </a:r>
            <a:r>
              <a:rPr dirty="0" smtClean="0">
                <a:solidFill>
                  <a:srgbClr val="FF0000"/>
                </a:solidFill>
              </a:rPr>
              <a:t>Mix</a:t>
            </a:r>
            <a:endParaRPr dirty="0">
              <a:solidFill>
                <a:srgbClr val="FF0000"/>
              </a:solidFill>
            </a:endParaRPr>
          </a:p>
        </p:txBody>
      </p:sp>
      <p:sp>
        <p:nvSpPr>
          <p:cNvPr id="5" name="object 5"/>
          <p:cNvSpPr/>
          <p:nvPr/>
        </p:nvSpPr>
        <p:spPr>
          <a:xfrm>
            <a:off x="1447800" y="1143000"/>
            <a:ext cx="6324600" cy="5410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2361" y="1100327"/>
            <a:ext cx="0" cy="271780"/>
          </a:xfrm>
          <a:custGeom>
            <a:avLst/>
            <a:gdLst/>
            <a:ahLst/>
            <a:cxnLst/>
            <a:rect l="l" t="t" r="r" b="b"/>
            <a:pathLst>
              <a:path h="271780">
                <a:moveTo>
                  <a:pt x="0" y="0"/>
                </a:moveTo>
                <a:lnTo>
                  <a:pt x="0" y="271272"/>
                </a:lnTo>
              </a:path>
            </a:pathLst>
          </a:custGeom>
          <a:ln w="38100">
            <a:solidFill>
              <a:srgbClr val="000000"/>
            </a:solidFill>
          </a:ln>
        </p:spPr>
        <p:txBody>
          <a:bodyPr wrap="square" lIns="0" tIns="0" rIns="0" bIns="0" rtlCol="0"/>
          <a:lstStyle/>
          <a:p>
            <a:endParaRPr/>
          </a:p>
        </p:txBody>
      </p:sp>
      <p:sp>
        <p:nvSpPr>
          <p:cNvPr id="3" name="object 3"/>
          <p:cNvSpPr/>
          <p:nvPr/>
        </p:nvSpPr>
        <p:spPr>
          <a:xfrm>
            <a:off x="152400" y="838200"/>
            <a:ext cx="228600" cy="228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9495" y="838200"/>
            <a:ext cx="228600" cy="228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26591" y="838200"/>
            <a:ext cx="228600" cy="228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0"/>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solidFill>
            <a:srgbClr val="86B741"/>
          </a:solidFill>
        </p:spPr>
        <p:txBody>
          <a:bodyPr wrap="square" lIns="0" tIns="0" rIns="0" bIns="0" rtlCol="0"/>
          <a:lstStyle/>
          <a:p>
            <a:endParaRPr/>
          </a:p>
        </p:txBody>
      </p:sp>
      <p:sp>
        <p:nvSpPr>
          <p:cNvPr id="7" name="object 7"/>
          <p:cNvSpPr/>
          <p:nvPr/>
        </p:nvSpPr>
        <p:spPr>
          <a:xfrm>
            <a:off x="0" y="533400"/>
            <a:ext cx="609600" cy="2743200"/>
          </a:xfrm>
          <a:custGeom>
            <a:avLst/>
            <a:gdLst/>
            <a:ahLst/>
            <a:cxnLst/>
            <a:rect l="l" t="t" r="r" b="b"/>
            <a:pathLst>
              <a:path w="609600" h="2743200">
                <a:moveTo>
                  <a:pt x="0" y="2743200"/>
                </a:moveTo>
                <a:lnTo>
                  <a:pt x="609600" y="2743200"/>
                </a:lnTo>
                <a:lnTo>
                  <a:pt x="609600" y="0"/>
                </a:lnTo>
                <a:lnTo>
                  <a:pt x="0" y="0"/>
                </a:lnTo>
                <a:lnTo>
                  <a:pt x="0" y="2743200"/>
                </a:lnTo>
                <a:close/>
              </a:path>
            </a:pathLst>
          </a:custGeom>
          <a:solidFill>
            <a:srgbClr val="554D9B"/>
          </a:solidFill>
        </p:spPr>
        <p:txBody>
          <a:bodyPr wrap="square" lIns="0" tIns="0" rIns="0" bIns="0" rtlCol="0"/>
          <a:lstStyle/>
          <a:p>
            <a:endParaRPr/>
          </a:p>
        </p:txBody>
      </p:sp>
      <p:sp>
        <p:nvSpPr>
          <p:cNvPr id="8" name="object 8"/>
          <p:cNvSpPr/>
          <p:nvPr/>
        </p:nvSpPr>
        <p:spPr>
          <a:xfrm>
            <a:off x="0" y="3276600"/>
            <a:ext cx="609600" cy="1066800"/>
          </a:xfrm>
          <a:custGeom>
            <a:avLst/>
            <a:gdLst/>
            <a:ahLst/>
            <a:cxnLst/>
            <a:rect l="l" t="t" r="r" b="b"/>
            <a:pathLst>
              <a:path w="609600" h="1066800">
                <a:moveTo>
                  <a:pt x="0" y="1066800"/>
                </a:moveTo>
                <a:lnTo>
                  <a:pt x="609600" y="1066800"/>
                </a:lnTo>
                <a:lnTo>
                  <a:pt x="609600" y="0"/>
                </a:lnTo>
                <a:lnTo>
                  <a:pt x="0" y="0"/>
                </a:lnTo>
                <a:lnTo>
                  <a:pt x="0" y="1066800"/>
                </a:lnTo>
                <a:close/>
              </a:path>
            </a:pathLst>
          </a:custGeom>
          <a:solidFill>
            <a:srgbClr val="FF9900"/>
          </a:solidFill>
        </p:spPr>
        <p:txBody>
          <a:bodyPr wrap="square" lIns="0" tIns="0" rIns="0" bIns="0" rtlCol="0"/>
          <a:lstStyle/>
          <a:p>
            <a:endParaRPr/>
          </a:p>
        </p:txBody>
      </p:sp>
      <p:sp>
        <p:nvSpPr>
          <p:cNvPr id="9" name="object 9"/>
          <p:cNvSpPr/>
          <p:nvPr/>
        </p:nvSpPr>
        <p:spPr>
          <a:xfrm>
            <a:off x="0" y="4343400"/>
            <a:ext cx="609600" cy="1028700"/>
          </a:xfrm>
          <a:custGeom>
            <a:avLst/>
            <a:gdLst/>
            <a:ahLst/>
            <a:cxnLst/>
            <a:rect l="l" t="t" r="r" b="b"/>
            <a:pathLst>
              <a:path w="609600" h="1028700">
                <a:moveTo>
                  <a:pt x="0" y="1028700"/>
                </a:moveTo>
                <a:lnTo>
                  <a:pt x="609600" y="1028700"/>
                </a:lnTo>
                <a:lnTo>
                  <a:pt x="609600" y="0"/>
                </a:lnTo>
                <a:lnTo>
                  <a:pt x="0" y="0"/>
                </a:lnTo>
                <a:lnTo>
                  <a:pt x="0" y="1028700"/>
                </a:lnTo>
                <a:close/>
              </a:path>
            </a:pathLst>
          </a:custGeom>
          <a:solidFill>
            <a:srgbClr val="CC3428"/>
          </a:solidFill>
        </p:spPr>
        <p:txBody>
          <a:bodyPr wrap="square" lIns="0" tIns="0" rIns="0" bIns="0" rtlCol="0"/>
          <a:lstStyle/>
          <a:p>
            <a:endParaRPr/>
          </a:p>
        </p:txBody>
      </p:sp>
      <p:sp>
        <p:nvSpPr>
          <p:cNvPr id="10" name="object 10"/>
          <p:cNvSpPr/>
          <p:nvPr/>
        </p:nvSpPr>
        <p:spPr>
          <a:xfrm>
            <a:off x="0" y="5372099"/>
            <a:ext cx="609600" cy="1485900"/>
          </a:xfrm>
          <a:custGeom>
            <a:avLst/>
            <a:gdLst/>
            <a:ahLst/>
            <a:cxnLst/>
            <a:rect l="l" t="t" r="r" b="b"/>
            <a:pathLst>
              <a:path w="609600" h="1485900">
                <a:moveTo>
                  <a:pt x="0" y="1485899"/>
                </a:moveTo>
                <a:lnTo>
                  <a:pt x="609600" y="1485899"/>
                </a:lnTo>
                <a:lnTo>
                  <a:pt x="609600" y="0"/>
                </a:lnTo>
                <a:lnTo>
                  <a:pt x="0" y="0"/>
                </a:lnTo>
                <a:lnTo>
                  <a:pt x="0" y="1485899"/>
                </a:lnTo>
                <a:close/>
              </a:path>
            </a:pathLst>
          </a:custGeom>
          <a:solidFill>
            <a:srgbClr val="84AEED"/>
          </a:solidFill>
        </p:spPr>
        <p:txBody>
          <a:bodyPr wrap="square" lIns="0" tIns="0" rIns="0" bIns="0" rtlCol="0"/>
          <a:lstStyle/>
          <a:p>
            <a:endParaRPr/>
          </a:p>
        </p:txBody>
      </p:sp>
      <p:sp>
        <p:nvSpPr>
          <p:cNvPr id="11" name="object 11"/>
          <p:cNvSpPr/>
          <p:nvPr/>
        </p:nvSpPr>
        <p:spPr>
          <a:xfrm>
            <a:off x="609600" y="998982"/>
            <a:ext cx="153670" cy="0"/>
          </a:xfrm>
          <a:custGeom>
            <a:avLst/>
            <a:gdLst/>
            <a:ahLst/>
            <a:cxnLst/>
            <a:rect l="l" t="t" r="r" b="b"/>
            <a:pathLst>
              <a:path w="153670">
                <a:moveTo>
                  <a:pt x="0" y="0"/>
                </a:moveTo>
                <a:lnTo>
                  <a:pt x="153162" y="0"/>
                </a:lnTo>
              </a:path>
            </a:pathLst>
          </a:custGeom>
          <a:ln w="16763">
            <a:solidFill>
              <a:srgbClr val="86B741"/>
            </a:solidFill>
          </a:ln>
        </p:spPr>
        <p:txBody>
          <a:bodyPr wrap="square" lIns="0" tIns="0" rIns="0" bIns="0" rtlCol="0"/>
          <a:lstStyle/>
          <a:p>
            <a:endParaRPr/>
          </a:p>
        </p:txBody>
      </p:sp>
      <p:sp>
        <p:nvSpPr>
          <p:cNvPr id="12" name="object 12"/>
          <p:cNvSpPr/>
          <p:nvPr/>
        </p:nvSpPr>
        <p:spPr>
          <a:xfrm>
            <a:off x="609600" y="1007363"/>
            <a:ext cx="8534400" cy="93345"/>
          </a:xfrm>
          <a:custGeom>
            <a:avLst/>
            <a:gdLst/>
            <a:ahLst/>
            <a:cxnLst/>
            <a:rect l="l" t="t" r="r" b="b"/>
            <a:pathLst>
              <a:path w="8534400" h="93344">
                <a:moveTo>
                  <a:pt x="0" y="92963"/>
                </a:moveTo>
                <a:lnTo>
                  <a:pt x="8534400" y="92963"/>
                </a:lnTo>
                <a:lnTo>
                  <a:pt x="8534400" y="0"/>
                </a:lnTo>
                <a:lnTo>
                  <a:pt x="0" y="0"/>
                </a:lnTo>
                <a:lnTo>
                  <a:pt x="0" y="92963"/>
                </a:lnTo>
                <a:close/>
              </a:path>
            </a:pathLst>
          </a:custGeom>
          <a:solidFill>
            <a:srgbClr val="554D9B"/>
          </a:solidFill>
        </p:spPr>
        <p:txBody>
          <a:bodyPr wrap="square" lIns="0" tIns="0" rIns="0" bIns="0" rtlCol="0"/>
          <a:lstStyle/>
          <a:p>
            <a:endParaRPr/>
          </a:p>
        </p:txBody>
      </p:sp>
      <p:sp>
        <p:nvSpPr>
          <p:cNvPr id="13" name="object 13"/>
          <p:cNvSpPr/>
          <p:nvPr/>
        </p:nvSpPr>
        <p:spPr>
          <a:xfrm>
            <a:off x="609600" y="1100327"/>
            <a:ext cx="8534400" cy="35560"/>
          </a:xfrm>
          <a:custGeom>
            <a:avLst/>
            <a:gdLst/>
            <a:ahLst/>
            <a:cxnLst/>
            <a:rect l="l" t="t" r="r" b="b"/>
            <a:pathLst>
              <a:path w="8534400" h="35559">
                <a:moveTo>
                  <a:pt x="0" y="35051"/>
                </a:moveTo>
                <a:lnTo>
                  <a:pt x="8534400" y="35051"/>
                </a:lnTo>
                <a:lnTo>
                  <a:pt x="8534400" y="0"/>
                </a:lnTo>
                <a:lnTo>
                  <a:pt x="0" y="0"/>
                </a:lnTo>
                <a:lnTo>
                  <a:pt x="0" y="35051"/>
                </a:lnTo>
                <a:close/>
              </a:path>
            </a:pathLst>
          </a:custGeom>
          <a:solidFill>
            <a:srgbClr val="FF9900"/>
          </a:solidFill>
        </p:spPr>
        <p:txBody>
          <a:bodyPr wrap="square" lIns="0" tIns="0" rIns="0" bIns="0" rtlCol="0"/>
          <a:lstStyle/>
          <a:p>
            <a:endParaRPr/>
          </a:p>
        </p:txBody>
      </p:sp>
      <p:sp>
        <p:nvSpPr>
          <p:cNvPr id="14" name="object 14"/>
          <p:cNvSpPr/>
          <p:nvPr/>
        </p:nvSpPr>
        <p:spPr>
          <a:xfrm>
            <a:off x="609600" y="1135380"/>
            <a:ext cx="8534400" cy="35560"/>
          </a:xfrm>
          <a:custGeom>
            <a:avLst/>
            <a:gdLst/>
            <a:ahLst/>
            <a:cxnLst/>
            <a:rect l="l" t="t" r="r" b="b"/>
            <a:pathLst>
              <a:path w="8534400" h="35559">
                <a:moveTo>
                  <a:pt x="0" y="35051"/>
                </a:moveTo>
                <a:lnTo>
                  <a:pt x="8534400" y="35051"/>
                </a:lnTo>
                <a:lnTo>
                  <a:pt x="8534400" y="0"/>
                </a:lnTo>
                <a:lnTo>
                  <a:pt x="0" y="0"/>
                </a:lnTo>
                <a:lnTo>
                  <a:pt x="0" y="35051"/>
                </a:lnTo>
                <a:close/>
              </a:path>
            </a:pathLst>
          </a:custGeom>
          <a:solidFill>
            <a:srgbClr val="CC3428"/>
          </a:solidFill>
        </p:spPr>
        <p:txBody>
          <a:bodyPr wrap="square" lIns="0" tIns="0" rIns="0" bIns="0" rtlCol="0"/>
          <a:lstStyle/>
          <a:p>
            <a:endParaRPr/>
          </a:p>
        </p:txBody>
      </p:sp>
      <p:sp>
        <p:nvSpPr>
          <p:cNvPr id="15" name="object 15"/>
          <p:cNvSpPr/>
          <p:nvPr/>
        </p:nvSpPr>
        <p:spPr>
          <a:xfrm>
            <a:off x="609600" y="1170432"/>
            <a:ext cx="8534400" cy="48895"/>
          </a:xfrm>
          <a:custGeom>
            <a:avLst/>
            <a:gdLst/>
            <a:ahLst/>
            <a:cxnLst/>
            <a:rect l="l" t="t" r="r" b="b"/>
            <a:pathLst>
              <a:path w="8534400" h="48894">
                <a:moveTo>
                  <a:pt x="0" y="48767"/>
                </a:moveTo>
                <a:lnTo>
                  <a:pt x="8534400" y="48767"/>
                </a:lnTo>
                <a:lnTo>
                  <a:pt x="8534400" y="0"/>
                </a:lnTo>
                <a:lnTo>
                  <a:pt x="0" y="0"/>
                </a:lnTo>
                <a:lnTo>
                  <a:pt x="0" y="48767"/>
                </a:lnTo>
                <a:close/>
              </a:path>
            </a:pathLst>
          </a:custGeom>
          <a:solidFill>
            <a:srgbClr val="84AEED"/>
          </a:solidFill>
        </p:spPr>
        <p:txBody>
          <a:bodyPr wrap="square" lIns="0" tIns="0" rIns="0" bIns="0" rtlCol="0"/>
          <a:lstStyle/>
          <a:p>
            <a:endParaRPr/>
          </a:p>
        </p:txBody>
      </p:sp>
      <p:sp>
        <p:nvSpPr>
          <p:cNvPr id="16" name="object 16"/>
          <p:cNvSpPr/>
          <p:nvPr/>
        </p:nvSpPr>
        <p:spPr>
          <a:xfrm>
            <a:off x="762762" y="76961"/>
            <a:ext cx="8382000" cy="944880"/>
          </a:xfrm>
          <a:custGeom>
            <a:avLst/>
            <a:gdLst/>
            <a:ahLst/>
            <a:cxnLst/>
            <a:rect l="l" t="t" r="r" b="b"/>
            <a:pathLst>
              <a:path w="8382000" h="944880">
                <a:moveTo>
                  <a:pt x="0" y="944880"/>
                </a:moveTo>
                <a:lnTo>
                  <a:pt x="8382000" y="944880"/>
                </a:lnTo>
                <a:lnTo>
                  <a:pt x="8382000" y="0"/>
                </a:lnTo>
                <a:lnTo>
                  <a:pt x="0" y="0"/>
                </a:lnTo>
                <a:lnTo>
                  <a:pt x="0" y="944880"/>
                </a:lnTo>
                <a:close/>
              </a:path>
            </a:pathLst>
          </a:custGeom>
          <a:solidFill>
            <a:srgbClr val="FFFFFF"/>
          </a:solidFill>
        </p:spPr>
        <p:txBody>
          <a:bodyPr wrap="square" lIns="0" tIns="0" rIns="0" bIns="0" rtlCol="0"/>
          <a:lstStyle/>
          <a:p>
            <a:endParaRPr/>
          </a:p>
        </p:txBody>
      </p:sp>
      <p:sp>
        <p:nvSpPr>
          <p:cNvPr id="17" name="object 17"/>
          <p:cNvSpPr/>
          <p:nvPr/>
        </p:nvSpPr>
        <p:spPr>
          <a:xfrm>
            <a:off x="762762" y="76961"/>
            <a:ext cx="8382000" cy="944880"/>
          </a:xfrm>
          <a:custGeom>
            <a:avLst/>
            <a:gdLst/>
            <a:ahLst/>
            <a:cxnLst/>
            <a:rect l="l" t="t" r="r" b="b"/>
            <a:pathLst>
              <a:path w="8382000" h="944880">
                <a:moveTo>
                  <a:pt x="0" y="944880"/>
                </a:moveTo>
                <a:lnTo>
                  <a:pt x="8382000" y="944880"/>
                </a:lnTo>
                <a:lnTo>
                  <a:pt x="8382000" y="0"/>
                </a:lnTo>
                <a:lnTo>
                  <a:pt x="0" y="0"/>
                </a:lnTo>
                <a:lnTo>
                  <a:pt x="0" y="944880"/>
                </a:lnTo>
                <a:close/>
              </a:path>
            </a:pathLst>
          </a:custGeom>
          <a:ln w="38100">
            <a:solidFill>
              <a:srgbClr val="CCCCCC"/>
            </a:solidFill>
          </a:ln>
        </p:spPr>
        <p:txBody>
          <a:bodyPr wrap="square" lIns="0" tIns="0" rIns="0" bIns="0" rtlCol="0"/>
          <a:lstStyle/>
          <a:p>
            <a:endParaRPr/>
          </a:p>
        </p:txBody>
      </p:sp>
      <p:sp>
        <p:nvSpPr>
          <p:cNvPr id="18" name="object 18"/>
          <p:cNvSpPr txBox="1">
            <a:spLocks noGrp="1"/>
          </p:cNvSpPr>
          <p:nvPr>
            <p:ph type="title"/>
          </p:nvPr>
        </p:nvSpPr>
        <p:spPr>
          <a:xfrm>
            <a:off x="840739" y="-8256"/>
            <a:ext cx="7549515" cy="1090042"/>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FF0000"/>
                </a:solidFill>
              </a:rPr>
              <a:t>Integrated Marketing</a:t>
            </a:r>
            <a:r>
              <a:rPr sz="3500" spc="-5" dirty="0">
                <a:solidFill>
                  <a:srgbClr val="FF0000"/>
                </a:solidFill>
              </a:rPr>
              <a:t> </a:t>
            </a:r>
            <a:r>
              <a:rPr sz="3500" dirty="0">
                <a:solidFill>
                  <a:srgbClr val="FF0000"/>
                </a:solidFill>
              </a:rPr>
              <a:t>Communications</a:t>
            </a:r>
          </a:p>
        </p:txBody>
      </p:sp>
      <p:pic>
        <p:nvPicPr>
          <p:cNvPr id="26626" name="Picture 2" descr="Image result for integrated marketing communication"/>
          <p:cNvPicPr>
            <a:picLocks noChangeAspect="1" noChangeArrowheads="1"/>
          </p:cNvPicPr>
          <p:nvPr/>
        </p:nvPicPr>
        <p:blipFill>
          <a:blip r:embed="rId5" cstate="print"/>
          <a:srcRect/>
          <a:stretch>
            <a:fillRect/>
          </a:stretch>
        </p:blipFill>
        <p:spPr bwMode="auto">
          <a:xfrm>
            <a:off x="762000" y="1447800"/>
            <a:ext cx="8165797" cy="467677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6562" y="761"/>
            <a:ext cx="8458200" cy="944880"/>
          </a:xfrm>
          <a:custGeom>
            <a:avLst/>
            <a:gdLst/>
            <a:ahLst/>
            <a:cxnLst/>
            <a:rect l="l" t="t" r="r" b="b"/>
            <a:pathLst>
              <a:path w="8458200" h="944880">
                <a:moveTo>
                  <a:pt x="0" y="944880"/>
                </a:moveTo>
                <a:lnTo>
                  <a:pt x="8458200" y="944880"/>
                </a:lnTo>
                <a:lnTo>
                  <a:pt x="8458200" y="0"/>
                </a:lnTo>
                <a:lnTo>
                  <a:pt x="0" y="0"/>
                </a:lnTo>
                <a:lnTo>
                  <a:pt x="0" y="944880"/>
                </a:lnTo>
                <a:close/>
              </a:path>
            </a:pathLst>
          </a:custGeom>
          <a:solidFill>
            <a:srgbClr val="FFFFFF"/>
          </a:solidFill>
        </p:spPr>
        <p:txBody>
          <a:bodyPr wrap="square" lIns="0" tIns="0" rIns="0" bIns="0" rtlCol="0"/>
          <a:lstStyle/>
          <a:p>
            <a:endParaRPr/>
          </a:p>
        </p:txBody>
      </p:sp>
      <p:sp>
        <p:nvSpPr>
          <p:cNvPr id="3" name="object 3"/>
          <p:cNvSpPr/>
          <p:nvPr/>
        </p:nvSpPr>
        <p:spPr>
          <a:xfrm>
            <a:off x="686562" y="761"/>
            <a:ext cx="8458200" cy="944880"/>
          </a:xfrm>
          <a:custGeom>
            <a:avLst/>
            <a:gdLst/>
            <a:ahLst/>
            <a:cxnLst/>
            <a:rect l="l" t="t" r="r" b="b"/>
            <a:pathLst>
              <a:path w="8458200" h="944880">
                <a:moveTo>
                  <a:pt x="0" y="944880"/>
                </a:moveTo>
                <a:lnTo>
                  <a:pt x="8458200" y="944880"/>
                </a:lnTo>
                <a:lnTo>
                  <a:pt x="8458200" y="0"/>
                </a:lnTo>
                <a:lnTo>
                  <a:pt x="0" y="0"/>
                </a:lnTo>
                <a:lnTo>
                  <a:pt x="0" y="944880"/>
                </a:lnTo>
                <a:close/>
              </a:path>
            </a:pathLst>
          </a:custGeom>
          <a:ln w="38100">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764540" y="184848"/>
            <a:ext cx="8041005" cy="551433"/>
          </a:xfrm>
          <a:prstGeom prst="rect">
            <a:avLst/>
          </a:prstGeom>
        </p:spPr>
        <p:txBody>
          <a:bodyPr vert="horz" wrap="square" lIns="0" tIns="12700" rIns="0" bIns="0" rtlCol="0">
            <a:spAutoFit/>
          </a:bodyPr>
          <a:lstStyle/>
          <a:p>
            <a:pPr marL="12700">
              <a:lnSpc>
                <a:spcPct val="100000"/>
              </a:lnSpc>
              <a:spcBef>
                <a:spcPts val="100"/>
              </a:spcBef>
            </a:pPr>
            <a:r>
              <a:rPr lang="en-US" sz="3500" dirty="0" smtClean="0">
                <a:solidFill>
                  <a:srgbClr val="C00000"/>
                </a:solidFill>
              </a:rPr>
              <a:t>MARKETING COMMUNICATION PROCESS</a:t>
            </a:r>
            <a:endParaRPr sz="3500" dirty="0">
              <a:solidFill>
                <a:srgbClr val="C00000"/>
              </a:solidFill>
            </a:endParaRPr>
          </a:p>
        </p:txBody>
      </p:sp>
      <p:sp>
        <p:nvSpPr>
          <p:cNvPr id="5" name="object 5"/>
          <p:cNvSpPr/>
          <p:nvPr/>
        </p:nvSpPr>
        <p:spPr>
          <a:xfrm>
            <a:off x="304800" y="1066800"/>
            <a:ext cx="8534400" cy="5638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164</TotalTime>
  <Words>596</Words>
  <Application>Microsoft Office PowerPoint</Application>
  <PresentationFormat>On-screen Show (4:3)</PresentationFormat>
  <Paragraphs>114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Trek</vt:lpstr>
      <vt:lpstr>INTEGRATED Marketing  Communications</vt:lpstr>
      <vt:lpstr>  Definition</vt:lpstr>
      <vt:lpstr>Benefits of IMC</vt:lpstr>
      <vt:lpstr>Benefits of IMC</vt:lpstr>
      <vt:lpstr>growth of imc</vt:lpstr>
      <vt:lpstr>growth of imc</vt:lpstr>
      <vt:lpstr>          The PROMOTIONAL Mix</vt:lpstr>
      <vt:lpstr>Integrated Marketing Communications</vt:lpstr>
      <vt:lpstr>MARKETING COMMUNICATION PROCESS</vt:lpstr>
      <vt:lpstr>IMC Planning process</vt:lpstr>
      <vt:lpstr>Slide 11</vt:lpstr>
      <vt:lpstr>1) Review of marketing plan &amp; objectives</vt:lpstr>
      <vt:lpstr>Basic Elements Of A Marketing Plan</vt:lpstr>
      <vt:lpstr>  areas covered in Situation Analysis</vt:lpstr>
      <vt:lpstr> Communications Process   Analysis</vt:lpstr>
      <vt:lpstr>Budget Determination</vt:lpstr>
      <vt:lpstr>Developing the imc program</vt:lpstr>
      <vt:lpstr>Monitoring, Evaluating, and  Controlling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INTEGRATED Marketing  Communications</dc:title>
  <cp:lastModifiedBy>Rahul</cp:lastModifiedBy>
  <cp:revision>6</cp:revision>
  <dcterms:created xsi:type="dcterms:W3CDTF">2018-08-29T10:56:20Z</dcterms:created>
  <dcterms:modified xsi:type="dcterms:W3CDTF">2018-09-03T18:24:28Z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2014-09-06T00:00:00Z</vt:filetime>
  </property>
  <property fmtid="{D5CDD505-2E9C-101B-9397-08002B2CF9AE}" pid="3" name="Creator">
    <vt:lpwstr>Microsoft® PowerPoint® 2013</vt:lpwstr>
  </property>
  <property fmtid="{D5CDD505-2E9C-101B-9397-08002B2CF9AE}" pid="4" name="LastSaved">
    <vt:filetime>2018-08-29T00:00:00Z</vt:filetime>
  </property>
</Properties>
</file>