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80" r:id="rId21"/>
    <p:sldId id="281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46"/>
  </p:normalViewPr>
  <p:slideViewPr>
    <p:cSldViewPr>
      <p:cViewPr varScale="1">
        <p:scale>
          <a:sx n="84" d="100"/>
          <a:sy n="84" d="100"/>
        </p:scale>
        <p:origin x="117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5969"/>
            <a:ext cx="9144000" cy="290830"/>
          </a:xfrm>
          <a:custGeom>
            <a:avLst/>
            <a:gdLst/>
            <a:ahLst/>
            <a:cxnLst/>
            <a:rect l="l" t="t" r="r" b="b"/>
            <a:pathLst>
              <a:path w="9144000" h="290830">
                <a:moveTo>
                  <a:pt x="0" y="290829"/>
                </a:moveTo>
                <a:lnTo>
                  <a:pt x="9144000" y="290829"/>
                </a:lnTo>
                <a:lnTo>
                  <a:pt x="9144000" y="0"/>
                </a:lnTo>
                <a:lnTo>
                  <a:pt x="0" y="0"/>
                </a:lnTo>
                <a:lnTo>
                  <a:pt x="0" y="290829"/>
                </a:lnTo>
                <a:close/>
              </a:path>
            </a:pathLst>
          </a:custGeom>
          <a:solidFill>
            <a:srgbClr val="EEE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775970"/>
          </a:xfrm>
          <a:custGeom>
            <a:avLst/>
            <a:gdLst/>
            <a:ahLst/>
            <a:cxnLst/>
            <a:rect l="l" t="t" r="r" b="b"/>
            <a:pathLst>
              <a:path w="9144000" h="775970">
                <a:moveTo>
                  <a:pt x="9144000" y="0"/>
                </a:moveTo>
                <a:lnTo>
                  <a:pt x="0" y="0"/>
                </a:lnTo>
                <a:lnTo>
                  <a:pt x="0" y="775970"/>
                </a:lnTo>
                <a:lnTo>
                  <a:pt x="9144000" y="775970"/>
                </a:lnTo>
                <a:lnTo>
                  <a:pt x="9144000" y="0"/>
                </a:lnTo>
                <a:close/>
              </a:path>
            </a:pathLst>
          </a:custGeom>
          <a:solidFill>
            <a:srgbClr val="BCB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805180" cy="775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747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097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1066800"/>
            <a:ext cx="9144000" cy="5410200"/>
          </a:xfrm>
          <a:custGeom>
            <a:avLst/>
            <a:gdLst/>
            <a:ahLst/>
            <a:cxnLst/>
            <a:rect l="l" t="t" r="r" b="b"/>
            <a:pathLst>
              <a:path w="9144000" h="5410200">
                <a:moveTo>
                  <a:pt x="0" y="5410200"/>
                </a:moveTo>
                <a:lnTo>
                  <a:pt x="9144000" y="5410200"/>
                </a:lnTo>
                <a:lnTo>
                  <a:pt x="914400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solidFill>
            <a:srgbClr val="BCB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6477000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1000"/>
                </a:lnTo>
                <a:lnTo>
                  <a:pt x="9144000" y="381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60F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381250" y="1066800"/>
            <a:ext cx="6762750" cy="0"/>
          </a:xfrm>
          <a:custGeom>
            <a:avLst/>
            <a:gdLst/>
            <a:ahLst/>
            <a:cxnLst/>
            <a:rect l="l" t="t" r="r" b="b"/>
            <a:pathLst>
              <a:path w="6762750">
                <a:moveTo>
                  <a:pt x="0" y="0"/>
                </a:moveTo>
                <a:lnTo>
                  <a:pt x="6762750" y="0"/>
                </a:lnTo>
              </a:path>
            </a:pathLst>
          </a:custGeom>
          <a:ln w="38097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155940" y="0"/>
            <a:ext cx="988059" cy="401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0" y="1082039"/>
            <a:ext cx="9141460" cy="5471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4269740" cy="1046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6553200"/>
            <a:ext cx="302768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75969"/>
            <a:ext cx="9144000" cy="6082030"/>
          </a:xfrm>
          <a:custGeom>
            <a:avLst/>
            <a:gdLst/>
            <a:ahLst/>
            <a:cxnLst/>
            <a:rect l="l" t="t" r="r" b="b"/>
            <a:pathLst>
              <a:path w="9144000" h="6082030">
                <a:moveTo>
                  <a:pt x="0" y="6082030"/>
                </a:moveTo>
                <a:lnTo>
                  <a:pt x="9144000" y="6082030"/>
                </a:lnTo>
                <a:lnTo>
                  <a:pt x="9144000" y="0"/>
                </a:lnTo>
                <a:lnTo>
                  <a:pt x="0" y="0"/>
                </a:lnTo>
                <a:lnTo>
                  <a:pt x="0" y="6082030"/>
                </a:lnTo>
                <a:close/>
              </a:path>
            </a:pathLst>
          </a:custGeom>
          <a:solidFill>
            <a:srgbClr val="EEE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775970"/>
          </a:xfrm>
          <a:custGeom>
            <a:avLst/>
            <a:gdLst/>
            <a:ahLst/>
            <a:cxnLst/>
            <a:rect l="l" t="t" r="r" b="b"/>
            <a:pathLst>
              <a:path w="9144000" h="775970">
                <a:moveTo>
                  <a:pt x="9144000" y="0"/>
                </a:moveTo>
                <a:lnTo>
                  <a:pt x="0" y="0"/>
                </a:lnTo>
                <a:lnTo>
                  <a:pt x="0" y="775970"/>
                </a:lnTo>
                <a:lnTo>
                  <a:pt x="9144000" y="775970"/>
                </a:lnTo>
                <a:lnTo>
                  <a:pt x="9144000" y="0"/>
                </a:lnTo>
                <a:close/>
              </a:path>
            </a:pathLst>
          </a:custGeom>
          <a:solidFill>
            <a:srgbClr val="BCB4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805180" cy="7759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7747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097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439" y="-44450"/>
            <a:ext cx="7183120" cy="824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6309" y="3007360"/>
            <a:ext cx="4232275" cy="207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arketing91.com/qualities-highly-effective-salesperson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39" y="3321050"/>
            <a:ext cx="5687695" cy="9448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3000" spc="-5" dirty="0">
                <a:latin typeface="Verdana"/>
                <a:cs typeface="Verdana"/>
              </a:rPr>
              <a:t>An Introduction </a:t>
            </a:r>
            <a:r>
              <a:rPr sz="3000" dirty="0">
                <a:latin typeface="Verdana"/>
                <a:cs typeface="Verdana"/>
              </a:rPr>
              <a:t>to </a:t>
            </a:r>
            <a:r>
              <a:rPr sz="3000" spc="-5" dirty="0">
                <a:latin typeface="Verdana"/>
                <a:cs typeface="Verdana"/>
              </a:rPr>
              <a:t>Integrated  Marketing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Communications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57479"/>
            <a:ext cx="68535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 </a:t>
            </a:r>
            <a:r>
              <a:rPr spc="-5" dirty="0"/>
              <a:t>example </a:t>
            </a:r>
            <a:r>
              <a:rPr dirty="0"/>
              <a:t>of a business-to-business</a:t>
            </a:r>
            <a:r>
              <a:rPr spc="-85" dirty="0"/>
              <a:t> </a:t>
            </a:r>
            <a:r>
              <a:rPr spc="-5" dirty="0"/>
              <a:t>ad</a:t>
            </a:r>
          </a:p>
        </p:txBody>
      </p:sp>
      <p:sp>
        <p:nvSpPr>
          <p:cNvPr id="3" name="object 3"/>
          <p:cNvSpPr/>
          <p:nvPr/>
        </p:nvSpPr>
        <p:spPr>
          <a:xfrm>
            <a:off x="2548889" y="838200"/>
            <a:ext cx="409956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9050" y="6555740"/>
            <a:ext cx="18688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Verdana"/>
                <a:cs typeface="Verdana"/>
              </a:rPr>
              <a:t>Source: Courtesy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Honeywell.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382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solidFill>
            <a:srgbClr val="5D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8382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9144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solidFill>
            <a:srgbClr val="EBE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9144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948690"/>
            <a:ext cx="55772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69913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system of marketing by </a:t>
            </a:r>
            <a:r>
              <a:rPr sz="2400" i="1" spc="-10" dirty="0">
                <a:solidFill>
                  <a:srgbClr val="5D5B00"/>
                </a:solidFill>
                <a:latin typeface="Arial"/>
                <a:cs typeface="Arial"/>
              </a:rPr>
              <a:t>which 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organizations communicate directly  with target customers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generate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a 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response and/or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transaction.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319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Direct</a:t>
            </a:r>
            <a:r>
              <a:rPr sz="3000" spc="-60" dirty="0"/>
              <a:t> </a:t>
            </a:r>
            <a:r>
              <a:rPr sz="3000" spc="-5" dirty="0"/>
              <a:t>Marketing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4422140" y="2854960"/>
            <a:ext cx="4516755" cy="213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10">
              <a:lnSpc>
                <a:spcPct val="122100"/>
              </a:lnSpc>
              <a:spcBef>
                <a:spcPts val="10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Disadvantages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direct marketing </a:t>
            </a:r>
            <a:r>
              <a:rPr sz="2000" spc="-5" dirty="0">
                <a:latin typeface="Verdana"/>
                <a:cs typeface="Verdana"/>
              </a:rPr>
              <a:t> Lack of customer receptivity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24257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Verdana"/>
                <a:cs typeface="Verdana"/>
              </a:rPr>
              <a:t>very low response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rates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Verdana"/>
                <a:cs typeface="Verdana"/>
              </a:rPr>
              <a:t>Clutter (too </a:t>
            </a:r>
            <a:r>
              <a:rPr sz="2000" spc="-5" dirty="0">
                <a:latin typeface="Verdana"/>
                <a:cs typeface="Verdana"/>
              </a:rPr>
              <a:t>many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messages)</a:t>
            </a:r>
            <a:endParaRPr sz="2000">
              <a:latin typeface="Verdana"/>
              <a:cs typeface="Verdana"/>
            </a:endParaRPr>
          </a:p>
          <a:p>
            <a:pPr marL="242570" marR="5080" indent="-229870">
              <a:lnSpc>
                <a:spcPct val="101299"/>
              </a:lnSpc>
              <a:spcBef>
                <a:spcPts val="505"/>
              </a:spcBef>
            </a:pPr>
            <a:r>
              <a:rPr sz="2000" spc="-5" dirty="0">
                <a:latin typeface="Verdana"/>
                <a:cs typeface="Verdana"/>
              </a:rPr>
              <a:t>Image problems </a:t>
            </a:r>
            <a:r>
              <a:rPr sz="2000" dirty="0">
                <a:latin typeface="Verdana"/>
                <a:cs typeface="Verdana"/>
              </a:rPr>
              <a:t>– </a:t>
            </a:r>
            <a:r>
              <a:rPr sz="2000" spc="-5" dirty="0">
                <a:latin typeface="Verdana"/>
                <a:cs typeface="Verdana"/>
              </a:rPr>
              <a:t>particularly </a:t>
            </a:r>
            <a:r>
              <a:rPr sz="2000" dirty="0">
                <a:latin typeface="Verdana"/>
                <a:cs typeface="Verdana"/>
              </a:rPr>
              <a:t>with  </a:t>
            </a:r>
            <a:r>
              <a:rPr sz="2000" spc="-5" dirty="0">
                <a:latin typeface="Verdana"/>
                <a:cs typeface="Verdana"/>
              </a:rPr>
              <a:t>telemarketing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3007359"/>
            <a:ext cx="4159250" cy="2809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11760">
              <a:lnSpc>
                <a:spcPct val="101699"/>
              </a:lnSpc>
              <a:spcBef>
                <a:spcPts val="60"/>
              </a:spcBef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Advantages of direct marketing </a:t>
            </a:r>
            <a:r>
              <a:rPr sz="2000" spc="-5" dirty="0">
                <a:latin typeface="Verdana"/>
                <a:cs typeface="Verdana"/>
              </a:rPr>
              <a:t> Changes </a:t>
            </a:r>
            <a:r>
              <a:rPr sz="2000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society </a:t>
            </a:r>
            <a:r>
              <a:rPr sz="2000" dirty="0">
                <a:latin typeface="Verdana"/>
                <a:cs typeface="Verdana"/>
              </a:rPr>
              <a:t>have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made</a:t>
            </a:r>
            <a:endParaRPr sz="2000">
              <a:latin typeface="Verdana"/>
              <a:cs typeface="Verdana"/>
            </a:endParaRPr>
          </a:p>
          <a:p>
            <a:pPr marL="242570">
              <a:lnSpc>
                <a:spcPts val="1725"/>
              </a:lnSpc>
            </a:pPr>
            <a:r>
              <a:rPr sz="2000" spc="-5" dirty="0">
                <a:latin typeface="Verdana"/>
                <a:cs typeface="Verdana"/>
              </a:rPr>
              <a:t>consumers more receptive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 marL="242570">
              <a:lnSpc>
                <a:spcPts val="2175"/>
              </a:lnSpc>
            </a:pPr>
            <a:r>
              <a:rPr sz="2000" spc="-5" dirty="0">
                <a:latin typeface="Verdana"/>
                <a:cs typeface="Verdana"/>
              </a:rPr>
              <a:t>direct-marketing</a:t>
            </a:r>
            <a:endParaRPr sz="2000">
              <a:latin typeface="Verdana"/>
              <a:cs typeface="Verdana"/>
            </a:endParaRPr>
          </a:p>
          <a:p>
            <a:pPr marL="242570" marR="348615" indent="-229870">
              <a:lnSpc>
                <a:spcPts val="195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Allows </a:t>
            </a:r>
            <a:r>
              <a:rPr sz="2000" spc="-5" dirty="0">
                <a:latin typeface="Verdana"/>
                <a:cs typeface="Verdana"/>
              </a:rPr>
              <a:t>marketers </a:t>
            </a:r>
            <a:r>
              <a:rPr sz="2000" dirty="0">
                <a:latin typeface="Verdana"/>
                <a:cs typeface="Verdana"/>
              </a:rPr>
              <a:t>to be </a:t>
            </a:r>
            <a:r>
              <a:rPr sz="2000" spc="-5" dirty="0">
                <a:latin typeface="Verdana"/>
                <a:cs typeface="Verdana"/>
              </a:rPr>
              <a:t>very  selective and target </a:t>
            </a:r>
            <a:r>
              <a:rPr sz="2000" dirty="0">
                <a:latin typeface="Verdana"/>
                <a:cs typeface="Verdana"/>
              </a:rPr>
              <a:t>specific  </a:t>
            </a:r>
            <a:r>
              <a:rPr sz="2000" spc="-5" dirty="0">
                <a:latin typeface="Verdana"/>
                <a:cs typeface="Verdana"/>
              </a:rPr>
              <a:t>segments of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customers</a:t>
            </a:r>
            <a:endParaRPr sz="2000">
              <a:latin typeface="Verdana"/>
              <a:cs typeface="Verdana"/>
            </a:endParaRPr>
          </a:p>
          <a:p>
            <a:pPr marL="242570" marR="5080" indent="-229870">
              <a:lnSpc>
                <a:spcPts val="1950"/>
              </a:lnSpc>
              <a:spcBef>
                <a:spcPts val="489"/>
              </a:spcBef>
            </a:pPr>
            <a:r>
              <a:rPr sz="2000" spc="-5" dirty="0">
                <a:latin typeface="Verdana"/>
                <a:cs typeface="Verdana"/>
              </a:rPr>
              <a:t>Messages </a:t>
            </a:r>
            <a:r>
              <a:rPr sz="2000" dirty="0">
                <a:latin typeface="Verdana"/>
                <a:cs typeface="Verdana"/>
              </a:rPr>
              <a:t>can be </a:t>
            </a:r>
            <a:r>
              <a:rPr sz="2000" spc="-5" dirty="0">
                <a:latin typeface="Verdana"/>
                <a:cs typeface="Verdana"/>
              </a:rPr>
              <a:t>customized </a:t>
            </a:r>
            <a:r>
              <a:rPr sz="2000" dirty="0">
                <a:latin typeface="Verdana"/>
                <a:cs typeface="Verdana"/>
              </a:rPr>
              <a:t>for  specific</a:t>
            </a:r>
            <a:r>
              <a:rPr sz="2000" spc="-5" dirty="0">
                <a:latin typeface="Verdana"/>
                <a:cs typeface="Verdana"/>
              </a:rPr>
              <a:t> customers.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latin typeface="Verdana"/>
                <a:cs typeface="Verdana"/>
              </a:rPr>
              <a:t>Effectiveness easier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measure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3197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Direct</a:t>
            </a:r>
            <a:r>
              <a:rPr sz="3000" spc="-60" dirty="0"/>
              <a:t> </a:t>
            </a:r>
            <a:r>
              <a:rPr sz="3000" spc="-5" dirty="0"/>
              <a:t>Marketing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4540" y="1604553"/>
            <a:ext cx="5372100" cy="37401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3200" spc="-5" dirty="0">
                <a:latin typeface="Verdana"/>
                <a:cs typeface="Verdana"/>
              </a:rPr>
              <a:t>Direct marketing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methods</a:t>
            </a:r>
            <a:endParaRPr sz="32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latin typeface="Verdana"/>
                <a:cs typeface="Verdana"/>
              </a:rPr>
              <a:t>–Direct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mail</a:t>
            </a:r>
            <a:endParaRPr sz="28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730"/>
              </a:spcBef>
            </a:pPr>
            <a:r>
              <a:rPr sz="2800" spc="-5" dirty="0">
                <a:latin typeface="Verdana"/>
                <a:cs typeface="Verdana"/>
              </a:rPr>
              <a:t>–Catalogs</a:t>
            </a:r>
            <a:endParaRPr sz="28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730"/>
              </a:spcBef>
            </a:pPr>
            <a:r>
              <a:rPr sz="2800" spc="-5" dirty="0">
                <a:latin typeface="Verdana"/>
                <a:cs typeface="Verdana"/>
              </a:rPr>
              <a:t>–Telemarketing</a:t>
            </a:r>
            <a:endParaRPr sz="28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latin typeface="Verdana"/>
                <a:cs typeface="Verdana"/>
              </a:rPr>
              <a:t>–Direct </a:t>
            </a:r>
            <a:r>
              <a:rPr sz="2800" spc="-10" dirty="0">
                <a:latin typeface="Verdana"/>
                <a:cs typeface="Verdana"/>
              </a:rPr>
              <a:t>response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ads</a:t>
            </a:r>
            <a:endParaRPr sz="28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730"/>
              </a:spcBef>
            </a:pPr>
            <a:r>
              <a:rPr sz="2800" spc="-5" dirty="0">
                <a:latin typeface="Verdana"/>
                <a:cs typeface="Verdana"/>
              </a:rPr>
              <a:t>–Direct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selling</a:t>
            </a:r>
            <a:endParaRPr sz="28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730"/>
              </a:spcBef>
            </a:pPr>
            <a:r>
              <a:rPr sz="2800" spc="-5" dirty="0">
                <a:latin typeface="Verdana"/>
                <a:cs typeface="Verdana"/>
              </a:rPr>
              <a:t>–Internet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838200"/>
            <a:ext cx="7391400" cy="1313180"/>
          </a:xfrm>
          <a:custGeom>
            <a:avLst/>
            <a:gdLst/>
            <a:ahLst/>
            <a:cxnLst/>
            <a:rect l="l" t="t" r="r" b="b"/>
            <a:pathLst>
              <a:path w="7391400" h="1313180">
                <a:moveTo>
                  <a:pt x="0" y="0"/>
                </a:moveTo>
                <a:lnTo>
                  <a:pt x="7391400" y="0"/>
                </a:lnTo>
                <a:lnTo>
                  <a:pt x="7391400" y="1313179"/>
                </a:lnTo>
                <a:lnTo>
                  <a:pt x="0" y="1313179"/>
                </a:lnTo>
                <a:lnTo>
                  <a:pt x="0" y="0"/>
                </a:lnTo>
                <a:close/>
              </a:path>
            </a:pathLst>
          </a:custGeom>
          <a:solidFill>
            <a:srgbClr val="5D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838200"/>
            <a:ext cx="7391400" cy="1313180"/>
          </a:xfrm>
          <a:custGeom>
            <a:avLst/>
            <a:gdLst/>
            <a:ahLst/>
            <a:cxnLst/>
            <a:rect l="l" t="t" r="r" b="b"/>
            <a:pathLst>
              <a:path w="7391400" h="1313180">
                <a:moveTo>
                  <a:pt x="0" y="0"/>
                </a:moveTo>
                <a:lnTo>
                  <a:pt x="7391400" y="0"/>
                </a:lnTo>
                <a:lnTo>
                  <a:pt x="7391400" y="1313179"/>
                </a:lnTo>
                <a:lnTo>
                  <a:pt x="0" y="1313179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914400"/>
            <a:ext cx="7391400" cy="1313180"/>
          </a:xfrm>
          <a:custGeom>
            <a:avLst/>
            <a:gdLst/>
            <a:ahLst/>
            <a:cxnLst/>
            <a:rect l="l" t="t" r="r" b="b"/>
            <a:pathLst>
              <a:path w="7391400" h="1313180">
                <a:moveTo>
                  <a:pt x="0" y="0"/>
                </a:moveTo>
                <a:lnTo>
                  <a:pt x="7391400" y="0"/>
                </a:lnTo>
                <a:lnTo>
                  <a:pt x="7391400" y="1313179"/>
                </a:lnTo>
                <a:lnTo>
                  <a:pt x="0" y="1313179"/>
                </a:lnTo>
                <a:lnTo>
                  <a:pt x="0" y="0"/>
                </a:lnTo>
                <a:close/>
              </a:path>
            </a:pathLst>
          </a:custGeom>
          <a:solidFill>
            <a:srgbClr val="EBE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914400"/>
            <a:ext cx="7391400" cy="1313180"/>
          </a:xfrm>
          <a:custGeom>
            <a:avLst/>
            <a:gdLst/>
            <a:ahLst/>
            <a:cxnLst/>
            <a:rect l="l" t="t" r="r" b="b"/>
            <a:pathLst>
              <a:path w="7391400" h="1313180">
                <a:moveTo>
                  <a:pt x="0" y="0"/>
                </a:moveTo>
                <a:lnTo>
                  <a:pt x="7391400" y="0"/>
                </a:lnTo>
                <a:lnTo>
                  <a:pt x="7391400" y="1313179"/>
                </a:lnTo>
                <a:lnTo>
                  <a:pt x="0" y="1313179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0439" y="157479"/>
            <a:ext cx="5094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Interactive/Internet</a:t>
            </a:r>
            <a:r>
              <a:rPr spc="-70" dirty="0"/>
              <a:t> </a:t>
            </a:r>
            <a:r>
              <a:rPr dirty="0"/>
              <a:t>Marketing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2179" y="3143504"/>
            <a:ext cx="3958590" cy="31940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400" spc="-5" dirty="0">
                <a:latin typeface="Verdana"/>
                <a:cs typeface="Verdana"/>
              </a:rPr>
              <a:t>internet marketing</a:t>
            </a:r>
            <a:endParaRPr sz="2400">
              <a:latin typeface="Verdana"/>
              <a:cs typeface="Verdana"/>
            </a:endParaRPr>
          </a:p>
          <a:p>
            <a:pPr marL="264160" marR="5080" indent="-227329">
              <a:lnSpc>
                <a:spcPts val="2190"/>
              </a:lnSpc>
              <a:spcBef>
                <a:spcPts val="540"/>
              </a:spcBef>
              <a:buChar char="–"/>
              <a:tabLst>
                <a:tab pos="264160" algn="l"/>
              </a:tabLst>
            </a:pPr>
            <a:r>
              <a:rPr sz="2000" spc="-5" dirty="0">
                <a:latin typeface="Verdana"/>
                <a:cs typeface="Verdana"/>
              </a:rPr>
              <a:t>Internet </a:t>
            </a:r>
            <a:r>
              <a:rPr sz="200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not </a:t>
            </a:r>
            <a:r>
              <a:rPr sz="2000" dirty="0">
                <a:latin typeface="Verdana"/>
                <a:cs typeface="Verdana"/>
              </a:rPr>
              <a:t>yet a </a:t>
            </a:r>
            <a:r>
              <a:rPr sz="2000" spc="-5" dirty="0">
                <a:latin typeface="Verdana"/>
                <a:cs typeface="Verdana"/>
              </a:rPr>
              <a:t>mass  medium </a:t>
            </a:r>
            <a:r>
              <a:rPr sz="2000" dirty="0">
                <a:latin typeface="Verdana"/>
                <a:cs typeface="Verdana"/>
              </a:rPr>
              <a:t>as </a:t>
            </a:r>
            <a:r>
              <a:rPr sz="2000" spc="-5" dirty="0">
                <a:latin typeface="Verdana"/>
                <a:cs typeface="Verdana"/>
              </a:rPr>
              <a:t>many consumers  lack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access</a:t>
            </a:r>
            <a:endParaRPr sz="2000">
              <a:latin typeface="Verdana"/>
              <a:cs typeface="Verdana"/>
            </a:endParaRPr>
          </a:p>
          <a:p>
            <a:pPr marL="264160" marR="212090" indent="-227329">
              <a:lnSpc>
                <a:spcPts val="2190"/>
              </a:lnSpc>
              <a:spcBef>
                <a:spcPts val="500"/>
              </a:spcBef>
              <a:buChar char="–"/>
              <a:tabLst>
                <a:tab pos="264160" algn="l"/>
              </a:tabLst>
            </a:pPr>
            <a:r>
              <a:rPr sz="2000" dirty="0">
                <a:latin typeface="Verdana"/>
                <a:cs typeface="Verdana"/>
              </a:rPr>
              <a:t>Attention to </a:t>
            </a:r>
            <a:r>
              <a:rPr sz="2000" spc="-5" dirty="0">
                <a:latin typeface="Verdana"/>
                <a:cs typeface="Verdana"/>
              </a:rPr>
              <a:t>Internet ads </a:t>
            </a:r>
            <a:r>
              <a:rPr sz="2000" spc="5" dirty="0">
                <a:latin typeface="Verdana"/>
                <a:cs typeface="Verdana"/>
              </a:rPr>
              <a:t>is  </a:t>
            </a:r>
            <a:r>
              <a:rPr sz="2000" spc="-5" dirty="0">
                <a:latin typeface="Verdana"/>
                <a:cs typeface="Verdana"/>
              </a:rPr>
              <a:t>very </a:t>
            </a:r>
            <a:r>
              <a:rPr sz="2000" dirty="0">
                <a:latin typeface="Verdana"/>
                <a:cs typeface="Verdana"/>
              </a:rPr>
              <a:t>low</a:t>
            </a:r>
            <a:endParaRPr sz="2000">
              <a:latin typeface="Verdana"/>
              <a:cs typeface="Verdana"/>
            </a:endParaRPr>
          </a:p>
          <a:p>
            <a:pPr marL="264160" marR="198755" indent="-227329">
              <a:lnSpc>
                <a:spcPts val="2200"/>
              </a:lnSpc>
              <a:spcBef>
                <a:spcPts val="490"/>
              </a:spcBef>
              <a:buChar char="–"/>
              <a:tabLst>
                <a:tab pos="264160" algn="l"/>
              </a:tabLst>
            </a:pPr>
            <a:r>
              <a:rPr sz="2000" spc="-5" dirty="0">
                <a:latin typeface="Verdana"/>
                <a:cs typeface="Verdana"/>
              </a:rPr>
              <a:t>Great deal of </a:t>
            </a:r>
            <a:r>
              <a:rPr sz="2000" dirty="0">
                <a:latin typeface="Verdana"/>
                <a:cs typeface="Verdana"/>
              </a:rPr>
              <a:t>clutter </a:t>
            </a:r>
            <a:r>
              <a:rPr sz="2000" spc="-5" dirty="0">
                <a:latin typeface="Verdana"/>
                <a:cs typeface="Verdana"/>
              </a:rPr>
              <a:t>on </a:t>
            </a:r>
            <a:r>
              <a:rPr sz="2000" dirty="0">
                <a:latin typeface="Verdana"/>
                <a:cs typeface="Verdana"/>
              </a:rPr>
              <a:t>the  </a:t>
            </a:r>
            <a:r>
              <a:rPr sz="2000" spc="-5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  <a:p>
            <a:pPr marL="264160" marR="139700" indent="-227329">
              <a:lnSpc>
                <a:spcPts val="2190"/>
              </a:lnSpc>
              <a:spcBef>
                <a:spcPts val="500"/>
              </a:spcBef>
              <a:buChar char="–"/>
              <a:tabLst>
                <a:tab pos="264160" algn="l"/>
              </a:tabLst>
            </a:pPr>
            <a:r>
              <a:rPr sz="2000" spc="-5" dirty="0">
                <a:latin typeface="Verdana"/>
                <a:cs typeface="Verdana"/>
              </a:rPr>
              <a:t>Audience measurement </a:t>
            </a:r>
            <a:r>
              <a:rPr sz="2000" dirty="0">
                <a:latin typeface="Verdana"/>
                <a:cs typeface="Verdana"/>
              </a:rPr>
              <a:t>is a  </a:t>
            </a:r>
            <a:r>
              <a:rPr sz="2000" spc="-5" dirty="0">
                <a:latin typeface="Verdana"/>
                <a:cs typeface="Verdana"/>
              </a:rPr>
              <a:t>problem on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Internet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948690"/>
            <a:ext cx="871601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780415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5D5B00"/>
                </a:solidFill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5D5B00"/>
                </a:solidFill>
                <a:latin typeface="Arial"/>
                <a:cs typeface="Arial"/>
              </a:rPr>
              <a:t>form </a:t>
            </a:r>
            <a:r>
              <a:rPr sz="2000" i="1" dirty="0">
                <a:solidFill>
                  <a:srgbClr val="5D5B00"/>
                </a:solidFill>
                <a:latin typeface="Arial"/>
                <a:cs typeface="Arial"/>
              </a:rPr>
              <a:t>of marketing communication through interactive media  which allow </a:t>
            </a:r>
            <a:r>
              <a:rPr sz="2000" i="1" spc="-5" dirty="0">
                <a:solidFill>
                  <a:srgbClr val="5D5B00"/>
                </a:solidFill>
                <a:latin typeface="Arial"/>
                <a:cs typeface="Arial"/>
              </a:rPr>
              <a:t>for </a:t>
            </a:r>
            <a:r>
              <a:rPr sz="2000" i="1" dirty="0">
                <a:solidFill>
                  <a:srgbClr val="5D5B00"/>
                </a:solidFill>
                <a:latin typeface="Arial"/>
                <a:cs typeface="Arial"/>
              </a:rPr>
              <a:t>a two-way </a:t>
            </a:r>
            <a:r>
              <a:rPr sz="2000" i="1" spc="-5" dirty="0">
                <a:solidFill>
                  <a:srgbClr val="5D5B00"/>
                </a:solidFill>
                <a:latin typeface="Arial"/>
                <a:cs typeface="Arial"/>
              </a:rPr>
              <a:t>flow of information </a:t>
            </a:r>
            <a:r>
              <a:rPr sz="2000" i="1" dirty="0">
                <a:solidFill>
                  <a:srgbClr val="5D5B00"/>
                </a:solidFill>
                <a:latin typeface="Arial"/>
                <a:cs typeface="Arial"/>
              </a:rPr>
              <a:t>whereby users  can participate in and </a:t>
            </a:r>
            <a:r>
              <a:rPr sz="2000" i="1" spc="-5" dirty="0">
                <a:solidFill>
                  <a:srgbClr val="5D5B00"/>
                </a:solidFill>
                <a:latin typeface="Arial"/>
                <a:cs typeface="Arial"/>
              </a:rPr>
              <a:t>modify the </a:t>
            </a:r>
            <a:r>
              <a:rPr sz="2000" i="1" dirty="0">
                <a:solidFill>
                  <a:srgbClr val="5D5B00"/>
                </a:solidFill>
                <a:latin typeface="Arial"/>
                <a:cs typeface="Arial"/>
              </a:rPr>
              <a:t>content </a:t>
            </a:r>
            <a:r>
              <a:rPr sz="2000" i="1" spc="-5" dirty="0">
                <a:solidFill>
                  <a:srgbClr val="5D5B00"/>
                </a:solidFill>
                <a:latin typeface="Arial"/>
                <a:cs typeface="Arial"/>
              </a:rPr>
              <a:t>of the information they  </a:t>
            </a:r>
            <a:r>
              <a:rPr sz="2000" i="1" dirty="0">
                <a:solidFill>
                  <a:srgbClr val="5D5B00"/>
                </a:solidFill>
                <a:latin typeface="Arial"/>
                <a:cs typeface="Arial"/>
              </a:rPr>
              <a:t>receive </a:t>
            </a:r>
            <a:r>
              <a:rPr sz="2000" i="1" spc="-5" dirty="0">
                <a:solidFill>
                  <a:srgbClr val="5D5B00"/>
                </a:solidFill>
                <a:latin typeface="Arial"/>
                <a:cs typeface="Arial"/>
              </a:rPr>
              <a:t>in </a:t>
            </a:r>
            <a:r>
              <a:rPr sz="2000" i="1" dirty="0">
                <a:solidFill>
                  <a:srgbClr val="5D5B00"/>
                </a:solidFill>
                <a:latin typeface="Arial"/>
                <a:cs typeface="Arial"/>
              </a:rPr>
              <a:t>real</a:t>
            </a:r>
            <a:r>
              <a:rPr sz="2000" i="1" spc="-10" dirty="0">
                <a:solidFill>
                  <a:srgbClr val="5D5B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5D5B00"/>
                </a:solidFill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Verdana"/>
                <a:cs typeface="Verdana"/>
              </a:rPr>
              <a:t>Advantages of interactive/ Disadvantages of</a:t>
            </a:r>
            <a:r>
              <a:rPr sz="2400" spc="-50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interactive/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3066033"/>
            <a:ext cx="4302125" cy="38201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745"/>
              </a:spcBef>
            </a:pPr>
            <a:r>
              <a:rPr sz="2400" spc="-5" dirty="0">
                <a:latin typeface="Verdana"/>
                <a:cs typeface="Verdana"/>
              </a:rPr>
              <a:t>internet marketing</a:t>
            </a:r>
            <a:endParaRPr sz="2400">
              <a:latin typeface="Verdana"/>
              <a:cs typeface="Verdana"/>
            </a:endParaRPr>
          </a:p>
          <a:p>
            <a:pPr marL="241935" marR="116839" indent="-229870">
              <a:lnSpc>
                <a:spcPct val="101200"/>
              </a:lnSpc>
              <a:spcBef>
                <a:spcPts val="515"/>
              </a:spcBef>
            </a:pPr>
            <a:r>
              <a:rPr sz="2000" spc="-5" dirty="0">
                <a:latin typeface="Verdana"/>
                <a:cs typeface="Verdana"/>
              </a:rPr>
              <a:t>Can </a:t>
            </a:r>
            <a:r>
              <a:rPr sz="2000" dirty="0">
                <a:latin typeface="Verdana"/>
                <a:cs typeface="Verdana"/>
              </a:rPr>
              <a:t>be </a:t>
            </a:r>
            <a:r>
              <a:rPr sz="2000" spc="-5" dirty="0">
                <a:latin typeface="Verdana"/>
                <a:cs typeface="Verdana"/>
              </a:rPr>
              <a:t>used </a:t>
            </a:r>
            <a:r>
              <a:rPr sz="2000" dirty="0">
                <a:latin typeface="Verdana"/>
                <a:cs typeface="Verdana"/>
              </a:rPr>
              <a:t>for a variety of </a:t>
            </a:r>
            <a:r>
              <a:rPr sz="2000" spc="-5" dirty="0">
                <a:latin typeface="Verdana"/>
                <a:cs typeface="Verdana"/>
              </a:rPr>
              <a:t>IMC  </a:t>
            </a:r>
            <a:r>
              <a:rPr sz="2000" dirty="0"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marL="241935" marR="177800" indent="-229870">
              <a:lnSpc>
                <a:spcPct val="101499"/>
              </a:lnSpc>
              <a:spcBef>
                <a:spcPts val="500"/>
              </a:spcBef>
            </a:pPr>
            <a:r>
              <a:rPr sz="2000" spc="-5" dirty="0">
                <a:latin typeface="Verdana"/>
                <a:cs typeface="Verdana"/>
              </a:rPr>
              <a:t>Messages </a:t>
            </a:r>
            <a:r>
              <a:rPr sz="2000" dirty="0">
                <a:latin typeface="Verdana"/>
                <a:cs typeface="Verdana"/>
              </a:rPr>
              <a:t>can be </a:t>
            </a:r>
            <a:r>
              <a:rPr sz="2000" spc="-5" dirty="0">
                <a:latin typeface="Verdana"/>
                <a:cs typeface="Verdana"/>
              </a:rPr>
              <a:t>tailored </a:t>
            </a:r>
            <a:r>
              <a:rPr sz="2000" dirty="0">
                <a:latin typeface="Verdana"/>
                <a:cs typeface="Verdana"/>
              </a:rPr>
              <a:t>to  specific </a:t>
            </a:r>
            <a:r>
              <a:rPr sz="2000" spc="-5" dirty="0">
                <a:latin typeface="Verdana"/>
                <a:cs typeface="Verdana"/>
              </a:rPr>
              <a:t>interests and needs of  customers</a:t>
            </a:r>
            <a:endParaRPr sz="2000">
              <a:latin typeface="Verdana"/>
              <a:cs typeface="Verdana"/>
            </a:endParaRPr>
          </a:p>
          <a:p>
            <a:pPr marL="241935" marR="5080" indent="-229870">
              <a:lnSpc>
                <a:spcPct val="101499"/>
              </a:lnSpc>
              <a:spcBef>
                <a:spcPts val="495"/>
              </a:spcBef>
            </a:pPr>
            <a:r>
              <a:rPr sz="2000" spc="-5" dirty="0">
                <a:latin typeface="Verdana"/>
                <a:cs typeface="Verdana"/>
              </a:rPr>
              <a:t>Interactive nature of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Internet  leads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higher level of  involvement</a:t>
            </a:r>
            <a:endParaRPr sz="2000">
              <a:latin typeface="Verdana"/>
              <a:cs typeface="Verdana"/>
            </a:endParaRPr>
          </a:p>
          <a:p>
            <a:pPr marL="241935" marR="486409" indent="-229870">
              <a:lnSpc>
                <a:spcPct val="101699"/>
              </a:lnSpc>
              <a:spcBef>
                <a:spcPts val="490"/>
              </a:spcBef>
            </a:pPr>
            <a:r>
              <a:rPr sz="2000" spc="-5" dirty="0">
                <a:latin typeface="Verdana"/>
                <a:cs typeface="Verdana"/>
              </a:rPr>
              <a:t>Can provide large amounts of  information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customers.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5871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Interactive/Internet</a:t>
            </a:r>
            <a:r>
              <a:rPr sz="3000" spc="15" dirty="0"/>
              <a:t> </a:t>
            </a:r>
            <a:r>
              <a:rPr sz="3000" spc="-5" dirty="0"/>
              <a:t>Marketing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764540" y="1507913"/>
            <a:ext cx="7539355" cy="45859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800" spc="-5" dirty="0">
                <a:latin typeface="Verdana"/>
                <a:cs typeface="Verdana"/>
              </a:rPr>
              <a:t>Use of the </a:t>
            </a:r>
            <a:r>
              <a:rPr sz="2800" spc="-10" dirty="0">
                <a:latin typeface="Verdana"/>
                <a:cs typeface="Verdana"/>
              </a:rPr>
              <a:t>Internet as </a:t>
            </a:r>
            <a:r>
              <a:rPr sz="2800" spc="-5" dirty="0">
                <a:latin typeface="Verdana"/>
                <a:cs typeface="Verdana"/>
              </a:rPr>
              <a:t>an IMC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Tool</a:t>
            </a:r>
            <a:endParaRPr sz="2800">
              <a:latin typeface="Verdana"/>
              <a:cs typeface="Verdana"/>
            </a:endParaRPr>
          </a:p>
          <a:p>
            <a:pPr marL="569595" marR="5080" indent="-213360">
              <a:lnSpc>
                <a:spcPct val="111500"/>
              </a:lnSpc>
              <a:spcBef>
                <a:spcPts val="10"/>
              </a:spcBef>
            </a:pPr>
            <a:r>
              <a:rPr sz="2400" dirty="0">
                <a:latin typeface="Verdana"/>
                <a:cs typeface="Verdana"/>
              </a:rPr>
              <a:t>– </a:t>
            </a:r>
            <a:r>
              <a:rPr sz="2400" spc="-5" dirty="0">
                <a:latin typeface="Verdana"/>
                <a:cs typeface="Verdana"/>
              </a:rPr>
              <a:t>As an advertising </a:t>
            </a:r>
            <a:r>
              <a:rPr sz="2400" dirty="0">
                <a:latin typeface="Verdana"/>
                <a:cs typeface="Verdana"/>
              </a:rPr>
              <a:t>medium to </a:t>
            </a:r>
            <a:r>
              <a:rPr sz="2400" spc="-5" dirty="0">
                <a:latin typeface="Verdana"/>
                <a:cs typeface="Verdana"/>
              </a:rPr>
              <a:t>inform,</a:t>
            </a:r>
            <a:r>
              <a:rPr sz="2400" spc="-58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educate  </a:t>
            </a:r>
            <a:r>
              <a:rPr sz="2400" dirty="0">
                <a:latin typeface="Verdana"/>
                <a:cs typeface="Verdana"/>
              </a:rPr>
              <a:t>and </a:t>
            </a:r>
            <a:r>
              <a:rPr sz="2400" spc="-5" dirty="0">
                <a:latin typeface="Verdana"/>
                <a:cs typeface="Verdana"/>
              </a:rPr>
              <a:t>persuade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Verdana"/>
                <a:cs typeface="Verdana"/>
              </a:rPr>
              <a:t>– </a:t>
            </a:r>
            <a:r>
              <a:rPr sz="2400" spc="-5" dirty="0">
                <a:latin typeface="Verdana"/>
                <a:cs typeface="Verdana"/>
              </a:rPr>
              <a:t>As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direct sales tool</a:t>
            </a:r>
            <a:endParaRPr sz="24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 </a:t>
            </a:r>
            <a:r>
              <a:rPr sz="2400" spc="-5" dirty="0">
                <a:latin typeface="Verdana"/>
                <a:cs typeface="Verdana"/>
              </a:rPr>
              <a:t>obtain customer database information</a:t>
            </a:r>
            <a:endParaRPr sz="24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Verdana"/>
                <a:cs typeface="Verdana"/>
              </a:rPr>
              <a:t>– To </a:t>
            </a:r>
            <a:r>
              <a:rPr sz="2400" spc="-5" dirty="0">
                <a:latin typeface="Verdana"/>
                <a:cs typeface="Verdana"/>
              </a:rPr>
              <a:t>communicate and interact </a:t>
            </a:r>
            <a:r>
              <a:rPr sz="2400" dirty="0">
                <a:latin typeface="Verdana"/>
                <a:cs typeface="Verdana"/>
              </a:rPr>
              <a:t>with</a:t>
            </a:r>
            <a:r>
              <a:rPr sz="2400" spc="-5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buyers</a:t>
            </a:r>
            <a:endParaRPr sz="24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Verdana"/>
                <a:cs typeface="Verdana"/>
              </a:rPr>
              <a:t>– To</a:t>
            </a:r>
            <a:r>
              <a:rPr sz="2400" spc="-5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provide customer service and support</a:t>
            </a:r>
            <a:endParaRPr sz="24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 build </a:t>
            </a:r>
            <a:r>
              <a:rPr sz="2400" spc="-5" dirty="0">
                <a:latin typeface="Verdana"/>
                <a:cs typeface="Verdana"/>
              </a:rPr>
              <a:t>and </a:t>
            </a:r>
            <a:r>
              <a:rPr sz="2400" dirty="0">
                <a:latin typeface="Verdana"/>
                <a:cs typeface="Verdana"/>
              </a:rPr>
              <a:t>maintain </a:t>
            </a:r>
            <a:r>
              <a:rPr sz="2400" spc="-5" dirty="0">
                <a:latin typeface="Verdana"/>
                <a:cs typeface="Verdana"/>
              </a:rPr>
              <a:t>customer relationships</a:t>
            </a:r>
            <a:endParaRPr sz="24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As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tool for </a:t>
            </a:r>
            <a:r>
              <a:rPr sz="2400" dirty="0">
                <a:latin typeface="Verdana"/>
                <a:cs typeface="Verdana"/>
              </a:rPr>
              <a:t>implementing </a:t>
            </a:r>
            <a:r>
              <a:rPr sz="2400" spc="-5" dirty="0">
                <a:latin typeface="Verdana"/>
                <a:cs typeface="Verdana"/>
              </a:rPr>
              <a:t>sales promotion</a:t>
            </a:r>
            <a:endParaRPr sz="2400">
              <a:latin typeface="Verdana"/>
              <a:cs typeface="Verdana"/>
            </a:endParaRPr>
          </a:p>
          <a:p>
            <a:pPr marL="584200" marR="447675" indent="-227329">
              <a:lnSpc>
                <a:spcPts val="3220"/>
              </a:lnSpc>
              <a:spcBef>
                <a:spcPts val="155"/>
              </a:spcBef>
            </a:pPr>
            <a:r>
              <a:rPr sz="2400" dirty="0">
                <a:latin typeface="Verdana"/>
                <a:cs typeface="Verdana"/>
              </a:rPr>
              <a:t>– </a:t>
            </a:r>
            <a:r>
              <a:rPr sz="2400" spc="-5" dirty="0">
                <a:latin typeface="Verdana"/>
                <a:cs typeface="Verdana"/>
              </a:rPr>
              <a:t>As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tool for </a:t>
            </a:r>
            <a:r>
              <a:rPr sz="2400" dirty="0">
                <a:latin typeface="Verdana"/>
                <a:cs typeface="Verdana"/>
              </a:rPr>
              <a:t>implementing</a:t>
            </a:r>
            <a:r>
              <a:rPr sz="2400" spc="-5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publicity/public  relations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programs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dirty="0"/>
              <a:t>The Internet is </a:t>
            </a:r>
            <a:r>
              <a:rPr spc="-5" dirty="0"/>
              <a:t>an </a:t>
            </a:r>
            <a:r>
              <a:rPr dirty="0"/>
              <a:t>important </a:t>
            </a:r>
            <a:r>
              <a:rPr spc="-5" dirty="0"/>
              <a:t>IMC </a:t>
            </a:r>
            <a:r>
              <a:rPr dirty="0"/>
              <a:t>tool for  American</a:t>
            </a:r>
            <a:r>
              <a:rPr spc="-15" dirty="0"/>
              <a:t> </a:t>
            </a:r>
            <a:r>
              <a:rPr dirty="0"/>
              <a:t>Airlines</a:t>
            </a:r>
          </a:p>
        </p:txBody>
      </p:sp>
      <p:sp>
        <p:nvSpPr>
          <p:cNvPr id="3" name="object 3"/>
          <p:cNvSpPr/>
          <p:nvPr/>
        </p:nvSpPr>
        <p:spPr>
          <a:xfrm>
            <a:off x="2590800" y="808990"/>
            <a:ext cx="3937000" cy="559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34740" y="6587490"/>
            <a:ext cx="210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Verdana"/>
                <a:cs typeface="Verdana"/>
              </a:rPr>
              <a:t>Source: Courtesy American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Airlines.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8382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solidFill>
            <a:srgbClr val="5D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0" y="8382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9144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solidFill>
            <a:srgbClr val="EBE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9144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2200" y="948690"/>
            <a:ext cx="55772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22542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Marketing activities that provide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extra 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value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or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incentives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the sales force,  distributors, or ultimate consumers </a:t>
            </a:r>
            <a:r>
              <a:rPr sz="2400" i="1" spc="-10" dirty="0">
                <a:solidFill>
                  <a:srgbClr val="5D5B00"/>
                </a:solidFill>
                <a:latin typeface="Arial"/>
                <a:cs typeface="Arial"/>
              </a:rPr>
              <a:t>and 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can stimulate immediate</a:t>
            </a:r>
            <a:r>
              <a:rPr sz="2400" i="1" spc="5" dirty="0">
                <a:solidFill>
                  <a:srgbClr val="5D5B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sales.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3134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Sales</a:t>
            </a:r>
            <a:r>
              <a:rPr sz="3000" spc="-75" dirty="0"/>
              <a:t> </a:t>
            </a:r>
            <a:r>
              <a:rPr sz="3000" dirty="0"/>
              <a:t>Promotion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4726940" y="2618994"/>
            <a:ext cx="4095115" cy="344677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spc="-5" dirty="0">
                <a:latin typeface="Verdana"/>
                <a:cs typeface="Verdana"/>
              </a:rPr>
              <a:t>Trade-oriented</a:t>
            </a:r>
            <a:endParaRPr sz="2400">
              <a:latin typeface="Verdana"/>
              <a:cs typeface="Verdana"/>
            </a:endParaRPr>
          </a:p>
          <a:p>
            <a:pPr marL="584200" marR="5080" indent="-227329">
              <a:lnSpc>
                <a:spcPct val="101499"/>
              </a:lnSpc>
              <a:spcBef>
                <a:spcPts val="505"/>
              </a:spcBef>
              <a:buChar char="–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Targeted toward marketing  intermediaries </a:t>
            </a:r>
            <a:r>
              <a:rPr sz="2000" dirty="0">
                <a:latin typeface="Verdana"/>
                <a:cs typeface="Verdana"/>
              </a:rPr>
              <a:t>such </a:t>
            </a:r>
            <a:r>
              <a:rPr sz="2000" spc="-5" dirty="0">
                <a:latin typeface="Verdana"/>
                <a:cs typeface="Verdana"/>
              </a:rPr>
              <a:t>as  retailers, wholesalers, or  </a:t>
            </a:r>
            <a:r>
              <a:rPr sz="2000" dirty="0">
                <a:latin typeface="Verdana"/>
                <a:cs typeface="Verdana"/>
              </a:rPr>
              <a:t>distributors</a:t>
            </a:r>
            <a:endParaRPr sz="2000">
              <a:latin typeface="Verdana"/>
              <a:cs typeface="Verdana"/>
            </a:endParaRPr>
          </a:p>
          <a:p>
            <a:pPr marL="925830" lvl="1" indent="-227329">
              <a:lnSpc>
                <a:spcPct val="100000"/>
              </a:lnSpc>
              <a:spcBef>
                <a:spcPts val="470"/>
              </a:spcBef>
              <a:buChar char="•"/>
              <a:tabLst>
                <a:tab pos="925830" algn="l"/>
              </a:tabLst>
            </a:pPr>
            <a:r>
              <a:rPr sz="1800" spc="-5" dirty="0">
                <a:latin typeface="Verdana"/>
                <a:cs typeface="Verdana"/>
              </a:rPr>
              <a:t>Promotion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allowances</a:t>
            </a:r>
            <a:endParaRPr sz="1800">
              <a:latin typeface="Verdana"/>
              <a:cs typeface="Verdana"/>
            </a:endParaRPr>
          </a:p>
          <a:p>
            <a:pPr marL="925830" lvl="1" indent="-227329">
              <a:lnSpc>
                <a:spcPct val="100000"/>
              </a:lnSpc>
              <a:spcBef>
                <a:spcPts val="470"/>
              </a:spcBef>
              <a:buChar char="•"/>
              <a:tabLst>
                <a:tab pos="925830" algn="l"/>
              </a:tabLst>
            </a:pPr>
            <a:r>
              <a:rPr sz="1800" spc="-5" dirty="0">
                <a:latin typeface="Verdana"/>
                <a:cs typeface="Verdana"/>
              </a:rPr>
              <a:t>Merchandise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allowances</a:t>
            </a:r>
            <a:endParaRPr sz="1800">
              <a:latin typeface="Verdana"/>
              <a:cs typeface="Verdana"/>
            </a:endParaRPr>
          </a:p>
          <a:p>
            <a:pPr marL="925830" lvl="1" indent="-227329">
              <a:lnSpc>
                <a:spcPct val="100000"/>
              </a:lnSpc>
              <a:spcBef>
                <a:spcPts val="470"/>
              </a:spcBef>
              <a:buChar char="•"/>
              <a:tabLst>
                <a:tab pos="925830" algn="l"/>
              </a:tabLst>
            </a:pPr>
            <a:r>
              <a:rPr sz="1800" spc="-5" dirty="0">
                <a:latin typeface="Verdana"/>
                <a:cs typeface="Verdana"/>
              </a:rPr>
              <a:t>Price </a:t>
            </a:r>
            <a:r>
              <a:rPr sz="1800" spc="-10" dirty="0">
                <a:latin typeface="Verdana"/>
                <a:cs typeface="Verdana"/>
              </a:rPr>
              <a:t>deals</a:t>
            </a:r>
            <a:endParaRPr sz="1800">
              <a:latin typeface="Verdana"/>
              <a:cs typeface="Verdana"/>
            </a:endParaRPr>
          </a:p>
          <a:p>
            <a:pPr marL="925830" lvl="1" indent="-227329">
              <a:lnSpc>
                <a:spcPct val="100000"/>
              </a:lnSpc>
              <a:spcBef>
                <a:spcPts val="480"/>
              </a:spcBef>
              <a:buChar char="•"/>
              <a:tabLst>
                <a:tab pos="925830" algn="l"/>
              </a:tabLst>
            </a:pPr>
            <a:r>
              <a:rPr sz="1800" spc="-5" dirty="0">
                <a:latin typeface="Verdana"/>
                <a:cs typeface="Verdana"/>
              </a:rPr>
              <a:t>Sales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contests</a:t>
            </a:r>
            <a:endParaRPr sz="1800">
              <a:latin typeface="Verdana"/>
              <a:cs typeface="Verdana"/>
            </a:endParaRPr>
          </a:p>
          <a:p>
            <a:pPr marL="925830" lvl="1" indent="-227329">
              <a:lnSpc>
                <a:spcPct val="100000"/>
              </a:lnSpc>
              <a:spcBef>
                <a:spcPts val="470"/>
              </a:spcBef>
              <a:buChar char="•"/>
              <a:tabLst>
                <a:tab pos="925830" algn="l"/>
              </a:tabLst>
            </a:pPr>
            <a:r>
              <a:rPr sz="1800" spc="-10" dirty="0">
                <a:latin typeface="Verdana"/>
                <a:cs typeface="Verdana"/>
              </a:rPr>
              <a:t>Trade</a:t>
            </a:r>
            <a:r>
              <a:rPr sz="1800" spc="-5" dirty="0">
                <a:latin typeface="Verdana"/>
                <a:cs typeface="Verdana"/>
              </a:rPr>
              <a:t> shows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2620010"/>
            <a:ext cx="4345305" cy="39433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400" spc="-5" dirty="0">
                <a:latin typeface="Verdana"/>
                <a:cs typeface="Verdana"/>
              </a:rPr>
              <a:t>Consumer-oriented</a:t>
            </a:r>
            <a:endParaRPr sz="2400">
              <a:latin typeface="Verdana"/>
              <a:cs typeface="Verdana"/>
            </a:endParaRPr>
          </a:p>
          <a:p>
            <a:pPr marL="584200" marR="5080" indent="-227329">
              <a:lnSpc>
                <a:spcPct val="101200"/>
              </a:lnSpc>
              <a:spcBef>
                <a:spcPts val="605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Targeted </a:t>
            </a:r>
            <a:r>
              <a:rPr sz="2400" dirty="0">
                <a:latin typeface="Verdana"/>
                <a:cs typeface="Verdana"/>
              </a:rPr>
              <a:t>to the ultimate  </a:t>
            </a:r>
            <a:r>
              <a:rPr sz="2400" spc="-5" dirty="0">
                <a:latin typeface="Verdana"/>
                <a:cs typeface="Verdana"/>
              </a:rPr>
              <a:t>users of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product or  service</a:t>
            </a:r>
            <a:endParaRPr sz="2400">
              <a:latin typeface="Verdana"/>
              <a:cs typeface="Verdana"/>
            </a:endParaRPr>
          </a:p>
          <a:p>
            <a:pPr marL="924560" indent="-226060">
              <a:lnSpc>
                <a:spcPct val="100000"/>
              </a:lnSpc>
              <a:spcBef>
                <a:spcPts val="480"/>
              </a:spcBef>
              <a:buChar char="•"/>
              <a:tabLst>
                <a:tab pos="924560" algn="l"/>
              </a:tabLst>
            </a:pPr>
            <a:r>
              <a:rPr sz="1800" spc="-5" dirty="0">
                <a:latin typeface="Verdana"/>
                <a:cs typeface="Verdana"/>
              </a:rPr>
              <a:t>Coupons</a:t>
            </a:r>
            <a:endParaRPr sz="1800">
              <a:latin typeface="Verdana"/>
              <a:cs typeface="Verdana"/>
            </a:endParaRPr>
          </a:p>
          <a:p>
            <a:pPr marL="924560" indent="-226060">
              <a:lnSpc>
                <a:spcPct val="100000"/>
              </a:lnSpc>
              <a:spcBef>
                <a:spcPts val="470"/>
              </a:spcBef>
              <a:buChar char="•"/>
              <a:tabLst>
                <a:tab pos="924560" algn="l"/>
              </a:tabLst>
            </a:pPr>
            <a:r>
              <a:rPr sz="1800" spc="-5" dirty="0">
                <a:latin typeface="Verdana"/>
                <a:cs typeface="Verdana"/>
              </a:rPr>
              <a:t>Sampling</a:t>
            </a:r>
            <a:endParaRPr sz="1800">
              <a:latin typeface="Verdana"/>
              <a:cs typeface="Verdana"/>
            </a:endParaRPr>
          </a:p>
          <a:p>
            <a:pPr marL="924560" indent="-226060">
              <a:lnSpc>
                <a:spcPct val="100000"/>
              </a:lnSpc>
              <a:spcBef>
                <a:spcPts val="470"/>
              </a:spcBef>
              <a:buChar char="•"/>
              <a:tabLst>
                <a:tab pos="924560" algn="l"/>
              </a:tabLst>
            </a:pPr>
            <a:r>
              <a:rPr sz="1800" spc="-5" dirty="0">
                <a:latin typeface="Verdana"/>
                <a:cs typeface="Verdana"/>
              </a:rPr>
              <a:t>Premiums</a:t>
            </a:r>
            <a:endParaRPr sz="1800">
              <a:latin typeface="Verdana"/>
              <a:cs typeface="Verdana"/>
            </a:endParaRPr>
          </a:p>
          <a:p>
            <a:pPr marL="924560" indent="-226060">
              <a:lnSpc>
                <a:spcPct val="100000"/>
              </a:lnSpc>
              <a:spcBef>
                <a:spcPts val="30"/>
              </a:spcBef>
              <a:buChar char="•"/>
              <a:tabLst>
                <a:tab pos="924560" algn="l"/>
              </a:tabLst>
            </a:pPr>
            <a:r>
              <a:rPr sz="1800" spc="-10" dirty="0">
                <a:latin typeface="Verdana"/>
                <a:cs typeface="Verdana"/>
              </a:rPr>
              <a:t>Rebates</a:t>
            </a:r>
            <a:endParaRPr sz="1800">
              <a:latin typeface="Verdana"/>
              <a:cs typeface="Verdana"/>
            </a:endParaRPr>
          </a:p>
          <a:p>
            <a:pPr marL="924560" indent="-226060">
              <a:lnSpc>
                <a:spcPct val="100000"/>
              </a:lnSpc>
              <a:spcBef>
                <a:spcPts val="470"/>
              </a:spcBef>
              <a:buChar char="•"/>
              <a:tabLst>
                <a:tab pos="924560" algn="l"/>
              </a:tabLst>
            </a:pPr>
            <a:r>
              <a:rPr sz="1800" spc="-5" dirty="0">
                <a:latin typeface="Verdana"/>
                <a:cs typeface="Verdana"/>
              </a:rPr>
              <a:t>Contests</a:t>
            </a:r>
            <a:endParaRPr sz="1800">
              <a:latin typeface="Verdana"/>
              <a:cs typeface="Verdana"/>
            </a:endParaRPr>
          </a:p>
          <a:p>
            <a:pPr marL="924560" indent="-226060">
              <a:lnSpc>
                <a:spcPct val="100000"/>
              </a:lnSpc>
              <a:spcBef>
                <a:spcPts val="470"/>
              </a:spcBef>
              <a:buChar char="•"/>
              <a:tabLst>
                <a:tab pos="924560" algn="l"/>
              </a:tabLst>
            </a:pPr>
            <a:r>
              <a:rPr sz="1800" spc="-5" dirty="0">
                <a:latin typeface="Verdana"/>
                <a:cs typeface="Verdana"/>
              </a:rPr>
              <a:t>Sweepstakes</a:t>
            </a:r>
            <a:endParaRPr sz="1800">
              <a:latin typeface="Verdana"/>
              <a:cs typeface="Verdana"/>
            </a:endParaRPr>
          </a:p>
          <a:p>
            <a:pPr marL="924560" indent="-226060">
              <a:lnSpc>
                <a:spcPct val="100000"/>
              </a:lnSpc>
              <a:spcBef>
                <a:spcPts val="470"/>
              </a:spcBef>
              <a:buChar char="•"/>
              <a:tabLst>
                <a:tab pos="924560" algn="l"/>
              </a:tabLst>
            </a:pPr>
            <a:r>
              <a:rPr sz="1800" spc="-5" dirty="0">
                <a:latin typeface="Verdana"/>
                <a:cs typeface="Verdana"/>
              </a:rPr>
              <a:t>POP materials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4171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Sales </a:t>
            </a:r>
            <a:r>
              <a:rPr sz="3000" dirty="0"/>
              <a:t>Promotion</a:t>
            </a:r>
            <a:r>
              <a:rPr sz="3000" spc="-70" dirty="0"/>
              <a:t> </a:t>
            </a:r>
            <a:r>
              <a:rPr sz="3000" spc="-5" dirty="0"/>
              <a:t>Uses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755139" y="1313180"/>
            <a:ext cx="6438900" cy="418337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spc="-10" dirty="0">
                <a:latin typeface="Verdana"/>
                <a:cs typeface="Verdana"/>
              </a:rPr>
              <a:t>Introduce </a:t>
            </a:r>
            <a:r>
              <a:rPr sz="2800" spc="-5" dirty="0">
                <a:latin typeface="Verdana"/>
                <a:cs typeface="Verdana"/>
              </a:rPr>
              <a:t>new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products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ts val="4100"/>
              </a:lnSpc>
              <a:spcBef>
                <a:spcPts val="250"/>
              </a:spcBef>
            </a:pPr>
            <a:r>
              <a:rPr sz="2800" spc="-5" dirty="0">
                <a:latin typeface="Verdana"/>
                <a:cs typeface="Verdana"/>
              </a:rPr>
              <a:t>Get existing customers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5" dirty="0">
                <a:latin typeface="Verdana"/>
                <a:cs typeface="Verdana"/>
              </a:rPr>
              <a:t>buy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more  Attract new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customers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800" spc="-5" dirty="0">
                <a:latin typeface="Verdana"/>
                <a:cs typeface="Verdana"/>
              </a:rPr>
              <a:t>Combat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competition</a:t>
            </a:r>
            <a:endParaRPr sz="2800">
              <a:latin typeface="Verdana"/>
              <a:cs typeface="Verdana"/>
            </a:endParaRPr>
          </a:p>
          <a:p>
            <a:pPr marL="12700" marR="1497965">
              <a:lnSpc>
                <a:spcPts val="4100"/>
              </a:lnSpc>
              <a:spcBef>
                <a:spcPts val="250"/>
              </a:spcBef>
            </a:pPr>
            <a:r>
              <a:rPr sz="2800" spc="-5" dirty="0">
                <a:latin typeface="Verdana"/>
                <a:cs typeface="Verdana"/>
              </a:rPr>
              <a:t>Maintain sales </a:t>
            </a:r>
            <a:r>
              <a:rPr sz="2800" dirty="0">
                <a:latin typeface="Verdana"/>
                <a:cs typeface="Verdana"/>
              </a:rPr>
              <a:t>in </a:t>
            </a:r>
            <a:r>
              <a:rPr sz="2800" spc="-5" dirty="0">
                <a:latin typeface="Verdana"/>
                <a:cs typeface="Verdana"/>
              </a:rPr>
              <a:t>off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season  Increase </a:t>
            </a:r>
            <a:r>
              <a:rPr sz="2800" spc="-5" dirty="0">
                <a:latin typeface="Verdana"/>
                <a:cs typeface="Verdana"/>
              </a:rPr>
              <a:t>retail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inventories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800" dirty="0">
                <a:latin typeface="Verdana"/>
                <a:cs typeface="Verdana"/>
              </a:rPr>
              <a:t>Tie in </a:t>
            </a:r>
            <a:r>
              <a:rPr sz="2800" spc="-5" dirty="0">
                <a:latin typeface="Verdana"/>
                <a:cs typeface="Verdana"/>
              </a:rPr>
              <a:t>advertising </a:t>
            </a:r>
            <a:r>
              <a:rPr sz="2800" dirty="0">
                <a:latin typeface="Verdana"/>
                <a:cs typeface="Verdana"/>
              </a:rPr>
              <a:t>&amp; </a:t>
            </a:r>
            <a:r>
              <a:rPr sz="2800" spc="-10" dirty="0">
                <a:latin typeface="Verdana"/>
                <a:cs typeface="Verdana"/>
              </a:rPr>
              <a:t>personal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selling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spc="-10" dirty="0">
                <a:latin typeface="Verdana"/>
                <a:cs typeface="Verdana"/>
              </a:rPr>
              <a:t>Enhance personal </a:t>
            </a:r>
            <a:r>
              <a:rPr sz="2800" spc="-5" dirty="0">
                <a:latin typeface="Verdana"/>
                <a:cs typeface="Verdana"/>
              </a:rPr>
              <a:t>selling efforts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183120" cy="400110"/>
          </a:xfrm>
        </p:spPr>
        <p:txBody>
          <a:bodyPr/>
          <a:lstStyle/>
          <a:p>
            <a:r>
              <a:rPr lang="en-US" dirty="0" smtClean="0"/>
              <a:t>Types of sales promotion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447800"/>
            <a:ext cx="4343400" cy="17235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Consumer promotion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Trade promotion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Sales-force promotion</a:t>
            </a:r>
            <a:endParaRPr lang="en-US" sz="2800" dirty="0"/>
          </a:p>
        </p:txBody>
      </p:sp>
      <p:pic>
        <p:nvPicPr>
          <p:cNvPr id="4098" name="Picture 2" descr="Sales Promotion - Types of Sales promotions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124200"/>
            <a:ext cx="4724400" cy="3375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83120" cy="400110"/>
          </a:xfrm>
        </p:spPr>
        <p:txBody>
          <a:bodyPr/>
          <a:lstStyle/>
          <a:p>
            <a:r>
              <a:rPr lang="en-US" dirty="0" smtClean="0"/>
              <a:t>Major Consumer Sales promotion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4232275" cy="517064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Coupons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Free samples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Discounts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Buy 1/2/3 get 1/1/5 free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Combo pack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Free Trial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Exchange offer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Contests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Financing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Gifts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0"/>
            <a:ext cx="4549140" cy="8242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dirty="0"/>
              <a:t>Definition of </a:t>
            </a:r>
            <a:r>
              <a:rPr spc="-5" dirty="0"/>
              <a:t>Integrated  </a:t>
            </a:r>
            <a:r>
              <a:rPr dirty="0"/>
              <a:t>Marketing</a:t>
            </a:r>
            <a:r>
              <a:rPr spc="-70" dirty="0"/>
              <a:t> </a:t>
            </a:r>
            <a:r>
              <a:rPr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89150"/>
            <a:ext cx="7922259" cy="261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95"/>
              </a:spcBef>
            </a:pPr>
            <a:r>
              <a:rPr sz="2400" spc="-5" dirty="0">
                <a:latin typeface="Tahoma"/>
                <a:cs typeface="Tahoma"/>
              </a:rPr>
              <a:t>A concept of marketing </a:t>
            </a:r>
            <a:r>
              <a:rPr sz="2400" dirty="0">
                <a:latin typeface="Tahoma"/>
                <a:cs typeface="Tahoma"/>
              </a:rPr>
              <a:t>communications planning that  </a:t>
            </a:r>
            <a:r>
              <a:rPr sz="2400" spc="-5" dirty="0">
                <a:latin typeface="Tahoma"/>
                <a:cs typeface="Tahoma"/>
              </a:rPr>
              <a:t>recognizes the added </a:t>
            </a:r>
            <a:r>
              <a:rPr sz="2400" dirty="0">
                <a:latin typeface="Tahoma"/>
                <a:cs typeface="Tahoma"/>
              </a:rPr>
              <a:t>value of a </a:t>
            </a:r>
            <a:r>
              <a:rPr sz="2400" spc="-5" dirty="0">
                <a:latin typeface="Tahoma"/>
                <a:cs typeface="Tahoma"/>
              </a:rPr>
              <a:t>comprehensive plan </a:t>
            </a:r>
            <a:r>
              <a:rPr sz="2400" dirty="0">
                <a:latin typeface="Tahoma"/>
                <a:cs typeface="Tahoma"/>
              </a:rPr>
              <a:t>that  </a:t>
            </a:r>
            <a:r>
              <a:rPr sz="2400" spc="-5" dirty="0">
                <a:latin typeface="Tahoma"/>
                <a:cs typeface="Tahoma"/>
              </a:rPr>
              <a:t>evaluates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strategic roles </a:t>
            </a:r>
            <a:r>
              <a:rPr sz="2400" dirty="0">
                <a:latin typeface="Tahoma"/>
                <a:cs typeface="Tahoma"/>
              </a:rPr>
              <a:t>of a </a:t>
            </a:r>
            <a:r>
              <a:rPr sz="2400" spc="-5" dirty="0">
                <a:latin typeface="Tahoma"/>
                <a:cs typeface="Tahoma"/>
              </a:rPr>
              <a:t>variety of </a:t>
            </a:r>
            <a:r>
              <a:rPr sz="2400" dirty="0">
                <a:latin typeface="Tahoma"/>
                <a:cs typeface="Tahoma"/>
              </a:rPr>
              <a:t>communication  </a:t>
            </a:r>
            <a:r>
              <a:rPr sz="2400" spc="-5" dirty="0">
                <a:latin typeface="Tahoma"/>
                <a:cs typeface="Tahoma"/>
              </a:rPr>
              <a:t>disciplines </a:t>
            </a:r>
            <a:r>
              <a:rPr sz="2400" dirty="0">
                <a:latin typeface="Tahoma"/>
                <a:cs typeface="Tahoma"/>
              </a:rPr>
              <a:t>and combines </a:t>
            </a:r>
            <a:r>
              <a:rPr sz="2400" spc="-5" dirty="0">
                <a:latin typeface="Tahoma"/>
                <a:cs typeface="Tahoma"/>
              </a:rPr>
              <a:t>these disciplines to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provide</a:t>
            </a:r>
            <a:endParaRPr sz="2400">
              <a:latin typeface="Tahoma"/>
              <a:cs typeface="Tahoma"/>
            </a:endParaRPr>
          </a:p>
          <a:p>
            <a:pPr marL="241935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Tahoma"/>
                <a:cs typeface="Tahoma"/>
              </a:rPr>
              <a:t>clarity,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latin typeface="Tahoma"/>
                <a:cs typeface="Tahoma"/>
              </a:rPr>
              <a:t>consistency </a:t>
            </a:r>
            <a:r>
              <a:rPr sz="2400" dirty="0">
                <a:latin typeface="Tahoma"/>
                <a:cs typeface="Tahoma"/>
              </a:rPr>
              <a:t>and maximum communications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impact.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183120" cy="400110"/>
          </a:xfrm>
        </p:spPr>
        <p:txBody>
          <a:bodyPr/>
          <a:lstStyle/>
          <a:p>
            <a:r>
              <a:rPr lang="en-US" dirty="0" smtClean="0"/>
              <a:t>Major Trade Sales Promotion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9067800" cy="46166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Price Off/ Straight Discount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Allowance (Advertising / Display Allowance)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Free Goods (Free gift/good </a:t>
            </a:r>
            <a:r>
              <a:rPr lang="en-US" dirty="0" err="1" smtClean="0"/>
              <a:t>sor</a:t>
            </a:r>
            <a:r>
              <a:rPr lang="en-US" dirty="0" smtClean="0"/>
              <a:t> selling in less/Given time)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POP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Push Money(Extra % on selling x amount)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Coupons/Passes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Dealer Competition- (</a:t>
            </a:r>
            <a:r>
              <a:rPr lang="en-IN" dirty="0" smtClean="0"/>
              <a:t> Ex- the best sales dealer in territory X gets a free print ad in newspaper from the company or he gets free incentives for all his </a:t>
            </a:r>
            <a:r>
              <a:rPr lang="en-IN" dirty="0" smtClean="0">
                <a:hlinkClick r:id="rId2"/>
              </a:rPr>
              <a:t>sales people</a:t>
            </a:r>
            <a:r>
              <a:rPr lang="en-IN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Exhibition/Trade shows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Advertising </a:t>
            </a:r>
            <a:r>
              <a:rPr lang="en-IN" dirty="0" err="1" smtClean="0"/>
              <a:t>sponserships</a:t>
            </a:r>
            <a:r>
              <a:rPr lang="en-IN" dirty="0" smtClean="0"/>
              <a:t>/Co-operative advertising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183120" cy="400110"/>
          </a:xfrm>
        </p:spPr>
        <p:txBody>
          <a:bodyPr/>
          <a:lstStyle/>
          <a:p>
            <a:r>
              <a:rPr lang="en-US" dirty="0" smtClean="0"/>
              <a:t>Major Sales-Force Promotion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7543800" cy="184665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Incentives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Gifts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Bonus/Awards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Meetings/conferences/ Demonstration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1624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Publicity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761489" y="3106631"/>
            <a:ext cx="6028055" cy="33616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spc="-10" dirty="0">
                <a:latin typeface="Verdana"/>
                <a:cs typeface="Verdana"/>
              </a:rPr>
              <a:t>Advantages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publicity</a:t>
            </a:r>
            <a:endParaRPr sz="2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58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Credibility</a:t>
            </a:r>
            <a:endParaRPr sz="2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Verdana"/>
                <a:cs typeface="Verdana"/>
              </a:rPr>
              <a:t>– </a:t>
            </a:r>
            <a:r>
              <a:rPr sz="2400" spc="-10" dirty="0">
                <a:latin typeface="Verdana"/>
                <a:cs typeface="Verdana"/>
              </a:rPr>
              <a:t>Low </a:t>
            </a:r>
            <a:r>
              <a:rPr sz="2400" spc="-5" dirty="0">
                <a:latin typeface="Verdana"/>
                <a:cs typeface="Verdana"/>
              </a:rPr>
              <a:t>cost (although not totally</a:t>
            </a:r>
            <a:r>
              <a:rPr sz="2400" spc="-58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free)</a:t>
            </a:r>
            <a:endParaRPr sz="2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40"/>
              </a:spcBef>
            </a:pPr>
            <a:r>
              <a:rPr sz="2400" dirty="0">
                <a:latin typeface="Verdana"/>
                <a:cs typeface="Verdana"/>
              </a:rPr>
              <a:t>– </a:t>
            </a:r>
            <a:r>
              <a:rPr sz="2400" spc="-5" dirty="0">
                <a:latin typeface="Verdana"/>
                <a:cs typeface="Verdana"/>
              </a:rPr>
              <a:t>Often results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5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word-of-mouth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latin typeface="Verdana"/>
                <a:cs typeface="Verdana"/>
              </a:rPr>
              <a:t>Disadvantages of</a:t>
            </a:r>
            <a:r>
              <a:rPr sz="2800" spc="-10" dirty="0">
                <a:latin typeface="Verdana"/>
                <a:cs typeface="Verdana"/>
              </a:rPr>
              <a:t> publicity</a:t>
            </a:r>
            <a:endParaRPr sz="2800">
              <a:latin typeface="Verdana"/>
              <a:cs typeface="Verdana"/>
            </a:endParaRPr>
          </a:p>
          <a:p>
            <a:pPr marL="584200" marR="1202690" indent="-227329">
              <a:lnSpc>
                <a:spcPts val="2620"/>
              </a:lnSpc>
              <a:spcBef>
                <a:spcPts val="655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Not always </a:t>
            </a:r>
            <a:r>
              <a:rPr sz="2400" dirty="0">
                <a:latin typeface="Verdana"/>
                <a:cs typeface="Verdana"/>
              </a:rPr>
              <a:t>under </a:t>
            </a:r>
            <a:r>
              <a:rPr sz="2400" spc="-5" dirty="0">
                <a:latin typeface="Verdana"/>
                <a:cs typeface="Verdana"/>
              </a:rPr>
              <a:t>control of  organization</a:t>
            </a:r>
            <a:endParaRPr sz="2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Verdana"/>
                <a:cs typeface="Verdana"/>
              </a:rPr>
              <a:t>– </a:t>
            </a:r>
            <a:r>
              <a:rPr sz="2400" spc="-5" dirty="0">
                <a:latin typeface="Verdana"/>
                <a:cs typeface="Verdana"/>
              </a:rPr>
              <a:t>Can </a:t>
            </a:r>
            <a:r>
              <a:rPr sz="2400" dirty="0">
                <a:latin typeface="Verdana"/>
                <a:cs typeface="Verdana"/>
              </a:rPr>
              <a:t>be</a:t>
            </a:r>
            <a:r>
              <a:rPr sz="2400" spc="-59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negative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1143000"/>
            <a:ext cx="7239000" cy="1557020"/>
          </a:xfrm>
          <a:custGeom>
            <a:avLst/>
            <a:gdLst/>
            <a:ahLst/>
            <a:cxnLst/>
            <a:rect l="l" t="t" r="r" b="b"/>
            <a:pathLst>
              <a:path w="7239000" h="1557020">
                <a:moveTo>
                  <a:pt x="0" y="0"/>
                </a:moveTo>
                <a:lnTo>
                  <a:pt x="7239000" y="0"/>
                </a:lnTo>
                <a:lnTo>
                  <a:pt x="72390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solidFill>
            <a:srgbClr val="54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1066800"/>
            <a:ext cx="7239000" cy="1557020"/>
          </a:xfrm>
          <a:custGeom>
            <a:avLst/>
            <a:gdLst/>
            <a:ahLst/>
            <a:cxnLst/>
            <a:rect l="l" t="t" r="r" b="b"/>
            <a:pathLst>
              <a:path w="7239000" h="1557020">
                <a:moveTo>
                  <a:pt x="0" y="0"/>
                </a:moveTo>
                <a:lnTo>
                  <a:pt x="7239000" y="0"/>
                </a:lnTo>
                <a:lnTo>
                  <a:pt x="72390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solidFill>
            <a:srgbClr val="EBE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7800" y="1143000"/>
            <a:ext cx="7162800" cy="1480820"/>
          </a:xfrm>
          <a:prstGeom prst="rect">
            <a:avLst/>
          </a:prstGeom>
          <a:solidFill>
            <a:srgbClr val="EBEEA8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640"/>
              </a:lnSpc>
            </a:pPr>
            <a:r>
              <a:rPr sz="2400" b="1" i="1" spc="-5" dirty="0">
                <a:solidFill>
                  <a:srgbClr val="A34100"/>
                </a:solidFill>
                <a:latin typeface="Arial"/>
                <a:cs typeface="Arial"/>
              </a:rPr>
              <a:t>Nonpersonal communication regarding</a:t>
            </a:r>
            <a:r>
              <a:rPr sz="2400" b="1" i="1" spc="15" dirty="0">
                <a:solidFill>
                  <a:srgbClr val="A341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A34100"/>
                </a:solidFill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  <a:p>
            <a:pPr marL="89535" marR="998855">
              <a:lnSpc>
                <a:spcPct val="100000"/>
              </a:lnSpc>
            </a:pPr>
            <a:r>
              <a:rPr sz="2400" b="1" i="1" spc="-5" dirty="0">
                <a:solidFill>
                  <a:srgbClr val="A34100"/>
                </a:solidFill>
                <a:latin typeface="Arial"/>
                <a:cs typeface="Arial"/>
              </a:rPr>
              <a:t>organization, product, service, or idea not  directly paid </a:t>
            </a:r>
            <a:r>
              <a:rPr sz="2400" b="1" i="1" dirty="0">
                <a:solidFill>
                  <a:srgbClr val="A34100"/>
                </a:solidFill>
                <a:latin typeface="Arial"/>
                <a:cs typeface="Arial"/>
              </a:rPr>
              <a:t>for </a:t>
            </a:r>
            <a:r>
              <a:rPr sz="2400" b="1" i="1" spc="-5" dirty="0">
                <a:solidFill>
                  <a:srgbClr val="A34100"/>
                </a:solidFill>
                <a:latin typeface="Arial"/>
                <a:cs typeface="Arial"/>
              </a:rPr>
              <a:t>or </a:t>
            </a:r>
            <a:r>
              <a:rPr sz="2400" b="1" i="1" dirty="0">
                <a:solidFill>
                  <a:srgbClr val="A34100"/>
                </a:solidFill>
                <a:latin typeface="Arial"/>
                <a:cs typeface="Arial"/>
              </a:rPr>
              <a:t>run </a:t>
            </a:r>
            <a:r>
              <a:rPr sz="2400" b="1" i="1" spc="-5" dirty="0">
                <a:solidFill>
                  <a:srgbClr val="A34100"/>
                </a:solidFill>
                <a:latin typeface="Arial"/>
                <a:cs typeface="Arial"/>
              </a:rPr>
              <a:t>under identified  sponsorship.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3320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Publicity</a:t>
            </a:r>
            <a:r>
              <a:rPr sz="3000" spc="-35" dirty="0"/>
              <a:t> </a:t>
            </a:r>
            <a:r>
              <a:rPr sz="3000" spc="-5" dirty="0"/>
              <a:t>Vehicles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983739" y="1179829"/>
            <a:ext cx="6261735" cy="514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60"/>
              </a:lnSpc>
              <a:spcBef>
                <a:spcPts val="100"/>
              </a:spcBef>
            </a:pPr>
            <a:r>
              <a:rPr sz="2800" spc="-5" dirty="0">
                <a:latin typeface="Verdana"/>
                <a:cs typeface="Verdana"/>
              </a:rPr>
              <a:t>News Releases:</a:t>
            </a:r>
            <a:endParaRPr sz="2800">
              <a:latin typeface="Verdana"/>
              <a:cs typeface="Verdana"/>
            </a:endParaRPr>
          </a:p>
          <a:p>
            <a:pPr marL="584200" marR="5080" indent="-227329">
              <a:lnSpc>
                <a:spcPts val="2190"/>
              </a:lnSpc>
              <a:spcBef>
                <a:spcPts val="145"/>
              </a:spcBef>
              <a:buChar char="–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Single-page </a:t>
            </a:r>
            <a:r>
              <a:rPr sz="2000" dirty="0">
                <a:latin typeface="Verdana"/>
                <a:cs typeface="Verdana"/>
              </a:rPr>
              <a:t>news </a:t>
            </a:r>
            <a:r>
              <a:rPr sz="2000" spc="-5" dirty="0">
                <a:latin typeface="Verdana"/>
                <a:cs typeface="Verdana"/>
              </a:rPr>
              <a:t>stories sent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media </a:t>
            </a:r>
            <a:r>
              <a:rPr sz="2000" dirty="0">
                <a:latin typeface="Verdana"/>
                <a:cs typeface="Verdana"/>
              </a:rPr>
              <a:t>who  might </a:t>
            </a:r>
            <a:r>
              <a:rPr sz="2000" spc="-5" dirty="0">
                <a:latin typeface="Verdana"/>
                <a:cs typeface="Verdana"/>
              </a:rPr>
              <a:t>print or broadcast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content.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3260"/>
              </a:lnSpc>
              <a:spcBef>
                <a:spcPts val="345"/>
              </a:spcBef>
            </a:pPr>
            <a:r>
              <a:rPr sz="2800" spc="-5" dirty="0">
                <a:latin typeface="Verdana"/>
                <a:cs typeface="Verdana"/>
              </a:rPr>
              <a:t>Feature</a:t>
            </a:r>
            <a:r>
              <a:rPr sz="28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Articles:</a:t>
            </a:r>
            <a:endParaRPr sz="2800">
              <a:latin typeface="Verdana"/>
              <a:cs typeface="Verdana"/>
            </a:endParaRPr>
          </a:p>
          <a:p>
            <a:pPr marL="584200" marR="382905" indent="-227329">
              <a:lnSpc>
                <a:spcPts val="2190"/>
              </a:lnSpc>
              <a:spcBef>
                <a:spcPts val="145"/>
              </a:spcBef>
              <a:buChar char="–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Larger manuscripts composed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edited  </a:t>
            </a:r>
            <a:r>
              <a:rPr sz="2000" dirty="0">
                <a:latin typeface="Verdana"/>
                <a:cs typeface="Verdana"/>
              </a:rPr>
              <a:t>for a </a:t>
            </a:r>
            <a:r>
              <a:rPr sz="2000" spc="-5" dirty="0">
                <a:latin typeface="Verdana"/>
                <a:cs typeface="Verdana"/>
              </a:rPr>
              <a:t>particular medium.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3260"/>
              </a:lnSpc>
              <a:spcBef>
                <a:spcPts val="355"/>
              </a:spcBef>
            </a:pPr>
            <a:r>
              <a:rPr sz="2800" spc="-5" dirty="0">
                <a:latin typeface="Verdana"/>
                <a:cs typeface="Verdana"/>
              </a:rPr>
              <a:t>Captioned </a:t>
            </a:r>
            <a:r>
              <a:rPr sz="2800" spc="-10" dirty="0">
                <a:latin typeface="Verdana"/>
                <a:cs typeface="Verdana"/>
              </a:rPr>
              <a:t>Photos:</a:t>
            </a:r>
            <a:endParaRPr sz="2800">
              <a:latin typeface="Verdana"/>
              <a:cs typeface="Verdana"/>
            </a:endParaRPr>
          </a:p>
          <a:p>
            <a:pPr marL="584200" marR="558165" indent="-227329">
              <a:lnSpc>
                <a:spcPts val="2190"/>
              </a:lnSpc>
              <a:spcBef>
                <a:spcPts val="145"/>
              </a:spcBef>
              <a:buChar char="–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Photographs </a:t>
            </a:r>
            <a:r>
              <a:rPr sz="2000" dirty="0">
                <a:latin typeface="Verdana"/>
                <a:cs typeface="Verdana"/>
              </a:rPr>
              <a:t>with </a:t>
            </a:r>
            <a:r>
              <a:rPr sz="2000" spc="-5" dirty="0">
                <a:latin typeface="Verdana"/>
                <a:cs typeface="Verdana"/>
              </a:rPr>
              <a:t>content identified and  explained below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picture.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3254"/>
              </a:lnSpc>
              <a:spcBef>
                <a:spcPts val="355"/>
              </a:spcBef>
            </a:pPr>
            <a:r>
              <a:rPr sz="2800" spc="-5" dirty="0">
                <a:latin typeface="Verdana"/>
                <a:cs typeface="Verdana"/>
              </a:rPr>
              <a:t>Press</a:t>
            </a:r>
            <a:r>
              <a:rPr sz="2800" spc="-10" dirty="0">
                <a:latin typeface="Verdana"/>
                <a:cs typeface="Verdana"/>
              </a:rPr>
              <a:t> Conferences:</a:t>
            </a:r>
            <a:endParaRPr sz="2800">
              <a:latin typeface="Verdana"/>
              <a:cs typeface="Verdana"/>
            </a:endParaRPr>
          </a:p>
          <a:p>
            <a:pPr marL="584200" marR="846455" indent="-227329">
              <a:lnSpc>
                <a:spcPts val="2190"/>
              </a:lnSpc>
              <a:spcBef>
                <a:spcPts val="140"/>
              </a:spcBef>
              <a:buChar char="–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Meetings and presentations </a:t>
            </a:r>
            <a:r>
              <a:rPr sz="2000" dirty="0">
                <a:latin typeface="Verdana"/>
                <a:cs typeface="Verdana"/>
              </a:rPr>
              <a:t>to </a:t>
            </a:r>
            <a:r>
              <a:rPr sz="2000" spc="-5" dirty="0">
                <a:latin typeface="Verdana"/>
                <a:cs typeface="Verdana"/>
              </a:rPr>
              <a:t>invited  reporters </a:t>
            </a:r>
            <a:r>
              <a:rPr sz="2000" dirty="0">
                <a:latin typeface="Verdana"/>
                <a:cs typeface="Verdana"/>
              </a:rPr>
              <a:t>and </a:t>
            </a:r>
            <a:r>
              <a:rPr sz="2000" spc="-5" dirty="0">
                <a:latin typeface="Verdana"/>
                <a:cs typeface="Verdana"/>
              </a:rPr>
              <a:t>editors.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3260"/>
              </a:lnSpc>
              <a:spcBef>
                <a:spcPts val="355"/>
              </a:spcBef>
            </a:pPr>
            <a:r>
              <a:rPr sz="2800" spc="-5" dirty="0">
                <a:latin typeface="Verdana"/>
                <a:cs typeface="Verdana"/>
              </a:rPr>
              <a:t>Special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Events:</a:t>
            </a:r>
            <a:endParaRPr sz="2800">
              <a:latin typeface="Verdana"/>
              <a:cs typeface="Verdana"/>
            </a:endParaRPr>
          </a:p>
          <a:p>
            <a:pPr marL="584200" marR="113030" indent="-227329">
              <a:lnSpc>
                <a:spcPts val="2190"/>
              </a:lnSpc>
              <a:spcBef>
                <a:spcPts val="145"/>
              </a:spcBef>
              <a:buChar char="–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Sponsorship of events, teams, or programs  of </a:t>
            </a:r>
            <a:r>
              <a:rPr sz="2000" dirty="0">
                <a:latin typeface="Verdana"/>
                <a:cs typeface="Verdana"/>
              </a:rPr>
              <a:t>public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value.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53314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Advertising Versus</a:t>
            </a:r>
            <a:r>
              <a:rPr sz="3000" dirty="0"/>
              <a:t> </a:t>
            </a:r>
            <a:r>
              <a:rPr sz="3000" spc="-5" dirty="0"/>
              <a:t>Publicity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916939" y="1934210"/>
            <a:ext cx="1867535" cy="38379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FACTOR</a:t>
            </a:r>
            <a:endParaRPr sz="2800">
              <a:latin typeface="Verdana"/>
              <a:cs typeface="Verdana"/>
            </a:endParaRPr>
          </a:p>
          <a:p>
            <a:pPr marL="12700" marR="53340">
              <a:lnSpc>
                <a:spcPct val="111600"/>
              </a:lnSpc>
            </a:pPr>
            <a:r>
              <a:rPr sz="2800" i="1" spc="-10" dirty="0">
                <a:latin typeface="Verdana"/>
                <a:cs typeface="Verdana"/>
              </a:rPr>
              <a:t>Control  C</a:t>
            </a:r>
            <a:r>
              <a:rPr sz="2800" i="1" spc="-5" dirty="0">
                <a:latin typeface="Verdana"/>
                <a:cs typeface="Verdana"/>
              </a:rPr>
              <a:t>r</a:t>
            </a:r>
            <a:r>
              <a:rPr sz="2800" i="1" dirty="0">
                <a:latin typeface="Verdana"/>
                <a:cs typeface="Verdana"/>
              </a:rPr>
              <a:t>e</a:t>
            </a:r>
            <a:r>
              <a:rPr sz="2800" i="1" spc="-10" dirty="0">
                <a:latin typeface="Verdana"/>
                <a:cs typeface="Verdana"/>
              </a:rPr>
              <a:t>d</a:t>
            </a:r>
            <a:r>
              <a:rPr sz="2800" i="1" dirty="0">
                <a:latin typeface="Verdana"/>
                <a:cs typeface="Verdana"/>
              </a:rPr>
              <a:t>i</a:t>
            </a:r>
            <a:r>
              <a:rPr sz="2800" i="1" spc="-10" dirty="0">
                <a:latin typeface="Verdana"/>
                <a:cs typeface="Verdana"/>
              </a:rPr>
              <a:t>b</a:t>
            </a:r>
            <a:r>
              <a:rPr sz="2800" i="1" dirty="0">
                <a:latin typeface="Verdana"/>
                <a:cs typeface="Verdana"/>
              </a:rPr>
              <a:t>i</a:t>
            </a:r>
            <a:r>
              <a:rPr sz="2800" i="1" spc="-10" dirty="0">
                <a:latin typeface="Verdana"/>
                <a:cs typeface="Verdana"/>
              </a:rPr>
              <a:t>l</a:t>
            </a:r>
            <a:r>
              <a:rPr sz="2800" i="1" dirty="0">
                <a:latin typeface="Verdana"/>
                <a:cs typeface="Verdana"/>
              </a:rPr>
              <a:t>i</a:t>
            </a:r>
            <a:r>
              <a:rPr sz="2800" i="1" spc="5" dirty="0">
                <a:latin typeface="Verdana"/>
                <a:cs typeface="Verdana"/>
              </a:rPr>
              <a:t>t</a:t>
            </a:r>
            <a:r>
              <a:rPr sz="2800" i="1" dirty="0">
                <a:latin typeface="Verdana"/>
                <a:cs typeface="Verdana"/>
              </a:rPr>
              <a:t>y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11700"/>
              </a:lnSpc>
              <a:spcBef>
                <a:spcPts val="5"/>
              </a:spcBef>
            </a:pPr>
            <a:r>
              <a:rPr sz="2800" i="1" spc="-5" dirty="0">
                <a:latin typeface="Verdana"/>
                <a:cs typeface="Verdana"/>
              </a:rPr>
              <a:t>Reach  </a:t>
            </a:r>
            <a:r>
              <a:rPr sz="2800" i="1" dirty="0">
                <a:latin typeface="Verdana"/>
                <a:cs typeface="Verdana"/>
              </a:rPr>
              <a:t>F</a:t>
            </a:r>
            <a:r>
              <a:rPr sz="2800" i="1" spc="-20" dirty="0">
                <a:latin typeface="Verdana"/>
                <a:cs typeface="Verdana"/>
              </a:rPr>
              <a:t>r</a:t>
            </a:r>
            <a:r>
              <a:rPr sz="2800" i="1" dirty="0">
                <a:latin typeface="Verdana"/>
                <a:cs typeface="Verdana"/>
              </a:rPr>
              <a:t>e</a:t>
            </a:r>
            <a:r>
              <a:rPr sz="2800" i="1" spc="-10" dirty="0">
                <a:latin typeface="Verdana"/>
                <a:cs typeface="Verdana"/>
              </a:rPr>
              <a:t>q</a:t>
            </a:r>
            <a:r>
              <a:rPr sz="2800" i="1" spc="-5" dirty="0">
                <a:latin typeface="Verdana"/>
                <a:cs typeface="Verdana"/>
              </a:rPr>
              <a:t>u</a:t>
            </a:r>
            <a:r>
              <a:rPr sz="2800" i="1" spc="-10" dirty="0">
                <a:latin typeface="Verdana"/>
                <a:cs typeface="Verdana"/>
              </a:rPr>
              <a:t>e</a:t>
            </a:r>
            <a:r>
              <a:rPr sz="2800" i="1" spc="-5" dirty="0">
                <a:latin typeface="Verdana"/>
                <a:cs typeface="Verdana"/>
              </a:rPr>
              <a:t>n</a:t>
            </a:r>
            <a:r>
              <a:rPr sz="2800" i="1" spc="-10" dirty="0">
                <a:latin typeface="Verdana"/>
                <a:cs typeface="Verdana"/>
              </a:rPr>
              <a:t>c</a:t>
            </a:r>
            <a:r>
              <a:rPr sz="2800" i="1" dirty="0">
                <a:latin typeface="Verdana"/>
                <a:cs typeface="Verdana"/>
              </a:rPr>
              <a:t>y  </a:t>
            </a:r>
            <a:r>
              <a:rPr sz="2800" i="1" spc="-5" dirty="0">
                <a:latin typeface="Verdana"/>
                <a:cs typeface="Verdana"/>
              </a:rPr>
              <a:t>Cost  Flexibility  Timing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5679" y="1934210"/>
            <a:ext cx="2556510" cy="38379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V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endParaRPr sz="2800">
              <a:latin typeface="Verdana"/>
              <a:cs typeface="Verdana"/>
            </a:endParaRPr>
          </a:p>
          <a:p>
            <a:pPr marL="744855" marR="735330" indent="-1905" algn="ctr">
              <a:lnSpc>
                <a:spcPct val="111600"/>
              </a:lnSpc>
            </a:pPr>
            <a:r>
              <a:rPr sz="2800" spc="-5" dirty="0">
                <a:latin typeface="Verdana"/>
                <a:cs typeface="Verdana"/>
              </a:rPr>
              <a:t>Great  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spc="-5" dirty="0">
                <a:latin typeface="Verdana"/>
                <a:cs typeface="Verdana"/>
              </a:rPr>
              <a:t>w</a:t>
            </a:r>
            <a:r>
              <a:rPr sz="2800" dirty="0">
                <a:latin typeface="Verdana"/>
                <a:cs typeface="Verdana"/>
              </a:rPr>
              <a:t>er</a:t>
            </a:r>
            <a:endParaRPr sz="2800">
              <a:latin typeface="Verdana"/>
              <a:cs typeface="Verdana"/>
            </a:endParaRPr>
          </a:p>
          <a:p>
            <a:pPr marL="204470" marR="195580" indent="-635" algn="ctr">
              <a:lnSpc>
                <a:spcPct val="111700"/>
              </a:lnSpc>
              <a:spcBef>
                <a:spcPts val="5"/>
              </a:spcBef>
            </a:pPr>
            <a:r>
              <a:rPr sz="2800" spc="-5" dirty="0">
                <a:latin typeface="Verdana"/>
                <a:cs typeface="Verdana"/>
              </a:rPr>
              <a:t>Achievable  </a:t>
            </a:r>
            <a:r>
              <a:rPr sz="2800" spc="-15" dirty="0">
                <a:latin typeface="Verdana"/>
                <a:cs typeface="Verdana"/>
              </a:rPr>
              <a:t>S</a:t>
            </a:r>
            <a:r>
              <a:rPr sz="2800" dirty="0">
                <a:latin typeface="Verdana"/>
                <a:cs typeface="Verdana"/>
              </a:rPr>
              <a:t>c</a:t>
            </a:r>
            <a:r>
              <a:rPr sz="2800" spc="-15" dirty="0">
                <a:latin typeface="Verdana"/>
                <a:cs typeface="Verdana"/>
              </a:rPr>
              <a:t>h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10" dirty="0">
                <a:latin typeface="Verdana"/>
                <a:cs typeface="Verdana"/>
              </a:rPr>
              <a:t>d</a:t>
            </a:r>
            <a:r>
              <a:rPr sz="2800" spc="-15" dirty="0">
                <a:latin typeface="Verdana"/>
                <a:cs typeface="Verdana"/>
              </a:rPr>
              <a:t>u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5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b</a:t>
            </a:r>
            <a:r>
              <a:rPr sz="2800" dirty="0">
                <a:latin typeface="Verdana"/>
                <a:cs typeface="Verdana"/>
              </a:rPr>
              <a:t>le  </a:t>
            </a:r>
            <a:r>
              <a:rPr sz="2800" spc="-5" dirty="0">
                <a:latin typeface="Verdana"/>
                <a:cs typeface="Verdana"/>
              </a:rPr>
              <a:t>Specific  High  Specifiable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5529" y="1934210"/>
            <a:ext cx="2830195" cy="38379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489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PUBLICITY</a:t>
            </a:r>
            <a:endParaRPr sz="2800">
              <a:latin typeface="Verdana"/>
              <a:cs typeface="Verdana"/>
            </a:endParaRPr>
          </a:p>
          <a:p>
            <a:pPr marL="828675" marR="819785" indent="-2540" algn="ctr">
              <a:lnSpc>
                <a:spcPct val="111600"/>
              </a:lnSpc>
            </a:pPr>
            <a:r>
              <a:rPr sz="2800" dirty="0">
                <a:latin typeface="Verdana"/>
                <a:cs typeface="Verdana"/>
              </a:rPr>
              <a:t>Little  </a:t>
            </a:r>
            <a:r>
              <a:rPr sz="2800" spc="-5" dirty="0">
                <a:latin typeface="Verdana"/>
                <a:cs typeface="Verdana"/>
              </a:rPr>
              <a:t>H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10" dirty="0">
                <a:latin typeface="Verdana"/>
                <a:cs typeface="Verdana"/>
              </a:rPr>
              <a:t>g</a:t>
            </a:r>
            <a:r>
              <a:rPr sz="2800" spc="-15" dirty="0">
                <a:latin typeface="Verdana"/>
                <a:cs typeface="Verdana"/>
              </a:rPr>
              <a:t>h</a:t>
            </a:r>
            <a:r>
              <a:rPr sz="2800" dirty="0">
                <a:latin typeface="Verdana"/>
                <a:cs typeface="Verdana"/>
              </a:rPr>
              <a:t>er</a:t>
            </a:r>
            <a:endParaRPr sz="2800">
              <a:latin typeface="Verdana"/>
              <a:cs typeface="Verdana"/>
            </a:endParaRPr>
          </a:p>
          <a:p>
            <a:pPr marL="12700" marR="5080" algn="ctr">
              <a:lnSpc>
                <a:spcPct val="111700"/>
              </a:lnSpc>
              <a:spcBef>
                <a:spcPts val="5"/>
              </a:spcBef>
            </a:pPr>
            <a:r>
              <a:rPr sz="2800" spc="-5" dirty="0">
                <a:latin typeface="Verdana"/>
                <a:cs typeface="Verdana"/>
              </a:rPr>
              <a:t>Undetermined  Undetermined  </a:t>
            </a:r>
            <a:r>
              <a:rPr sz="2800" dirty="0">
                <a:latin typeface="Verdana"/>
                <a:cs typeface="Verdana"/>
              </a:rPr>
              <a:t>U</a:t>
            </a:r>
            <a:r>
              <a:rPr sz="2800" spc="-5" dirty="0">
                <a:latin typeface="Verdana"/>
                <a:cs typeface="Verdana"/>
              </a:rPr>
              <a:t>n</a:t>
            </a:r>
            <a:r>
              <a:rPr sz="2800" spc="-10" dirty="0">
                <a:latin typeface="Verdana"/>
                <a:cs typeface="Verdana"/>
              </a:rPr>
              <a:t>sp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10" dirty="0">
                <a:latin typeface="Verdana"/>
                <a:cs typeface="Verdana"/>
              </a:rPr>
              <a:t>c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5" dirty="0">
                <a:latin typeface="Verdana"/>
                <a:cs typeface="Verdana"/>
              </a:rPr>
              <a:t>f</a:t>
            </a:r>
            <a:r>
              <a:rPr sz="2800" dirty="0">
                <a:latin typeface="Verdana"/>
                <a:cs typeface="Verdana"/>
              </a:rPr>
              <a:t>ie</a:t>
            </a:r>
            <a:r>
              <a:rPr sz="2800" spc="-10" dirty="0">
                <a:latin typeface="Verdana"/>
                <a:cs typeface="Verdana"/>
              </a:rPr>
              <a:t>d</a:t>
            </a:r>
            <a:r>
              <a:rPr sz="2800" spc="-5" dirty="0">
                <a:latin typeface="Verdana"/>
                <a:cs typeface="Verdana"/>
              </a:rPr>
              <a:t>/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10" dirty="0">
                <a:latin typeface="Verdana"/>
                <a:cs typeface="Verdana"/>
              </a:rPr>
              <a:t>o</a:t>
            </a:r>
            <a:r>
              <a:rPr sz="2800" dirty="0">
                <a:latin typeface="Verdana"/>
                <a:cs typeface="Verdana"/>
              </a:rPr>
              <a:t>w  </a:t>
            </a:r>
            <a:r>
              <a:rPr sz="2800" spc="-5" dirty="0">
                <a:latin typeface="Verdana"/>
                <a:cs typeface="Verdana"/>
              </a:rPr>
              <a:t>Low</a:t>
            </a:r>
            <a:endParaRPr sz="2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latin typeface="Verdana"/>
                <a:cs typeface="Verdana"/>
              </a:rPr>
              <a:t>Tentative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3029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Public</a:t>
            </a:r>
            <a:r>
              <a:rPr sz="3000" spc="-105" dirty="0"/>
              <a:t> </a:t>
            </a:r>
            <a:r>
              <a:rPr sz="3000" dirty="0"/>
              <a:t>Relations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485389" y="3310890"/>
            <a:ext cx="4582160" cy="36296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2570" marR="941069" indent="-229870">
              <a:lnSpc>
                <a:spcPts val="3060"/>
              </a:lnSpc>
              <a:spcBef>
                <a:spcPts val="450"/>
              </a:spcBef>
            </a:pPr>
            <a:r>
              <a:rPr sz="2800" spc="-5" dirty="0">
                <a:latin typeface="Verdana"/>
                <a:cs typeface="Verdana"/>
              </a:rPr>
              <a:t>Tools </a:t>
            </a:r>
            <a:r>
              <a:rPr sz="2800" spc="-10" dirty="0">
                <a:latin typeface="Verdana"/>
                <a:cs typeface="Verdana"/>
              </a:rPr>
              <a:t>used </a:t>
            </a:r>
            <a:r>
              <a:rPr sz="2800" spc="-5" dirty="0">
                <a:latin typeface="Verdana"/>
                <a:cs typeface="Verdana"/>
              </a:rPr>
              <a:t>by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Public  Relations</a:t>
            </a:r>
            <a:endParaRPr sz="28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584200" algn="l"/>
              </a:tabLst>
            </a:pPr>
            <a:r>
              <a:rPr sz="2400" dirty="0">
                <a:latin typeface="Verdana"/>
                <a:cs typeface="Verdana"/>
              </a:rPr>
              <a:t>Publicity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Special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publications</a:t>
            </a:r>
            <a:endParaRPr sz="2400">
              <a:latin typeface="Verdana"/>
              <a:cs typeface="Verdana"/>
            </a:endParaRPr>
          </a:p>
          <a:p>
            <a:pPr marL="584200" marR="1009650" indent="-227329">
              <a:lnSpc>
                <a:spcPts val="2620"/>
              </a:lnSpc>
              <a:spcBef>
                <a:spcPts val="655"/>
              </a:spcBef>
              <a:buFont typeface="Wingdings"/>
              <a:buChar char=""/>
              <a:tabLst>
                <a:tab pos="584200" algn="l"/>
              </a:tabLst>
            </a:pPr>
            <a:r>
              <a:rPr sz="2400" dirty="0">
                <a:latin typeface="Verdana"/>
                <a:cs typeface="Verdana"/>
              </a:rPr>
              <a:t>Community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activity  participation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95"/>
              </a:spcBef>
              <a:buFont typeface="Wingdings"/>
              <a:buChar char="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Fund-raising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350"/>
              </a:spcBef>
              <a:buFont typeface="Wingdings"/>
              <a:buChar char="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Special event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sponsorship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584200" algn="l"/>
              </a:tabLst>
            </a:pPr>
            <a:r>
              <a:rPr sz="2400" dirty="0">
                <a:latin typeface="Verdana"/>
                <a:cs typeface="Verdana"/>
              </a:rPr>
              <a:t>Public </a:t>
            </a:r>
            <a:r>
              <a:rPr sz="2400" spc="-5" dirty="0">
                <a:latin typeface="Verdana"/>
                <a:cs typeface="Verdana"/>
              </a:rPr>
              <a:t>affairs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activities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1143000"/>
            <a:ext cx="7239000" cy="1922780"/>
          </a:xfrm>
          <a:custGeom>
            <a:avLst/>
            <a:gdLst/>
            <a:ahLst/>
            <a:cxnLst/>
            <a:rect l="l" t="t" r="r" b="b"/>
            <a:pathLst>
              <a:path w="7239000" h="1922780">
                <a:moveTo>
                  <a:pt x="0" y="0"/>
                </a:moveTo>
                <a:lnTo>
                  <a:pt x="7239000" y="0"/>
                </a:lnTo>
                <a:lnTo>
                  <a:pt x="7239000" y="1922779"/>
                </a:lnTo>
                <a:lnTo>
                  <a:pt x="0" y="1922779"/>
                </a:lnTo>
                <a:lnTo>
                  <a:pt x="0" y="0"/>
                </a:lnTo>
                <a:close/>
              </a:path>
            </a:pathLst>
          </a:custGeom>
          <a:solidFill>
            <a:srgbClr val="A34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1066800"/>
            <a:ext cx="7239000" cy="1922780"/>
          </a:xfrm>
          <a:custGeom>
            <a:avLst/>
            <a:gdLst/>
            <a:ahLst/>
            <a:cxnLst/>
            <a:rect l="l" t="t" r="r" b="b"/>
            <a:pathLst>
              <a:path w="7239000" h="1922780">
                <a:moveTo>
                  <a:pt x="0" y="0"/>
                </a:moveTo>
                <a:lnTo>
                  <a:pt x="7239000" y="0"/>
                </a:lnTo>
                <a:lnTo>
                  <a:pt x="7239000" y="1922779"/>
                </a:lnTo>
                <a:lnTo>
                  <a:pt x="0" y="1922779"/>
                </a:lnTo>
                <a:lnTo>
                  <a:pt x="0" y="0"/>
                </a:lnTo>
                <a:close/>
              </a:path>
            </a:pathLst>
          </a:custGeom>
          <a:solidFill>
            <a:srgbClr val="EBE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7800" y="1143000"/>
            <a:ext cx="7162800" cy="1846580"/>
          </a:xfrm>
          <a:prstGeom prst="rect">
            <a:avLst/>
          </a:prstGeom>
          <a:solidFill>
            <a:srgbClr val="EBEEA8"/>
          </a:solidFill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2640"/>
              </a:lnSpc>
            </a:pPr>
            <a:r>
              <a:rPr sz="2400" i="1" spc="-10" dirty="0">
                <a:solidFill>
                  <a:srgbClr val="A34100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management function which evaluates</a:t>
            </a:r>
            <a:r>
              <a:rPr sz="2400" i="1" spc="15" dirty="0">
                <a:solidFill>
                  <a:srgbClr val="A34100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A34100"/>
                </a:solidFill>
                <a:latin typeface="Arial"/>
                <a:cs typeface="Arial"/>
              </a:rPr>
              <a:t>public</a:t>
            </a:r>
            <a:endParaRPr sz="2400">
              <a:latin typeface="Arial"/>
              <a:cs typeface="Arial"/>
            </a:endParaRPr>
          </a:p>
          <a:p>
            <a:pPr marL="89535" marR="91440">
              <a:lnSpc>
                <a:spcPct val="100000"/>
              </a:lnSpc>
            </a:pP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attitudes, </a:t>
            </a:r>
            <a:r>
              <a:rPr sz="2400" i="1" spc="-10" dirty="0">
                <a:solidFill>
                  <a:srgbClr val="A34100"/>
                </a:solidFill>
                <a:latin typeface="Arial"/>
                <a:cs typeface="Arial"/>
              </a:rPr>
              <a:t>identifies </a:t>
            </a:r>
            <a:r>
              <a:rPr sz="2400" i="1" dirty="0">
                <a:solidFill>
                  <a:srgbClr val="A34100"/>
                </a:solidFill>
                <a:latin typeface="Arial"/>
                <a:cs typeface="Arial"/>
              </a:rPr>
              <a:t>the </a:t>
            </a:r>
            <a:r>
              <a:rPr sz="2400" i="1" spc="-10" dirty="0">
                <a:solidFill>
                  <a:srgbClr val="A34100"/>
                </a:solidFill>
                <a:latin typeface="Arial"/>
                <a:cs typeface="Arial"/>
              </a:rPr>
              <a:t>policies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and procedures </a:t>
            </a:r>
            <a:r>
              <a:rPr sz="2400" i="1" dirty="0">
                <a:solidFill>
                  <a:srgbClr val="A34100"/>
                </a:solidFill>
                <a:latin typeface="Arial"/>
                <a:cs typeface="Arial"/>
              </a:rPr>
              <a:t>of 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an </a:t>
            </a:r>
            <a:r>
              <a:rPr sz="2400" i="1" spc="-10" dirty="0">
                <a:solidFill>
                  <a:srgbClr val="A34100"/>
                </a:solidFill>
                <a:latin typeface="Arial"/>
                <a:cs typeface="Arial"/>
              </a:rPr>
              <a:t>individual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or organization with the </a:t>
            </a:r>
            <a:r>
              <a:rPr sz="2400" i="1" spc="-10" dirty="0">
                <a:solidFill>
                  <a:srgbClr val="A34100"/>
                </a:solidFill>
                <a:latin typeface="Arial"/>
                <a:cs typeface="Arial"/>
              </a:rPr>
              <a:t>public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interest,  </a:t>
            </a:r>
            <a:r>
              <a:rPr sz="2400" i="1" spc="-10" dirty="0">
                <a:solidFill>
                  <a:srgbClr val="A34100"/>
                </a:solidFill>
                <a:latin typeface="Arial"/>
                <a:cs typeface="Arial"/>
              </a:rPr>
              <a:t>and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executes </a:t>
            </a:r>
            <a:r>
              <a:rPr sz="2400" i="1" dirty="0">
                <a:solidFill>
                  <a:srgbClr val="A34100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program </a:t>
            </a:r>
            <a:r>
              <a:rPr sz="2400" i="1" dirty="0">
                <a:solidFill>
                  <a:srgbClr val="A34100"/>
                </a:solidFill>
                <a:latin typeface="Arial"/>
                <a:cs typeface="Arial"/>
              </a:rPr>
              <a:t>of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action </a:t>
            </a:r>
            <a:r>
              <a:rPr sz="2400" i="1" dirty="0">
                <a:solidFill>
                  <a:srgbClr val="A34100"/>
                </a:solidFill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earn </a:t>
            </a:r>
            <a:r>
              <a:rPr sz="2400" i="1" spc="-10" dirty="0">
                <a:solidFill>
                  <a:srgbClr val="A34100"/>
                </a:solidFill>
                <a:latin typeface="Arial"/>
                <a:cs typeface="Arial"/>
              </a:rPr>
              <a:t>public 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understanding and</a:t>
            </a:r>
            <a:r>
              <a:rPr sz="2400" i="1" spc="-10" dirty="0">
                <a:solidFill>
                  <a:srgbClr val="A341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A34100"/>
                </a:solidFill>
                <a:latin typeface="Arial"/>
                <a:cs typeface="Arial"/>
              </a:rPr>
              <a:t>acceptance.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8382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solidFill>
            <a:srgbClr val="5D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0" y="8382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9144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solidFill>
            <a:srgbClr val="EBE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2200" y="914400"/>
            <a:ext cx="5562600" cy="1557020"/>
          </a:xfrm>
          <a:custGeom>
            <a:avLst/>
            <a:gdLst/>
            <a:ahLst/>
            <a:cxnLst/>
            <a:rect l="l" t="t" r="r" b="b"/>
            <a:pathLst>
              <a:path w="5562600" h="1557020">
                <a:moveTo>
                  <a:pt x="0" y="0"/>
                </a:moveTo>
                <a:lnTo>
                  <a:pt x="5562600" y="0"/>
                </a:lnTo>
                <a:lnTo>
                  <a:pt x="5562600" y="1557020"/>
                </a:lnTo>
                <a:lnTo>
                  <a:pt x="0" y="1557020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3065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Personal</a:t>
            </a:r>
            <a:r>
              <a:rPr sz="3000" spc="-65" dirty="0"/>
              <a:t> </a:t>
            </a:r>
            <a:r>
              <a:rPr sz="3000" dirty="0"/>
              <a:t>Selling</a:t>
            </a:r>
            <a:endParaRPr sz="30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30"/>
              </a:spcBef>
              <a:buChar char="–"/>
              <a:tabLst>
                <a:tab pos="240029" algn="l"/>
              </a:tabLst>
            </a:pPr>
            <a:r>
              <a:rPr dirty="0"/>
              <a:t>High </a:t>
            </a:r>
            <a:r>
              <a:rPr spc="-5" dirty="0"/>
              <a:t>costs per</a:t>
            </a:r>
            <a:r>
              <a:rPr spc="10" dirty="0"/>
              <a:t> </a:t>
            </a:r>
            <a:r>
              <a:rPr spc="-5" dirty="0"/>
              <a:t>contact</a:t>
            </a:r>
          </a:p>
          <a:p>
            <a:pPr marL="240029" marR="224154" indent="-227329">
              <a:lnSpc>
                <a:spcPct val="101699"/>
              </a:lnSpc>
              <a:spcBef>
                <a:spcPts val="489"/>
              </a:spcBef>
              <a:buChar char="–"/>
              <a:tabLst>
                <a:tab pos="240029" algn="l"/>
              </a:tabLst>
            </a:pPr>
            <a:r>
              <a:rPr dirty="0"/>
              <a:t>Expensive </a:t>
            </a:r>
            <a:r>
              <a:rPr spc="-5" dirty="0"/>
              <a:t>way </a:t>
            </a:r>
            <a:r>
              <a:rPr dirty="0"/>
              <a:t>to </a:t>
            </a:r>
            <a:r>
              <a:rPr spc="-5" dirty="0"/>
              <a:t>reach </a:t>
            </a:r>
            <a:r>
              <a:rPr dirty="0"/>
              <a:t>large  </a:t>
            </a:r>
            <a:r>
              <a:rPr spc="-5" dirty="0"/>
              <a:t>audiences</a:t>
            </a:r>
          </a:p>
          <a:p>
            <a:pPr marL="240029" marR="5080" indent="-227329">
              <a:lnSpc>
                <a:spcPct val="101499"/>
              </a:lnSpc>
              <a:spcBef>
                <a:spcPts val="490"/>
              </a:spcBef>
              <a:buChar char="–"/>
              <a:tabLst>
                <a:tab pos="240029" algn="l"/>
              </a:tabLst>
            </a:pPr>
            <a:r>
              <a:rPr dirty="0"/>
              <a:t>Difficult </a:t>
            </a:r>
            <a:r>
              <a:rPr spc="5" dirty="0"/>
              <a:t>to </a:t>
            </a:r>
            <a:r>
              <a:rPr dirty="0"/>
              <a:t>have </a:t>
            </a:r>
            <a:r>
              <a:rPr spc="-5" dirty="0"/>
              <a:t>consistent and  </a:t>
            </a:r>
            <a:r>
              <a:rPr dirty="0"/>
              <a:t>uniform </a:t>
            </a:r>
            <a:r>
              <a:rPr spc="-5" dirty="0"/>
              <a:t>message delivered </a:t>
            </a:r>
            <a:r>
              <a:rPr spc="5" dirty="0"/>
              <a:t>to  </a:t>
            </a:r>
            <a:r>
              <a:rPr spc="-5" dirty="0"/>
              <a:t>all</a:t>
            </a:r>
            <a:r>
              <a:rPr dirty="0"/>
              <a:t> </a:t>
            </a:r>
            <a:r>
              <a:rPr spc="-5" dirty="0"/>
              <a:t>customers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739" y="948690"/>
            <a:ext cx="865378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3630" marR="91821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Direct person-to-person communication  whereby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seller attempts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to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assist and/  or persuade perspective buyers </a:t>
            </a:r>
            <a:r>
              <a:rPr sz="2400" i="1" spc="5" dirty="0">
                <a:solidFill>
                  <a:srgbClr val="5D5B00"/>
                </a:solidFill>
                <a:latin typeface="Arial"/>
                <a:cs typeface="Arial"/>
              </a:rPr>
              <a:t>to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to 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purchase </a:t>
            </a:r>
            <a:r>
              <a:rPr sz="2400" i="1" dirty="0">
                <a:solidFill>
                  <a:srgbClr val="5D5B00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product or</a:t>
            </a:r>
            <a:r>
              <a:rPr sz="2400" i="1" spc="15" dirty="0">
                <a:solidFill>
                  <a:srgbClr val="5D5B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5D5B00"/>
                </a:solidFill>
                <a:latin typeface="Arial"/>
                <a:cs typeface="Arial"/>
              </a:rPr>
              <a:t>service.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  <a:tabLst>
                <a:tab pos="4355465" algn="l"/>
              </a:tabLst>
            </a:pPr>
            <a:r>
              <a:rPr sz="2000" spc="-5" dirty="0">
                <a:latin typeface="Verdana"/>
                <a:cs typeface="Verdana"/>
              </a:rPr>
              <a:t>Advantages of</a:t>
            </a:r>
            <a:r>
              <a:rPr sz="2000" spc="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personal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selling	</a:t>
            </a:r>
            <a:r>
              <a:rPr sz="2000" spc="-5" dirty="0">
                <a:latin typeface="Verdana"/>
                <a:cs typeface="Verdana"/>
              </a:rPr>
              <a:t>Disadvantages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personal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selling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09" y="3012440"/>
            <a:ext cx="4027804" cy="2993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0029" marR="5080" indent="-227329">
              <a:lnSpc>
                <a:spcPts val="1950"/>
              </a:lnSpc>
              <a:spcBef>
                <a:spcPts val="540"/>
              </a:spcBef>
              <a:buChar char="–"/>
              <a:tabLst>
                <a:tab pos="240029" algn="l"/>
              </a:tabLst>
            </a:pPr>
            <a:r>
              <a:rPr sz="2000" spc="-5" dirty="0">
                <a:latin typeface="Verdana"/>
                <a:cs typeface="Verdana"/>
              </a:rPr>
              <a:t>Direct </a:t>
            </a:r>
            <a:r>
              <a:rPr sz="2000" dirty="0">
                <a:latin typeface="Verdana"/>
                <a:cs typeface="Verdana"/>
              </a:rPr>
              <a:t>contact </a:t>
            </a:r>
            <a:r>
              <a:rPr sz="2000" spc="-5" dirty="0">
                <a:latin typeface="Verdana"/>
                <a:cs typeface="Verdana"/>
              </a:rPr>
              <a:t>between buyer  and seller </a:t>
            </a:r>
            <a:r>
              <a:rPr sz="2000" dirty="0">
                <a:latin typeface="Verdana"/>
                <a:cs typeface="Verdana"/>
              </a:rPr>
              <a:t>allows for </a:t>
            </a:r>
            <a:r>
              <a:rPr sz="2000" spc="-5" dirty="0">
                <a:latin typeface="Verdana"/>
                <a:cs typeface="Verdana"/>
              </a:rPr>
              <a:t>more  </a:t>
            </a:r>
            <a:r>
              <a:rPr sz="2000" dirty="0">
                <a:latin typeface="Verdana"/>
                <a:cs typeface="Verdana"/>
              </a:rPr>
              <a:t>flexibility</a:t>
            </a:r>
            <a:endParaRPr sz="2000">
              <a:latin typeface="Verdana"/>
              <a:cs typeface="Verdana"/>
            </a:endParaRPr>
          </a:p>
          <a:p>
            <a:pPr marL="240029" marR="255270" indent="-227329">
              <a:lnSpc>
                <a:spcPts val="1950"/>
              </a:lnSpc>
              <a:spcBef>
                <a:spcPts val="489"/>
              </a:spcBef>
              <a:buChar char="–"/>
              <a:tabLst>
                <a:tab pos="240029" algn="l"/>
              </a:tabLst>
            </a:pPr>
            <a:r>
              <a:rPr sz="2000" spc="-5" dirty="0">
                <a:latin typeface="Verdana"/>
                <a:cs typeface="Verdana"/>
              </a:rPr>
              <a:t>Can </a:t>
            </a:r>
            <a:r>
              <a:rPr sz="2000" dirty="0">
                <a:latin typeface="Verdana"/>
                <a:cs typeface="Verdana"/>
              </a:rPr>
              <a:t>tailor </a:t>
            </a:r>
            <a:r>
              <a:rPr sz="2000" spc="-5" dirty="0">
                <a:latin typeface="Verdana"/>
                <a:cs typeface="Verdana"/>
              </a:rPr>
              <a:t>sales message </a:t>
            </a:r>
            <a:r>
              <a:rPr sz="2000" dirty="0">
                <a:latin typeface="Verdana"/>
                <a:cs typeface="Verdana"/>
              </a:rPr>
              <a:t>to  </a:t>
            </a:r>
            <a:r>
              <a:rPr sz="2000" spc="-5" dirty="0">
                <a:latin typeface="Verdana"/>
                <a:cs typeface="Verdana"/>
              </a:rPr>
              <a:t>specific needs of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customers</a:t>
            </a:r>
            <a:endParaRPr sz="2000">
              <a:latin typeface="Verdana"/>
              <a:cs typeface="Verdana"/>
            </a:endParaRPr>
          </a:p>
          <a:p>
            <a:pPr marL="240029" marR="405765" indent="-227329">
              <a:lnSpc>
                <a:spcPts val="1939"/>
              </a:lnSpc>
              <a:spcBef>
                <a:spcPts val="505"/>
              </a:spcBef>
              <a:buChar char="–"/>
              <a:tabLst>
                <a:tab pos="240029" algn="l"/>
              </a:tabLst>
            </a:pPr>
            <a:r>
              <a:rPr sz="2000" dirty="0">
                <a:latin typeface="Verdana"/>
                <a:cs typeface="Verdana"/>
              </a:rPr>
              <a:t>Allows for </a:t>
            </a:r>
            <a:r>
              <a:rPr sz="2000" spc="-5" dirty="0">
                <a:latin typeface="Verdana"/>
                <a:cs typeface="Verdana"/>
              </a:rPr>
              <a:t>more direct and  immediate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feedback</a:t>
            </a:r>
            <a:endParaRPr sz="2000">
              <a:latin typeface="Verdana"/>
              <a:cs typeface="Verdana"/>
            </a:endParaRPr>
          </a:p>
          <a:p>
            <a:pPr marL="240029" marR="78740" indent="-227329">
              <a:lnSpc>
                <a:spcPct val="81100"/>
              </a:lnSpc>
              <a:spcBef>
                <a:spcPts val="515"/>
              </a:spcBef>
              <a:buChar char="–"/>
              <a:tabLst>
                <a:tab pos="240029" algn="l"/>
              </a:tabLst>
            </a:pPr>
            <a:r>
              <a:rPr sz="2000" spc="-5" dirty="0">
                <a:latin typeface="Verdana"/>
                <a:cs typeface="Verdana"/>
              </a:rPr>
              <a:t>Sales efforts </a:t>
            </a:r>
            <a:r>
              <a:rPr sz="2000" dirty="0">
                <a:latin typeface="Verdana"/>
                <a:cs typeface="Verdana"/>
              </a:rPr>
              <a:t>can be </a:t>
            </a:r>
            <a:r>
              <a:rPr sz="2000" spc="-5" dirty="0">
                <a:latin typeface="Verdana"/>
                <a:cs typeface="Verdana"/>
              </a:rPr>
              <a:t>targeted  </a:t>
            </a:r>
            <a:r>
              <a:rPr sz="2000" dirty="0">
                <a:latin typeface="Verdana"/>
                <a:cs typeface="Verdana"/>
              </a:rPr>
              <a:t>to specific </a:t>
            </a:r>
            <a:r>
              <a:rPr sz="2000" spc="-5" dirty="0">
                <a:latin typeface="Verdana"/>
                <a:cs typeface="Verdana"/>
              </a:rPr>
              <a:t>markets </a:t>
            </a:r>
            <a:r>
              <a:rPr sz="2000" dirty="0">
                <a:latin typeface="Verdana"/>
                <a:cs typeface="Verdana"/>
              </a:rPr>
              <a:t>and  </a:t>
            </a:r>
            <a:r>
              <a:rPr sz="2000" spc="-5" dirty="0">
                <a:latin typeface="Verdana"/>
                <a:cs typeface="Verdana"/>
              </a:rPr>
              <a:t>customers </a:t>
            </a:r>
            <a:r>
              <a:rPr sz="2000" dirty="0">
                <a:latin typeface="Verdana"/>
                <a:cs typeface="Verdana"/>
              </a:rPr>
              <a:t>who are </a:t>
            </a:r>
            <a:r>
              <a:rPr sz="2000" spc="-5" dirty="0">
                <a:latin typeface="Verdana"/>
                <a:cs typeface="Verdana"/>
              </a:rPr>
              <a:t>best  prospects.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28929"/>
            <a:ext cx="7397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Integrated Marketing</a:t>
            </a:r>
            <a:r>
              <a:rPr sz="3000" spc="35" dirty="0"/>
              <a:t> </a:t>
            </a:r>
            <a:r>
              <a:rPr sz="3000" spc="-5" dirty="0"/>
              <a:t>Communications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40739" y="1253490"/>
            <a:ext cx="6564630" cy="49441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935" marR="455930" indent="-229870">
              <a:lnSpc>
                <a:spcPct val="91100"/>
              </a:lnSpc>
              <a:spcBef>
                <a:spcPts val="355"/>
              </a:spcBef>
            </a:pP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marketing communications </a:t>
            </a:r>
            <a:r>
              <a:rPr sz="2400" dirty="0">
                <a:latin typeface="Verdana"/>
                <a:cs typeface="Verdana"/>
              </a:rPr>
              <a:t>planning  </a:t>
            </a:r>
            <a:r>
              <a:rPr sz="2400" spc="-5" dirty="0">
                <a:latin typeface="Verdana"/>
                <a:cs typeface="Verdana"/>
              </a:rPr>
              <a:t>concept that recognizes </a:t>
            </a:r>
            <a:r>
              <a:rPr sz="2400" dirty="0">
                <a:latin typeface="Verdana"/>
                <a:cs typeface="Verdana"/>
              </a:rPr>
              <a:t>the </a:t>
            </a:r>
            <a:r>
              <a:rPr sz="2400" spc="-5" dirty="0">
                <a:latin typeface="Verdana"/>
                <a:cs typeface="Verdana"/>
              </a:rPr>
              <a:t>value of </a:t>
            </a:r>
            <a:r>
              <a:rPr sz="2400" dirty="0">
                <a:latin typeface="Verdana"/>
                <a:cs typeface="Verdana"/>
              </a:rPr>
              <a:t>a  </a:t>
            </a:r>
            <a:r>
              <a:rPr sz="2400" spc="-5" dirty="0">
                <a:latin typeface="Verdana"/>
                <a:cs typeface="Verdana"/>
              </a:rPr>
              <a:t>comprehensive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plan.</a:t>
            </a:r>
            <a:endParaRPr sz="2400">
              <a:latin typeface="Verdana"/>
              <a:cs typeface="Verdana"/>
            </a:endParaRPr>
          </a:p>
          <a:p>
            <a:pPr marL="241935" marR="5080" indent="-229870">
              <a:lnSpc>
                <a:spcPts val="2620"/>
              </a:lnSpc>
              <a:spcBef>
                <a:spcPts val="655"/>
              </a:spcBef>
            </a:pP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plan that evaluates </a:t>
            </a:r>
            <a:r>
              <a:rPr sz="2400" dirty="0">
                <a:latin typeface="Verdana"/>
                <a:cs typeface="Verdana"/>
              </a:rPr>
              <a:t>the </a:t>
            </a:r>
            <a:r>
              <a:rPr sz="2400" spc="-5" dirty="0">
                <a:latin typeface="Verdana"/>
                <a:cs typeface="Verdana"/>
              </a:rPr>
              <a:t>strategic roles of  several communications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disciplines: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Media advertising</a:t>
            </a:r>
            <a:endParaRPr sz="20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Direct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marketing</a:t>
            </a:r>
            <a:endParaRPr sz="20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Interactive/internet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marketing</a:t>
            </a:r>
            <a:endParaRPr sz="20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Sales promotion</a:t>
            </a:r>
            <a:endParaRPr sz="20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584200" algn="l"/>
              </a:tabLst>
            </a:pPr>
            <a:r>
              <a:rPr sz="2000" dirty="0">
                <a:latin typeface="Verdana"/>
                <a:cs typeface="Verdana"/>
              </a:rPr>
              <a:t>Publicity/Public</a:t>
            </a:r>
            <a:r>
              <a:rPr sz="2000" spc="-5" dirty="0">
                <a:latin typeface="Verdana"/>
                <a:cs typeface="Verdana"/>
              </a:rPr>
              <a:t> relations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400" dirty="0">
                <a:latin typeface="Verdana"/>
                <a:cs typeface="Verdana"/>
              </a:rPr>
              <a:t>Combines the disciplines to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provide: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584200" algn="l"/>
              </a:tabLst>
            </a:pPr>
            <a:r>
              <a:rPr sz="2000" dirty="0">
                <a:latin typeface="Verdana"/>
                <a:cs typeface="Verdana"/>
              </a:rPr>
              <a:t>Clarity</a:t>
            </a:r>
            <a:endParaRPr sz="20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584200" algn="l"/>
              </a:tabLst>
            </a:pPr>
            <a:r>
              <a:rPr sz="2000" spc="-5" dirty="0">
                <a:latin typeface="Verdana"/>
                <a:cs typeface="Verdana"/>
              </a:rPr>
              <a:t>Consistency</a:t>
            </a:r>
            <a:endParaRPr sz="20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584200" algn="l"/>
              </a:tabLst>
            </a:pPr>
            <a:r>
              <a:rPr sz="2000" dirty="0">
                <a:latin typeface="Verdana"/>
                <a:cs typeface="Verdana"/>
              </a:rPr>
              <a:t>Maximum </a:t>
            </a:r>
            <a:r>
              <a:rPr sz="2000" spc="-5" dirty="0">
                <a:latin typeface="Verdana"/>
                <a:cs typeface="Verdana"/>
              </a:rPr>
              <a:t>communications impact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67252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The </a:t>
            </a:r>
            <a:r>
              <a:rPr sz="3000" spc="-5" dirty="0"/>
              <a:t>Marketing </a:t>
            </a:r>
            <a:r>
              <a:rPr sz="2100" dirty="0"/>
              <a:t>&amp; </a:t>
            </a:r>
            <a:r>
              <a:rPr sz="3000" dirty="0"/>
              <a:t>Promotional</a:t>
            </a:r>
            <a:r>
              <a:rPr sz="3000" spc="-459" dirty="0"/>
              <a:t> </a:t>
            </a:r>
            <a:r>
              <a:rPr sz="3000" spc="-5" dirty="0"/>
              <a:t>Mixes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297939" y="1253490"/>
            <a:ext cx="5266055" cy="485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Verdana"/>
                <a:cs typeface="Verdana"/>
              </a:rPr>
              <a:t>Marketing </a:t>
            </a:r>
            <a:r>
              <a:rPr sz="2800" spc="-10" dirty="0">
                <a:latin typeface="Verdana"/>
                <a:cs typeface="Verdana"/>
              </a:rPr>
              <a:t>Mix:</a:t>
            </a:r>
            <a:endParaRPr sz="28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60"/>
              </a:spcBef>
              <a:buChar char="•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Product or Service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340"/>
              </a:spcBef>
              <a:buChar char="•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Pricing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350"/>
              </a:spcBef>
              <a:buChar char="•"/>
              <a:tabLst>
                <a:tab pos="584200" algn="l"/>
              </a:tabLst>
            </a:pPr>
            <a:r>
              <a:rPr sz="2400" dirty="0">
                <a:latin typeface="Verdana"/>
                <a:cs typeface="Verdana"/>
              </a:rPr>
              <a:t>Channels </a:t>
            </a:r>
            <a:r>
              <a:rPr sz="2400" spc="-5" dirty="0">
                <a:latin typeface="Verdana"/>
                <a:cs typeface="Verdana"/>
              </a:rPr>
              <a:t>of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Distribution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350"/>
              </a:spcBef>
              <a:buChar char="•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Promotion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Verdana"/>
                <a:cs typeface="Verdana"/>
              </a:rPr>
              <a:t>Promotional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Mix:</a:t>
            </a:r>
            <a:endParaRPr sz="28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50"/>
              </a:spcBef>
              <a:buChar char="•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Advertising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Direct Marketing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Interactive/internet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marketing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Sales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Promotion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200"/>
              </a:spcBef>
              <a:buChar char="•"/>
              <a:tabLst>
                <a:tab pos="584200" algn="l"/>
              </a:tabLst>
            </a:pPr>
            <a:r>
              <a:rPr sz="2400" dirty="0">
                <a:latin typeface="Verdana"/>
                <a:cs typeface="Verdana"/>
              </a:rPr>
              <a:t>Publicity/Public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Relations</a:t>
            </a:r>
            <a:endParaRPr sz="2400">
              <a:latin typeface="Verdana"/>
              <a:cs typeface="Verdana"/>
            </a:endParaRPr>
          </a:p>
          <a:p>
            <a:pPr marL="584200" indent="-227329">
              <a:lnSpc>
                <a:spcPct val="100000"/>
              </a:lnSpc>
              <a:spcBef>
                <a:spcPts val="190"/>
              </a:spcBef>
              <a:buChar char="•"/>
              <a:tabLst>
                <a:tab pos="584200" algn="l"/>
              </a:tabLst>
            </a:pPr>
            <a:r>
              <a:rPr sz="2400" spc="-5" dirty="0">
                <a:latin typeface="Verdana"/>
                <a:cs typeface="Verdana"/>
              </a:rPr>
              <a:t>Personal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Selling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71450"/>
            <a:ext cx="6243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Reasons For Growing Importance </a:t>
            </a:r>
            <a:r>
              <a:rPr sz="2400" dirty="0"/>
              <a:t>of</a:t>
            </a:r>
            <a:r>
              <a:rPr sz="2400" spc="-35" dirty="0"/>
              <a:t> </a:t>
            </a:r>
            <a:r>
              <a:rPr sz="2400" dirty="0"/>
              <a:t>IMC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93139" y="1285240"/>
            <a:ext cx="7115175" cy="488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marR="5080" indent="-229870">
              <a:lnSpc>
                <a:spcPct val="133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Shift </a:t>
            </a:r>
            <a:r>
              <a:rPr sz="2400" spc="-5" dirty="0">
                <a:latin typeface="Verdana"/>
                <a:cs typeface="Verdana"/>
              </a:rPr>
              <a:t>from </a:t>
            </a:r>
            <a:r>
              <a:rPr sz="2400" dirty="0">
                <a:latin typeface="Verdana"/>
                <a:cs typeface="Verdana"/>
              </a:rPr>
              <a:t>media </a:t>
            </a:r>
            <a:r>
              <a:rPr sz="2400" spc="-5" dirty="0">
                <a:latin typeface="Verdana"/>
                <a:cs typeface="Verdana"/>
              </a:rPr>
              <a:t>advertising </a:t>
            </a:r>
            <a:r>
              <a:rPr sz="2400" dirty="0">
                <a:latin typeface="Verdana"/>
                <a:cs typeface="Verdana"/>
              </a:rPr>
              <a:t>to </a:t>
            </a:r>
            <a:r>
              <a:rPr sz="2400" spc="-5" dirty="0">
                <a:latin typeface="Verdana"/>
                <a:cs typeface="Verdana"/>
              </a:rPr>
              <a:t>other forms of  </a:t>
            </a:r>
            <a:r>
              <a:rPr sz="2400" dirty="0">
                <a:latin typeface="Verdana"/>
                <a:cs typeface="Verdana"/>
              </a:rPr>
              <a:t>marketing</a:t>
            </a:r>
            <a:r>
              <a:rPr sz="2400" spc="-5" dirty="0">
                <a:latin typeface="Verdana"/>
                <a:cs typeface="Verdana"/>
              </a:rPr>
              <a:t> communication</a:t>
            </a:r>
            <a:endParaRPr sz="2400">
              <a:latin typeface="Verdana"/>
              <a:cs typeface="Verdana"/>
            </a:endParaRPr>
          </a:p>
          <a:p>
            <a:pPr marL="241935" marR="551815" indent="-229870">
              <a:lnSpc>
                <a:spcPct val="132600"/>
              </a:lnSpc>
            </a:pPr>
            <a:r>
              <a:rPr sz="2400" dirty="0">
                <a:latin typeface="Verdana"/>
                <a:cs typeface="Verdana"/>
              </a:rPr>
              <a:t>Movement </a:t>
            </a:r>
            <a:r>
              <a:rPr sz="2400" spc="-5" dirty="0">
                <a:latin typeface="Verdana"/>
                <a:cs typeface="Verdana"/>
              </a:rPr>
              <a:t>away from advertising focused-  approaches that emphasize </a:t>
            </a:r>
            <a:r>
              <a:rPr sz="2400" dirty="0">
                <a:latin typeface="Verdana"/>
                <a:cs typeface="Verdana"/>
              </a:rPr>
              <a:t>mass</a:t>
            </a:r>
            <a:r>
              <a:rPr sz="2400" spc="-5" dirty="0">
                <a:latin typeface="Verdana"/>
                <a:cs typeface="Verdana"/>
              </a:rPr>
              <a:t> media</a:t>
            </a:r>
            <a:endParaRPr sz="2400">
              <a:latin typeface="Verdana"/>
              <a:cs typeface="Verdana"/>
            </a:endParaRPr>
          </a:p>
          <a:p>
            <a:pPr marL="12700" marR="8255">
              <a:lnSpc>
                <a:spcPct val="132800"/>
              </a:lnSpc>
              <a:spcBef>
                <a:spcPts val="5"/>
              </a:spcBef>
            </a:pPr>
            <a:r>
              <a:rPr sz="2400" dirty="0">
                <a:latin typeface="Verdana"/>
                <a:cs typeface="Verdana"/>
              </a:rPr>
              <a:t>Shift </a:t>
            </a:r>
            <a:r>
              <a:rPr sz="2400" spc="-5" dirty="0">
                <a:latin typeface="Verdana"/>
                <a:cs typeface="Verdana"/>
              </a:rPr>
              <a:t>in power from manufacturers to retailers  Rapid growth of database marketing  </a:t>
            </a:r>
            <a:r>
              <a:rPr sz="2400" dirty="0">
                <a:latin typeface="Verdana"/>
                <a:cs typeface="Verdana"/>
              </a:rPr>
              <a:t>Demands </a:t>
            </a:r>
            <a:r>
              <a:rPr sz="2400" spc="-5" dirty="0">
                <a:latin typeface="Verdana"/>
                <a:cs typeface="Verdana"/>
              </a:rPr>
              <a:t>for greater ad agency accountability  </a:t>
            </a:r>
            <a:r>
              <a:rPr sz="2400" dirty="0">
                <a:latin typeface="Verdana"/>
                <a:cs typeface="Verdana"/>
              </a:rPr>
              <a:t>Changes in </a:t>
            </a:r>
            <a:r>
              <a:rPr sz="2400" spc="-5" dirty="0">
                <a:latin typeface="Verdana"/>
                <a:cs typeface="Verdana"/>
              </a:rPr>
              <a:t>agency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compensation</a:t>
            </a:r>
            <a:endParaRPr sz="2400">
              <a:latin typeface="Verdana"/>
              <a:cs typeface="Verdana"/>
            </a:endParaRPr>
          </a:p>
          <a:p>
            <a:pPr marL="12700" marR="1806575">
              <a:lnSpc>
                <a:spcPts val="3829"/>
              </a:lnSpc>
              <a:spcBef>
                <a:spcPts val="275"/>
              </a:spcBef>
            </a:pPr>
            <a:r>
              <a:rPr sz="2400" spc="-5" dirty="0">
                <a:latin typeface="Verdana"/>
                <a:cs typeface="Verdana"/>
              </a:rPr>
              <a:t>Rapid growth of </a:t>
            </a:r>
            <a:r>
              <a:rPr sz="2400" dirty="0">
                <a:latin typeface="Verdana"/>
                <a:cs typeface="Verdana"/>
              </a:rPr>
              <a:t>the </a:t>
            </a:r>
            <a:r>
              <a:rPr sz="2400" spc="-5" dirty="0">
                <a:latin typeface="Verdana"/>
                <a:cs typeface="Verdana"/>
              </a:rPr>
              <a:t>Internet  Increasing importance of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branding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57479"/>
            <a:ext cx="7858761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/>
              <a:t>Coca-Cola </a:t>
            </a:r>
            <a:r>
              <a:rPr lang="en-US" smtClean="0"/>
              <a:t>is</a:t>
            </a:r>
            <a:r>
              <a:rPr smtClean="0"/>
              <a:t> </a:t>
            </a:r>
            <a:r>
              <a:rPr lang="en-US" smtClean="0"/>
              <a:t>one of the</a:t>
            </a:r>
            <a:r>
              <a:rPr smtClean="0"/>
              <a:t> </a:t>
            </a:r>
            <a:r>
              <a:rPr dirty="0"/>
              <a:t>most </a:t>
            </a:r>
            <a:r>
              <a:rPr spc="-5"/>
              <a:t>valuable</a:t>
            </a:r>
            <a:r>
              <a:rPr spc="-15"/>
              <a:t> </a:t>
            </a:r>
            <a:r>
              <a:rPr spc="-5" smtClean="0"/>
              <a:t>brand</a:t>
            </a:r>
            <a:r>
              <a:rPr lang="en-US" spc="-5" smtClean="0"/>
              <a:t>s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438400" y="990600"/>
            <a:ext cx="433959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42900"/>
            <a:ext cx="4702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ahoma"/>
                <a:cs typeface="Tahoma"/>
              </a:rPr>
              <a:t>IMC Communication</a:t>
            </a:r>
            <a:r>
              <a:rPr sz="2800" b="1" spc="-7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Tools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7139" y="1939290"/>
            <a:ext cx="4213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IMC Communication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Tools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67600" y="29718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76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4648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76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7600" y="4648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76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4648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76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74710" y="2438400"/>
          <a:ext cx="7080250" cy="213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50"/>
                <a:gridCol w="1073150"/>
                <a:gridCol w="609600"/>
                <a:gridCol w="1136650"/>
                <a:gridCol w="1225550"/>
                <a:gridCol w="1746250"/>
              </a:tblGrid>
              <a:tr h="45720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EEE3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3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20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EEE3C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EEE3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solidFill>
                      <a:srgbClr val="EEE3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60095">
                <a:tc gridSpan="2"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Advertising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3040" marB="0">
                    <a:lnL w="285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solidFill>
                      <a:srgbClr val="EEE3C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80670" algn="ctr">
                        <a:lnSpc>
                          <a:spcPts val="26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Direct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27876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Marketing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F7F7F"/>
                      </a:solidFill>
                      <a:prstDash val="solid"/>
                    </a:lnL>
                    <a:lnR w="28575">
                      <a:solidFill>
                        <a:srgbClr val="7F7F7F"/>
                      </a:solidFill>
                      <a:prstDash val="solid"/>
                    </a:lnR>
                    <a:lnT w="28575">
                      <a:solidFill>
                        <a:srgbClr val="7F7F7F"/>
                      </a:solidFill>
                      <a:prstDash val="solid"/>
                    </a:lnT>
                    <a:lnB w="28575">
                      <a:solidFill>
                        <a:srgbClr val="7F7F7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F7F7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407150" y="3816350"/>
            <a:ext cx="2362200" cy="759460"/>
          </a:xfrm>
          <a:prstGeom prst="rect">
            <a:avLst/>
          </a:prstGeom>
          <a:solidFill>
            <a:srgbClr val="FFFFCC"/>
          </a:solidFill>
          <a:ln w="2527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2545" algn="ctr">
              <a:lnSpc>
                <a:spcPts val="2600"/>
              </a:lnSpc>
            </a:pPr>
            <a:r>
              <a:rPr sz="2400" dirty="0">
                <a:latin typeface="Times New Roman"/>
                <a:cs typeface="Times New Roman"/>
              </a:rPr>
              <a:t>Interactive/</a:t>
            </a:r>
            <a:endParaRPr sz="2400">
              <a:latin typeface="Times New Roman"/>
              <a:cs typeface="Times New Roman"/>
            </a:endParaRPr>
          </a:p>
          <a:p>
            <a:pPr marR="43180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Marketing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550" y="5111750"/>
            <a:ext cx="2362200" cy="762000"/>
          </a:xfrm>
          <a:prstGeom prst="rect">
            <a:avLst/>
          </a:prstGeom>
          <a:solidFill>
            <a:srgbClr val="FFFFCC"/>
          </a:solidFill>
          <a:ln w="2527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2600"/>
              </a:lnSpc>
            </a:pPr>
            <a:r>
              <a:rPr sz="2400" dirty="0">
                <a:latin typeface="Times New Roman"/>
                <a:cs typeface="Times New Roman"/>
              </a:rPr>
              <a:t>Sales</a:t>
            </a:r>
            <a:endParaRPr sz="2400">
              <a:latin typeface="Times New Roman"/>
              <a:cs typeface="Times New Roman"/>
            </a:endParaRPr>
          </a:p>
          <a:p>
            <a:pPr marL="8890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Promotion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9150" y="5111750"/>
            <a:ext cx="2362200" cy="759460"/>
          </a:xfrm>
          <a:prstGeom prst="rect">
            <a:avLst/>
          </a:prstGeom>
          <a:solidFill>
            <a:srgbClr val="FFFFCC"/>
          </a:solidFill>
          <a:ln w="25279">
            <a:solidFill>
              <a:srgbClr val="7F7F7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41350" marR="151765" indent="-407670">
              <a:lnSpc>
                <a:spcPct val="100000"/>
              </a:lnSpc>
              <a:spcBef>
                <a:spcPts val="320"/>
              </a:spcBef>
            </a:pPr>
            <a:r>
              <a:rPr sz="2400" spc="-5" dirty="0">
                <a:latin typeface="Times New Roman"/>
                <a:cs typeface="Times New Roman"/>
              </a:rPr>
              <a:t>Publicity/Public 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7150" y="5111750"/>
            <a:ext cx="2362200" cy="762000"/>
          </a:xfrm>
          <a:prstGeom prst="rect">
            <a:avLst/>
          </a:prstGeom>
          <a:solidFill>
            <a:srgbClr val="FFFFCC"/>
          </a:solidFill>
          <a:ln w="25279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20979" algn="ctr">
              <a:lnSpc>
                <a:spcPts val="2600"/>
              </a:lnSpc>
            </a:pPr>
            <a:r>
              <a:rPr sz="2400" dirty="0">
                <a:latin typeface="Times New Roman"/>
                <a:cs typeface="Times New Roman"/>
              </a:rPr>
              <a:t>Personal</a:t>
            </a:r>
            <a:endParaRPr sz="2400">
              <a:latin typeface="Times New Roman"/>
              <a:cs typeface="Times New Roman"/>
            </a:endParaRPr>
          </a:p>
          <a:p>
            <a:pPr marR="220979" algn="ctr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Selling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838200"/>
            <a:ext cx="6400800" cy="1191260"/>
          </a:xfrm>
          <a:custGeom>
            <a:avLst/>
            <a:gdLst/>
            <a:ahLst/>
            <a:cxnLst/>
            <a:rect l="l" t="t" r="r" b="b"/>
            <a:pathLst>
              <a:path w="6400800" h="1191260">
                <a:moveTo>
                  <a:pt x="0" y="0"/>
                </a:moveTo>
                <a:lnTo>
                  <a:pt x="6400800" y="0"/>
                </a:lnTo>
                <a:lnTo>
                  <a:pt x="6400800" y="1191260"/>
                </a:lnTo>
                <a:lnTo>
                  <a:pt x="0" y="1191260"/>
                </a:lnTo>
                <a:lnTo>
                  <a:pt x="0" y="0"/>
                </a:lnTo>
                <a:close/>
              </a:path>
            </a:pathLst>
          </a:custGeom>
          <a:solidFill>
            <a:srgbClr val="5D5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47800" y="838200"/>
            <a:ext cx="6400800" cy="1191260"/>
          </a:xfrm>
          <a:custGeom>
            <a:avLst/>
            <a:gdLst/>
            <a:ahLst/>
            <a:cxnLst/>
            <a:rect l="l" t="t" r="r" b="b"/>
            <a:pathLst>
              <a:path w="6400800" h="1191260">
                <a:moveTo>
                  <a:pt x="0" y="0"/>
                </a:moveTo>
                <a:lnTo>
                  <a:pt x="6400800" y="0"/>
                </a:lnTo>
                <a:lnTo>
                  <a:pt x="6400800" y="1191260"/>
                </a:lnTo>
                <a:lnTo>
                  <a:pt x="0" y="1191260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914400"/>
            <a:ext cx="6400800" cy="1191260"/>
          </a:xfrm>
          <a:custGeom>
            <a:avLst/>
            <a:gdLst/>
            <a:ahLst/>
            <a:cxnLst/>
            <a:rect l="l" t="t" r="r" b="b"/>
            <a:pathLst>
              <a:path w="6400800" h="1191260">
                <a:moveTo>
                  <a:pt x="0" y="0"/>
                </a:moveTo>
                <a:lnTo>
                  <a:pt x="6400800" y="0"/>
                </a:lnTo>
                <a:lnTo>
                  <a:pt x="6400800" y="1191260"/>
                </a:lnTo>
                <a:lnTo>
                  <a:pt x="0" y="1191260"/>
                </a:lnTo>
                <a:lnTo>
                  <a:pt x="0" y="0"/>
                </a:lnTo>
                <a:close/>
              </a:path>
            </a:pathLst>
          </a:custGeom>
          <a:solidFill>
            <a:srgbClr val="EBE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914400"/>
            <a:ext cx="6400800" cy="1191260"/>
          </a:xfrm>
          <a:custGeom>
            <a:avLst/>
            <a:gdLst/>
            <a:ahLst/>
            <a:cxnLst/>
            <a:rect l="l" t="t" r="r" b="b"/>
            <a:pathLst>
              <a:path w="6400800" h="1191260">
                <a:moveTo>
                  <a:pt x="0" y="0"/>
                </a:moveTo>
                <a:lnTo>
                  <a:pt x="6400800" y="0"/>
                </a:lnTo>
                <a:lnTo>
                  <a:pt x="6400800" y="1191260"/>
                </a:lnTo>
                <a:lnTo>
                  <a:pt x="0" y="1191260"/>
                </a:lnTo>
                <a:lnTo>
                  <a:pt x="0" y="0"/>
                </a:lnTo>
                <a:close/>
              </a:path>
            </a:pathLst>
          </a:custGeom>
          <a:ln w="28393">
            <a:solidFill>
              <a:srgbClr val="5D5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0" y="948690"/>
            <a:ext cx="64154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20383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Any </a:t>
            </a:r>
            <a:r>
              <a:rPr sz="2400" i="1" spc="-10" dirty="0">
                <a:latin typeface="Arial"/>
                <a:cs typeface="Arial"/>
              </a:rPr>
              <a:t>paid </a:t>
            </a:r>
            <a:r>
              <a:rPr sz="2400" i="1" spc="-5" dirty="0">
                <a:latin typeface="Arial"/>
                <a:cs typeface="Arial"/>
              </a:rPr>
              <a:t>form of nonpersonal communication  </a:t>
            </a:r>
            <a:r>
              <a:rPr sz="2400" i="1" spc="-10" dirty="0">
                <a:latin typeface="Arial"/>
                <a:cs typeface="Arial"/>
              </a:rPr>
              <a:t>about </a:t>
            </a:r>
            <a:r>
              <a:rPr sz="2400" i="1" dirty="0">
                <a:latin typeface="Arial"/>
                <a:cs typeface="Arial"/>
              </a:rPr>
              <a:t>an </a:t>
            </a:r>
            <a:r>
              <a:rPr sz="2400" i="1" spc="-5" dirty="0">
                <a:latin typeface="Arial"/>
                <a:cs typeface="Arial"/>
              </a:rPr>
              <a:t>organization, product, service, </a:t>
            </a:r>
            <a:r>
              <a:rPr sz="2400" i="1" spc="-10" dirty="0">
                <a:latin typeface="Arial"/>
                <a:cs typeface="Arial"/>
              </a:rPr>
              <a:t>idea  </a:t>
            </a:r>
            <a:r>
              <a:rPr sz="2400" i="1" spc="-5" dirty="0">
                <a:latin typeface="Arial"/>
                <a:cs typeface="Arial"/>
              </a:rPr>
              <a:t>or cause by an </a:t>
            </a:r>
            <a:r>
              <a:rPr sz="2400" i="1" spc="-10" dirty="0">
                <a:latin typeface="Arial"/>
                <a:cs typeface="Arial"/>
              </a:rPr>
              <a:t>identified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sponsor.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9339" y="100329"/>
            <a:ext cx="2176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Advertising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4650740" y="2162810"/>
            <a:ext cx="4465320" cy="33693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400" spc="-5" dirty="0">
                <a:latin typeface="Verdana"/>
                <a:cs typeface="Verdana"/>
              </a:rPr>
              <a:t>Disadvantages of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advertising</a:t>
            </a:r>
            <a:endParaRPr sz="2400">
              <a:latin typeface="Verdana"/>
              <a:cs typeface="Verdana"/>
            </a:endParaRPr>
          </a:p>
          <a:p>
            <a:pPr marL="584200" marR="269875" indent="-227329">
              <a:lnSpc>
                <a:spcPct val="101000"/>
              </a:lnSpc>
              <a:spcBef>
                <a:spcPts val="61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High costs of producing  and </a:t>
            </a:r>
            <a:r>
              <a:rPr sz="2400" dirty="0">
                <a:latin typeface="Verdana"/>
                <a:cs typeface="Verdana"/>
              </a:rPr>
              <a:t>running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ads</a:t>
            </a:r>
            <a:endParaRPr sz="2400">
              <a:latin typeface="Verdana"/>
              <a:cs typeface="Verdana"/>
            </a:endParaRPr>
          </a:p>
          <a:p>
            <a:pPr marL="584200" marR="137160" indent="-227329">
              <a:lnSpc>
                <a:spcPct val="101000"/>
              </a:lnSpc>
              <a:spcBef>
                <a:spcPts val="61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59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Credibility problems and  consumer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skepticism</a:t>
            </a:r>
            <a:endParaRPr sz="2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5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Clutter</a:t>
            </a:r>
            <a:endParaRPr sz="2400">
              <a:latin typeface="Verdana"/>
              <a:cs typeface="Verdana"/>
            </a:endParaRPr>
          </a:p>
          <a:p>
            <a:pPr marL="584200" marR="184785" indent="-227329">
              <a:lnSpc>
                <a:spcPct val="101000"/>
              </a:lnSpc>
              <a:spcBef>
                <a:spcPts val="61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Difficulty </a:t>
            </a:r>
            <a:r>
              <a:rPr sz="2400" dirty="0">
                <a:latin typeface="Verdana"/>
                <a:cs typeface="Verdana"/>
              </a:rPr>
              <a:t>in determining  </a:t>
            </a:r>
            <a:r>
              <a:rPr sz="2400" spc="-5" dirty="0">
                <a:latin typeface="Verdana"/>
                <a:cs typeface="Verdana"/>
              </a:rPr>
              <a:t>effectiveness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320290"/>
            <a:ext cx="4330065" cy="395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Advantages of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advertising</a:t>
            </a:r>
            <a:endParaRPr sz="2400">
              <a:latin typeface="Verdana"/>
              <a:cs typeface="Verdana"/>
            </a:endParaRPr>
          </a:p>
          <a:p>
            <a:pPr marL="584200" marR="253365" indent="-227329">
              <a:lnSpc>
                <a:spcPts val="2330"/>
              </a:lnSpc>
              <a:spcBef>
                <a:spcPts val="595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Advertiser controls </a:t>
            </a:r>
            <a:r>
              <a:rPr sz="2400" dirty="0">
                <a:latin typeface="Verdana"/>
                <a:cs typeface="Verdana"/>
              </a:rPr>
              <a:t>the  </a:t>
            </a:r>
            <a:r>
              <a:rPr sz="2400" spc="-5" dirty="0">
                <a:latin typeface="Verdana"/>
                <a:cs typeface="Verdana"/>
              </a:rPr>
              <a:t>message</a:t>
            </a:r>
            <a:endParaRPr sz="2400">
              <a:latin typeface="Verdana"/>
              <a:cs typeface="Verdana"/>
            </a:endParaRPr>
          </a:p>
          <a:p>
            <a:pPr marL="584200" marR="57150" indent="-227329">
              <a:lnSpc>
                <a:spcPts val="2330"/>
              </a:lnSpc>
              <a:spcBef>
                <a:spcPts val="600"/>
              </a:spcBef>
            </a:pPr>
            <a:r>
              <a:rPr sz="2400" dirty="0">
                <a:latin typeface="Verdana"/>
                <a:cs typeface="Verdana"/>
              </a:rPr>
              <a:t>– </a:t>
            </a:r>
            <a:r>
              <a:rPr sz="2400" spc="-5" dirty="0">
                <a:latin typeface="Verdana"/>
                <a:cs typeface="Verdana"/>
              </a:rPr>
              <a:t>Cost effective </a:t>
            </a:r>
            <a:r>
              <a:rPr sz="2400" dirty="0">
                <a:latin typeface="Verdana"/>
                <a:cs typeface="Verdana"/>
              </a:rPr>
              <a:t>way </a:t>
            </a:r>
            <a:r>
              <a:rPr sz="2400" spc="-5" dirty="0">
                <a:latin typeface="Verdana"/>
                <a:cs typeface="Verdana"/>
              </a:rPr>
              <a:t>to  communicate </a:t>
            </a:r>
            <a:r>
              <a:rPr sz="2400" dirty="0">
                <a:latin typeface="Verdana"/>
                <a:cs typeface="Verdana"/>
              </a:rPr>
              <a:t>with </a:t>
            </a:r>
            <a:r>
              <a:rPr sz="2400" spc="-5" dirty="0">
                <a:latin typeface="Verdana"/>
                <a:cs typeface="Verdana"/>
              </a:rPr>
              <a:t>large  audiences</a:t>
            </a:r>
            <a:endParaRPr sz="2400">
              <a:latin typeface="Verdana"/>
              <a:cs typeface="Verdana"/>
            </a:endParaRPr>
          </a:p>
          <a:p>
            <a:pPr marL="584200" marR="234950" indent="-227329">
              <a:lnSpc>
                <a:spcPts val="2330"/>
              </a:lnSpc>
              <a:spcBef>
                <a:spcPts val="61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Effective </a:t>
            </a:r>
            <a:r>
              <a:rPr sz="2400" dirty="0">
                <a:latin typeface="Verdana"/>
                <a:cs typeface="Verdana"/>
              </a:rPr>
              <a:t>way to </a:t>
            </a:r>
            <a:r>
              <a:rPr sz="2400" spc="-5" dirty="0">
                <a:latin typeface="Verdana"/>
                <a:cs typeface="Verdana"/>
              </a:rPr>
              <a:t>create  brand </a:t>
            </a:r>
            <a:r>
              <a:rPr sz="2400" dirty="0">
                <a:latin typeface="Verdana"/>
                <a:cs typeface="Verdana"/>
              </a:rPr>
              <a:t>images </a:t>
            </a:r>
            <a:r>
              <a:rPr sz="2400" spc="-5" dirty="0">
                <a:latin typeface="Verdana"/>
                <a:cs typeface="Verdana"/>
              </a:rPr>
              <a:t>and  symbolic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appeals</a:t>
            </a:r>
            <a:endParaRPr sz="2400">
              <a:latin typeface="Verdana"/>
              <a:cs typeface="Verdana"/>
            </a:endParaRPr>
          </a:p>
          <a:p>
            <a:pPr marL="584200" marR="5080" indent="-227329">
              <a:lnSpc>
                <a:spcPct val="81100"/>
              </a:lnSpc>
              <a:spcBef>
                <a:spcPts val="610"/>
              </a:spcBef>
            </a:pPr>
            <a:r>
              <a:rPr sz="2400" dirty="0">
                <a:latin typeface="Verdana"/>
                <a:cs typeface="Verdana"/>
              </a:rPr>
              <a:t>– </a:t>
            </a:r>
            <a:r>
              <a:rPr sz="2400" spc="-5" dirty="0">
                <a:latin typeface="Verdana"/>
                <a:cs typeface="Verdana"/>
              </a:rPr>
              <a:t>Often can </a:t>
            </a:r>
            <a:r>
              <a:rPr sz="2400" spc="5" dirty="0">
                <a:latin typeface="Verdana"/>
                <a:cs typeface="Verdana"/>
              </a:rPr>
              <a:t>be </a:t>
            </a:r>
            <a:r>
              <a:rPr sz="2400" spc="-5" dirty="0">
                <a:latin typeface="Verdana"/>
                <a:cs typeface="Verdana"/>
              </a:rPr>
              <a:t>effective  </a:t>
            </a:r>
            <a:r>
              <a:rPr sz="2400" dirty="0">
                <a:latin typeface="Verdana"/>
                <a:cs typeface="Verdana"/>
              </a:rPr>
              <a:t>way to </a:t>
            </a:r>
            <a:r>
              <a:rPr sz="2400" spc="-5" dirty="0">
                <a:latin typeface="Verdana"/>
                <a:cs typeface="Verdana"/>
              </a:rPr>
              <a:t>strike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responsive  chord </a:t>
            </a:r>
            <a:r>
              <a:rPr sz="2400" dirty="0">
                <a:latin typeface="Verdana"/>
                <a:cs typeface="Verdana"/>
              </a:rPr>
              <a:t>with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consumers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439" y="125729"/>
            <a:ext cx="5505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Classifications of</a:t>
            </a:r>
            <a:r>
              <a:rPr sz="3000" spc="-70" dirty="0"/>
              <a:t> </a:t>
            </a:r>
            <a:r>
              <a:rPr sz="3000" spc="-5" dirty="0"/>
              <a:t>Advertising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838200" y="1066800"/>
            <a:ext cx="7696200" cy="2754630"/>
          </a:xfrm>
          <a:custGeom>
            <a:avLst/>
            <a:gdLst/>
            <a:ahLst/>
            <a:cxnLst/>
            <a:rect l="l" t="t" r="r" b="b"/>
            <a:pathLst>
              <a:path w="7696200" h="2754629">
                <a:moveTo>
                  <a:pt x="7696200" y="0"/>
                </a:moveTo>
                <a:lnTo>
                  <a:pt x="0" y="0"/>
                </a:lnTo>
                <a:lnTo>
                  <a:pt x="0" y="2754630"/>
                </a:lnTo>
                <a:lnTo>
                  <a:pt x="7696200" y="2754630"/>
                </a:lnTo>
                <a:lnTo>
                  <a:pt x="769620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1066800"/>
            <a:ext cx="7696200" cy="2754630"/>
          </a:xfrm>
          <a:custGeom>
            <a:avLst/>
            <a:gdLst/>
            <a:ahLst/>
            <a:cxnLst/>
            <a:rect l="l" t="t" r="r" b="b"/>
            <a:pathLst>
              <a:path w="7696200" h="2754629">
                <a:moveTo>
                  <a:pt x="3848100" y="2754630"/>
                </a:moveTo>
                <a:lnTo>
                  <a:pt x="0" y="2754630"/>
                </a:lnTo>
                <a:lnTo>
                  <a:pt x="0" y="0"/>
                </a:lnTo>
                <a:lnTo>
                  <a:pt x="7696200" y="0"/>
                </a:lnTo>
                <a:lnTo>
                  <a:pt x="7696200" y="2754630"/>
                </a:lnTo>
                <a:lnTo>
                  <a:pt x="3848100" y="2754630"/>
                </a:lnTo>
                <a:close/>
              </a:path>
            </a:pathLst>
          </a:custGeom>
          <a:ln w="255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143000"/>
            <a:ext cx="7696200" cy="2754630"/>
          </a:xfrm>
          <a:custGeom>
            <a:avLst/>
            <a:gdLst/>
            <a:ahLst/>
            <a:cxnLst/>
            <a:rect l="l" t="t" r="r" b="b"/>
            <a:pathLst>
              <a:path w="7696200" h="2754629">
                <a:moveTo>
                  <a:pt x="7696200" y="0"/>
                </a:moveTo>
                <a:lnTo>
                  <a:pt x="0" y="0"/>
                </a:lnTo>
                <a:lnTo>
                  <a:pt x="0" y="2754630"/>
                </a:lnTo>
                <a:lnTo>
                  <a:pt x="7696200" y="2754630"/>
                </a:lnTo>
                <a:lnTo>
                  <a:pt x="7696200" y="0"/>
                </a:lnTo>
                <a:close/>
              </a:path>
            </a:pathLst>
          </a:custGeom>
          <a:solidFill>
            <a:srgbClr val="EBE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0" y="1143000"/>
            <a:ext cx="7696200" cy="2754630"/>
          </a:xfrm>
          <a:custGeom>
            <a:avLst/>
            <a:gdLst/>
            <a:ahLst/>
            <a:cxnLst/>
            <a:rect l="l" t="t" r="r" b="b"/>
            <a:pathLst>
              <a:path w="7696200" h="2754629">
                <a:moveTo>
                  <a:pt x="3848100" y="2754630"/>
                </a:moveTo>
                <a:lnTo>
                  <a:pt x="0" y="2754630"/>
                </a:lnTo>
                <a:lnTo>
                  <a:pt x="0" y="0"/>
                </a:lnTo>
                <a:lnTo>
                  <a:pt x="7696200" y="0"/>
                </a:lnTo>
                <a:lnTo>
                  <a:pt x="7696200" y="2754630"/>
                </a:lnTo>
                <a:lnTo>
                  <a:pt x="3848100" y="275463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39" y="1082463"/>
            <a:ext cx="6965315" cy="27800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800" spc="-5" dirty="0">
                <a:latin typeface="Verdana"/>
                <a:cs typeface="Verdana"/>
              </a:rPr>
              <a:t>Advertising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Consumer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Markets</a:t>
            </a:r>
            <a:endParaRPr sz="2800">
              <a:latin typeface="Verdana"/>
              <a:cs typeface="Verdana"/>
            </a:endParaRPr>
          </a:p>
          <a:p>
            <a:pPr marL="12700" marR="2092325">
              <a:lnSpc>
                <a:spcPct val="122000"/>
              </a:lnSpc>
              <a:spcBef>
                <a:spcPts val="5"/>
              </a:spcBef>
            </a:pPr>
            <a:r>
              <a:rPr sz="2400" spc="-5" dirty="0">
                <a:latin typeface="Verdana"/>
                <a:cs typeface="Verdana"/>
              </a:rPr>
              <a:t>National advertising  Retail/local advertising  </a:t>
            </a:r>
            <a:r>
              <a:rPr sz="2400" dirty="0">
                <a:latin typeface="Verdana"/>
                <a:cs typeface="Verdana"/>
              </a:rPr>
              <a:t>Advertising to </a:t>
            </a:r>
            <a:r>
              <a:rPr sz="2400" spc="-5" dirty="0">
                <a:latin typeface="Verdana"/>
                <a:cs typeface="Verdana"/>
              </a:rPr>
              <a:t>increase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demand</a:t>
            </a:r>
            <a:endParaRPr sz="24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Primary </a:t>
            </a:r>
            <a:r>
              <a:rPr sz="2400" dirty="0">
                <a:latin typeface="Verdana"/>
                <a:cs typeface="Verdana"/>
              </a:rPr>
              <a:t>demand </a:t>
            </a:r>
            <a:r>
              <a:rPr sz="2400" spc="-5" dirty="0">
                <a:latin typeface="Verdana"/>
                <a:cs typeface="Verdana"/>
              </a:rPr>
              <a:t>for </a:t>
            </a:r>
            <a:r>
              <a:rPr sz="2400" dirty="0">
                <a:latin typeface="Verdana"/>
                <a:cs typeface="Verdana"/>
              </a:rPr>
              <a:t>the </a:t>
            </a:r>
            <a:r>
              <a:rPr sz="2400" spc="-5" dirty="0">
                <a:latin typeface="Verdana"/>
                <a:cs typeface="Verdana"/>
              </a:rPr>
              <a:t>product category</a:t>
            </a:r>
            <a:endParaRPr sz="2400">
              <a:latin typeface="Verdana"/>
              <a:cs typeface="Verdana"/>
            </a:endParaRPr>
          </a:p>
          <a:p>
            <a:pPr marL="356235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Verdana"/>
                <a:cs typeface="Verdana"/>
              </a:rPr>
              <a:t>–</a:t>
            </a:r>
            <a:r>
              <a:rPr sz="2400" spc="-6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Selective </a:t>
            </a:r>
            <a:r>
              <a:rPr sz="2400" dirty="0">
                <a:latin typeface="Verdana"/>
                <a:cs typeface="Verdana"/>
              </a:rPr>
              <a:t>demand </a:t>
            </a:r>
            <a:r>
              <a:rPr sz="2400" spc="-5" dirty="0">
                <a:latin typeface="Verdana"/>
                <a:cs typeface="Verdana"/>
              </a:rPr>
              <a:t>for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-5" dirty="0">
                <a:latin typeface="Verdana"/>
                <a:cs typeface="Verdana"/>
              </a:rPr>
              <a:t>specific </a:t>
            </a:r>
            <a:r>
              <a:rPr sz="2400" dirty="0">
                <a:latin typeface="Verdana"/>
                <a:cs typeface="Verdana"/>
              </a:rPr>
              <a:t>brand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" y="4191000"/>
            <a:ext cx="7696200" cy="1692910"/>
          </a:xfrm>
          <a:custGeom>
            <a:avLst/>
            <a:gdLst/>
            <a:ahLst/>
            <a:cxnLst/>
            <a:rect l="l" t="t" r="r" b="b"/>
            <a:pathLst>
              <a:path w="7696200" h="1692910">
                <a:moveTo>
                  <a:pt x="0" y="0"/>
                </a:moveTo>
                <a:lnTo>
                  <a:pt x="7696200" y="0"/>
                </a:lnTo>
                <a:lnTo>
                  <a:pt x="7696200" y="1692910"/>
                </a:lnTo>
                <a:lnTo>
                  <a:pt x="0" y="169291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4191000"/>
            <a:ext cx="7696200" cy="1692910"/>
          </a:xfrm>
          <a:custGeom>
            <a:avLst/>
            <a:gdLst/>
            <a:ahLst/>
            <a:cxnLst/>
            <a:rect l="l" t="t" r="r" b="b"/>
            <a:pathLst>
              <a:path w="7696200" h="1692910">
                <a:moveTo>
                  <a:pt x="0" y="0"/>
                </a:moveTo>
                <a:lnTo>
                  <a:pt x="7696200" y="0"/>
                </a:lnTo>
                <a:lnTo>
                  <a:pt x="7696200" y="1692910"/>
                </a:lnTo>
                <a:lnTo>
                  <a:pt x="0" y="1692910"/>
                </a:lnTo>
                <a:lnTo>
                  <a:pt x="0" y="0"/>
                </a:lnTo>
                <a:close/>
              </a:path>
            </a:pathLst>
          </a:custGeom>
          <a:ln w="25518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4267200"/>
            <a:ext cx="7696200" cy="1692910"/>
          </a:xfrm>
          <a:custGeom>
            <a:avLst/>
            <a:gdLst/>
            <a:ahLst/>
            <a:cxnLst/>
            <a:rect l="l" t="t" r="r" b="b"/>
            <a:pathLst>
              <a:path w="7696200" h="1692910">
                <a:moveTo>
                  <a:pt x="0" y="0"/>
                </a:moveTo>
                <a:lnTo>
                  <a:pt x="7696200" y="0"/>
                </a:lnTo>
                <a:lnTo>
                  <a:pt x="7696200" y="1692910"/>
                </a:lnTo>
                <a:lnTo>
                  <a:pt x="0" y="1692910"/>
                </a:lnTo>
                <a:lnTo>
                  <a:pt x="0" y="0"/>
                </a:lnTo>
                <a:close/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4759" y="4279958"/>
            <a:ext cx="7670800" cy="1667510"/>
          </a:xfrm>
          <a:prstGeom prst="rect">
            <a:avLst/>
          </a:prstGeom>
          <a:solidFill>
            <a:srgbClr val="EBEEA8"/>
          </a:solidFill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3290"/>
              </a:lnSpc>
            </a:pPr>
            <a:r>
              <a:rPr sz="2800" spc="-5" dirty="0">
                <a:latin typeface="Verdana"/>
                <a:cs typeface="Verdana"/>
              </a:rPr>
              <a:t>Business </a:t>
            </a:r>
            <a:r>
              <a:rPr sz="2800" dirty="0">
                <a:latin typeface="Verdana"/>
                <a:cs typeface="Verdana"/>
              </a:rPr>
              <a:t>&amp; </a:t>
            </a:r>
            <a:r>
              <a:rPr sz="2800" spc="-10" dirty="0">
                <a:latin typeface="Verdana"/>
                <a:cs typeface="Verdana"/>
              </a:rPr>
              <a:t>professional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advertising</a:t>
            </a:r>
            <a:endParaRPr sz="2800">
              <a:latin typeface="Verdana"/>
              <a:cs typeface="Verdana"/>
            </a:endParaRPr>
          </a:p>
          <a:p>
            <a:pPr marL="243840" indent="-167005">
              <a:lnSpc>
                <a:spcPct val="100000"/>
              </a:lnSpc>
              <a:spcBef>
                <a:spcPts val="309"/>
              </a:spcBef>
              <a:buSzPct val="95833"/>
              <a:buChar char="•"/>
              <a:tabLst>
                <a:tab pos="244475" algn="l"/>
              </a:tabLst>
            </a:pPr>
            <a:r>
              <a:rPr sz="2400" spc="-5" dirty="0">
                <a:latin typeface="Verdana"/>
                <a:cs typeface="Verdana"/>
              </a:rPr>
              <a:t>Business-to-business advertising</a:t>
            </a:r>
            <a:endParaRPr sz="2400">
              <a:latin typeface="Verdana"/>
              <a:cs typeface="Verdana"/>
            </a:endParaRPr>
          </a:p>
          <a:p>
            <a:pPr marL="243840" indent="-167005">
              <a:lnSpc>
                <a:spcPct val="100000"/>
              </a:lnSpc>
              <a:spcBef>
                <a:spcPts val="309"/>
              </a:spcBef>
              <a:buSzPct val="95833"/>
              <a:buChar char="•"/>
              <a:tabLst>
                <a:tab pos="244475" algn="l"/>
              </a:tabLst>
            </a:pPr>
            <a:r>
              <a:rPr sz="2400" spc="-5" dirty="0">
                <a:latin typeface="Verdana"/>
                <a:cs typeface="Verdana"/>
              </a:rPr>
              <a:t>Professional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advertising</a:t>
            </a:r>
            <a:endParaRPr sz="2400">
              <a:latin typeface="Verdana"/>
              <a:cs typeface="Verdana"/>
            </a:endParaRPr>
          </a:p>
          <a:p>
            <a:pPr marL="243840" indent="-167005">
              <a:lnSpc>
                <a:spcPct val="100000"/>
              </a:lnSpc>
              <a:spcBef>
                <a:spcPts val="310"/>
              </a:spcBef>
              <a:buSzPct val="95833"/>
              <a:buChar char="•"/>
              <a:tabLst>
                <a:tab pos="244475" algn="l"/>
              </a:tabLst>
            </a:pPr>
            <a:r>
              <a:rPr sz="2400" spc="-5" dirty="0">
                <a:latin typeface="Verdana"/>
                <a:cs typeface="Verdana"/>
              </a:rPr>
              <a:t>Trade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advertising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1155</Words>
  <Application>Microsoft Macintosh PowerPoint</Application>
  <PresentationFormat>On-screen Show (4:3)</PresentationFormat>
  <Paragraphs>227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Arial</vt:lpstr>
      <vt:lpstr>Tahoma</vt:lpstr>
      <vt:lpstr>Times New Roman</vt:lpstr>
      <vt:lpstr>Verdana</vt:lpstr>
      <vt:lpstr>Wingdings</vt:lpstr>
      <vt:lpstr>Office Theme</vt:lpstr>
      <vt:lpstr>PowerPoint Presentation</vt:lpstr>
      <vt:lpstr>Definition of Integrated  Marketing Communications</vt:lpstr>
      <vt:lpstr>Integrated Marketing Communications</vt:lpstr>
      <vt:lpstr>The Marketing &amp; Promotional Mixes</vt:lpstr>
      <vt:lpstr>Reasons For Growing Importance of IMC</vt:lpstr>
      <vt:lpstr>Coca-Cola is one of the most valuable brands</vt:lpstr>
      <vt:lpstr>IMC Communication Tools</vt:lpstr>
      <vt:lpstr>Advertising</vt:lpstr>
      <vt:lpstr>Classifications of Advertising</vt:lpstr>
      <vt:lpstr>An example of a business-to-business ad</vt:lpstr>
      <vt:lpstr>Direct Marketing</vt:lpstr>
      <vt:lpstr>Direct Marketing</vt:lpstr>
      <vt:lpstr>Interactive/Internet Marketing</vt:lpstr>
      <vt:lpstr>Interactive/Internet Marketing</vt:lpstr>
      <vt:lpstr>The Internet is an important IMC tool for  American Airlines</vt:lpstr>
      <vt:lpstr>Sales Promotion</vt:lpstr>
      <vt:lpstr>Sales Promotion Uses</vt:lpstr>
      <vt:lpstr>Types of sales promotion</vt:lpstr>
      <vt:lpstr>Major Consumer Sales promotion</vt:lpstr>
      <vt:lpstr>Major Trade Sales Promotion</vt:lpstr>
      <vt:lpstr>Major Sales-Force Promotion</vt:lpstr>
      <vt:lpstr>Publicity</vt:lpstr>
      <vt:lpstr>Publicity Vehicles</vt:lpstr>
      <vt:lpstr>Advertising Versus Publicity</vt:lpstr>
      <vt:lpstr>Public Relations</vt:lpstr>
      <vt:lpstr>Personal Selling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Integrated Marketing Communications</dc:title>
  <dc:creator>John Gayle</dc:creator>
  <cp:lastModifiedBy>Abhijeet Singh</cp:lastModifiedBy>
  <cp:revision>2</cp:revision>
  <dcterms:created xsi:type="dcterms:W3CDTF">2018-08-29T10:58:33Z</dcterms:created>
  <dcterms:modified xsi:type="dcterms:W3CDTF">2019-09-10T20:34:33Z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2011-10-09T00:00:00Z</vt:filetime>
  </property>
  <property fmtid="{D5CDD505-2E9C-101B-9397-08002B2CF9AE}" pid="3" name="Creator">
    <vt:lpwstr>Impress</vt:lpwstr>
  </property>
  <property fmtid="{D5CDD505-2E9C-101B-9397-08002B2CF9AE}" pid="4" name="LastSaved">
    <vt:filetime>2018-08-29T00:00:00Z</vt:filetime>
  </property>
</Properties>
</file>