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3995737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916113"/>
            <a:ext cx="9143998" cy="180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24750" y="5953004"/>
            <a:ext cx="1416048" cy="904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6865" y="2185352"/>
            <a:ext cx="8350268" cy="135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2267" y="1320448"/>
            <a:ext cx="3303904" cy="373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1125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24750" y="5953004"/>
            <a:ext cx="1416048" cy="904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952" y="91758"/>
            <a:ext cx="7618094" cy="99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9076" y="1776656"/>
            <a:ext cx="6785847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jp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ercial-archive.com/132015.php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hyperlink" Target="http://www.linkedin.com/pub/nigel-bairstow/6/41b/726" TargetMode="External"/><Relationship Id="rId4" Type="http://schemas.openxmlformats.org/officeDocument/2006/relationships/hyperlink" Target="http://twitter.com/%23!/b2bwhiteboard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5875">
              <a:lnSpc>
                <a:spcPts val="5240"/>
              </a:lnSpc>
              <a:spcBef>
                <a:spcPts val="100"/>
              </a:spcBef>
              <a:tabLst>
                <a:tab pos="2590165" algn="l"/>
                <a:tab pos="5883275" algn="l"/>
              </a:tabLst>
            </a:pPr>
            <a:r>
              <a:rPr dirty="0"/>
              <a:t>Role	of</a:t>
            </a:r>
            <a:r>
              <a:rPr dirty="0" spc="10"/>
              <a:t> </a:t>
            </a:r>
            <a:r>
              <a:rPr dirty="0" spc="-5"/>
              <a:t>Integrated	Marketing</a:t>
            </a:r>
          </a:p>
          <a:p>
            <a:pPr marL="4175125">
              <a:lnSpc>
                <a:spcPts val="5240"/>
              </a:lnSpc>
            </a:pPr>
            <a:r>
              <a:rPr dirty="0" spc="-5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7425" y="3822383"/>
            <a:ext cx="17195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5263"/>
            <a:ext cx="80740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5755" algn="l"/>
              </a:tabLst>
            </a:pPr>
            <a:r>
              <a:rPr dirty="0" sz="4000" spc="-5"/>
              <a:t>What trends</a:t>
            </a:r>
            <a:r>
              <a:rPr dirty="0" sz="4000" spc="10"/>
              <a:t> </a:t>
            </a:r>
            <a:r>
              <a:rPr dirty="0" sz="4000"/>
              <a:t>are</a:t>
            </a:r>
            <a:r>
              <a:rPr dirty="0" sz="4000" spc="10"/>
              <a:t> </a:t>
            </a:r>
            <a:r>
              <a:rPr dirty="0" sz="4000"/>
              <a:t>driving	</a:t>
            </a:r>
            <a:r>
              <a:rPr dirty="0" sz="4000" spc="-5"/>
              <a:t>integration?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95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External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012825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Brand &amp;</a:t>
            </a:r>
            <a:r>
              <a:rPr dirty="0" spc="-100"/>
              <a:t> </a:t>
            </a:r>
            <a:r>
              <a:rPr dirty="0"/>
              <a:t>product  </a:t>
            </a:r>
            <a:r>
              <a:rPr dirty="0" spc="-5"/>
              <a:t>proliferation</a:t>
            </a:r>
          </a:p>
          <a:p>
            <a:pPr marL="355600" indent="-342900">
              <a:lnSpc>
                <a:spcPts val="249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Customisation</a:t>
            </a:r>
          </a:p>
          <a:p>
            <a:pPr marL="355600" indent="-342900">
              <a:lnSpc>
                <a:spcPts val="251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Decreasing brand</a:t>
            </a:r>
            <a:r>
              <a:rPr dirty="0" spc="-65"/>
              <a:t> </a:t>
            </a:r>
            <a:r>
              <a:rPr dirty="0" spc="-5"/>
              <a:t>loyalty</a:t>
            </a:r>
          </a:p>
          <a:p>
            <a:pPr marL="355600" indent="-342900">
              <a:lnSpc>
                <a:spcPts val="2510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Price</a:t>
            </a:r>
            <a:r>
              <a:rPr dirty="0" spc="-5"/>
              <a:t> sensitivity</a:t>
            </a:r>
          </a:p>
          <a:p>
            <a:pPr marL="355600" indent="-342900">
              <a:lnSpc>
                <a:spcPts val="25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More demand, less</a:t>
            </a:r>
            <a:r>
              <a:rPr dirty="0" spc="-70"/>
              <a:t> </a:t>
            </a:r>
            <a:r>
              <a:rPr dirty="0" spc="-5"/>
              <a:t>trust</a:t>
            </a:r>
          </a:p>
          <a:p>
            <a:pPr marL="355600" indent="-342900">
              <a:lnSpc>
                <a:spcPts val="25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Clutter</a:t>
            </a:r>
          </a:p>
          <a:p>
            <a:pPr marL="355600" indent="-342900">
              <a:lnSpc>
                <a:spcPts val="25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Service</a:t>
            </a:r>
            <a:r>
              <a:rPr dirty="0" spc="-10"/>
              <a:t> </a:t>
            </a:r>
            <a:r>
              <a:rPr dirty="0"/>
              <a:t>Economics</a:t>
            </a:r>
          </a:p>
          <a:p>
            <a:pPr marL="355600" marR="1191260" indent="-342900">
              <a:lnSpc>
                <a:spcPts val="21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Rising </a:t>
            </a:r>
            <a:r>
              <a:rPr dirty="0" spc="-5"/>
              <a:t>Costs</a:t>
            </a:r>
            <a:r>
              <a:rPr dirty="0" spc="-85"/>
              <a:t> </a:t>
            </a:r>
            <a:r>
              <a:rPr dirty="0"/>
              <a:t>&amp;  </a:t>
            </a:r>
            <a:r>
              <a:rPr dirty="0" spc="-5"/>
              <a:t>Accountability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707" y="1445797"/>
            <a:ext cx="2874645" cy="258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985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Internal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latin typeface="Arial"/>
                <a:cs typeface="Arial"/>
              </a:rPr>
              <a:t>Expertise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latin typeface="Arial"/>
                <a:cs typeface="Arial"/>
              </a:rPr>
              <a:t>Corporate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missions</a:t>
            </a:r>
            <a:endParaRPr sz="1900">
              <a:latin typeface="Arial"/>
              <a:cs typeface="Arial"/>
            </a:endParaRPr>
          </a:p>
          <a:p>
            <a:pPr marL="355600" marR="657860" indent="-342900">
              <a:lnSpc>
                <a:spcPct val="103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Arial"/>
                <a:cs typeface="Arial"/>
              </a:rPr>
              <a:t>Communica</a:t>
            </a:r>
            <a:r>
              <a:rPr dirty="0" sz="2100" spc="-5">
                <a:latin typeface="Arial"/>
                <a:cs typeface="Arial"/>
              </a:rPr>
              <a:t>t</a:t>
            </a:r>
            <a:r>
              <a:rPr dirty="0" sz="2100">
                <a:latin typeface="Arial"/>
                <a:cs typeface="Arial"/>
              </a:rPr>
              <a:t>ion  </a:t>
            </a:r>
            <a:r>
              <a:rPr dirty="0" sz="2100" spc="-5">
                <a:latin typeface="Arial"/>
                <a:cs typeface="Arial"/>
              </a:rPr>
              <a:t>technology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latin typeface="Arial"/>
                <a:cs typeface="Arial"/>
              </a:rPr>
              <a:t>Benefits to </a:t>
            </a:r>
            <a:r>
              <a:rPr dirty="0" sz="2100">
                <a:latin typeface="Arial"/>
                <a:cs typeface="Arial"/>
              </a:rPr>
              <a:t>be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gained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9" y="1268413"/>
            <a:ext cx="6840855" cy="4612005"/>
          </a:xfrm>
          <a:custGeom>
            <a:avLst/>
            <a:gdLst/>
            <a:ahLst/>
            <a:cxnLst/>
            <a:rect l="l" t="t" r="r" b="b"/>
            <a:pathLst>
              <a:path w="6840855" h="4612005">
                <a:moveTo>
                  <a:pt x="0" y="0"/>
                </a:moveTo>
                <a:lnTo>
                  <a:pt x="6840536" y="0"/>
                </a:lnTo>
                <a:lnTo>
                  <a:pt x="6840536" y="4611686"/>
                </a:lnTo>
                <a:lnTo>
                  <a:pt x="0" y="4611686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0599" y="1268414"/>
            <a:ext cx="6840855" cy="4612005"/>
          </a:xfrm>
          <a:custGeom>
            <a:avLst/>
            <a:gdLst/>
            <a:ahLst/>
            <a:cxnLst/>
            <a:rect l="l" t="t" r="r" b="b"/>
            <a:pathLst>
              <a:path w="6840855" h="4612005">
                <a:moveTo>
                  <a:pt x="0" y="0"/>
                </a:moveTo>
                <a:lnTo>
                  <a:pt x="6840536" y="0"/>
                </a:lnTo>
                <a:lnTo>
                  <a:pt x="6840536" y="4611686"/>
                </a:lnTo>
                <a:lnTo>
                  <a:pt x="0" y="46116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1612" y="2487612"/>
            <a:ext cx="6181723" cy="3362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78975" y="3513454"/>
            <a:ext cx="1099820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  <a:p>
            <a:pPr algn="ctr" marL="215900" marR="233045">
              <a:lnSpc>
                <a:spcPct val="100000"/>
              </a:lnSpc>
              <a:spcBef>
                <a:spcPts val="20"/>
              </a:spcBef>
            </a:pPr>
            <a:r>
              <a:rPr dirty="0" sz="1000" spc="-114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echnology  </a:t>
            </a:r>
            <a:r>
              <a:rPr dirty="0" sz="1000" spc="-5">
                <a:latin typeface="Arial"/>
                <a:cs typeface="Arial"/>
              </a:rPr>
              <a:t>Structure  Strategy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5975" y="4338954"/>
            <a:ext cx="843280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Individual</a:t>
            </a:r>
            <a:endParaRPr sz="1400">
              <a:latin typeface="Arial"/>
              <a:cs typeface="Arial"/>
            </a:endParaRPr>
          </a:p>
          <a:p>
            <a:pPr algn="ctr" marL="101600" marR="97790" indent="-23495">
              <a:lnSpc>
                <a:spcPct val="100000"/>
              </a:lnSpc>
              <a:spcBef>
                <a:spcPts val="20"/>
              </a:spcBef>
            </a:pPr>
            <a:r>
              <a:rPr dirty="0" sz="1000">
                <a:latin typeface="Arial"/>
                <a:cs typeface="Arial"/>
              </a:rPr>
              <a:t>Aims  Experience  Skills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1375" y="4092575"/>
            <a:ext cx="2362200" cy="485775"/>
          </a:xfrm>
          <a:custGeom>
            <a:avLst/>
            <a:gdLst/>
            <a:ahLst/>
            <a:cxnLst/>
            <a:rect l="l" t="t" r="r" b="b"/>
            <a:pathLst>
              <a:path w="2362200" h="485775">
                <a:moveTo>
                  <a:pt x="472439" y="0"/>
                </a:moveTo>
                <a:lnTo>
                  <a:pt x="0" y="242887"/>
                </a:lnTo>
                <a:lnTo>
                  <a:pt x="472439" y="485775"/>
                </a:lnTo>
                <a:lnTo>
                  <a:pt x="472439" y="364331"/>
                </a:lnTo>
                <a:lnTo>
                  <a:pt x="2125979" y="364331"/>
                </a:lnTo>
                <a:lnTo>
                  <a:pt x="2362198" y="242887"/>
                </a:lnTo>
                <a:lnTo>
                  <a:pt x="2125979" y="121443"/>
                </a:lnTo>
                <a:lnTo>
                  <a:pt x="472439" y="121443"/>
                </a:lnTo>
                <a:lnTo>
                  <a:pt x="472439" y="0"/>
                </a:lnTo>
                <a:close/>
              </a:path>
              <a:path w="2362200" h="485775">
                <a:moveTo>
                  <a:pt x="2125979" y="364331"/>
                </a:moveTo>
                <a:lnTo>
                  <a:pt x="1889760" y="364331"/>
                </a:lnTo>
                <a:lnTo>
                  <a:pt x="1889760" y="485775"/>
                </a:lnTo>
                <a:lnTo>
                  <a:pt x="2125979" y="364331"/>
                </a:lnTo>
                <a:close/>
              </a:path>
              <a:path w="2362200" h="485775">
                <a:moveTo>
                  <a:pt x="1889760" y="0"/>
                </a:moveTo>
                <a:lnTo>
                  <a:pt x="1889760" y="121443"/>
                </a:lnTo>
                <a:lnTo>
                  <a:pt x="2125979" y="121443"/>
                </a:lnTo>
                <a:lnTo>
                  <a:pt x="188976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1375" y="4092575"/>
            <a:ext cx="2362200" cy="485775"/>
          </a:xfrm>
          <a:custGeom>
            <a:avLst/>
            <a:gdLst/>
            <a:ahLst/>
            <a:cxnLst/>
            <a:rect l="l" t="t" r="r" b="b"/>
            <a:pathLst>
              <a:path w="2362200" h="485775">
                <a:moveTo>
                  <a:pt x="0" y="242887"/>
                </a:moveTo>
                <a:lnTo>
                  <a:pt x="472439" y="0"/>
                </a:lnTo>
                <a:lnTo>
                  <a:pt x="472439" y="121443"/>
                </a:lnTo>
                <a:lnTo>
                  <a:pt x="1889759" y="121443"/>
                </a:lnTo>
                <a:lnTo>
                  <a:pt x="1889759" y="0"/>
                </a:lnTo>
                <a:lnTo>
                  <a:pt x="2362199" y="242887"/>
                </a:lnTo>
                <a:lnTo>
                  <a:pt x="1889759" y="485774"/>
                </a:lnTo>
                <a:lnTo>
                  <a:pt x="1889759" y="364330"/>
                </a:lnTo>
                <a:lnTo>
                  <a:pt x="472439" y="364330"/>
                </a:lnTo>
                <a:lnTo>
                  <a:pt x="472439" y="485774"/>
                </a:lnTo>
                <a:lnTo>
                  <a:pt x="0" y="2428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775" y="432117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43573" y="432117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80827" y="1301433"/>
            <a:ext cx="1240790" cy="219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91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Environment</a:t>
            </a:r>
            <a:endParaRPr sz="1600">
              <a:latin typeface="Calibri"/>
              <a:cs typeface="Calibri"/>
            </a:endParaRPr>
          </a:p>
          <a:p>
            <a:pPr marR="177165">
              <a:lnSpc>
                <a:spcPts val="1400"/>
              </a:lnSpc>
              <a:spcBef>
                <a:spcPts val="70"/>
              </a:spcBef>
            </a:pPr>
            <a:r>
              <a:rPr dirty="0" sz="1200" spc="-5">
                <a:latin typeface="Calibri"/>
                <a:cs typeface="Calibri"/>
              </a:rPr>
              <a:t>Market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structure  Dynamism</a:t>
            </a:r>
            <a:endParaRPr sz="1200">
              <a:latin typeface="Calibri"/>
              <a:cs typeface="Calibri"/>
            </a:endParaRPr>
          </a:p>
          <a:p>
            <a:pPr marR="14604">
              <a:lnSpc>
                <a:spcPts val="14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Int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rn</a:t>
            </a:r>
            <a:r>
              <a:rPr dirty="0" sz="1200" spc="-5">
                <a:latin typeface="Calibri"/>
                <a:cs typeface="Calibri"/>
              </a:rPr>
              <a:t>ati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nalis</a:t>
            </a:r>
            <a:r>
              <a:rPr dirty="0" sz="1200" spc="-5">
                <a:latin typeface="Calibri"/>
                <a:cs typeface="Calibri"/>
              </a:rPr>
              <a:t>ati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  Channel </a:t>
            </a:r>
            <a:r>
              <a:rPr dirty="0" sz="1200" spc="-5">
                <a:latin typeface="Calibri"/>
                <a:cs typeface="Calibri"/>
              </a:rPr>
              <a:t>position  Social system</a:t>
            </a:r>
            <a:endParaRPr sz="1200">
              <a:latin typeface="Calibri"/>
              <a:cs typeface="Calibri"/>
            </a:endParaRPr>
          </a:p>
          <a:p>
            <a:pPr marL="3175">
              <a:lnSpc>
                <a:spcPts val="1910"/>
              </a:lnSpc>
              <a:spcBef>
                <a:spcPts val="380"/>
              </a:spcBef>
            </a:pPr>
            <a:r>
              <a:rPr dirty="0" sz="1600" spc="-5" b="1">
                <a:latin typeface="Calibri"/>
                <a:cs typeface="Calibri"/>
              </a:rPr>
              <a:t>Atmosphere</a:t>
            </a:r>
            <a:endParaRPr sz="1600">
              <a:latin typeface="Calibri"/>
              <a:cs typeface="Calibri"/>
            </a:endParaRPr>
          </a:p>
          <a:p>
            <a:pPr marL="3175" marR="5080">
              <a:lnSpc>
                <a:spcPts val="1400"/>
              </a:lnSpc>
              <a:spcBef>
                <a:spcPts val="70"/>
              </a:spcBef>
            </a:pPr>
            <a:r>
              <a:rPr dirty="0" sz="1200">
                <a:latin typeface="Calibri"/>
                <a:cs typeface="Calibri"/>
              </a:rPr>
              <a:t>Po</a:t>
            </a:r>
            <a:r>
              <a:rPr dirty="0" sz="1200" spc="-5">
                <a:latin typeface="Calibri"/>
                <a:cs typeface="Calibri"/>
              </a:rPr>
              <a:t>wer</a:t>
            </a:r>
            <a:r>
              <a:rPr dirty="0" sz="1200">
                <a:latin typeface="Calibri"/>
                <a:cs typeface="Calibri"/>
              </a:rPr>
              <a:t>/dependen</a:t>
            </a:r>
            <a:r>
              <a:rPr dirty="0" sz="1200" spc="-5">
                <a:latin typeface="Calibri"/>
                <a:cs typeface="Calibri"/>
              </a:rPr>
              <a:t>ce  </a:t>
            </a:r>
            <a:r>
              <a:rPr dirty="0" sz="1200" spc="-55">
                <a:latin typeface="Calibri"/>
                <a:cs typeface="Calibri"/>
              </a:rPr>
              <a:t>Co-­‐operation</a:t>
            </a:r>
            <a:endParaRPr sz="1200">
              <a:latin typeface="Calibri"/>
              <a:cs typeface="Calibri"/>
            </a:endParaRPr>
          </a:p>
          <a:p>
            <a:pPr marL="3175" marR="439420">
              <a:lnSpc>
                <a:spcPts val="14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Closeness  </a:t>
            </a:r>
            <a:r>
              <a:rPr dirty="0" sz="1200">
                <a:latin typeface="Calibri"/>
                <a:cs typeface="Calibri"/>
              </a:rPr>
              <a:t>Expec</a:t>
            </a:r>
            <a:r>
              <a:rPr dirty="0" sz="1200" spc="-5">
                <a:latin typeface="Calibri"/>
                <a:cs typeface="Calibri"/>
              </a:rPr>
              <a:t>tati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5014" y="3515995"/>
            <a:ext cx="960119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Organization</a:t>
            </a:r>
            <a:endParaRPr sz="1400">
              <a:latin typeface="Calibri"/>
              <a:cs typeface="Calibri"/>
            </a:endParaRPr>
          </a:p>
          <a:p>
            <a:pPr marL="114300" marR="273050" indent="-29209">
              <a:lnSpc>
                <a:spcPts val="1200"/>
              </a:lnSpc>
            </a:pPr>
            <a:r>
              <a:rPr dirty="0" sz="1000" spc="-5">
                <a:latin typeface="Calibri"/>
                <a:cs typeface="Calibri"/>
              </a:rPr>
              <a:t>Te</a:t>
            </a:r>
            <a:r>
              <a:rPr dirty="0" sz="1000">
                <a:latin typeface="Calibri"/>
                <a:cs typeface="Calibri"/>
              </a:rPr>
              <a:t>chnology  </a:t>
            </a:r>
            <a:r>
              <a:rPr dirty="0" sz="1000" spc="-5">
                <a:latin typeface="Calibri"/>
                <a:cs typeface="Calibri"/>
              </a:rPr>
              <a:t>Structure  Strategy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5014" y="4328795"/>
            <a:ext cx="745490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Individual</a:t>
            </a:r>
            <a:endParaRPr sz="1400">
              <a:latin typeface="Calibri"/>
              <a:cs typeface="Calibri"/>
            </a:endParaRPr>
          </a:p>
          <a:p>
            <a:pPr marL="57150" marR="113030" indent="85725">
              <a:lnSpc>
                <a:spcPct val="100000"/>
              </a:lnSpc>
              <a:spcBef>
                <a:spcPts val="20"/>
              </a:spcBef>
            </a:pPr>
            <a:r>
              <a:rPr dirty="0" sz="1000" spc="-5">
                <a:latin typeface="Calibri"/>
                <a:cs typeface="Calibri"/>
              </a:rPr>
              <a:t>Aims  Experience  Skills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1415" y="3668395"/>
            <a:ext cx="1720214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639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Long term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160"/>
              </a:lnSpc>
            </a:pPr>
            <a:r>
              <a:rPr dirty="0" sz="1000" spc="-5">
                <a:latin typeface="Calibri"/>
                <a:cs typeface="Calibri"/>
              </a:rPr>
              <a:t>Institutionalisation,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Adaptations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8690" y="4216082"/>
            <a:ext cx="2198370" cy="120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Interaction Process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639"/>
              </a:lnSpc>
              <a:spcBef>
                <a:spcPts val="1205"/>
              </a:spcBef>
            </a:pPr>
            <a:r>
              <a:rPr dirty="0" sz="1400" spc="-5">
                <a:latin typeface="Calibri"/>
                <a:cs typeface="Calibri"/>
              </a:rPr>
              <a:t>Short term </a:t>
            </a:r>
            <a:r>
              <a:rPr dirty="0" sz="1400">
                <a:latin typeface="Calibri"/>
                <a:cs typeface="Calibri"/>
              </a:rPr>
              <a:t>exchange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episodes</a:t>
            </a:r>
            <a:endParaRPr sz="1400">
              <a:latin typeface="Calibri"/>
              <a:cs typeface="Calibri"/>
            </a:endParaRPr>
          </a:p>
          <a:p>
            <a:pPr marL="688975" marR="728980" indent="-144145">
              <a:lnSpc>
                <a:spcPts val="1200"/>
              </a:lnSpc>
            </a:pPr>
            <a:r>
              <a:rPr dirty="0" sz="1000">
                <a:latin typeface="Calibri"/>
                <a:cs typeface="Calibri"/>
              </a:rPr>
              <a:t>Products/services  </a:t>
            </a:r>
            <a:r>
              <a:rPr dirty="0" sz="1000" spc="-5">
                <a:latin typeface="Calibri"/>
                <a:cs typeface="Calibri"/>
              </a:rPr>
              <a:t>Information  </a:t>
            </a:r>
            <a:r>
              <a:rPr dirty="0" sz="1000">
                <a:latin typeface="Calibri"/>
                <a:cs typeface="Calibri"/>
              </a:rPr>
              <a:t>Financial</a:t>
            </a:r>
            <a:endParaRPr sz="1000">
              <a:latin typeface="Calibri"/>
              <a:cs typeface="Calibri"/>
            </a:endParaRPr>
          </a:p>
          <a:p>
            <a:pPr algn="ctr" marR="341630">
              <a:lnSpc>
                <a:spcPts val="1160"/>
              </a:lnSpc>
            </a:pPr>
            <a:r>
              <a:rPr dirty="0" sz="1000">
                <a:latin typeface="Calibri"/>
                <a:cs typeface="Calibri"/>
              </a:rPr>
              <a:t>Social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230619"/>
            <a:ext cx="4479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Source: Adapted </a:t>
            </a:r>
            <a:r>
              <a:rPr dirty="0" sz="1400">
                <a:latin typeface="Times New Roman"/>
                <a:cs typeface="Times New Roman"/>
              </a:rPr>
              <a:t>with </a:t>
            </a:r>
            <a:r>
              <a:rPr dirty="0" sz="1400" spc="-5">
                <a:latin typeface="Times New Roman"/>
                <a:cs typeface="Times New Roman"/>
              </a:rPr>
              <a:t>permission </a:t>
            </a:r>
            <a:r>
              <a:rPr dirty="0" sz="1400">
                <a:latin typeface="Times New Roman"/>
                <a:cs typeface="Times New Roman"/>
              </a:rPr>
              <a:t>from </a:t>
            </a:r>
            <a:r>
              <a:rPr dirty="0" sz="1400" spc="-5">
                <a:latin typeface="Times New Roman"/>
                <a:cs typeface="Times New Roman"/>
              </a:rPr>
              <a:t>Håkansson </a:t>
            </a:r>
            <a:r>
              <a:rPr dirty="0" sz="1400">
                <a:latin typeface="Times New Roman"/>
                <a:cs typeface="Times New Roman"/>
              </a:rPr>
              <a:t>(1982,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p24)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59814" y="185420"/>
            <a:ext cx="4312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6855" algn="l"/>
              </a:tabLst>
            </a:pPr>
            <a:r>
              <a:rPr dirty="0" sz="4400" spc="-5"/>
              <a:t>I</a:t>
            </a:r>
            <a:r>
              <a:rPr dirty="0" sz="4400"/>
              <a:t>n</a:t>
            </a:r>
            <a:r>
              <a:rPr dirty="0" sz="4400" spc="-5"/>
              <a:t>t</a:t>
            </a:r>
            <a:r>
              <a:rPr dirty="0" sz="4400"/>
              <a:t>erac</a:t>
            </a:r>
            <a:r>
              <a:rPr dirty="0" sz="4400" spc="-5"/>
              <a:t>t</a:t>
            </a:r>
            <a:r>
              <a:rPr dirty="0" sz="4400"/>
              <a:t>ion	Model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3187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43187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762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762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518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1518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7312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7312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4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3187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3187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3187" y="4357688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3187" y="435768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72187" y="4357688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2187" y="435768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5818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5818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50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4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72187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2187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1518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1518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15185" y="4357688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15185" y="435768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762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5"/>
                </a:lnTo>
                <a:lnTo>
                  <a:pt x="11227" y="65446"/>
                </a:lnTo>
                <a:lnTo>
                  <a:pt x="0" y="107156"/>
                </a:lnTo>
                <a:lnTo>
                  <a:pt x="11227" y="148866"/>
                </a:lnTo>
                <a:lnTo>
                  <a:pt x="41847" y="182927"/>
                </a:lnTo>
                <a:lnTo>
                  <a:pt x="87261" y="205891"/>
                </a:lnTo>
                <a:lnTo>
                  <a:pt x="142875" y="214312"/>
                </a:lnTo>
                <a:lnTo>
                  <a:pt x="198488" y="205891"/>
                </a:lnTo>
                <a:lnTo>
                  <a:pt x="243902" y="182927"/>
                </a:lnTo>
                <a:lnTo>
                  <a:pt x="274522" y="148866"/>
                </a:lnTo>
                <a:lnTo>
                  <a:pt x="285750" y="107156"/>
                </a:lnTo>
                <a:lnTo>
                  <a:pt x="274522" y="65446"/>
                </a:lnTo>
                <a:lnTo>
                  <a:pt x="243902" y="31385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7625" y="5357812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7625" y="4357688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E9F5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7625" y="435768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1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57312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57312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4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72187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72187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5818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142875" y="0"/>
                </a:moveTo>
                <a:lnTo>
                  <a:pt x="87261" y="8420"/>
                </a:lnTo>
                <a:lnTo>
                  <a:pt x="41847" y="31384"/>
                </a:lnTo>
                <a:lnTo>
                  <a:pt x="11227" y="65445"/>
                </a:lnTo>
                <a:lnTo>
                  <a:pt x="0" y="107154"/>
                </a:lnTo>
                <a:lnTo>
                  <a:pt x="11227" y="148865"/>
                </a:lnTo>
                <a:lnTo>
                  <a:pt x="41847" y="182925"/>
                </a:lnTo>
                <a:lnTo>
                  <a:pt x="87261" y="205890"/>
                </a:lnTo>
                <a:lnTo>
                  <a:pt x="142875" y="214311"/>
                </a:lnTo>
                <a:lnTo>
                  <a:pt x="198488" y="205890"/>
                </a:lnTo>
                <a:lnTo>
                  <a:pt x="243902" y="182925"/>
                </a:lnTo>
                <a:lnTo>
                  <a:pt x="274522" y="148865"/>
                </a:lnTo>
                <a:lnTo>
                  <a:pt x="285750" y="107154"/>
                </a:lnTo>
                <a:lnTo>
                  <a:pt x="274522" y="65445"/>
                </a:lnTo>
                <a:lnTo>
                  <a:pt x="243902" y="31384"/>
                </a:lnTo>
                <a:lnTo>
                  <a:pt x="198488" y="8420"/>
                </a:lnTo>
                <a:lnTo>
                  <a:pt x="14287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58185" y="3357563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29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50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4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7625" y="2286000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7"/>
                </a:lnTo>
                <a:lnTo>
                  <a:pt x="243902" y="182928"/>
                </a:lnTo>
                <a:lnTo>
                  <a:pt x="198488" y="205893"/>
                </a:lnTo>
                <a:lnTo>
                  <a:pt x="142875" y="214314"/>
                </a:lnTo>
                <a:lnTo>
                  <a:pt x="87261" y="205893"/>
                </a:lnTo>
                <a:lnTo>
                  <a:pt x="41847" y="182928"/>
                </a:lnTo>
                <a:lnTo>
                  <a:pt x="11227" y="148867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58185" y="2286000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50" y="107156"/>
                </a:lnTo>
                <a:lnTo>
                  <a:pt x="274522" y="148867"/>
                </a:lnTo>
                <a:lnTo>
                  <a:pt x="243902" y="182928"/>
                </a:lnTo>
                <a:lnTo>
                  <a:pt x="198488" y="205893"/>
                </a:lnTo>
                <a:lnTo>
                  <a:pt x="142874" y="214314"/>
                </a:lnTo>
                <a:lnTo>
                  <a:pt x="87261" y="205893"/>
                </a:lnTo>
                <a:lnTo>
                  <a:pt x="41847" y="182928"/>
                </a:lnTo>
                <a:lnTo>
                  <a:pt x="11227" y="148867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58185" y="121443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4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50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4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15185" y="2286000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7"/>
                </a:lnTo>
                <a:lnTo>
                  <a:pt x="243902" y="182928"/>
                </a:lnTo>
                <a:lnTo>
                  <a:pt x="198488" y="205893"/>
                </a:lnTo>
                <a:lnTo>
                  <a:pt x="142875" y="214314"/>
                </a:lnTo>
                <a:lnTo>
                  <a:pt x="87261" y="205893"/>
                </a:lnTo>
                <a:lnTo>
                  <a:pt x="41847" y="182928"/>
                </a:lnTo>
                <a:lnTo>
                  <a:pt x="11227" y="148867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15185" y="121443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57625" y="1214439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5"/>
                </a:moveTo>
                <a:lnTo>
                  <a:pt x="11227" y="65445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5"/>
                </a:lnTo>
                <a:lnTo>
                  <a:pt x="285749" y="107155"/>
                </a:lnTo>
                <a:lnTo>
                  <a:pt x="274522" y="148865"/>
                </a:lnTo>
                <a:lnTo>
                  <a:pt x="243902" y="182926"/>
                </a:lnTo>
                <a:lnTo>
                  <a:pt x="198488" y="205891"/>
                </a:lnTo>
                <a:lnTo>
                  <a:pt x="142875" y="214312"/>
                </a:lnTo>
                <a:lnTo>
                  <a:pt x="87261" y="205891"/>
                </a:lnTo>
                <a:lnTo>
                  <a:pt x="41847" y="182926"/>
                </a:lnTo>
                <a:lnTo>
                  <a:pt x="11227" y="148865"/>
                </a:lnTo>
                <a:lnTo>
                  <a:pt x="0" y="107155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72187" y="2286000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56"/>
                </a:moveTo>
                <a:lnTo>
                  <a:pt x="11227" y="65446"/>
                </a:lnTo>
                <a:lnTo>
                  <a:pt x="41847" y="31385"/>
                </a:lnTo>
                <a:lnTo>
                  <a:pt x="87261" y="8420"/>
                </a:lnTo>
                <a:lnTo>
                  <a:pt x="142875" y="0"/>
                </a:lnTo>
                <a:lnTo>
                  <a:pt x="198488" y="8420"/>
                </a:lnTo>
                <a:lnTo>
                  <a:pt x="243902" y="31385"/>
                </a:lnTo>
                <a:lnTo>
                  <a:pt x="274522" y="65446"/>
                </a:lnTo>
                <a:lnTo>
                  <a:pt x="285749" y="107156"/>
                </a:lnTo>
                <a:lnTo>
                  <a:pt x="274522" y="148867"/>
                </a:lnTo>
                <a:lnTo>
                  <a:pt x="243902" y="182928"/>
                </a:lnTo>
                <a:lnTo>
                  <a:pt x="198488" y="205893"/>
                </a:lnTo>
                <a:lnTo>
                  <a:pt x="142875" y="214314"/>
                </a:lnTo>
                <a:lnTo>
                  <a:pt x="87261" y="205893"/>
                </a:lnTo>
                <a:lnTo>
                  <a:pt x="41847" y="182928"/>
                </a:lnTo>
                <a:lnTo>
                  <a:pt x="11227" y="148867"/>
                </a:lnTo>
                <a:lnTo>
                  <a:pt x="0" y="107156"/>
                </a:lnTo>
                <a:close/>
              </a:path>
            </a:pathLst>
          </a:custGeom>
          <a:ln w="25399">
            <a:solidFill>
              <a:srgbClr val="9AB3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43124" y="1143001"/>
            <a:ext cx="0" cy="4786630"/>
          </a:xfrm>
          <a:custGeom>
            <a:avLst/>
            <a:gdLst/>
            <a:ahLst/>
            <a:cxnLst/>
            <a:rect l="l" t="t" r="r" b="b"/>
            <a:pathLst>
              <a:path w="0" h="4786630">
                <a:moveTo>
                  <a:pt x="0" y="0"/>
                </a:moveTo>
                <a:lnTo>
                  <a:pt x="0" y="4786311"/>
                </a:lnTo>
              </a:path>
            </a:pathLst>
          </a:custGeom>
          <a:ln w="952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29000" y="1143001"/>
            <a:ext cx="0" cy="4786630"/>
          </a:xfrm>
          <a:custGeom>
            <a:avLst/>
            <a:gdLst/>
            <a:ahLst/>
            <a:cxnLst/>
            <a:rect l="l" t="t" r="r" b="b"/>
            <a:pathLst>
              <a:path w="0" h="4786630">
                <a:moveTo>
                  <a:pt x="0" y="0"/>
                </a:moveTo>
                <a:lnTo>
                  <a:pt x="1" y="4786311"/>
                </a:lnTo>
              </a:path>
            </a:pathLst>
          </a:custGeom>
          <a:ln w="952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14873" y="1143001"/>
            <a:ext cx="0" cy="4786630"/>
          </a:xfrm>
          <a:custGeom>
            <a:avLst/>
            <a:gdLst/>
            <a:ahLst/>
            <a:cxnLst/>
            <a:rect l="l" t="t" r="r" b="b"/>
            <a:pathLst>
              <a:path w="0" h="4786630">
                <a:moveTo>
                  <a:pt x="0" y="0"/>
                </a:moveTo>
                <a:lnTo>
                  <a:pt x="1" y="4786311"/>
                </a:lnTo>
              </a:path>
            </a:pathLst>
          </a:custGeom>
          <a:ln w="952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8687" y="1143001"/>
            <a:ext cx="0" cy="4786630"/>
          </a:xfrm>
          <a:custGeom>
            <a:avLst/>
            <a:gdLst/>
            <a:ahLst/>
            <a:cxnLst/>
            <a:rect l="l" t="t" r="r" b="b"/>
            <a:pathLst>
              <a:path w="0" h="4786630">
                <a:moveTo>
                  <a:pt x="0" y="0"/>
                </a:moveTo>
                <a:lnTo>
                  <a:pt x="0" y="4786311"/>
                </a:lnTo>
              </a:path>
            </a:pathLst>
          </a:custGeom>
          <a:ln w="952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93177" y="355283"/>
            <a:ext cx="358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147441" y="355283"/>
            <a:ext cx="176085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Industrial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4864" y="355283"/>
            <a:ext cx="98298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92710" marR="5080" indent="-80645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ng  Channel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10599" y="355283"/>
            <a:ext cx="152209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06705" marR="5080" indent="-29464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Suppl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y/D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 Chain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739" y="1176020"/>
            <a:ext cx="63817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Calibri"/>
                <a:cs typeface="Calibri"/>
              </a:rPr>
              <a:t>Upst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eam  </a:t>
            </a:r>
            <a:r>
              <a:rPr dirty="0" sz="1200" spc="-5">
                <a:latin typeface="Calibri"/>
                <a:cs typeface="Calibri"/>
              </a:rPr>
              <a:t>suppliers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39" y="2090420"/>
            <a:ext cx="58356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Calibri"/>
                <a:cs typeface="Calibri"/>
              </a:rPr>
              <a:t>Direct  suppli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39" y="3182620"/>
            <a:ext cx="58229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105">
                <a:latin typeface="Calibri"/>
                <a:cs typeface="Calibri"/>
              </a:rPr>
              <a:t>Manu-­‐  </a:t>
            </a:r>
            <a:r>
              <a:rPr dirty="0" sz="1200">
                <a:latin typeface="Calibri"/>
                <a:cs typeface="Calibri"/>
              </a:rPr>
              <a:t>fa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turers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739" y="4274820"/>
            <a:ext cx="75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Distributors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739" y="5379720"/>
            <a:ext cx="688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Customers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43562" y="1143001"/>
            <a:ext cx="214629" cy="2214880"/>
          </a:xfrm>
          <a:custGeom>
            <a:avLst/>
            <a:gdLst/>
            <a:ahLst/>
            <a:cxnLst/>
            <a:rect l="l" t="t" r="r" b="b"/>
            <a:pathLst>
              <a:path w="214629" h="2214879">
                <a:moveTo>
                  <a:pt x="214312" y="2214562"/>
                </a:moveTo>
                <a:lnTo>
                  <a:pt x="172601" y="2213159"/>
                </a:lnTo>
                <a:lnTo>
                  <a:pt x="138541" y="2209331"/>
                </a:lnTo>
                <a:lnTo>
                  <a:pt x="115576" y="2203654"/>
                </a:lnTo>
                <a:lnTo>
                  <a:pt x="107155" y="2196703"/>
                </a:lnTo>
                <a:lnTo>
                  <a:pt x="107155" y="1125139"/>
                </a:lnTo>
                <a:lnTo>
                  <a:pt x="98735" y="1118188"/>
                </a:lnTo>
                <a:lnTo>
                  <a:pt x="75770" y="1112511"/>
                </a:lnTo>
                <a:lnTo>
                  <a:pt x="41709" y="1108684"/>
                </a:lnTo>
                <a:lnTo>
                  <a:pt x="0" y="1107280"/>
                </a:lnTo>
                <a:lnTo>
                  <a:pt x="41709" y="1105877"/>
                </a:lnTo>
                <a:lnTo>
                  <a:pt x="75770" y="1102049"/>
                </a:lnTo>
                <a:lnTo>
                  <a:pt x="98735" y="1096373"/>
                </a:lnTo>
                <a:lnTo>
                  <a:pt x="107155" y="1089421"/>
                </a:lnTo>
                <a:lnTo>
                  <a:pt x="107155" y="17858"/>
                </a:lnTo>
                <a:lnTo>
                  <a:pt x="115576" y="10907"/>
                </a:lnTo>
                <a:lnTo>
                  <a:pt x="138541" y="5230"/>
                </a:lnTo>
                <a:lnTo>
                  <a:pt x="172601" y="1403"/>
                </a:lnTo>
                <a:lnTo>
                  <a:pt x="214312" y="0"/>
                </a:lnTo>
              </a:path>
            </a:pathLst>
          </a:custGeom>
          <a:ln w="1587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43562" y="3500438"/>
            <a:ext cx="214629" cy="2214880"/>
          </a:xfrm>
          <a:custGeom>
            <a:avLst/>
            <a:gdLst/>
            <a:ahLst/>
            <a:cxnLst/>
            <a:rect l="l" t="t" r="r" b="b"/>
            <a:pathLst>
              <a:path w="214629" h="2214879">
                <a:moveTo>
                  <a:pt x="214312" y="2214561"/>
                </a:moveTo>
                <a:lnTo>
                  <a:pt x="172601" y="2213157"/>
                </a:lnTo>
                <a:lnTo>
                  <a:pt x="138541" y="2209330"/>
                </a:lnTo>
                <a:lnTo>
                  <a:pt x="115576" y="2203653"/>
                </a:lnTo>
                <a:lnTo>
                  <a:pt x="107155" y="2196702"/>
                </a:lnTo>
                <a:lnTo>
                  <a:pt x="107155" y="1125139"/>
                </a:lnTo>
                <a:lnTo>
                  <a:pt x="98735" y="1118188"/>
                </a:lnTo>
                <a:lnTo>
                  <a:pt x="75770" y="1112511"/>
                </a:lnTo>
                <a:lnTo>
                  <a:pt x="41709" y="1108684"/>
                </a:lnTo>
                <a:lnTo>
                  <a:pt x="0" y="1107280"/>
                </a:lnTo>
                <a:lnTo>
                  <a:pt x="41709" y="1105877"/>
                </a:lnTo>
                <a:lnTo>
                  <a:pt x="75770" y="1102049"/>
                </a:lnTo>
                <a:lnTo>
                  <a:pt x="98735" y="1096373"/>
                </a:lnTo>
                <a:lnTo>
                  <a:pt x="107155" y="1089421"/>
                </a:lnTo>
                <a:lnTo>
                  <a:pt x="107155" y="17858"/>
                </a:lnTo>
                <a:lnTo>
                  <a:pt x="115576" y="10907"/>
                </a:lnTo>
                <a:lnTo>
                  <a:pt x="138541" y="5230"/>
                </a:lnTo>
                <a:lnTo>
                  <a:pt x="172601" y="1403"/>
                </a:lnTo>
                <a:lnTo>
                  <a:pt x="214312" y="0"/>
                </a:lnTo>
              </a:path>
            </a:pathLst>
          </a:custGeom>
          <a:ln w="15874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039862" y="2033270"/>
            <a:ext cx="53657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4290">
              <a:lnSpc>
                <a:spcPts val="1400"/>
              </a:lnSpc>
              <a:spcBef>
                <a:spcPts val="180"/>
              </a:spcBef>
            </a:pPr>
            <a:r>
              <a:rPr dirty="0" sz="1200" spc="-5" i="1">
                <a:latin typeface="Calibri"/>
                <a:cs typeface="Calibri"/>
              </a:rPr>
              <a:t>Supply  </a:t>
            </a:r>
            <a:r>
              <a:rPr dirty="0" sz="1200" i="1">
                <a:latin typeface="Calibri"/>
                <a:cs typeface="Calibri"/>
              </a:rPr>
              <a:t>net</a:t>
            </a:r>
            <a:r>
              <a:rPr dirty="0" sz="1200" spc="-5" i="1">
                <a:latin typeface="Calibri"/>
                <a:cs typeface="Calibri"/>
              </a:rPr>
              <a:t>w</a:t>
            </a:r>
            <a:r>
              <a:rPr dirty="0" sz="1200" i="1">
                <a:latin typeface="Calibri"/>
                <a:cs typeface="Calibri"/>
              </a:rPr>
              <a:t>ork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36490" y="4408170"/>
            <a:ext cx="74993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15570" marR="5080" indent="-103505">
              <a:lnSpc>
                <a:spcPts val="1400"/>
              </a:lnSpc>
              <a:spcBef>
                <a:spcPts val="180"/>
              </a:spcBef>
            </a:pPr>
            <a:r>
              <a:rPr dirty="0" sz="1200" i="1">
                <a:latin typeface="Calibri"/>
                <a:cs typeface="Calibri"/>
              </a:rPr>
              <a:t>Dist</a:t>
            </a:r>
            <a:r>
              <a:rPr dirty="0" sz="1200" spc="-5" i="1">
                <a:latin typeface="Calibri"/>
                <a:cs typeface="Calibri"/>
              </a:rPr>
              <a:t>r</a:t>
            </a:r>
            <a:r>
              <a:rPr dirty="0" sz="1200" i="1">
                <a:latin typeface="Calibri"/>
                <a:cs typeface="Calibri"/>
              </a:rPr>
              <a:t>ibu</a:t>
            </a:r>
            <a:r>
              <a:rPr dirty="0" sz="1200" spc="-5" i="1">
                <a:latin typeface="Calibri"/>
                <a:cs typeface="Calibri"/>
              </a:rPr>
              <a:t>ti</a:t>
            </a:r>
            <a:r>
              <a:rPr dirty="0" sz="1200" i="1">
                <a:latin typeface="Calibri"/>
                <a:cs typeface="Calibri"/>
              </a:rPr>
              <a:t>on </a:t>
            </a:r>
            <a:r>
              <a:rPr dirty="0" sz="1200" i="1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network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00186" y="3571875"/>
            <a:ext cx="0" cy="1786255"/>
          </a:xfrm>
          <a:custGeom>
            <a:avLst/>
            <a:gdLst/>
            <a:ahLst/>
            <a:cxnLst/>
            <a:rect l="l" t="t" r="r" b="b"/>
            <a:pathLst>
              <a:path w="0" h="1786254">
                <a:moveTo>
                  <a:pt x="0" y="0"/>
                </a:moveTo>
                <a:lnTo>
                  <a:pt x="0" y="1785937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86061" y="3571876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0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86061" y="4572000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0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00498" y="1428751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1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00498" y="2500313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1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00497" y="3571876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1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00497" y="4572000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1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15059" y="3571876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1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15059" y="4572000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1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58060" y="3571876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0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58060" y="4572000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0" y="0"/>
                </a:moveTo>
                <a:lnTo>
                  <a:pt x="0" y="7858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01060" y="3571875"/>
            <a:ext cx="0" cy="1786255"/>
          </a:xfrm>
          <a:custGeom>
            <a:avLst/>
            <a:gdLst/>
            <a:ahLst/>
            <a:cxnLst/>
            <a:rect l="l" t="t" r="r" b="b"/>
            <a:pathLst>
              <a:path w="0" h="1786254">
                <a:moveTo>
                  <a:pt x="0" y="0"/>
                </a:moveTo>
                <a:lnTo>
                  <a:pt x="0" y="1785937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501060" y="2500313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58060" y="2500313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58060" y="1428751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01060" y="1428751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72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59661" y="1320800"/>
            <a:ext cx="898525" cy="996950"/>
          </a:xfrm>
          <a:custGeom>
            <a:avLst/>
            <a:gdLst/>
            <a:ahLst/>
            <a:cxnLst/>
            <a:rect l="l" t="t" r="r" b="b"/>
            <a:pathLst>
              <a:path w="898525" h="996950">
                <a:moveTo>
                  <a:pt x="898524" y="0"/>
                </a:moveTo>
                <a:lnTo>
                  <a:pt x="0" y="9969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16661" y="2468563"/>
            <a:ext cx="939800" cy="920750"/>
          </a:xfrm>
          <a:custGeom>
            <a:avLst/>
            <a:gdLst/>
            <a:ahLst/>
            <a:cxnLst/>
            <a:rect l="l" t="t" r="r" b="b"/>
            <a:pathLst>
              <a:path w="939800" h="920750">
                <a:moveTo>
                  <a:pt x="939799" y="0"/>
                </a:moveTo>
                <a:lnTo>
                  <a:pt x="0" y="9207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59661" y="3540126"/>
            <a:ext cx="939800" cy="849630"/>
          </a:xfrm>
          <a:custGeom>
            <a:avLst/>
            <a:gdLst/>
            <a:ahLst/>
            <a:cxnLst/>
            <a:rect l="l" t="t" r="r" b="b"/>
            <a:pathLst>
              <a:path w="939800" h="849629">
                <a:moveTo>
                  <a:pt x="939799" y="0"/>
                </a:moveTo>
                <a:lnTo>
                  <a:pt x="0" y="8493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6661" y="3540125"/>
            <a:ext cx="939800" cy="1849755"/>
          </a:xfrm>
          <a:custGeom>
            <a:avLst/>
            <a:gdLst/>
            <a:ahLst/>
            <a:cxnLst/>
            <a:rect l="l" t="t" r="r" b="b"/>
            <a:pathLst>
              <a:path w="939800" h="1849754">
                <a:moveTo>
                  <a:pt x="939799" y="0"/>
                </a:moveTo>
                <a:lnTo>
                  <a:pt x="0" y="1849437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16662" y="2468563"/>
            <a:ext cx="939800" cy="920750"/>
          </a:xfrm>
          <a:custGeom>
            <a:avLst/>
            <a:gdLst/>
            <a:ahLst/>
            <a:cxnLst/>
            <a:rect l="l" t="t" r="r" b="b"/>
            <a:pathLst>
              <a:path w="939800" h="920750">
                <a:moveTo>
                  <a:pt x="0" y="0"/>
                </a:moveTo>
                <a:lnTo>
                  <a:pt x="939799" y="920749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16660" y="4540250"/>
            <a:ext cx="939800" cy="849630"/>
          </a:xfrm>
          <a:custGeom>
            <a:avLst/>
            <a:gdLst/>
            <a:ahLst/>
            <a:cxnLst/>
            <a:rect l="l" t="t" r="r" b="b"/>
            <a:pathLst>
              <a:path w="939800" h="849629">
                <a:moveTo>
                  <a:pt x="0" y="0"/>
                </a:moveTo>
                <a:lnTo>
                  <a:pt x="939799" y="8493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59660" y="4540250"/>
            <a:ext cx="939800" cy="849630"/>
          </a:xfrm>
          <a:custGeom>
            <a:avLst/>
            <a:gdLst/>
            <a:ahLst/>
            <a:cxnLst/>
            <a:rect l="l" t="t" r="r" b="b"/>
            <a:pathLst>
              <a:path w="939800" h="849629">
                <a:moveTo>
                  <a:pt x="0" y="0"/>
                </a:moveTo>
                <a:lnTo>
                  <a:pt x="939799" y="8493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59660" y="1397001"/>
            <a:ext cx="939800" cy="1992630"/>
          </a:xfrm>
          <a:custGeom>
            <a:avLst/>
            <a:gdLst/>
            <a:ahLst/>
            <a:cxnLst/>
            <a:rect l="l" t="t" r="r" b="b"/>
            <a:pathLst>
              <a:path w="939800" h="1992629">
                <a:moveTo>
                  <a:pt x="0" y="0"/>
                </a:moveTo>
                <a:lnTo>
                  <a:pt x="939799" y="1992312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57937" y="3465513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 h="0">
                <a:moveTo>
                  <a:pt x="0" y="0"/>
                </a:moveTo>
                <a:lnTo>
                  <a:pt x="857249" y="1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00935" y="2392363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 h="0">
                <a:moveTo>
                  <a:pt x="0" y="0"/>
                </a:moveTo>
                <a:lnTo>
                  <a:pt x="857249" y="1"/>
                </a:lnTo>
              </a:path>
            </a:pathLst>
          </a:custGeom>
          <a:ln w="25399">
            <a:solidFill>
              <a:srgbClr val="C2E2E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74809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  <a:tab pos="2651760" algn="l"/>
                <a:tab pos="4050665" algn="l"/>
              </a:tabLst>
            </a:pPr>
            <a:r>
              <a:rPr dirty="0" sz="4400" spc="-5"/>
              <a:t>IMC</a:t>
            </a:r>
            <a:r>
              <a:rPr dirty="0" sz="4400" spc="5"/>
              <a:t> </a:t>
            </a:r>
            <a:r>
              <a:rPr dirty="0" sz="4400"/>
              <a:t>&amp;	</a:t>
            </a:r>
            <a:r>
              <a:rPr dirty="0" sz="4400" spc="-5"/>
              <a:t>the	</a:t>
            </a:r>
            <a:r>
              <a:rPr dirty="0" sz="4400"/>
              <a:t>need	</a:t>
            </a:r>
            <a:r>
              <a:rPr dirty="0" sz="4400" spc="-5"/>
              <a:t>for</a:t>
            </a:r>
            <a:r>
              <a:rPr dirty="0" sz="4400" spc="-50"/>
              <a:t> </a:t>
            </a:r>
            <a:r>
              <a:rPr dirty="0" sz="4400" spc="-5"/>
              <a:t>integration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99274"/>
            <a:ext cx="8156575" cy="32188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Covers a number </a:t>
            </a:r>
            <a:r>
              <a:rPr dirty="0" sz="2800" spc="-5">
                <a:latin typeface="Arial"/>
                <a:cs typeface="Arial"/>
              </a:rPr>
              <a:t>different </a:t>
            </a:r>
            <a:r>
              <a:rPr dirty="0" sz="2800">
                <a:latin typeface="Arial"/>
                <a:cs typeface="Arial"/>
              </a:rPr>
              <a:t>media and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strategies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TV, </a:t>
            </a:r>
            <a:r>
              <a:rPr dirty="0" sz="2800">
                <a:latin typeface="Arial"/>
                <a:cs typeface="Arial"/>
              </a:rPr>
              <a:t>radio, </a:t>
            </a:r>
            <a:r>
              <a:rPr dirty="0" sz="2800" spc="-5">
                <a:latin typeface="Arial"/>
                <a:cs typeface="Arial"/>
              </a:rPr>
              <a:t>Direct, </a:t>
            </a:r>
            <a:r>
              <a:rPr dirty="0" sz="2800">
                <a:latin typeface="Arial"/>
                <a:cs typeface="Arial"/>
              </a:rPr>
              <a:t>PR, social media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  <a:p>
            <a:pPr marL="355600" marR="695960" indent="-342900">
              <a:lnSpc>
                <a:spcPts val="3030"/>
              </a:lnSpc>
              <a:spcBef>
                <a:spcPts val="71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Selective combination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appropriate types </a:t>
            </a:r>
            <a:r>
              <a:rPr dirty="0" sz="2800">
                <a:latin typeface="Arial"/>
                <a:cs typeface="Arial"/>
              </a:rPr>
              <a:t>of  </a:t>
            </a:r>
            <a:r>
              <a:rPr dirty="0" sz="2800" spc="-5"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Meeting </a:t>
            </a:r>
            <a:r>
              <a:rPr dirty="0" sz="2800">
                <a:latin typeface="Arial"/>
                <a:cs typeface="Arial"/>
              </a:rPr>
              <a:t>a common set of </a:t>
            </a:r>
            <a:r>
              <a:rPr dirty="0" sz="2800" spc="-5">
                <a:latin typeface="Arial"/>
                <a:cs typeface="Arial"/>
              </a:rPr>
              <a:t>objectives for the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brand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Integration </a:t>
            </a:r>
            <a:r>
              <a:rPr dirty="0" sz="2800">
                <a:latin typeface="Arial"/>
                <a:cs typeface="Arial"/>
              </a:rPr>
              <a:t>over </a:t>
            </a:r>
            <a:r>
              <a:rPr dirty="0" sz="2800" spc="-5">
                <a:latin typeface="Arial"/>
                <a:cs typeface="Arial"/>
              </a:rPr>
              <a:t>time with </a:t>
            </a:r>
            <a:r>
              <a:rPr dirty="0" sz="2800">
                <a:latin typeface="Arial"/>
                <a:cs typeface="Arial"/>
              </a:rPr>
              <a:t>regard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customers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Integration </a:t>
            </a:r>
            <a:r>
              <a:rPr dirty="0" sz="2800">
                <a:latin typeface="Arial"/>
                <a:cs typeface="Arial"/>
              </a:rPr>
              <a:t>provides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synergy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2098" y="35067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628650" y="0"/>
                </a:moveTo>
                <a:lnTo>
                  <a:pt x="628650" y="104377"/>
                </a:lnTo>
                <a:lnTo>
                  <a:pt x="0" y="104377"/>
                </a:lnTo>
                <a:lnTo>
                  <a:pt x="0" y="313135"/>
                </a:lnTo>
                <a:lnTo>
                  <a:pt x="628650" y="313135"/>
                </a:lnTo>
                <a:lnTo>
                  <a:pt x="628650" y="417512"/>
                </a:lnTo>
                <a:lnTo>
                  <a:pt x="838200" y="208756"/>
                </a:lnTo>
                <a:lnTo>
                  <a:pt x="62865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72098" y="35067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0" y="104377"/>
                </a:moveTo>
                <a:lnTo>
                  <a:pt x="628649" y="104377"/>
                </a:lnTo>
                <a:lnTo>
                  <a:pt x="628649" y="0"/>
                </a:lnTo>
                <a:lnTo>
                  <a:pt x="838199" y="208757"/>
                </a:lnTo>
                <a:lnTo>
                  <a:pt x="628649" y="417512"/>
                </a:lnTo>
                <a:lnTo>
                  <a:pt x="628649" y="313134"/>
                </a:lnTo>
                <a:lnTo>
                  <a:pt x="0" y="313134"/>
                </a:lnTo>
                <a:lnTo>
                  <a:pt x="0" y="104377"/>
                </a:lnTo>
                <a:close/>
              </a:path>
            </a:pathLst>
          </a:custGeom>
          <a:ln w="38099">
            <a:solidFill>
              <a:srgbClr val="FFA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09606" y="2934393"/>
            <a:ext cx="2618508" cy="1625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398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2053791" y="0"/>
                </a:moveTo>
                <a:lnTo>
                  <a:pt x="384609" y="0"/>
                </a:lnTo>
                <a:lnTo>
                  <a:pt x="336364" y="2996"/>
                </a:lnTo>
                <a:lnTo>
                  <a:pt x="289908" y="11746"/>
                </a:lnTo>
                <a:lnTo>
                  <a:pt x="245600" y="25888"/>
                </a:lnTo>
                <a:lnTo>
                  <a:pt x="203802" y="45062"/>
                </a:lnTo>
                <a:lnTo>
                  <a:pt x="164873" y="68909"/>
                </a:lnTo>
                <a:lnTo>
                  <a:pt x="129174" y="97066"/>
                </a:lnTo>
                <a:lnTo>
                  <a:pt x="97066" y="129174"/>
                </a:lnTo>
                <a:lnTo>
                  <a:pt x="68909" y="164873"/>
                </a:lnTo>
                <a:lnTo>
                  <a:pt x="45063" y="203802"/>
                </a:lnTo>
                <a:lnTo>
                  <a:pt x="25888" y="245600"/>
                </a:lnTo>
                <a:lnTo>
                  <a:pt x="11746" y="289907"/>
                </a:lnTo>
                <a:lnTo>
                  <a:pt x="2996" y="336363"/>
                </a:lnTo>
                <a:lnTo>
                  <a:pt x="0" y="384608"/>
                </a:lnTo>
                <a:lnTo>
                  <a:pt x="0" y="1063191"/>
                </a:lnTo>
                <a:lnTo>
                  <a:pt x="2996" y="1111436"/>
                </a:lnTo>
                <a:lnTo>
                  <a:pt x="11746" y="1157892"/>
                </a:lnTo>
                <a:lnTo>
                  <a:pt x="25888" y="1202200"/>
                </a:lnTo>
                <a:lnTo>
                  <a:pt x="45063" y="1243998"/>
                </a:lnTo>
                <a:lnTo>
                  <a:pt x="68909" y="1282927"/>
                </a:lnTo>
                <a:lnTo>
                  <a:pt x="97066" y="1318625"/>
                </a:lnTo>
                <a:lnTo>
                  <a:pt x="129174" y="1350733"/>
                </a:lnTo>
                <a:lnTo>
                  <a:pt x="164873" y="1378891"/>
                </a:lnTo>
                <a:lnTo>
                  <a:pt x="203802" y="1402737"/>
                </a:lnTo>
                <a:lnTo>
                  <a:pt x="245600" y="1421911"/>
                </a:lnTo>
                <a:lnTo>
                  <a:pt x="289908" y="1436053"/>
                </a:lnTo>
                <a:lnTo>
                  <a:pt x="336364" y="1444803"/>
                </a:lnTo>
                <a:lnTo>
                  <a:pt x="384609" y="1447800"/>
                </a:lnTo>
                <a:lnTo>
                  <a:pt x="2053791" y="1447800"/>
                </a:lnTo>
                <a:lnTo>
                  <a:pt x="2102036" y="1444803"/>
                </a:lnTo>
                <a:lnTo>
                  <a:pt x="2148492" y="1436053"/>
                </a:lnTo>
                <a:lnTo>
                  <a:pt x="2192800" y="1421911"/>
                </a:lnTo>
                <a:lnTo>
                  <a:pt x="2234598" y="1402737"/>
                </a:lnTo>
                <a:lnTo>
                  <a:pt x="2273527" y="1378891"/>
                </a:lnTo>
                <a:lnTo>
                  <a:pt x="2309225" y="1350733"/>
                </a:lnTo>
                <a:lnTo>
                  <a:pt x="2341333" y="1318625"/>
                </a:lnTo>
                <a:lnTo>
                  <a:pt x="2369491" y="1282927"/>
                </a:lnTo>
                <a:lnTo>
                  <a:pt x="2393337" y="1243998"/>
                </a:lnTo>
                <a:lnTo>
                  <a:pt x="2412511" y="1202200"/>
                </a:lnTo>
                <a:lnTo>
                  <a:pt x="2426653" y="1157892"/>
                </a:lnTo>
                <a:lnTo>
                  <a:pt x="2435403" y="1111436"/>
                </a:lnTo>
                <a:lnTo>
                  <a:pt x="2438400" y="1063191"/>
                </a:lnTo>
                <a:lnTo>
                  <a:pt x="2438400" y="384608"/>
                </a:lnTo>
                <a:lnTo>
                  <a:pt x="2435403" y="336363"/>
                </a:lnTo>
                <a:lnTo>
                  <a:pt x="2426653" y="289907"/>
                </a:lnTo>
                <a:lnTo>
                  <a:pt x="2412511" y="245600"/>
                </a:lnTo>
                <a:lnTo>
                  <a:pt x="2393337" y="203802"/>
                </a:lnTo>
                <a:lnTo>
                  <a:pt x="2369491" y="164873"/>
                </a:lnTo>
                <a:lnTo>
                  <a:pt x="2341333" y="129174"/>
                </a:lnTo>
                <a:lnTo>
                  <a:pt x="2309225" y="97066"/>
                </a:lnTo>
                <a:lnTo>
                  <a:pt x="2273527" y="68909"/>
                </a:lnTo>
                <a:lnTo>
                  <a:pt x="2234598" y="45062"/>
                </a:lnTo>
                <a:lnTo>
                  <a:pt x="2192800" y="25888"/>
                </a:lnTo>
                <a:lnTo>
                  <a:pt x="2148492" y="11746"/>
                </a:lnTo>
                <a:lnTo>
                  <a:pt x="2102036" y="2996"/>
                </a:lnTo>
                <a:lnTo>
                  <a:pt x="2053791" y="0"/>
                </a:lnTo>
                <a:close/>
              </a:path>
            </a:pathLst>
          </a:custGeom>
          <a:solidFill>
            <a:srgbClr val="DEFB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398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384607"/>
                </a:moveTo>
                <a:lnTo>
                  <a:pt x="2996" y="336363"/>
                </a:lnTo>
                <a:lnTo>
                  <a:pt x="11746" y="289907"/>
                </a:lnTo>
                <a:lnTo>
                  <a:pt x="25888" y="245600"/>
                </a:lnTo>
                <a:lnTo>
                  <a:pt x="45062" y="203801"/>
                </a:lnTo>
                <a:lnTo>
                  <a:pt x="68908" y="164873"/>
                </a:lnTo>
                <a:lnTo>
                  <a:pt x="97066" y="129174"/>
                </a:lnTo>
                <a:lnTo>
                  <a:pt x="129174" y="97066"/>
                </a:lnTo>
                <a:lnTo>
                  <a:pt x="164873" y="68908"/>
                </a:lnTo>
                <a:lnTo>
                  <a:pt x="203801" y="45062"/>
                </a:lnTo>
                <a:lnTo>
                  <a:pt x="245600" y="25888"/>
                </a:lnTo>
                <a:lnTo>
                  <a:pt x="289907" y="11746"/>
                </a:lnTo>
                <a:lnTo>
                  <a:pt x="336363" y="2996"/>
                </a:lnTo>
                <a:lnTo>
                  <a:pt x="384608" y="0"/>
                </a:lnTo>
                <a:lnTo>
                  <a:pt x="2053791" y="0"/>
                </a:lnTo>
                <a:lnTo>
                  <a:pt x="2102036" y="2996"/>
                </a:lnTo>
                <a:lnTo>
                  <a:pt x="2148492" y="11746"/>
                </a:lnTo>
                <a:lnTo>
                  <a:pt x="2192799" y="25888"/>
                </a:lnTo>
                <a:lnTo>
                  <a:pt x="2234597" y="45062"/>
                </a:lnTo>
                <a:lnTo>
                  <a:pt x="2273526" y="68908"/>
                </a:lnTo>
                <a:lnTo>
                  <a:pt x="2309224" y="97066"/>
                </a:lnTo>
                <a:lnTo>
                  <a:pt x="2341332" y="129174"/>
                </a:lnTo>
                <a:lnTo>
                  <a:pt x="2369490" y="164873"/>
                </a:lnTo>
                <a:lnTo>
                  <a:pt x="2393336" y="203801"/>
                </a:lnTo>
                <a:lnTo>
                  <a:pt x="2412510" y="245600"/>
                </a:lnTo>
                <a:lnTo>
                  <a:pt x="2426652" y="289907"/>
                </a:lnTo>
                <a:lnTo>
                  <a:pt x="2435402" y="336363"/>
                </a:lnTo>
                <a:lnTo>
                  <a:pt x="2438398" y="384607"/>
                </a:lnTo>
                <a:lnTo>
                  <a:pt x="2438398" y="1063191"/>
                </a:lnTo>
                <a:lnTo>
                  <a:pt x="2435402" y="1111436"/>
                </a:lnTo>
                <a:lnTo>
                  <a:pt x="2426652" y="1157892"/>
                </a:lnTo>
                <a:lnTo>
                  <a:pt x="2412510" y="1202199"/>
                </a:lnTo>
                <a:lnTo>
                  <a:pt x="2393336" y="1243997"/>
                </a:lnTo>
                <a:lnTo>
                  <a:pt x="2369490" y="1282926"/>
                </a:lnTo>
                <a:lnTo>
                  <a:pt x="2341332" y="1318625"/>
                </a:lnTo>
                <a:lnTo>
                  <a:pt x="2309224" y="1350733"/>
                </a:lnTo>
                <a:lnTo>
                  <a:pt x="2273526" y="1378890"/>
                </a:lnTo>
                <a:lnTo>
                  <a:pt x="2234597" y="1402736"/>
                </a:lnTo>
                <a:lnTo>
                  <a:pt x="2192799" y="1421911"/>
                </a:lnTo>
                <a:lnTo>
                  <a:pt x="2148492" y="1436053"/>
                </a:lnTo>
                <a:lnTo>
                  <a:pt x="2102036" y="1444802"/>
                </a:lnTo>
                <a:lnTo>
                  <a:pt x="2053791" y="1447799"/>
                </a:lnTo>
                <a:lnTo>
                  <a:pt x="384608" y="1447799"/>
                </a:lnTo>
                <a:lnTo>
                  <a:pt x="336363" y="1444802"/>
                </a:lnTo>
                <a:lnTo>
                  <a:pt x="289907" y="1436053"/>
                </a:lnTo>
                <a:lnTo>
                  <a:pt x="245600" y="1421911"/>
                </a:lnTo>
                <a:lnTo>
                  <a:pt x="203801" y="1402736"/>
                </a:lnTo>
                <a:lnTo>
                  <a:pt x="164873" y="1378890"/>
                </a:lnTo>
                <a:lnTo>
                  <a:pt x="129174" y="1350733"/>
                </a:lnTo>
                <a:lnTo>
                  <a:pt x="97066" y="1318625"/>
                </a:lnTo>
                <a:lnTo>
                  <a:pt x="68908" y="1282926"/>
                </a:lnTo>
                <a:lnTo>
                  <a:pt x="45062" y="1243997"/>
                </a:lnTo>
                <a:lnTo>
                  <a:pt x="25888" y="1202199"/>
                </a:lnTo>
                <a:lnTo>
                  <a:pt x="11746" y="1157892"/>
                </a:lnTo>
                <a:lnTo>
                  <a:pt x="2996" y="1111436"/>
                </a:lnTo>
                <a:lnTo>
                  <a:pt x="0" y="1063191"/>
                </a:lnTo>
                <a:lnTo>
                  <a:pt x="0" y="384607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48347" y="3408679"/>
            <a:ext cx="191452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Arial"/>
                <a:cs typeface="Arial"/>
              </a:rPr>
              <a:t>… and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a  synergy </a:t>
            </a:r>
            <a:r>
              <a:rPr dirty="0" sz="1800" spc="-10">
                <a:latin typeface="Arial"/>
                <a:cs typeface="Arial"/>
              </a:rPr>
              <a:t>effect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like: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6500" y="35067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628650" y="0"/>
                </a:moveTo>
                <a:lnTo>
                  <a:pt x="628650" y="104377"/>
                </a:lnTo>
                <a:lnTo>
                  <a:pt x="0" y="104377"/>
                </a:lnTo>
                <a:lnTo>
                  <a:pt x="0" y="313135"/>
                </a:lnTo>
                <a:lnTo>
                  <a:pt x="628650" y="313135"/>
                </a:lnTo>
                <a:lnTo>
                  <a:pt x="628650" y="417512"/>
                </a:lnTo>
                <a:lnTo>
                  <a:pt x="838200" y="208756"/>
                </a:lnTo>
                <a:lnTo>
                  <a:pt x="62865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76500" y="35067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0" y="104377"/>
                </a:moveTo>
                <a:lnTo>
                  <a:pt x="628649" y="104377"/>
                </a:lnTo>
                <a:lnTo>
                  <a:pt x="628649" y="0"/>
                </a:lnTo>
                <a:lnTo>
                  <a:pt x="838199" y="208757"/>
                </a:lnTo>
                <a:lnTo>
                  <a:pt x="628649" y="417512"/>
                </a:lnTo>
                <a:lnTo>
                  <a:pt x="628649" y="313134"/>
                </a:lnTo>
                <a:lnTo>
                  <a:pt x="0" y="313134"/>
                </a:lnTo>
                <a:lnTo>
                  <a:pt x="0" y="104377"/>
                </a:lnTo>
                <a:close/>
              </a:path>
            </a:pathLst>
          </a:custGeom>
          <a:ln w="38099">
            <a:solidFill>
              <a:srgbClr val="FFA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2622" y="2934393"/>
            <a:ext cx="2618508" cy="1625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0687" y="3374967"/>
            <a:ext cx="2364971" cy="73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28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2053791" y="0"/>
                </a:moveTo>
                <a:lnTo>
                  <a:pt x="384608" y="0"/>
                </a:lnTo>
                <a:lnTo>
                  <a:pt x="336363" y="2996"/>
                </a:lnTo>
                <a:lnTo>
                  <a:pt x="289907" y="11746"/>
                </a:lnTo>
                <a:lnTo>
                  <a:pt x="245599" y="25888"/>
                </a:lnTo>
                <a:lnTo>
                  <a:pt x="203801" y="45062"/>
                </a:lnTo>
                <a:lnTo>
                  <a:pt x="164872" y="68909"/>
                </a:lnTo>
                <a:lnTo>
                  <a:pt x="129174" y="97066"/>
                </a:lnTo>
                <a:lnTo>
                  <a:pt x="97066" y="129174"/>
                </a:lnTo>
                <a:lnTo>
                  <a:pt x="68908" y="164873"/>
                </a:lnTo>
                <a:lnTo>
                  <a:pt x="45062" y="203802"/>
                </a:lnTo>
                <a:lnTo>
                  <a:pt x="25888" y="245600"/>
                </a:lnTo>
                <a:lnTo>
                  <a:pt x="11746" y="289907"/>
                </a:lnTo>
                <a:lnTo>
                  <a:pt x="2996" y="336363"/>
                </a:lnTo>
                <a:lnTo>
                  <a:pt x="0" y="384608"/>
                </a:lnTo>
                <a:lnTo>
                  <a:pt x="0" y="1063191"/>
                </a:lnTo>
                <a:lnTo>
                  <a:pt x="2996" y="1111436"/>
                </a:lnTo>
                <a:lnTo>
                  <a:pt x="11746" y="1157892"/>
                </a:lnTo>
                <a:lnTo>
                  <a:pt x="25888" y="1202200"/>
                </a:lnTo>
                <a:lnTo>
                  <a:pt x="45062" y="1243998"/>
                </a:lnTo>
                <a:lnTo>
                  <a:pt x="68908" y="1282927"/>
                </a:lnTo>
                <a:lnTo>
                  <a:pt x="97066" y="1318625"/>
                </a:lnTo>
                <a:lnTo>
                  <a:pt x="129174" y="1350733"/>
                </a:lnTo>
                <a:lnTo>
                  <a:pt x="164872" y="1378891"/>
                </a:lnTo>
                <a:lnTo>
                  <a:pt x="203801" y="1402737"/>
                </a:lnTo>
                <a:lnTo>
                  <a:pt x="245599" y="1421911"/>
                </a:lnTo>
                <a:lnTo>
                  <a:pt x="289907" y="1436053"/>
                </a:lnTo>
                <a:lnTo>
                  <a:pt x="336363" y="1444803"/>
                </a:lnTo>
                <a:lnTo>
                  <a:pt x="384608" y="1447800"/>
                </a:lnTo>
                <a:lnTo>
                  <a:pt x="2053791" y="1447800"/>
                </a:lnTo>
                <a:lnTo>
                  <a:pt x="2102036" y="1444803"/>
                </a:lnTo>
                <a:lnTo>
                  <a:pt x="2148492" y="1436053"/>
                </a:lnTo>
                <a:lnTo>
                  <a:pt x="2192799" y="1421911"/>
                </a:lnTo>
                <a:lnTo>
                  <a:pt x="2234597" y="1402737"/>
                </a:lnTo>
                <a:lnTo>
                  <a:pt x="2273526" y="1378891"/>
                </a:lnTo>
                <a:lnTo>
                  <a:pt x="2309224" y="1350733"/>
                </a:lnTo>
                <a:lnTo>
                  <a:pt x="2341332" y="1318625"/>
                </a:lnTo>
                <a:lnTo>
                  <a:pt x="2369490" y="1282927"/>
                </a:lnTo>
                <a:lnTo>
                  <a:pt x="2393336" y="1243998"/>
                </a:lnTo>
                <a:lnTo>
                  <a:pt x="2412510" y="1202200"/>
                </a:lnTo>
                <a:lnTo>
                  <a:pt x="2426652" y="1157892"/>
                </a:lnTo>
                <a:lnTo>
                  <a:pt x="2435402" y="1111436"/>
                </a:lnTo>
                <a:lnTo>
                  <a:pt x="2438398" y="1063191"/>
                </a:lnTo>
                <a:lnTo>
                  <a:pt x="2438398" y="384608"/>
                </a:lnTo>
                <a:lnTo>
                  <a:pt x="2435402" y="336363"/>
                </a:lnTo>
                <a:lnTo>
                  <a:pt x="2426652" y="289907"/>
                </a:lnTo>
                <a:lnTo>
                  <a:pt x="2412510" y="245600"/>
                </a:lnTo>
                <a:lnTo>
                  <a:pt x="2393336" y="203802"/>
                </a:lnTo>
                <a:lnTo>
                  <a:pt x="2369490" y="164873"/>
                </a:lnTo>
                <a:lnTo>
                  <a:pt x="2341332" y="129174"/>
                </a:lnTo>
                <a:lnTo>
                  <a:pt x="2309224" y="97066"/>
                </a:lnTo>
                <a:lnTo>
                  <a:pt x="2273526" y="68909"/>
                </a:lnTo>
                <a:lnTo>
                  <a:pt x="2234597" y="45062"/>
                </a:lnTo>
                <a:lnTo>
                  <a:pt x="2192799" y="25888"/>
                </a:lnTo>
                <a:lnTo>
                  <a:pt x="2148492" y="11746"/>
                </a:lnTo>
                <a:lnTo>
                  <a:pt x="2102036" y="2996"/>
                </a:lnTo>
                <a:lnTo>
                  <a:pt x="2053791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28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384607"/>
                </a:moveTo>
                <a:lnTo>
                  <a:pt x="2996" y="336363"/>
                </a:lnTo>
                <a:lnTo>
                  <a:pt x="11746" y="289907"/>
                </a:lnTo>
                <a:lnTo>
                  <a:pt x="25888" y="245600"/>
                </a:lnTo>
                <a:lnTo>
                  <a:pt x="45062" y="203801"/>
                </a:lnTo>
                <a:lnTo>
                  <a:pt x="68908" y="164873"/>
                </a:lnTo>
                <a:lnTo>
                  <a:pt x="97066" y="129174"/>
                </a:lnTo>
                <a:lnTo>
                  <a:pt x="129174" y="97066"/>
                </a:lnTo>
                <a:lnTo>
                  <a:pt x="164873" y="68908"/>
                </a:lnTo>
                <a:lnTo>
                  <a:pt x="203801" y="45062"/>
                </a:lnTo>
                <a:lnTo>
                  <a:pt x="245600" y="25888"/>
                </a:lnTo>
                <a:lnTo>
                  <a:pt x="289907" y="11746"/>
                </a:lnTo>
                <a:lnTo>
                  <a:pt x="336363" y="2996"/>
                </a:lnTo>
                <a:lnTo>
                  <a:pt x="384607" y="0"/>
                </a:lnTo>
                <a:lnTo>
                  <a:pt x="2053791" y="0"/>
                </a:lnTo>
                <a:lnTo>
                  <a:pt x="2102035" y="2996"/>
                </a:lnTo>
                <a:lnTo>
                  <a:pt x="2148492" y="11746"/>
                </a:lnTo>
                <a:lnTo>
                  <a:pt x="2192799" y="25888"/>
                </a:lnTo>
                <a:lnTo>
                  <a:pt x="2234597" y="45062"/>
                </a:lnTo>
                <a:lnTo>
                  <a:pt x="2273526" y="68908"/>
                </a:lnTo>
                <a:lnTo>
                  <a:pt x="2309224" y="97066"/>
                </a:lnTo>
                <a:lnTo>
                  <a:pt x="2341333" y="129174"/>
                </a:lnTo>
                <a:lnTo>
                  <a:pt x="2369490" y="164873"/>
                </a:lnTo>
                <a:lnTo>
                  <a:pt x="2393336" y="203801"/>
                </a:lnTo>
                <a:lnTo>
                  <a:pt x="2412510" y="245600"/>
                </a:lnTo>
                <a:lnTo>
                  <a:pt x="2426653" y="289907"/>
                </a:lnTo>
                <a:lnTo>
                  <a:pt x="2435402" y="336363"/>
                </a:lnTo>
                <a:lnTo>
                  <a:pt x="2438399" y="384607"/>
                </a:lnTo>
                <a:lnTo>
                  <a:pt x="2438399" y="1063191"/>
                </a:lnTo>
                <a:lnTo>
                  <a:pt x="2435402" y="1111436"/>
                </a:lnTo>
                <a:lnTo>
                  <a:pt x="2426653" y="1157892"/>
                </a:lnTo>
                <a:lnTo>
                  <a:pt x="2412510" y="1202199"/>
                </a:lnTo>
                <a:lnTo>
                  <a:pt x="2393336" y="1243997"/>
                </a:lnTo>
                <a:lnTo>
                  <a:pt x="2369490" y="1282926"/>
                </a:lnTo>
                <a:lnTo>
                  <a:pt x="2341333" y="1318625"/>
                </a:lnTo>
                <a:lnTo>
                  <a:pt x="2309224" y="1350733"/>
                </a:lnTo>
                <a:lnTo>
                  <a:pt x="2273526" y="1378890"/>
                </a:lnTo>
                <a:lnTo>
                  <a:pt x="2234597" y="1402736"/>
                </a:lnTo>
                <a:lnTo>
                  <a:pt x="2192799" y="1421911"/>
                </a:lnTo>
                <a:lnTo>
                  <a:pt x="2148492" y="1436053"/>
                </a:lnTo>
                <a:lnTo>
                  <a:pt x="2102035" y="1444802"/>
                </a:lnTo>
                <a:lnTo>
                  <a:pt x="2053791" y="1447799"/>
                </a:lnTo>
                <a:lnTo>
                  <a:pt x="384607" y="1447799"/>
                </a:lnTo>
                <a:lnTo>
                  <a:pt x="336363" y="1444802"/>
                </a:lnTo>
                <a:lnTo>
                  <a:pt x="289907" y="1436053"/>
                </a:lnTo>
                <a:lnTo>
                  <a:pt x="245600" y="1421911"/>
                </a:lnTo>
                <a:lnTo>
                  <a:pt x="203801" y="1402736"/>
                </a:lnTo>
                <a:lnTo>
                  <a:pt x="164873" y="1378890"/>
                </a:lnTo>
                <a:lnTo>
                  <a:pt x="129174" y="1350733"/>
                </a:lnTo>
                <a:lnTo>
                  <a:pt x="97066" y="1318625"/>
                </a:lnTo>
                <a:lnTo>
                  <a:pt x="68908" y="1282926"/>
                </a:lnTo>
                <a:lnTo>
                  <a:pt x="45062" y="1243997"/>
                </a:lnTo>
                <a:lnTo>
                  <a:pt x="25888" y="1202199"/>
                </a:lnTo>
                <a:lnTo>
                  <a:pt x="11746" y="1157892"/>
                </a:lnTo>
                <a:lnTo>
                  <a:pt x="2996" y="1111436"/>
                </a:lnTo>
                <a:lnTo>
                  <a:pt x="0" y="1063191"/>
                </a:lnTo>
                <a:lnTo>
                  <a:pt x="0" y="384607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792" y="2934393"/>
            <a:ext cx="2614352" cy="1625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2053791" y="0"/>
                </a:moveTo>
                <a:lnTo>
                  <a:pt x="384607" y="0"/>
                </a:lnTo>
                <a:lnTo>
                  <a:pt x="336363" y="2996"/>
                </a:lnTo>
                <a:lnTo>
                  <a:pt x="289907" y="11746"/>
                </a:lnTo>
                <a:lnTo>
                  <a:pt x="245599" y="25888"/>
                </a:lnTo>
                <a:lnTo>
                  <a:pt x="203801" y="45062"/>
                </a:lnTo>
                <a:lnTo>
                  <a:pt x="164873" y="68909"/>
                </a:lnTo>
                <a:lnTo>
                  <a:pt x="129174" y="97066"/>
                </a:lnTo>
                <a:lnTo>
                  <a:pt x="97066" y="129174"/>
                </a:lnTo>
                <a:lnTo>
                  <a:pt x="68908" y="164873"/>
                </a:lnTo>
                <a:lnTo>
                  <a:pt x="45062" y="203802"/>
                </a:lnTo>
                <a:lnTo>
                  <a:pt x="25888" y="245600"/>
                </a:lnTo>
                <a:lnTo>
                  <a:pt x="11746" y="289907"/>
                </a:lnTo>
                <a:lnTo>
                  <a:pt x="2996" y="336363"/>
                </a:lnTo>
                <a:lnTo>
                  <a:pt x="0" y="384608"/>
                </a:lnTo>
                <a:lnTo>
                  <a:pt x="0" y="1063191"/>
                </a:lnTo>
                <a:lnTo>
                  <a:pt x="2996" y="1111436"/>
                </a:lnTo>
                <a:lnTo>
                  <a:pt x="11746" y="1157892"/>
                </a:lnTo>
                <a:lnTo>
                  <a:pt x="25888" y="1202200"/>
                </a:lnTo>
                <a:lnTo>
                  <a:pt x="45062" y="1243998"/>
                </a:lnTo>
                <a:lnTo>
                  <a:pt x="68908" y="1282927"/>
                </a:lnTo>
                <a:lnTo>
                  <a:pt x="97066" y="1318625"/>
                </a:lnTo>
                <a:lnTo>
                  <a:pt x="129174" y="1350733"/>
                </a:lnTo>
                <a:lnTo>
                  <a:pt x="164873" y="1378891"/>
                </a:lnTo>
                <a:lnTo>
                  <a:pt x="203801" y="1402737"/>
                </a:lnTo>
                <a:lnTo>
                  <a:pt x="245599" y="1421911"/>
                </a:lnTo>
                <a:lnTo>
                  <a:pt x="289907" y="1436053"/>
                </a:lnTo>
                <a:lnTo>
                  <a:pt x="336363" y="1444803"/>
                </a:lnTo>
                <a:lnTo>
                  <a:pt x="384607" y="1447800"/>
                </a:lnTo>
                <a:lnTo>
                  <a:pt x="2053791" y="1447800"/>
                </a:lnTo>
                <a:lnTo>
                  <a:pt x="2102036" y="1444803"/>
                </a:lnTo>
                <a:lnTo>
                  <a:pt x="2148492" y="1436053"/>
                </a:lnTo>
                <a:lnTo>
                  <a:pt x="2192799" y="1421911"/>
                </a:lnTo>
                <a:lnTo>
                  <a:pt x="2234597" y="1402737"/>
                </a:lnTo>
                <a:lnTo>
                  <a:pt x="2273526" y="1378891"/>
                </a:lnTo>
                <a:lnTo>
                  <a:pt x="2309225" y="1350733"/>
                </a:lnTo>
                <a:lnTo>
                  <a:pt x="2341333" y="1318625"/>
                </a:lnTo>
                <a:lnTo>
                  <a:pt x="2369490" y="1282927"/>
                </a:lnTo>
                <a:lnTo>
                  <a:pt x="2393337" y="1243998"/>
                </a:lnTo>
                <a:lnTo>
                  <a:pt x="2412511" y="1202200"/>
                </a:lnTo>
                <a:lnTo>
                  <a:pt x="2426653" y="1157892"/>
                </a:lnTo>
                <a:lnTo>
                  <a:pt x="2435403" y="1111436"/>
                </a:lnTo>
                <a:lnTo>
                  <a:pt x="2438400" y="1063191"/>
                </a:lnTo>
                <a:lnTo>
                  <a:pt x="2438400" y="384608"/>
                </a:lnTo>
                <a:lnTo>
                  <a:pt x="2435403" y="336363"/>
                </a:lnTo>
                <a:lnTo>
                  <a:pt x="2426653" y="289907"/>
                </a:lnTo>
                <a:lnTo>
                  <a:pt x="2412511" y="245600"/>
                </a:lnTo>
                <a:lnTo>
                  <a:pt x="2393337" y="203802"/>
                </a:lnTo>
                <a:lnTo>
                  <a:pt x="2369490" y="164873"/>
                </a:lnTo>
                <a:lnTo>
                  <a:pt x="2341333" y="129174"/>
                </a:lnTo>
                <a:lnTo>
                  <a:pt x="2309225" y="97066"/>
                </a:lnTo>
                <a:lnTo>
                  <a:pt x="2273526" y="68909"/>
                </a:lnTo>
                <a:lnTo>
                  <a:pt x="2234597" y="45062"/>
                </a:lnTo>
                <a:lnTo>
                  <a:pt x="2192799" y="25888"/>
                </a:lnTo>
                <a:lnTo>
                  <a:pt x="2148492" y="11746"/>
                </a:lnTo>
                <a:lnTo>
                  <a:pt x="2102036" y="2996"/>
                </a:lnTo>
                <a:lnTo>
                  <a:pt x="2053791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384607"/>
                </a:moveTo>
                <a:lnTo>
                  <a:pt x="2996" y="336363"/>
                </a:lnTo>
                <a:lnTo>
                  <a:pt x="11746" y="289907"/>
                </a:lnTo>
                <a:lnTo>
                  <a:pt x="25888" y="245600"/>
                </a:lnTo>
                <a:lnTo>
                  <a:pt x="45062" y="203801"/>
                </a:lnTo>
                <a:lnTo>
                  <a:pt x="68908" y="164873"/>
                </a:lnTo>
                <a:lnTo>
                  <a:pt x="97066" y="129174"/>
                </a:lnTo>
                <a:lnTo>
                  <a:pt x="129174" y="97066"/>
                </a:lnTo>
                <a:lnTo>
                  <a:pt x="164873" y="68908"/>
                </a:lnTo>
                <a:lnTo>
                  <a:pt x="203801" y="45062"/>
                </a:lnTo>
                <a:lnTo>
                  <a:pt x="245599" y="25888"/>
                </a:lnTo>
                <a:lnTo>
                  <a:pt x="289907" y="11746"/>
                </a:lnTo>
                <a:lnTo>
                  <a:pt x="336363" y="2996"/>
                </a:lnTo>
                <a:lnTo>
                  <a:pt x="384607" y="0"/>
                </a:lnTo>
                <a:lnTo>
                  <a:pt x="2053791" y="0"/>
                </a:lnTo>
                <a:lnTo>
                  <a:pt x="2102035" y="2996"/>
                </a:lnTo>
                <a:lnTo>
                  <a:pt x="2148491" y="11746"/>
                </a:lnTo>
                <a:lnTo>
                  <a:pt x="2192799" y="25888"/>
                </a:lnTo>
                <a:lnTo>
                  <a:pt x="2234597" y="45062"/>
                </a:lnTo>
                <a:lnTo>
                  <a:pt x="2273526" y="68908"/>
                </a:lnTo>
                <a:lnTo>
                  <a:pt x="2309224" y="97066"/>
                </a:lnTo>
                <a:lnTo>
                  <a:pt x="2341333" y="129174"/>
                </a:lnTo>
                <a:lnTo>
                  <a:pt x="2369490" y="164873"/>
                </a:lnTo>
                <a:lnTo>
                  <a:pt x="2393336" y="203801"/>
                </a:lnTo>
                <a:lnTo>
                  <a:pt x="2412510" y="245600"/>
                </a:lnTo>
                <a:lnTo>
                  <a:pt x="2426653" y="289907"/>
                </a:lnTo>
                <a:lnTo>
                  <a:pt x="2435402" y="336363"/>
                </a:lnTo>
                <a:lnTo>
                  <a:pt x="2438399" y="384607"/>
                </a:lnTo>
                <a:lnTo>
                  <a:pt x="2438399" y="1063191"/>
                </a:lnTo>
                <a:lnTo>
                  <a:pt x="2435402" y="1111436"/>
                </a:lnTo>
                <a:lnTo>
                  <a:pt x="2426653" y="1157892"/>
                </a:lnTo>
                <a:lnTo>
                  <a:pt x="2412510" y="1202199"/>
                </a:lnTo>
                <a:lnTo>
                  <a:pt x="2393336" y="1243997"/>
                </a:lnTo>
                <a:lnTo>
                  <a:pt x="2369490" y="1282926"/>
                </a:lnTo>
                <a:lnTo>
                  <a:pt x="2341333" y="1318625"/>
                </a:lnTo>
                <a:lnTo>
                  <a:pt x="2309224" y="1350733"/>
                </a:lnTo>
                <a:lnTo>
                  <a:pt x="2273526" y="1378890"/>
                </a:lnTo>
                <a:lnTo>
                  <a:pt x="2234597" y="1402736"/>
                </a:lnTo>
                <a:lnTo>
                  <a:pt x="2192799" y="1421911"/>
                </a:lnTo>
                <a:lnTo>
                  <a:pt x="2148491" y="1436053"/>
                </a:lnTo>
                <a:lnTo>
                  <a:pt x="2102035" y="1444802"/>
                </a:lnTo>
                <a:lnTo>
                  <a:pt x="2053791" y="1447799"/>
                </a:lnTo>
                <a:lnTo>
                  <a:pt x="384607" y="1447799"/>
                </a:lnTo>
                <a:lnTo>
                  <a:pt x="336363" y="1444802"/>
                </a:lnTo>
                <a:lnTo>
                  <a:pt x="289907" y="1436053"/>
                </a:lnTo>
                <a:lnTo>
                  <a:pt x="245599" y="1421911"/>
                </a:lnTo>
                <a:lnTo>
                  <a:pt x="203801" y="1402736"/>
                </a:lnTo>
                <a:lnTo>
                  <a:pt x="164873" y="1378890"/>
                </a:lnTo>
                <a:lnTo>
                  <a:pt x="129174" y="1350733"/>
                </a:lnTo>
                <a:lnTo>
                  <a:pt x="97066" y="1318625"/>
                </a:lnTo>
                <a:lnTo>
                  <a:pt x="68908" y="1282926"/>
                </a:lnTo>
                <a:lnTo>
                  <a:pt x="45062" y="1243997"/>
                </a:lnTo>
                <a:lnTo>
                  <a:pt x="25888" y="1202199"/>
                </a:lnTo>
                <a:lnTo>
                  <a:pt x="11746" y="1157892"/>
                </a:lnTo>
                <a:lnTo>
                  <a:pt x="2996" y="1111436"/>
                </a:lnTo>
                <a:lnTo>
                  <a:pt x="0" y="1063191"/>
                </a:lnTo>
                <a:lnTo>
                  <a:pt x="0" y="384607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792" y="2934393"/>
            <a:ext cx="2614352" cy="1625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2053791" y="0"/>
                </a:moveTo>
                <a:lnTo>
                  <a:pt x="384607" y="0"/>
                </a:lnTo>
                <a:lnTo>
                  <a:pt x="336363" y="2996"/>
                </a:lnTo>
                <a:lnTo>
                  <a:pt x="289907" y="11746"/>
                </a:lnTo>
                <a:lnTo>
                  <a:pt x="245599" y="25888"/>
                </a:lnTo>
                <a:lnTo>
                  <a:pt x="203801" y="45062"/>
                </a:lnTo>
                <a:lnTo>
                  <a:pt x="164873" y="68909"/>
                </a:lnTo>
                <a:lnTo>
                  <a:pt x="129174" y="97066"/>
                </a:lnTo>
                <a:lnTo>
                  <a:pt x="97066" y="129174"/>
                </a:lnTo>
                <a:lnTo>
                  <a:pt x="68908" y="164873"/>
                </a:lnTo>
                <a:lnTo>
                  <a:pt x="45062" y="203802"/>
                </a:lnTo>
                <a:lnTo>
                  <a:pt x="25888" y="245600"/>
                </a:lnTo>
                <a:lnTo>
                  <a:pt x="11746" y="289907"/>
                </a:lnTo>
                <a:lnTo>
                  <a:pt x="2996" y="336363"/>
                </a:lnTo>
                <a:lnTo>
                  <a:pt x="0" y="384608"/>
                </a:lnTo>
                <a:lnTo>
                  <a:pt x="0" y="1063191"/>
                </a:lnTo>
                <a:lnTo>
                  <a:pt x="2996" y="1111436"/>
                </a:lnTo>
                <a:lnTo>
                  <a:pt x="11746" y="1157892"/>
                </a:lnTo>
                <a:lnTo>
                  <a:pt x="25888" y="1202200"/>
                </a:lnTo>
                <a:lnTo>
                  <a:pt x="45062" y="1243998"/>
                </a:lnTo>
                <a:lnTo>
                  <a:pt x="68908" y="1282927"/>
                </a:lnTo>
                <a:lnTo>
                  <a:pt x="97066" y="1318625"/>
                </a:lnTo>
                <a:lnTo>
                  <a:pt x="129174" y="1350733"/>
                </a:lnTo>
                <a:lnTo>
                  <a:pt x="164873" y="1378891"/>
                </a:lnTo>
                <a:lnTo>
                  <a:pt x="203801" y="1402737"/>
                </a:lnTo>
                <a:lnTo>
                  <a:pt x="245599" y="1421911"/>
                </a:lnTo>
                <a:lnTo>
                  <a:pt x="289907" y="1436053"/>
                </a:lnTo>
                <a:lnTo>
                  <a:pt x="336363" y="1444803"/>
                </a:lnTo>
                <a:lnTo>
                  <a:pt x="384607" y="1447800"/>
                </a:lnTo>
                <a:lnTo>
                  <a:pt x="2053791" y="1447800"/>
                </a:lnTo>
                <a:lnTo>
                  <a:pt x="2102036" y="1444803"/>
                </a:lnTo>
                <a:lnTo>
                  <a:pt x="2148492" y="1436053"/>
                </a:lnTo>
                <a:lnTo>
                  <a:pt x="2192799" y="1421911"/>
                </a:lnTo>
                <a:lnTo>
                  <a:pt x="2234597" y="1402737"/>
                </a:lnTo>
                <a:lnTo>
                  <a:pt x="2273526" y="1378891"/>
                </a:lnTo>
                <a:lnTo>
                  <a:pt x="2309225" y="1350733"/>
                </a:lnTo>
                <a:lnTo>
                  <a:pt x="2341333" y="1318625"/>
                </a:lnTo>
                <a:lnTo>
                  <a:pt x="2369490" y="1282927"/>
                </a:lnTo>
                <a:lnTo>
                  <a:pt x="2393337" y="1243998"/>
                </a:lnTo>
                <a:lnTo>
                  <a:pt x="2412511" y="1202200"/>
                </a:lnTo>
                <a:lnTo>
                  <a:pt x="2426653" y="1157892"/>
                </a:lnTo>
                <a:lnTo>
                  <a:pt x="2435403" y="1111436"/>
                </a:lnTo>
                <a:lnTo>
                  <a:pt x="2438400" y="1063191"/>
                </a:lnTo>
                <a:lnTo>
                  <a:pt x="2438400" y="384608"/>
                </a:lnTo>
                <a:lnTo>
                  <a:pt x="2435403" y="336363"/>
                </a:lnTo>
                <a:lnTo>
                  <a:pt x="2426653" y="289907"/>
                </a:lnTo>
                <a:lnTo>
                  <a:pt x="2412511" y="245600"/>
                </a:lnTo>
                <a:lnTo>
                  <a:pt x="2393337" y="203802"/>
                </a:lnTo>
                <a:lnTo>
                  <a:pt x="2369490" y="164873"/>
                </a:lnTo>
                <a:lnTo>
                  <a:pt x="2341333" y="129174"/>
                </a:lnTo>
                <a:lnTo>
                  <a:pt x="2309225" y="97066"/>
                </a:lnTo>
                <a:lnTo>
                  <a:pt x="2273526" y="68909"/>
                </a:lnTo>
                <a:lnTo>
                  <a:pt x="2234597" y="45062"/>
                </a:lnTo>
                <a:lnTo>
                  <a:pt x="2192799" y="25888"/>
                </a:lnTo>
                <a:lnTo>
                  <a:pt x="2148492" y="11746"/>
                </a:lnTo>
                <a:lnTo>
                  <a:pt x="2102036" y="2996"/>
                </a:lnTo>
                <a:lnTo>
                  <a:pt x="2053791" y="0"/>
                </a:lnTo>
                <a:close/>
              </a:path>
            </a:pathLst>
          </a:custGeom>
          <a:solidFill>
            <a:srgbClr val="A1C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384607"/>
                </a:moveTo>
                <a:lnTo>
                  <a:pt x="2996" y="336363"/>
                </a:lnTo>
                <a:lnTo>
                  <a:pt x="11746" y="289907"/>
                </a:lnTo>
                <a:lnTo>
                  <a:pt x="25888" y="245600"/>
                </a:lnTo>
                <a:lnTo>
                  <a:pt x="45062" y="203801"/>
                </a:lnTo>
                <a:lnTo>
                  <a:pt x="68908" y="164873"/>
                </a:lnTo>
                <a:lnTo>
                  <a:pt x="97066" y="129174"/>
                </a:lnTo>
                <a:lnTo>
                  <a:pt x="129174" y="97066"/>
                </a:lnTo>
                <a:lnTo>
                  <a:pt x="164873" y="68908"/>
                </a:lnTo>
                <a:lnTo>
                  <a:pt x="203801" y="45062"/>
                </a:lnTo>
                <a:lnTo>
                  <a:pt x="245599" y="25888"/>
                </a:lnTo>
                <a:lnTo>
                  <a:pt x="289907" y="11746"/>
                </a:lnTo>
                <a:lnTo>
                  <a:pt x="336363" y="2996"/>
                </a:lnTo>
                <a:lnTo>
                  <a:pt x="384607" y="0"/>
                </a:lnTo>
                <a:lnTo>
                  <a:pt x="2053791" y="0"/>
                </a:lnTo>
                <a:lnTo>
                  <a:pt x="2102035" y="2996"/>
                </a:lnTo>
                <a:lnTo>
                  <a:pt x="2148491" y="11746"/>
                </a:lnTo>
                <a:lnTo>
                  <a:pt x="2192799" y="25888"/>
                </a:lnTo>
                <a:lnTo>
                  <a:pt x="2234597" y="45062"/>
                </a:lnTo>
                <a:lnTo>
                  <a:pt x="2273526" y="68908"/>
                </a:lnTo>
                <a:lnTo>
                  <a:pt x="2309224" y="97066"/>
                </a:lnTo>
                <a:lnTo>
                  <a:pt x="2341333" y="129174"/>
                </a:lnTo>
                <a:lnTo>
                  <a:pt x="2369490" y="164873"/>
                </a:lnTo>
                <a:lnTo>
                  <a:pt x="2393336" y="203801"/>
                </a:lnTo>
                <a:lnTo>
                  <a:pt x="2412510" y="245600"/>
                </a:lnTo>
                <a:lnTo>
                  <a:pt x="2426653" y="289907"/>
                </a:lnTo>
                <a:lnTo>
                  <a:pt x="2435402" y="336363"/>
                </a:lnTo>
                <a:lnTo>
                  <a:pt x="2438399" y="384607"/>
                </a:lnTo>
                <a:lnTo>
                  <a:pt x="2438399" y="1063191"/>
                </a:lnTo>
                <a:lnTo>
                  <a:pt x="2435402" y="1111436"/>
                </a:lnTo>
                <a:lnTo>
                  <a:pt x="2426653" y="1157892"/>
                </a:lnTo>
                <a:lnTo>
                  <a:pt x="2412510" y="1202199"/>
                </a:lnTo>
                <a:lnTo>
                  <a:pt x="2393336" y="1243997"/>
                </a:lnTo>
                <a:lnTo>
                  <a:pt x="2369490" y="1282926"/>
                </a:lnTo>
                <a:lnTo>
                  <a:pt x="2341333" y="1318625"/>
                </a:lnTo>
                <a:lnTo>
                  <a:pt x="2309224" y="1350733"/>
                </a:lnTo>
                <a:lnTo>
                  <a:pt x="2273526" y="1378890"/>
                </a:lnTo>
                <a:lnTo>
                  <a:pt x="2234597" y="1402736"/>
                </a:lnTo>
                <a:lnTo>
                  <a:pt x="2192799" y="1421911"/>
                </a:lnTo>
                <a:lnTo>
                  <a:pt x="2148491" y="1436053"/>
                </a:lnTo>
                <a:lnTo>
                  <a:pt x="2102035" y="1444802"/>
                </a:lnTo>
                <a:lnTo>
                  <a:pt x="2053791" y="1447799"/>
                </a:lnTo>
                <a:lnTo>
                  <a:pt x="384607" y="1447799"/>
                </a:lnTo>
                <a:lnTo>
                  <a:pt x="336363" y="1444802"/>
                </a:lnTo>
                <a:lnTo>
                  <a:pt x="289907" y="1436053"/>
                </a:lnTo>
                <a:lnTo>
                  <a:pt x="245599" y="1421911"/>
                </a:lnTo>
                <a:lnTo>
                  <a:pt x="203801" y="1402736"/>
                </a:lnTo>
                <a:lnTo>
                  <a:pt x="164873" y="1378890"/>
                </a:lnTo>
                <a:lnTo>
                  <a:pt x="129174" y="1350733"/>
                </a:lnTo>
                <a:lnTo>
                  <a:pt x="97066" y="1318625"/>
                </a:lnTo>
                <a:lnTo>
                  <a:pt x="68908" y="1282926"/>
                </a:lnTo>
                <a:lnTo>
                  <a:pt x="45062" y="1243997"/>
                </a:lnTo>
                <a:lnTo>
                  <a:pt x="25888" y="1202199"/>
                </a:lnTo>
                <a:lnTo>
                  <a:pt x="11746" y="1157892"/>
                </a:lnTo>
                <a:lnTo>
                  <a:pt x="2996" y="1111436"/>
                </a:lnTo>
                <a:lnTo>
                  <a:pt x="0" y="1063191"/>
                </a:lnTo>
                <a:lnTo>
                  <a:pt x="0" y="384607"/>
                </a:lnTo>
                <a:close/>
              </a:path>
            </a:pathLst>
          </a:custGeom>
          <a:ln w="38099">
            <a:solidFill>
              <a:srgbClr val="FFF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8587" y="3271520"/>
            <a:ext cx="146177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>
                <a:latin typeface="Arial"/>
                <a:cs typeface="Arial"/>
              </a:rPr>
              <a:t>brand  messages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  </a:t>
            </a:r>
            <a:r>
              <a:rPr dirty="0" sz="1800" spc="-5">
                <a:latin typeface="Arial"/>
                <a:cs typeface="Arial"/>
              </a:rPr>
              <a:t>integrated…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2622" y="2934393"/>
            <a:ext cx="2618508" cy="1625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0687" y="3374967"/>
            <a:ext cx="2364971" cy="73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528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2053791" y="0"/>
                </a:moveTo>
                <a:lnTo>
                  <a:pt x="384608" y="0"/>
                </a:lnTo>
                <a:lnTo>
                  <a:pt x="336363" y="2996"/>
                </a:lnTo>
                <a:lnTo>
                  <a:pt x="289907" y="11746"/>
                </a:lnTo>
                <a:lnTo>
                  <a:pt x="245599" y="25888"/>
                </a:lnTo>
                <a:lnTo>
                  <a:pt x="203801" y="45062"/>
                </a:lnTo>
                <a:lnTo>
                  <a:pt x="164872" y="68909"/>
                </a:lnTo>
                <a:lnTo>
                  <a:pt x="129174" y="97066"/>
                </a:lnTo>
                <a:lnTo>
                  <a:pt x="97066" y="129174"/>
                </a:lnTo>
                <a:lnTo>
                  <a:pt x="68908" y="164873"/>
                </a:lnTo>
                <a:lnTo>
                  <a:pt x="45062" y="203802"/>
                </a:lnTo>
                <a:lnTo>
                  <a:pt x="25888" y="245600"/>
                </a:lnTo>
                <a:lnTo>
                  <a:pt x="11746" y="289907"/>
                </a:lnTo>
                <a:lnTo>
                  <a:pt x="2996" y="336363"/>
                </a:lnTo>
                <a:lnTo>
                  <a:pt x="0" y="384608"/>
                </a:lnTo>
                <a:lnTo>
                  <a:pt x="0" y="1063191"/>
                </a:lnTo>
                <a:lnTo>
                  <a:pt x="2996" y="1111436"/>
                </a:lnTo>
                <a:lnTo>
                  <a:pt x="11746" y="1157892"/>
                </a:lnTo>
                <a:lnTo>
                  <a:pt x="25888" y="1202200"/>
                </a:lnTo>
                <a:lnTo>
                  <a:pt x="45062" y="1243998"/>
                </a:lnTo>
                <a:lnTo>
                  <a:pt x="68908" y="1282927"/>
                </a:lnTo>
                <a:lnTo>
                  <a:pt x="97066" y="1318625"/>
                </a:lnTo>
                <a:lnTo>
                  <a:pt x="129174" y="1350733"/>
                </a:lnTo>
                <a:lnTo>
                  <a:pt x="164872" y="1378891"/>
                </a:lnTo>
                <a:lnTo>
                  <a:pt x="203801" y="1402737"/>
                </a:lnTo>
                <a:lnTo>
                  <a:pt x="245599" y="1421911"/>
                </a:lnTo>
                <a:lnTo>
                  <a:pt x="289907" y="1436053"/>
                </a:lnTo>
                <a:lnTo>
                  <a:pt x="336363" y="1444803"/>
                </a:lnTo>
                <a:lnTo>
                  <a:pt x="384608" y="1447800"/>
                </a:lnTo>
                <a:lnTo>
                  <a:pt x="2053791" y="1447800"/>
                </a:lnTo>
                <a:lnTo>
                  <a:pt x="2102036" y="1444803"/>
                </a:lnTo>
                <a:lnTo>
                  <a:pt x="2148492" y="1436053"/>
                </a:lnTo>
                <a:lnTo>
                  <a:pt x="2192799" y="1421911"/>
                </a:lnTo>
                <a:lnTo>
                  <a:pt x="2234597" y="1402737"/>
                </a:lnTo>
                <a:lnTo>
                  <a:pt x="2273526" y="1378891"/>
                </a:lnTo>
                <a:lnTo>
                  <a:pt x="2309224" y="1350733"/>
                </a:lnTo>
                <a:lnTo>
                  <a:pt x="2341332" y="1318625"/>
                </a:lnTo>
                <a:lnTo>
                  <a:pt x="2369490" y="1282927"/>
                </a:lnTo>
                <a:lnTo>
                  <a:pt x="2393336" y="1243998"/>
                </a:lnTo>
                <a:lnTo>
                  <a:pt x="2412510" y="1202200"/>
                </a:lnTo>
                <a:lnTo>
                  <a:pt x="2426652" y="1157892"/>
                </a:lnTo>
                <a:lnTo>
                  <a:pt x="2435402" y="1111436"/>
                </a:lnTo>
                <a:lnTo>
                  <a:pt x="2438398" y="1063191"/>
                </a:lnTo>
                <a:lnTo>
                  <a:pt x="2438398" y="384608"/>
                </a:lnTo>
                <a:lnTo>
                  <a:pt x="2435402" y="336363"/>
                </a:lnTo>
                <a:lnTo>
                  <a:pt x="2426652" y="289907"/>
                </a:lnTo>
                <a:lnTo>
                  <a:pt x="2412510" y="245600"/>
                </a:lnTo>
                <a:lnTo>
                  <a:pt x="2393336" y="203802"/>
                </a:lnTo>
                <a:lnTo>
                  <a:pt x="2369490" y="164873"/>
                </a:lnTo>
                <a:lnTo>
                  <a:pt x="2341332" y="129174"/>
                </a:lnTo>
                <a:lnTo>
                  <a:pt x="2309224" y="97066"/>
                </a:lnTo>
                <a:lnTo>
                  <a:pt x="2273526" y="68909"/>
                </a:lnTo>
                <a:lnTo>
                  <a:pt x="2234597" y="45062"/>
                </a:lnTo>
                <a:lnTo>
                  <a:pt x="2192799" y="25888"/>
                </a:lnTo>
                <a:lnTo>
                  <a:pt x="2148492" y="11746"/>
                </a:lnTo>
                <a:lnTo>
                  <a:pt x="2102036" y="2996"/>
                </a:lnTo>
                <a:lnTo>
                  <a:pt x="2053791" y="0"/>
                </a:lnTo>
                <a:close/>
              </a:path>
            </a:pathLst>
          </a:custGeom>
          <a:solidFill>
            <a:srgbClr val="C5F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52800" y="29718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384607"/>
                </a:moveTo>
                <a:lnTo>
                  <a:pt x="2996" y="336363"/>
                </a:lnTo>
                <a:lnTo>
                  <a:pt x="11746" y="289907"/>
                </a:lnTo>
                <a:lnTo>
                  <a:pt x="25888" y="245600"/>
                </a:lnTo>
                <a:lnTo>
                  <a:pt x="45062" y="203801"/>
                </a:lnTo>
                <a:lnTo>
                  <a:pt x="68908" y="164873"/>
                </a:lnTo>
                <a:lnTo>
                  <a:pt x="97066" y="129174"/>
                </a:lnTo>
                <a:lnTo>
                  <a:pt x="129174" y="97066"/>
                </a:lnTo>
                <a:lnTo>
                  <a:pt x="164873" y="68908"/>
                </a:lnTo>
                <a:lnTo>
                  <a:pt x="203801" y="45062"/>
                </a:lnTo>
                <a:lnTo>
                  <a:pt x="245600" y="25888"/>
                </a:lnTo>
                <a:lnTo>
                  <a:pt x="289907" y="11746"/>
                </a:lnTo>
                <a:lnTo>
                  <a:pt x="336363" y="2996"/>
                </a:lnTo>
                <a:lnTo>
                  <a:pt x="384607" y="0"/>
                </a:lnTo>
                <a:lnTo>
                  <a:pt x="2053791" y="0"/>
                </a:lnTo>
                <a:lnTo>
                  <a:pt x="2102035" y="2996"/>
                </a:lnTo>
                <a:lnTo>
                  <a:pt x="2148492" y="11746"/>
                </a:lnTo>
                <a:lnTo>
                  <a:pt x="2192799" y="25888"/>
                </a:lnTo>
                <a:lnTo>
                  <a:pt x="2234597" y="45062"/>
                </a:lnTo>
                <a:lnTo>
                  <a:pt x="2273526" y="68908"/>
                </a:lnTo>
                <a:lnTo>
                  <a:pt x="2309224" y="97066"/>
                </a:lnTo>
                <a:lnTo>
                  <a:pt x="2341333" y="129174"/>
                </a:lnTo>
                <a:lnTo>
                  <a:pt x="2369490" y="164873"/>
                </a:lnTo>
                <a:lnTo>
                  <a:pt x="2393336" y="203801"/>
                </a:lnTo>
                <a:lnTo>
                  <a:pt x="2412510" y="245600"/>
                </a:lnTo>
                <a:lnTo>
                  <a:pt x="2426653" y="289907"/>
                </a:lnTo>
                <a:lnTo>
                  <a:pt x="2435402" y="336363"/>
                </a:lnTo>
                <a:lnTo>
                  <a:pt x="2438399" y="384607"/>
                </a:lnTo>
                <a:lnTo>
                  <a:pt x="2438399" y="1063191"/>
                </a:lnTo>
                <a:lnTo>
                  <a:pt x="2435402" y="1111436"/>
                </a:lnTo>
                <a:lnTo>
                  <a:pt x="2426653" y="1157892"/>
                </a:lnTo>
                <a:lnTo>
                  <a:pt x="2412510" y="1202199"/>
                </a:lnTo>
                <a:lnTo>
                  <a:pt x="2393336" y="1243997"/>
                </a:lnTo>
                <a:lnTo>
                  <a:pt x="2369490" y="1282926"/>
                </a:lnTo>
                <a:lnTo>
                  <a:pt x="2341333" y="1318625"/>
                </a:lnTo>
                <a:lnTo>
                  <a:pt x="2309224" y="1350733"/>
                </a:lnTo>
                <a:lnTo>
                  <a:pt x="2273526" y="1378890"/>
                </a:lnTo>
                <a:lnTo>
                  <a:pt x="2234597" y="1402736"/>
                </a:lnTo>
                <a:lnTo>
                  <a:pt x="2192799" y="1421911"/>
                </a:lnTo>
                <a:lnTo>
                  <a:pt x="2148492" y="1436053"/>
                </a:lnTo>
                <a:lnTo>
                  <a:pt x="2102035" y="1444802"/>
                </a:lnTo>
                <a:lnTo>
                  <a:pt x="2053791" y="1447799"/>
                </a:lnTo>
                <a:lnTo>
                  <a:pt x="384607" y="1447799"/>
                </a:lnTo>
                <a:lnTo>
                  <a:pt x="336363" y="1444802"/>
                </a:lnTo>
                <a:lnTo>
                  <a:pt x="289907" y="1436053"/>
                </a:lnTo>
                <a:lnTo>
                  <a:pt x="245600" y="1421911"/>
                </a:lnTo>
                <a:lnTo>
                  <a:pt x="203801" y="1402736"/>
                </a:lnTo>
                <a:lnTo>
                  <a:pt x="164873" y="1378890"/>
                </a:lnTo>
                <a:lnTo>
                  <a:pt x="129174" y="1350733"/>
                </a:lnTo>
                <a:lnTo>
                  <a:pt x="97066" y="1318625"/>
                </a:lnTo>
                <a:lnTo>
                  <a:pt x="68908" y="1282926"/>
                </a:lnTo>
                <a:lnTo>
                  <a:pt x="45062" y="1243997"/>
                </a:lnTo>
                <a:lnTo>
                  <a:pt x="25888" y="1202199"/>
                </a:lnTo>
                <a:lnTo>
                  <a:pt x="11746" y="1157892"/>
                </a:lnTo>
                <a:lnTo>
                  <a:pt x="2996" y="1111436"/>
                </a:lnTo>
                <a:lnTo>
                  <a:pt x="0" y="1063191"/>
                </a:lnTo>
                <a:lnTo>
                  <a:pt x="0" y="384607"/>
                </a:lnTo>
                <a:close/>
              </a:path>
            </a:pathLst>
          </a:custGeom>
          <a:ln w="38099">
            <a:solidFill>
              <a:srgbClr val="FFF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452747" y="3408679"/>
            <a:ext cx="219837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…they reinforce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  </a:t>
            </a:r>
            <a:r>
              <a:rPr dirty="0" sz="1800" spc="-5">
                <a:latin typeface="Arial"/>
                <a:cs typeface="Arial"/>
              </a:rPr>
              <a:t>other…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91392" y="1483822"/>
            <a:ext cx="2539537" cy="1093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8800" y="1524000"/>
            <a:ext cx="2362200" cy="914400"/>
          </a:xfrm>
          <a:custGeom>
            <a:avLst/>
            <a:gdLst/>
            <a:ahLst/>
            <a:cxnLst/>
            <a:rect l="l" t="t" r="r" b="b"/>
            <a:pathLst>
              <a:path w="2362200" h="914400">
                <a:moveTo>
                  <a:pt x="2097069" y="0"/>
                </a:moveTo>
                <a:lnTo>
                  <a:pt x="265130" y="0"/>
                </a:lnTo>
                <a:lnTo>
                  <a:pt x="217472" y="4271"/>
                </a:lnTo>
                <a:lnTo>
                  <a:pt x="172617" y="16587"/>
                </a:lnTo>
                <a:lnTo>
                  <a:pt x="131313" y="36198"/>
                </a:lnTo>
                <a:lnTo>
                  <a:pt x="94309" y="62355"/>
                </a:lnTo>
                <a:lnTo>
                  <a:pt x="62354" y="94310"/>
                </a:lnTo>
                <a:lnTo>
                  <a:pt x="36197" y="131314"/>
                </a:lnTo>
                <a:lnTo>
                  <a:pt x="16587" y="172617"/>
                </a:lnTo>
                <a:lnTo>
                  <a:pt x="4271" y="217472"/>
                </a:lnTo>
                <a:lnTo>
                  <a:pt x="0" y="265130"/>
                </a:lnTo>
                <a:lnTo>
                  <a:pt x="0" y="649270"/>
                </a:lnTo>
                <a:lnTo>
                  <a:pt x="4271" y="696928"/>
                </a:lnTo>
                <a:lnTo>
                  <a:pt x="16587" y="741783"/>
                </a:lnTo>
                <a:lnTo>
                  <a:pt x="36197" y="783086"/>
                </a:lnTo>
                <a:lnTo>
                  <a:pt x="62354" y="820090"/>
                </a:lnTo>
                <a:lnTo>
                  <a:pt x="94309" y="852045"/>
                </a:lnTo>
                <a:lnTo>
                  <a:pt x="131313" y="878202"/>
                </a:lnTo>
                <a:lnTo>
                  <a:pt x="172617" y="897812"/>
                </a:lnTo>
                <a:lnTo>
                  <a:pt x="217472" y="910128"/>
                </a:lnTo>
                <a:lnTo>
                  <a:pt x="265130" y="914400"/>
                </a:lnTo>
                <a:lnTo>
                  <a:pt x="2097069" y="914400"/>
                </a:lnTo>
                <a:lnTo>
                  <a:pt x="2144727" y="910128"/>
                </a:lnTo>
                <a:lnTo>
                  <a:pt x="2189582" y="897812"/>
                </a:lnTo>
                <a:lnTo>
                  <a:pt x="2230885" y="878202"/>
                </a:lnTo>
                <a:lnTo>
                  <a:pt x="2267889" y="852045"/>
                </a:lnTo>
                <a:lnTo>
                  <a:pt x="2299843" y="820090"/>
                </a:lnTo>
                <a:lnTo>
                  <a:pt x="2326000" y="783086"/>
                </a:lnTo>
                <a:lnTo>
                  <a:pt x="2345611" y="741783"/>
                </a:lnTo>
                <a:lnTo>
                  <a:pt x="2357927" y="696928"/>
                </a:lnTo>
                <a:lnTo>
                  <a:pt x="2362198" y="649270"/>
                </a:lnTo>
                <a:lnTo>
                  <a:pt x="2362198" y="265130"/>
                </a:lnTo>
                <a:lnTo>
                  <a:pt x="2357927" y="217472"/>
                </a:lnTo>
                <a:lnTo>
                  <a:pt x="2345611" y="172617"/>
                </a:lnTo>
                <a:lnTo>
                  <a:pt x="2326000" y="131314"/>
                </a:lnTo>
                <a:lnTo>
                  <a:pt x="2299843" y="94310"/>
                </a:lnTo>
                <a:lnTo>
                  <a:pt x="2267889" y="62355"/>
                </a:lnTo>
                <a:lnTo>
                  <a:pt x="2230885" y="36198"/>
                </a:lnTo>
                <a:lnTo>
                  <a:pt x="2189582" y="16587"/>
                </a:lnTo>
                <a:lnTo>
                  <a:pt x="2144727" y="4271"/>
                </a:lnTo>
                <a:lnTo>
                  <a:pt x="2097069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8800" y="1524000"/>
            <a:ext cx="2362200" cy="914400"/>
          </a:xfrm>
          <a:custGeom>
            <a:avLst/>
            <a:gdLst/>
            <a:ahLst/>
            <a:cxnLst/>
            <a:rect l="l" t="t" r="r" b="b"/>
            <a:pathLst>
              <a:path w="2362200" h="914400">
                <a:moveTo>
                  <a:pt x="0" y="265129"/>
                </a:moveTo>
                <a:lnTo>
                  <a:pt x="4271" y="217472"/>
                </a:lnTo>
                <a:lnTo>
                  <a:pt x="16587" y="172617"/>
                </a:lnTo>
                <a:lnTo>
                  <a:pt x="36197" y="131313"/>
                </a:lnTo>
                <a:lnTo>
                  <a:pt x="62355" y="94310"/>
                </a:lnTo>
                <a:lnTo>
                  <a:pt x="94310" y="62355"/>
                </a:lnTo>
                <a:lnTo>
                  <a:pt x="131313" y="36198"/>
                </a:lnTo>
                <a:lnTo>
                  <a:pt x="172617" y="16587"/>
                </a:lnTo>
                <a:lnTo>
                  <a:pt x="217472" y="4271"/>
                </a:lnTo>
                <a:lnTo>
                  <a:pt x="265129" y="0"/>
                </a:lnTo>
                <a:lnTo>
                  <a:pt x="2097069" y="0"/>
                </a:lnTo>
                <a:lnTo>
                  <a:pt x="2144726" y="4271"/>
                </a:lnTo>
                <a:lnTo>
                  <a:pt x="2189581" y="16587"/>
                </a:lnTo>
                <a:lnTo>
                  <a:pt x="2230885" y="36198"/>
                </a:lnTo>
                <a:lnTo>
                  <a:pt x="2267889" y="62355"/>
                </a:lnTo>
                <a:lnTo>
                  <a:pt x="2299844" y="94310"/>
                </a:lnTo>
                <a:lnTo>
                  <a:pt x="2326001" y="131313"/>
                </a:lnTo>
                <a:lnTo>
                  <a:pt x="2345612" y="172617"/>
                </a:lnTo>
                <a:lnTo>
                  <a:pt x="2357927" y="217472"/>
                </a:lnTo>
                <a:lnTo>
                  <a:pt x="2362199" y="265129"/>
                </a:lnTo>
                <a:lnTo>
                  <a:pt x="2362199" y="649269"/>
                </a:lnTo>
                <a:lnTo>
                  <a:pt x="2357927" y="696927"/>
                </a:lnTo>
                <a:lnTo>
                  <a:pt x="2345612" y="741782"/>
                </a:lnTo>
                <a:lnTo>
                  <a:pt x="2326001" y="783086"/>
                </a:lnTo>
                <a:lnTo>
                  <a:pt x="2299844" y="820089"/>
                </a:lnTo>
                <a:lnTo>
                  <a:pt x="2267889" y="852044"/>
                </a:lnTo>
                <a:lnTo>
                  <a:pt x="2230885" y="878201"/>
                </a:lnTo>
                <a:lnTo>
                  <a:pt x="2189581" y="897812"/>
                </a:lnTo>
                <a:lnTo>
                  <a:pt x="2144726" y="910128"/>
                </a:lnTo>
                <a:lnTo>
                  <a:pt x="2097069" y="914399"/>
                </a:lnTo>
                <a:lnTo>
                  <a:pt x="265129" y="914399"/>
                </a:lnTo>
                <a:lnTo>
                  <a:pt x="217472" y="910128"/>
                </a:lnTo>
                <a:lnTo>
                  <a:pt x="172617" y="897812"/>
                </a:lnTo>
                <a:lnTo>
                  <a:pt x="131313" y="878201"/>
                </a:lnTo>
                <a:lnTo>
                  <a:pt x="94310" y="852044"/>
                </a:lnTo>
                <a:lnTo>
                  <a:pt x="62355" y="820089"/>
                </a:lnTo>
                <a:lnTo>
                  <a:pt x="36197" y="783086"/>
                </a:lnTo>
                <a:lnTo>
                  <a:pt x="16587" y="741782"/>
                </a:lnTo>
                <a:lnTo>
                  <a:pt x="4271" y="696927"/>
                </a:lnTo>
                <a:lnTo>
                  <a:pt x="0" y="649269"/>
                </a:lnTo>
                <a:lnTo>
                  <a:pt x="0" y="265129"/>
                </a:lnTo>
                <a:close/>
              </a:path>
            </a:pathLst>
          </a:custGeom>
          <a:ln w="38099">
            <a:solidFill>
              <a:srgbClr val="0029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59397" y="1728469"/>
            <a:ext cx="17062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Integration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12821" y="1483822"/>
            <a:ext cx="2543694" cy="109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52998" y="1524000"/>
            <a:ext cx="2362200" cy="914400"/>
          </a:xfrm>
          <a:custGeom>
            <a:avLst/>
            <a:gdLst/>
            <a:ahLst/>
            <a:cxnLst/>
            <a:rect l="l" t="t" r="r" b="b"/>
            <a:pathLst>
              <a:path w="2362200" h="914400">
                <a:moveTo>
                  <a:pt x="2097069" y="0"/>
                </a:moveTo>
                <a:lnTo>
                  <a:pt x="265130" y="0"/>
                </a:lnTo>
                <a:lnTo>
                  <a:pt x="217472" y="4271"/>
                </a:lnTo>
                <a:lnTo>
                  <a:pt x="172617" y="16587"/>
                </a:lnTo>
                <a:lnTo>
                  <a:pt x="131314" y="36198"/>
                </a:lnTo>
                <a:lnTo>
                  <a:pt x="94310" y="62355"/>
                </a:lnTo>
                <a:lnTo>
                  <a:pt x="62355" y="94310"/>
                </a:lnTo>
                <a:lnTo>
                  <a:pt x="36198" y="131314"/>
                </a:lnTo>
                <a:lnTo>
                  <a:pt x="16587" y="172617"/>
                </a:lnTo>
                <a:lnTo>
                  <a:pt x="4271" y="217472"/>
                </a:lnTo>
                <a:lnTo>
                  <a:pt x="0" y="265130"/>
                </a:lnTo>
                <a:lnTo>
                  <a:pt x="0" y="649270"/>
                </a:lnTo>
                <a:lnTo>
                  <a:pt x="4271" y="696928"/>
                </a:lnTo>
                <a:lnTo>
                  <a:pt x="16587" y="741783"/>
                </a:lnTo>
                <a:lnTo>
                  <a:pt x="36198" y="783086"/>
                </a:lnTo>
                <a:lnTo>
                  <a:pt x="62355" y="820090"/>
                </a:lnTo>
                <a:lnTo>
                  <a:pt x="94310" y="852045"/>
                </a:lnTo>
                <a:lnTo>
                  <a:pt x="131314" y="878202"/>
                </a:lnTo>
                <a:lnTo>
                  <a:pt x="172617" y="897812"/>
                </a:lnTo>
                <a:lnTo>
                  <a:pt x="217472" y="910128"/>
                </a:lnTo>
                <a:lnTo>
                  <a:pt x="265130" y="914400"/>
                </a:lnTo>
                <a:lnTo>
                  <a:pt x="2097069" y="914400"/>
                </a:lnTo>
                <a:lnTo>
                  <a:pt x="2144727" y="910128"/>
                </a:lnTo>
                <a:lnTo>
                  <a:pt x="2189582" y="897812"/>
                </a:lnTo>
                <a:lnTo>
                  <a:pt x="2230886" y="878202"/>
                </a:lnTo>
                <a:lnTo>
                  <a:pt x="2267890" y="852045"/>
                </a:lnTo>
                <a:lnTo>
                  <a:pt x="2299845" y="820090"/>
                </a:lnTo>
                <a:lnTo>
                  <a:pt x="2326002" y="783086"/>
                </a:lnTo>
                <a:lnTo>
                  <a:pt x="2345612" y="741783"/>
                </a:lnTo>
                <a:lnTo>
                  <a:pt x="2357928" y="696928"/>
                </a:lnTo>
                <a:lnTo>
                  <a:pt x="2362200" y="649270"/>
                </a:lnTo>
                <a:lnTo>
                  <a:pt x="2362200" y="265130"/>
                </a:lnTo>
                <a:lnTo>
                  <a:pt x="2357928" y="217472"/>
                </a:lnTo>
                <a:lnTo>
                  <a:pt x="2345612" y="172617"/>
                </a:lnTo>
                <a:lnTo>
                  <a:pt x="2326002" y="131314"/>
                </a:lnTo>
                <a:lnTo>
                  <a:pt x="2299845" y="94310"/>
                </a:lnTo>
                <a:lnTo>
                  <a:pt x="2267890" y="62355"/>
                </a:lnTo>
                <a:lnTo>
                  <a:pt x="2230886" y="36198"/>
                </a:lnTo>
                <a:lnTo>
                  <a:pt x="2189582" y="16587"/>
                </a:lnTo>
                <a:lnTo>
                  <a:pt x="2144727" y="4271"/>
                </a:lnTo>
                <a:lnTo>
                  <a:pt x="2097069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52998" y="1524000"/>
            <a:ext cx="2362200" cy="914400"/>
          </a:xfrm>
          <a:custGeom>
            <a:avLst/>
            <a:gdLst/>
            <a:ahLst/>
            <a:cxnLst/>
            <a:rect l="l" t="t" r="r" b="b"/>
            <a:pathLst>
              <a:path w="2362200" h="914400">
                <a:moveTo>
                  <a:pt x="0" y="265129"/>
                </a:moveTo>
                <a:lnTo>
                  <a:pt x="4271" y="217472"/>
                </a:lnTo>
                <a:lnTo>
                  <a:pt x="16587" y="172617"/>
                </a:lnTo>
                <a:lnTo>
                  <a:pt x="36198" y="131313"/>
                </a:lnTo>
                <a:lnTo>
                  <a:pt x="62355" y="94310"/>
                </a:lnTo>
                <a:lnTo>
                  <a:pt x="94310" y="62355"/>
                </a:lnTo>
                <a:lnTo>
                  <a:pt x="131313" y="36198"/>
                </a:lnTo>
                <a:lnTo>
                  <a:pt x="172617" y="16587"/>
                </a:lnTo>
                <a:lnTo>
                  <a:pt x="217472" y="4271"/>
                </a:lnTo>
                <a:lnTo>
                  <a:pt x="265129" y="0"/>
                </a:lnTo>
                <a:lnTo>
                  <a:pt x="2097069" y="0"/>
                </a:lnTo>
                <a:lnTo>
                  <a:pt x="2144727" y="4271"/>
                </a:lnTo>
                <a:lnTo>
                  <a:pt x="2189582" y="16587"/>
                </a:lnTo>
                <a:lnTo>
                  <a:pt x="2230885" y="36198"/>
                </a:lnTo>
                <a:lnTo>
                  <a:pt x="2267889" y="62355"/>
                </a:lnTo>
                <a:lnTo>
                  <a:pt x="2299844" y="94310"/>
                </a:lnTo>
                <a:lnTo>
                  <a:pt x="2326001" y="131313"/>
                </a:lnTo>
                <a:lnTo>
                  <a:pt x="2345612" y="172617"/>
                </a:lnTo>
                <a:lnTo>
                  <a:pt x="2357927" y="217472"/>
                </a:lnTo>
                <a:lnTo>
                  <a:pt x="2362199" y="265129"/>
                </a:lnTo>
                <a:lnTo>
                  <a:pt x="2362199" y="649269"/>
                </a:lnTo>
                <a:lnTo>
                  <a:pt x="2357927" y="696927"/>
                </a:lnTo>
                <a:lnTo>
                  <a:pt x="2345612" y="741782"/>
                </a:lnTo>
                <a:lnTo>
                  <a:pt x="2326001" y="783086"/>
                </a:lnTo>
                <a:lnTo>
                  <a:pt x="2299844" y="820089"/>
                </a:lnTo>
                <a:lnTo>
                  <a:pt x="2267889" y="852044"/>
                </a:lnTo>
                <a:lnTo>
                  <a:pt x="2230885" y="878201"/>
                </a:lnTo>
                <a:lnTo>
                  <a:pt x="2189582" y="897812"/>
                </a:lnTo>
                <a:lnTo>
                  <a:pt x="2144727" y="910128"/>
                </a:lnTo>
                <a:lnTo>
                  <a:pt x="2097069" y="914399"/>
                </a:lnTo>
                <a:lnTo>
                  <a:pt x="265129" y="914399"/>
                </a:lnTo>
                <a:lnTo>
                  <a:pt x="217472" y="910128"/>
                </a:lnTo>
                <a:lnTo>
                  <a:pt x="172617" y="897812"/>
                </a:lnTo>
                <a:lnTo>
                  <a:pt x="131313" y="878201"/>
                </a:lnTo>
                <a:lnTo>
                  <a:pt x="94310" y="852044"/>
                </a:lnTo>
                <a:lnTo>
                  <a:pt x="62355" y="820089"/>
                </a:lnTo>
                <a:lnTo>
                  <a:pt x="36198" y="783086"/>
                </a:lnTo>
                <a:lnTo>
                  <a:pt x="16587" y="741782"/>
                </a:lnTo>
                <a:lnTo>
                  <a:pt x="4271" y="696927"/>
                </a:lnTo>
                <a:lnTo>
                  <a:pt x="0" y="649269"/>
                </a:lnTo>
                <a:lnTo>
                  <a:pt x="0" y="265129"/>
                </a:lnTo>
                <a:close/>
              </a:path>
            </a:pathLst>
          </a:custGeom>
          <a:ln w="38099">
            <a:solidFill>
              <a:srgbClr val="0029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71554" y="1728469"/>
            <a:ext cx="1330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Synergy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3841" y="1607820"/>
            <a:ext cx="3816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Arial"/>
                <a:cs typeface="Arial"/>
              </a:rPr>
              <a:t>=</a:t>
            </a:r>
            <a:endParaRPr sz="4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54203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3970" algn="l"/>
                <a:tab pos="3543300" algn="l"/>
              </a:tabLst>
            </a:pPr>
            <a:r>
              <a:rPr dirty="0" sz="4000" spc="-5"/>
              <a:t>I</a:t>
            </a:r>
            <a:r>
              <a:rPr dirty="0" sz="4000"/>
              <a:t>n</a:t>
            </a:r>
            <a:r>
              <a:rPr dirty="0" sz="4000" spc="-5"/>
              <a:t>t</a:t>
            </a:r>
            <a:r>
              <a:rPr dirty="0" sz="4000"/>
              <a:t>egra</a:t>
            </a:r>
            <a:r>
              <a:rPr dirty="0" sz="4000" spc="-5"/>
              <a:t>t</a:t>
            </a:r>
            <a:r>
              <a:rPr dirty="0" sz="4000"/>
              <a:t>ion	and	Synergy</a:t>
            </a:r>
            <a:endParaRPr sz="4000"/>
          </a:p>
        </p:txBody>
      </p:sp>
      <p:sp>
        <p:nvSpPr>
          <p:cNvPr id="36" name="object 36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127" y="143509"/>
            <a:ext cx="677925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Marketing Communication</a:t>
            </a:r>
            <a:r>
              <a:rPr dirty="0" spc="4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2190750"/>
          <a:ext cx="8348980" cy="377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30"/>
                <a:gridCol w="2095499"/>
                <a:gridCol w="2096770"/>
                <a:gridCol w="2095500"/>
              </a:tblGrid>
              <a:tr h="1943098">
                <a:tc>
                  <a:txBody>
                    <a:bodyPr/>
                    <a:lstStyle/>
                    <a:p>
                      <a:pPr marL="90805" marR="416559" indent="88900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2-way  </a:t>
                      </a:r>
                      <a:r>
                        <a:rPr dirty="0" sz="1600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-5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dirty="0" sz="1600" spc="-5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uni</a:t>
                      </a:r>
                      <a:r>
                        <a:rPr dirty="0" sz="1600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dirty="0" sz="1600" spc="-5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dirty="0" sz="1600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 marR="247650" indent="88900">
                        <a:lnSpc>
                          <a:spcPct val="996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interactive  </a:t>
                      </a:r>
                      <a:r>
                        <a:rPr dirty="0" sz="14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approach </a:t>
                      </a:r>
                      <a:r>
                        <a:rPr dirty="0" sz="1400" spc="-5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(listening</a:t>
                      </a:r>
                      <a:r>
                        <a:rPr dirty="0" sz="1400" spc="-55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&amp;  learning including  informal dialogue  initiated by planned  messages)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1812">
                <a:tc>
                  <a:txBody>
                    <a:bodyPr/>
                    <a:lstStyle/>
                    <a:p>
                      <a:pPr marL="90805" marR="317500" indent="88900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1-way  communication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 marR="317500" indent="88900">
                        <a:lnSpc>
                          <a:spcPts val="166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Conventional</a:t>
                      </a:r>
                      <a:r>
                        <a:rPr dirty="0" sz="1400" spc="-1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007E9C"/>
                          </a:solidFill>
                          <a:latin typeface="Arial"/>
                          <a:cs typeface="Arial"/>
                        </a:rPr>
                        <a:t>mass  marketing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47950" y="2071688"/>
            <a:ext cx="6134100" cy="0"/>
          </a:xfrm>
          <a:custGeom>
            <a:avLst/>
            <a:gdLst/>
            <a:ahLst/>
            <a:cxnLst/>
            <a:rect l="l" t="t" r="r" b="b"/>
            <a:pathLst>
              <a:path w="6134100" h="0">
                <a:moveTo>
                  <a:pt x="0" y="0"/>
                </a:moveTo>
                <a:lnTo>
                  <a:pt x="6134098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90800" y="198596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67748" y="198596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0" y="171450"/>
                </a:lnTo>
                <a:lnTo>
                  <a:pt x="171450" y="857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58464" y="1372870"/>
            <a:ext cx="1334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Mass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265" y="1372870"/>
            <a:ext cx="373507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2755265" algn="l"/>
              </a:tabLst>
            </a:pPr>
            <a:r>
              <a:rPr dirty="0" sz="1800">
                <a:latin typeface="Arial"/>
                <a:cs typeface="Arial"/>
              </a:rPr>
              <a:t>Segmen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ed</a:t>
            </a:r>
            <a:r>
              <a:rPr dirty="0" sz="1800" spc="-5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</a:rPr>
              <a:t>Mass	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ndividual  </a:t>
            </a:r>
            <a:r>
              <a:rPr dirty="0" sz="1800" spc="-5">
                <a:latin typeface="Arial"/>
                <a:cs typeface="Arial"/>
              </a:rPr>
              <a:t>Customisation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1540" y="795020"/>
            <a:ext cx="5022850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Times New Roman"/>
                <a:cs typeface="Times New Roman"/>
              </a:rPr>
              <a:t>Ballantyne, Luxton, Powell </a:t>
            </a:r>
            <a:r>
              <a:rPr dirty="0" sz="1400">
                <a:latin typeface="Times New Roman"/>
                <a:cs typeface="Times New Roman"/>
              </a:rPr>
              <a:t>(2004) </a:t>
            </a:r>
            <a:r>
              <a:rPr dirty="0" sz="1400" spc="-5">
                <a:latin typeface="Times New Roman"/>
                <a:cs typeface="Times New Roman"/>
              </a:rPr>
              <a:t>Introduction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Marketing: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value  exchange approach ed Gabbott,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Pearson:381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669035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 sz="4000" spc="-5"/>
              <a:t>The	Importance </a:t>
            </a:r>
            <a:r>
              <a:rPr dirty="0" sz="4000"/>
              <a:t>of</a:t>
            </a:r>
            <a:r>
              <a:rPr dirty="0" sz="4000" spc="-20"/>
              <a:t> </a:t>
            </a:r>
            <a:r>
              <a:rPr dirty="0" sz="4000" spc="-5"/>
              <a:t>Integration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128" y="1481773"/>
            <a:ext cx="8075930" cy="44113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90500" marR="5080" indent="-177800">
              <a:lnSpc>
                <a:spcPts val="3000"/>
              </a:lnSpc>
              <a:spcBef>
                <a:spcPts val="500"/>
              </a:spcBef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Integration </a:t>
            </a:r>
            <a:r>
              <a:rPr dirty="0" sz="2800">
                <a:latin typeface="Arial"/>
                <a:cs typeface="Arial"/>
              </a:rPr>
              <a:t>begins </a:t>
            </a:r>
            <a:r>
              <a:rPr dirty="0" sz="2800" spc="-5">
                <a:latin typeface="Arial"/>
                <a:cs typeface="Arial"/>
              </a:rPr>
              <a:t>with the </a:t>
            </a:r>
            <a:r>
              <a:rPr dirty="0" sz="2800">
                <a:latin typeface="Arial"/>
                <a:cs typeface="Arial"/>
              </a:rPr>
              <a:t>way a company and </a:t>
            </a:r>
            <a:r>
              <a:rPr dirty="0" sz="2800" spc="-5">
                <a:latin typeface="Arial"/>
                <a:cs typeface="Arial"/>
              </a:rPr>
              <a:t>its  </a:t>
            </a:r>
            <a:r>
              <a:rPr dirty="0" sz="2800">
                <a:latin typeface="Arial"/>
                <a:cs typeface="Arial"/>
              </a:rPr>
              <a:t>agencies organise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process </a:t>
            </a:r>
            <a:r>
              <a:rPr dirty="0" sz="2800" spc="-5">
                <a:latin typeface="Arial"/>
                <a:cs typeface="Arial"/>
              </a:rPr>
              <a:t>for creating </a:t>
            </a:r>
            <a:r>
              <a:rPr dirty="0" sz="2800">
                <a:latin typeface="Arial"/>
                <a:cs typeface="Arial"/>
              </a:rPr>
              <a:t>and  delivering brand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messages.</a:t>
            </a:r>
            <a:endParaRPr sz="2800">
              <a:latin typeface="Arial"/>
              <a:cs typeface="Arial"/>
            </a:endParaRPr>
          </a:p>
          <a:p>
            <a:pPr marL="190500" marR="103505" indent="-177800">
              <a:lnSpc>
                <a:spcPts val="3030"/>
              </a:lnSpc>
              <a:spcBef>
                <a:spcPts val="645"/>
              </a:spcBef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Arial"/>
                <a:cs typeface="Arial"/>
              </a:rPr>
              <a:t>All </a:t>
            </a:r>
            <a:r>
              <a:rPr dirty="0" sz="2800" spc="-5">
                <a:latin typeface="Arial"/>
                <a:cs typeface="Arial"/>
              </a:rPr>
              <a:t>participants </a:t>
            </a:r>
            <a:r>
              <a:rPr dirty="0" sz="2800">
                <a:latin typeface="Arial"/>
                <a:cs typeface="Arial"/>
              </a:rPr>
              <a:t>involved in </a:t>
            </a:r>
            <a:r>
              <a:rPr dirty="0" sz="2800" spc="-5">
                <a:latin typeface="Arial"/>
                <a:cs typeface="Arial"/>
              </a:rPr>
              <a:t>creating </a:t>
            </a:r>
            <a:r>
              <a:rPr dirty="0" sz="2800">
                <a:latin typeface="Arial"/>
                <a:cs typeface="Arial"/>
              </a:rPr>
              <a:t>and delivering  brand messages must work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together:</a:t>
            </a:r>
            <a:endParaRPr sz="28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265"/>
              </a:spcBef>
              <a:tabLst>
                <a:tab pos="636270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company,</a:t>
            </a:r>
            <a:endParaRPr sz="28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40"/>
              </a:spcBef>
              <a:tabLst>
                <a:tab pos="636270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Company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agencies,</a:t>
            </a:r>
            <a:endParaRPr sz="28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40"/>
              </a:spcBef>
              <a:tabLst>
                <a:tab pos="636270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media,</a:t>
            </a:r>
            <a:endParaRPr sz="28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40"/>
              </a:spcBef>
              <a:tabLst>
                <a:tab pos="636270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Channel members,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40"/>
              </a:spcBef>
              <a:tabLst>
                <a:tab pos="636270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MC support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82014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673"/>
            <a:ext cx="65538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Key </a:t>
            </a:r>
            <a:r>
              <a:rPr dirty="0" spc="-5"/>
              <a:t>Players </a:t>
            </a:r>
            <a:r>
              <a:rPr dirty="0"/>
              <a:t>in </a:t>
            </a:r>
            <a:r>
              <a:rPr dirty="0" spc="-5"/>
              <a:t>the IMC</a:t>
            </a:r>
            <a:r>
              <a:rPr dirty="0" spc="-35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17514"/>
            <a:ext cx="8686798" cy="434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673"/>
            <a:ext cx="63284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333399"/>
                </a:solidFill>
              </a:rPr>
              <a:t>Organisations</a:t>
            </a:r>
            <a:r>
              <a:rPr dirty="0" spc="-5"/>
              <a:t>: </a:t>
            </a:r>
            <a:r>
              <a:rPr dirty="0"/>
              <a:t>Nike as an</a:t>
            </a:r>
            <a:r>
              <a:rPr dirty="0" spc="-5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740648" y="188913"/>
            <a:ext cx="1152524" cy="865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9883" y="1143001"/>
            <a:ext cx="916216" cy="125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9243" y="1918587"/>
            <a:ext cx="3324860" cy="304165"/>
          </a:xfrm>
          <a:custGeom>
            <a:avLst/>
            <a:gdLst/>
            <a:ahLst/>
            <a:cxnLst/>
            <a:rect l="l" t="t" r="r" b="b"/>
            <a:pathLst>
              <a:path w="3324860" h="304164">
                <a:moveTo>
                  <a:pt x="3079560" y="0"/>
                </a:moveTo>
                <a:lnTo>
                  <a:pt x="3079560" y="65782"/>
                </a:lnTo>
                <a:lnTo>
                  <a:pt x="0" y="65782"/>
                </a:lnTo>
                <a:lnTo>
                  <a:pt x="0" y="237759"/>
                </a:lnTo>
                <a:lnTo>
                  <a:pt x="3079560" y="237759"/>
                </a:lnTo>
                <a:lnTo>
                  <a:pt x="3079560" y="303540"/>
                </a:lnTo>
                <a:lnTo>
                  <a:pt x="3324238" y="151771"/>
                </a:lnTo>
                <a:lnTo>
                  <a:pt x="307956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9243" y="1918587"/>
            <a:ext cx="3324860" cy="304165"/>
          </a:xfrm>
          <a:custGeom>
            <a:avLst/>
            <a:gdLst/>
            <a:ahLst/>
            <a:cxnLst/>
            <a:rect l="l" t="t" r="r" b="b"/>
            <a:pathLst>
              <a:path w="3324860" h="304164">
                <a:moveTo>
                  <a:pt x="0" y="65782"/>
                </a:moveTo>
                <a:lnTo>
                  <a:pt x="3079561" y="65782"/>
                </a:lnTo>
                <a:lnTo>
                  <a:pt x="3079561" y="0"/>
                </a:lnTo>
                <a:lnTo>
                  <a:pt x="3324239" y="151770"/>
                </a:lnTo>
                <a:lnTo>
                  <a:pt x="3079561" y="303540"/>
                </a:lnTo>
                <a:lnTo>
                  <a:pt x="3079561" y="237759"/>
                </a:lnTo>
                <a:lnTo>
                  <a:pt x="0" y="237759"/>
                </a:lnTo>
                <a:lnTo>
                  <a:pt x="0" y="65782"/>
                </a:lnTo>
                <a:close/>
              </a:path>
            </a:pathLst>
          </a:custGeom>
          <a:ln w="38099">
            <a:solidFill>
              <a:srgbClr val="FFA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3587" y="1143001"/>
            <a:ext cx="1030744" cy="125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723" y="1658389"/>
            <a:ext cx="2007523" cy="843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1300" y="1783079"/>
            <a:ext cx="852054" cy="586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6074" y="1696991"/>
            <a:ext cx="1827530" cy="664845"/>
          </a:xfrm>
          <a:custGeom>
            <a:avLst/>
            <a:gdLst/>
            <a:ahLst/>
            <a:cxnLst/>
            <a:rect l="l" t="t" r="r" b="b"/>
            <a:pathLst>
              <a:path w="1827529" h="664844">
                <a:moveTo>
                  <a:pt x="1634421" y="0"/>
                </a:moveTo>
                <a:lnTo>
                  <a:pt x="192755" y="0"/>
                </a:lnTo>
                <a:lnTo>
                  <a:pt x="148558" y="5090"/>
                </a:lnTo>
                <a:lnTo>
                  <a:pt x="107986" y="19591"/>
                </a:lnTo>
                <a:lnTo>
                  <a:pt x="72197" y="42346"/>
                </a:lnTo>
                <a:lnTo>
                  <a:pt x="42346" y="72196"/>
                </a:lnTo>
                <a:lnTo>
                  <a:pt x="19592" y="107986"/>
                </a:lnTo>
                <a:lnTo>
                  <a:pt x="5090" y="148558"/>
                </a:lnTo>
                <a:lnTo>
                  <a:pt x="0" y="192755"/>
                </a:lnTo>
                <a:lnTo>
                  <a:pt x="0" y="472032"/>
                </a:lnTo>
                <a:lnTo>
                  <a:pt x="5090" y="516229"/>
                </a:lnTo>
                <a:lnTo>
                  <a:pt x="19592" y="556801"/>
                </a:lnTo>
                <a:lnTo>
                  <a:pt x="42346" y="592591"/>
                </a:lnTo>
                <a:lnTo>
                  <a:pt x="72197" y="622441"/>
                </a:lnTo>
                <a:lnTo>
                  <a:pt x="107986" y="645196"/>
                </a:lnTo>
                <a:lnTo>
                  <a:pt x="148558" y="659697"/>
                </a:lnTo>
                <a:lnTo>
                  <a:pt x="192755" y="664787"/>
                </a:lnTo>
                <a:lnTo>
                  <a:pt x="1634421" y="664787"/>
                </a:lnTo>
                <a:lnTo>
                  <a:pt x="1678618" y="659697"/>
                </a:lnTo>
                <a:lnTo>
                  <a:pt x="1719190" y="645196"/>
                </a:lnTo>
                <a:lnTo>
                  <a:pt x="1754980" y="622441"/>
                </a:lnTo>
                <a:lnTo>
                  <a:pt x="1784831" y="592591"/>
                </a:lnTo>
                <a:lnTo>
                  <a:pt x="1807586" y="556801"/>
                </a:lnTo>
                <a:lnTo>
                  <a:pt x="1822087" y="516229"/>
                </a:lnTo>
                <a:lnTo>
                  <a:pt x="1827178" y="472032"/>
                </a:lnTo>
                <a:lnTo>
                  <a:pt x="1827178" y="192755"/>
                </a:lnTo>
                <a:lnTo>
                  <a:pt x="1822087" y="148558"/>
                </a:lnTo>
                <a:lnTo>
                  <a:pt x="1807586" y="107986"/>
                </a:lnTo>
                <a:lnTo>
                  <a:pt x="1784831" y="72196"/>
                </a:lnTo>
                <a:lnTo>
                  <a:pt x="1754980" y="42346"/>
                </a:lnTo>
                <a:lnTo>
                  <a:pt x="1719190" y="19591"/>
                </a:lnTo>
                <a:lnTo>
                  <a:pt x="1678618" y="5090"/>
                </a:lnTo>
                <a:lnTo>
                  <a:pt x="1634421" y="0"/>
                </a:lnTo>
                <a:close/>
              </a:path>
            </a:pathLst>
          </a:custGeom>
          <a:solidFill>
            <a:srgbClr val="A1C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6074" y="1696991"/>
            <a:ext cx="1827530" cy="664845"/>
          </a:xfrm>
          <a:custGeom>
            <a:avLst/>
            <a:gdLst/>
            <a:ahLst/>
            <a:cxnLst/>
            <a:rect l="l" t="t" r="r" b="b"/>
            <a:pathLst>
              <a:path w="1827529" h="664844">
                <a:moveTo>
                  <a:pt x="0" y="192756"/>
                </a:moveTo>
                <a:lnTo>
                  <a:pt x="5090" y="148558"/>
                </a:lnTo>
                <a:lnTo>
                  <a:pt x="19591" y="107986"/>
                </a:lnTo>
                <a:lnTo>
                  <a:pt x="42346" y="72196"/>
                </a:lnTo>
                <a:lnTo>
                  <a:pt x="72196" y="42346"/>
                </a:lnTo>
                <a:lnTo>
                  <a:pt x="107986" y="19591"/>
                </a:lnTo>
                <a:lnTo>
                  <a:pt x="148558" y="5090"/>
                </a:lnTo>
                <a:lnTo>
                  <a:pt x="192756" y="0"/>
                </a:lnTo>
                <a:lnTo>
                  <a:pt x="1634421" y="0"/>
                </a:lnTo>
                <a:lnTo>
                  <a:pt x="1678618" y="5090"/>
                </a:lnTo>
                <a:lnTo>
                  <a:pt x="1719190" y="19591"/>
                </a:lnTo>
                <a:lnTo>
                  <a:pt x="1754980" y="42346"/>
                </a:lnTo>
                <a:lnTo>
                  <a:pt x="1784831" y="72196"/>
                </a:lnTo>
                <a:lnTo>
                  <a:pt x="1807585" y="107986"/>
                </a:lnTo>
                <a:lnTo>
                  <a:pt x="1822086" y="148558"/>
                </a:lnTo>
                <a:lnTo>
                  <a:pt x="1827177" y="192756"/>
                </a:lnTo>
                <a:lnTo>
                  <a:pt x="1827177" y="472032"/>
                </a:lnTo>
                <a:lnTo>
                  <a:pt x="1822086" y="516229"/>
                </a:lnTo>
                <a:lnTo>
                  <a:pt x="1807585" y="556802"/>
                </a:lnTo>
                <a:lnTo>
                  <a:pt x="1784831" y="592591"/>
                </a:lnTo>
                <a:lnTo>
                  <a:pt x="1754980" y="622442"/>
                </a:lnTo>
                <a:lnTo>
                  <a:pt x="1719190" y="645196"/>
                </a:lnTo>
                <a:lnTo>
                  <a:pt x="1678618" y="659698"/>
                </a:lnTo>
                <a:lnTo>
                  <a:pt x="1634421" y="664788"/>
                </a:lnTo>
                <a:lnTo>
                  <a:pt x="192756" y="664788"/>
                </a:lnTo>
                <a:lnTo>
                  <a:pt x="148558" y="659698"/>
                </a:lnTo>
                <a:lnTo>
                  <a:pt x="107986" y="645196"/>
                </a:lnTo>
                <a:lnTo>
                  <a:pt x="72196" y="622442"/>
                </a:lnTo>
                <a:lnTo>
                  <a:pt x="42346" y="592591"/>
                </a:lnTo>
                <a:lnTo>
                  <a:pt x="19591" y="556802"/>
                </a:lnTo>
                <a:lnTo>
                  <a:pt x="5090" y="516229"/>
                </a:lnTo>
                <a:lnTo>
                  <a:pt x="0" y="472032"/>
                </a:lnTo>
                <a:lnTo>
                  <a:pt x="0" y="192756"/>
                </a:lnTo>
                <a:close/>
              </a:path>
            </a:pathLst>
          </a:custGeom>
          <a:ln w="38099">
            <a:solidFill>
              <a:srgbClr val="0029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08288" y="3896393"/>
            <a:ext cx="1283109" cy="1204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9540" y="4539490"/>
            <a:ext cx="3369310" cy="307975"/>
          </a:xfrm>
          <a:custGeom>
            <a:avLst/>
            <a:gdLst/>
            <a:ahLst/>
            <a:cxnLst/>
            <a:rect l="l" t="t" r="r" b="b"/>
            <a:pathLst>
              <a:path w="3369310" h="307975">
                <a:moveTo>
                  <a:pt x="3121002" y="0"/>
                </a:moveTo>
                <a:lnTo>
                  <a:pt x="3121002" y="66631"/>
                </a:lnTo>
                <a:lnTo>
                  <a:pt x="0" y="66631"/>
                </a:lnTo>
                <a:lnTo>
                  <a:pt x="0" y="240830"/>
                </a:lnTo>
                <a:lnTo>
                  <a:pt x="3121002" y="240830"/>
                </a:lnTo>
                <a:lnTo>
                  <a:pt x="3121002" y="307461"/>
                </a:lnTo>
                <a:lnTo>
                  <a:pt x="3368841" y="153730"/>
                </a:lnTo>
                <a:lnTo>
                  <a:pt x="3121002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09540" y="4539490"/>
            <a:ext cx="3369310" cy="307975"/>
          </a:xfrm>
          <a:custGeom>
            <a:avLst/>
            <a:gdLst/>
            <a:ahLst/>
            <a:cxnLst/>
            <a:rect l="l" t="t" r="r" b="b"/>
            <a:pathLst>
              <a:path w="3369310" h="307975">
                <a:moveTo>
                  <a:pt x="0" y="66631"/>
                </a:moveTo>
                <a:lnTo>
                  <a:pt x="3121002" y="66631"/>
                </a:lnTo>
                <a:lnTo>
                  <a:pt x="3121002" y="0"/>
                </a:lnTo>
                <a:lnTo>
                  <a:pt x="3368841" y="153730"/>
                </a:lnTo>
                <a:lnTo>
                  <a:pt x="3121002" y="307461"/>
                </a:lnTo>
                <a:lnTo>
                  <a:pt x="3121002" y="240829"/>
                </a:lnTo>
                <a:lnTo>
                  <a:pt x="0" y="240829"/>
                </a:lnTo>
                <a:lnTo>
                  <a:pt x="0" y="66631"/>
                </a:lnTo>
                <a:close/>
              </a:path>
            </a:pathLst>
          </a:custGeom>
          <a:ln w="38099">
            <a:solidFill>
              <a:srgbClr val="FF7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7400" y="3810000"/>
            <a:ext cx="1044575" cy="1271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20192" y="4330930"/>
            <a:ext cx="2032462" cy="85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3771" y="4463934"/>
            <a:ext cx="876992" cy="586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7600" y="4369978"/>
            <a:ext cx="1852930" cy="675005"/>
          </a:xfrm>
          <a:custGeom>
            <a:avLst/>
            <a:gdLst/>
            <a:ahLst/>
            <a:cxnLst/>
            <a:rect l="l" t="t" r="r" b="b"/>
            <a:pathLst>
              <a:path w="1852929" h="675004">
                <a:moveTo>
                  <a:pt x="1657278" y="0"/>
                </a:moveTo>
                <a:lnTo>
                  <a:pt x="195583" y="0"/>
                </a:lnTo>
                <a:lnTo>
                  <a:pt x="150738" y="5165"/>
                </a:lnTo>
                <a:lnTo>
                  <a:pt x="109570" y="19879"/>
                </a:lnTo>
                <a:lnTo>
                  <a:pt x="73255" y="42967"/>
                </a:lnTo>
                <a:lnTo>
                  <a:pt x="42967" y="73255"/>
                </a:lnTo>
                <a:lnTo>
                  <a:pt x="19879" y="109570"/>
                </a:lnTo>
                <a:lnTo>
                  <a:pt x="5165" y="150738"/>
                </a:lnTo>
                <a:lnTo>
                  <a:pt x="0" y="195583"/>
                </a:lnTo>
                <a:lnTo>
                  <a:pt x="0" y="478960"/>
                </a:lnTo>
                <a:lnTo>
                  <a:pt x="5165" y="523805"/>
                </a:lnTo>
                <a:lnTo>
                  <a:pt x="19879" y="564973"/>
                </a:lnTo>
                <a:lnTo>
                  <a:pt x="42967" y="601288"/>
                </a:lnTo>
                <a:lnTo>
                  <a:pt x="73255" y="631576"/>
                </a:lnTo>
                <a:lnTo>
                  <a:pt x="109570" y="654664"/>
                </a:lnTo>
                <a:lnTo>
                  <a:pt x="150738" y="669378"/>
                </a:lnTo>
                <a:lnTo>
                  <a:pt x="195583" y="674543"/>
                </a:lnTo>
                <a:lnTo>
                  <a:pt x="1657278" y="674543"/>
                </a:lnTo>
                <a:lnTo>
                  <a:pt x="1702124" y="669378"/>
                </a:lnTo>
                <a:lnTo>
                  <a:pt x="1743291" y="654664"/>
                </a:lnTo>
                <a:lnTo>
                  <a:pt x="1779606" y="631576"/>
                </a:lnTo>
                <a:lnTo>
                  <a:pt x="1809894" y="601288"/>
                </a:lnTo>
                <a:lnTo>
                  <a:pt x="1832983" y="564973"/>
                </a:lnTo>
                <a:lnTo>
                  <a:pt x="1847697" y="523805"/>
                </a:lnTo>
                <a:lnTo>
                  <a:pt x="1852862" y="478960"/>
                </a:lnTo>
                <a:lnTo>
                  <a:pt x="1852862" y="195583"/>
                </a:lnTo>
                <a:lnTo>
                  <a:pt x="1847697" y="150738"/>
                </a:lnTo>
                <a:lnTo>
                  <a:pt x="1832983" y="109570"/>
                </a:lnTo>
                <a:lnTo>
                  <a:pt x="1809894" y="73255"/>
                </a:lnTo>
                <a:lnTo>
                  <a:pt x="1779606" y="42967"/>
                </a:lnTo>
                <a:lnTo>
                  <a:pt x="1743291" y="19879"/>
                </a:lnTo>
                <a:lnTo>
                  <a:pt x="1702124" y="5165"/>
                </a:lnTo>
                <a:lnTo>
                  <a:pt x="1657278" y="0"/>
                </a:lnTo>
                <a:close/>
              </a:path>
            </a:pathLst>
          </a:custGeom>
          <a:solidFill>
            <a:srgbClr val="FFF2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57600" y="4369978"/>
            <a:ext cx="1852930" cy="675005"/>
          </a:xfrm>
          <a:custGeom>
            <a:avLst/>
            <a:gdLst/>
            <a:ahLst/>
            <a:cxnLst/>
            <a:rect l="l" t="t" r="r" b="b"/>
            <a:pathLst>
              <a:path w="1852929" h="675004">
                <a:moveTo>
                  <a:pt x="0" y="195583"/>
                </a:moveTo>
                <a:lnTo>
                  <a:pt x="5165" y="150738"/>
                </a:lnTo>
                <a:lnTo>
                  <a:pt x="19879" y="109571"/>
                </a:lnTo>
                <a:lnTo>
                  <a:pt x="42967" y="73256"/>
                </a:lnTo>
                <a:lnTo>
                  <a:pt x="73256" y="42967"/>
                </a:lnTo>
                <a:lnTo>
                  <a:pt x="109571" y="19879"/>
                </a:lnTo>
                <a:lnTo>
                  <a:pt x="150738" y="5165"/>
                </a:lnTo>
                <a:lnTo>
                  <a:pt x="195583" y="0"/>
                </a:lnTo>
                <a:lnTo>
                  <a:pt x="1657278" y="0"/>
                </a:lnTo>
                <a:lnTo>
                  <a:pt x="1702124" y="5165"/>
                </a:lnTo>
                <a:lnTo>
                  <a:pt x="1743291" y="19879"/>
                </a:lnTo>
                <a:lnTo>
                  <a:pt x="1779606" y="42967"/>
                </a:lnTo>
                <a:lnTo>
                  <a:pt x="1809894" y="73256"/>
                </a:lnTo>
                <a:lnTo>
                  <a:pt x="1832983" y="109571"/>
                </a:lnTo>
                <a:lnTo>
                  <a:pt x="1847697" y="150738"/>
                </a:lnTo>
                <a:lnTo>
                  <a:pt x="1852862" y="195583"/>
                </a:lnTo>
                <a:lnTo>
                  <a:pt x="1852862" y="478960"/>
                </a:lnTo>
                <a:lnTo>
                  <a:pt x="1847697" y="523806"/>
                </a:lnTo>
                <a:lnTo>
                  <a:pt x="1832983" y="564973"/>
                </a:lnTo>
                <a:lnTo>
                  <a:pt x="1809894" y="601288"/>
                </a:lnTo>
                <a:lnTo>
                  <a:pt x="1779606" y="631577"/>
                </a:lnTo>
                <a:lnTo>
                  <a:pt x="1743291" y="654665"/>
                </a:lnTo>
                <a:lnTo>
                  <a:pt x="1702124" y="669379"/>
                </a:lnTo>
                <a:lnTo>
                  <a:pt x="1657278" y="674544"/>
                </a:lnTo>
                <a:lnTo>
                  <a:pt x="195583" y="674544"/>
                </a:lnTo>
                <a:lnTo>
                  <a:pt x="150738" y="669379"/>
                </a:lnTo>
                <a:lnTo>
                  <a:pt x="109571" y="654665"/>
                </a:lnTo>
                <a:lnTo>
                  <a:pt x="73256" y="631577"/>
                </a:lnTo>
                <a:lnTo>
                  <a:pt x="42967" y="601288"/>
                </a:lnTo>
                <a:lnTo>
                  <a:pt x="19879" y="564973"/>
                </a:lnTo>
                <a:lnTo>
                  <a:pt x="5165" y="523806"/>
                </a:lnTo>
                <a:lnTo>
                  <a:pt x="0" y="478960"/>
                </a:lnTo>
                <a:lnTo>
                  <a:pt x="0" y="195583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715" marR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B2B</a:t>
            </a:r>
          </a:p>
          <a:p>
            <a:pPr marL="5715"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 marL="698500" marR="679450">
              <a:lnSpc>
                <a:spcPts val="3800"/>
              </a:lnSpc>
            </a:pPr>
            <a:r>
              <a:rPr dirty="0" sz="3200" spc="-5"/>
              <a:t>Nike</a:t>
            </a:r>
            <a:r>
              <a:rPr dirty="0" sz="3200" spc="-5">
                <a:latin typeface="MS PGothic"/>
                <a:cs typeface="MS PGothic"/>
              </a:rPr>
              <a:t>’</a:t>
            </a:r>
            <a:r>
              <a:rPr dirty="0" sz="3200" spc="-5"/>
              <a:t>s Relationship with </a:t>
            </a:r>
            <a:r>
              <a:rPr dirty="0" sz="3200"/>
              <a:t>shoe  </a:t>
            </a:r>
            <a:r>
              <a:rPr dirty="0" sz="3200" spc="-5"/>
              <a:t>retailers </a:t>
            </a:r>
            <a:r>
              <a:rPr dirty="0" sz="3200"/>
              <a:t>like </a:t>
            </a:r>
            <a:r>
              <a:rPr dirty="0" sz="3200" spc="-5"/>
              <a:t>Foot</a:t>
            </a:r>
            <a:r>
              <a:rPr dirty="0" sz="3200" spc="-30"/>
              <a:t> </a:t>
            </a:r>
            <a:r>
              <a:rPr dirty="0" sz="3200"/>
              <a:t>Locker</a:t>
            </a:r>
            <a:endParaRPr sz="3200">
              <a:latin typeface="MS PGothic"/>
              <a:cs typeface="MS PGothic"/>
            </a:endParaRPr>
          </a:p>
          <a:p>
            <a:pPr marL="5715"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algn="ctr" marL="29209">
              <a:lnSpc>
                <a:spcPct val="100000"/>
              </a:lnSpc>
              <a:spcBef>
                <a:spcPts val="2515"/>
              </a:spcBef>
            </a:pPr>
            <a:r>
              <a:rPr dirty="0"/>
              <a:t>B2C</a:t>
            </a:r>
          </a:p>
          <a:p>
            <a:pPr marL="5715"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7780" marR="5080">
              <a:lnSpc>
                <a:spcPts val="3800"/>
              </a:lnSpc>
              <a:spcBef>
                <a:spcPts val="5"/>
              </a:spcBef>
            </a:pPr>
            <a:r>
              <a:rPr dirty="0" sz="3200" spc="-5"/>
              <a:t>Niketown stores </a:t>
            </a:r>
            <a:r>
              <a:rPr dirty="0" sz="3200"/>
              <a:t>selling shoes </a:t>
            </a:r>
            <a:r>
              <a:rPr dirty="0" sz="3200" spc="-5"/>
              <a:t>directly  to consumers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28835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385" algn="l"/>
              </a:tabLst>
            </a:pPr>
            <a:r>
              <a:rPr dirty="0" sz="4400"/>
              <a:t>A	</a:t>
            </a:r>
            <a:r>
              <a:rPr dirty="0" sz="4400" spc="-5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90469"/>
            <a:ext cx="7663180" cy="27012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3200" spc="-5">
                <a:latin typeface="Arial"/>
                <a:cs typeface="Arial"/>
              </a:rPr>
              <a:t>Integrated Marketing</a:t>
            </a:r>
            <a:r>
              <a:rPr dirty="0" sz="3200" spc="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Communication…..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89500"/>
              </a:lnSpc>
              <a:spcBef>
                <a:spcPts val="835"/>
              </a:spcBef>
            </a:pPr>
            <a:r>
              <a:rPr dirty="0" sz="3600" i="1">
                <a:latin typeface="Arial"/>
                <a:cs typeface="Arial"/>
              </a:rPr>
              <a:t>is a process </a:t>
            </a:r>
            <a:r>
              <a:rPr dirty="0" sz="3600" spc="-5" i="1">
                <a:latin typeface="Arial"/>
                <a:cs typeface="Arial"/>
              </a:rPr>
              <a:t>for </a:t>
            </a:r>
            <a:r>
              <a:rPr dirty="0" sz="3600" i="1">
                <a:latin typeface="Arial"/>
                <a:cs typeface="Arial"/>
              </a:rPr>
              <a:t>planning, </a:t>
            </a:r>
            <a:r>
              <a:rPr dirty="0" sz="3600" spc="-5" i="1">
                <a:latin typeface="Arial"/>
                <a:cs typeface="Arial"/>
              </a:rPr>
              <a:t>executing </a:t>
            </a:r>
            <a:r>
              <a:rPr dirty="0" sz="3600" i="1">
                <a:latin typeface="Arial"/>
                <a:cs typeface="Arial"/>
              </a:rPr>
              <a:t>&amp;  </a:t>
            </a:r>
            <a:r>
              <a:rPr dirty="0" sz="3600" spc="-5" i="1">
                <a:latin typeface="Arial"/>
                <a:cs typeface="Arial"/>
              </a:rPr>
              <a:t>monitoring the </a:t>
            </a:r>
            <a:r>
              <a:rPr dirty="0" sz="3600" i="1">
                <a:latin typeface="Arial"/>
                <a:cs typeface="Arial"/>
              </a:rPr>
              <a:t>brand messages </a:t>
            </a:r>
            <a:r>
              <a:rPr dirty="0" sz="3600" spc="-5" i="1">
                <a:latin typeface="Arial"/>
                <a:cs typeface="Arial"/>
              </a:rPr>
              <a:t>that  create customer</a:t>
            </a:r>
            <a:r>
              <a:rPr dirty="0" sz="3600" i="1">
                <a:latin typeface="Arial"/>
                <a:cs typeface="Arial"/>
              </a:rPr>
              <a:t> </a:t>
            </a:r>
            <a:r>
              <a:rPr dirty="0" sz="3600" spc="-5" i="1">
                <a:latin typeface="Arial"/>
                <a:cs typeface="Arial"/>
              </a:rPr>
              <a:t>relationships</a:t>
            </a:r>
            <a:endParaRPr sz="3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45"/>
              </a:spcBef>
            </a:pPr>
            <a:r>
              <a:rPr dirty="0" sz="2000" i="1">
                <a:latin typeface="Arial"/>
                <a:cs typeface="Arial"/>
              </a:rPr>
              <a:t>Duncan, Principles of </a:t>
            </a:r>
            <a:r>
              <a:rPr dirty="0" sz="2000" spc="-5" i="1">
                <a:latin typeface="Arial"/>
                <a:cs typeface="Arial"/>
              </a:rPr>
              <a:t>Advertising </a:t>
            </a:r>
            <a:r>
              <a:rPr dirty="0" sz="2000" i="1">
                <a:latin typeface="Arial"/>
                <a:cs typeface="Arial"/>
              </a:rPr>
              <a:t>&amp; </a:t>
            </a:r>
            <a:r>
              <a:rPr dirty="0" sz="2000" spc="-5" i="1">
                <a:latin typeface="Arial"/>
                <a:cs typeface="Arial"/>
              </a:rPr>
              <a:t>IMC,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2005:17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6212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1452245" algn="l"/>
              </a:tabLst>
            </a:pPr>
            <a:r>
              <a:rPr dirty="0" sz="4000" spc="-5"/>
              <a:t>The	</a:t>
            </a:r>
            <a:r>
              <a:rPr dirty="0" sz="4000"/>
              <a:t>8	Key </a:t>
            </a:r>
            <a:r>
              <a:rPr dirty="0" sz="4000" spc="-5"/>
              <a:t>Functions </a:t>
            </a:r>
            <a:r>
              <a:rPr dirty="0" sz="4000"/>
              <a:t>of </a:t>
            </a:r>
            <a:r>
              <a:rPr dirty="0" sz="4000" spc="-5"/>
              <a:t>Marketing  Communication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02589" y="1445895"/>
            <a:ext cx="5661025" cy="440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Arial"/>
                <a:cs typeface="Arial"/>
              </a:rPr>
              <a:t>Advertising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0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latin typeface="Arial"/>
                <a:cs typeface="Arial"/>
              </a:rPr>
              <a:t>Direct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marketing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0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Arial"/>
                <a:cs typeface="Arial"/>
              </a:rPr>
              <a:t>Publicity </a:t>
            </a:r>
            <a:r>
              <a:rPr dirty="0" sz="3600">
                <a:latin typeface="Arial"/>
                <a:cs typeface="Arial"/>
              </a:rPr>
              <a:t>(public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relations)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0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latin typeface="Arial"/>
                <a:cs typeface="Arial"/>
              </a:rPr>
              <a:t>Sales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promotion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0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latin typeface="Arial"/>
                <a:cs typeface="Arial"/>
              </a:rPr>
              <a:t>Personal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selling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Arial"/>
                <a:cs typeface="Arial"/>
              </a:rPr>
              <a:t>Internet/ </a:t>
            </a:r>
            <a:r>
              <a:rPr dirty="0" sz="3600">
                <a:latin typeface="Arial"/>
                <a:cs typeface="Arial"/>
              </a:rPr>
              <a:t>Social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media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  <a:spcBef>
                <a:spcPts val="80"/>
              </a:spcBef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Arial"/>
                <a:cs typeface="Arial"/>
              </a:rPr>
              <a:t>Events </a:t>
            </a:r>
            <a:r>
              <a:rPr dirty="0" sz="3600">
                <a:latin typeface="Arial"/>
                <a:cs typeface="Arial"/>
              </a:rPr>
              <a:t>and</a:t>
            </a:r>
            <a:r>
              <a:rPr dirty="0" sz="3600" spc="-6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sponsorships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  <a:tabLst>
                <a:tab pos="462915" algn="l"/>
              </a:tabLst>
            </a:pPr>
            <a:r>
              <a:rPr dirty="0" sz="3050" spc="-700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3050" spc="-70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latin typeface="Arial"/>
                <a:cs typeface="Arial"/>
              </a:rPr>
              <a:t>Packaging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5119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What </a:t>
            </a:r>
            <a:r>
              <a:rPr dirty="0" sz="4400"/>
              <a:t>is</a:t>
            </a:r>
            <a:r>
              <a:rPr dirty="0" sz="4400" spc="-35"/>
              <a:t> </a:t>
            </a:r>
            <a:r>
              <a:rPr dirty="0" sz="4400" spc="-5"/>
              <a:t>Advertising?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5927" y="1442149"/>
            <a:ext cx="7939405" cy="39046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Consumer &amp; B2B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different</a:t>
            </a:r>
            <a:endParaRPr sz="2800">
              <a:latin typeface="Arial"/>
              <a:cs typeface="Arial"/>
            </a:endParaRPr>
          </a:p>
          <a:p>
            <a:pPr marL="355600" marR="25400" indent="-342900">
              <a:lnSpc>
                <a:spcPts val="3030"/>
              </a:lnSpc>
              <a:spcBef>
                <a:spcPts val="69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Refers to space/time for </a:t>
            </a:r>
            <a:r>
              <a:rPr dirty="0" sz="2800">
                <a:latin typeface="Arial"/>
                <a:cs typeface="Arial"/>
              </a:rPr>
              <a:t>which a price is paid by  </a:t>
            </a:r>
            <a:r>
              <a:rPr dirty="0" sz="2800" spc="-5">
                <a:latin typeface="Arial"/>
                <a:cs typeface="Arial"/>
              </a:rPr>
              <a:t>the advertiser to the </a:t>
            </a:r>
            <a:r>
              <a:rPr dirty="0" sz="2800">
                <a:latin typeface="Arial"/>
                <a:cs typeface="Arial"/>
              </a:rPr>
              <a:t>media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owner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89700"/>
              </a:lnSpc>
              <a:spcBef>
                <a:spcPts val="61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Refers to </a:t>
            </a:r>
            <a:r>
              <a:rPr dirty="0" sz="2800">
                <a:latin typeface="Arial"/>
                <a:cs typeface="Arial"/>
              </a:rPr>
              <a:t>messages over which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medium  exercises no </a:t>
            </a:r>
            <a:r>
              <a:rPr dirty="0" sz="2800" spc="-5">
                <a:latin typeface="Arial"/>
                <a:cs typeface="Arial"/>
              </a:rPr>
              <a:t>editorial control (other than accept/  reject)</a:t>
            </a:r>
            <a:endParaRPr sz="2800">
              <a:latin typeface="Arial"/>
              <a:cs typeface="Arial"/>
            </a:endParaRPr>
          </a:p>
          <a:p>
            <a:pPr marL="355600" marR="94615" indent="-342900">
              <a:lnSpc>
                <a:spcPts val="3030"/>
              </a:lnSpc>
              <a:spcBef>
                <a:spcPts val="68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Media=TV, </a:t>
            </a:r>
            <a:r>
              <a:rPr dirty="0" sz="2800">
                <a:latin typeface="Arial"/>
                <a:cs typeface="Arial"/>
              </a:rPr>
              <a:t>radio, cinema, newspapers &amp;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mags,  outdoor, digital </a:t>
            </a:r>
            <a:r>
              <a:rPr dirty="0" sz="2800">
                <a:latin typeface="Arial"/>
                <a:cs typeface="Arial"/>
              </a:rPr>
              <a:t>&amp; ambient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Is conventional advertising </a:t>
            </a:r>
            <a:r>
              <a:rPr dirty="0" sz="2800">
                <a:latin typeface="Arial"/>
                <a:cs typeface="Arial"/>
              </a:rPr>
              <a:t>under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threat?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64230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What </a:t>
            </a:r>
            <a:r>
              <a:rPr dirty="0" sz="4400"/>
              <a:t>is Direct</a:t>
            </a:r>
            <a:r>
              <a:rPr dirty="0" sz="4400" spc="-50"/>
              <a:t> </a:t>
            </a:r>
            <a:r>
              <a:rPr dirty="0" sz="4400" spc="-5"/>
              <a:t>Marketing?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303338"/>
            <a:ext cx="8215630" cy="462724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marR="5080" indent="-342900">
              <a:lnSpc>
                <a:spcPct val="77400"/>
              </a:lnSpc>
              <a:spcBef>
                <a:spcPts val="8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Selected </a:t>
            </a:r>
            <a:r>
              <a:rPr dirty="0" sz="2800">
                <a:latin typeface="Arial"/>
                <a:cs typeface="Arial"/>
              </a:rPr>
              <a:t>&amp; </a:t>
            </a:r>
            <a:r>
              <a:rPr dirty="0" sz="2800" spc="-5">
                <a:latin typeface="Arial"/>
                <a:cs typeface="Arial"/>
              </a:rPr>
              <a:t>selective distribution </a:t>
            </a:r>
            <a:r>
              <a:rPr dirty="0" sz="2800">
                <a:latin typeface="Arial"/>
                <a:cs typeface="Arial"/>
              </a:rPr>
              <a:t>&amp; </a:t>
            </a:r>
            <a:r>
              <a:rPr dirty="0" sz="2800" spc="-5">
                <a:latin typeface="Arial"/>
                <a:cs typeface="Arial"/>
              </a:rPr>
              <a:t>communication  </a:t>
            </a:r>
            <a:r>
              <a:rPr dirty="0" sz="2800">
                <a:latin typeface="Arial"/>
                <a:cs typeface="Arial"/>
              </a:rPr>
              <a:t>channel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Direct Response &amp;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interactive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Media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involved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3329"/>
              </a:lnSpc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Print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TV (digital)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3329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Telemarketing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3329"/>
              </a:lnSpc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Internet </a:t>
            </a:r>
            <a:r>
              <a:rPr dirty="0" sz="2800">
                <a:latin typeface="Arial"/>
                <a:cs typeface="Arial"/>
              </a:rPr>
              <a:t>(includes viral,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blogging)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junk mail Direct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Marketing?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29"/>
              </a:lnSpc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Where </a:t>
            </a:r>
            <a:r>
              <a:rPr dirty="0" sz="2800">
                <a:latin typeface="Arial"/>
                <a:cs typeface="Arial"/>
              </a:rPr>
              <a:t>does </a:t>
            </a:r>
            <a:r>
              <a:rPr dirty="0" sz="2800" spc="-5">
                <a:latin typeface="Arial"/>
                <a:cs typeface="Arial"/>
              </a:rPr>
              <a:t>podcasting fit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Are online social </a:t>
            </a:r>
            <a:r>
              <a:rPr dirty="0" sz="2800" spc="-5">
                <a:latin typeface="Arial"/>
                <a:cs typeface="Arial"/>
              </a:rPr>
              <a:t>networks the </a:t>
            </a:r>
            <a:r>
              <a:rPr dirty="0" sz="2800">
                <a:latin typeface="Arial"/>
                <a:cs typeface="Arial"/>
              </a:rPr>
              <a:t>most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direct?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529" y="293370"/>
            <a:ext cx="61817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5395" algn="l"/>
              </a:tabLst>
            </a:pPr>
            <a:r>
              <a:rPr dirty="0" sz="4000" spc="-5"/>
              <a:t>Publicity</a:t>
            </a:r>
            <a:r>
              <a:rPr dirty="0" sz="4000" spc="15"/>
              <a:t> </a:t>
            </a:r>
            <a:r>
              <a:rPr dirty="0" sz="4000"/>
              <a:t>&amp;	Public</a:t>
            </a:r>
            <a:r>
              <a:rPr dirty="0" sz="4000" spc="-60"/>
              <a:t> </a:t>
            </a:r>
            <a:r>
              <a:rPr dirty="0" sz="4000" spc="-5"/>
              <a:t>Relations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9565" y="1590358"/>
            <a:ext cx="8388350" cy="32207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42875">
              <a:lnSpc>
                <a:spcPts val="3300"/>
              </a:lnSpc>
              <a:spcBef>
                <a:spcPts val="260"/>
              </a:spcBef>
            </a:pPr>
            <a:r>
              <a:rPr dirty="0" sz="2800" spc="-5">
                <a:latin typeface="Comic Sans MS"/>
                <a:cs typeface="Comic Sans MS"/>
              </a:rPr>
              <a:t>“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Publicity </a:t>
            </a:r>
            <a:r>
              <a:rPr dirty="0" sz="2800">
                <a:latin typeface="Arial"/>
                <a:cs typeface="Arial"/>
              </a:rPr>
              <a:t>is </a:t>
            </a:r>
            <a:r>
              <a:rPr dirty="0" sz="2800" spc="-5">
                <a:latin typeface="Arial"/>
                <a:cs typeface="Arial"/>
              </a:rPr>
              <a:t>stories </a:t>
            </a:r>
            <a:r>
              <a:rPr dirty="0" sz="2800">
                <a:latin typeface="Arial"/>
                <a:cs typeface="Arial"/>
              </a:rPr>
              <a:t>and brand </a:t>
            </a:r>
            <a:r>
              <a:rPr dirty="0" sz="2800" spc="-5">
                <a:latin typeface="Arial"/>
                <a:cs typeface="Arial"/>
              </a:rPr>
              <a:t>mentions </a:t>
            </a:r>
            <a:r>
              <a:rPr dirty="0" sz="2800">
                <a:latin typeface="Arial"/>
                <a:cs typeface="Arial"/>
              </a:rPr>
              <a:t>delivered by 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mass media </a:t>
            </a:r>
            <a:r>
              <a:rPr dirty="0" sz="2800" spc="-5">
                <a:latin typeface="Arial"/>
                <a:cs typeface="Arial"/>
              </a:rPr>
              <a:t>without </a:t>
            </a:r>
            <a:r>
              <a:rPr dirty="0" sz="2800">
                <a:latin typeface="Arial"/>
                <a:cs typeface="Arial"/>
              </a:rPr>
              <a:t>charge” (Duncan, 2005,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00"/>
              </a:lnSpc>
            </a:pPr>
            <a:r>
              <a:rPr dirty="0" sz="2800">
                <a:latin typeface="Arial"/>
                <a:cs typeface="Arial"/>
              </a:rPr>
              <a:t>10).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1605"/>
              </a:spcBef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Public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dirty="0" sz="2800">
                <a:latin typeface="Arial"/>
                <a:cs typeface="Arial"/>
              </a:rPr>
              <a:t>“are </a:t>
            </a:r>
            <a:r>
              <a:rPr dirty="0" sz="2800" spc="-5">
                <a:latin typeface="Arial"/>
                <a:cs typeface="Arial"/>
              </a:rPr>
              <a:t>communication activities that  </a:t>
            </a:r>
            <a:r>
              <a:rPr dirty="0" sz="2800">
                <a:latin typeface="Arial"/>
                <a:cs typeface="Arial"/>
              </a:rPr>
              <a:t>help an </a:t>
            </a:r>
            <a:r>
              <a:rPr dirty="0" sz="2800" spc="-5">
                <a:latin typeface="Arial"/>
                <a:cs typeface="Arial"/>
              </a:rPr>
              <a:t>organization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5">
                <a:latin typeface="Arial"/>
                <a:cs typeface="Arial"/>
              </a:rPr>
              <a:t>its </a:t>
            </a:r>
            <a:r>
              <a:rPr dirty="0" sz="2800">
                <a:latin typeface="Arial"/>
                <a:cs typeface="Arial"/>
              </a:rPr>
              <a:t>publics adapt </a:t>
            </a:r>
            <a:r>
              <a:rPr dirty="0" sz="2800" spc="-5">
                <a:latin typeface="Arial"/>
                <a:cs typeface="Arial"/>
              </a:rPr>
              <a:t>mutually to  </a:t>
            </a:r>
            <a:r>
              <a:rPr dirty="0" sz="2800">
                <a:latin typeface="Arial"/>
                <a:cs typeface="Arial"/>
              </a:rPr>
              <a:t>each </a:t>
            </a:r>
            <a:r>
              <a:rPr dirty="0" sz="2800" spc="-5">
                <a:latin typeface="Arial"/>
                <a:cs typeface="Arial"/>
              </a:rPr>
              <a:t>other” </a:t>
            </a:r>
            <a:r>
              <a:rPr dirty="0" sz="2800">
                <a:latin typeface="Arial"/>
                <a:cs typeface="Arial"/>
              </a:rPr>
              <a:t>in an </a:t>
            </a:r>
            <a:r>
              <a:rPr dirty="0" sz="2800" spc="-10">
                <a:latin typeface="Arial"/>
                <a:cs typeface="Arial"/>
              </a:rPr>
              <a:t>effort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gain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support and  </a:t>
            </a:r>
            <a:r>
              <a:rPr dirty="0" sz="2800" spc="-5">
                <a:latin typeface="Arial"/>
                <a:cs typeface="Arial"/>
              </a:rPr>
              <a:t>cooperation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those </a:t>
            </a:r>
            <a:r>
              <a:rPr dirty="0" sz="2800">
                <a:latin typeface="Arial"/>
                <a:cs typeface="Arial"/>
              </a:rPr>
              <a:t>publics” (Duncan, 2005, p.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10).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277" y="6363969"/>
            <a:ext cx="4385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Source: </a:t>
            </a:r>
            <a:r>
              <a:rPr dirty="0" sz="1400" spc="-5">
                <a:latin typeface="Arial"/>
                <a:cs typeface="Arial"/>
                <a:hlinkClick r:id="rId2"/>
              </a:rPr>
              <a:t>http://commercial-archive.com/132015.php</a:t>
            </a:r>
            <a:r>
              <a:rPr dirty="0" sz="1400" spc="335">
                <a:latin typeface="Arial"/>
                <a:cs typeface="Arial"/>
              </a:rPr>
              <a:t> </a:t>
            </a:r>
            <a:r>
              <a:rPr dirty="0" baseline="-12345" sz="2700" spc="-7">
                <a:latin typeface="Arial"/>
                <a:cs typeface="Arial"/>
              </a:rPr>
              <a:t>23</a:t>
            </a:r>
            <a:endParaRPr baseline="-12345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8008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7285" algn="l"/>
              </a:tabLst>
            </a:pPr>
            <a:r>
              <a:rPr dirty="0" sz="4400" spc="-5"/>
              <a:t>What</a:t>
            </a:r>
            <a:r>
              <a:rPr dirty="0" sz="4400"/>
              <a:t> is Brand	Public</a:t>
            </a:r>
            <a:r>
              <a:rPr dirty="0" sz="4400" spc="-60"/>
              <a:t> </a:t>
            </a:r>
            <a:r>
              <a:rPr dirty="0" sz="4400" spc="-5"/>
              <a:t>Relations?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374458"/>
            <a:ext cx="8068945" cy="28682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4300"/>
              </a:lnSpc>
              <a:spcBef>
                <a:spcPts val="260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>
                <a:latin typeface="Arial"/>
                <a:cs typeface="Arial"/>
              </a:rPr>
              <a:t>All </a:t>
            </a:r>
            <a:r>
              <a:rPr dirty="0" sz="3600" spc="-5">
                <a:latin typeface="Arial"/>
                <a:cs typeface="Arial"/>
              </a:rPr>
              <a:t>the company</a:t>
            </a:r>
            <a:r>
              <a:rPr dirty="0" sz="3600" spc="-5">
                <a:latin typeface="MS PGothic"/>
                <a:cs typeface="MS PGothic"/>
              </a:rPr>
              <a:t>’</a:t>
            </a:r>
            <a:r>
              <a:rPr dirty="0" sz="3600" spc="-5">
                <a:latin typeface="Arial"/>
                <a:cs typeface="Arial"/>
              </a:rPr>
              <a:t>s efforts to foster  better relations with its </a:t>
            </a:r>
            <a:r>
              <a:rPr dirty="0" sz="3600">
                <a:latin typeface="Arial"/>
                <a:cs typeface="Arial"/>
              </a:rPr>
              <a:t>various publics  or </a:t>
            </a:r>
            <a:r>
              <a:rPr dirty="0" sz="3600" spc="-5">
                <a:latin typeface="Arial"/>
                <a:cs typeface="Arial"/>
              </a:rPr>
              <a:t>stakeholders, </a:t>
            </a:r>
            <a:r>
              <a:rPr dirty="0" sz="3600">
                <a:latin typeface="Arial"/>
                <a:cs typeface="Arial"/>
              </a:rPr>
              <a:t>beyond </a:t>
            </a:r>
            <a:r>
              <a:rPr dirty="0" sz="3600" spc="-5">
                <a:latin typeface="Arial"/>
                <a:cs typeface="Arial"/>
              </a:rPr>
              <a:t>relationships  necessitated </a:t>
            </a:r>
            <a:r>
              <a:rPr dirty="0" sz="3600">
                <a:latin typeface="Arial"/>
                <a:cs typeface="Arial"/>
              </a:rPr>
              <a:t>by sales</a:t>
            </a:r>
            <a:r>
              <a:rPr dirty="0" sz="3600" spc="-5">
                <a:latin typeface="Arial"/>
                <a:cs typeface="Arial"/>
              </a:rPr>
              <a:t> transactions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Is </a:t>
            </a:r>
            <a:r>
              <a:rPr dirty="0" sz="3600">
                <a:latin typeface="Arial"/>
                <a:cs typeface="Arial"/>
              </a:rPr>
              <a:t>it </a:t>
            </a:r>
            <a:r>
              <a:rPr dirty="0" sz="3600" spc="-5">
                <a:latin typeface="Arial"/>
                <a:cs typeface="Arial"/>
              </a:rPr>
              <a:t>the </a:t>
            </a:r>
            <a:r>
              <a:rPr dirty="0" sz="3600">
                <a:latin typeface="Arial"/>
                <a:cs typeface="Arial"/>
              </a:rPr>
              <a:t>same as</a:t>
            </a:r>
            <a:r>
              <a:rPr dirty="0" sz="3600" spc="-1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publicity?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64547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What </a:t>
            </a:r>
            <a:r>
              <a:rPr dirty="0" sz="4400"/>
              <a:t>is Sales</a:t>
            </a:r>
            <a:r>
              <a:rPr dirty="0" sz="4400" spc="-50"/>
              <a:t> </a:t>
            </a:r>
            <a:r>
              <a:rPr dirty="0" sz="4400" spc="-5"/>
              <a:t>Promotion?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374458"/>
            <a:ext cx="8275320" cy="32397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Can </a:t>
            </a:r>
            <a:r>
              <a:rPr dirty="0" sz="3200" spc="-5">
                <a:latin typeface="Arial"/>
                <a:cs typeface="Arial"/>
              </a:rPr>
              <a:t>take </a:t>
            </a:r>
            <a:r>
              <a:rPr dirty="0" sz="3200">
                <a:latin typeface="Arial"/>
                <a:cs typeface="Arial"/>
              </a:rPr>
              <a:t>many </a:t>
            </a:r>
            <a:r>
              <a:rPr dirty="0" sz="3200" spc="-5">
                <a:latin typeface="Arial"/>
                <a:cs typeface="Arial"/>
              </a:rPr>
              <a:t>forms </a:t>
            </a:r>
            <a:r>
              <a:rPr dirty="0" sz="3200">
                <a:latin typeface="Arial"/>
                <a:cs typeface="Arial"/>
              </a:rPr>
              <a:t>(samples, bonus  packs, </a:t>
            </a:r>
            <a:r>
              <a:rPr dirty="0" sz="3200" spc="-5">
                <a:latin typeface="Arial"/>
                <a:cs typeface="Arial"/>
              </a:rPr>
              <a:t>sweepstakes, </a:t>
            </a:r>
            <a:r>
              <a:rPr dirty="0" sz="3200">
                <a:latin typeface="Arial"/>
                <a:cs typeface="Arial"/>
              </a:rPr>
              <a:t>coupons, </a:t>
            </a:r>
            <a:r>
              <a:rPr dirty="0" sz="3200" spc="-5">
                <a:latin typeface="Arial"/>
                <a:cs typeface="Arial"/>
              </a:rPr>
              <a:t>competitions  </a:t>
            </a:r>
            <a:r>
              <a:rPr dirty="0" sz="3200">
                <a:latin typeface="Arial"/>
                <a:cs typeface="Arial"/>
              </a:rPr>
              <a:t>etc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etc)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Targeted </a:t>
            </a:r>
            <a:r>
              <a:rPr dirty="0" sz="3200">
                <a:latin typeface="Arial"/>
                <a:cs typeface="Arial"/>
              </a:rPr>
              <a:t>at </a:t>
            </a:r>
            <a:r>
              <a:rPr dirty="0" sz="3200" spc="-5">
                <a:latin typeface="Arial"/>
                <a:cs typeface="Arial"/>
              </a:rPr>
              <a:t>trade </a:t>
            </a:r>
            <a:r>
              <a:rPr dirty="0" sz="3200">
                <a:latin typeface="Arial"/>
                <a:cs typeface="Arial"/>
              </a:rPr>
              <a:t>&amp; </a:t>
            </a:r>
            <a:r>
              <a:rPr dirty="0" sz="3200" spc="-5">
                <a:latin typeface="Arial"/>
                <a:cs typeface="Arial"/>
              </a:rPr>
              <a:t>customers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Short </a:t>
            </a:r>
            <a:r>
              <a:rPr dirty="0" sz="3200" spc="-5">
                <a:latin typeface="Arial"/>
                <a:cs typeface="Arial"/>
              </a:rPr>
              <a:t>term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focus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Are </a:t>
            </a:r>
            <a:r>
              <a:rPr dirty="0" sz="3200">
                <a:latin typeface="MS PGothic"/>
                <a:cs typeface="MS PGothic"/>
              </a:rPr>
              <a:t>“</a:t>
            </a:r>
            <a:r>
              <a:rPr dirty="0" sz="3200">
                <a:latin typeface="Arial"/>
                <a:cs typeface="Arial"/>
              </a:rPr>
              <a:t>Price </a:t>
            </a:r>
            <a:r>
              <a:rPr dirty="0" sz="3200" spc="-5">
                <a:latin typeface="Arial"/>
                <a:cs typeface="Arial"/>
              </a:rPr>
              <a:t>Offs</a:t>
            </a:r>
            <a:r>
              <a:rPr dirty="0" sz="3200" spc="-5">
                <a:latin typeface="MS PGothic"/>
                <a:cs typeface="MS PGothic"/>
              </a:rPr>
              <a:t>” </a:t>
            </a:r>
            <a:r>
              <a:rPr dirty="0" sz="3200">
                <a:latin typeface="Arial"/>
                <a:cs typeface="Arial"/>
              </a:rPr>
              <a:t>sales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promotion?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4375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995" algn="l"/>
              </a:tabLst>
            </a:pPr>
            <a:r>
              <a:rPr dirty="0" sz="4400"/>
              <a:t>Personal	Selling?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67270"/>
            <a:ext cx="5857875" cy="2645410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5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>
                <a:latin typeface="Arial"/>
                <a:cs typeface="Arial"/>
              </a:rPr>
              <a:t>Social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selling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Customer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retention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Customer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acquisition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FF6600"/>
              </a:buClr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Referrals </a:t>
            </a:r>
            <a:r>
              <a:rPr dirty="0" sz="3600">
                <a:latin typeface="Arial"/>
                <a:cs typeface="Arial"/>
              </a:rPr>
              <a:t>and Cross</a:t>
            </a:r>
            <a:r>
              <a:rPr dirty="0" sz="3600" spc="-6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selling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5586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dirty="0" sz="4400" spc="-5"/>
              <a:t>I</a:t>
            </a:r>
            <a:r>
              <a:rPr dirty="0" sz="4400"/>
              <a:t>n</a:t>
            </a:r>
            <a:r>
              <a:rPr dirty="0" sz="4400" spc="-5"/>
              <a:t>t</a:t>
            </a:r>
            <a:r>
              <a:rPr dirty="0" sz="4400"/>
              <a:t>ernet</a:t>
            </a:r>
            <a:r>
              <a:rPr dirty="0" sz="4400" spc="-5"/>
              <a:t> </a:t>
            </a:r>
            <a:r>
              <a:rPr dirty="0" sz="4400"/>
              <a:t>/</a:t>
            </a:r>
            <a:r>
              <a:rPr dirty="0" sz="4400" spc="-5"/>
              <a:t> </a:t>
            </a:r>
            <a:r>
              <a:rPr dirty="0" sz="4400"/>
              <a:t>Social	Media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67270"/>
            <a:ext cx="8297545" cy="2535555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5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True One </a:t>
            </a:r>
            <a:r>
              <a:rPr dirty="0" sz="3600">
                <a:latin typeface="Arial"/>
                <a:cs typeface="Arial"/>
              </a:rPr>
              <a:t>on</a:t>
            </a:r>
            <a:r>
              <a:rPr dirty="0" sz="3600" spc="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Marketing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Co-creating with</a:t>
            </a:r>
            <a:r>
              <a:rPr dirty="0" sz="3600" spc="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customer</a:t>
            </a:r>
            <a:endParaRPr sz="3600">
              <a:latin typeface="Arial"/>
              <a:cs typeface="Arial"/>
            </a:endParaRPr>
          </a:p>
          <a:p>
            <a:pPr marL="355600" marR="5080" indent="-342900">
              <a:lnSpc>
                <a:spcPts val="4240"/>
              </a:lnSpc>
              <a:spcBef>
                <a:spcPts val="109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I.e. Face </a:t>
            </a:r>
            <a:r>
              <a:rPr dirty="0" sz="3600">
                <a:latin typeface="Arial"/>
                <a:cs typeface="Arial"/>
              </a:rPr>
              <a:t>book, </a:t>
            </a:r>
            <a:r>
              <a:rPr dirty="0" sz="3600" spc="-5">
                <a:latin typeface="Arial"/>
                <a:cs typeface="Arial"/>
              </a:rPr>
              <a:t>twitter, Utube, Linkedin,  </a:t>
            </a:r>
            <a:r>
              <a:rPr dirty="0" sz="3600">
                <a:latin typeface="Arial"/>
                <a:cs typeface="Arial"/>
              </a:rPr>
              <a:t>Slideshare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etc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52781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6305" algn="l"/>
              </a:tabLst>
            </a:pPr>
            <a:r>
              <a:rPr dirty="0" sz="4000"/>
              <a:t>Even</a:t>
            </a:r>
            <a:r>
              <a:rPr dirty="0" sz="4000" spc="-5"/>
              <a:t>t</a:t>
            </a:r>
            <a:r>
              <a:rPr dirty="0" sz="4000"/>
              <a:t>s</a:t>
            </a:r>
            <a:r>
              <a:rPr dirty="0" sz="4000" spc="-5"/>
              <a:t> </a:t>
            </a:r>
            <a:r>
              <a:rPr dirty="0" sz="4000"/>
              <a:t>&amp;	Sponsorships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517333"/>
            <a:ext cx="8229600" cy="419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241935" indent="-342900">
              <a:lnSpc>
                <a:spcPct val="99700"/>
              </a:lnSpc>
              <a:spcBef>
                <a:spcPts val="110"/>
              </a:spcBef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Events</a:t>
            </a:r>
            <a:r>
              <a:rPr dirty="0" sz="2800" spc="-5">
                <a:latin typeface="Arial"/>
                <a:cs typeface="Arial"/>
              </a:rPr>
              <a:t>: </a:t>
            </a:r>
            <a:r>
              <a:rPr dirty="0" sz="2800">
                <a:latin typeface="Arial"/>
                <a:cs typeface="Arial"/>
              </a:rPr>
              <a:t>A highly </a:t>
            </a:r>
            <a:r>
              <a:rPr dirty="0" sz="2800" spc="-5">
                <a:latin typeface="Arial"/>
                <a:cs typeface="Arial"/>
              </a:rPr>
              <a:t>targeted brand-associated activity  </a:t>
            </a:r>
            <a:r>
              <a:rPr dirty="0" sz="2800">
                <a:latin typeface="Arial"/>
                <a:cs typeface="Arial"/>
              </a:rPr>
              <a:t>designed </a:t>
            </a:r>
            <a:r>
              <a:rPr dirty="0" sz="2800" spc="-5">
                <a:latin typeface="Arial"/>
                <a:cs typeface="Arial"/>
              </a:rPr>
              <a:t>to actively </a:t>
            </a:r>
            <a:r>
              <a:rPr dirty="0" sz="2800">
                <a:latin typeface="Arial"/>
                <a:cs typeface="Arial"/>
              </a:rPr>
              <a:t>engage </a:t>
            </a:r>
            <a:r>
              <a:rPr dirty="0" sz="2800" spc="-5">
                <a:latin typeface="Arial"/>
                <a:cs typeface="Arial"/>
              </a:rPr>
              <a:t>customers </a:t>
            </a:r>
            <a:r>
              <a:rPr dirty="0" sz="2800">
                <a:latin typeface="Arial"/>
                <a:cs typeface="Arial"/>
              </a:rPr>
              <a:t>and  </a:t>
            </a:r>
            <a:r>
              <a:rPr dirty="0" sz="2800" spc="-5">
                <a:latin typeface="Arial"/>
                <a:cs typeface="Arial"/>
              </a:rPr>
              <a:t>prospects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5">
                <a:latin typeface="Arial"/>
                <a:cs typeface="Arial"/>
              </a:rPr>
              <a:t>generate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publicity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800">
                <a:latin typeface="Arial"/>
                <a:cs typeface="Arial"/>
              </a:rPr>
              <a:t>Example: Harley </a:t>
            </a:r>
            <a:r>
              <a:rPr dirty="0" sz="2800" spc="-5">
                <a:latin typeface="Arial"/>
                <a:cs typeface="Arial"/>
              </a:rPr>
              <a:t>Owners Group motorcycle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rallies.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spcBef>
                <a:spcPts val="5"/>
              </a:spcBef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Sponsorships</a:t>
            </a:r>
            <a:r>
              <a:rPr dirty="0" sz="2800" spc="-5">
                <a:latin typeface="Arial"/>
                <a:cs typeface="Arial"/>
              </a:rPr>
              <a:t>: Financial </a:t>
            </a:r>
            <a:r>
              <a:rPr dirty="0" sz="2800">
                <a:latin typeface="Arial"/>
                <a:cs typeface="Arial"/>
              </a:rPr>
              <a:t>support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an </a:t>
            </a:r>
            <a:r>
              <a:rPr dirty="0" sz="2800" spc="-5">
                <a:latin typeface="Arial"/>
                <a:cs typeface="Arial"/>
              </a:rPr>
              <a:t>organisation,  </a:t>
            </a:r>
            <a:r>
              <a:rPr dirty="0" sz="2800">
                <a:latin typeface="Arial"/>
                <a:cs typeface="Arial"/>
              </a:rPr>
              <a:t>person, or </a:t>
            </a:r>
            <a:r>
              <a:rPr dirty="0" sz="2800" spc="-5">
                <a:latin typeface="Arial"/>
                <a:cs typeface="Arial"/>
              </a:rPr>
              <a:t>activity </a:t>
            </a:r>
            <a:r>
              <a:rPr dirty="0" sz="2800">
                <a:latin typeface="Arial"/>
                <a:cs typeface="Arial"/>
              </a:rPr>
              <a:t>in exchange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brand </a:t>
            </a:r>
            <a:r>
              <a:rPr dirty="0" sz="2800" spc="-5">
                <a:latin typeface="Arial"/>
                <a:cs typeface="Arial"/>
              </a:rPr>
              <a:t>publicity 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5">
                <a:latin typeface="Arial"/>
                <a:cs typeface="Arial"/>
              </a:rPr>
              <a:t> association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800">
                <a:latin typeface="Arial"/>
                <a:cs typeface="Arial"/>
              </a:rPr>
              <a:t>Example: Nike’s sponsorship of </a:t>
            </a:r>
            <a:r>
              <a:rPr dirty="0" sz="2800" spc="-5">
                <a:latin typeface="Arial"/>
                <a:cs typeface="Arial"/>
              </a:rPr>
              <a:t>Tiger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Woods.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2635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Packaging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67270"/>
            <a:ext cx="6976745" cy="2645410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5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Communicates </a:t>
            </a:r>
            <a:r>
              <a:rPr dirty="0" sz="3600">
                <a:latin typeface="Arial"/>
                <a:cs typeface="Arial"/>
              </a:rPr>
              <a:t>value and</a:t>
            </a:r>
            <a:r>
              <a:rPr dirty="0" sz="3600" spc="-1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quality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Protects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product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</a:tabLst>
            </a:pPr>
            <a:r>
              <a:rPr dirty="0" sz="3600" spc="-5">
                <a:latin typeface="Arial"/>
                <a:cs typeface="Arial"/>
              </a:rPr>
              <a:t>Ways </a:t>
            </a:r>
            <a:r>
              <a:rPr dirty="0" sz="3600">
                <a:latin typeface="Arial"/>
                <a:cs typeface="Arial"/>
              </a:rPr>
              <a:t>of </a:t>
            </a:r>
            <a:r>
              <a:rPr dirty="0" sz="3600" spc="-5">
                <a:latin typeface="Arial"/>
                <a:cs typeface="Arial"/>
              </a:rPr>
              <a:t>differentiating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product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</a:tabLst>
            </a:pPr>
            <a:r>
              <a:rPr dirty="0" sz="3600">
                <a:latin typeface="Arial"/>
                <a:cs typeface="Arial"/>
              </a:rPr>
              <a:t>Visually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impactful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02" y="355124"/>
            <a:ext cx="8792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Integrated Marketing Communication</a:t>
            </a:r>
            <a:r>
              <a:rPr dirty="0" sz="3600" spc="60"/>
              <a:t> </a:t>
            </a:r>
            <a:r>
              <a:rPr dirty="0" sz="3600" spc="-5"/>
              <a:t>(IMC)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2464" y="1590358"/>
            <a:ext cx="789241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069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IMC </a:t>
            </a:r>
            <a:r>
              <a:rPr dirty="0" sz="2800">
                <a:latin typeface="Arial"/>
                <a:cs typeface="Arial"/>
              </a:rPr>
              <a:t>“is </a:t>
            </a:r>
            <a:r>
              <a:rPr dirty="0" sz="2800" spc="-5">
                <a:latin typeface="Arial"/>
                <a:cs typeface="Arial"/>
              </a:rPr>
              <a:t>the coordination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5">
                <a:latin typeface="Arial"/>
                <a:cs typeface="Arial"/>
              </a:rPr>
              <a:t>integration </a:t>
            </a:r>
            <a:r>
              <a:rPr dirty="0" sz="2800">
                <a:latin typeface="Arial"/>
                <a:cs typeface="Arial"/>
              </a:rPr>
              <a:t>of all  </a:t>
            </a:r>
            <a:r>
              <a:rPr dirty="0" sz="2800" spc="-5">
                <a:latin typeface="Arial"/>
                <a:cs typeface="Arial"/>
              </a:rPr>
              <a:t>marketing communication tools, </a:t>
            </a:r>
            <a:r>
              <a:rPr dirty="0" sz="2800">
                <a:latin typeface="Arial"/>
                <a:cs typeface="Arial"/>
              </a:rPr>
              <a:t>avenues, and  sources </a:t>
            </a:r>
            <a:r>
              <a:rPr dirty="0" sz="2800" spc="-5">
                <a:latin typeface="Arial"/>
                <a:cs typeface="Arial"/>
              </a:rPr>
              <a:t>within </a:t>
            </a:r>
            <a:r>
              <a:rPr dirty="0" sz="2800">
                <a:latin typeface="Arial"/>
                <a:cs typeface="Arial"/>
              </a:rPr>
              <a:t>a company </a:t>
            </a:r>
            <a:r>
              <a:rPr dirty="0" sz="2800" spc="-5">
                <a:latin typeface="Arial"/>
                <a:cs typeface="Arial"/>
              </a:rPr>
              <a:t>into </a:t>
            </a:r>
            <a:r>
              <a:rPr dirty="0" sz="2800">
                <a:latin typeface="Arial"/>
                <a:cs typeface="Arial"/>
              </a:rPr>
              <a:t>a seamless  program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>
                <a:latin typeface="Arial"/>
                <a:cs typeface="Arial"/>
              </a:rPr>
              <a:t>maximizes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impact on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consumers  and </a:t>
            </a:r>
            <a:r>
              <a:rPr dirty="0" sz="2800" spc="-5">
                <a:latin typeface="Arial"/>
                <a:cs typeface="Arial"/>
              </a:rPr>
              <a:t>other </a:t>
            </a:r>
            <a:r>
              <a:rPr dirty="0" sz="2800">
                <a:latin typeface="Arial"/>
                <a:cs typeface="Arial"/>
              </a:rPr>
              <a:t>end users at a minimal </a:t>
            </a:r>
            <a:r>
              <a:rPr dirty="0" sz="2800" spc="-5">
                <a:latin typeface="Arial"/>
                <a:cs typeface="Arial"/>
              </a:rPr>
              <a:t>cost” (Clow </a:t>
            </a:r>
            <a:r>
              <a:rPr dirty="0" sz="2800">
                <a:latin typeface="Arial"/>
                <a:cs typeface="Arial"/>
              </a:rPr>
              <a:t>&amp;  </a:t>
            </a:r>
            <a:r>
              <a:rPr dirty="0" sz="2800" spc="-5">
                <a:latin typeface="Arial"/>
                <a:cs typeface="Arial"/>
              </a:rPr>
              <a:t>Baack, </a:t>
            </a:r>
            <a:r>
              <a:rPr dirty="0" sz="2800">
                <a:latin typeface="Arial"/>
                <a:cs typeface="Arial"/>
              </a:rPr>
              <a:t>2007, p.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8).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57854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  <a:tab pos="4841240" algn="l"/>
              </a:tabLst>
            </a:pPr>
            <a:r>
              <a:rPr dirty="0" sz="4000"/>
              <a:t>Message	Clu</a:t>
            </a:r>
            <a:r>
              <a:rPr dirty="0" sz="4000" spc="-5"/>
              <a:t>tt</a:t>
            </a:r>
            <a:r>
              <a:rPr dirty="0" sz="4000"/>
              <a:t>er</a:t>
            </a:r>
            <a:r>
              <a:rPr dirty="0" sz="4000" spc="-5"/>
              <a:t> </a:t>
            </a:r>
            <a:r>
              <a:rPr dirty="0" sz="4000"/>
              <a:t>and	</a:t>
            </a:r>
            <a:r>
              <a:rPr dirty="0" sz="4000" spc="-5"/>
              <a:t>I</a:t>
            </a:r>
            <a:r>
              <a:rPr dirty="0" sz="4000"/>
              <a:t>MC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71550" y="1773238"/>
            <a:ext cx="6942136" cy="4651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dirty="0"/>
              <a:t>Developing </a:t>
            </a:r>
            <a:r>
              <a:rPr dirty="0" spc="-5"/>
              <a:t>the Integrated Marketing  Communication </a:t>
            </a:r>
            <a:r>
              <a:rPr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89" y="1517333"/>
            <a:ext cx="6965315" cy="26714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Being </a:t>
            </a:r>
            <a:r>
              <a:rPr dirty="0" sz="3200" spc="-5">
                <a:latin typeface="Arial"/>
                <a:cs typeface="Arial"/>
              </a:rPr>
              <a:t>critically </a:t>
            </a:r>
            <a:r>
              <a:rPr dirty="0" sz="3200">
                <a:latin typeface="Arial"/>
                <a:cs typeface="Arial"/>
              </a:rPr>
              <a:t>aware of </a:t>
            </a:r>
            <a:r>
              <a:rPr dirty="0" sz="3200" spc="-5">
                <a:latin typeface="Arial"/>
                <a:cs typeface="Arial"/>
              </a:rPr>
              <a:t>the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planning  process as a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Evaluating the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outcomes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Monitoring </a:t>
            </a:r>
            <a:r>
              <a:rPr dirty="0" sz="3200">
                <a:latin typeface="Arial"/>
                <a:cs typeface="Arial"/>
              </a:rPr>
              <a:t>and </a:t>
            </a:r>
            <a:r>
              <a:rPr dirty="0" sz="3200" spc="-5">
                <a:latin typeface="Arial"/>
                <a:cs typeface="Arial"/>
              </a:rPr>
              <a:t>Control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Eg. </a:t>
            </a:r>
            <a:r>
              <a:rPr dirty="0" sz="2800" spc="-5">
                <a:latin typeface="Arial"/>
                <a:cs typeface="Arial"/>
              </a:rPr>
              <a:t>continuous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tracking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1412" y="1550988"/>
            <a:ext cx="4000498" cy="4865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7147"/>
            <a:ext cx="775144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/>
              <a:t>Integrated Marketing Communications  </a:t>
            </a:r>
            <a:r>
              <a:rPr dirty="0" sz="3600"/>
              <a:t>Model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7044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6465" algn="l"/>
              </a:tabLst>
            </a:pPr>
            <a:r>
              <a:rPr dirty="0" sz="4400"/>
              <a:t>Key</a:t>
            </a:r>
            <a:r>
              <a:rPr dirty="0" sz="4400" spc="-5"/>
              <a:t> </a:t>
            </a:r>
            <a:r>
              <a:rPr dirty="0" sz="4400"/>
              <a:t>Success</a:t>
            </a:r>
            <a:r>
              <a:rPr dirty="0" sz="4400" spc="-5"/>
              <a:t> F</a:t>
            </a:r>
            <a:r>
              <a:rPr dirty="0" sz="4400"/>
              <a:t>ac</a:t>
            </a:r>
            <a:r>
              <a:rPr dirty="0" sz="4400" spc="-5"/>
              <a:t>t</a:t>
            </a:r>
            <a:r>
              <a:rPr dirty="0" sz="4400"/>
              <a:t>o</a:t>
            </a:r>
            <a:r>
              <a:rPr dirty="0" sz="4400" spc="-5"/>
              <a:t>r</a:t>
            </a:r>
            <a:r>
              <a:rPr dirty="0" sz="4400"/>
              <a:t>s</a:t>
            </a:r>
            <a:r>
              <a:rPr dirty="0" sz="4400" spc="-5"/>
              <a:t> </a:t>
            </a:r>
            <a:r>
              <a:rPr dirty="0" sz="4400"/>
              <a:t>in	</a:t>
            </a:r>
            <a:r>
              <a:rPr dirty="0" sz="4400" spc="-5"/>
              <a:t>I</a:t>
            </a:r>
            <a:r>
              <a:rPr dirty="0" sz="4400"/>
              <a:t>MC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5927" y="1456373"/>
            <a:ext cx="8096884" cy="46939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marR="384175" indent="-342900">
              <a:lnSpc>
                <a:spcPct val="79900"/>
              </a:lnSpc>
              <a:spcBef>
                <a:spcPts val="675"/>
              </a:spcBef>
            </a:pPr>
            <a:r>
              <a:rPr dirty="0" sz="2400" spc="-5">
                <a:latin typeface="Arial"/>
                <a:cs typeface="Arial"/>
              </a:rPr>
              <a:t>Smith </a:t>
            </a:r>
            <a:r>
              <a:rPr dirty="0" sz="2400">
                <a:latin typeface="Arial"/>
                <a:cs typeface="Arial"/>
              </a:rPr>
              <a:t>(1996) put </a:t>
            </a:r>
            <a:r>
              <a:rPr dirty="0" sz="2400" spc="-5">
                <a:latin typeface="Arial"/>
                <a:cs typeface="Arial"/>
              </a:rPr>
              <a:t>forward </a:t>
            </a:r>
            <a:r>
              <a:rPr dirty="0" sz="2400">
                <a:latin typeface="Arial"/>
                <a:cs typeface="Arial"/>
              </a:rPr>
              <a:t>a summary of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guidelines </a:t>
            </a:r>
            <a:r>
              <a:rPr dirty="0" sz="2400" spc="-5">
                <a:latin typeface="Arial"/>
                <a:cs typeface="Arial"/>
              </a:rPr>
              <a:t>for  effective integration:</a:t>
            </a:r>
            <a:endParaRPr sz="2400">
              <a:latin typeface="Arial"/>
              <a:cs typeface="Arial"/>
            </a:endParaRPr>
          </a:p>
          <a:p>
            <a:pPr marL="749300" marR="471170" indent="-279400">
              <a:lnSpc>
                <a:spcPts val="192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Ensure senior management </a:t>
            </a:r>
            <a:r>
              <a:rPr dirty="0" sz="2000" spc="-5">
                <a:latin typeface="Arial"/>
                <a:cs typeface="Arial"/>
              </a:rPr>
              <a:t>understanding </a:t>
            </a:r>
            <a:r>
              <a:rPr dirty="0" sz="2000">
                <a:latin typeface="Arial"/>
                <a:cs typeface="Arial"/>
              </a:rPr>
              <a:t>&amp; support </a:t>
            </a:r>
            <a:r>
              <a:rPr dirty="0" sz="2000" spc="-5">
                <a:latin typeface="Arial"/>
                <a:cs typeface="Arial"/>
              </a:rPr>
              <a:t>for IMC  implementation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ts val="2395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Ensure </a:t>
            </a:r>
            <a:r>
              <a:rPr dirty="0" sz="2000" spc="-5">
                <a:latin typeface="Arial"/>
                <a:cs typeface="Arial"/>
              </a:rPr>
              <a:t>IMC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implemented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horizontally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Ensure common visual </a:t>
            </a:r>
            <a:r>
              <a:rPr dirty="0" sz="2000" spc="-5">
                <a:latin typeface="Arial"/>
                <a:cs typeface="Arial"/>
              </a:rPr>
              <a:t>standards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5">
                <a:latin typeface="Arial"/>
                <a:cs typeface="Arial"/>
              </a:rPr>
              <a:t> maintained</a:t>
            </a:r>
            <a:endParaRPr sz="2000">
              <a:latin typeface="Arial"/>
              <a:cs typeface="Arial"/>
            </a:endParaRPr>
          </a:p>
          <a:p>
            <a:pPr marL="749300" marR="294005" indent="-279400">
              <a:lnSpc>
                <a:spcPts val="1920"/>
              </a:lnSpc>
              <a:spcBef>
                <a:spcPts val="46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Have clear </a:t>
            </a:r>
            <a:r>
              <a:rPr dirty="0" sz="2000" spc="-5">
                <a:latin typeface="Arial"/>
                <a:cs typeface="Arial"/>
              </a:rPr>
              <a:t>communications objectives, </a:t>
            </a:r>
            <a:r>
              <a:rPr dirty="0" sz="2000">
                <a:latin typeface="Arial"/>
                <a:cs typeface="Arial"/>
              </a:rPr>
              <a:t>clear </a:t>
            </a:r>
            <a:r>
              <a:rPr dirty="0" sz="2000" spc="-5">
                <a:latin typeface="Arial"/>
                <a:cs typeface="Arial"/>
              </a:rPr>
              <a:t>positioning  statements, </a:t>
            </a:r>
            <a:r>
              <a:rPr dirty="0" sz="2000">
                <a:latin typeface="Arial"/>
                <a:cs typeface="Arial"/>
              </a:rPr>
              <a:t>&amp; link core brand values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every </a:t>
            </a:r>
            <a:r>
              <a:rPr dirty="0" sz="2000" spc="-5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749300" marR="230504" indent="-279400">
              <a:lnSpc>
                <a:spcPts val="192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Start with </a:t>
            </a:r>
            <a:r>
              <a:rPr dirty="0" sz="2000">
                <a:latin typeface="Arial"/>
                <a:cs typeface="Arial"/>
              </a:rPr>
              <a:t>a zero budget and build </a:t>
            </a:r>
            <a:r>
              <a:rPr dirty="0" sz="2000" spc="-5">
                <a:latin typeface="Arial"/>
                <a:cs typeface="Arial"/>
              </a:rPr>
              <a:t>communications </a:t>
            </a:r>
            <a:r>
              <a:rPr dirty="0" sz="2000">
                <a:latin typeface="Arial"/>
                <a:cs typeface="Arial"/>
              </a:rPr>
              <a:t>plan around  </a:t>
            </a:r>
            <a:r>
              <a:rPr dirty="0" sz="2000" spc="-5"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ts val="2395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Design </a:t>
            </a:r>
            <a:r>
              <a:rPr dirty="0" sz="2000" spc="-5">
                <a:latin typeface="Arial"/>
                <a:cs typeface="Arial"/>
              </a:rPr>
              <a:t>communications </a:t>
            </a:r>
            <a:r>
              <a:rPr dirty="0" sz="2000">
                <a:latin typeface="Arial"/>
                <a:cs typeface="Arial"/>
              </a:rPr>
              <a:t>around </a:t>
            </a:r>
            <a:r>
              <a:rPr dirty="0" sz="2000" spc="-5">
                <a:latin typeface="Arial"/>
                <a:cs typeface="Arial"/>
              </a:rPr>
              <a:t>the customer's </a:t>
            </a:r>
            <a:r>
              <a:rPr dirty="0" sz="2000">
                <a:latin typeface="Arial"/>
                <a:cs typeface="Arial"/>
              </a:rPr>
              <a:t>buying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749300" marR="5080" indent="-279400">
              <a:lnSpc>
                <a:spcPct val="8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Ensure all </a:t>
            </a:r>
            <a:r>
              <a:rPr dirty="0" sz="2000" spc="-5">
                <a:latin typeface="Arial"/>
                <a:cs typeface="Arial"/>
              </a:rPr>
              <a:t>communications </a:t>
            </a:r>
            <a:r>
              <a:rPr dirty="0" sz="2000">
                <a:latin typeface="Arial"/>
                <a:cs typeface="Arial"/>
              </a:rPr>
              <a:t>help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develop </a:t>
            </a:r>
            <a:r>
              <a:rPr dirty="0" sz="2000" spc="-5">
                <a:latin typeface="Arial"/>
                <a:cs typeface="Arial"/>
              </a:rPr>
              <a:t>stronger relationships  </a:t>
            </a:r>
            <a:r>
              <a:rPr dirty="0" sz="2000">
                <a:latin typeface="Arial"/>
                <a:cs typeface="Arial"/>
              </a:rPr>
              <a:t>and brand values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customers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ts val="238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Develop a good </a:t>
            </a:r>
            <a:r>
              <a:rPr dirty="0" sz="2000" spc="-5">
                <a:latin typeface="Arial"/>
                <a:cs typeface="Arial"/>
              </a:rPr>
              <a:t>marketing information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Share </a:t>
            </a:r>
            <a:r>
              <a:rPr dirty="0" sz="2000" spc="-5">
                <a:latin typeface="Arial"/>
                <a:cs typeface="Arial"/>
              </a:rPr>
              <a:t>artwork </a:t>
            </a:r>
            <a:r>
              <a:rPr dirty="0" sz="2000">
                <a:latin typeface="Arial"/>
                <a:cs typeface="Arial"/>
              </a:rPr>
              <a:t>&amp; </a:t>
            </a:r>
            <a:r>
              <a:rPr dirty="0" sz="2000" spc="-5">
                <a:latin typeface="Arial"/>
                <a:cs typeface="Arial"/>
              </a:rPr>
              <a:t>other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media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Be prepared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change it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2416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5927" y="1405635"/>
            <a:ext cx="6694170" cy="228282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 Definition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Trends influencing IMC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Elements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IMC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5">
                <a:latin typeface="Arial"/>
                <a:cs typeface="Arial"/>
              </a:rPr>
              <a:t> Definitions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3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Marketing Communication </a:t>
            </a:r>
            <a:r>
              <a:rPr dirty="0" sz="2800">
                <a:latin typeface="Arial"/>
                <a:cs typeface="Arial"/>
              </a:rPr>
              <a:t>Planning  Process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507"/>
            <a:ext cx="279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589" y="1296734"/>
            <a:ext cx="7416800" cy="248602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Don</a:t>
            </a:r>
            <a:r>
              <a:rPr dirty="0" sz="2800" spc="-5">
                <a:latin typeface="MS PGothic"/>
                <a:cs typeface="MS PGothic"/>
              </a:rPr>
              <a:t>’</a:t>
            </a:r>
            <a:r>
              <a:rPr dirty="0" sz="2800" spc="-5">
                <a:latin typeface="Arial"/>
                <a:cs typeface="Arial"/>
              </a:rPr>
              <a:t>t think too </a:t>
            </a:r>
            <a:r>
              <a:rPr dirty="0" sz="2800">
                <a:latin typeface="Arial"/>
                <a:cs typeface="Arial"/>
              </a:rPr>
              <a:t>narrowly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15"/>
              </a:spcBef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Communication </a:t>
            </a:r>
            <a:r>
              <a:rPr dirty="0" sz="2800">
                <a:latin typeface="Arial"/>
                <a:cs typeface="Arial"/>
              </a:rPr>
              <a:t>is not merely</a:t>
            </a:r>
            <a:r>
              <a:rPr dirty="0" sz="2800" spc="-5">
                <a:latin typeface="Arial"/>
                <a:cs typeface="Arial"/>
              </a:rPr>
              <a:t> advertising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F66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Think outside the</a:t>
            </a:r>
            <a:r>
              <a:rPr dirty="0" sz="2800">
                <a:latin typeface="Arial"/>
                <a:cs typeface="Arial"/>
              </a:rPr>
              <a:t> box</a:t>
            </a:r>
            <a:endParaRPr sz="2800">
              <a:latin typeface="Arial"/>
              <a:cs typeface="Arial"/>
            </a:endParaRPr>
          </a:p>
          <a:p>
            <a:pPr lvl="1" marL="749300" marR="5080" indent="-279400">
              <a:lnSpc>
                <a:spcPts val="3329"/>
              </a:lnSpc>
              <a:spcBef>
                <a:spcPts val="875"/>
              </a:spcBef>
              <a:buClr>
                <a:srgbClr val="FF66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What </a:t>
            </a:r>
            <a:r>
              <a:rPr dirty="0" sz="2800">
                <a:latin typeface="Arial"/>
                <a:cs typeface="Arial"/>
              </a:rPr>
              <a:t>does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brave new world of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21</a:t>
            </a:r>
            <a:r>
              <a:rPr dirty="0" baseline="25525" sz="2775">
                <a:latin typeface="Arial"/>
                <a:cs typeface="Arial"/>
              </a:rPr>
              <a:t>st </a:t>
            </a:r>
            <a:r>
              <a:rPr dirty="0" sz="18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century </a:t>
            </a:r>
            <a:r>
              <a:rPr dirty="0" sz="2800">
                <a:latin typeface="Arial"/>
                <a:cs typeface="Arial"/>
              </a:rPr>
              <a:t>hold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676401"/>
            <a:ext cx="1523998" cy="1523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1339" y="3538220"/>
            <a:ext cx="5121275" cy="186943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>
                <a:latin typeface="Arial"/>
                <a:cs typeface="Arial"/>
              </a:rPr>
              <a:t>You are welcome </a:t>
            </a:r>
            <a:r>
              <a:rPr dirty="0" sz="1800" spc="-5">
                <a:latin typeface="Arial"/>
                <a:cs typeface="Arial"/>
              </a:rPr>
              <a:t>to contact </a:t>
            </a:r>
            <a:r>
              <a:rPr dirty="0" sz="1800">
                <a:latin typeface="Arial"/>
                <a:cs typeface="Arial"/>
              </a:rPr>
              <a:t>Nigel </a:t>
            </a:r>
            <a:r>
              <a:rPr dirty="0" sz="1800" spc="-5">
                <a:latin typeface="Arial"/>
                <a:cs typeface="Arial"/>
              </a:rPr>
              <a:t>Bairstow </a:t>
            </a:r>
            <a:r>
              <a:rPr dirty="0" sz="1800">
                <a:latin typeface="Arial"/>
                <a:cs typeface="Arial"/>
              </a:rPr>
              <a:t>at B2B  </a:t>
            </a:r>
            <a:r>
              <a:rPr dirty="0" sz="1800" spc="-5">
                <a:latin typeface="Arial"/>
                <a:cs typeface="Arial"/>
              </a:rPr>
              <a:t>Whiteboard </a:t>
            </a:r>
            <a:r>
              <a:rPr dirty="0" sz="1800">
                <a:latin typeface="Arial"/>
                <a:cs typeface="Arial"/>
              </a:rPr>
              <a:t>your source of B2B Asia / </a:t>
            </a:r>
            <a:r>
              <a:rPr dirty="0" sz="1800" spc="-5">
                <a:latin typeface="Arial"/>
                <a:cs typeface="Arial"/>
              </a:rPr>
              <a:t>Pacific  marketing </a:t>
            </a:r>
            <a:r>
              <a:rPr dirty="0" sz="1800">
                <a:latin typeface="Arial"/>
                <a:cs typeface="Arial"/>
              </a:rPr>
              <a:t>advice</a:t>
            </a:r>
            <a:endParaRPr sz="1800">
              <a:latin typeface="Arial"/>
              <a:cs typeface="Arial"/>
            </a:endParaRPr>
          </a:p>
          <a:p>
            <a:pPr marL="88900" marR="299720" indent="-76200">
              <a:lnSpc>
                <a:spcPct val="183100"/>
              </a:lnSpc>
              <a:spcBef>
                <a:spcPts val="1030"/>
              </a:spcBef>
            </a:pPr>
            <a:r>
              <a:rPr dirty="0" u="sng" sz="16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  <a:hlinkClick r:id="rId3"/>
              </a:rPr>
              <a:t>http://www.linkedin.com/pub/nigel-bairstow/6/41b/726 </a:t>
            </a:r>
            <a:r>
              <a:rPr dirty="0" sz="1600" spc="-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u="sng" sz="16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  <a:hlinkClick r:id="rId4"/>
              </a:rPr>
              <a:t>http://twitter.com/#!/b2bwhiteboard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147"/>
            <a:ext cx="8395970" cy="111506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99000"/>
              </a:lnSpc>
              <a:spcBef>
                <a:spcPts val="125"/>
              </a:spcBef>
            </a:pPr>
            <a:r>
              <a:rPr dirty="0" sz="2400"/>
              <a:t>Mont Blanc use a </a:t>
            </a:r>
            <a:r>
              <a:rPr dirty="0" sz="2400" spc="-5"/>
              <a:t>variety </a:t>
            </a:r>
            <a:r>
              <a:rPr dirty="0" sz="2400"/>
              <a:t>of </a:t>
            </a:r>
            <a:r>
              <a:rPr dirty="0" sz="2400" spc="-5"/>
              <a:t>marketing </a:t>
            </a:r>
            <a:r>
              <a:rPr dirty="0" sz="2400"/>
              <a:t>mix </a:t>
            </a:r>
            <a:r>
              <a:rPr dirty="0" sz="2400" spc="-5"/>
              <a:t>elements, </a:t>
            </a:r>
            <a:r>
              <a:rPr dirty="0" sz="2400"/>
              <a:t>including  price, </a:t>
            </a:r>
            <a:r>
              <a:rPr dirty="0" sz="2400" spc="-5"/>
              <a:t>product, </a:t>
            </a:r>
            <a:r>
              <a:rPr dirty="0" sz="2400"/>
              <a:t>design, brand name and </a:t>
            </a:r>
            <a:r>
              <a:rPr dirty="0" sz="2400" spc="-5"/>
              <a:t>distribution strategy to  create high-quality, </a:t>
            </a:r>
            <a:r>
              <a:rPr dirty="0" sz="2400"/>
              <a:t>upscale usage image </a:t>
            </a:r>
            <a:r>
              <a:rPr dirty="0" sz="2400" spc="-5"/>
              <a:t>for its</a:t>
            </a:r>
            <a:r>
              <a:rPr dirty="0" sz="2400"/>
              <a:t> pens.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95512" y="2116138"/>
            <a:ext cx="3683000" cy="347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74252" y="6054408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</a:rPr>
              <a:t>Mont</a:t>
            </a:r>
            <a:r>
              <a:rPr dirty="0" u="sng" sz="1800" spc="-9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</a:rPr>
              <a:t>Blanc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31870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Impact </a:t>
            </a:r>
            <a:r>
              <a:rPr dirty="0" sz="4000"/>
              <a:t>of</a:t>
            </a:r>
            <a:r>
              <a:rPr dirty="0" sz="4000" spc="-70"/>
              <a:t> </a:t>
            </a:r>
            <a:r>
              <a:rPr dirty="0" sz="4000" spc="-5"/>
              <a:t>IMC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9565" y="1584071"/>
            <a:ext cx="6772909" cy="257111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 spc="-5">
                <a:latin typeface="Arial"/>
                <a:cs typeface="Arial"/>
              </a:rPr>
              <a:t>IMC </a:t>
            </a:r>
            <a:r>
              <a:rPr dirty="0" sz="2800">
                <a:latin typeface="Arial"/>
                <a:cs typeface="Arial"/>
              </a:rPr>
              <a:t>plays a role in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all: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Business-to-business </a:t>
            </a:r>
            <a:r>
              <a:rPr dirty="0" sz="2800">
                <a:latin typeface="Arial"/>
                <a:cs typeface="Arial"/>
              </a:rPr>
              <a:t>(B2B)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interactions.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Marketing </a:t>
            </a:r>
            <a:r>
              <a:rPr dirty="0" sz="2800">
                <a:latin typeface="Arial"/>
                <a:cs typeface="Arial"/>
              </a:rPr>
              <a:t>channel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communications.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Customer-focused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communications.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Internally directed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communications.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37522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2242820" algn="l"/>
              </a:tabLst>
            </a:pPr>
            <a:r>
              <a:rPr dirty="0" sz="4000" spc="-5"/>
              <a:t>The	Goal	</a:t>
            </a:r>
            <a:r>
              <a:rPr dirty="0" sz="4000"/>
              <a:t>of</a:t>
            </a:r>
            <a:r>
              <a:rPr dirty="0" sz="4000" spc="-90"/>
              <a:t> </a:t>
            </a:r>
            <a:r>
              <a:rPr dirty="0" sz="4000" spc="-5"/>
              <a:t>IMC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4027" y="1590358"/>
            <a:ext cx="7358380" cy="40335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</a:pPr>
            <a:r>
              <a:rPr dirty="0" sz="2800">
                <a:latin typeface="Arial"/>
                <a:cs typeface="Arial"/>
              </a:rPr>
              <a:t>As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all </a:t>
            </a:r>
            <a:r>
              <a:rPr dirty="0" sz="2800" spc="-5">
                <a:latin typeface="Arial"/>
                <a:cs typeface="Arial"/>
              </a:rPr>
              <a:t>marketing activities, the </a:t>
            </a:r>
            <a:r>
              <a:rPr dirty="0" sz="2800">
                <a:latin typeface="Arial"/>
                <a:cs typeface="Arial"/>
              </a:rPr>
              <a:t>goal of </a:t>
            </a:r>
            <a:r>
              <a:rPr dirty="0" sz="2800" spc="-5">
                <a:latin typeface="Arial"/>
                <a:cs typeface="Arial"/>
              </a:rPr>
              <a:t>IMC  </a:t>
            </a:r>
            <a:r>
              <a:rPr dirty="0" sz="2800">
                <a:latin typeface="Arial"/>
                <a:cs typeface="Arial"/>
              </a:rPr>
              <a:t>is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build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brands.</a:t>
            </a:r>
            <a:endParaRPr sz="2800">
              <a:latin typeface="Arial"/>
              <a:cs typeface="Arial"/>
            </a:endParaRPr>
          </a:p>
          <a:p>
            <a:pPr marL="355600" marR="22860" indent="-342900">
              <a:lnSpc>
                <a:spcPct val="100099"/>
              </a:lnSpc>
              <a:spcBef>
                <a:spcPts val="605"/>
              </a:spcBef>
            </a:pPr>
            <a:r>
              <a:rPr dirty="0" sz="2800">
                <a:latin typeface="Arial"/>
                <a:cs typeface="Arial"/>
              </a:rPr>
              <a:t>Brands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>
                <a:latin typeface="Arial"/>
                <a:cs typeface="Arial"/>
              </a:rPr>
              <a:t>are well known and liked are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more  likely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be purchased → increase </a:t>
            </a:r>
            <a:r>
              <a:rPr dirty="0" sz="2800" spc="-5">
                <a:latin typeface="Arial"/>
                <a:cs typeface="Arial"/>
              </a:rPr>
              <a:t>profit  </a:t>
            </a:r>
            <a:r>
              <a:rPr dirty="0" sz="2800">
                <a:latin typeface="Arial"/>
                <a:cs typeface="Arial"/>
              </a:rPr>
              <a:t>margins.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Brand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Equity</a:t>
            </a:r>
            <a:r>
              <a:rPr dirty="0" sz="2800" spc="-5">
                <a:latin typeface="Arial"/>
                <a:cs typeface="Arial"/>
              </a:rPr>
              <a:t>: “the intangible </a:t>
            </a:r>
            <a:r>
              <a:rPr dirty="0" sz="2800">
                <a:latin typeface="Arial"/>
                <a:cs typeface="Arial"/>
              </a:rPr>
              <a:t>value of a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brand</a:t>
            </a:r>
            <a:endParaRPr sz="2800">
              <a:latin typeface="Arial"/>
              <a:cs typeface="Arial"/>
            </a:endParaRPr>
          </a:p>
          <a:p>
            <a:pPr marL="355600" marR="450850">
              <a:lnSpc>
                <a:spcPct val="99700"/>
              </a:lnSpc>
              <a:spcBef>
                <a:spcPts val="75"/>
              </a:spcBef>
            </a:pPr>
            <a:r>
              <a:rPr dirty="0" sz="2800">
                <a:latin typeface="Arial"/>
                <a:cs typeface="Arial"/>
              </a:rPr>
              <a:t>– value added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a product or service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that  </a:t>
            </a:r>
            <a:r>
              <a:rPr dirty="0" sz="2800">
                <a:latin typeface="Arial"/>
                <a:cs typeface="Arial"/>
              </a:rPr>
              <a:t>derives </a:t>
            </a:r>
            <a:r>
              <a:rPr dirty="0" sz="2800" spc="-5">
                <a:latin typeface="Arial"/>
                <a:cs typeface="Arial"/>
              </a:rPr>
              <a:t>from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5">
                <a:latin typeface="Arial"/>
                <a:cs typeface="Arial"/>
              </a:rPr>
              <a:t>perception </a:t>
            </a:r>
            <a:r>
              <a:rPr dirty="0" sz="2800">
                <a:latin typeface="Arial"/>
                <a:cs typeface="Arial"/>
              </a:rPr>
              <a:t>in </a:t>
            </a:r>
            <a:r>
              <a:rPr dirty="0" sz="2800" spc="-5">
                <a:latin typeface="Arial"/>
                <a:cs typeface="Arial"/>
              </a:rPr>
              <a:t>customer’s  </a:t>
            </a:r>
            <a:r>
              <a:rPr dirty="0" sz="2800">
                <a:latin typeface="Arial"/>
                <a:cs typeface="Arial"/>
              </a:rPr>
              <a:t>minds” (Duncan, 2005, p.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8).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34982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Benefits </a:t>
            </a:r>
            <a:r>
              <a:rPr dirty="0" sz="4000"/>
              <a:t>of</a:t>
            </a:r>
            <a:r>
              <a:rPr dirty="0" sz="4000" spc="-65"/>
              <a:t> </a:t>
            </a:r>
            <a:r>
              <a:rPr dirty="0" sz="4000" spc="-5"/>
              <a:t>IMC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4027" y="1584071"/>
            <a:ext cx="6793230" cy="299402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IMC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provides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 greater</a:t>
            </a:r>
            <a:r>
              <a:rPr dirty="0" sz="2800" spc="-5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Brand</a:t>
            </a:r>
            <a:r>
              <a:rPr dirty="0" sz="2800" spc="-5">
                <a:latin typeface="Arial"/>
                <a:cs typeface="Arial"/>
              </a:rPr>
              <a:t> differentiation.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Accountability within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firm.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Trust </a:t>
            </a:r>
            <a:r>
              <a:rPr dirty="0" sz="2800">
                <a:latin typeface="Arial"/>
                <a:cs typeface="Arial"/>
              </a:rPr>
              <a:t>among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consumers.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329"/>
              </a:lnSpc>
              <a:spcBef>
                <a:spcPts val="775"/>
              </a:spcBef>
              <a:tabLst>
                <a:tab pos="354965" algn="l"/>
              </a:tabLst>
            </a:pPr>
            <a:r>
              <a:rPr dirty="0" sz="2350" spc="-535">
                <a:solidFill>
                  <a:srgbClr val="009999"/>
                </a:solidFill>
                <a:latin typeface="Wingdings"/>
                <a:cs typeface="Wingdings"/>
              </a:rPr>
              <a:t></a:t>
            </a:r>
            <a:r>
              <a:rPr dirty="0" sz="2350" spc="-535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"/>
                <a:cs typeface="Arial"/>
              </a:rPr>
              <a:t>Levels of </a:t>
            </a:r>
            <a:r>
              <a:rPr dirty="0" sz="2800" spc="-5">
                <a:latin typeface="Arial"/>
                <a:cs typeface="Arial"/>
              </a:rPr>
              <a:t>effectiveness </a:t>
            </a:r>
            <a:r>
              <a:rPr dirty="0" sz="2800">
                <a:latin typeface="Arial"/>
                <a:cs typeface="Arial"/>
              </a:rPr>
              <a:t>in </a:t>
            </a:r>
            <a:r>
              <a:rPr dirty="0" sz="2800" spc="-5">
                <a:latin typeface="Arial"/>
                <a:cs typeface="Arial"/>
              </a:rPr>
              <a:t>cutting through  </a:t>
            </a:r>
            <a:r>
              <a:rPr dirty="0" sz="2800">
                <a:latin typeface="Arial"/>
                <a:cs typeface="Arial"/>
              </a:rPr>
              <a:t>message </a:t>
            </a:r>
            <a:r>
              <a:rPr dirty="0" sz="2800" spc="-5">
                <a:latin typeface="Arial"/>
                <a:cs typeface="Arial"/>
              </a:rPr>
              <a:t>clutter than </a:t>
            </a:r>
            <a:r>
              <a:rPr dirty="0" sz="2800">
                <a:latin typeface="Arial"/>
                <a:cs typeface="Arial"/>
              </a:rPr>
              <a:t>single</a:t>
            </a:r>
            <a:r>
              <a:rPr dirty="0" sz="2800" spc="-5">
                <a:latin typeface="Arial"/>
                <a:cs typeface="Arial"/>
              </a:rPr>
              <a:t> strategies.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088" y="64147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0" y="21732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628650" y="0"/>
                </a:moveTo>
                <a:lnTo>
                  <a:pt x="628650" y="104377"/>
                </a:lnTo>
                <a:lnTo>
                  <a:pt x="0" y="104377"/>
                </a:lnTo>
                <a:lnTo>
                  <a:pt x="0" y="313135"/>
                </a:lnTo>
                <a:lnTo>
                  <a:pt x="628650" y="313135"/>
                </a:lnTo>
                <a:lnTo>
                  <a:pt x="628650" y="417512"/>
                </a:lnTo>
                <a:lnTo>
                  <a:pt x="838200" y="208757"/>
                </a:lnTo>
                <a:lnTo>
                  <a:pt x="62865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8006" y="1828799"/>
            <a:ext cx="4139737" cy="1246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76800" y="18684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3716342" y="0"/>
                </a:moveTo>
                <a:lnTo>
                  <a:pt x="246056" y="0"/>
                </a:lnTo>
                <a:lnTo>
                  <a:pt x="196467" y="4999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8"/>
                </a:lnTo>
                <a:lnTo>
                  <a:pt x="42022" y="108484"/>
                </a:lnTo>
                <a:lnTo>
                  <a:pt x="19336" y="150280"/>
                </a:lnTo>
                <a:lnTo>
                  <a:pt x="4999" y="196468"/>
                </a:lnTo>
                <a:lnTo>
                  <a:pt x="0" y="246057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1"/>
                </a:lnTo>
                <a:lnTo>
                  <a:pt x="108484" y="1024777"/>
                </a:lnTo>
                <a:lnTo>
                  <a:pt x="150280" y="1047463"/>
                </a:lnTo>
                <a:lnTo>
                  <a:pt x="196467" y="1061800"/>
                </a:lnTo>
                <a:lnTo>
                  <a:pt x="246056" y="1066800"/>
                </a:lnTo>
                <a:lnTo>
                  <a:pt x="3716342" y="1066800"/>
                </a:lnTo>
                <a:lnTo>
                  <a:pt x="3765931" y="1061800"/>
                </a:lnTo>
                <a:lnTo>
                  <a:pt x="3812118" y="1047463"/>
                </a:lnTo>
                <a:lnTo>
                  <a:pt x="3853914" y="1024777"/>
                </a:lnTo>
                <a:lnTo>
                  <a:pt x="3890330" y="994731"/>
                </a:lnTo>
                <a:lnTo>
                  <a:pt x="3920376" y="958315"/>
                </a:lnTo>
                <a:lnTo>
                  <a:pt x="3943062" y="916519"/>
                </a:lnTo>
                <a:lnTo>
                  <a:pt x="3957399" y="870331"/>
                </a:lnTo>
                <a:lnTo>
                  <a:pt x="3962398" y="820742"/>
                </a:lnTo>
                <a:lnTo>
                  <a:pt x="3962398" y="246057"/>
                </a:lnTo>
                <a:lnTo>
                  <a:pt x="3957399" y="196468"/>
                </a:lnTo>
                <a:lnTo>
                  <a:pt x="3943062" y="150280"/>
                </a:lnTo>
                <a:lnTo>
                  <a:pt x="3920376" y="108484"/>
                </a:lnTo>
                <a:lnTo>
                  <a:pt x="3890330" y="72068"/>
                </a:lnTo>
                <a:lnTo>
                  <a:pt x="3853914" y="42022"/>
                </a:lnTo>
                <a:lnTo>
                  <a:pt x="3812118" y="19336"/>
                </a:lnTo>
                <a:lnTo>
                  <a:pt x="3765931" y="4999"/>
                </a:lnTo>
                <a:lnTo>
                  <a:pt x="3716342" y="0"/>
                </a:lnTo>
                <a:close/>
              </a:path>
            </a:pathLst>
          </a:custGeom>
          <a:solidFill>
            <a:srgbClr val="95B3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76800" y="18684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8"/>
                </a:lnTo>
                <a:lnTo>
                  <a:pt x="246057" y="0"/>
                </a:lnTo>
                <a:lnTo>
                  <a:pt x="3716342" y="0"/>
                </a:lnTo>
                <a:lnTo>
                  <a:pt x="3765931" y="4998"/>
                </a:lnTo>
                <a:lnTo>
                  <a:pt x="3812118" y="19336"/>
                </a:lnTo>
                <a:lnTo>
                  <a:pt x="3853914" y="42022"/>
                </a:lnTo>
                <a:lnTo>
                  <a:pt x="3890330" y="72068"/>
                </a:lnTo>
                <a:lnTo>
                  <a:pt x="3920376" y="108484"/>
                </a:lnTo>
                <a:lnTo>
                  <a:pt x="3943062" y="150280"/>
                </a:lnTo>
                <a:lnTo>
                  <a:pt x="3957400" y="196467"/>
                </a:lnTo>
                <a:lnTo>
                  <a:pt x="3962399" y="246057"/>
                </a:lnTo>
                <a:lnTo>
                  <a:pt x="3962399" y="820742"/>
                </a:lnTo>
                <a:lnTo>
                  <a:pt x="3957400" y="870331"/>
                </a:lnTo>
                <a:lnTo>
                  <a:pt x="3943062" y="916519"/>
                </a:lnTo>
                <a:lnTo>
                  <a:pt x="3920376" y="958315"/>
                </a:lnTo>
                <a:lnTo>
                  <a:pt x="3890330" y="994731"/>
                </a:lnTo>
                <a:lnTo>
                  <a:pt x="3853914" y="1024777"/>
                </a:lnTo>
                <a:lnTo>
                  <a:pt x="3812118" y="1047463"/>
                </a:lnTo>
                <a:lnTo>
                  <a:pt x="3765931" y="1061800"/>
                </a:lnTo>
                <a:lnTo>
                  <a:pt x="3716342" y="1066799"/>
                </a:lnTo>
                <a:lnTo>
                  <a:pt x="246057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0029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0500" y="3570288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628650" y="0"/>
                </a:moveTo>
                <a:lnTo>
                  <a:pt x="628650" y="104377"/>
                </a:lnTo>
                <a:lnTo>
                  <a:pt x="0" y="104377"/>
                </a:lnTo>
                <a:lnTo>
                  <a:pt x="0" y="313135"/>
                </a:lnTo>
                <a:lnTo>
                  <a:pt x="628650" y="313135"/>
                </a:lnTo>
                <a:lnTo>
                  <a:pt x="628650" y="417512"/>
                </a:lnTo>
                <a:lnTo>
                  <a:pt x="838200" y="208756"/>
                </a:lnTo>
                <a:lnTo>
                  <a:pt x="62865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8006" y="3200399"/>
            <a:ext cx="4139737" cy="1246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6800" y="32400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3716342" y="0"/>
                </a:moveTo>
                <a:lnTo>
                  <a:pt x="246056" y="0"/>
                </a:lnTo>
                <a:lnTo>
                  <a:pt x="196467" y="4998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7"/>
                </a:lnTo>
                <a:lnTo>
                  <a:pt x="42022" y="108483"/>
                </a:lnTo>
                <a:lnTo>
                  <a:pt x="19336" y="150279"/>
                </a:lnTo>
                <a:lnTo>
                  <a:pt x="4999" y="196467"/>
                </a:lnTo>
                <a:lnTo>
                  <a:pt x="0" y="246056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0"/>
                </a:lnTo>
                <a:lnTo>
                  <a:pt x="108484" y="1024776"/>
                </a:lnTo>
                <a:lnTo>
                  <a:pt x="150280" y="1047462"/>
                </a:lnTo>
                <a:lnTo>
                  <a:pt x="196467" y="1061799"/>
                </a:lnTo>
                <a:lnTo>
                  <a:pt x="246056" y="1066798"/>
                </a:lnTo>
                <a:lnTo>
                  <a:pt x="3716342" y="1066798"/>
                </a:lnTo>
                <a:lnTo>
                  <a:pt x="3765931" y="1061799"/>
                </a:lnTo>
                <a:lnTo>
                  <a:pt x="3812118" y="1047462"/>
                </a:lnTo>
                <a:lnTo>
                  <a:pt x="3853914" y="1024776"/>
                </a:lnTo>
                <a:lnTo>
                  <a:pt x="3890330" y="994730"/>
                </a:lnTo>
                <a:lnTo>
                  <a:pt x="3920376" y="958315"/>
                </a:lnTo>
                <a:lnTo>
                  <a:pt x="3943062" y="916519"/>
                </a:lnTo>
                <a:lnTo>
                  <a:pt x="3957399" y="870331"/>
                </a:lnTo>
                <a:lnTo>
                  <a:pt x="3962398" y="820742"/>
                </a:lnTo>
                <a:lnTo>
                  <a:pt x="3962398" y="246056"/>
                </a:lnTo>
                <a:lnTo>
                  <a:pt x="3957399" y="196467"/>
                </a:lnTo>
                <a:lnTo>
                  <a:pt x="3943062" y="150279"/>
                </a:lnTo>
                <a:lnTo>
                  <a:pt x="3920376" y="108483"/>
                </a:lnTo>
                <a:lnTo>
                  <a:pt x="3890330" y="72067"/>
                </a:lnTo>
                <a:lnTo>
                  <a:pt x="3853914" y="42022"/>
                </a:lnTo>
                <a:lnTo>
                  <a:pt x="3812118" y="19336"/>
                </a:lnTo>
                <a:lnTo>
                  <a:pt x="3765931" y="4998"/>
                </a:lnTo>
                <a:lnTo>
                  <a:pt x="3716342" y="0"/>
                </a:lnTo>
                <a:close/>
              </a:path>
            </a:pathLst>
          </a:custGeom>
          <a:solidFill>
            <a:srgbClr val="95B3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6800" y="32400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9"/>
                </a:lnTo>
                <a:lnTo>
                  <a:pt x="246057" y="0"/>
                </a:lnTo>
                <a:lnTo>
                  <a:pt x="3716342" y="0"/>
                </a:lnTo>
                <a:lnTo>
                  <a:pt x="3765931" y="4999"/>
                </a:lnTo>
                <a:lnTo>
                  <a:pt x="3812118" y="19336"/>
                </a:lnTo>
                <a:lnTo>
                  <a:pt x="3853914" y="42022"/>
                </a:lnTo>
                <a:lnTo>
                  <a:pt x="3890330" y="72068"/>
                </a:lnTo>
                <a:lnTo>
                  <a:pt x="3920376" y="108484"/>
                </a:lnTo>
                <a:lnTo>
                  <a:pt x="3943062" y="150280"/>
                </a:lnTo>
                <a:lnTo>
                  <a:pt x="3957400" y="196467"/>
                </a:lnTo>
                <a:lnTo>
                  <a:pt x="3962399" y="246057"/>
                </a:lnTo>
                <a:lnTo>
                  <a:pt x="3962399" y="820742"/>
                </a:lnTo>
                <a:lnTo>
                  <a:pt x="3957400" y="870331"/>
                </a:lnTo>
                <a:lnTo>
                  <a:pt x="3943062" y="916519"/>
                </a:lnTo>
                <a:lnTo>
                  <a:pt x="3920376" y="958315"/>
                </a:lnTo>
                <a:lnTo>
                  <a:pt x="3890330" y="994731"/>
                </a:lnTo>
                <a:lnTo>
                  <a:pt x="3853914" y="1024777"/>
                </a:lnTo>
                <a:lnTo>
                  <a:pt x="3812118" y="1047463"/>
                </a:lnTo>
                <a:lnTo>
                  <a:pt x="3765931" y="1061800"/>
                </a:lnTo>
                <a:lnTo>
                  <a:pt x="3716342" y="1066799"/>
                </a:lnTo>
                <a:lnTo>
                  <a:pt x="246057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0029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0500" y="5145087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29">
                <a:moveTo>
                  <a:pt x="628650" y="0"/>
                </a:moveTo>
                <a:lnTo>
                  <a:pt x="628650" y="104378"/>
                </a:lnTo>
                <a:lnTo>
                  <a:pt x="0" y="104378"/>
                </a:lnTo>
                <a:lnTo>
                  <a:pt x="0" y="313135"/>
                </a:lnTo>
                <a:lnTo>
                  <a:pt x="628650" y="313135"/>
                </a:lnTo>
                <a:lnTo>
                  <a:pt x="628650" y="417513"/>
                </a:lnTo>
                <a:lnTo>
                  <a:pt x="838200" y="208757"/>
                </a:lnTo>
                <a:lnTo>
                  <a:pt x="62865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58788" y="4592781"/>
            <a:ext cx="4102331" cy="1662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33108" y="4975166"/>
            <a:ext cx="3532908" cy="889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76800" y="4611687"/>
            <a:ext cx="3962400" cy="1524000"/>
          </a:xfrm>
          <a:custGeom>
            <a:avLst/>
            <a:gdLst/>
            <a:ahLst/>
            <a:cxnLst/>
            <a:rect l="l" t="t" r="r" b="b"/>
            <a:pathLst>
              <a:path w="3962400" h="1524000">
                <a:moveTo>
                  <a:pt x="3678203" y="0"/>
                </a:moveTo>
                <a:lnTo>
                  <a:pt x="284195" y="0"/>
                </a:lnTo>
                <a:lnTo>
                  <a:pt x="238097" y="3719"/>
                </a:lnTo>
                <a:lnTo>
                  <a:pt x="194367" y="14488"/>
                </a:lnTo>
                <a:lnTo>
                  <a:pt x="153591" y="31721"/>
                </a:lnTo>
                <a:lnTo>
                  <a:pt x="116353" y="54833"/>
                </a:lnTo>
                <a:lnTo>
                  <a:pt x="83238" y="83239"/>
                </a:lnTo>
                <a:lnTo>
                  <a:pt x="54833" y="116354"/>
                </a:lnTo>
                <a:lnTo>
                  <a:pt x="31721" y="153592"/>
                </a:lnTo>
                <a:lnTo>
                  <a:pt x="14488" y="194368"/>
                </a:lnTo>
                <a:lnTo>
                  <a:pt x="3719" y="238098"/>
                </a:lnTo>
                <a:lnTo>
                  <a:pt x="0" y="284196"/>
                </a:lnTo>
                <a:lnTo>
                  <a:pt x="0" y="1239804"/>
                </a:lnTo>
                <a:lnTo>
                  <a:pt x="3719" y="1285902"/>
                </a:lnTo>
                <a:lnTo>
                  <a:pt x="14488" y="1329632"/>
                </a:lnTo>
                <a:lnTo>
                  <a:pt x="31721" y="1370408"/>
                </a:lnTo>
                <a:lnTo>
                  <a:pt x="54833" y="1407646"/>
                </a:lnTo>
                <a:lnTo>
                  <a:pt x="83238" y="1440761"/>
                </a:lnTo>
                <a:lnTo>
                  <a:pt x="116353" y="1469167"/>
                </a:lnTo>
                <a:lnTo>
                  <a:pt x="153591" y="1492278"/>
                </a:lnTo>
                <a:lnTo>
                  <a:pt x="194367" y="1509511"/>
                </a:lnTo>
                <a:lnTo>
                  <a:pt x="238097" y="1520280"/>
                </a:lnTo>
                <a:lnTo>
                  <a:pt x="284195" y="1524000"/>
                </a:lnTo>
                <a:lnTo>
                  <a:pt x="3678203" y="1524000"/>
                </a:lnTo>
                <a:lnTo>
                  <a:pt x="3724301" y="1520280"/>
                </a:lnTo>
                <a:lnTo>
                  <a:pt x="3768030" y="1509511"/>
                </a:lnTo>
                <a:lnTo>
                  <a:pt x="3808807" y="1492278"/>
                </a:lnTo>
                <a:lnTo>
                  <a:pt x="3846045" y="1469167"/>
                </a:lnTo>
                <a:lnTo>
                  <a:pt x="3879159" y="1440761"/>
                </a:lnTo>
                <a:lnTo>
                  <a:pt x="3907565" y="1407646"/>
                </a:lnTo>
                <a:lnTo>
                  <a:pt x="3930677" y="1370408"/>
                </a:lnTo>
                <a:lnTo>
                  <a:pt x="3947910" y="1329632"/>
                </a:lnTo>
                <a:lnTo>
                  <a:pt x="3958679" y="1285902"/>
                </a:lnTo>
                <a:lnTo>
                  <a:pt x="3962398" y="1239804"/>
                </a:lnTo>
                <a:lnTo>
                  <a:pt x="3962398" y="284196"/>
                </a:lnTo>
                <a:lnTo>
                  <a:pt x="3958679" y="238098"/>
                </a:lnTo>
                <a:lnTo>
                  <a:pt x="3947910" y="194368"/>
                </a:lnTo>
                <a:lnTo>
                  <a:pt x="3930677" y="153592"/>
                </a:lnTo>
                <a:lnTo>
                  <a:pt x="3907565" y="116354"/>
                </a:lnTo>
                <a:lnTo>
                  <a:pt x="3879159" y="83239"/>
                </a:lnTo>
                <a:lnTo>
                  <a:pt x="3846045" y="54833"/>
                </a:lnTo>
                <a:lnTo>
                  <a:pt x="3808807" y="31721"/>
                </a:lnTo>
                <a:lnTo>
                  <a:pt x="3768030" y="14488"/>
                </a:lnTo>
                <a:lnTo>
                  <a:pt x="3724301" y="3719"/>
                </a:lnTo>
                <a:lnTo>
                  <a:pt x="3678203" y="0"/>
                </a:lnTo>
                <a:close/>
              </a:path>
            </a:pathLst>
          </a:custGeom>
          <a:solidFill>
            <a:srgbClr val="ECB3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77156" y="4973511"/>
            <a:ext cx="3367404" cy="7569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L="12065" marR="5080">
              <a:lnSpc>
                <a:spcPts val="1800"/>
              </a:lnSpc>
              <a:spcBef>
                <a:spcPts val="459"/>
              </a:spcBef>
            </a:pPr>
            <a:r>
              <a:rPr dirty="0" sz="1800" spc="-5">
                <a:latin typeface="Arial"/>
                <a:cs typeface="Arial"/>
              </a:rPr>
              <a:t>Marketers </a:t>
            </a:r>
            <a:r>
              <a:rPr dirty="0" sz="1800">
                <a:latin typeface="Arial"/>
                <a:cs typeface="Arial"/>
              </a:rPr>
              <a:t>Use and </a:t>
            </a:r>
            <a:r>
              <a:rPr dirty="0" sz="1800" spc="-5">
                <a:latin typeface="Arial"/>
                <a:cs typeface="Arial"/>
              </a:rPr>
              <a:t>Coordinate  </a:t>
            </a:r>
            <a:r>
              <a:rPr dirty="0" sz="1800">
                <a:latin typeface="Arial"/>
                <a:cs typeface="Arial"/>
              </a:rPr>
              <a:t>Many </a:t>
            </a:r>
            <a:r>
              <a:rPr dirty="0" sz="1800" spc="-5">
                <a:latin typeface="Arial"/>
                <a:cs typeface="Arial"/>
              </a:rPr>
              <a:t>Different Forms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Communication With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8788" y="1849581"/>
            <a:ext cx="4102331" cy="1205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95948" y="2236123"/>
            <a:ext cx="3811385" cy="43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76800" y="18684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3716342" y="0"/>
                </a:moveTo>
                <a:lnTo>
                  <a:pt x="246056" y="0"/>
                </a:lnTo>
                <a:lnTo>
                  <a:pt x="196467" y="4999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8"/>
                </a:lnTo>
                <a:lnTo>
                  <a:pt x="42022" y="108484"/>
                </a:lnTo>
                <a:lnTo>
                  <a:pt x="19336" y="150280"/>
                </a:lnTo>
                <a:lnTo>
                  <a:pt x="4999" y="196468"/>
                </a:lnTo>
                <a:lnTo>
                  <a:pt x="0" y="246057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1"/>
                </a:lnTo>
                <a:lnTo>
                  <a:pt x="108484" y="1024777"/>
                </a:lnTo>
                <a:lnTo>
                  <a:pt x="150280" y="1047463"/>
                </a:lnTo>
                <a:lnTo>
                  <a:pt x="196467" y="1061800"/>
                </a:lnTo>
                <a:lnTo>
                  <a:pt x="246056" y="1066800"/>
                </a:lnTo>
                <a:lnTo>
                  <a:pt x="3716342" y="1066800"/>
                </a:lnTo>
                <a:lnTo>
                  <a:pt x="3765931" y="1061800"/>
                </a:lnTo>
                <a:lnTo>
                  <a:pt x="3812118" y="1047463"/>
                </a:lnTo>
                <a:lnTo>
                  <a:pt x="3853914" y="1024777"/>
                </a:lnTo>
                <a:lnTo>
                  <a:pt x="3890330" y="994731"/>
                </a:lnTo>
                <a:lnTo>
                  <a:pt x="3920376" y="958315"/>
                </a:lnTo>
                <a:lnTo>
                  <a:pt x="3943062" y="916519"/>
                </a:lnTo>
                <a:lnTo>
                  <a:pt x="3957399" y="870331"/>
                </a:lnTo>
                <a:lnTo>
                  <a:pt x="3962398" y="820742"/>
                </a:lnTo>
                <a:lnTo>
                  <a:pt x="3962398" y="246057"/>
                </a:lnTo>
                <a:lnTo>
                  <a:pt x="3957399" y="196468"/>
                </a:lnTo>
                <a:lnTo>
                  <a:pt x="3943062" y="150280"/>
                </a:lnTo>
                <a:lnTo>
                  <a:pt x="3920376" y="108484"/>
                </a:lnTo>
                <a:lnTo>
                  <a:pt x="3890330" y="72068"/>
                </a:lnTo>
                <a:lnTo>
                  <a:pt x="3853914" y="42022"/>
                </a:lnTo>
                <a:lnTo>
                  <a:pt x="3812118" y="19336"/>
                </a:lnTo>
                <a:lnTo>
                  <a:pt x="3765931" y="4999"/>
                </a:lnTo>
                <a:lnTo>
                  <a:pt x="3716342" y="0"/>
                </a:lnTo>
                <a:close/>
              </a:path>
            </a:pathLst>
          </a:custGeom>
          <a:solidFill>
            <a:srgbClr val="ECB3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38087" y="2234883"/>
            <a:ext cx="36468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Two-way </a:t>
            </a:r>
            <a:r>
              <a:rPr dirty="0" sz="1800">
                <a:latin typeface="Arial"/>
                <a:cs typeface="Arial"/>
              </a:rPr>
              <a:t>Dialogue </a:t>
            </a:r>
            <a:r>
              <a:rPr dirty="0" sz="1800" spc="-5">
                <a:latin typeface="Arial"/>
                <a:cs typeface="Arial"/>
              </a:rPr>
              <a:t>With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8788" y="3221181"/>
            <a:ext cx="4102331" cy="1205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49486" y="3491344"/>
            <a:ext cx="3316777" cy="6608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76800" y="3240088"/>
            <a:ext cx="3962400" cy="1066800"/>
          </a:xfrm>
          <a:custGeom>
            <a:avLst/>
            <a:gdLst/>
            <a:ahLst/>
            <a:cxnLst/>
            <a:rect l="l" t="t" r="r" b="b"/>
            <a:pathLst>
              <a:path w="3962400" h="1066800">
                <a:moveTo>
                  <a:pt x="3716342" y="0"/>
                </a:moveTo>
                <a:lnTo>
                  <a:pt x="246056" y="0"/>
                </a:lnTo>
                <a:lnTo>
                  <a:pt x="196467" y="4998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7"/>
                </a:lnTo>
                <a:lnTo>
                  <a:pt x="42022" y="108483"/>
                </a:lnTo>
                <a:lnTo>
                  <a:pt x="19336" y="150279"/>
                </a:lnTo>
                <a:lnTo>
                  <a:pt x="4999" y="196467"/>
                </a:lnTo>
                <a:lnTo>
                  <a:pt x="0" y="246056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0"/>
                </a:lnTo>
                <a:lnTo>
                  <a:pt x="108484" y="1024776"/>
                </a:lnTo>
                <a:lnTo>
                  <a:pt x="150280" y="1047462"/>
                </a:lnTo>
                <a:lnTo>
                  <a:pt x="196467" y="1061799"/>
                </a:lnTo>
                <a:lnTo>
                  <a:pt x="246056" y="1066798"/>
                </a:lnTo>
                <a:lnTo>
                  <a:pt x="3716342" y="1066798"/>
                </a:lnTo>
                <a:lnTo>
                  <a:pt x="3765931" y="1061799"/>
                </a:lnTo>
                <a:lnTo>
                  <a:pt x="3812118" y="1047462"/>
                </a:lnTo>
                <a:lnTo>
                  <a:pt x="3853914" y="1024776"/>
                </a:lnTo>
                <a:lnTo>
                  <a:pt x="3890330" y="994730"/>
                </a:lnTo>
                <a:lnTo>
                  <a:pt x="3920376" y="958315"/>
                </a:lnTo>
                <a:lnTo>
                  <a:pt x="3943062" y="916519"/>
                </a:lnTo>
                <a:lnTo>
                  <a:pt x="3957399" y="870331"/>
                </a:lnTo>
                <a:lnTo>
                  <a:pt x="3962398" y="820742"/>
                </a:lnTo>
                <a:lnTo>
                  <a:pt x="3962398" y="246056"/>
                </a:lnTo>
                <a:lnTo>
                  <a:pt x="3957399" y="196467"/>
                </a:lnTo>
                <a:lnTo>
                  <a:pt x="3943062" y="150279"/>
                </a:lnTo>
                <a:lnTo>
                  <a:pt x="3920376" y="108483"/>
                </a:lnTo>
                <a:lnTo>
                  <a:pt x="3890330" y="72067"/>
                </a:lnTo>
                <a:lnTo>
                  <a:pt x="3853914" y="42022"/>
                </a:lnTo>
                <a:lnTo>
                  <a:pt x="3812118" y="19336"/>
                </a:lnTo>
                <a:lnTo>
                  <a:pt x="3765931" y="4998"/>
                </a:lnTo>
                <a:lnTo>
                  <a:pt x="3716342" y="0"/>
                </a:lnTo>
                <a:close/>
              </a:path>
            </a:pathLst>
          </a:custGeom>
          <a:solidFill>
            <a:srgbClr val="ECB3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85774" y="3489897"/>
            <a:ext cx="3151505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 indent="83820">
              <a:lnSpc>
                <a:spcPts val="1800"/>
              </a:lnSpc>
              <a:spcBef>
                <a:spcPts val="459"/>
              </a:spcBef>
            </a:pPr>
            <a:r>
              <a:rPr dirty="0" sz="1800" spc="-5">
                <a:latin typeface="Arial"/>
                <a:cs typeface="Arial"/>
              </a:rPr>
              <a:t>Focus </a:t>
            </a:r>
            <a:r>
              <a:rPr dirty="0" sz="1800">
                <a:latin typeface="Arial"/>
                <a:cs typeface="Arial"/>
              </a:rPr>
              <a:t>on Building Long </a:t>
            </a:r>
            <a:r>
              <a:rPr dirty="0" sz="1800" spc="-50">
                <a:latin typeface="Arial"/>
                <a:cs typeface="Arial"/>
              </a:rPr>
              <a:t>Term  </a:t>
            </a:r>
            <a:r>
              <a:rPr dirty="0" sz="1800" spc="-5">
                <a:latin typeface="Arial"/>
                <a:cs typeface="Arial"/>
              </a:rPr>
              <a:t>Relationships With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5264" y="1291908"/>
            <a:ext cx="6249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3420" algn="l"/>
              </a:tabLst>
            </a:pPr>
            <a:r>
              <a:rPr dirty="0" sz="2800" spc="-5">
                <a:solidFill>
                  <a:srgbClr val="630C21"/>
                </a:solidFill>
                <a:latin typeface="Arial"/>
                <a:cs typeface="Arial"/>
              </a:rPr>
              <a:t>Old</a:t>
            </a:r>
            <a:r>
              <a:rPr dirty="0" sz="2800" spc="5">
                <a:solidFill>
                  <a:srgbClr val="630C21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630C21"/>
                </a:solidFill>
                <a:latin typeface="Arial"/>
                <a:cs typeface="Arial"/>
              </a:rPr>
              <a:t>World	</a:t>
            </a:r>
            <a:r>
              <a:rPr dirty="0" sz="2800">
                <a:solidFill>
                  <a:srgbClr val="630C21"/>
                </a:solidFill>
                <a:latin typeface="Arial"/>
                <a:cs typeface="Arial"/>
              </a:rPr>
              <a:t>New</a:t>
            </a:r>
            <a:r>
              <a:rPr dirty="0" sz="2800" spc="-70">
                <a:solidFill>
                  <a:srgbClr val="630C21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630C21"/>
                </a:solidFill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007" y="1828799"/>
            <a:ext cx="4135582" cy="1246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4800" y="18684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3711580" y="0"/>
                </a:moveTo>
                <a:lnTo>
                  <a:pt x="246056" y="0"/>
                </a:lnTo>
                <a:lnTo>
                  <a:pt x="196467" y="4999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8"/>
                </a:lnTo>
                <a:lnTo>
                  <a:pt x="42022" y="108484"/>
                </a:lnTo>
                <a:lnTo>
                  <a:pt x="19336" y="150280"/>
                </a:lnTo>
                <a:lnTo>
                  <a:pt x="4999" y="196468"/>
                </a:lnTo>
                <a:lnTo>
                  <a:pt x="0" y="246057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1"/>
                </a:lnTo>
                <a:lnTo>
                  <a:pt x="108484" y="1024777"/>
                </a:lnTo>
                <a:lnTo>
                  <a:pt x="150280" y="1047463"/>
                </a:lnTo>
                <a:lnTo>
                  <a:pt x="196467" y="1061800"/>
                </a:lnTo>
                <a:lnTo>
                  <a:pt x="246056" y="1066800"/>
                </a:lnTo>
                <a:lnTo>
                  <a:pt x="3711580" y="1066800"/>
                </a:lnTo>
                <a:lnTo>
                  <a:pt x="3761169" y="1061800"/>
                </a:lnTo>
                <a:lnTo>
                  <a:pt x="3807356" y="1047463"/>
                </a:lnTo>
                <a:lnTo>
                  <a:pt x="3849153" y="1024777"/>
                </a:lnTo>
                <a:lnTo>
                  <a:pt x="3885568" y="994731"/>
                </a:lnTo>
                <a:lnTo>
                  <a:pt x="3915614" y="958315"/>
                </a:lnTo>
                <a:lnTo>
                  <a:pt x="3938301" y="916519"/>
                </a:lnTo>
                <a:lnTo>
                  <a:pt x="3952638" y="870331"/>
                </a:lnTo>
                <a:lnTo>
                  <a:pt x="3957637" y="820742"/>
                </a:lnTo>
                <a:lnTo>
                  <a:pt x="3957637" y="246057"/>
                </a:lnTo>
                <a:lnTo>
                  <a:pt x="3952638" y="196468"/>
                </a:lnTo>
                <a:lnTo>
                  <a:pt x="3938301" y="150280"/>
                </a:lnTo>
                <a:lnTo>
                  <a:pt x="3915614" y="108484"/>
                </a:lnTo>
                <a:lnTo>
                  <a:pt x="3885568" y="72068"/>
                </a:lnTo>
                <a:lnTo>
                  <a:pt x="3849153" y="42022"/>
                </a:lnTo>
                <a:lnTo>
                  <a:pt x="3807356" y="19336"/>
                </a:lnTo>
                <a:lnTo>
                  <a:pt x="3761169" y="4999"/>
                </a:lnTo>
                <a:lnTo>
                  <a:pt x="3711580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800" y="18684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8"/>
                </a:lnTo>
                <a:lnTo>
                  <a:pt x="246056" y="0"/>
                </a:lnTo>
                <a:lnTo>
                  <a:pt x="3711580" y="0"/>
                </a:lnTo>
                <a:lnTo>
                  <a:pt x="3761168" y="4998"/>
                </a:lnTo>
                <a:lnTo>
                  <a:pt x="3807356" y="19336"/>
                </a:lnTo>
                <a:lnTo>
                  <a:pt x="3849152" y="42022"/>
                </a:lnTo>
                <a:lnTo>
                  <a:pt x="3885568" y="72068"/>
                </a:lnTo>
                <a:lnTo>
                  <a:pt x="3915614" y="108484"/>
                </a:lnTo>
                <a:lnTo>
                  <a:pt x="3938300" y="150280"/>
                </a:lnTo>
                <a:lnTo>
                  <a:pt x="3952637" y="196467"/>
                </a:lnTo>
                <a:lnTo>
                  <a:pt x="3957636" y="246057"/>
                </a:lnTo>
                <a:lnTo>
                  <a:pt x="3957636" y="820742"/>
                </a:lnTo>
                <a:lnTo>
                  <a:pt x="3952637" y="870331"/>
                </a:lnTo>
                <a:lnTo>
                  <a:pt x="3938300" y="916519"/>
                </a:lnTo>
                <a:lnTo>
                  <a:pt x="3915614" y="958315"/>
                </a:lnTo>
                <a:lnTo>
                  <a:pt x="3885568" y="994731"/>
                </a:lnTo>
                <a:lnTo>
                  <a:pt x="3849152" y="1024777"/>
                </a:lnTo>
                <a:lnTo>
                  <a:pt x="3807356" y="1047463"/>
                </a:lnTo>
                <a:lnTo>
                  <a:pt x="3761168" y="1061800"/>
                </a:lnTo>
                <a:lnTo>
                  <a:pt x="3711580" y="1066799"/>
                </a:lnTo>
                <a:lnTo>
                  <a:pt x="246056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007" y="3200399"/>
            <a:ext cx="4135582" cy="1246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4800" y="32400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3711580" y="0"/>
                </a:moveTo>
                <a:lnTo>
                  <a:pt x="246056" y="0"/>
                </a:lnTo>
                <a:lnTo>
                  <a:pt x="196467" y="4998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7"/>
                </a:lnTo>
                <a:lnTo>
                  <a:pt x="42022" y="108483"/>
                </a:lnTo>
                <a:lnTo>
                  <a:pt x="19336" y="150279"/>
                </a:lnTo>
                <a:lnTo>
                  <a:pt x="4999" y="196467"/>
                </a:lnTo>
                <a:lnTo>
                  <a:pt x="0" y="246056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0"/>
                </a:lnTo>
                <a:lnTo>
                  <a:pt x="108484" y="1024776"/>
                </a:lnTo>
                <a:lnTo>
                  <a:pt x="150280" y="1047462"/>
                </a:lnTo>
                <a:lnTo>
                  <a:pt x="196467" y="1061799"/>
                </a:lnTo>
                <a:lnTo>
                  <a:pt x="246056" y="1066798"/>
                </a:lnTo>
                <a:lnTo>
                  <a:pt x="3711580" y="1066798"/>
                </a:lnTo>
                <a:lnTo>
                  <a:pt x="3761169" y="1061799"/>
                </a:lnTo>
                <a:lnTo>
                  <a:pt x="3807356" y="1047462"/>
                </a:lnTo>
                <a:lnTo>
                  <a:pt x="3849153" y="1024776"/>
                </a:lnTo>
                <a:lnTo>
                  <a:pt x="3885568" y="994730"/>
                </a:lnTo>
                <a:lnTo>
                  <a:pt x="3915614" y="958315"/>
                </a:lnTo>
                <a:lnTo>
                  <a:pt x="3938301" y="916519"/>
                </a:lnTo>
                <a:lnTo>
                  <a:pt x="3952638" y="870331"/>
                </a:lnTo>
                <a:lnTo>
                  <a:pt x="3957637" y="820742"/>
                </a:lnTo>
                <a:lnTo>
                  <a:pt x="3957637" y="246056"/>
                </a:lnTo>
                <a:lnTo>
                  <a:pt x="3952638" y="196467"/>
                </a:lnTo>
                <a:lnTo>
                  <a:pt x="3938301" y="150279"/>
                </a:lnTo>
                <a:lnTo>
                  <a:pt x="3915614" y="108483"/>
                </a:lnTo>
                <a:lnTo>
                  <a:pt x="3885568" y="72067"/>
                </a:lnTo>
                <a:lnTo>
                  <a:pt x="3849153" y="42022"/>
                </a:lnTo>
                <a:lnTo>
                  <a:pt x="3807356" y="19336"/>
                </a:lnTo>
                <a:lnTo>
                  <a:pt x="3761169" y="4998"/>
                </a:lnTo>
                <a:lnTo>
                  <a:pt x="3711580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4800" y="32400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9"/>
                </a:lnTo>
                <a:lnTo>
                  <a:pt x="246056" y="0"/>
                </a:lnTo>
                <a:lnTo>
                  <a:pt x="3711580" y="0"/>
                </a:lnTo>
                <a:lnTo>
                  <a:pt x="3761168" y="4999"/>
                </a:lnTo>
                <a:lnTo>
                  <a:pt x="3807356" y="19336"/>
                </a:lnTo>
                <a:lnTo>
                  <a:pt x="3849152" y="42022"/>
                </a:lnTo>
                <a:lnTo>
                  <a:pt x="3885568" y="72068"/>
                </a:lnTo>
                <a:lnTo>
                  <a:pt x="3915614" y="108484"/>
                </a:lnTo>
                <a:lnTo>
                  <a:pt x="3938300" y="150280"/>
                </a:lnTo>
                <a:lnTo>
                  <a:pt x="3952637" y="196467"/>
                </a:lnTo>
                <a:lnTo>
                  <a:pt x="3957636" y="246057"/>
                </a:lnTo>
                <a:lnTo>
                  <a:pt x="3957636" y="820742"/>
                </a:lnTo>
                <a:lnTo>
                  <a:pt x="3952637" y="870331"/>
                </a:lnTo>
                <a:lnTo>
                  <a:pt x="3938300" y="916519"/>
                </a:lnTo>
                <a:lnTo>
                  <a:pt x="3915614" y="958315"/>
                </a:lnTo>
                <a:lnTo>
                  <a:pt x="3885568" y="994731"/>
                </a:lnTo>
                <a:lnTo>
                  <a:pt x="3849152" y="1024777"/>
                </a:lnTo>
                <a:lnTo>
                  <a:pt x="3807356" y="1047463"/>
                </a:lnTo>
                <a:lnTo>
                  <a:pt x="3761168" y="1061800"/>
                </a:lnTo>
                <a:lnTo>
                  <a:pt x="3711580" y="1066799"/>
                </a:lnTo>
                <a:lnTo>
                  <a:pt x="246056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007" y="4572000"/>
            <a:ext cx="4135582" cy="1704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4800" y="4611687"/>
            <a:ext cx="3957954" cy="1524000"/>
          </a:xfrm>
          <a:custGeom>
            <a:avLst/>
            <a:gdLst/>
            <a:ahLst/>
            <a:cxnLst/>
            <a:rect l="l" t="t" r="r" b="b"/>
            <a:pathLst>
              <a:path w="3957954" h="1524000">
                <a:moveTo>
                  <a:pt x="3660747" y="0"/>
                </a:moveTo>
                <a:lnTo>
                  <a:pt x="296889" y="0"/>
                </a:lnTo>
                <a:lnTo>
                  <a:pt x="248732" y="3885"/>
                </a:lnTo>
                <a:lnTo>
                  <a:pt x="203049" y="15135"/>
                </a:lnTo>
                <a:lnTo>
                  <a:pt x="160451" y="33138"/>
                </a:lnTo>
                <a:lnTo>
                  <a:pt x="121550" y="57282"/>
                </a:lnTo>
                <a:lnTo>
                  <a:pt x="86957" y="86957"/>
                </a:lnTo>
                <a:lnTo>
                  <a:pt x="57282" y="121551"/>
                </a:lnTo>
                <a:lnTo>
                  <a:pt x="33138" y="160452"/>
                </a:lnTo>
                <a:lnTo>
                  <a:pt x="15135" y="203050"/>
                </a:lnTo>
                <a:lnTo>
                  <a:pt x="3885" y="248733"/>
                </a:lnTo>
                <a:lnTo>
                  <a:pt x="0" y="296890"/>
                </a:lnTo>
                <a:lnTo>
                  <a:pt x="0" y="1227110"/>
                </a:lnTo>
                <a:lnTo>
                  <a:pt x="3885" y="1275267"/>
                </a:lnTo>
                <a:lnTo>
                  <a:pt x="15135" y="1320950"/>
                </a:lnTo>
                <a:lnTo>
                  <a:pt x="33138" y="1363548"/>
                </a:lnTo>
                <a:lnTo>
                  <a:pt x="57282" y="1402449"/>
                </a:lnTo>
                <a:lnTo>
                  <a:pt x="86957" y="1437043"/>
                </a:lnTo>
                <a:lnTo>
                  <a:pt x="121550" y="1466717"/>
                </a:lnTo>
                <a:lnTo>
                  <a:pt x="160451" y="1490862"/>
                </a:lnTo>
                <a:lnTo>
                  <a:pt x="203049" y="1508864"/>
                </a:lnTo>
                <a:lnTo>
                  <a:pt x="248732" y="1520114"/>
                </a:lnTo>
                <a:lnTo>
                  <a:pt x="296889" y="1524000"/>
                </a:lnTo>
                <a:lnTo>
                  <a:pt x="3660747" y="1524000"/>
                </a:lnTo>
                <a:lnTo>
                  <a:pt x="3708904" y="1520114"/>
                </a:lnTo>
                <a:lnTo>
                  <a:pt x="3754587" y="1508864"/>
                </a:lnTo>
                <a:lnTo>
                  <a:pt x="3797185" y="1490862"/>
                </a:lnTo>
                <a:lnTo>
                  <a:pt x="3836086" y="1466717"/>
                </a:lnTo>
                <a:lnTo>
                  <a:pt x="3870680" y="1437043"/>
                </a:lnTo>
                <a:lnTo>
                  <a:pt x="3900354" y="1402449"/>
                </a:lnTo>
                <a:lnTo>
                  <a:pt x="3924499" y="1363548"/>
                </a:lnTo>
                <a:lnTo>
                  <a:pt x="3942501" y="1320950"/>
                </a:lnTo>
                <a:lnTo>
                  <a:pt x="3953751" y="1275267"/>
                </a:lnTo>
                <a:lnTo>
                  <a:pt x="3957637" y="1227110"/>
                </a:lnTo>
                <a:lnTo>
                  <a:pt x="3957637" y="296890"/>
                </a:lnTo>
                <a:lnTo>
                  <a:pt x="3953751" y="248733"/>
                </a:lnTo>
                <a:lnTo>
                  <a:pt x="3942501" y="203050"/>
                </a:lnTo>
                <a:lnTo>
                  <a:pt x="3924499" y="160452"/>
                </a:lnTo>
                <a:lnTo>
                  <a:pt x="3900354" y="121551"/>
                </a:lnTo>
                <a:lnTo>
                  <a:pt x="3870680" y="86957"/>
                </a:lnTo>
                <a:lnTo>
                  <a:pt x="3836086" y="57282"/>
                </a:lnTo>
                <a:lnTo>
                  <a:pt x="3797185" y="33138"/>
                </a:lnTo>
                <a:lnTo>
                  <a:pt x="3754587" y="15135"/>
                </a:lnTo>
                <a:lnTo>
                  <a:pt x="3708904" y="3885"/>
                </a:lnTo>
                <a:lnTo>
                  <a:pt x="3660747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4800" y="4611687"/>
            <a:ext cx="3957954" cy="1524000"/>
          </a:xfrm>
          <a:custGeom>
            <a:avLst/>
            <a:gdLst/>
            <a:ahLst/>
            <a:cxnLst/>
            <a:rect l="l" t="t" r="r" b="b"/>
            <a:pathLst>
              <a:path w="3957954" h="1524000">
                <a:moveTo>
                  <a:pt x="0" y="296890"/>
                </a:moveTo>
                <a:lnTo>
                  <a:pt x="3885" y="248732"/>
                </a:lnTo>
                <a:lnTo>
                  <a:pt x="15135" y="203049"/>
                </a:lnTo>
                <a:lnTo>
                  <a:pt x="33138" y="160451"/>
                </a:lnTo>
                <a:lnTo>
                  <a:pt x="57282" y="121550"/>
                </a:lnTo>
                <a:lnTo>
                  <a:pt x="86957" y="86957"/>
                </a:lnTo>
                <a:lnTo>
                  <a:pt x="121550" y="57282"/>
                </a:lnTo>
                <a:lnTo>
                  <a:pt x="160451" y="33138"/>
                </a:lnTo>
                <a:lnTo>
                  <a:pt x="203049" y="15135"/>
                </a:lnTo>
                <a:lnTo>
                  <a:pt x="248732" y="3885"/>
                </a:lnTo>
                <a:lnTo>
                  <a:pt x="296889" y="0"/>
                </a:lnTo>
                <a:lnTo>
                  <a:pt x="3660747" y="0"/>
                </a:lnTo>
                <a:lnTo>
                  <a:pt x="3708904" y="3885"/>
                </a:lnTo>
                <a:lnTo>
                  <a:pt x="3754587" y="15135"/>
                </a:lnTo>
                <a:lnTo>
                  <a:pt x="3797185" y="33138"/>
                </a:lnTo>
                <a:lnTo>
                  <a:pt x="3836086" y="57282"/>
                </a:lnTo>
                <a:lnTo>
                  <a:pt x="3870679" y="86957"/>
                </a:lnTo>
                <a:lnTo>
                  <a:pt x="3900354" y="121550"/>
                </a:lnTo>
                <a:lnTo>
                  <a:pt x="3924498" y="160451"/>
                </a:lnTo>
                <a:lnTo>
                  <a:pt x="3942501" y="203049"/>
                </a:lnTo>
                <a:lnTo>
                  <a:pt x="3953751" y="248732"/>
                </a:lnTo>
                <a:lnTo>
                  <a:pt x="3957636" y="296890"/>
                </a:lnTo>
                <a:lnTo>
                  <a:pt x="3957636" y="1227109"/>
                </a:lnTo>
                <a:lnTo>
                  <a:pt x="3953751" y="1275266"/>
                </a:lnTo>
                <a:lnTo>
                  <a:pt x="3942501" y="1320949"/>
                </a:lnTo>
                <a:lnTo>
                  <a:pt x="3924498" y="1363547"/>
                </a:lnTo>
                <a:lnTo>
                  <a:pt x="3900354" y="1402449"/>
                </a:lnTo>
                <a:lnTo>
                  <a:pt x="3870679" y="1437042"/>
                </a:lnTo>
                <a:lnTo>
                  <a:pt x="3836086" y="1466717"/>
                </a:lnTo>
                <a:lnTo>
                  <a:pt x="3797185" y="1490861"/>
                </a:lnTo>
                <a:lnTo>
                  <a:pt x="3754587" y="1508863"/>
                </a:lnTo>
                <a:lnTo>
                  <a:pt x="3708904" y="1520113"/>
                </a:lnTo>
                <a:lnTo>
                  <a:pt x="3660747" y="1523999"/>
                </a:lnTo>
                <a:lnTo>
                  <a:pt x="296889" y="1523999"/>
                </a:lnTo>
                <a:lnTo>
                  <a:pt x="248732" y="1520113"/>
                </a:lnTo>
                <a:lnTo>
                  <a:pt x="203049" y="1508863"/>
                </a:lnTo>
                <a:lnTo>
                  <a:pt x="160451" y="1490861"/>
                </a:lnTo>
                <a:lnTo>
                  <a:pt x="121550" y="1466717"/>
                </a:lnTo>
                <a:lnTo>
                  <a:pt x="86957" y="1437042"/>
                </a:lnTo>
                <a:lnTo>
                  <a:pt x="57282" y="1402449"/>
                </a:lnTo>
                <a:lnTo>
                  <a:pt x="33138" y="1363547"/>
                </a:lnTo>
                <a:lnTo>
                  <a:pt x="15135" y="1320949"/>
                </a:lnTo>
                <a:lnTo>
                  <a:pt x="3885" y="1275266"/>
                </a:lnTo>
                <a:lnTo>
                  <a:pt x="0" y="1227109"/>
                </a:lnTo>
                <a:lnTo>
                  <a:pt x="0" y="296890"/>
                </a:lnTo>
                <a:close/>
              </a:path>
            </a:pathLst>
          </a:custGeom>
          <a:ln w="38099">
            <a:solidFill>
              <a:srgbClr val="FFC1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6007" y="1828799"/>
            <a:ext cx="4135582" cy="1246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4800" y="18684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3711580" y="0"/>
                </a:moveTo>
                <a:lnTo>
                  <a:pt x="246056" y="0"/>
                </a:lnTo>
                <a:lnTo>
                  <a:pt x="196467" y="4999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8"/>
                </a:lnTo>
                <a:lnTo>
                  <a:pt x="42022" y="108484"/>
                </a:lnTo>
                <a:lnTo>
                  <a:pt x="19336" y="150280"/>
                </a:lnTo>
                <a:lnTo>
                  <a:pt x="4999" y="196468"/>
                </a:lnTo>
                <a:lnTo>
                  <a:pt x="0" y="246057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1"/>
                </a:lnTo>
                <a:lnTo>
                  <a:pt x="108484" y="1024777"/>
                </a:lnTo>
                <a:lnTo>
                  <a:pt x="150280" y="1047463"/>
                </a:lnTo>
                <a:lnTo>
                  <a:pt x="196467" y="1061800"/>
                </a:lnTo>
                <a:lnTo>
                  <a:pt x="246056" y="1066800"/>
                </a:lnTo>
                <a:lnTo>
                  <a:pt x="3711580" y="1066800"/>
                </a:lnTo>
                <a:lnTo>
                  <a:pt x="3761169" y="1061800"/>
                </a:lnTo>
                <a:lnTo>
                  <a:pt x="3807356" y="1047463"/>
                </a:lnTo>
                <a:lnTo>
                  <a:pt x="3849153" y="1024777"/>
                </a:lnTo>
                <a:lnTo>
                  <a:pt x="3885568" y="994731"/>
                </a:lnTo>
                <a:lnTo>
                  <a:pt x="3915614" y="958315"/>
                </a:lnTo>
                <a:lnTo>
                  <a:pt x="3938301" y="916519"/>
                </a:lnTo>
                <a:lnTo>
                  <a:pt x="3952638" y="870331"/>
                </a:lnTo>
                <a:lnTo>
                  <a:pt x="3957637" y="820742"/>
                </a:lnTo>
                <a:lnTo>
                  <a:pt x="3957637" y="246057"/>
                </a:lnTo>
                <a:lnTo>
                  <a:pt x="3952638" y="196468"/>
                </a:lnTo>
                <a:lnTo>
                  <a:pt x="3938301" y="150280"/>
                </a:lnTo>
                <a:lnTo>
                  <a:pt x="3915614" y="108484"/>
                </a:lnTo>
                <a:lnTo>
                  <a:pt x="3885568" y="72068"/>
                </a:lnTo>
                <a:lnTo>
                  <a:pt x="3849153" y="42022"/>
                </a:lnTo>
                <a:lnTo>
                  <a:pt x="3807356" y="19336"/>
                </a:lnTo>
                <a:lnTo>
                  <a:pt x="3761169" y="4999"/>
                </a:lnTo>
                <a:lnTo>
                  <a:pt x="3711580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4800" y="18684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8"/>
                </a:lnTo>
                <a:lnTo>
                  <a:pt x="246056" y="0"/>
                </a:lnTo>
                <a:lnTo>
                  <a:pt x="3711580" y="0"/>
                </a:lnTo>
                <a:lnTo>
                  <a:pt x="3761168" y="4998"/>
                </a:lnTo>
                <a:lnTo>
                  <a:pt x="3807356" y="19336"/>
                </a:lnTo>
                <a:lnTo>
                  <a:pt x="3849152" y="42022"/>
                </a:lnTo>
                <a:lnTo>
                  <a:pt x="3885568" y="72068"/>
                </a:lnTo>
                <a:lnTo>
                  <a:pt x="3915614" y="108484"/>
                </a:lnTo>
                <a:lnTo>
                  <a:pt x="3938300" y="150280"/>
                </a:lnTo>
                <a:lnTo>
                  <a:pt x="3952637" y="196467"/>
                </a:lnTo>
                <a:lnTo>
                  <a:pt x="3957636" y="246057"/>
                </a:lnTo>
                <a:lnTo>
                  <a:pt x="3957636" y="820742"/>
                </a:lnTo>
                <a:lnTo>
                  <a:pt x="3952637" y="870331"/>
                </a:lnTo>
                <a:lnTo>
                  <a:pt x="3938300" y="916519"/>
                </a:lnTo>
                <a:lnTo>
                  <a:pt x="3915614" y="958315"/>
                </a:lnTo>
                <a:lnTo>
                  <a:pt x="3885568" y="994731"/>
                </a:lnTo>
                <a:lnTo>
                  <a:pt x="3849152" y="1024777"/>
                </a:lnTo>
                <a:lnTo>
                  <a:pt x="3807356" y="1047463"/>
                </a:lnTo>
                <a:lnTo>
                  <a:pt x="3761168" y="1061800"/>
                </a:lnTo>
                <a:lnTo>
                  <a:pt x="3711580" y="1066799"/>
                </a:lnTo>
                <a:lnTo>
                  <a:pt x="246056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FFF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54405" y="2252028"/>
            <a:ext cx="246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MS PGothic"/>
                <a:cs typeface="MS PGothic"/>
              </a:rPr>
              <a:t>“</a:t>
            </a:r>
            <a:r>
              <a:rPr dirty="0" sz="1800" spc="-25">
                <a:latin typeface="Arial"/>
                <a:cs typeface="Arial"/>
              </a:rPr>
              <a:t>Talking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5">
                <a:latin typeface="MS PGothic"/>
                <a:cs typeface="MS PGothic"/>
              </a:rPr>
              <a:t>”</a:t>
            </a:r>
            <a:r>
              <a:rPr dirty="0" sz="1800" spc="-210">
                <a:latin typeface="MS PGothic"/>
                <a:cs typeface="MS PGothic"/>
              </a:rPr>
              <a:t> </a:t>
            </a:r>
            <a:r>
              <a:rPr dirty="0" sz="1800">
                <a:latin typeface="Arial"/>
                <a:cs typeface="Arial"/>
              </a:rPr>
              <a:t>Consumers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007" y="3200399"/>
            <a:ext cx="4135582" cy="1246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4800" y="32400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3711580" y="0"/>
                </a:moveTo>
                <a:lnTo>
                  <a:pt x="246056" y="0"/>
                </a:lnTo>
                <a:lnTo>
                  <a:pt x="196467" y="4998"/>
                </a:lnTo>
                <a:lnTo>
                  <a:pt x="150280" y="19336"/>
                </a:lnTo>
                <a:lnTo>
                  <a:pt x="108484" y="42022"/>
                </a:lnTo>
                <a:lnTo>
                  <a:pt x="72068" y="72067"/>
                </a:lnTo>
                <a:lnTo>
                  <a:pt x="42022" y="108483"/>
                </a:lnTo>
                <a:lnTo>
                  <a:pt x="19336" y="150279"/>
                </a:lnTo>
                <a:lnTo>
                  <a:pt x="4999" y="196467"/>
                </a:lnTo>
                <a:lnTo>
                  <a:pt x="0" y="246056"/>
                </a:lnTo>
                <a:lnTo>
                  <a:pt x="0" y="820742"/>
                </a:lnTo>
                <a:lnTo>
                  <a:pt x="4999" y="870331"/>
                </a:lnTo>
                <a:lnTo>
                  <a:pt x="19336" y="916519"/>
                </a:lnTo>
                <a:lnTo>
                  <a:pt x="42022" y="958315"/>
                </a:lnTo>
                <a:lnTo>
                  <a:pt x="72068" y="994730"/>
                </a:lnTo>
                <a:lnTo>
                  <a:pt x="108484" y="1024776"/>
                </a:lnTo>
                <a:lnTo>
                  <a:pt x="150280" y="1047462"/>
                </a:lnTo>
                <a:lnTo>
                  <a:pt x="196467" y="1061799"/>
                </a:lnTo>
                <a:lnTo>
                  <a:pt x="246056" y="1066798"/>
                </a:lnTo>
                <a:lnTo>
                  <a:pt x="3711580" y="1066798"/>
                </a:lnTo>
                <a:lnTo>
                  <a:pt x="3761169" y="1061799"/>
                </a:lnTo>
                <a:lnTo>
                  <a:pt x="3807356" y="1047462"/>
                </a:lnTo>
                <a:lnTo>
                  <a:pt x="3849153" y="1024776"/>
                </a:lnTo>
                <a:lnTo>
                  <a:pt x="3885568" y="994730"/>
                </a:lnTo>
                <a:lnTo>
                  <a:pt x="3915614" y="958315"/>
                </a:lnTo>
                <a:lnTo>
                  <a:pt x="3938301" y="916519"/>
                </a:lnTo>
                <a:lnTo>
                  <a:pt x="3952638" y="870331"/>
                </a:lnTo>
                <a:lnTo>
                  <a:pt x="3957637" y="820742"/>
                </a:lnTo>
                <a:lnTo>
                  <a:pt x="3957637" y="246056"/>
                </a:lnTo>
                <a:lnTo>
                  <a:pt x="3952638" y="196467"/>
                </a:lnTo>
                <a:lnTo>
                  <a:pt x="3938301" y="150279"/>
                </a:lnTo>
                <a:lnTo>
                  <a:pt x="3915614" y="108483"/>
                </a:lnTo>
                <a:lnTo>
                  <a:pt x="3885568" y="72067"/>
                </a:lnTo>
                <a:lnTo>
                  <a:pt x="3849153" y="42022"/>
                </a:lnTo>
                <a:lnTo>
                  <a:pt x="3807356" y="19336"/>
                </a:lnTo>
                <a:lnTo>
                  <a:pt x="3761169" y="4998"/>
                </a:lnTo>
                <a:lnTo>
                  <a:pt x="3711580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4800" y="3240088"/>
            <a:ext cx="3957954" cy="1066800"/>
          </a:xfrm>
          <a:custGeom>
            <a:avLst/>
            <a:gdLst/>
            <a:ahLst/>
            <a:cxnLst/>
            <a:rect l="l" t="t" r="r" b="b"/>
            <a:pathLst>
              <a:path w="3957954" h="1066800">
                <a:moveTo>
                  <a:pt x="0" y="246057"/>
                </a:moveTo>
                <a:lnTo>
                  <a:pt x="4999" y="196467"/>
                </a:lnTo>
                <a:lnTo>
                  <a:pt x="19336" y="150280"/>
                </a:lnTo>
                <a:lnTo>
                  <a:pt x="42022" y="108484"/>
                </a:lnTo>
                <a:lnTo>
                  <a:pt x="72068" y="72068"/>
                </a:lnTo>
                <a:lnTo>
                  <a:pt x="108484" y="42022"/>
                </a:lnTo>
                <a:lnTo>
                  <a:pt x="150280" y="19336"/>
                </a:lnTo>
                <a:lnTo>
                  <a:pt x="196467" y="4999"/>
                </a:lnTo>
                <a:lnTo>
                  <a:pt x="246056" y="0"/>
                </a:lnTo>
                <a:lnTo>
                  <a:pt x="3711580" y="0"/>
                </a:lnTo>
                <a:lnTo>
                  <a:pt x="3761168" y="4999"/>
                </a:lnTo>
                <a:lnTo>
                  <a:pt x="3807356" y="19336"/>
                </a:lnTo>
                <a:lnTo>
                  <a:pt x="3849152" y="42022"/>
                </a:lnTo>
                <a:lnTo>
                  <a:pt x="3885568" y="72068"/>
                </a:lnTo>
                <a:lnTo>
                  <a:pt x="3915614" y="108484"/>
                </a:lnTo>
                <a:lnTo>
                  <a:pt x="3938300" y="150280"/>
                </a:lnTo>
                <a:lnTo>
                  <a:pt x="3952637" y="196467"/>
                </a:lnTo>
                <a:lnTo>
                  <a:pt x="3957636" y="246057"/>
                </a:lnTo>
                <a:lnTo>
                  <a:pt x="3957636" y="820742"/>
                </a:lnTo>
                <a:lnTo>
                  <a:pt x="3952637" y="870331"/>
                </a:lnTo>
                <a:lnTo>
                  <a:pt x="3938300" y="916519"/>
                </a:lnTo>
                <a:lnTo>
                  <a:pt x="3915614" y="958315"/>
                </a:lnTo>
                <a:lnTo>
                  <a:pt x="3885568" y="994731"/>
                </a:lnTo>
                <a:lnTo>
                  <a:pt x="3849152" y="1024777"/>
                </a:lnTo>
                <a:lnTo>
                  <a:pt x="3807356" y="1047463"/>
                </a:lnTo>
                <a:lnTo>
                  <a:pt x="3761168" y="1061800"/>
                </a:lnTo>
                <a:lnTo>
                  <a:pt x="3711580" y="1066799"/>
                </a:lnTo>
                <a:lnTo>
                  <a:pt x="246056" y="1066799"/>
                </a:lnTo>
                <a:lnTo>
                  <a:pt x="196467" y="1061800"/>
                </a:lnTo>
                <a:lnTo>
                  <a:pt x="150280" y="1047463"/>
                </a:lnTo>
                <a:lnTo>
                  <a:pt x="108484" y="1024777"/>
                </a:lnTo>
                <a:lnTo>
                  <a:pt x="72068" y="994731"/>
                </a:lnTo>
                <a:lnTo>
                  <a:pt x="42022" y="958315"/>
                </a:lnTo>
                <a:lnTo>
                  <a:pt x="19336" y="916519"/>
                </a:lnTo>
                <a:lnTo>
                  <a:pt x="4999" y="870331"/>
                </a:lnTo>
                <a:lnTo>
                  <a:pt x="0" y="820742"/>
                </a:lnTo>
                <a:lnTo>
                  <a:pt x="0" y="246057"/>
                </a:lnTo>
                <a:close/>
              </a:path>
            </a:pathLst>
          </a:custGeom>
          <a:ln w="38099">
            <a:solidFill>
              <a:srgbClr val="FFF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4494" y="3623628"/>
            <a:ext cx="35452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Focus </a:t>
            </a: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Winning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5">
                <a:latin typeface="Arial"/>
                <a:cs typeface="Arial"/>
              </a:rPr>
              <a:t> Customers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007" y="4572000"/>
            <a:ext cx="4135582" cy="1704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4800" y="4611687"/>
            <a:ext cx="3957954" cy="1524000"/>
          </a:xfrm>
          <a:custGeom>
            <a:avLst/>
            <a:gdLst/>
            <a:ahLst/>
            <a:cxnLst/>
            <a:rect l="l" t="t" r="r" b="b"/>
            <a:pathLst>
              <a:path w="3957954" h="1524000">
                <a:moveTo>
                  <a:pt x="3660747" y="0"/>
                </a:moveTo>
                <a:lnTo>
                  <a:pt x="296889" y="0"/>
                </a:lnTo>
                <a:lnTo>
                  <a:pt x="248732" y="3885"/>
                </a:lnTo>
                <a:lnTo>
                  <a:pt x="203049" y="15135"/>
                </a:lnTo>
                <a:lnTo>
                  <a:pt x="160451" y="33138"/>
                </a:lnTo>
                <a:lnTo>
                  <a:pt x="121550" y="57282"/>
                </a:lnTo>
                <a:lnTo>
                  <a:pt x="86957" y="86957"/>
                </a:lnTo>
                <a:lnTo>
                  <a:pt x="57282" y="121551"/>
                </a:lnTo>
                <a:lnTo>
                  <a:pt x="33138" y="160452"/>
                </a:lnTo>
                <a:lnTo>
                  <a:pt x="15135" y="203050"/>
                </a:lnTo>
                <a:lnTo>
                  <a:pt x="3885" y="248733"/>
                </a:lnTo>
                <a:lnTo>
                  <a:pt x="0" y="296890"/>
                </a:lnTo>
                <a:lnTo>
                  <a:pt x="0" y="1227110"/>
                </a:lnTo>
                <a:lnTo>
                  <a:pt x="3885" y="1275267"/>
                </a:lnTo>
                <a:lnTo>
                  <a:pt x="15135" y="1320950"/>
                </a:lnTo>
                <a:lnTo>
                  <a:pt x="33138" y="1363548"/>
                </a:lnTo>
                <a:lnTo>
                  <a:pt x="57282" y="1402449"/>
                </a:lnTo>
                <a:lnTo>
                  <a:pt x="86957" y="1437043"/>
                </a:lnTo>
                <a:lnTo>
                  <a:pt x="121550" y="1466717"/>
                </a:lnTo>
                <a:lnTo>
                  <a:pt x="160451" y="1490862"/>
                </a:lnTo>
                <a:lnTo>
                  <a:pt x="203049" y="1508864"/>
                </a:lnTo>
                <a:lnTo>
                  <a:pt x="248732" y="1520114"/>
                </a:lnTo>
                <a:lnTo>
                  <a:pt x="296889" y="1524000"/>
                </a:lnTo>
                <a:lnTo>
                  <a:pt x="3660747" y="1524000"/>
                </a:lnTo>
                <a:lnTo>
                  <a:pt x="3708904" y="1520114"/>
                </a:lnTo>
                <a:lnTo>
                  <a:pt x="3754587" y="1508864"/>
                </a:lnTo>
                <a:lnTo>
                  <a:pt x="3797185" y="1490862"/>
                </a:lnTo>
                <a:lnTo>
                  <a:pt x="3836086" y="1466717"/>
                </a:lnTo>
                <a:lnTo>
                  <a:pt x="3870680" y="1437043"/>
                </a:lnTo>
                <a:lnTo>
                  <a:pt x="3900354" y="1402449"/>
                </a:lnTo>
                <a:lnTo>
                  <a:pt x="3924499" y="1363548"/>
                </a:lnTo>
                <a:lnTo>
                  <a:pt x="3942501" y="1320950"/>
                </a:lnTo>
                <a:lnTo>
                  <a:pt x="3953751" y="1275267"/>
                </a:lnTo>
                <a:lnTo>
                  <a:pt x="3957637" y="1227110"/>
                </a:lnTo>
                <a:lnTo>
                  <a:pt x="3957637" y="296890"/>
                </a:lnTo>
                <a:lnTo>
                  <a:pt x="3953751" y="248733"/>
                </a:lnTo>
                <a:lnTo>
                  <a:pt x="3942501" y="203050"/>
                </a:lnTo>
                <a:lnTo>
                  <a:pt x="3924499" y="160452"/>
                </a:lnTo>
                <a:lnTo>
                  <a:pt x="3900354" y="121551"/>
                </a:lnTo>
                <a:lnTo>
                  <a:pt x="3870680" y="86957"/>
                </a:lnTo>
                <a:lnTo>
                  <a:pt x="3836086" y="57282"/>
                </a:lnTo>
                <a:lnTo>
                  <a:pt x="3797185" y="33138"/>
                </a:lnTo>
                <a:lnTo>
                  <a:pt x="3754587" y="15135"/>
                </a:lnTo>
                <a:lnTo>
                  <a:pt x="3708904" y="3885"/>
                </a:lnTo>
                <a:lnTo>
                  <a:pt x="3660747" y="0"/>
                </a:lnTo>
                <a:close/>
              </a:path>
            </a:pathLst>
          </a:custGeom>
          <a:solidFill>
            <a:srgbClr val="FFF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4800" y="4611687"/>
            <a:ext cx="3957954" cy="1524000"/>
          </a:xfrm>
          <a:custGeom>
            <a:avLst/>
            <a:gdLst/>
            <a:ahLst/>
            <a:cxnLst/>
            <a:rect l="l" t="t" r="r" b="b"/>
            <a:pathLst>
              <a:path w="3957954" h="1524000">
                <a:moveTo>
                  <a:pt x="0" y="296890"/>
                </a:moveTo>
                <a:lnTo>
                  <a:pt x="3885" y="248732"/>
                </a:lnTo>
                <a:lnTo>
                  <a:pt x="15135" y="203049"/>
                </a:lnTo>
                <a:lnTo>
                  <a:pt x="33138" y="160451"/>
                </a:lnTo>
                <a:lnTo>
                  <a:pt x="57282" y="121550"/>
                </a:lnTo>
                <a:lnTo>
                  <a:pt x="86957" y="86957"/>
                </a:lnTo>
                <a:lnTo>
                  <a:pt x="121550" y="57282"/>
                </a:lnTo>
                <a:lnTo>
                  <a:pt x="160451" y="33138"/>
                </a:lnTo>
                <a:lnTo>
                  <a:pt x="203049" y="15135"/>
                </a:lnTo>
                <a:lnTo>
                  <a:pt x="248732" y="3885"/>
                </a:lnTo>
                <a:lnTo>
                  <a:pt x="296889" y="0"/>
                </a:lnTo>
                <a:lnTo>
                  <a:pt x="3660747" y="0"/>
                </a:lnTo>
                <a:lnTo>
                  <a:pt x="3708904" y="3885"/>
                </a:lnTo>
                <a:lnTo>
                  <a:pt x="3754587" y="15135"/>
                </a:lnTo>
                <a:lnTo>
                  <a:pt x="3797185" y="33138"/>
                </a:lnTo>
                <a:lnTo>
                  <a:pt x="3836086" y="57282"/>
                </a:lnTo>
                <a:lnTo>
                  <a:pt x="3870679" y="86957"/>
                </a:lnTo>
                <a:lnTo>
                  <a:pt x="3900354" y="121550"/>
                </a:lnTo>
                <a:lnTo>
                  <a:pt x="3924498" y="160451"/>
                </a:lnTo>
                <a:lnTo>
                  <a:pt x="3942501" y="203049"/>
                </a:lnTo>
                <a:lnTo>
                  <a:pt x="3953751" y="248732"/>
                </a:lnTo>
                <a:lnTo>
                  <a:pt x="3957636" y="296890"/>
                </a:lnTo>
                <a:lnTo>
                  <a:pt x="3957636" y="1227109"/>
                </a:lnTo>
                <a:lnTo>
                  <a:pt x="3953751" y="1275266"/>
                </a:lnTo>
                <a:lnTo>
                  <a:pt x="3942501" y="1320949"/>
                </a:lnTo>
                <a:lnTo>
                  <a:pt x="3924498" y="1363547"/>
                </a:lnTo>
                <a:lnTo>
                  <a:pt x="3900354" y="1402449"/>
                </a:lnTo>
                <a:lnTo>
                  <a:pt x="3870679" y="1437042"/>
                </a:lnTo>
                <a:lnTo>
                  <a:pt x="3836086" y="1466717"/>
                </a:lnTo>
                <a:lnTo>
                  <a:pt x="3797185" y="1490861"/>
                </a:lnTo>
                <a:lnTo>
                  <a:pt x="3754587" y="1508863"/>
                </a:lnTo>
                <a:lnTo>
                  <a:pt x="3708904" y="1520113"/>
                </a:lnTo>
                <a:lnTo>
                  <a:pt x="3660747" y="1523999"/>
                </a:lnTo>
                <a:lnTo>
                  <a:pt x="296889" y="1523999"/>
                </a:lnTo>
                <a:lnTo>
                  <a:pt x="248732" y="1520113"/>
                </a:lnTo>
                <a:lnTo>
                  <a:pt x="203049" y="1508863"/>
                </a:lnTo>
                <a:lnTo>
                  <a:pt x="160451" y="1490861"/>
                </a:lnTo>
                <a:lnTo>
                  <a:pt x="121550" y="1466717"/>
                </a:lnTo>
                <a:lnTo>
                  <a:pt x="86957" y="1437042"/>
                </a:lnTo>
                <a:lnTo>
                  <a:pt x="57282" y="1402449"/>
                </a:lnTo>
                <a:lnTo>
                  <a:pt x="33138" y="1363547"/>
                </a:lnTo>
                <a:lnTo>
                  <a:pt x="15135" y="1320949"/>
                </a:lnTo>
                <a:lnTo>
                  <a:pt x="3885" y="1275266"/>
                </a:lnTo>
                <a:lnTo>
                  <a:pt x="0" y="1227109"/>
                </a:lnTo>
                <a:lnTo>
                  <a:pt x="0" y="296890"/>
                </a:lnTo>
                <a:close/>
              </a:path>
            </a:pathLst>
          </a:custGeom>
          <a:ln w="38099">
            <a:solidFill>
              <a:srgbClr val="FFF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74880" y="5086668"/>
            <a:ext cx="302387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3664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Marketers </a:t>
            </a:r>
            <a:r>
              <a:rPr dirty="0" sz="1800">
                <a:latin typeface="Arial"/>
                <a:cs typeface="Arial"/>
              </a:rPr>
              <a:t>Relied Primarily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  </a:t>
            </a:r>
            <a:r>
              <a:rPr dirty="0" sz="1800" spc="-5">
                <a:latin typeface="Arial"/>
                <a:cs typeface="Arial"/>
              </a:rPr>
              <a:t>Advertising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Promotions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61327" y="413544"/>
            <a:ext cx="61810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3345179" algn="l"/>
                <a:tab pos="4812665" algn="l"/>
              </a:tabLst>
            </a:pPr>
            <a:r>
              <a:rPr dirty="0" sz="4000" spc="-5"/>
              <a:t>The	</a:t>
            </a:r>
            <a:r>
              <a:rPr dirty="0" sz="4000"/>
              <a:t>Changing	</a:t>
            </a:r>
            <a:r>
              <a:rPr dirty="0" sz="4000" spc="-5"/>
              <a:t>World	</a:t>
            </a:r>
            <a:r>
              <a:rPr dirty="0" sz="4000"/>
              <a:t>of</a:t>
            </a:r>
            <a:r>
              <a:rPr dirty="0" sz="4000" spc="-100"/>
              <a:t> </a:t>
            </a:r>
            <a:r>
              <a:rPr dirty="0" sz="4000"/>
              <a:t>MC</a:t>
            </a:r>
            <a:endParaRPr sz="4000"/>
          </a:p>
        </p:txBody>
      </p:sp>
      <p:sp>
        <p:nvSpPr>
          <p:cNvPr id="46" name="object 46"/>
          <p:cNvSpPr txBox="1"/>
          <p:nvPr/>
        </p:nvSpPr>
        <p:spPr>
          <a:xfrm>
            <a:off x="8467088" y="64147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80988"/>
            <a:ext cx="46285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125" algn="l"/>
                <a:tab pos="2524760" algn="l"/>
              </a:tabLst>
            </a:pPr>
            <a:r>
              <a:rPr dirty="0" sz="4000" spc="-5"/>
              <a:t>IMC</a:t>
            </a:r>
            <a:r>
              <a:rPr dirty="0" sz="4000" spc="5"/>
              <a:t> </a:t>
            </a:r>
            <a:r>
              <a:rPr dirty="0" sz="4000"/>
              <a:t>–	</a:t>
            </a:r>
            <a:r>
              <a:rPr dirty="0" sz="4000" spc="-5"/>
              <a:t>The	Evolution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14533" y="1296734"/>
            <a:ext cx="7793990" cy="402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2120" marR="1715135" indent="918844">
              <a:lnSpc>
                <a:spcPct val="1182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Mass </a:t>
            </a:r>
            <a:r>
              <a:rPr dirty="0" sz="2800" spc="-5">
                <a:latin typeface="Arial"/>
                <a:cs typeface="Arial"/>
              </a:rPr>
              <a:t>Marketing  </a:t>
            </a:r>
            <a:r>
              <a:rPr dirty="0" sz="2800">
                <a:latin typeface="Arial"/>
                <a:cs typeface="Arial"/>
              </a:rPr>
              <a:t>Using mass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2087880" marR="2080260" indent="1659889">
              <a:lnSpc>
                <a:spcPct val="238099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to  </a:t>
            </a:r>
            <a:r>
              <a:rPr dirty="0" sz="2800" spc="-5">
                <a:latin typeface="Arial"/>
                <a:cs typeface="Arial"/>
              </a:rPr>
              <a:t>Relationship Marketing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  <a:spcBef>
                <a:spcPts val="740"/>
              </a:spcBef>
            </a:pPr>
            <a:r>
              <a:rPr dirty="0" sz="2800">
                <a:latin typeface="Arial"/>
                <a:cs typeface="Arial"/>
              </a:rPr>
              <a:t>Using </a:t>
            </a:r>
            <a:r>
              <a:rPr dirty="0" sz="2800" spc="-5">
                <a:latin typeface="Arial"/>
                <a:cs typeface="Arial"/>
              </a:rPr>
              <a:t>integrated marketing communication with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2526030">
              <a:lnSpc>
                <a:spcPts val="3345"/>
              </a:lnSpc>
            </a:pPr>
            <a:r>
              <a:rPr dirty="0" sz="2800" spc="-5">
                <a:latin typeface="Arial"/>
                <a:cs typeface="Arial"/>
              </a:rPr>
              <a:t>focus 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5">
                <a:latin typeface="Arial"/>
                <a:cs typeface="Arial"/>
              </a:rPr>
              <a:t> interaction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2018-08-29T11:06:56Z</dcterms:created>
  <dcterms:modified xsi:type="dcterms:W3CDTF">2018-08-29T11:06:56Z</dcterms:modified>
</cp:coreProperties>
</file>