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58" r:id="rId4"/>
    <p:sldId id="262" r:id="rId5"/>
    <p:sldId id="259" r:id="rId6"/>
    <p:sldId id="260" r:id="rId7"/>
    <p:sldId id="261" r:id="rId8"/>
    <p:sldId id="269" r:id="rId9"/>
    <p:sldId id="266" r:id="rId10"/>
    <p:sldId id="263" r:id="rId11"/>
    <p:sldId id="264" r:id="rId12"/>
    <p:sldId id="265"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p:restoredTop sz="94646"/>
  </p:normalViewPr>
  <p:slideViewPr>
    <p:cSldViewPr>
      <p:cViewPr>
        <p:scale>
          <a:sx n="75" d="100"/>
          <a:sy n="75" d="100"/>
        </p:scale>
        <p:origin x="1416"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8F961-4914-4D70-BD18-D55B2982D281}" type="datetimeFigureOut">
              <a:rPr lang="en-US" smtClean="0"/>
              <a:t>9/11/19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C29E22-6460-4FF7-88DD-89048F3DC719}" type="slidenum">
              <a:rPr lang="en-US" smtClean="0"/>
              <a:t>‹#›</a:t>
            </a:fld>
            <a:endParaRPr lang="en-US"/>
          </a:p>
        </p:txBody>
      </p:sp>
    </p:spTree>
    <p:extLst>
      <p:ext uri="{BB962C8B-B14F-4D97-AF65-F5344CB8AC3E}">
        <p14:creationId xmlns:p14="http://schemas.microsoft.com/office/powerpoint/2010/main" val="56611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group of potential customers, who have the highest likelihood of purchasing the product, is the target market. Identifying the target market includes the process of demographic, geographic, and psychological segmentation. </a:t>
            </a:r>
            <a:endParaRPr lang="en-US" dirty="0"/>
          </a:p>
        </p:txBody>
      </p:sp>
      <p:sp>
        <p:nvSpPr>
          <p:cNvPr id="4" name="Slide Number Placeholder 3"/>
          <p:cNvSpPr>
            <a:spLocks noGrp="1"/>
          </p:cNvSpPr>
          <p:nvPr>
            <p:ph type="sldNum" sz="quarter" idx="10"/>
          </p:nvPr>
        </p:nvSpPr>
        <p:spPr/>
        <p:txBody>
          <a:bodyPr/>
          <a:lstStyle/>
          <a:p>
            <a:fld id="{57C29E22-6460-4FF7-88DD-89048F3DC719}" type="slidenum">
              <a:rPr lang="en-US" smtClean="0"/>
              <a:t>10</a:t>
            </a:fld>
            <a:endParaRPr lang="en-US"/>
          </a:p>
        </p:txBody>
      </p:sp>
    </p:spTree>
    <p:extLst>
      <p:ext uri="{BB962C8B-B14F-4D97-AF65-F5344CB8AC3E}">
        <p14:creationId xmlns:p14="http://schemas.microsoft.com/office/powerpoint/2010/main" val="137935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672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060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5921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6098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8075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846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06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15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94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101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1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762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230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873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3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60183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9/11/19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132009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udiousguy.com/wp-content/uploads/2018/05/DAGMAR.jpg" TargetMode="Externa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udiousguy.com/wp-content/uploads/2018/05/The-Dagmar-Model.jpg" TargetMode="Externa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udiousguy.com/wp-content/uploads/2018/05/Advantages-Of-Dagmar-Approach.jpg" TargetMode="Externa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800600"/>
            <a:ext cx="6858000" cy="990600"/>
          </a:xfrm>
        </p:spPr>
        <p:txBody>
          <a:bodyPr>
            <a:normAutofit/>
          </a:bodyPr>
          <a:lstStyle/>
          <a:p>
            <a:r>
              <a:rPr lang="en-US" dirty="0" smtClean="0"/>
              <a:t>DAGMAR APPROACH</a:t>
            </a:r>
            <a:endParaRPr lang="en-US" dirty="0"/>
          </a:p>
        </p:txBody>
      </p:sp>
      <p:sp>
        <p:nvSpPr>
          <p:cNvPr id="3" name="Subtitle 2"/>
          <p:cNvSpPr>
            <a:spLocks noGrp="1"/>
          </p:cNvSpPr>
          <p:nvPr>
            <p:ph type="subTitle" idx="1"/>
          </p:nvPr>
        </p:nvSpPr>
        <p:spPr>
          <a:xfrm>
            <a:off x="-4038600" y="5791200"/>
            <a:ext cx="6858000" cy="533400"/>
          </a:xfrm>
        </p:spPr>
        <p:txBody>
          <a:bodyPr/>
          <a:lstStyle/>
          <a:p>
            <a:r>
              <a:rPr lang="en-US" dirty="0" smtClean="0"/>
              <a:t>Abhijeet Singh</a:t>
            </a:r>
          </a:p>
          <a:p>
            <a:endParaRPr lang="en-US" dirty="0"/>
          </a:p>
        </p:txBody>
      </p:sp>
      <p:pic>
        <p:nvPicPr>
          <p:cNvPr id="37890" name="Picture 2" descr="Image result for dagmar approach example"/>
          <p:cNvPicPr>
            <a:picLocks noChangeAspect="1" noChangeArrowheads="1"/>
          </p:cNvPicPr>
          <p:nvPr/>
        </p:nvPicPr>
        <p:blipFill>
          <a:blip r:embed="rId2" cstate="print"/>
          <a:srcRect/>
          <a:stretch>
            <a:fillRect/>
          </a:stretch>
        </p:blipFill>
        <p:spPr bwMode="auto">
          <a:xfrm>
            <a:off x="1295400" y="990600"/>
            <a:ext cx="7086600" cy="372046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Charachteristics</a:t>
            </a:r>
            <a:r>
              <a:rPr lang="en-US" dirty="0" smtClean="0"/>
              <a:t> of DAGMAR</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TARGET AUDIENCE</a:t>
            </a:r>
            <a:endParaRPr lang="en-US" dirty="0" smtClean="0"/>
          </a:p>
          <a:p>
            <a:pPr lvl="0" fontAlgn="base"/>
            <a:r>
              <a:rPr lang="en-US" dirty="0" smtClean="0"/>
              <a:t>DAGMAR claims the target audience should be well defined. </a:t>
            </a:r>
          </a:p>
          <a:p>
            <a:pPr lvl="0" fontAlgn="base"/>
            <a:r>
              <a:rPr lang="en-US" dirty="0" smtClean="0"/>
              <a:t>Target markets can be segmented into </a:t>
            </a:r>
            <a:r>
              <a:rPr lang="en-US" b="1" dirty="0" smtClean="0"/>
              <a:t>Primary</a:t>
            </a:r>
            <a:r>
              <a:rPr lang="en-US" dirty="0" smtClean="0"/>
              <a:t> and </a:t>
            </a:r>
            <a:r>
              <a:rPr lang="en-US" b="1" dirty="0" smtClean="0"/>
              <a:t>secondary groups</a:t>
            </a:r>
            <a:r>
              <a:rPr lang="en-US" dirty="0" smtClean="0"/>
              <a:t>.</a:t>
            </a:r>
          </a:p>
          <a:p>
            <a:pPr lvl="0" fontAlgn="base"/>
            <a:r>
              <a:rPr lang="en-US" b="1" dirty="0" smtClean="0"/>
              <a:t>Primary markets</a:t>
            </a:r>
            <a:r>
              <a:rPr lang="en-US" dirty="0" smtClean="0"/>
              <a:t> are the main target audience, on whom the marketing efforts are mainly focused.</a:t>
            </a:r>
          </a:p>
          <a:p>
            <a:pPr lvl="0" fontAlgn="base"/>
            <a:r>
              <a:rPr lang="en-US" b="1" dirty="0" smtClean="0"/>
              <a:t>Secondary markets </a:t>
            </a:r>
            <a:r>
              <a:rPr lang="en-US" dirty="0" smtClean="0"/>
              <a:t>are the target audience on whom the marketing efforts will focus after the primary market goals are achieved. After identifying the target audience, the organization devises objectives for advertising and later the objectives for communication.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CONCRETE AND MEASURABLE</a:t>
            </a:r>
            <a:endParaRPr lang="en-US" dirty="0" smtClean="0"/>
          </a:p>
          <a:p>
            <a:pPr lvl="0" fontAlgn="base"/>
            <a:r>
              <a:rPr lang="en-US" dirty="0" smtClean="0"/>
              <a:t>The objective of communication should be a precise and clear statement of whatever message the advertiser wants to communicate to the target audience.</a:t>
            </a:r>
          </a:p>
          <a:p>
            <a:pPr lvl="0" fontAlgn="base"/>
            <a:r>
              <a:rPr lang="en-US" dirty="0" smtClean="0"/>
              <a:t>The specification must include all the details and descriptions of the measurement procedure.</a:t>
            </a:r>
          </a:p>
          <a:p>
            <a:pPr lvl="0" fontAlgn="base"/>
            <a:endParaRPr lang="en-US" dirty="0" smtClean="0"/>
          </a:p>
          <a:p>
            <a:pPr lvl="0" fontAlgn="base"/>
            <a:r>
              <a:rPr lang="en-US" dirty="0" smtClean="0"/>
              <a:t>Ex- To boost/enhance the sales by 50%.</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smtClean="0"/>
              <a:t>SPECIFIED TIMEFRAME AND BENCHMARKS</a:t>
            </a:r>
            <a:endParaRPr lang="en-US" dirty="0" smtClean="0"/>
          </a:p>
          <a:p>
            <a:pPr lvl="0" fontAlgn="base"/>
            <a:r>
              <a:rPr lang="en-US" dirty="0" smtClean="0"/>
              <a:t>A good objective has a specified time frame, during which the objective is to be achieved. Understanding the specifications enables advertisers to define goals that will yield the best result.</a:t>
            </a:r>
          </a:p>
          <a:p>
            <a:pPr lvl="0" fontAlgn="base"/>
            <a:r>
              <a:rPr lang="en-US" dirty="0" smtClean="0"/>
              <a:t>Setting a specific timeframe assures effective evaluation of results. The timeframe should be realistic to prohibit skewed results from static marketing.</a:t>
            </a:r>
          </a:p>
          <a:p>
            <a:pPr lvl="0" fontAlgn="base"/>
            <a:r>
              <a:rPr lang="en-US" dirty="0" smtClean="0"/>
              <a:t>Creating the benchmark is essential for an appropriate measurement of the effectiveness of the advertisement.</a:t>
            </a:r>
          </a:p>
          <a:p>
            <a:pPr lvl="0" fontAlgn="base"/>
            <a:r>
              <a:rPr lang="en-US" dirty="0" smtClean="0"/>
              <a:t>Ex- to boost/enhance the sales by 50% in next 2 months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WRITTEN GOAL</a:t>
            </a:r>
            <a:endParaRPr lang="en-US" dirty="0" smtClean="0"/>
          </a:p>
          <a:p>
            <a:pPr lvl="0" fontAlgn="base"/>
            <a:r>
              <a:rPr lang="en-US" dirty="0" smtClean="0"/>
              <a:t>The goal should be committed on a paper. </a:t>
            </a:r>
          </a:p>
          <a:p>
            <a:pPr lvl="0" fontAlgn="base"/>
            <a:r>
              <a:rPr lang="en-US" dirty="0" smtClean="0"/>
              <a:t>When the goals are clearly written, basic shortfalls and flaws are exposed, it becomes eventually easy to determine whether the goal contains the crucial aspects of the DAGMAR approach.</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OBJECTIVES OF DAGMAR APPROACH</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lvl="0" fontAlgn="base"/>
            <a:r>
              <a:rPr lang="en-US" dirty="0" smtClean="0"/>
              <a:t>Persuade a prospect to visit the showroom.</a:t>
            </a:r>
          </a:p>
          <a:p>
            <a:pPr lvl="0" fontAlgn="base"/>
            <a:r>
              <a:rPr lang="en-US" dirty="0" smtClean="0"/>
              <a:t>Growth in market share.</a:t>
            </a:r>
          </a:p>
          <a:p>
            <a:pPr lvl="0" fontAlgn="base"/>
            <a:r>
              <a:rPr lang="en-US" dirty="0" smtClean="0"/>
              <a:t>Improve sales turnover.</a:t>
            </a:r>
          </a:p>
          <a:p>
            <a:pPr lvl="0" fontAlgn="base"/>
            <a:r>
              <a:rPr lang="en-US" dirty="0" smtClean="0"/>
              <a:t>Perform complete selling function.</a:t>
            </a:r>
          </a:p>
          <a:p>
            <a:pPr lvl="0" fontAlgn="base"/>
            <a:r>
              <a:rPr lang="en-US" dirty="0" smtClean="0"/>
              <a:t>Advertise a special reason to buy.</a:t>
            </a:r>
          </a:p>
          <a:p>
            <a:pPr lvl="0" fontAlgn="base"/>
            <a:r>
              <a:rPr lang="en-US" dirty="0" smtClean="0"/>
              <a:t>Stimulate impulse sales.</a:t>
            </a:r>
          </a:p>
          <a:p>
            <a:pPr lvl="0" fontAlgn="base"/>
            <a:r>
              <a:rPr lang="en-US" dirty="0" smtClean="0"/>
              <a:t>Remind people to buy.</a:t>
            </a:r>
          </a:p>
          <a:p>
            <a:pPr lvl="0" fontAlgn="base"/>
            <a:r>
              <a:rPr lang="en-US" dirty="0" smtClean="0"/>
              <a:t>Create awareness about the product and brand existence.</a:t>
            </a:r>
          </a:p>
          <a:p>
            <a:pPr lvl="0" fontAlgn="base"/>
            <a:r>
              <a:rPr lang="en-US" dirty="0" smtClean="0"/>
              <a:t>Create </a:t>
            </a:r>
            <a:r>
              <a:rPr lang="en-US" dirty="0" err="1" smtClean="0"/>
              <a:t>favourable</a:t>
            </a:r>
            <a:r>
              <a:rPr lang="en-US" dirty="0" smtClean="0"/>
              <a:t> emotional disposition towards the product.</a:t>
            </a:r>
          </a:p>
          <a:p>
            <a:pPr lvl="0" fontAlgn="base"/>
            <a:r>
              <a:rPr lang="en-US" dirty="0" smtClean="0"/>
              <a:t>Impart information regarding benefits and distinctive features of the product.</a:t>
            </a:r>
          </a:p>
          <a:p>
            <a:pPr lvl="0" fontAlgn="base"/>
            <a:r>
              <a:rPr lang="en-US" dirty="0" smtClean="0"/>
              <a:t>Combat and offset competitive claims.</a:t>
            </a:r>
          </a:p>
          <a:p>
            <a:pPr lvl="0" fontAlgn="base"/>
            <a:r>
              <a:rPr lang="en-US" dirty="0" smtClean="0"/>
              <a:t>Correct false impressions, wrong information and other hindrances to sales.</a:t>
            </a:r>
          </a:p>
          <a:p>
            <a:pPr lvl="0" fontAlgn="base"/>
            <a:r>
              <a:rPr lang="en-US" dirty="0" smtClean="0"/>
              <a:t>Aid sales force with sales promotion and selling activities and boost their morale.</a:t>
            </a:r>
          </a:p>
          <a:p>
            <a:pPr lvl="0" fontAlgn="base"/>
            <a:r>
              <a:rPr lang="en-US" dirty="0" smtClean="0"/>
              <a:t>Establish brand recognition and acceptance.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GMAR Approach">
            <a:hlinkClick r:id="rId2"/>
          </p:cNvPr>
          <p:cNvPicPr>
            <a:picLocks noGrp="1"/>
          </p:cNvPicPr>
          <p:nvPr>
            <p:ph idx="1"/>
          </p:nvPr>
        </p:nvPicPr>
        <p:blipFill>
          <a:blip r:embed="rId3" cstate="print"/>
          <a:srcRect/>
          <a:stretch>
            <a:fillRect/>
          </a:stretch>
        </p:blipFill>
        <p:spPr bwMode="auto">
          <a:xfrm>
            <a:off x="609601" y="990600"/>
            <a:ext cx="6096000" cy="4343400"/>
          </a:xfrm>
          <a:prstGeom prst="rect">
            <a:avLst/>
          </a:prstGeom>
          <a:noFill/>
          <a:ln w="9525">
            <a:noFill/>
            <a:miter lim="800000"/>
            <a:headEnd/>
            <a:tailEnd/>
          </a:ln>
        </p:spPr>
      </p:pic>
      <p:sp>
        <p:nvSpPr>
          <p:cNvPr id="5" name="Rectangle 4"/>
          <p:cNvSpPr/>
          <p:nvPr/>
        </p:nvSpPr>
        <p:spPr>
          <a:xfrm>
            <a:off x="2590800" y="5334000"/>
            <a:ext cx="6096000" cy="923330"/>
          </a:xfrm>
          <a:prstGeom prst="rect">
            <a:avLst/>
          </a:prstGeom>
        </p:spPr>
        <p:txBody>
          <a:bodyPr wrap="square">
            <a:spAutoFit/>
          </a:bodyPr>
          <a:lstStyle/>
          <a:p>
            <a:r>
              <a:rPr lang="en-US" dirty="0" smtClean="0"/>
              <a:t>It is a marketing tool to compute the results of an advertising campaign. DAGMAR attempts to guide customers through ACCA model.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pPr fontAlgn="base">
              <a:buNone/>
            </a:pPr>
            <a:endParaRPr lang="en-US" dirty="0" smtClean="0"/>
          </a:p>
          <a:p>
            <a:pPr fontAlgn="base"/>
            <a:r>
              <a:rPr lang="en-US" b="1" dirty="0" smtClean="0"/>
              <a:t>DAGMAR</a:t>
            </a:r>
            <a:r>
              <a:rPr lang="en-US" dirty="0" smtClean="0"/>
              <a:t> is an advertising model proposed by Russell Colley in 1961. Russell Colley advocated that </a:t>
            </a:r>
            <a:r>
              <a:rPr lang="en-US" u="sng" dirty="0" smtClean="0"/>
              <a:t>effective advertising seeks to communicate rather than to sell</a:t>
            </a:r>
            <a:r>
              <a:rPr lang="en-US" dirty="0" smtClean="0"/>
              <a:t>. </a:t>
            </a:r>
          </a:p>
          <a:p>
            <a:pPr fontAlgn="base"/>
            <a:r>
              <a:rPr lang="en-US" dirty="0" smtClean="0"/>
              <a:t>Advertisers discover whether their message conveyed enough information and understanding of a product to their consumers and also its respective benefits from clear objectives.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ACCA Model</a:t>
            </a:r>
            <a:endParaRPr lang="en-US" dirty="0"/>
          </a:p>
        </p:txBody>
      </p:sp>
      <p:pic>
        <p:nvPicPr>
          <p:cNvPr id="4" name="Content Placeholder 3" descr="The Dagmar Model">
            <a:hlinkClick r:id="rId2"/>
          </p:cNvPr>
          <p:cNvPicPr>
            <a:picLocks noGrp="1"/>
          </p:cNvPicPr>
          <p:nvPr>
            <p:ph idx="1"/>
          </p:nvPr>
        </p:nvPicPr>
        <p:blipFill>
          <a:blip r:embed="rId3" cstate="print"/>
          <a:srcRect/>
          <a:stretch>
            <a:fillRect/>
          </a:stretch>
        </p:blipFill>
        <p:spPr bwMode="auto">
          <a:xfrm>
            <a:off x="1524000" y="1219200"/>
            <a:ext cx="5076825" cy="477361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570442" y="504110"/>
            <a:ext cx="7315199"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effectLst/>
                <a:ea typeface="Times New Roman" pitchFamily="18" charset="0"/>
                <a:cs typeface="Times New Roman" pitchFamily="18" charset="0"/>
              </a:rPr>
              <a:t>AWARENESS</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6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effectLst/>
                <a:ea typeface="Times New Roman" pitchFamily="18" charset="0"/>
                <a:cs typeface="Times New Roman" pitchFamily="18" charset="0"/>
              </a:rPr>
              <a:t>Awareness of the existence of a product or a service is needful before the purchase </a:t>
            </a:r>
            <a:r>
              <a:rPr kumimoji="0" lang="en-US" sz="1600" b="0" i="0" u="none" strike="noStrike" cap="none" normalizeH="0" baseline="0" dirty="0" err="1" smtClean="0">
                <a:ln>
                  <a:noFill/>
                </a:ln>
                <a:effectLst/>
                <a:ea typeface="Times New Roman" pitchFamily="18" charset="0"/>
                <a:cs typeface="Times New Roman" pitchFamily="18" charset="0"/>
              </a:rPr>
              <a:t>behaviour</a:t>
            </a:r>
            <a:r>
              <a:rPr kumimoji="0" lang="en-US" sz="1600" b="0" i="0" u="none" strike="noStrike" cap="none" normalizeH="0" baseline="0" dirty="0" smtClean="0">
                <a:ln>
                  <a:noFill/>
                </a:ln>
                <a:effectLst/>
                <a:ea typeface="Times New Roman" pitchFamily="18" charset="0"/>
                <a:cs typeface="Times New Roman" pitchFamily="18" charset="0"/>
              </a:rPr>
              <a:t> is expected. </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effectLst/>
                <a:ea typeface="Times New Roman" pitchFamily="18" charset="0"/>
                <a:cs typeface="Times New Roman" pitchFamily="18" charset="0"/>
              </a:rPr>
              <a:t>The fundamental task of advertising activity is to improve the consumer awareness of the product.</a:t>
            </a:r>
            <a:endParaRPr kumimoji="0" lang="en-US" sz="16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effectLst/>
                <a:ea typeface="Times New Roman" pitchFamily="18" charset="0"/>
                <a:cs typeface="Times New Roman" pitchFamily="18" charset="0"/>
              </a:rPr>
              <a:t>Once the consumer awareness has been provided to the target audience, it should not be forsaken. The target audience tends to get distracted by other competing messages if they are ignored.</a:t>
            </a:r>
            <a:endParaRPr kumimoji="0" lang="en-US" sz="16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effectLst/>
                <a:ea typeface="Times New Roman" pitchFamily="18" charset="0"/>
                <a:cs typeface="Times New Roman" pitchFamily="18" charset="0"/>
              </a:rPr>
              <a:t>Awareness has to be created, developed, refined and maintained according to the characteristics of the market and the scenario of the organization at any given point of time.</a:t>
            </a:r>
            <a:endParaRPr kumimoji="0" lang="en-US" sz="1600" b="0" i="0" u="none" strike="noStrike" cap="none" normalizeH="0" baseline="0" dirty="0" smtClean="0">
              <a:ln>
                <a:noFill/>
              </a:ln>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sng" strike="noStrike" cap="none" normalizeH="0" baseline="0" dirty="0" smtClean="0">
                <a:ln>
                  <a:noFill/>
                </a:ln>
                <a:solidFill>
                  <a:srgbClr val="C00000"/>
                </a:solidFill>
                <a:effectLst/>
                <a:ea typeface="Times New Roman" pitchFamily="18" charset="0"/>
                <a:cs typeface="Times New Roman" pitchFamily="18" charset="0"/>
              </a:rPr>
              <a:t>The objective is to create awareness about the product amongst the target audience.</a:t>
            </a:r>
            <a:endParaRPr kumimoji="0" lang="en-US" sz="4400" b="0" i="0" u="sng" strike="noStrike" cap="none" normalizeH="0" baseline="0" dirty="0" smtClean="0">
              <a:ln>
                <a:noFill/>
              </a:ln>
              <a:solidFill>
                <a:srgbClr val="C00000"/>
              </a:solidFill>
              <a:effectLst/>
              <a:cs typeface="Arial" pitchFamily="34" charset="0"/>
            </a:endParaRPr>
          </a:p>
        </p:txBody>
      </p:sp>
      <p:sp>
        <p:nvSpPr>
          <p:cNvPr id="52227" name="AutoShape 3" descr="Image result for cars 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9" name="AutoShape 5" descr="Image result for cars 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31" name="Picture 7" descr="Image result for cars 24"/>
          <p:cNvPicPr>
            <a:picLocks noChangeAspect="1" noChangeArrowheads="1"/>
          </p:cNvPicPr>
          <p:nvPr/>
        </p:nvPicPr>
        <p:blipFill>
          <a:blip r:embed="rId2" cstate="print"/>
          <a:srcRect l="7385" r="7692" b="24000"/>
          <a:stretch>
            <a:fillRect/>
          </a:stretch>
        </p:blipFill>
        <p:spPr bwMode="auto">
          <a:xfrm>
            <a:off x="1901100" y="3797320"/>
            <a:ext cx="5490300" cy="252728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5105400" cy="3810000"/>
          </a:xfrm>
        </p:spPr>
        <p:txBody>
          <a:bodyPr>
            <a:normAutofit fontScale="77500" lnSpcReduction="20000"/>
          </a:bodyPr>
          <a:lstStyle/>
          <a:p>
            <a:pPr marL="0" lvl="0" indent="0" eaLnBrk="0" fontAlgn="base" hangingPunct="0">
              <a:spcBef>
                <a:spcPct val="0"/>
              </a:spcBef>
              <a:spcAft>
                <a:spcPct val="0"/>
              </a:spcAft>
              <a:buClrTx/>
              <a:buSzTx/>
              <a:buFontTx/>
              <a:buChar char="•"/>
              <a:tabLst>
                <a:tab pos="457200" algn="l"/>
              </a:tabLst>
            </a:pPr>
            <a:endParaRPr lang="en-US" sz="2800" dirty="0" smtClean="0">
              <a:cs typeface="Arial" pitchFamily="34" charset="0"/>
            </a:endParaRPr>
          </a:p>
          <a:p>
            <a:pPr marL="0" lvl="0" indent="0" eaLnBrk="0" fontAlgn="base" hangingPunct="0">
              <a:spcBef>
                <a:spcPct val="0"/>
              </a:spcBef>
              <a:spcAft>
                <a:spcPct val="0"/>
              </a:spcAft>
              <a:buClrTx/>
              <a:buSzTx/>
              <a:buNone/>
              <a:tabLst>
                <a:tab pos="457200" algn="l"/>
              </a:tabLst>
            </a:pPr>
            <a:r>
              <a:rPr lang="en-US" sz="2800" b="1" dirty="0" smtClean="0">
                <a:ea typeface="Times New Roman" pitchFamily="18" charset="0"/>
                <a:cs typeface="Times New Roman" pitchFamily="18" charset="0"/>
              </a:rPr>
              <a:t>2. COMPREHENSION</a:t>
            </a:r>
            <a:endParaRPr lang="en-US" sz="2800" dirty="0" smtClean="0">
              <a:cs typeface="Arial" pitchFamily="34" charset="0"/>
            </a:endParaRPr>
          </a:p>
          <a:p>
            <a:pPr marL="0" lvl="0" indent="0" eaLnBrk="0" fontAlgn="base" hangingPunct="0">
              <a:spcBef>
                <a:spcPct val="0"/>
              </a:spcBef>
              <a:spcAft>
                <a:spcPct val="0"/>
              </a:spcAft>
              <a:buClrTx/>
              <a:buSzTx/>
              <a:buFontTx/>
              <a:buChar char="•"/>
              <a:tabLst>
                <a:tab pos="457200" algn="l"/>
              </a:tabLst>
            </a:pPr>
            <a:r>
              <a:rPr lang="en-US" sz="2800" dirty="0" smtClean="0">
                <a:ea typeface="Times New Roman" pitchFamily="18" charset="0"/>
                <a:cs typeface="Times New Roman" pitchFamily="18" charset="0"/>
              </a:rPr>
              <a:t>Awareness on its own is not sufficient to stimulate a purchase. Information and understanding about the product and the organization are essential. </a:t>
            </a:r>
          </a:p>
          <a:p>
            <a:pPr marL="0" lvl="0" indent="0" eaLnBrk="0" fontAlgn="base" hangingPunct="0">
              <a:spcBef>
                <a:spcPct val="0"/>
              </a:spcBef>
              <a:spcAft>
                <a:spcPct val="0"/>
              </a:spcAft>
              <a:buClrTx/>
              <a:buSzTx/>
              <a:buFontTx/>
              <a:buChar char="•"/>
              <a:tabLst>
                <a:tab pos="457200" algn="l"/>
              </a:tabLst>
            </a:pPr>
            <a:r>
              <a:rPr lang="en-US" sz="2800" dirty="0" smtClean="0">
                <a:ea typeface="Times New Roman" pitchFamily="18" charset="0"/>
                <a:cs typeface="Times New Roman" pitchFamily="18" charset="0"/>
              </a:rPr>
              <a:t>This can be achieved by providing information about the brand features.</a:t>
            </a:r>
            <a:endParaRPr lang="en-US" sz="2800" dirty="0" smtClean="0">
              <a:cs typeface="Arial" pitchFamily="34" charset="0"/>
            </a:endParaRPr>
          </a:p>
          <a:p>
            <a:pPr marL="0" lvl="0" indent="0" eaLnBrk="0" fontAlgn="base" hangingPunct="0">
              <a:spcBef>
                <a:spcPct val="0"/>
              </a:spcBef>
              <a:spcAft>
                <a:spcPct val="0"/>
              </a:spcAft>
              <a:buClrTx/>
              <a:buSzTx/>
              <a:buFontTx/>
              <a:buChar char="•"/>
              <a:tabLst>
                <a:tab pos="457200" algn="l"/>
              </a:tabLst>
            </a:pPr>
            <a:r>
              <a:rPr lang="en-US" sz="2800" dirty="0" smtClean="0">
                <a:ea typeface="Times New Roman" pitchFamily="18" charset="0"/>
                <a:cs typeface="Times New Roman" pitchFamily="18" charset="0"/>
              </a:rPr>
              <a:t>Example:  Google Map</a:t>
            </a:r>
            <a:endParaRPr lang="en-US" sz="2800" dirty="0" smtClean="0">
              <a:cs typeface="Arial" pitchFamily="34" charset="0"/>
            </a:endParaRPr>
          </a:p>
          <a:p>
            <a:pPr marL="0" lvl="0" indent="0" eaLnBrk="0" fontAlgn="base" hangingPunct="0">
              <a:spcBef>
                <a:spcPct val="0"/>
              </a:spcBef>
              <a:spcAft>
                <a:spcPct val="0"/>
              </a:spcAft>
              <a:buClrTx/>
              <a:buSzTx/>
              <a:buFontTx/>
              <a:buChar char="•"/>
              <a:tabLst>
                <a:tab pos="457200" algn="l"/>
              </a:tabLst>
            </a:pPr>
            <a:r>
              <a:rPr lang="en-US" sz="2800" dirty="0" smtClean="0">
                <a:solidFill>
                  <a:srgbClr val="C00000"/>
                </a:solidFill>
                <a:ea typeface="Times New Roman" pitchFamily="18" charset="0"/>
                <a:cs typeface="Times New Roman" pitchFamily="18" charset="0"/>
              </a:rPr>
              <a:t>The objective is to provide all the information about the product.</a:t>
            </a:r>
            <a:endParaRPr lang="en-US" sz="2800" dirty="0" smtClean="0">
              <a:solidFill>
                <a:srgbClr val="C00000"/>
              </a:solidFill>
              <a:cs typeface="Arial" pitchFamily="34" charset="0"/>
            </a:endParaRPr>
          </a:p>
        </p:txBody>
      </p:sp>
      <p:pic>
        <p:nvPicPr>
          <p:cNvPr id="51202" name="Picture 2" descr="Image result for google map"/>
          <p:cNvPicPr>
            <a:picLocks noChangeAspect="1" noChangeArrowheads="1"/>
          </p:cNvPicPr>
          <p:nvPr/>
        </p:nvPicPr>
        <p:blipFill>
          <a:blip r:embed="rId2" cstate="print"/>
          <a:srcRect/>
          <a:stretch>
            <a:fillRect/>
          </a:stretch>
        </p:blipFill>
        <p:spPr bwMode="auto">
          <a:xfrm>
            <a:off x="1143000" y="3826933"/>
            <a:ext cx="5028234" cy="27717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47360"/>
          </a:xfrm>
        </p:spPr>
        <p:txBody>
          <a:bodyPr>
            <a:normAutofit lnSpcReduction="10000"/>
          </a:bodyPr>
          <a:lstStyle/>
          <a:p>
            <a:pPr marL="0" lvl="0" indent="0" eaLnBrk="0" fontAlgn="base" hangingPunct="0">
              <a:spcBef>
                <a:spcPct val="0"/>
              </a:spcBef>
              <a:spcAft>
                <a:spcPct val="0"/>
              </a:spcAft>
              <a:buClrTx/>
              <a:buSzTx/>
              <a:buNone/>
              <a:tabLst>
                <a:tab pos="457200" algn="l"/>
              </a:tabLst>
            </a:pPr>
            <a:r>
              <a:rPr lang="en-US" sz="2000" b="1" dirty="0" smtClean="0">
                <a:ea typeface="Times New Roman" pitchFamily="18" charset="0"/>
                <a:cs typeface="Times New Roman" pitchFamily="18" charset="0"/>
              </a:rPr>
              <a:t>3. CONVICTION</a:t>
            </a:r>
            <a:endParaRPr lang="en-US" sz="2000" dirty="0" smtClean="0">
              <a:cs typeface="Arial" pitchFamily="34" charset="0"/>
            </a:endParaRPr>
          </a:p>
          <a:p>
            <a:pPr marL="0" lvl="0" indent="0" eaLnBrk="0" fontAlgn="base" hangingPunct="0">
              <a:spcBef>
                <a:spcPct val="0"/>
              </a:spcBef>
              <a:spcAft>
                <a:spcPct val="0"/>
              </a:spcAft>
              <a:buClrTx/>
              <a:buSzTx/>
              <a:buFontTx/>
              <a:buChar char="•"/>
              <a:tabLst>
                <a:tab pos="457200" algn="l"/>
              </a:tabLst>
            </a:pPr>
            <a:r>
              <a:rPr lang="en-US" sz="2000" dirty="0" smtClean="0">
                <a:ea typeface="Times New Roman" pitchFamily="18" charset="0"/>
                <a:cs typeface="Times New Roman" pitchFamily="18" charset="0"/>
              </a:rPr>
              <a:t>Conviction is developing a mental disposition in the consumer to buy the product.</a:t>
            </a:r>
          </a:p>
          <a:p>
            <a:pPr marL="0" lvl="0" indent="0" eaLnBrk="0" fontAlgn="base" hangingPunct="0">
              <a:spcBef>
                <a:spcPct val="0"/>
              </a:spcBef>
              <a:spcAft>
                <a:spcPct val="0"/>
              </a:spcAft>
              <a:buClrTx/>
              <a:buSzTx/>
              <a:buFontTx/>
              <a:buChar char="•"/>
              <a:tabLst>
                <a:tab pos="457200" algn="l"/>
              </a:tabLst>
            </a:pPr>
            <a:r>
              <a:rPr lang="en-US" sz="2000" dirty="0" smtClean="0">
                <a:ea typeface="Times New Roman" pitchFamily="18" charset="0"/>
                <a:cs typeface="Times New Roman" pitchFamily="18" charset="0"/>
              </a:rPr>
              <a:t>At this stage, a sense of conviction is established, and by creating interests and preferences, customers are convinced that a certain product should be tried at the next purchase.</a:t>
            </a:r>
            <a:endParaRPr lang="en-US" sz="2000" dirty="0" smtClean="0">
              <a:cs typeface="Arial" pitchFamily="34" charset="0"/>
            </a:endParaRPr>
          </a:p>
          <a:p>
            <a:pPr marL="0" lvl="0" indent="0" eaLnBrk="0" fontAlgn="base" hangingPunct="0">
              <a:spcBef>
                <a:spcPct val="0"/>
              </a:spcBef>
              <a:spcAft>
                <a:spcPct val="0"/>
              </a:spcAft>
              <a:buClrTx/>
              <a:buSzTx/>
              <a:buFontTx/>
              <a:buChar char="•"/>
              <a:tabLst>
                <a:tab pos="457200" algn="l"/>
              </a:tabLst>
            </a:pPr>
            <a:r>
              <a:rPr lang="en-US" sz="2000" dirty="0" smtClean="0">
                <a:ea typeface="Times New Roman" pitchFamily="18" charset="0"/>
                <a:cs typeface="Times New Roman" pitchFamily="18" charset="0"/>
              </a:rPr>
              <a:t>At this step, the job of the advertising activity is to mould the audience’s beliefs and persuade them to buy it. </a:t>
            </a:r>
          </a:p>
          <a:p>
            <a:pPr marL="0" lvl="0" indent="0" eaLnBrk="0" fontAlgn="base" hangingPunct="0">
              <a:spcBef>
                <a:spcPct val="0"/>
              </a:spcBef>
              <a:spcAft>
                <a:spcPct val="0"/>
              </a:spcAft>
              <a:buClrTx/>
              <a:buSzTx/>
              <a:buFontTx/>
              <a:buChar char="•"/>
              <a:tabLst>
                <a:tab pos="457200" algn="l"/>
              </a:tabLst>
            </a:pPr>
            <a:r>
              <a:rPr lang="en-US" sz="2000" dirty="0" smtClean="0">
                <a:ea typeface="Times New Roman" pitchFamily="18" charset="0"/>
                <a:cs typeface="Times New Roman" pitchFamily="18" charset="0"/>
              </a:rPr>
              <a:t>This is often achieved through messages that convey the superiority of the products over the others by flaunting the rewards or incentives for using the product.</a:t>
            </a:r>
            <a:endParaRPr lang="en-US" sz="2000" dirty="0" smtClean="0">
              <a:cs typeface="Arial" pitchFamily="34" charset="0"/>
            </a:endParaRPr>
          </a:p>
          <a:p>
            <a:pPr marL="0" lvl="0" indent="0" eaLnBrk="0" fontAlgn="base" hangingPunct="0">
              <a:spcBef>
                <a:spcPct val="0"/>
              </a:spcBef>
              <a:spcAft>
                <a:spcPct val="0"/>
              </a:spcAft>
              <a:buClrTx/>
              <a:buSzTx/>
              <a:buFontTx/>
              <a:buChar char="•"/>
              <a:tabLst>
                <a:tab pos="457200" algn="l"/>
              </a:tabLst>
            </a:pPr>
            <a:r>
              <a:rPr lang="en-US" sz="2000" dirty="0" smtClean="0">
                <a:cs typeface="Arial" pitchFamily="34" charset="0"/>
              </a:rPr>
              <a:t>Example- Dr. Fix it.</a:t>
            </a:r>
          </a:p>
          <a:p>
            <a:pPr marL="0" lvl="0" indent="0" eaLnBrk="0" fontAlgn="base" hangingPunct="0">
              <a:spcBef>
                <a:spcPct val="0"/>
              </a:spcBef>
              <a:spcAft>
                <a:spcPct val="0"/>
              </a:spcAft>
              <a:buClrTx/>
              <a:buSzTx/>
              <a:buFontTx/>
              <a:buChar char="•"/>
              <a:tabLst>
                <a:tab pos="457200" algn="l"/>
              </a:tabLst>
            </a:pPr>
            <a:r>
              <a:rPr lang="en-US" sz="2000" dirty="0" smtClean="0">
                <a:solidFill>
                  <a:srgbClr val="C00000"/>
                </a:solidFill>
                <a:ea typeface="Times New Roman" pitchFamily="18" charset="0"/>
                <a:cs typeface="Times New Roman" pitchFamily="18" charset="0"/>
              </a:rPr>
              <a:t>The objective is to create a positive mental disposition to buy a product.</a:t>
            </a:r>
            <a:endParaRPr lang="en-US" sz="2000" dirty="0" smtClean="0">
              <a:solidFill>
                <a:srgbClr val="C00000"/>
              </a:solidFill>
              <a:cs typeface="Arial" pitchFamily="34" charset="0"/>
            </a:endParaRPr>
          </a:p>
          <a:p>
            <a:pPr marL="0" lvl="0" indent="0" eaLnBrk="0" fontAlgn="base" hangingPunct="0">
              <a:spcBef>
                <a:spcPct val="0"/>
              </a:spcBef>
              <a:spcAft>
                <a:spcPct val="0"/>
              </a:spcAft>
              <a:buClrTx/>
              <a:buSzTx/>
              <a:buNone/>
              <a:tabLst>
                <a:tab pos="457200" algn="l"/>
              </a:tabLst>
            </a:pPr>
            <a:r>
              <a:rPr lang="en-US" sz="2000" b="1" dirty="0" smtClean="0">
                <a:solidFill>
                  <a:srgbClr val="C00000"/>
                </a:solidFill>
                <a:ea typeface="Times New Roman" pitchFamily="18" charset="0"/>
                <a:cs typeface="Times New Roman" pitchFamily="18" charset="0"/>
              </a:rPr>
              <a:t>4</a:t>
            </a:r>
            <a:r>
              <a:rPr lang="en-US" sz="2000" b="1" dirty="0" smtClean="0">
                <a:ea typeface="Times New Roman" pitchFamily="18" charset="0"/>
                <a:cs typeface="Times New Roman" pitchFamily="18" charset="0"/>
              </a:rPr>
              <a:t>. ACTION</a:t>
            </a:r>
            <a:endParaRPr lang="en-US" sz="2000" dirty="0" smtClean="0">
              <a:cs typeface="Arial" pitchFamily="34" charset="0"/>
            </a:endParaRPr>
          </a:p>
          <a:p>
            <a:pPr marL="0" lvl="0" indent="0" eaLnBrk="0" fontAlgn="base" hangingPunct="0">
              <a:spcBef>
                <a:spcPct val="0"/>
              </a:spcBef>
              <a:spcAft>
                <a:spcPct val="0"/>
              </a:spcAft>
              <a:buClrTx/>
              <a:buSzTx/>
              <a:buFontTx/>
              <a:buChar char="•"/>
              <a:tabLst>
                <a:tab pos="457200" algn="l"/>
              </a:tabLst>
            </a:pPr>
            <a:r>
              <a:rPr lang="en-US" sz="2000" dirty="0" smtClean="0">
                <a:ea typeface="Times New Roman" pitchFamily="18" charset="0"/>
                <a:cs typeface="Times New Roman" pitchFamily="18" charset="0"/>
              </a:rPr>
              <a:t>This is the final step which involves the final purchase of the product. The objective is to motivate the customer to buy the product.</a:t>
            </a:r>
            <a:endParaRPr lang="en-US" sz="2000" dirty="0" smtClean="0">
              <a:cs typeface="Arial" pitchFamily="34" charset="0"/>
            </a:endParaRPr>
          </a:p>
          <a:p>
            <a:endParaRPr lang="en-US" sz="2000" dirty="0" smtClean="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Conviction</a:t>
            </a:r>
            <a:endParaRPr lang="en-US" dirty="0"/>
          </a:p>
        </p:txBody>
      </p:sp>
      <p:pic>
        <p:nvPicPr>
          <p:cNvPr id="57346" name="Picture 2" descr="Related image"/>
          <p:cNvPicPr>
            <a:picLocks noChangeAspect="1" noChangeArrowheads="1"/>
          </p:cNvPicPr>
          <p:nvPr/>
        </p:nvPicPr>
        <p:blipFill>
          <a:blip r:embed="rId2" cstate="print"/>
          <a:srcRect/>
          <a:stretch>
            <a:fillRect/>
          </a:stretch>
        </p:blipFill>
        <p:spPr bwMode="auto">
          <a:xfrm>
            <a:off x="838201" y="1371601"/>
            <a:ext cx="5861538" cy="4191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A major contribution of Colley’s DAGMAR approach was a specification of what constitutes a good objective.</a:t>
            </a:r>
            <a:br>
              <a:rPr lang="en-US" sz="1800" dirty="0" smtClean="0"/>
            </a:br>
            <a:endParaRPr lang="en-US" sz="1800" dirty="0"/>
          </a:p>
        </p:txBody>
      </p:sp>
      <p:pic>
        <p:nvPicPr>
          <p:cNvPr id="4" name="Content Placeholder 3" descr="Advantages Of Dagmar Approach">
            <a:hlinkClick r:id="rId2"/>
          </p:cNvPr>
          <p:cNvPicPr>
            <a:picLocks noGrp="1"/>
          </p:cNvPicPr>
          <p:nvPr>
            <p:ph idx="1"/>
          </p:nvPr>
        </p:nvPicPr>
        <p:blipFill>
          <a:blip r:embed="rId3" cstate="print"/>
          <a:stretch>
            <a:fillRect/>
          </a:stretch>
        </p:blipFill>
        <p:spPr bwMode="auto">
          <a:xfrm>
            <a:off x="1050400" y="2160588"/>
            <a:ext cx="5466812" cy="38814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TotalTime>
  <Words>714</Words>
  <Application>Microsoft Macintosh PowerPoint</Application>
  <PresentationFormat>On-screen Show (4:3)</PresentationFormat>
  <Paragraphs>69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Times New Roman</vt:lpstr>
      <vt:lpstr>Trebuchet MS</vt:lpstr>
      <vt:lpstr>Wingdings 3</vt:lpstr>
      <vt:lpstr>Arial</vt:lpstr>
      <vt:lpstr>Facet</vt:lpstr>
      <vt:lpstr>DAGMAR APPROACH</vt:lpstr>
      <vt:lpstr>PowerPoint Presentation</vt:lpstr>
      <vt:lpstr>HISTORY</vt:lpstr>
      <vt:lpstr>ACCA Model</vt:lpstr>
      <vt:lpstr>PowerPoint Presentation</vt:lpstr>
      <vt:lpstr>PowerPoint Presentation</vt:lpstr>
      <vt:lpstr>PowerPoint Presentation</vt:lpstr>
      <vt:lpstr>Conviction</vt:lpstr>
      <vt:lpstr>A major contribution of Colley’s DAGMAR approach was a specification of what constitutes a good objective. </vt:lpstr>
      <vt:lpstr>Charachteristics of DAGMAR</vt:lpstr>
      <vt:lpstr>PowerPoint Presentation</vt:lpstr>
      <vt:lpstr>PowerPoint Presentation</vt:lpstr>
      <vt:lpstr>PowerPoint Presentation</vt:lpstr>
      <vt:lpstr>OBJECTIVES OF DAGMAR APPROACH </vt:lpstr>
      <vt:lpstr>EXAMPLE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DAGMAR APPROACH</dc:title>
  <dc:creator>Rahul</dc:creator>
  <cp:lastModifiedBy>Abhijeet Singh</cp:lastModifiedBy>
  <cp:revision>4</cp:revision>
  <dcterms:created xsi:type="dcterms:W3CDTF">2006-08-16T00:00:00Z</dcterms:created>
  <dcterms:modified xsi:type="dcterms:W3CDTF">2019-09-10T20:28:07Z</dcterms:modified>
</cp:coreProperties>
</file>