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4" r:id="rId2"/>
  </p:sldMasterIdLst>
  <p:notesMasterIdLst>
    <p:notesMasterId r:id="rId14"/>
  </p:notesMasterIdLst>
  <p:sldIdLst>
    <p:sldId id="283" r:id="rId3"/>
    <p:sldId id="278" r:id="rId4"/>
    <p:sldId id="281" r:id="rId5"/>
    <p:sldId id="282" r:id="rId6"/>
    <p:sldId id="260" r:id="rId7"/>
    <p:sldId id="259" r:id="rId8"/>
    <p:sldId id="261" r:id="rId9"/>
    <p:sldId id="274" r:id="rId10"/>
    <p:sldId id="263" r:id="rId11"/>
    <p:sldId id="276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8" autoAdjust="0"/>
    <p:restoredTop sz="94660"/>
  </p:normalViewPr>
  <p:slideViewPr>
    <p:cSldViewPr snapToGrid="0">
      <p:cViewPr varScale="1">
        <p:scale>
          <a:sx n="63" d="100"/>
          <a:sy n="63" d="100"/>
        </p:scale>
        <p:origin x="91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DABAE-48DB-4AEA-8881-89EC50AFEE9B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CE082-0581-465A-B313-8200E3584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79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CE082-0581-465A-B313-8200E3584C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35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CE082-0581-465A-B313-8200E3584C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82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CE082-0581-465A-B313-8200E3584C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45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CE082-0581-465A-B313-8200E3584C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78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CE082-0581-465A-B313-8200E3584C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49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F9E3-2727-4318-A817-E8664BA6D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0EAD8-0BE4-4C34-8838-89778BF92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3D5D0-6A5E-4830-8E3A-5C23B1B77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6B70-2944-400E-8808-A6BDDDAF5F3A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69548-AC75-45A2-957F-511D2583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A4129-E572-4DB0-A447-9040CE8C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D7EB-85D8-4966-86F9-5F55C298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2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D11F-16DA-4EDD-AA56-26EB4D3C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18001-67EF-4260-991D-FB67EE4F2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534AC-5052-47AE-A951-1D3E7C6D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6B70-2944-400E-8808-A6BDDDAF5F3A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E4515-324E-4393-B242-BF0F1449E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6991F-42D6-4458-BB77-FD314722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D7EB-85D8-4966-86F9-5F55C298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8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578DD5-7AD7-4786-A268-689B12613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9DCE9-BF7D-4098-BB13-93CEC1015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7ED83-BC46-4BC8-BD65-1770BDBB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6B70-2944-400E-8808-A6BDDDAF5F3A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7D18B-9793-4CD8-BAF6-AAA387BDC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5276-7D6B-44D8-9B3B-5A07ECC0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D7EB-85D8-4966-86F9-5F55C298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77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6B70-2944-400E-8808-A6BDDDAF5F3A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D7EB-85D8-4966-86F9-5F55C298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77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6B70-2944-400E-8808-A6BDDDAF5F3A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D7EB-85D8-4966-86F9-5F55C298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27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6B70-2944-400E-8808-A6BDDDAF5F3A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D7EB-85D8-4966-86F9-5F55C298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20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6B70-2944-400E-8808-A6BDDDAF5F3A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D7EB-85D8-4966-86F9-5F55C298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23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6B70-2944-400E-8808-A6BDDDAF5F3A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D7EB-85D8-4966-86F9-5F55C298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16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6B70-2944-400E-8808-A6BDDDAF5F3A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D7EB-85D8-4966-86F9-5F55C298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58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6B70-2944-400E-8808-A6BDDDAF5F3A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D7EB-85D8-4966-86F9-5F55C298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315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6B70-2944-400E-8808-A6BDDDAF5F3A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D7EB-85D8-4966-86F9-5F55C298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1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8998-CB9B-4DDC-A295-DF70842D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37D54-E1ED-4A26-B1AC-38450CDF9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8B346-5D46-46AB-A647-60BF3A27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6B70-2944-400E-8808-A6BDDDAF5F3A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E3834-6AE9-47E3-941C-4D011F3E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96DBB-5586-4590-BA2E-57905C5C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D7EB-85D8-4966-86F9-5F55C298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7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6B70-2944-400E-8808-A6BDDDAF5F3A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D7EB-85D8-4966-86F9-5F55C298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18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6B70-2944-400E-8808-A6BDDDAF5F3A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D7EB-85D8-4966-86F9-5F55C298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61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6B70-2944-400E-8808-A6BDDDAF5F3A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D7EB-85D8-4966-86F9-5F55C298117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3835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6B70-2944-400E-8808-A6BDDDAF5F3A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D7EB-85D8-4966-86F9-5F55C298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592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6B70-2944-400E-8808-A6BDDDAF5F3A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D7EB-85D8-4966-86F9-5F55C298117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89507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6B70-2944-400E-8808-A6BDDDAF5F3A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D7EB-85D8-4966-86F9-5F55C298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654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6B70-2944-400E-8808-A6BDDDAF5F3A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D7EB-85D8-4966-86F9-5F55C298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732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6B70-2944-400E-8808-A6BDDDAF5F3A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D7EB-85D8-4966-86F9-5F55C298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7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3C18-32C2-4D3C-83DC-8261CEDE5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492FA-BA18-4174-95A6-E19288F24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FAE83-F098-4A04-8126-56C852222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6B70-2944-400E-8808-A6BDDDAF5F3A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66AEB-9ED6-41F8-ABE1-A147B81F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8116B-2C3C-4C5F-BD33-273A33D7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D7EB-85D8-4966-86F9-5F55C298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2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FBF4-26F1-4E29-82DA-B05A8139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685B5-FF02-41C6-9F98-E3B9D78FC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F62AB-0491-424B-8AB4-A4A812E15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B49D2-973A-40D0-B0EF-464A4372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6B70-2944-400E-8808-A6BDDDAF5F3A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5563D-10B4-41BE-B4FC-50AF6B88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E95F0-7B63-416A-9CFD-26BBE109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D7EB-85D8-4966-86F9-5F55C298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6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D5D6-1BE9-40D9-8F5C-731B86DE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5C1CA-4E92-4768-B4CA-C419D7122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DB0A5-7DC0-474F-8B18-6BEDFDCE4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B7223-E135-44E4-9C54-4EDE62C97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F2502-A258-4538-A160-E9EC36DDE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4A107-C78E-4760-ADE4-8844D818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6B70-2944-400E-8808-A6BDDDAF5F3A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BC7CE-C0D8-4256-9CC7-732B666A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F28947-6729-4195-93B7-B9C28F80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D7EB-85D8-4966-86F9-5F55C298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5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CC98-80DE-49C1-B8D2-5D33B25C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341083-49FA-40E6-9042-CA0E73EE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6B70-2944-400E-8808-A6BDDDAF5F3A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EFF36-918F-412B-A68B-55A505B5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7EEFD-B593-4ED0-8F64-4FDD974F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D7EB-85D8-4966-86F9-5F55C298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3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71AB5-5E2B-4163-A705-DF9184F6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6B70-2944-400E-8808-A6BDDDAF5F3A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012A6-A204-4043-8429-14A171C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AD69B-430D-442C-B213-597C1F5C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D7EB-85D8-4966-86F9-5F55C298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4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6A07-F592-4E6E-B088-1A66BBAD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52B6-7D10-46A1-A6AC-A9C0FB921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AAD60-73EC-464C-8BFA-6F514E9C8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6E87F-BB6C-44FA-9414-02708A7D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6B70-2944-400E-8808-A6BDDDAF5F3A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1081C-E4AC-482F-BFA6-35BCD3CE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A6253-8B25-49CF-B3F3-C7E23CB3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D7EB-85D8-4966-86F9-5F55C298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0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EF93-466B-496F-80D6-2B044418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0AD8AD-1B77-4430-B35F-24B70BB1B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DBCDF-1DDC-46FC-BF67-362B74D01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39AA0-B08C-4A49-BCD4-14EDA251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6B70-2944-400E-8808-A6BDDDAF5F3A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98870-2C01-4E90-8435-6BCC02A4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28991-004E-4E24-905F-3DEB282C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D7EB-85D8-4966-86F9-5F55C298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1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85270-18F3-4B15-9853-0A40B033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FEDFC-A81E-449D-B36D-659ACBE73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32570-DF71-4DFD-9AEF-39EE74582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C6B70-2944-400E-8808-A6BDDDAF5F3A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3C731-62B4-4C7F-B590-2F4654C99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4B2BC-0C55-4172-B1C3-BB3971860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3D7EB-85D8-4966-86F9-5F55C298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0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C6B70-2944-400E-8808-A6BDDDAF5F3A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C3D7EB-85D8-4966-86F9-5F55C298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1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E2DE-0F35-433F-A2F5-FFA09CB7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088" y="1703765"/>
            <a:ext cx="11000556" cy="1778222"/>
          </a:xfrm>
        </p:spPr>
        <p:txBody>
          <a:bodyPr/>
          <a:lstStyle/>
          <a:p>
            <a:r>
              <a:rPr lang="en-US" dirty="0"/>
              <a:t>Machine Learning: Final Projects Presentation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774B0-B757-4014-9737-D5E82280EB78}"/>
              </a:ext>
            </a:extLst>
          </p:cNvPr>
          <p:cNvSpPr txBox="1"/>
          <p:nvPr/>
        </p:nvSpPr>
        <p:spPr>
          <a:xfrm>
            <a:off x="2813848" y="2743995"/>
            <a:ext cx="6152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Gotham Cabs  &amp; Botanist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711EB7-49EB-4C35-BB66-3C5970757AC9}"/>
              </a:ext>
            </a:extLst>
          </p:cNvPr>
          <p:cNvSpPr txBox="1"/>
          <p:nvPr/>
        </p:nvSpPr>
        <p:spPr>
          <a:xfrm>
            <a:off x="417838" y="4976389"/>
            <a:ext cx="5425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Team No.:  24</a:t>
            </a:r>
          </a:p>
          <a:p>
            <a:r>
              <a:rPr lang="en-US" sz="2000" dirty="0"/>
              <a:t>Team Member: Abhijeet Kothari</a:t>
            </a:r>
          </a:p>
        </p:txBody>
      </p:sp>
    </p:spTree>
    <p:extLst>
      <p:ext uri="{BB962C8B-B14F-4D97-AF65-F5344CB8AC3E}">
        <p14:creationId xmlns:p14="http://schemas.microsoft.com/office/powerpoint/2010/main" val="1905660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7E48248-59ED-4EBB-9195-DB1911AFD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8237"/>
            <a:ext cx="12192000" cy="6557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90DDE6-4154-4EB5-935A-C1B9B2866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6" y="15631"/>
            <a:ext cx="12192000" cy="2004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C9B31E-B274-46E4-AEF9-81BE82F1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180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Predictions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591D7C-36F4-4156-A440-A52D0CBE0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54" y="2140518"/>
            <a:ext cx="6137885" cy="4351338"/>
          </a:xfrm>
        </p:spPr>
        <p:txBody>
          <a:bodyPr/>
          <a:lstStyle/>
          <a:p>
            <a:r>
              <a:rPr lang="en-US" dirty="0"/>
              <a:t>Iterated through images on test dataset one by one and processed each image.</a:t>
            </a:r>
          </a:p>
          <a:p>
            <a:endParaRPr lang="en-US" dirty="0"/>
          </a:p>
          <a:p>
            <a:r>
              <a:rPr lang="en-US" dirty="0"/>
              <a:t>Created a function called predict that takes an image and a model, then returns the top class along with the probability. </a:t>
            </a:r>
          </a:p>
          <a:p>
            <a:endParaRPr lang="en-US" dirty="0"/>
          </a:p>
          <a:p>
            <a:r>
              <a:rPr lang="en-US" dirty="0"/>
              <a:t>Save the image name and it’s predicted class in a dictionary.</a:t>
            </a:r>
          </a:p>
          <a:p>
            <a:endParaRPr lang="en-US" dirty="0"/>
          </a:p>
          <a:p>
            <a:r>
              <a:rPr lang="en-US" dirty="0"/>
              <a:t>Created the data frame from the dictionary and reindexed it accord to the test response file.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FE6D30-C047-4148-AE8E-804B64A0C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139" y="2360949"/>
            <a:ext cx="4454294" cy="367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56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71AD24-ADC0-4E3D-A288-89554C41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2787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162C4A-4386-4917-B6C4-85FE5C1D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Gotham City Cabs</a:t>
            </a:r>
          </a:p>
        </p:txBody>
      </p:sp>
    </p:spTree>
    <p:extLst>
      <p:ext uri="{BB962C8B-B14F-4D97-AF65-F5344CB8AC3E}">
        <p14:creationId xmlns:p14="http://schemas.microsoft.com/office/powerpoint/2010/main" val="131661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72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1" name="Group 7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32" name="Rectangle 7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7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965E8-7833-4203-9B93-DFA825618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187236" cy="1069917"/>
          </a:xfrm>
        </p:spPr>
        <p:txBody>
          <a:bodyPr anchor="ctr">
            <a:normAutofit/>
          </a:bodyPr>
          <a:lstStyle/>
          <a:p>
            <a:r>
              <a:rPr lang="en-US" sz="3400" dirty="0"/>
              <a:t>Data Operations 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A01C427-9F64-4ECC-90EA-535218F62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588" y="2486490"/>
            <a:ext cx="10515600" cy="3972126"/>
          </a:xfrm>
        </p:spPr>
        <p:txBody>
          <a:bodyPr>
            <a:normAutofit/>
          </a:bodyPr>
          <a:lstStyle/>
          <a:p>
            <a:r>
              <a:rPr lang="en-US" b="1" dirty="0"/>
              <a:t>Feature Engineering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Date, Time, Month, Year, Weekday, Part of the day (morning, afternoon, etc.), part of the month (early month, mid month, etc.)</a:t>
            </a:r>
          </a:p>
          <a:p>
            <a:pPr lvl="1"/>
            <a:r>
              <a:rPr lang="en-US" dirty="0"/>
              <a:t>Distance between the pickup point and drop-off points.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Data Cleaning</a:t>
            </a:r>
          </a:p>
          <a:p>
            <a:pPr lvl="1"/>
            <a:r>
              <a:rPr lang="en-US" dirty="0"/>
              <a:t>Drop columns: </a:t>
            </a:r>
            <a:r>
              <a:rPr lang="en-US" dirty="0" err="1"/>
              <a:t>pickup_datetime</a:t>
            </a:r>
            <a:r>
              <a:rPr lang="en-US" dirty="0"/>
              <a:t>, year. time, </a:t>
            </a:r>
            <a:r>
              <a:rPr lang="en-US" dirty="0" err="1"/>
              <a:t>pickup_x</a:t>
            </a:r>
            <a:r>
              <a:rPr lang="en-US" dirty="0"/>
              <a:t>, </a:t>
            </a:r>
            <a:r>
              <a:rPr lang="en-US" dirty="0" err="1"/>
              <a:t>pickup_y</a:t>
            </a:r>
            <a:r>
              <a:rPr lang="en-US" dirty="0"/>
              <a:t>, </a:t>
            </a:r>
            <a:r>
              <a:rPr lang="en-US" dirty="0" err="1"/>
              <a:t>dropoff_x</a:t>
            </a:r>
            <a:r>
              <a:rPr lang="en-US" dirty="0"/>
              <a:t>, </a:t>
            </a:r>
            <a:r>
              <a:rPr lang="en-US" dirty="0" err="1"/>
              <a:t>dropoff_y</a:t>
            </a:r>
            <a:r>
              <a:rPr lang="en-US" dirty="0"/>
              <a:t>, date.</a:t>
            </a:r>
          </a:p>
          <a:p>
            <a:pPr lvl="1"/>
            <a:r>
              <a:rPr lang="en-US" dirty="0"/>
              <a:t>Rearranging the columns.</a:t>
            </a:r>
          </a:p>
          <a:p>
            <a:pPr lvl="1"/>
            <a:r>
              <a:rPr lang="en-US" dirty="0"/>
              <a:t>Removing rides with 0 riders.</a:t>
            </a:r>
          </a:p>
          <a:p>
            <a:pPr lvl="1"/>
            <a:r>
              <a:rPr lang="en-US" dirty="0"/>
              <a:t>Handling outliers and skewed data with log function.</a:t>
            </a:r>
          </a:p>
          <a:p>
            <a:pPr lvl="1"/>
            <a:r>
              <a:rPr lang="en-US" dirty="0"/>
              <a:t>Encoding categorical features.</a:t>
            </a:r>
          </a:p>
        </p:txBody>
      </p:sp>
    </p:spTree>
    <p:extLst>
      <p:ext uri="{BB962C8B-B14F-4D97-AF65-F5344CB8AC3E}">
        <p14:creationId xmlns:p14="http://schemas.microsoft.com/office/powerpoint/2010/main" val="251657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965E8-7833-4203-9B93-DFA825618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 dirty="0"/>
              <a:t>Models &amp; Efficiency 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2E7702-14F1-486F-906F-10F6D4A38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713" y="2506462"/>
            <a:ext cx="5174728" cy="4232473"/>
          </a:xfrm>
        </p:spPr>
        <p:txBody>
          <a:bodyPr/>
          <a:lstStyle/>
          <a:p>
            <a:pPr lvl="1">
              <a:spcBef>
                <a:spcPts val="400"/>
              </a:spcBef>
            </a:pPr>
            <a:r>
              <a:rPr lang="en-US" dirty="0"/>
              <a:t>Linear Regression Model</a:t>
            </a:r>
          </a:p>
          <a:p>
            <a:pPr marL="457200" lvl="1" indent="0">
              <a:spcBef>
                <a:spcPts val="400"/>
              </a:spcBef>
              <a:buNone/>
            </a:pPr>
            <a:endParaRPr lang="en-US" dirty="0"/>
          </a:p>
          <a:p>
            <a:pPr marL="457200" lvl="1" indent="0">
              <a:spcBef>
                <a:spcPts val="400"/>
              </a:spcBef>
              <a:buNone/>
            </a:pPr>
            <a:endParaRPr lang="en-US" dirty="0"/>
          </a:p>
          <a:p>
            <a:pPr lvl="1">
              <a:spcBef>
                <a:spcPts val="400"/>
              </a:spcBef>
            </a:pPr>
            <a:r>
              <a:rPr lang="en-US" dirty="0"/>
              <a:t>Ridge Model</a:t>
            </a:r>
          </a:p>
          <a:p>
            <a:pPr marL="457200" lvl="1" indent="0">
              <a:spcBef>
                <a:spcPts val="400"/>
              </a:spcBef>
              <a:buNone/>
            </a:pPr>
            <a:endParaRPr lang="en-US" dirty="0"/>
          </a:p>
          <a:p>
            <a:pPr marL="457200" lvl="1" indent="0">
              <a:spcBef>
                <a:spcPts val="400"/>
              </a:spcBef>
              <a:buNone/>
            </a:pPr>
            <a:endParaRPr lang="en-US" dirty="0"/>
          </a:p>
          <a:p>
            <a:pPr lvl="1">
              <a:spcBef>
                <a:spcPts val="400"/>
              </a:spcBef>
            </a:pPr>
            <a:r>
              <a:rPr lang="en-US" dirty="0"/>
              <a:t>Lasso Model</a:t>
            </a:r>
          </a:p>
          <a:p>
            <a:pPr marL="457200" lvl="1" indent="0">
              <a:spcBef>
                <a:spcPts val="400"/>
              </a:spcBef>
              <a:buNone/>
            </a:pPr>
            <a:endParaRPr lang="en-US" dirty="0"/>
          </a:p>
          <a:p>
            <a:pPr lvl="1">
              <a:spcBef>
                <a:spcPts val="400"/>
              </a:spcBef>
            </a:pPr>
            <a:endParaRPr lang="en-US" dirty="0"/>
          </a:p>
          <a:p>
            <a:pPr lvl="1">
              <a:spcBef>
                <a:spcPts val="400"/>
              </a:spcBef>
            </a:pPr>
            <a:r>
              <a:rPr lang="en-US" dirty="0"/>
              <a:t>Random Forest Regressor Model</a:t>
            </a:r>
          </a:p>
          <a:p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CDC9457-1883-4358-9B9C-EEB47268A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666671"/>
              </p:ext>
            </p:extLst>
          </p:nvPr>
        </p:nvGraphicFramePr>
        <p:xfrm>
          <a:off x="6743272" y="2905979"/>
          <a:ext cx="4344582" cy="3708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448194">
                  <a:extLst>
                    <a:ext uri="{9D8B030D-6E8A-4147-A177-3AD203B41FA5}">
                      <a16:colId xmlns:a16="http://schemas.microsoft.com/office/drawing/2014/main" val="1332854382"/>
                    </a:ext>
                  </a:extLst>
                </a:gridCol>
                <a:gridCol w="1448194">
                  <a:extLst>
                    <a:ext uri="{9D8B030D-6E8A-4147-A177-3AD203B41FA5}">
                      <a16:colId xmlns:a16="http://schemas.microsoft.com/office/drawing/2014/main" val="860112313"/>
                    </a:ext>
                  </a:extLst>
                </a:gridCol>
                <a:gridCol w="1448194">
                  <a:extLst>
                    <a:ext uri="{9D8B030D-6E8A-4147-A177-3AD203B41FA5}">
                      <a16:colId xmlns:a16="http://schemas.microsoft.com/office/drawing/2014/main" val="3219018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R2 Score 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MSE: 0.202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MAE: 0.300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391103"/>
                  </a:ext>
                </a:extLst>
              </a:tr>
            </a:tbl>
          </a:graphicData>
        </a:graphic>
      </p:graphicFrame>
      <p:graphicFrame>
        <p:nvGraphicFramePr>
          <p:cNvPr id="21" name="Table 7">
            <a:extLst>
              <a:ext uri="{FF2B5EF4-FFF2-40B4-BE49-F238E27FC236}">
                <a16:creationId xmlns:a16="http://schemas.microsoft.com/office/drawing/2014/main" id="{30F233E5-461B-4D40-AF7E-FD2710607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473083"/>
              </p:ext>
            </p:extLst>
          </p:nvPr>
        </p:nvGraphicFramePr>
        <p:xfrm>
          <a:off x="6743276" y="3779348"/>
          <a:ext cx="4344579" cy="3708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448193">
                  <a:extLst>
                    <a:ext uri="{9D8B030D-6E8A-4147-A177-3AD203B41FA5}">
                      <a16:colId xmlns:a16="http://schemas.microsoft.com/office/drawing/2014/main" val="1332854382"/>
                    </a:ext>
                  </a:extLst>
                </a:gridCol>
                <a:gridCol w="1448193">
                  <a:extLst>
                    <a:ext uri="{9D8B030D-6E8A-4147-A177-3AD203B41FA5}">
                      <a16:colId xmlns:a16="http://schemas.microsoft.com/office/drawing/2014/main" val="860112313"/>
                    </a:ext>
                  </a:extLst>
                </a:gridCol>
                <a:gridCol w="1448193">
                  <a:extLst>
                    <a:ext uri="{9D8B030D-6E8A-4147-A177-3AD203B41FA5}">
                      <a16:colId xmlns:a16="http://schemas.microsoft.com/office/drawing/2014/main" val="3184168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R2 Score 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MSE: 0.210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MAE: 0.316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391103"/>
                  </a:ext>
                </a:extLst>
              </a:tr>
            </a:tbl>
          </a:graphicData>
        </a:graphic>
      </p:graphicFrame>
      <p:graphicFrame>
        <p:nvGraphicFramePr>
          <p:cNvPr id="22" name="Table 7">
            <a:extLst>
              <a:ext uri="{FF2B5EF4-FFF2-40B4-BE49-F238E27FC236}">
                <a16:creationId xmlns:a16="http://schemas.microsoft.com/office/drawing/2014/main" id="{404489D9-BFFB-43E9-A770-2DF833004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966600"/>
              </p:ext>
            </p:extLst>
          </p:nvPr>
        </p:nvGraphicFramePr>
        <p:xfrm>
          <a:off x="6743276" y="4705056"/>
          <a:ext cx="4344579" cy="3657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448193">
                  <a:extLst>
                    <a:ext uri="{9D8B030D-6E8A-4147-A177-3AD203B41FA5}">
                      <a16:colId xmlns:a16="http://schemas.microsoft.com/office/drawing/2014/main" val="1332854382"/>
                    </a:ext>
                  </a:extLst>
                </a:gridCol>
                <a:gridCol w="1448193">
                  <a:extLst>
                    <a:ext uri="{9D8B030D-6E8A-4147-A177-3AD203B41FA5}">
                      <a16:colId xmlns:a16="http://schemas.microsoft.com/office/drawing/2014/main" val="860112313"/>
                    </a:ext>
                  </a:extLst>
                </a:gridCol>
                <a:gridCol w="1448193">
                  <a:extLst>
                    <a:ext uri="{9D8B030D-6E8A-4147-A177-3AD203B41FA5}">
                      <a16:colId xmlns:a16="http://schemas.microsoft.com/office/drawing/2014/main" val="405500880"/>
                    </a:ext>
                  </a:extLst>
                </a:gridCol>
              </a:tblGrid>
              <a:tr h="327172">
                <a:tc>
                  <a:txBody>
                    <a:bodyPr/>
                    <a:lstStyle/>
                    <a:p>
                      <a:r>
                        <a:rPr lang="en-US" dirty="0"/>
                        <a:t>R2 Score 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MSE: 0.211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MAE: 0.357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391103"/>
                  </a:ext>
                </a:extLst>
              </a:tr>
            </a:tbl>
          </a:graphicData>
        </a:graphic>
      </p:graphicFrame>
      <p:graphicFrame>
        <p:nvGraphicFramePr>
          <p:cNvPr id="23" name="Table 7">
            <a:extLst>
              <a:ext uri="{FF2B5EF4-FFF2-40B4-BE49-F238E27FC236}">
                <a16:creationId xmlns:a16="http://schemas.microsoft.com/office/drawing/2014/main" id="{D94D9185-461C-4E76-AF4B-B07357019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612993"/>
              </p:ext>
            </p:extLst>
          </p:nvPr>
        </p:nvGraphicFramePr>
        <p:xfrm>
          <a:off x="6722680" y="5605137"/>
          <a:ext cx="4365174" cy="3657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455058">
                  <a:extLst>
                    <a:ext uri="{9D8B030D-6E8A-4147-A177-3AD203B41FA5}">
                      <a16:colId xmlns:a16="http://schemas.microsoft.com/office/drawing/2014/main" val="1332854382"/>
                    </a:ext>
                  </a:extLst>
                </a:gridCol>
                <a:gridCol w="1455058">
                  <a:extLst>
                    <a:ext uri="{9D8B030D-6E8A-4147-A177-3AD203B41FA5}">
                      <a16:colId xmlns:a16="http://schemas.microsoft.com/office/drawing/2014/main" val="860112313"/>
                    </a:ext>
                  </a:extLst>
                </a:gridCol>
                <a:gridCol w="1455058">
                  <a:extLst>
                    <a:ext uri="{9D8B030D-6E8A-4147-A177-3AD203B41FA5}">
                      <a16:colId xmlns:a16="http://schemas.microsoft.com/office/drawing/2014/main" val="25062208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R2 Score 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MSE: 0.225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MAE: 0.459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3911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2221AD5-6203-4871-A43D-F91AF675DA3E}"/>
              </a:ext>
            </a:extLst>
          </p:cNvPr>
          <p:cNvSpPr txBox="1"/>
          <p:nvPr/>
        </p:nvSpPr>
        <p:spPr>
          <a:xfrm>
            <a:off x="640080" y="2409411"/>
            <a:ext cx="45374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models have been trained: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Ridge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Lasso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Regressor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 Regressor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21C31E-D255-47CC-8FDC-6522A767B52B}"/>
              </a:ext>
            </a:extLst>
          </p:cNvPr>
          <p:cNvSpPr txBox="1"/>
          <p:nvPr/>
        </p:nvSpPr>
        <p:spPr>
          <a:xfrm>
            <a:off x="731525" y="5005617"/>
            <a:ext cx="544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Tuning (using </a:t>
            </a:r>
            <a:r>
              <a:rPr lang="en-US" dirty="0" err="1"/>
              <a:t>GirdSearchCV</a:t>
            </a:r>
            <a:r>
              <a:rPr lang="en-US" dirty="0"/>
              <a:t>) has been performed in few models to improve the efficiency of the models.</a:t>
            </a:r>
          </a:p>
        </p:txBody>
      </p:sp>
    </p:spTree>
    <p:extLst>
      <p:ext uri="{BB962C8B-B14F-4D97-AF65-F5344CB8AC3E}">
        <p14:creationId xmlns:p14="http://schemas.microsoft.com/office/powerpoint/2010/main" val="150417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14DBEC-FEBF-4743-90C4-3FB8179C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7" y="2706866"/>
            <a:ext cx="6122855" cy="136785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700" dirty="0">
                <a:solidFill>
                  <a:srgbClr val="FFFFFF"/>
                </a:solidFill>
              </a:rPr>
              <a:t>Plants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Image Classifier </a:t>
            </a:r>
            <a:r>
              <a:rPr lang="en-US" sz="4700" dirty="0">
                <a:solidFill>
                  <a:srgbClr val="FFFFFF"/>
                </a:solidFill>
              </a:rPr>
              <a:t>(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Using PyTorch)</a:t>
            </a:r>
          </a:p>
        </p:txBody>
      </p:sp>
    </p:spTree>
    <p:extLst>
      <p:ext uri="{BB962C8B-B14F-4D97-AF65-F5344CB8AC3E}">
        <p14:creationId xmlns:p14="http://schemas.microsoft.com/office/powerpoint/2010/main" val="361311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BD8A1-A915-49D7-AE1B-0C6541A28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 dirty="0"/>
              <a:t>Transformation Steps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DC733814-F2BA-439C-9AEA-55D46DE26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1700" dirty="0"/>
              <a:t>In order to generalize the network for better performance, following steps are performed:</a:t>
            </a:r>
          </a:p>
          <a:p>
            <a:pPr lvl="1"/>
            <a:r>
              <a:rPr lang="en-US" sz="1700" dirty="0"/>
              <a:t>Random Rotation</a:t>
            </a:r>
          </a:p>
          <a:p>
            <a:pPr lvl="1"/>
            <a:r>
              <a:rPr lang="en-US" sz="1700" dirty="0"/>
              <a:t>Random Scaling</a:t>
            </a:r>
          </a:p>
          <a:p>
            <a:pPr lvl="1"/>
            <a:r>
              <a:rPr lang="en-US" sz="1700" dirty="0"/>
              <a:t>Cropping (224 X 224 pixels)</a:t>
            </a:r>
          </a:p>
          <a:p>
            <a:pPr lvl="1"/>
            <a:r>
              <a:rPr lang="en-US" sz="1700" dirty="0"/>
              <a:t>Color Channel Normalization (S</a:t>
            </a:r>
            <a:r>
              <a:rPr lang="en-US" sz="1700" b="0" i="0" dirty="0">
                <a:effectLst/>
              </a:rPr>
              <a:t>hifted each color channel to be centered at 0 and range from -1 to 1</a:t>
            </a:r>
            <a:r>
              <a:rPr lang="en-US" sz="1700" dirty="0"/>
              <a:t>)</a:t>
            </a:r>
          </a:p>
          <a:p>
            <a:pPr lvl="1"/>
            <a:endParaRPr lang="en-US" sz="1700" dirty="0"/>
          </a:p>
          <a:p>
            <a:r>
              <a:rPr lang="en-US" sz="1700" dirty="0"/>
              <a:t>The above transformations are performed on the training Dataset. For validation dataset and testing dataset, only resize and crop operations are performed.</a:t>
            </a:r>
          </a:p>
        </p:txBody>
      </p:sp>
      <p:pic>
        <p:nvPicPr>
          <p:cNvPr id="5" name="Picture 4" descr="Abstract background of 3D colourful bars">
            <a:extLst>
              <a:ext uri="{FF2B5EF4-FFF2-40B4-BE49-F238E27FC236}">
                <a16:creationId xmlns:a16="http://schemas.microsoft.com/office/drawing/2014/main" id="{0F7F48BF-FF2B-45E2-8782-966DCD435F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15" r="20602" b="-1"/>
          <a:stretch/>
        </p:blipFill>
        <p:spPr>
          <a:xfrm>
            <a:off x="6788383" y="613147"/>
            <a:ext cx="4565417" cy="5593443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72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4FA0B-DCC9-494F-839C-3C3F9C0E7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3600" dirty="0"/>
              <a:t>Building and Training the Classifier 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5C2318D-11EE-4ECF-95D0-1C1771DF7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/>
              <a:t>Used one of the </a:t>
            </a:r>
            <a:r>
              <a:rPr lang="en-US" sz="1800" b="1" dirty="0"/>
              <a:t>pretrained models from torchvision.models </a:t>
            </a:r>
            <a:r>
              <a:rPr lang="en-US" sz="1800" dirty="0"/>
              <a:t>to get the image features. Built and trained a new feed-forward classifier using those features.</a:t>
            </a:r>
          </a:p>
          <a:p>
            <a:endParaRPr lang="en-US" sz="1800" dirty="0"/>
          </a:p>
          <a:p>
            <a:pPr defTabSz="755650"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/>
              <a:t>Following steps are performed :</a:t>
            </a:r>
          </a:p>
          <a:p>
            <a:pPr lvl="1" defTabSz="755650">
              <a:spcBef>
                <a:spcPct val="0"/>
              </a:spcBef>
              <a:spcAft>
                <a:spcPct val="35000"/>
              </a:spcAft>
            </a:pPr>
            <a:r>
              <a:rPr lang="en-US" kern="1200" dirty="0"/>
              <a:t>Load a pre-trained network (DenseNet121). </a:t>
            </a:r>
          </a:p>
          <a:p>
            <a:pPr lvl="1" defTabSz="755650">
              <a:spcBef>
                <a:spcPct val="0"/>
              </a:spcBef>
              <a:spcAft>
                <a:spcPct val="35000"/>
              </a:spcAft>
            </a:pPr>
            <a:endParaRPr lang="en-US" sz="1300" kern="1200" dirty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br>
              <a:rPr lang="en-US" sz="1300" kern="1200" dirty="0"/>
            </a:br>
            <a:endParaRPr lang="en-US" sz="13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Content Placeholder 4">
            <a:extLst>
              <a:ext uri="{FF2B5EF4-FFF2-40B4-BE49-F238E27FC236}">
                <a16:creationId xmlns:a16="http://schemas.microsoft.com/office/drawing/2014/main" id="{B0587500-4A34-4C45-AE61-A01641724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260" y="4535073"/>
            <a:ext cx="6732060" cy="112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56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A805AD-1996-44A3-B4A7-0B799DD2252D}"/>
              </a:ext>
            </a:extLst>
          </p:cNvPr>
          <p:cNvSpPr txBox="1"/>
          <p:nvPr/>
        </p:nvSpPr>
        <p:spPr>
          <a:xfrm>
            <a:off x="884122" y="629785"/>
            <a:ext cx="737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+mn-lt"/>
              </a:rPr>
              <a:t>Define a new, untrained feed-forward network as a classifier</a:t>
            </a:r>
            <a:r>
              <a:rPr lang="en-US" sz="1800" dirty="0">
                <a:latin typeface="+mn-lt"/>
              </a:rPr>
              <a:t>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41B05-69C3-453E-9EF6-B5DD9E52E279}"/>
              </a:ext>
            </a:extLst>
          </p:cNvPr>
          <p:cNvSpPr txBox="1"/>
          <p:nvPr/>
        </p:nvSpPr>
        <p:spPr>
          <a:xfrm>
            <a:off x="732731" y="1071839"/>
            <a:ext cx="325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</a:rPr>
              <a:t>Input layers: 1024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Hidden layers: 256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</a:rPr>
              <a:t>Output layers: </a:t>
            </a:r>
            <a:r>
              <a:rPr lang="en-US" dirty="0"/>
              <a:t>38</a:t>
            </a:r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4CE3F-F245-4FDB-8DF6-83E3E3B839B7}"/>
              </a:ext>
            </a:extLst>
          </p:cNvPr>
          <p:cNvSpPr txBox="1"/>
          <p:nvPr/>
        </p:nvSpPr>
        <p:spPr>
          <a:xfrm>
            <a:off x="3458772" y="1071839"/>
            <a:ext cx="6199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Activation Function: </a:t>
            </a:r>
            <a:r>
              <a:rPr lang="en-US" dirty="0" err="1"/>
              <a:t>ReLU</a:t>
            </a: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</a:rPr>
              <a:t>Loss Function: Negative Loss Likelihood Function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D43607-E9D4-4843-89C1-5EB662669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903" y="2136279"/>
            <a:ext cx="9142891" cy="430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80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04C1E6-E3EE-4CC2-A476-91A62F14D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808" y="735610"/>
            <a:ext cx="11614191" cy="5858969"/>
          </a:xfrm>
        </p:spPr>
        <p:txBody>
          <a:bodyPr/>
          <a:lstStyle/>
          <a:p>
            <a:r>
              <a:rPr lang="en-US" kern="1200" dirty="0"/>
              <a:t>Train the classifier layers using backpropagation using the pre-trained network to get the features.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B8EE2D-3FF4-4497-AB7E-14F7F06CE118}"/>
              </a:ext>
            </a:extLst>
          </p:cNvPr>
          <p:cNvSpPr txBox="1"/>
          <p:nvPr/>
        </p:nvSpPr>
        <p:spPr>
          <a:xfrm>
            <a:off x="829621" y="1120676"/>
            <a:ext cx="10978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epoch (total epochs =10) following steps were performed:</a:t>
            </a:r>
          </a:p>
          <a:p>
            <a:pPr lvl="1"/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Iterate through data loader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Calculated the classifier parameters through the ‘model.forward()’ function.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Calculated loss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Modified the parameters of classifier using back propagation.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Calculated training loss, validation loss and validation accuracy for each epoch.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9C5F6444-23D4-42AB-B8D2-E834AB80512E}"/>
              </a:ext>
            </a:extLst>
          </p:cNvPr>
          <p:cNvSpPr txBox="1">
            <a:spLocks/>
          </p:cNvSpPr>
          <p:nvPr/>
        </p:nvSpPr>
        <p:spPr>
          <a:xfrm>
            <a:off x="680753" y="3665095"/>
            <a:ext cx="10515600" cy="2693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Track the loss and accuracy on the validation set to determine the best hyperparameters.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441643-C7E5-4973-A379-64584C36B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14" y="4065572"/>
            <a:ext cx="9127230" cy="2292911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838659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2205</TotalTime>
  <Words>534</Words>
  <Application>Microsoft Office PowerPoint</Application>
  <PresentationFormat>Widescreen</PresentationFormat>
  <Paragraphs>95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Trebuchet MS</vt:lpstr>
      <vt:lpstr>Wingdings 3</vt:lpstr>
      <vt:lpstr>Office Theme</vt:lpstr>
      <vt:lpstr>Facet</vt:lpstr>
      <vt:lpstr>Machine Learning: Final Projects Presentation </vt:lpstr>
      <vt:lpstr>Gotham City Cabs</vt:lpstr>
      <vt:lpstr>Data Operations </vt:lpstr>
      <vt:lpstr>Models &amp; Efficiency </vt:lpstr>
      <vt:lpstr>Plants Image Classifier (Using PyTorch)</vt:lpstr>
      <vt:lpstr>Transformation Steps</vt:lpstr>
      <vt:lpstr>Building and Training the Classifier </vt:lpstr>
      <vt:lpstr>PowerPoint Presentation</vt:lpstr>
      <vt:lpstr>PowerPoint Presentation</vt:lpstr>
      <vt:lpstr>Predictions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Abhijeet Kothari</dc:creator>
  <cp:lastModifiedBy>Abhijeet Kothari</cp:lastModifiedBy>
  <cp:revision>403</cp:revision>
  <dcterms:created xsi:type="dcterms:W3CDTF">2021-04-16T02:39:31Z</dcterms:created>
  <dcterms:modified xsi:type="dcterms:W3CDTF">2021-05-02T16:57:33Z</dcterms:modified>
</cp:coreProperties>
</file>