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85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EF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0" autoAdjust="0"/>
    <p:restoredTop sz="83156" autoAdjust="0"/>
  </p:normalViewPr>
  <p:slideViewPr>
    <p:cSldViewPr>
      <p:cViewPr varScale="1">
        <p:scale>
          <a:sx n="67" d="100"/>
          <a:sy n="67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28C81-4A46-4AEC-BBEF-B22043F4D48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3F76-172B-4BC2-AAB3-6BCCE9555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8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9FD1C0-7D7E-4FEA-AE2A-DF6956B819CF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1ECD0D-C612-446A-A4B4-C0F2D776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18211B5-1540-CB48-92E4-37F18AD0288A}" type="slidenum">
              <a:rPr lang="en-US" altLang="zh-CN" sz="1300">
                <a:latin typeface="Verdana"/>
              </a:rPr>
              <a:pPr/>
              <a:t>2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0158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ECD0D-C612-446A-A4B4-C0F2D776E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E0E93AA8-8B52-C949-9A51-8F5253A56D1B}" type="slidenum">
              <a:rPr lang="en-US" altLang="zh-CN" sz="1300">
                <a:latin typeface="Verdana"/>
              </a:rPr>
              <a:pPr/>
              <a:t>12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smtClean="0">
                <a:latin typeface="Verdana"/>
              </a:rPr>
              <a:t>Parse tree: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solidFill>
                  <a:schemeClr val="bg1"/>
                </a:solidFill>
                <a:latin typeface="Verdana"/>
                <a:ea typeface="新細明體" charset="0"/>
                <a:cs typeface="新細明體" charset="0"/>
              </a:rPr>
              <a:t>Is this what we want?</a:t>
            </a:r>
            <a:endParaRPr lang="en-US" altLang="zh-CN" b="1" dirty="0" smtClean="0">
              <a:solidFill>
                <a:schemeClr val="bg1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61046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54C9469-DF79-984F-855E-EA8F75E95EF8}" type="slidenum">
              <a:rPr lang="en-US" altLang="zh-CN" sz="1300">
                <a:latin typeface="Verdana"/>
              </a:rPr>
              <a:pPr/>
              <a:t>13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36105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89B277E-81C1-8B4F-96A7-E56C9787DCC3}" type="slidenum">
              <a:rPr lang="en-US" altLang="zh-CN" sz="1300">
                <a:latin typeface="Verdana"/>
              </a:rPr>
              <a:pPr/>
              <a:t>14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9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84C0862-34C2-3446-B2AC-2F3BEFC25B7E}" type="slidenum">
              <a:rPr lang="en-US" altLang="zh-CN" sz="1300">
                <a:latin typeface="Verdana"/>
              </a:rPr>
              <a:pPr/>
              <a:t>15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8166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F6B6ECF9-9FDF-4844-96C2-DAD0069FF44B}" type="slidenum">
              <a:rPr lang="en-US" altLang="zh-CN" sz="1300">
                <a:latin typeface="Verdana"/>
              </a:rPr>
              <a:pPr/>
              <a:t>16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1982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506867E6-A9C2-D947-9DD2-9C438BF3C90D}" type="slidenum">
              <a:rPr lang="en-US" altLang="zh-CN" sz="1300">
                <a:latin typeface="Verdana"/>
              </a:rPr>
              <a:pPr/>
              <a:t>17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7151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10A40D1-B94F-C148-BC6D-5C97337A589D}" type="slidenum">
              <a:rPr lang="en-US" altLang="zh-CN" sz="1300">
                <a:latin typeface="Verdana"/>
              </a:rPr>
              <a:pPr/>
              <a:t>18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smtClean="0">
                <a:latin typeface="Verdana"/>
              </a:rPr>
              <a:t>In the last question,</a:t>
            </a:r>
            <a:r>
              <a:rPr lang="en-US" altLang="zh-CN" baseline="0" dirty="0" smtClean="0">
                <a:latin typeface="Verdana"/>
              </a:rPr>
              <a:t> we can see that t</a:t>
            </a:r>
            <a:r>
              <a:rPr lang="en-US" altLang="zh-CN" dirty="0" smtClean="0">
                <a:latin typeface="Verdana"/>
              </a:rPr>
              <a:t>his solution</a:t>
            </a:r>
            <a:r>
              <a:rPr lang="en-US" altLang="zh-CN" baseline="0" dirty="0" smtClean="0">
                <a:latin typeface="Verdana"/>
              </a:rPr>
              <a:t> is problematic. In the given grammar, </a:t>
            </a:r>
            <a:r>
              <a:rPr lang="en-US" altLang="zh-CN" baseline="0" dirty="0" err="1" smtClean="0">
                <a:latin typeface="Verdana"/>
              </a:rPr>
              <a:t>stmt</a:t>
            </a:r>
            <a:r>
              <a:rPr lang="en-US" altLang="zh-CN" baseline="0" dirty="0" smtClean="0">
                <a:latin typeface="Verdana"/>
              </a:rPr>
              <a:t> can generate another type of statement. But in the revised grammar, once we get matched or unmatched </a:t>
            </a:r>
            <a:r>
              <a:rPr lang="en-US" altLang="zh-CN" baseline="0" dirty="0" err="1" smtClean="0">
                <a:latin typeface="Verdana"/>
              </a:rPr>
              <a:t>stmt</a:t>
            </a:r>
            <a:r>
              <a:rPr lang="en-US" altLang="zh-CN" baseline="0" dirty="0" smtClean="0">
                <a:latin typeface="Verdana"/>
              </a:rPr>
              <a:t>, it cannot continue to generate anything else. Another solution is given on the next page.</a:t>
            </a:r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489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10A40D1-B94F-C148-BC6D-5C97337A589D}" type="slidenum">
              <a:rPr lang="en-US" altLang="zh-CN" sz="1300">
                <a:latin typeface="Verdana"/>
              </a:rPr>
              <a:pPr/>
              <a:t>19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Any other statement related grammar rules may also have to be duplicated in this way if they may directly or indirectly end with a </a:t>
            </a:r>
            <a:r>
              <a:rPr lang="en-US" sz="1400" dirty="0" err="1" smtClean="0"/>
              <a:t>stmt</a:t>
            </a:r>
            <a:r>
              <a:rPr lang="en-US" sz="1400" dirty="0" smtClean="0"/>
              <a:t> or if-</a:t>
            </a:r>
            <a:r>
              <a:rPr lang="en-US" sz="1400" dirty="0" err="1" smtClean="0"/>
              <a:t>stmt</a:t>
            </a:r>
            <a:r>
              <a:rPr lang="en-US" sz="1400" smtClean="0"/>
              <a:t> non-terminal.</a:t>
            </a:r>
            <a:endParaRPr lang="en-US" altLang="zh-CN" sz="1400" b="1" smtClean="0">
              <a:solidFill>
                <a:srgbClr val="FF9900"/>
              </a:solidFill>
              <a:latin typeface="Verdana"/>
              <a:sym typeface="Symbol" charset="0"/>
            </a:endParaRPr>
          </a:p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4893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ECEE5190-31EA-EF47-93AB-C32AC65B58E4}" type="slidenum">
              <a:rPr lang="en-US" altLang="zh-CN" sz="1300">
                <a:latin typeface="Verdana"/>
              </a:rPr>
              <a:pPr/>
              <a:t>20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487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77424DF-C2B5-5441-9836-457C7A4C87A6}" type="slidenum">
              <a:rPr lang="en-US" altLang="zh-CN" sz="1300">
                <a:latin typeface="Verdana"/>
              </a:rPr>
              <a:pPr/>
              <a:t>3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064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DAB928CF-1682-B040-8B45-DA5B80827476}" type="slidenum">
              <a:rPr lang="en-US" altLang="zh-CN" sz="1300">
                <a:latin typeface="Verdana"/>
              </a:rPr>
              <a:pPr/>
              <a:t>21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7236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7DADA64E-F96C-F74A-B3E0-81B224B13FB6}" type="slidenum">
              <a:rPr lang="en-US" altLang="zh-CN" sz="1300">
                <a:latin typeface="Verdana"/>
              </a:rPr>
              <a:pPr/>
              <a:t>22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1643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C4A92E2E-ABAC-324D-BEE5-C84041C697D2}" type="slidenum">
              <a:rPr lang="en-US" altLang="zh-CN" sz="1300">
                <a:latin typeface="Verdana"/>
              </a:rPr>
              <a:pPr/>
              <a:t>23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07571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272512F-6266-9D45-8F17-E83C7C608430}" type="slidenum">
              <a:rPr lang="en-US" altLang="zh-CN" sz="1300">
                <a:latin typeface="Verdana"/>
              </a:rPr>
              <a:pPr/>
              <a:t>24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4732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E7E59345-0AAE-5544-8FAD-9193D59AB845}" type="slidenum">
              <a:rPr lang="en-US" altLang="zh-CN" sz="1300">
                <a:latin typeface="Verdana"/>
              </a:rPr>
              <a:pPr/>
              <a:t>25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98067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B323A21A-6B95-B840-B2FB-ED5259326C63}" type="slidenum">
              <a:rPr lang="en-US" altLang="zh-CN" sz="1300">
                <a:latin typeface="Verdana"/>
              </a:rPr>
              <a:pPr/>
              <a:t>26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44907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FE48FA14-1899-3144-8CFB-C355A745C784}" type="slidenum">
              <a:rPr lang="en-US" altLang="zh-CN" sz="1300">
                <a:latin typeface="Verdana"/>
              </a:rPr>
              <a:pPr/>
              <a:t>27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50680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EA47E0BC-760D-A249-84D5-E46023EEEFFB}" type="slidenum">
              <a:rPr lang="en-US" altLang="zh-CN" sz="1300">
                <a:latin typeface="Verdana"/>
              </a:rPr>
              <a:pPr/>
              <a:t>28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8336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BD4B9C39-8D92-2640-92C7-36B27825D1C2}" type="slidenum">
              <a:rPr lang="en-US" altLang="zh-CN" sz="1300">
                <a:latin typeface="Verdana"/>
              </a:rPr>
              <a:pPr/>
              <a:t>29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72273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09797A6-90DC-2844-A7FD-D084BA022EAE}" type="slidenum">
              <a:rPr lang="en-US" altLang="zh-CN" sz="1300">
                <a:latin typeface="Verdana"/>
              </a:rPr>
              <a:pPr/>
              <a:t>30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488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CC121A41-A63A-7C44-A0DE-B8D7E8FC768F}" type="slidenum">
              <a:rPr lang="en-US" altLang="zh-CN" sz="1300">
                <a:latin typeface="Verdana"/>
              </a:rPr>
              <a:pPr/>
              <a:t>4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94819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866B06E3-4117-3347-8FEC-AE6936BA0CA1}" type="slidenum">
              <a:rPr lang="en-US" altLang="zh-CN" sz="1300">
                <a:latin typeface="Verdana"/>
              </a:rPr>
              <a:pPr/>
              <a:t>31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9194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B1910186-7C40-044E-B615-D2951C6961CA}" type="slidenum">
              <a:rPr lang="en-US" altLang="zh-CN" sz="1300">
                <a:latin typeface="Verdana"/>
              </a:rPr>
              <a:pPr/>
              <a:t>5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7881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7BEED1D9-A5AF-974D-A364-07D226E7EEAF}" type="slidenum">
              <a:rPr lang="en-US" altLang="zh-CN" sz="1300">
                <a:latin typeface="Verdana"/>
              </a:rPr>
              <a:pPr/>
              <a:t>6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016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CED7EC8-278F-3E43-875A-070DC1826595}" type="slidenum">
              <a:rPr lang="en-US" altLang="zh-CN" sz="1300">
                <a:latin typeface="Verdana"/>
              </a:rPr>
              <a:pPr/>
              <a:t>7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0277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CC96F7C3-B723-6F45-A876-28FE1038A974}" type="slidenum">
              <a:rPr lang="en-US" altLang="zh-CN" sz="1300">
                <a:latin typeface="Verdana"/>
              </a:rPr>
              <a:pPr/>
              <a:t>8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174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0B95F30A-AA11-AD4B-B67E-AF9715A9BBFC}" type="slidenum">
              <a:rPr lang="en-US" altLang="zh-CN" sz="1300">
                <a:latin typeface="Verdana"/>
              </a:rPr>
              <a:pPr/>
              <a:t>9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299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B4990F6-4CB6-A642-AD79-63FC0B467FA2}" type="slidenum">
              <a:rPr lang="en-US" altLang="zh-CN" sz="1300">
                <a:latin typeface="Verdana"/>
              </a:rPr>
              <a:pPr/>
              <a:t>10</a:t>
            </a:fld>
            <a:endParaRPr lang="en-US" altLang="zh-CN" sz="1300" dirty="0">
              <a:latin typeface="Verdana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533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Verdan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C8E9E950-CBD9-434C-B22E-D744D13F5841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4A3C496E-A339-6445-9E92-5000C81FB1BB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4ABFA2D3-D42C-1144-AB9C-1CFF789A8603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973EA258-0149-214C-9A50-4637FC38D785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17FE20B6-C559-8641-AA57-8E14D1791E0B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1CD7CE25-37BC-154F-9D9E-11E824407FEF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Verdana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Verdana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C4DF37A-395E-8E4B-BA0C-FD8E541E3AAE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59CD3081-E780-A642-A11B-1C8620355F38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97905ED5-72BD-4149-84A3-CAC974EFD165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>
                <a:latin typeface="Verdana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B9B6474-4165-5943-A09C-9FBEF1538AAE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>
                <a:latin typeface="Verdana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8756C258-B159-6C47-AB6E-502E4AFC755F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>
                <a:latin typeface="Verdana" pitchFamily="34" charset="0"/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Verdana" pitchFamily="34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fld id="{CAC74C21-D648-1044-B053-3CC1659BC7C9}" type="datetime1">
              <a:rPr lang="en-US" altLang="zh-CN" smtClean="0"/>
              <a:t>9/24/18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Verdan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labouseur.com/courses/compilers/compilers/ala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838200"/>
          </a:xfrm>
        </p:spPr>
        <p:txBody>
          <a:bodyPr>
            <a:norm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  <a:hlinkClick r:id="rId2"/>
              </a:rPr>
              <a:t>http://www.labouseur.com/courses/compilers/compilers/alan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  <a:hlinkClick r:id="rId2"/>
              </a:rPr>
              <a:t>/</a:t>
            </a:r>
            <a:endParaRPr lang="en-US" sz="700" dirty="0" smtClean="0">
              <a:solidFill>
                <a:schemeClr val="bg1">
                  <a:lumMod val="50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endParaRPr lang="en-US" sz="700" dirty="0"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ea typeface="Verdana" pitchFamily="34" charset="0"/>
                <a:cs typeface="Verdana" pitchFamily="34" charset="0"/>
              </a:rPr>
              <a:t>Instructor: </a:t>
            </a:r>
            <a:r>
              <a:rPr lang="en-US" sz="1400" dirty="0" err="1" smtClean="0">
                <a:ea typeface="Verdana" pitchFamily="34" charset="0"/>
                <a:cs typeface="Verdana" pitchFamily="34" charset="0"/>
              </a:rPr>
              <a:t>Jiaofei</a:t>
            </a:r>
            <a:r>
              <a:rPr lang="en-US" sz="1400" dirty="0" smtClean="0">
                <a:ea typeface="Verdana" pitchFamily="34" charset="0"/>
                <a:cs typeface="Verdana" pitchFamily="34" charset="0"/>
              </a:rPr>
              <a:t> (Fay) Zhong, Email: jiaofei.zhong@csueastbay.edu</a:t>
            </a:r>
            <a:endParaRPr lang="en-US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1775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Verdana" pitchFamily="34" charset="0"/>
                <a:cs typeface="Verdana" pitchFamily="34" charset="0"/>
              </a:rPr>
              <a:t>CS 611 Theory of </a:t>
            </a:r>
            <a:r>
              <a:rPr lang="en-US" sz="3200" dirty="0" smtClean="0">
                <a:ea typeface="Verdana" pitchFamily="34" charset="0"/>
                <a:cs typeface="Verdana" pitchFamily="34" charset="0"/>
              </a:rPr>
              <a:t>Computation</a:t>
            </a:r>
            <a:br>
              <a:rPr lang="en-US" sz="3200" dirty="0" smtClean="0">
                <a:ea typeface="Verdana" pitchFamily="34" charset="0"/>
                <a:cs typeface="Verdana" pitchFamily="34" charset="0"/>
              </a:rPr>
            </a:br>
            <a:r>
              <a:rPr lang="en-US" sz="3200" dirty="0" smtClean="0">
                <a:ea typeface="Verdana" pitchFamily="34" charset="0"/>
                <a:cs typeface="Verdana" pitchFamily="34" charset="0"/>
              </a:rPr>
              <a:t>Grammars</a:t>
            </a:r>
            <a:endParaRPr lang="en-US" sz="32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819" y="3200400"/>
            <a:ext cx="4202181" cy="30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CFG, Derivation, Parse Tree</a:t>
            </a:r>
            <a:endParaRPr lang="en-US" altLang="zh-CN" dirty="0">
              <a:latin typeface="Verdan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Another example</a:t>
            </a:r>
            <a:endParaRPr lang="en-US" altLang="zh-TW" dirty="0">
              <a:latin typeface="Verdana"/>
              <a:ea typeface="新細明體" charset="0"/>
              <a:cs typeface="新細明體" charset="0"/>
            </a:endParaRP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E  E * E | E + E | ( E ) | id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Build a parse tree for: id * id + id * id</a:t>
            </a:r>
          </a:p>
          <a:p>
            <a:pPr lvl="2" eaLnBrk="1" hangingPunct="1"/>
            <a:r>
              <a:rPr lang="en-US" altLang="zh-CN" dirty="0">
                <a:latin typeface="Verdana"/>
              </a:rPr>
              <a:t>Can have different ways</a:t>
            </a:r>
          </a:p>
          <a:p>
            <a:pPr lvl="1" eaLnBrk="1" hangingPunct="1"/>
            <a:endParaRPr lang="zh-CN" altLang="en-US" dirty="0">
              <a:latin typeface="Verdana"/>
            </a:endParaRPr>
          </a:p>
        </p:txBody>
      </p:sp>
      <p:grpSp>
        <p:nvGrpSpPr>
          <p:cNvPr id="11268" name="Group 21"/>
          <p:cNvGrpSpPr>
            <a:grpSpLocks/>
          </p:cNvGrpSpPr>
          <p:nvPr/>
        </p:nvGrpSpPr>
        <p:grpSpPr bwMode="auto">
          <a:xfrm>
            <a:off x="609600" y="2819400"/>
            <a:ext cx="2181225" cy="2663825"/>
            <a:chOff x="384" y="1632"/>
            <a:chExt cx="1374" cy="1678"/>
          </a:xfrm>
        </p:grpSpPr>
        <p:sp>
          <p:nvSpPr>
            <p:cNvPr id="11326" name="Text Box 22"/>
            <p:cNvSpPr txBox="1">
              <a:spLocks noChangeArrowheads="1"/>
            </p:cNvSpPr>
            <p:nvPr/>
          </p:nvSpPr>
          <p:spPr bwMode="auto">
            <a:xfrm>
              <a:off x="965" y="16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27" name="Text Box 23"/>
            <p:cNvSpPr txBox="1">
              <a:spLocks noChangeArrowheads="1"/>
            </p:cNvSpPr>
            <p:nvPr/>
          </p:nvSpPr>
          <p:spPr bwMode="auto">
            <a:xfrm>
              <a:off x="672" y="20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28" name="Text Box 24"/>
            <p:cNvSpPr txBox="1">
              <a:spLocks noChangeArrowheads="1"/>
            </p:cNvSpPr>
            <p:nvPr/>
          </p:nvSpPr>
          <p:spPr bwMode="auto">
            <a:xfrm>
              <a:off x="965" y="2081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+</a:t>
              </a:r>
            </a:p>
          </p:txBody>
        </p:sp>
        <p:sp>
          <p:nvSpPr>
            <p:cNvPr id="11329" name="Text Box 25"/>
            <p:cNvSpPr txBox="1">
              <a:spLocks noChangeArrowheads="1"/>
            </p:cNvSpPr>
            <p:nvPr/>
          </p:nvSpPr>
          <p:spPr bwMode="auto">
            <a:xfrm>
              <a:off x="1248" y="20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30" name="Text Box 26"/>
            <p:cNvSpPr txBox="1">
              <a:spLocks noChangeArrowheads="1"/>
            </p:cNvSpPr>
            <p:nvPr/>
          </p:nvSpPr>
          <p:spPr bwMode="auto">
            <a:xfrm>
              <a:off x="1113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31" name="Text Box 27"/>
            <p:cNvSpPr txBox="1">
              <a:spLocks noChangeArrowheads="1"/>
            </p:cNvSpPr>
            <p:nvPr/>
          </p:nvSpPr>
          <p:spPr bwMode="auto">
            <a:xfrm>
              <a:off x="1321" y="247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1332" name="Text Box 28"/>
            <p:cNvSpPr txBox="1">
              <a:spLocks noChangeArrowheads="1"/>
            </p:cNvSpPr>
            <p:nvPr/>
          </p:nvSpPr>
          <p:spPr bwMode="auto">
            <a:xfrm>
              <a:off x="1520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33" name="Text Box 29"/>
            <p:cNvSpPr txBox="1">
              <a:spLocks noChangeArrowheads="1"/>
            </p:cNvSpPr>
            <p:nvPr/>
          </p:nvSpPr>
          <p:spPr bwMode="auto">
            <a:xfrm>
              <a:off x="397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34" name="Text Box 30"/>
            <p:cNvSpPr txBox="1">
              <a:spLocks noChangeArrowheads="1"/>
            </p:cNvSpPr>
            <p:nvPr/>
          </p:nvSpPr>
          <p:spPr bwMode="auto">
            <a:xfrm>
              <a:off x="605" y="247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1335" name="Text Box 31"/>
            <p:cNvSpPr txBox="1">
              <a:spLocks noChangeArrowheads="1"/>
            </p:cNvSpPr>
            <p:nvPr/>
          </p:nvSpPr>
          <p:spPr bwMode="auto">
            <a:xfrm>
              <a:off x="803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1336" name="AutoShape 32"/>
            <p:cNvCxnSpPr>
              <a:cxnSpLocks noChangeShapeType="1"/>
              <a:stCxn id="11326" idx="2"/>
              <a:endCxn id="11327" idx="0"/>
            </p:cNvCxnSpPr>
            <p:nvPr/>
          </p:nvCxnSpPr>
          <p:spPr bwMode="auto">
            <a:xfrm flipH="1">
              <a:off x="751" y="1882"/>
              <a:ext cx="29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7" name="AutoShape 33"/>
            <p:cNvCxnSpPr>
              <a:cxnSpLocks noChangeShapeType="1"/>
              <a:stCxn id="11326" idx="2"/>
              <a:endCxn id="11328" idx="0"/>
            </p:cNvCxnSpPr>
            <p:nvPr/>
          </p:nvCxnSpPr>
          <p:spPr bwMode="auto">
            <a:xfrm flipH="1">
              <a:off x="1039" y="1882"/>
              <a:ext cx="5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8" name="AutoShape 34"/>
            <p:cNvCxnSpPr>
              <a:cxnSpLocks noChangeShapeType="1"/>
              <a:stCxn id="11326" idx="2"/>
              <a:endCxn id="11329" idx="0"/>
            </p:cNvCxnSpPr>
            <p:nvPr/>
          </p:nvCxnSpPr>
          <p:spPr bwMode="auto">
            <a:xfrm>
              <a:off x="1044" y="1882"/>
              <a:ext cx="28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9" name="AutoShape 35"/>
            <p:cNvCxnSpPr>
              <a:cxnSpLocks noChangeShapeType="1"/>
              <a:stCxn id="11327" idx="2"/>
              <a:endCxn id="11333" idx="0"/>
            </p:cNvCxnSpPr>
            <p:nvPr/>
          </p:nvCxnSpPr>
          <p:spPr bwMode="auto">
            <a:xfrm flipH="1">
              <a:off x="476" y="2331"/>
              <a:ext cx="275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0" name="AutoShape 36"/>
            <p:cNvCxnSpPr>
              <a:cxnSpLocks noChangeShapeType="1"/>
              <a:stCxn id="11327" idx="2"/>
              <a:endCxn id="11334" idx="0"/>
            </p:cNvCxnSpPr>
            <p:nvPr/>
          </p:nvCxnSpPr>
          <p:spPr bwMode="auto">
            <a:xfrm flipH="1">
              <a:off x="668" y="2331"/>
              <a:ext cx="8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1" name="AutoShape 37"/>
            <p:cNvCxnSpPr>
              <a:cxnSpLocks noChangeShapeType="1"/>
              <a:stCxn id="11327" idx="2"/>
              <a:endCxn id="11335" idx="0"/>
            </p:cNvCxnSpPr>
            <p:nvPr/>
          </p:nvCxnSpPr>
          <p:spPr bwMode="auto">
            <a:xfrm>
              <a:off x="751" y="2331"/>
              <a:ext cx="13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2" name="AutoShape 38"/>
            <p:cNvCxnSpPr>
              <a:cxnSpLocks noChangeShapeType="1"/>
              <a:stCxn id="11329" idx="2"/>
              <a:endCxn id="11330" idx="0"/>
            </p:cNvCxnSpPr>
            <p:nvPr/>
          </p:nvCxnSpPr>
          <p:spPr bwMode="auto">
            <a:xfrm flipH="1">
              <a:off x="1192" y="2331"/>
              <a:ext cx="135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3" name="AutoShape 39"/>
            <p:cNvCxnSpPr>
              <a:cxnSpLocks noChangeShapeType="1"/>
              <a:stCxn id="11329" idx="2"/>
              <a:endCxn id="11331" idx="0"/>
            </p:cNvCxnSpPr>
            <p:nvPr/>
          </p:nvCxnSpPr>
          <p:spPr bwMode="auto">
            <a:xfrm>
              <a:off x="1327" y="2331"/>
              <a:ext cx="6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4" name="AutoShape 40"/>
            <p:cNvCxnSpPr>
              <a:cxnSpLocks noChangeShapeType="1"/>
              <a:stCxn id="11329" idx="2"/>
              <a:endCxn id="11332" idx="0"/>
            </p:cNvCxnSpPr>
            <p:nvPr/>
          </p:nvCxnSpPr>
          <p:spPr bwMode="auto">
            <a:xfrm>
              <a:off x="1327" y="2331"/>
              <a:ext cx="27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5" name="AutoShape 41"/>
            <p:cNvCxnSpPr>
              <a:cxnSpLocks noChangeShapeType="1"/>
              <a:stCxn id="11333" idx="2"/>
              <a:endCxn id="11346" idx="0"/>
            </p:cNvCxnSpPr>
            <p:nvPr/>
          </p:nvCxnSpPr>
          <p:spPr bwMode="auto">
            <a:xfrm flipH="1">
              <a:off x="469" y="2725"/>
              <a:ext cx="7" cy="3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46" name="Text Box 42"/>
            <p:cNvSpPr txBox="1">
              <a:spLocks noChangeArrowheads="1"/>
            </p:cNvSpPr>
            <p:nvPr/>
          </p:nvSpPr>
          <p:spPr bwMode="auto">
            <a:xfrm>
              <a:off x="384" y="3060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347" name="AutoShape 43"/>
            <p:cNvCxnSpPr>
              <a:cxnSpLocks noChangeShapeType="1"/>
              <a:stCxn id="11335" idx="2"/>
              <a:endCxn id="11348" idx="0"/>
            </p:cNvCxnSpPr>
            <p:nvPr/>
          </p:nvCxnSpPr>
          <p:spPr bwMode="auto">
            <a:xfrm flipH="1">
              <a:off x="874" y="2725"/>
              <a:ext cx="8" cy="3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48" name="Text Box 44"/>
            <p:cNvSpPr txBox="1">
              <a:spLocks noChangeArrowheads="1"/>
            </p:cNvSpPr>
            <p:nvPr/>
          </p:nvSpPr>
          <p:spPr bwMode="auto">
            <a:xfrm>
              <a:off x="789" y="3060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sp>
          <p:nvSpPr>
            <p:cNvPr id="11349" name="Text Box 45"/>
            <p:cNvSpPr txBox="1">
              <a:spLocks noChangeArrowheads="1"/>
            </p:cNvSpPr>
            <p:nvPr/>
          </p:nvSpPr>
          <p:spPr bwMode="auto">
            <a:xfrm>
              <a:off x="1106" y="3051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sp>
          <p:nvSpPr>
            <p:cNvPr id="11350" name="Text Box 46"/>
            <p:cNvSpPr txBox="1">
              <a:spLocks noChangeArrowheads="1"/>
            </p:cNvSpPr>
            <p:nvPr/>
          </p:nvSpPr>
          <p:spPr bwMode="auto">
            <a:xfrm>
              <a:off x="1517" y="3051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351" name="AutoShape 47"/>
            <p:cNvCxnSpPr>
              <a:cxnSpLocks noChangeShapeType="1"/>
              <a:stCxn id="11330" idx="2"/>
              <a:endCxn id="11349" idx="0"/>
            </p:cNvCxnSpPr>
            <p:nvPr/>
          </p:nvCxnSpPr>
          <p:spPr bwMode="auto">
            <a:xfrm>
              <a:off x="1225" y="2725"/>
              <a:ext cx="2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2" name="AutoShape 48"/>
            <p:cNvCxnSpPr>
              <a:cxnSpLocks noChangeShapeType="1"/>
              <a:stCxn id="11332" idx="2"/>
              <a:endCxn id="11350" idx="0"/>
            </p:cNvCxnSpPr>
            <p:nvPr/>
          </p:nvCxnSpPr>
          <p:spPr bwMode="auto">
            <a:xfrm>
              <a:off x="1632" y="2725"/>
              <a:ext cx="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69" name="Group 49"/>
          <p:cNvGrpSpPr>
            <a:grpSpLocks/>
          </p:cNvGrpSpPr>
          <p:nvPr/>
        </p:nvGrpSpPr>
        <p:grpSpPr bwMode="auto">
          <a:xfrm>
            <a:off x="3632200" y="2819400"/>
            <a:ext cx="2238375" cy="3292475"/>
            <a:chOff x="2288" y="1680"/>
            <a:chExt cx="1410" cy="2074"/>
          </a:xfrm>
        </p:grpSpPr>
        <p:sp>
          <p:nvSpPr>
            <p:cNvPr id="11299" name="Text Box 50"/>
            <p:cNvSpPr txBox="1">
              <a:spLocks noChangeArrowheads="1"/>
            </p:cNvSpPr>
            <p:nvPr/>
          </p:nvSpPr>
          <p:spPr bwMode="auto">
            <a:xfrm>
              <a:off x="2592" y="168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00" name="Text Box 51"/>
            <p:cNvSpPr txBox="1">
              <a:spLocks noChangeArrowheads="1"/>
            </p:cNvSpPr>
            <p:nvPr/>
          </p:nvSpPr>
          <p:spPr bwMode="auto">
            <a:xfrm>
              <a:off x="2299" y="21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01" name="Text Box 52"/>
            <p:cNvSpPr txBox="1">
              <a:spLocks noChangeArrowheads="1"/>
            </p:cNvSpPr>
            <p:nvPr/>
          </p:nvSpPr>
          <p:spPr bwMode="auto">
            <a:xfrm>
              <a:off x="2592" y="2129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1302" name="Text Box 53"/>
            <p:cNvSpPr txBox="1">
              <a:spLocks noChangeArrowheads="1"/>
            </p:cNvSpPr>
            <p:nvPr/>
          </p:nvSpPr>
          <p:spPr bwMode="auto">
            <a:xfrm>
              <a:off x="2875" y="21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1303" name="AutoShape 54"/>
            <p:cNvCxnSpPr>
              <a:cxnSpLocks noChangeShapeType="1"/>
              <a:stCxn id="11299" idx="2"/>
              <a:endCxn id="11300" idx="0"/>
            </p:cNvCxnSpPr>
            <p:nvPr/>
          </p:nvCxnSpPr>
          <p:spPr bwMode="auto">
            <a:xfrm flipH="1">
              <a:off x="2411" y="1930"/>
              <a:ext cx="29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AutoShape 55"/>
            <p:cNvCxnSpPr>
              <a:cxnSpLocks noChangeShapeType="1"/>
              <a:stCxn id="11299" idx="2"/>
              <a:endCxn id="11301" idx="0"/>
            </p:cNvCxnSpPr>
            <p:nvPr/>
          </p:nvCxnSpPr>
          <p:spPr bwMode="auto">
            <a:xfrm flipH="1">
              <a:off x="2681" y="1930"/>
              <a:ext cx="2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5" name="AutoShape 56"/>
            <p:cNvCxnSpPr>
              <a:cxnSpLocks noChangeShapeType="1"/>
              <a:stCxn id="11299" idx="2"/>
              <a:endCxn id="11302" idx="0"/>
            </p:cNvCxnSpPr>
            <p:nvPr/>
          </p:nvCxnSpPr>
          <p:spPr bwMode="auto">
            <a:xfrm>
              <a:off x="2704" y="1930"/>
              <a:ext cx="28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6" name="Text Box 57"/>
            <p:cNvSpPr txBox="1">
              <a:spLocks noChangeArrowheads="1"/>
            </p:cNvSpPr>
            <p:nvPr/>
          </p:nvSpPr>
          <p:spPr bwMode="auto">
            <a:xfrm>
              <a:off x="2288" y="2726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307" name="AutoShape 58"/>
            <p:cNvCxnSpPr>
              <a:cxnSpLocks noChangeShapeType="1"/>
              <a:stCxn id="11300" idx="2"/>
              <a:endCxn id="11306" idx="0"/>
            </p:cNvCxnSpPr>
            <p:nvPr/>
          </p:nvCxnSpPr>
          <p:spPr bwMode="auto">
            <a:xfrm flipH="1">
              <a:off x="2409" y="2379"/>
              <a:ext cx="2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8" name="Text Box 59"/>
            <p:cNvSpPr txBox="1">
              <a:spLocks noChangeArrowheads="1"/>
            </p:cNvSpPr>
            <p:nvPr/>
          </p:nvSpPr>
          <p:spPr bwMode="auto">
            <a:xfrm>
              <a:off x="2761" y="253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09" name="Text Box 60"/>
            <p:cNvSpPr txBox="1">
              <a:spLocks noChangeArrowheads="1"/>
            </p:cNvSpPr>
            <p:nvPr/>
          </p:nvSpPr>
          <p:spPr bwMode="auto">
            <a:xfrm>
              <a:off x="2969" y="2534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+</a:t>
              </a:r>
            </a:p>
          </p:txBody>
        </p:sp>
        <p:sp>
          <p:nvSpPr>
            <p:cNvPr id="11310" name="Text Box 61"/>
            <p:cNvSpPr txBox="1">
              <a:spLocks noChangeArrowheads="1"/>
            </p:cNvSpPr>
            <p:nvPr/>
          </p:nvSpPr>
          <p:spPr bwMode="auto">
            <a:xfrm>
              <a:off x="3168" y="253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1311" name="AutoShape 62"/>
            <p:cNvCxnSpPr>
              <a:cxnSpLocks noChangeShapeType="1"/>
              <a:stCxn id="11302" idx="2"/>
              <a:endCxn id="11308" idx="0"/>
            </p:cNvCxnSpPr>
            <p:nvPr/>
          </p:nvCxnSpPr>
          <p:spPr bwMode="auto">
            <a:xfrm flipH="1">
              <a:off x="2873" y="2379"/>
              <a:ext cx="114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AutoShape 63"/>
            <p:cNvCxnSpPr>
              <a:cxnSpLocks noChangeShapeType="1"/>
              <a:stCxn id="11302" idx="2"/>
              <a:endCxn id="11309" idx="0"/>
            </p:cNvCxnSpPr>
            <p:nvPr/>
          </p:nvCxnSpPr>
          <p:spPr bwMode="auto">
            <a:xfrm>
              <a:off x="2987" y="2379"/>
              <a:ext cx="87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3" name="AutoShape 64"/>
            <p:cNvCxnSpPr>
              <a:cxnSpLocks noChangeShapeType="1"/>
              <a:stCxn id="11302" idx="2"/>
              <a:endCxn id="11310" idx="0"/>
            </p:cNvCxnSpPr>
            <p:nvPr/>
          </p:nvCxnSpPr>
          <p:spPr bwMode="auto">
            <a:xfrm>
              <a:off x="2987" y="2379"/>
              <a:ext cx="293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4" name="Text Box 65"/>
            <p:cNvSpPr txBox="1">
              <a:spLocks noChangeArrowheads="1"/>
            </p:cNvSpPr>
            <p:nvPr/>
          </p:nvSpPr>
          <p:spPr bwMode="auto">
            <a:xfrm>
              <a:off x="2747" y="3131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315" name="AutoShape 66"/>
            <p:cNvCxnSpPr>
              <a:cxnSpLocks noChangeShapeType="1"/>
              <a:stCxn id="11308" idx="2"/>
              <a:endCxn id="11314" idx="0"/>
            </p:cNvCxnSpPr>
            <p:nvPr/>
          </p:nvCxnSpPr>
          <p:spPr bwMode="auto">
            <a:xfrm flipH="1">
              <a:off x="2868" y="2784"/>
              <a:ext cx="5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6" name="Text Box 67"/>
            <p:cNvSpPr txBox="1">
              <a:spLocks noChangeArrowheads="1"/>
            </p:cNvSpPr>
            <p:nvPr/>
          </p:nvSpPr>
          <p:spPr bwMode="auto">
            <a:xfrm>
              <a:off x="3049" y="292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317" name="Text Box 68"/>
            <p:cNvSpPr txBox="1">
              <a:spLocks noChangeArrowheads="1"/>
            </p:cNvSpPr>
            <p:nvPr/>
          </p:nvSpPr>
          <p:spPr bwMode="auto">
            <a:xfrm>
              <a:off x="3257" y="2928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1318" name="Text Box 69"/>
            <p:cNvSpPr txBox="1">
              <a:spLocks noChangeArrowheads="1"/>
            </p:cNvSpPr>
            <p:nvPr/>
          </p:nvSpPr>
          <p:spPr bwMode="auto">
            <a:xfrm>
              <a:off x="3456" y="292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1319" name="AutoShape 70"/>
            <p:cNvCxnSpPr>
              <a:cxnSpLocks noChangeShapeType="1"/>
              <a:stCxn id="11310" idx="2"/>
              <a:endCxn id="11316" idx="0"/>
            </p:cNvCxnSpPr>
            <p:nvPr/>
          </p:nvCxnSpPr>
          <p:spPr bwMode="auto">
            <a:xfrm flipH="1">
              <a:off x="3161" y="2784"/>
              <a:ext cx="119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0" name="AutoShape 71"/>
            <p:cNvCxnSpPr>
              <a:cxnSpLocks noChangeShapeType="1"/>
              <a:stCxn id="11310" idx="2"/>
              <a:endCxn id="11317" idx="0"/>
            </p:cNvCxnSpPr>
            <p:nvPr/>
          </p:nvCxnSpPr>
          <p:spPr bwMode="auto">
            <a:xfrm>
              <a:off x="3280" y="2784"/>
              <a:ext cx="66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1" name="AutoShape 72"/>
            <p:cNvCxnSpPr>
              <a:cxnSpLocks noChangeShapeType="1"/>
              <a:stCxn id="11310" idx="2"/>
              <a:endCxn id="11318" idx="0"/>
            </p:cNvCxnSpPr>
            <p:nvPr/>
          </p:nvCxnSpPr>
          <p:spPr bwMode="auto">
            <a:xfrm>
              <a:off x="3280" y="2784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2" name="Text Box 73"/>
            <p:cNvSpPr txBox="1">
              <a:spLocks noChangeArrowheads="1"/>
            </p:cNvSpPr>
            <p:nvPr/>
          </p:nvSpPr>
          <p:spPr bwMode="auto">
            <a:xfrm>
              <a:off x="3046" y="3504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sp>
          <p:nvSpPr>
            <p:cNvPr id="11323" name="Text Box 74"/>
            <p:cNvSpPr txBox="1">
              <a:spLocks noChangeArrowheads="1"/>
            </p:cNvSpPr>
            <p:nvPr/>
          </p:nvSpPr>
          <p:spPr bwMode="auto">
            <a:xfrm>
              <a:off x="3457" y="3504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324" name="AutoShape 75"/>
            <p:cNvCxnSpPr>
              <a:cxnSpLocks noChangeShapeType="1"/>
              <a:stCxn id="11316" idx="2"/>
              <a:endCxn id="11322" idx="0"/>
            </p:cNvCxnSpPr>
            <p:nvPr/>
          </p:nvCxnSpPr>
          <p:spPr bwMode="auto">
            <a:xfrm>
              <a:off x="3161" y="3178"/>
              <a:ext cx="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5" name="AutoShape 76"/>
            <p:cNvCxnSpPr>
              <a:cxnSpLocks noChangeShapeType="1"/>
              <a:stCxn id="11318" idx="2"/>
              <a:endCxn id="11323" idx="0"/>
            </p:cNvCxnSpPr>
            <p:nvPr/>
          </p:nvCxnSpPr>
          <p:spPr bwMode="auto">
            <a:xfrm>
              <a:off x="3568" y="3178"/>
              <a:ext cx="10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70" name="Group 77"/>
          <p:cNvGrpSpPr>
            <a:grpSpLocks/>
          </p:cNvGrpSpPr>
          <p:nvPr/>
        </p:nvGrpSpPr>
        <p:grpSpPr bwMode="auto">
          <a:xfrm>
            <a:off x="6527800" y="2819400"/>
            <a:ext cx="1944688" cy="3276600"/>
            <a:chOff x="4112" y="1450"/>
            <a:chExt cx="1225" cy="2064"/>
          </a:xfrm>
        </p:grpSpPr>
        <p:sp>
          <p:nvSpPr>
            <p:cNvPr id="11272" name="Text Box 78"/>
            <p:cNvSpPr txBox="1">
              <a:spLocks noChangeArrowheads="1"/>
            </p:cNvSpPr>
            <p:nvPr/>
          </p:nvSpPr>
          <p:spPr bwMode="auto">
            <a:xfrm>
              <a:off x="4416" y="145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273" name="Text Box 79"/>
            <p:cNvSpPr txBox="1">
              <a:spLocks noChangeArrowheads="1"/>
            </p:cNvSpPr>
            <p:nvPr/>
          </p:nvSpPr>
          <p:spPr bwMode="auto">
            <a:xfrm>
              <a:off x="4123" y="189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274" name="Text Box 80"/>
            <p:cNvSpPr txBox="1">
              <a:spLocks noChangeArrowheads="1"/>
            </p:cNvSpPr>
            <p:nvPr/>
          </p:nvSpPr>
          <p:spPr bwMode="auto">
            <a:xfrm>
              <a:off x="4416" y="1899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1275" name="Text Box 81"/>
            <p:cNvSpPr txBox="1">
              <a:spLocks noChangeArrowheads="1"/>
            </p:cNvSpPr>
            <p:nvPr/>
          </p:nvSpPr>
          <p:spPr bwMode="auto">
            <a:xfrm>
              <a:off x="4699" y="189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1276" name="AutoShape 82"/>
            <p:cNvCxnSpPr>
              <a:cxnSpLocks noChangeShapeType="1"/>
              <a:stCxn id="11272" idx="2"/>
              <a:endCxn id="11273" idx="0"/>
            </p:cNvCxnSpPr>
            <p:nvPr/>
          </p:nvCxnSpPr>
          <p:spPr bwMode="auto">
            <a:xfrm flipH="1">
              <a:off x="4235" y="1700"/>
              <a:ext cx="29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AutoShape 83"/>
            <p:cNvCxnSpPr>
              <a:cxnSpLocks noChangeShapeType="1"/>
              <a:stCxn id="11272" idx="2"/>
              <a:endCxn id="11274" idx="0"/>
            </p:cNvCxnSpPr>
            <p:nvPr/>
          </p:nvCxnSpPr>
          <p:spPr bwMode="auto">
            <a:xfrm flipH="1">
              <a:off x="4505" y="1700"/>
              <a:ext cx="2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AutoShape 84"/>
            <p:cNvCxnSpPr>
              <a:cxnSpLocks noChangeShapeType="1"/>
              <a:stCxn id="11272" idx="2"/>
              <a:endCxn id="11275" idx="0"/>
            </p:cNvCxnSpPr>
            <p:nvPr/>
          </p:nvCxnSpPr>
          <p:spPr bwMode="auto">
            <a:xfrm>
              <a:off x="4528" y="1700"/>
              <a:ext cx="28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Text Box 85"/>
            <p:cNvSpPr txBox="1">
              <a:spLocks noChangeArrowheads="1"/>
            </p:cNvSpPr>
            <p:nvPr/>
          </p:nvSpPr>
          <p:spPr bwMode="auto">
            <a:xfrm>
              <a:off x="4112" y="2496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280" name="AutoShape 86"/>
            <p:cNvCxnSpPr>
              <a:cxnSpLocks noChangeShapeType="1"/>
              <a:stCxn id="11273" idx="2"/>
              <a:endCxn id="11279" idx="0"/>
            </p:cNvCxnSpPr>
            <p:nvPr/>
          </p:nvCxnSpPr>
          <p:spPr bwMode="auto">
            <a:xfrm flipH="1">
              <a:off x="4233" y="2149"/>
              <a:ext cx="2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1" name="Text Box 87"/>
            <p:cNvSpPr txBox="1">
              <a:spLocks noChangeArrowheads="1"/>
            </p:cNvSpPr>
            <p:nvPr/>
          </p:nvSpPr>
          <p:spPr bwMode="auto">
            <a:xfrm>
              <a:off x="5101" y="23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282" name="Text Box 88"/>
            <p:cNvSpPr txBox="1">
              <a:spLocks noChangeArrowheads="1"/>
            </p:cNvSpPr>
            <p:nvPr/>
          </p:nvSpPr>
          <p:spPr bwMode="auto">
            <a:xfrm>
              <a:off x="4793" y="2304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1283" name="Text Box 89"/>
            <p:cNvSpPr txBox="1">
              <a:spLocks noChangeArrowheads="1"/>
            </p:cNvSpPr>
            <p:nvPr/>
          </p:nvSpPr>
          <p:spPr bwMode="auto">
            <a:xfrm>
              <a:off x="4512" y="23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1284" name="AutoShape 90"/>
            <p:cNvCxnSpPr>
              <a:cxnSpLocks noChangeShapeType="1"/>
              <a:stCxn id="11275" idx="2"/>
              <a:endCxn id="11281" idx="0"/>
            </p:cNvCxnSpPr>
            <p:nvPr/>
          </p:nvCxnSpPr>
          <p:spPr bwMode="auto">
            <a:xfrm>
              <a:off x="4811" y="2149"/>
              <a:ext cx="40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AutoShape 91"/>
            <p:cNvCxnSpPr>
              <a:cxnSpLocks noChangeShapeType="1"/>
              <a:stCxn id="11275" idx="2"/>
              <a:endCxn id="11282" idx="0"/>
            </p:cNvCxnSpPr>
            <p:nvPr/>
          </p:nvCxnSpPr>
          <p:spPr bwMode="auto">
            <a:xfrm>
              <a:off x="4811" y="2149"/>
              <a:ext cx="71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AutoShape 92"/>
            <p:cNvCxnSpPr>
              <a:cxnSpLocks noChangeShapeType="1"/>
              <a:stCxn id="11275" idx="2"/>
              <a:endCxn id="11283" idx="0"/>
            </p:cNvCxnSpPr>
            <p:nvPr/>
          </p:nvCxnSpPr>
          <p:spPr bwMode="auto">
            <a:xfrm flipH="1">
              <a:off x="4624" y="2149"/>
              <a:ext cx="187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7" name="Text Box 93"/>
            <p:cNvSpPr txBox="1">
              <a:spLocks noChangeArrowheads="1"/>
            </p:cNvSpPr>
            <p:nvPr/>
          </p:nvSpPr>
          <p:spPr bwMode="auto">
            <a:xfrm>
              <a:off x="5096" y="2949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288" name="AutoShape 94"/>
            <p:cNvCxnSpPr>
              <a:cxnSpLocks noChangeShapeType="1"/>
              <a:stCxn id="11281" idx="2"/>
              <a:endCxn id="11287" idx="0"/>
            </p:cNvCxnSpPr>
            <p:nvPr/>
          </p:nvCxnSpPr>
          <p:spPr bwMode="auto">
            <a:xfrm>
              <a:off x="5213" y="2554"/>
              <a:ext cx="4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9" name="Text Box 95"/>
            <p:cNvSpPr txBox="1">
              <a:spLocks noChangeArrowheads="1"/>
            </p:cNvSpPr>
            <p:nvPr/>
          </p:nvSpPr>
          <p:spPr bwMode="auto">
            <a:xfrm>
              <a:off x="4393" y="268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1290" name="Text Box 96"/>
            <p:cNvSpPr txBox="1">
              <a:spLocks noChangeArrowheads="1"/>
            </p:cNvSpPr>
            <p:nvPr/>
          </p:nvSpPr>
          <p:spPr bwMode="auto">
            <a:xfrm>
              <a:off x="4601" y="268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+</a:t>
              </a:r>
            </a:p>
          </p:txBody>
        </p:sp>
        <p:sp>
          <p:nvSpPr>
            <p:cNvPr id="11291" name="Text Box 97"/>
            <p:cNvSpPr txBox="1">
              <a:spLocks noChangeArrowheads="1"/>
            </p:cNvSpPr>
            <p:nvPr/>
          </p:nvSpPr>
          <p:spPr bwMode="auto">
            <a:xfrm>
              <a:off x="4800" y="268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1292" name="AutoShape 98"/>
            <p:cNvCxnSpPr>
              <a:cxnSpLocks noChangeShapeType="1"/>
              <a:stCxn id="11283" idx="2"/>
              <a:endCxn id="11289" idx="0"/>
            </p:cNvCxnSpPr>
            <p:nvPr/>
          </p:nvCxnSpPr>
          <p:spPr bwMode="auto">
            <a:xfrm flipH="1">
              <a:off x="4505" y="2554"/>
              <a:ext cx="119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AutoShape 99"/>
            <p:cNvCxnSpPr>
              <a:cxnSpLocks noChangeShapeType="1"/>
              <a:stCxn id="11283" idx="2"/>
              <a:endCxn id="11290" idx="0"/>
            </p:cNvCxnSpPr>
            <p:nvPr/>
          </p:nvCxnSpPr>
          <p:spPr bwMode="auto">
            <a:xfrm>
              <a:off x="4624" y="2554"/>
              <a:ext cx="8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AutoShape 100"/>
            <p:cNvCxnSpPr>
              <a:cxnSpLocks noChangeShapeType="1"/>
              <a:stCxn id="11283" idx="2"/>
              <a:endCxn id="11291" idx="0"/>
            </p:cNvCxnSpPr>
            <p:nvPr/>
          </p:nvCxnSpPr>
          <p:spPr bwMode="auto">
            <a:xfrm>
              <a:off x="4624" y="2554"/>
              <a:ext cx="288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5" name="Text Box 101"/>
            <p:cNvSpPr txBox="1">
              <a:spLocks noChangeArrowheads="1"/>
            </p:cNvSpPr>
            <p:nvPr/>
          </p:nvSpPr>
          <p:spPr bwMode="auto">
            <a:xfrm>
              <a:off x="4390" y="3264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sp>
          <p:nvSpPr>
            <p:cNvPr id="11296" name="Text Box 102"/>
            <p:cNvSpPr txBox="1">
              <a:spLocks noChangeArrowheads="1"/>
            </p:cNvSpPr>
            <p:nvPr/>
          </p:nvSpPr>
          <p:spPr bwMode="auto">
            <a:xfrm>
              <a:off x="4801" y="3264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1297" name="AutoShape 103"/>
            <p:cNvCxnSpPr>
              <a:cxnSpLocks noChangeShapeType="1"/>
              <a:stCxn id="11289" idx="2"/>
              <a:endCxn id="11295" idx="0"/>
            </p:cNvCxnSpPr>
            <p:nvPr/>
          </p:nvCxnSpPr>
          <p:spPr bwMode="auto">
            <a:xfrm>
              <a:off x="4505" y="2938"/>
              <a:ext cx="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AutoShape 104"/>
            <p:cNvCxnSpPr>
              <a:cxnSpLocks noChangeShapeType="1"/>
              <a:stCxn id="11291" idx="2"/>
              <a:endCxn id="11296" idx="0"/>
            </p:cNvCxnSpPr>
            <p:nvPr/>
          </p:nvCxnSpPr>
          <p:spPr bwMode="auto">
            <a:xfrm>
              <a:off x="4912" y="2938"/>
              <a:ext cx="10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6041" name="Text Box 105"/>
          <p:cNvSpPr txBox="1">
            <a:spLocks noChangeArrowheads="1"/>
          </p:cNvSpPr>
          <p:nvPr/>
        </p:nvSpPr>
        <p:spPr bwMode="auto">
          <a:xfrm>
            <a:off x="1219200" y="5474494"/>
            <a:ext cx="7543193" cy="123110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FF0000"/>
                </a:solidFill>
                <a:latin typeface="Verdana"/>
                <a:ea typeface="新細明體" charset="0"/>
                <a:cs typeface="新細明體" charset="0"/>
              </a:rPr>
              <a:t>Ambiguity.</a:t>
            </a:r>
          </a:p>
          <a:p>
            <a:pPr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 If, f</a:t>
            </a:r>
            <a:r>
              <a:rPr lang="en-US" altLang="zh-CN" sz="1800" dirty="0">
                <a:latin typeface="Verdana"/>
              </a:rPr>
              <a:t>or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some </a:t>
            </a:r>
            <a:r>
              <a:rPr lang="en-US" altLang="zh-CN" sz="1800" dirty="0">
                <a:latin typeface="Verdana"/>
              </a:rPr>
              <a:t>input string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that can be derived from the grammar</a:t>
            </a:r>
            <a:r>
              <a:rPr lang="en-US" altLang="zh-CN" sz="1800" dirty="0">
                <a:latin typeface="Verdana"/>
              </a:rPr>
              <a:t>,</a:t>
            </a:r>
            <a:endParaRPr lang="en-US" altLang="zh-TW" sz="1800" dirty="0">
              <a:latin typeface="Verdana"/>
              <a:ea typeface="新細明體" charset="0"/>
              <a:cs typeface="新細明體" charset="0"/>
            </a:endParaRPr>
          </a:p>
          <a:p>
            <a:pPr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</a:t>
            </a:r>
            <a:r>
              <a:rPr lang="en-US" altLang="zh-CN" sz="1800" dirty="0">
                <a:latin typeface="Verdana"/>
              </a:rPr>
              <a:t> there exists more than one parse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tree to parse it, </a:t>
            </a:r>
          </a:p>
          <a:p>
            <a:pPr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 then t</a:t>
            </a:r>
            <a:r>
              <a:rPr lang="en-US" altLang="zh-CN" sz="1800" dirty="0">
                <a:latin typeface="Verdana"/>
                <a:sym typeface="Symbol" charset="0"/>
              </a:rPr>
              <a:t>he grammar is ambiguous</a:t>
            </a:r>
            <a:endParaRPr lang="en-US" altLang="zh-CN" sz="1800" dirty="0">
              <a:latin typeface="Verdan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Ambiguity and</a:t>
            </a:r>
            <a:r>
              <a:rPr lang="en-US" altLang="zh-CN" dirty="0">
                <a:latin typeface="Verdana"/>
              </a:rPr>
              <a:t> Derivations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45720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Example grammar</a:t>
            </a: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E  E * E | E + E | ( E ) | id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Derive: id * id + id * id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851025" y="3052763"/>
            <a:ext cx="2181225" cy="2663825"/>
            <a:chOff x="384" y="1632"/>
            <a:chExt cx="1374" cy="1678"/>
          </a:xfrm>
        </p:grpSpPr>
        <p:sp>
          <p:nvSpPr>
            <p:cNvPr id="12324" name="Text Box 5"/>
            <p:cNvSpPr txBox="1">
              <a:spLocks noChangeArrowheads="1"/>
            </p:cNvSpPr>
            <p:nvPr/>
          </p:nvSpPr>
          <p:spPr bwMode="auto">
            <a:xfrm>
              <a:off x="965" y="16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25" name="Text Box 6"/>
            <p:cNvSpPr txBox="1">
              <a:spLocks noChangeArrowheads="1"/>
            </p:cNvSpPr>
            <p:nvPr/>
          </p:nvSpPr>
          <p:spPr bwMode="auto">
            <a:xfrm>
              <a:off x="672" y="20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26" name="Text Box 7"/>
            <p:cNvSpPr txBox="1">
              <a:spLocks noChangeArrowheads="1"/>
            </p:cNvSpPr>
            <p:nvPr/>
          </p:nvSpPr>
          <p:spPr bwMode="auto">
            <a:xfrm>
              <a:off x="965" y="2081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+</a:t>
              </a:r>
            </a:p>
          </p:txBody>
        </p:sp>
        <p:sp>
          <p:nvSpPr>
            <p:cNvPr id="12327" name="Text Box 8"/>
            <p:cNvSpPr txBox="1">
              <a:spLocks noChangeArrowheads="1"/>
            </p:cNvSpPr>
            <p:nvPr/>
          </p:nvSpPr>
          <p:spPr bwMode="auto">
            <a:xfrm>
              <a:off x="1248" y="20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28" name="Text Box 9"/>
            <p:cNvSpPr txBox="1">
              <a:spLocks noChangeArrowheads="1"/>
            </p:cNvSpPr>
            <p:nvPr/>
          </p:nvSpPr>
          <p:spPr bwMode="auto">
            <a:xfrm>
              <a:off x="1113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29" name="Text Box 10"/>
            <p:cNvSpPr txBox="1">
              <a:spLocks noChangeArrowheads="1"/>
            </p:cNvSpPr>
            <p:nvPr/>
          </p:nvSpPr>
          <p:spPr bwMode="auto">
            <a:xfrm>
              <a:off x="1321" y="247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2330" name="Text Box 11"/>
            <p:cNvSpPr txBox="1">
              <a:spLocks noChangeArrowheads="1"/>
            </p:cNvSpPr>
            <p:nvPr/>
          </p:nvSpPr>
          <p:spPr bwMode="auto">
            <a:xfrm>
              <a:off x="1520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31" name="Text Box 12"/>
            <p:cNvSpPr txBox="1">
              <a:spLocks noChangeArrowheads="1"/>
            </p:cNvSpPr>
            <p:nvPr/>
          </p:nvSpPr>
          <p:spPr bwMode="auto">
            <a:xfrm>
              <a:off x="397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32" name="Text Box 13"/>
            <p:cNvSpPr txBox="1">
              <a:spLocks noChangeArrowheads="1"/>
            </p:cNvSpPr>
            <p:nvPr/>
          </p:nvSpPr>
          <p:spPr bwMode="auto">
            <a:xfrm>
              <a:off x="605" y="247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2333" name="Text Box 14"/>
            <p:cNvSpPr txBox="1">
              <a:spLocks noChangeArrowheads="1"/>
            </p:cNvSpPr>
            <p:nvPr/>
          </p:nvSpPr>
          <p:spPr bwMode="auto">
            <a:xfrm>
              <a:off x="803" y="24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2334" name="AutoShape 15"/>
            <p:cNvCxnSpPr>
              <a:cxnSpLocks noChangeShapeType="1"/>
              <a:stCxn id="12324" idx="2"/>
              <a:endCxn id="12325" idx="0"/>
            </p:cNvCxnSpPr>
            <p:nvPr/>
          </p:nvCxnSpPr>
          <p:spPr bwMode="auto">
            <a:xfrm flipH="1">
              <a:off x="751" y="1882"/>
              <a:ext cx="29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5" name="AutoShape 16"/>
            <p:cNvCxnSpPr>
              <a:cxnSpLocks noChangeShapeType="1"/>
              <a:stCxn id="12324" idx="2"/>
              <a:endCxn id="12326" idx="0"/>
            </p:cNvCxnSpPr>
            <p:nvPr/>
          </p:nvCxnSpPr>
          <p:spPr bwMode="auto">
            <a:xfrm flipH="1">
              <a:off x="1039" y="1882"/>
              <a:ext cx="5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17"/>
            <p:cNvCxnSpPr>
              <a:cxnSpLocks noChangeShapeType="1"/>
              <a:stCxn id="12324" idx="2"/>
              <a:endCxn id="12327" idx="0"/>
            </p:cNvCxnSpPr>
            <p:nvPr/>
          </p:nvCxnSpPr>
          <p:spPr bwMode="auto">
            <a:xfrm>
              <a:off x="1044" y="1882"/>
              <a:ext cx="28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7" name="AutoShape 18"/>
            <p:cNvCxnSpPr>
              <a:cxnSpLocks noChangeShapeType="1"/>
              <a:stCxn id="12325" idx="2"/>
              <a:endCxn id="12331" idx="0"/>
            </p:cNvCxnSpPr>
            <p:nvPr/>
          </p:nvCxnSpPr>
          <p:spPr bwMode="auto">
            <a:xfrm flipH="1">
              <a:off x="476" y="2331"/>
              <a:ext cx="275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AutoShape 19"/>
            <p:cNvCxnSpPr>
              <a:cxnSpLocks noChangeShapeType="1"/>
              <a:stCxn id="12325" idx="2"/>
              <a:endCxn id="12332" idx="0"/>
            </p:cNvCxnSpPr>
            <p:nvPr/>
          </p:nvCxnSpPr>
          <p:spPr bwMode="auto">
            <a:xfrm flipH="1">
              <a:off x="668" y="2331"/>
              <a:ext cx="8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AutoShape 20"/>
            <p:cNvCxnSpPr>
              <a:cxnSpLocks noChangeShapeType="1"/>
              <a:stCxn id="12325" idx="2"/>
              <a:endCxn id="12333" idx="0"/>
            </p:cNvCxnSpPr>
            <p:nvPr/>
          </p:nvCxnSpPr>
          <p:spPr bwMode="auto">
            <a:xfrm>
              <a:off x="751" y="2331"/>
              <a:ext cx="13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AutoShape 21"/>
            <p:cNvCxnSpPr>
              <a:cxnSpLocks noChangeShapeType="1"/>
              <a:stCxn id="12327" idx="2"/>
              <a:endCxn id="12328" idx="0"/>
            </p:cNvCxnSpPr>
            <p:nvPr/>
          </p:nvCxnSpPr>
          <p:spPr bwMode="auto">
            <a:xfrm flipH="1">
              <a:off x="1192" y="2331"/>
              <a:ext cx="135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1" name="AutoShape 22"/>
            <p:cNvCxnSpPr>
              <a:cxnSpLocks noChangeShapeType="1"/>
              <a:stCxn id="12327" idx="2"/>
              <a:endCxn id="12329" idx="0"/>
            </p:cNvCxnSpPr>
            <p:nvPr/>
          </p:nvCxnSpPr>
          <p:spPr bwMode="auto">
            <a:xfrm>
              <a:off x="1327" y="2331"/>
              <a:ext cx="6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2" name="AutoShape 23"/>
            <p:cNvCxnSpPr>
              <a:cxnSpLocks noChangeShapeType="1"/>
              <a:stCxn id="12327" idx="2"/>
              <a:endCxn id="12330" idx="0"/>
            </p:cNvCxnSpPr>
            <p:nvPr/>
          </p:nvCxnSpPr>
          <p:spPr bwMode="auto">
            <a:xfrm>
              <a:off x="1327" y="2331"/>
              <a:ext cx="27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3" name="AutoShape 24"/>
            <p:cNvCxnSpPr>
              <a:cxnSpLocks noChangeShapeType="1"/>
              <a:stCxn id="12331" idx="2"/>
              <a:endCxn id="12344" idx="0"/>
            </p:cNvCxnSpPr>
            <p:nvPr/>
          </p:nvCxnSpPr>
          <p:spPr bwMode="auto">
            <a:xfrm flipH="1">
              <a:off x="469" y="2725"/>
              <a:ext cx="7" cy="3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4" name="Text Box 25"/>
            <p:cNvSpPr txBox="1">
              <a:spLocks noChangeArrowheads="1"/>
            </p:cNvSpPr>
            <p:nvPr/>
          </p:nvSpPr>
          <p:spPr bwMode="auto">
            <a:xfrm>
              <a:off x="384" y="3060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2345" name="AutoShape 26"/>
            <p:cNvCxnSpPr>
              <a:cxnSpLocks noChangeShapeType="1"/>
              <a:stCxn id="12333" idx="2"/>
              <a:endCxn id="12346" idx="0"/>
            </p:cNvCxnSpPr>
            <p:nvPr/>
          </p:nvCxnSpPr>
          <p:spPr bwMode="auto">
            <a:xfrm flipH="1">
              <a:off x="874" y="2725"/>
              <a:ext cx="8" cy="3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6" name="Text Box 27"/>
            <p:cNvSpPr txBox="1">
              <a:spLocks noChangeArrowheads="1"/>
            </p:cNvSpPr>
            <p:nvPr/>
          </p:nvSpPr>
          <p:spPr bwMode="auto">
            <a:xfrm>
              <a:off x="789" y="3060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sp>
          <p:nvSpPr>
            <p:cNvPr id="12347" name="Text Box 28"/>
            <p:cNvSpPr txBox="1">
              <a:spLocks noChangeArrowheads="1"/>
            </p:cNvSpPr>
            <p:nvPr/>
          </p:nvSpPr>
          <p:spPr bwMode="auto">
            <a:xfrm>
              <a:off x="1106" y="3051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sp>
          <p:nvSpPr>
            <p:cNvPr id="12348" name="Text Box 29"/>
            <p:cNvSpPr txBox="1">
              <a:spLocks noChangeArrowheads="1"/>
            </p:cNvSpPr>
            <p:nvPr/>
          </p:nvSpPr>
          <p:spPr bwMode="auto">
            <a:xfrm>
              <a:off x="1517" y="3051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2349" name="AutoShape 30"/>
            <p:cNvCxnSpPr>
              <a:cxnSpLocks noChangeShapeType="1"/>
              <a:stCxn id="12328" idx="2"/>
              <a:endCxn id="12347" idx="0"/>
            </p:cNvCxnSpPr>
            <p:nvPr/>
          </p:nvCxnSpPr>
          <p:spPr bwMode="auto">
            <a:xfrm>
              <a:off x="1225" y="2725"/>
              <a:ext cx="2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0" name="AutoShape 31"/>
            <p:cNvCxnSpPr>
              <a:cxnSpLocks noChangeShapeType="1"/>
              <a:stCxn id="12330" idx="2"/>
              <a:endCxn id="12348" idx="0"/>
            </p:cNvCxnSpPr>
            <p:nvPr/>
          </p:nvCxnSpPr>
          <p:spPr bwMode="auto">
            <a:xfrm>
              <a:off x="1632" y="2725"/>
              <a:ext cx="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93" name="Group 32"/>
          <p:cNvGrpSpPr>
            <a:grpSpLocks/>
          </p:cNvGrpSpPr>
          <p:nvPr/>
        </p:nvGrpSpPr>
        <p:grpSpPr bwMode="auto">
          <a:xfrm>
            <a:off x="5178425" y="2816225"/>
            <a:ext cx="2238375" cy="3292475"/>
            <a:chOff x="2288" y="1680"/>
            <a:chExt cx="1410" cy="2074"/>
          </a:xfrm>
        </p:grpSpPr>
        <p:sp>
          <p:nvSpPr>
            <p:cNvPr id="12297" name="Text Box 33"/>
            <p:cNvSpPr txBox="1">
              <a:spLocks noChangeArrowheads="1"/>
            </p:cNvSpPr>
            <p:nvPr/>
          </p:nvSpPr>
          <p:spPr bwMode="auto">
            <a:xfrm>
              <a:off x="2592" y="168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298" name="Text Box 34"/>
            <p:cNvSpPr txBox="1">
              <a:spLocks noChangeArrowheads="1"/>
            </p:cNvSpPr>
            <p:nvPr/>
          </p:nvSpPr>
          <p:spPr bwMode="auto">
            <a:xfrm>
              <a:off x="2299" y="21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299" name="Text Box 35"/>
            <p:cNvSpPr txBox="1">
              <a:spLocks noChangeArrowheads="1"/>
            </p:cNvSpPr>
            <p:nvPr/>
          </p:nvSpPr>
          <p:spPr bwMode="auto">
            <a:xfrm>
              <a:off x="2592" y="2129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2300" name="Text Box 36"/>
            <p:cNvSpPr txBox="1">
              <a:spLocks noChangeArrowheads="1"/>
            </p:cNvSpPr>
            <p:nvPr/>
          </p:nvSpPr>
          <p:spPr bwMode="auto">
            <a:xfrm>
              <a:off x="2875" y="21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2301" name="AutoShape 37"/>
            <p:cNvCxnSpPr>
              <a:cxnSpLocks noChangeShapeType="1"/>
              <a:stCxn id="12297" idx="2"/>
              <a:endCxn id="12298" idx="0"/>
            </p:cNvCxnSpPr>
            <p:nvPr/>
          </p:nvCxnSpPr>
          <p:spPr bwMode="auto">
            <a:xfrm flipH="1">
              <a:off x="2411" y="1930"/>
              <a:ext cx="29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AutoShape 38"/>
            <p:cNvCxnSpPr>
              <a:cxnSpLocks noChangeShapeType="1"/>
              <a:stCxn id="12297" idx="2"/>
              <a:endCxn id="12299" idx="0"/>
            </p:cNvCxnSpPr>
            <p:nvPr/>
          </p:nvCxnSpPr>
          <p:spPr bwMode="auto">
            <a:xfrm flipH="1">
              <a:off x="2681" y="1930"/>
              <a:ext cx="2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39"/>
            <p:cNvCxnSpPr>
              <a:cxnSpLocks noChangeShapeType="1"/>
              <a:stCxn id="12297" idx="2"/>
              <a:endCxn id="12300" idx="0"/>
            </p:cNvCxnSpPr>
            <p:nvPr/>
          </p:nvCxnSpPr>
          <p:spPr bwMode="auto">
            <a:xfrm>
              <a:off x="2704" y="1930"/>
              <a:ext cx="28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Text Box 40"/>
            <p:cNvSpPr txBox="1">
              <a:spLocks noChangeArrowheads="1"/>
            </p:cNvSpPr>
            <p:nvPr/>
          </p:nvSpPr>
          <p:spPr bwMode="auto">
            <a:xfrm>
              <a:off x="2288" y="2726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2305" name="AutoShape 41"/>
            <p:cNvCxnSpPr>
              <a:cxnSpLocks noChangeShapeType="1"/>
              <a:stCxn id="12298" idx="2"/>
              <a:endCxn id="12304" idx="0"/>
            </p:cNvCxnSpPr>
            <p:nvPr/>
          </p:nvCxnSpPr>
          <p:spPr bwMode="auto">
            <a:xfrm flipH="1">
              <a:off x="2409" y="2379"/>
              <a:ext cx="2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6" name="Text Box 42"/>
            <p:cNvSpPr txBox="1">
              <a:spLocks noChangeArrowheads="1"/>
            </p:cNvSpPr>
            <p:nvPr/>
          </p:nvSpPr>
          <p:spPr bwMode="auto">
            <a:xfrm>
              <a:off x="2761" y="253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07" name="Text Box 43"/>
            <p:cNvSpPr txBox="1">
              <a:spLocks noChangeArrowheads="1"/>
            </p:cNvSpPr>
            <p:nvPr/>
          </p:nvSpPr>
          <p:spPr bwMode="auto">
            <a:xfrm>
              <a:off x="2969" y="2534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+</a:t>
              </a:r>
            </a:p>
          </p:txBody>
        </p:sp>
        <p:sp>
          <p:nvSpPr>
            <p:cNvPr id="12308" name="Text Box 44"/>
            <p:cNvSpPr txBox="1">
              <a:spLocks noChangeArrowheads="1"/>
            </p:cNvSpPr>
            <p:nvPr/>
          </p:nvSpPr>
          <p:spPr bwMode="auto">
            <a:xfrm>
              <a:off x="3168" y="253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2309" name="AutoShape 45"/>
            <p:cNvCxnSpPr>
              <a:cxnSpLocks noChangeShapeType="1"/>
              <a:stCxn id="12300" idx="2"/>
              <a:endCxn id="12306" idx="0"/>
            </p:cNvCxnSpPr>
            <p:nvPr/>
          </p:nvCxnSpPr>
          <p:spPr bwMode="auto">
            <a:xfrm flipH="1">
              <a:off x="2873" y="2379"/>
              <a:ext cx="114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AutoShape 46"/>
            <p:cNvCxnSpPr>
              <a:cxnSpLocks noChangeShapeType="1"/>
              <a:stCxn id="12300" idx="2"/>
              <a:endCxn id="12307" idx="0"/>
            </p:cNvCxnSpPr>
            <p:nvPr/>
          </p:nvCxnSpPr>
          <p:spPr bwMode="auto">
            <a:xfrm>
              <a:off x="2987" y="2379"/>
              <a:ext cx="87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47"/>
            <p:cNvCxnSpPr>
              <a:cxnSpLocks noChangeShapeType="1"/>
              <a:stCxn id="12300" idx="2"/>
              <a:endCxn id="12308" idx="0"/>
            </p:cNvCxnSpPr>
            <p:nvPr/>
          </p:nvCxnSpPr>
          <p:spPr bwMode="auto">
            <a:xfrm>
              <a:off x="2987" y="2379"/>
              <a:ext cx="293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2" name="Text Box 48"/>
            <p:cNvSpPr txBox="1">
              <a:spLocks noChangeArrowheads="1"/>
            </p:cNvSpPr>
            <p:nvPr/>
          </p:nvSpPr>
          <p:spPr bwMode="auto">
            <a:xfrm>
              <a:off x="2747" y="3131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2313" name="AutoShape 49"/>
            <p:cNvCxnSpPr>
              <a:cxnSpLocks noChangeShapeType="1"/>
              <a:stCxn id="12306" idx="2"/>
              <a:endCxn id="12312" idx="0"/>
            </p:cNvCxnSpPr>
            <p:nvPr/>
          </p:nvCxnSpPr>
          <p:spPr bwMode="auto">
            <a:xfrm flipH="1">
              <a:off x="2868" y="2784"/>
              <a:ext cx="5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4" name="Text Box 50"/>
            <p:cNvSpPr txBox="1">
              <a:spLocks noChangeArrowheads="1"/>
            </p:cNvSpPr>
            <p:nvPr/>
          </p:nvSpPr>
          <p:spPr bwMode="auto">
            <a:xfrm>
              <a:off x="3049" y="292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2315" name="Text Box 51"/>
            <p:cNvSpPr txBox="1">
              <a:spLocks noChangeArrowheads="1"/>
            </p:cNvSpPr>
            <p:nvPr/>
          </p:nvSpPr>
          <p:spPr bwMode="auto">
            <a:xfrm>
              <a:off x="3257" y="2928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2316" name="Text Box 52"/>
            <p:cNvSpPr txBox="1">
              <a:spLocks noChangeArrowheads="1"/>
            </p:cNvSpPr>
            <p:nvPr/>
          </p:nvSpPr>
          <p:spPr bwMode="auto">
            <a:xfrm>
              <a:off x="3456" y="292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cxnSp>
          <p:nvCxnSpPr>
            <p:cNvPr id="12317" name="AutoShape 53"/>
            <p:cNvCxnSpPr>
              <a:cxnSpLocks noChangeShapeType="1"/>
              <a:stCxn id="12308" idx="2"/>
              <a:endCxn id="12314" idx="0"/>
            </p:cNvCxnSpPr>
            <p:nvPr/>
          </p:nvCxnSpPr>
          <p:spPr bwMode="auto">
            <a:xfrm flipH="1">
              <a:off x="3161" y="2784"/>
              <a:ext cx="119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8" name="AutoShape 54"/>
            <p:cNvCxnSpPr>
              <a:cxnSpLocks noChangeShapeType="1"/>
              <a:stCxn id="12308" idx="2"/>
              <a:endCxn id="12315" idx="0"/>
            </p:cNvCxnSpPr>
            <p:nvPr/>
          </p:nvCxnSpPr>
          <p:spPr bwMode="auto">
            <a:xfrm>
              <a:off x="3280" y="2784"/>
              <a:ext cx="66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9" name="AutoShape 55"/>
            <p:cNvCxnSpPr>
              <a:cxnSpLocks noChangeShapeType="1"/>
              <a:stCxn id="12308" idx="2"/>
              <a:endCxn id="12316" idx="0"/>
            </p:cNvCxnSpPr>
            <p:nvPr/>
          </p:nvCxnSpPr>
          <p:spPr bwMode="auto">
            <a:xfrm>
              <a:off x="3280" y="2784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0" name="Text Box 56"/>
            <p:cNvSpPr txBox="1">
              <a:spLocks noChangeArrowheads="1"/>
            </p:cNvSpPr>
            <p:nvPr/>
          </p:nvSpPr>
          <p:spPr bwMode="auto">
            <a:xfrm>
              <a:off x="3046" y="3504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sp>
          <p:nvSpPr>
            <p:cNvPr id="12321" name="Text Box 57"/>
            <p:cNvSpPr txBox="1">
              <a:spLocks noChangeArrowheads="1"/>
            </p:cNvSpPr>
            <p:nvPr/>
          </p:nvSpPr>
          <p:spPr bwMode="auto">
            <a:xfrm>
              <a:off x="3457" y="3504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2322" name="AutoShape 58"/>
            <p:cNvCxnSpPr>
              <a:cxnSpLocks noChangeShapeType="1"/>
              <a:stCxn id="12314" idx="2"/>
              <a:endCxn id="12320" idx="0"/>
            </p:cNvCxnSpPr>
            <p:nvPr/>
          </p:nvCxnSpPr>
          <p:spPr bwMode="auto">
            <a:xfrm>
              <a:off x="3161" y="3178"/>
              <a:ext cx="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3" name="AutoShape 59"/>
            <p:cNvCxnSpPr>
              <a:cxnSpLocks noChangeShapeType="1"/>
              <a:stCxn id="12316" idx="2"/>
              <a:endCxn id="12321" idx="0"/>
            </p:cNvCxnSpPr>
            <p:nvPr/>
          </p:nvCxnSpPr>
          <p:spPr bwMode="auto">
            <a:xfrm>
              <a:off x="3568" y="3178"/>
              <a:ext cx="10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1596" name="AutoShape 60"/>
          <p:cNvSpPr>
            <a:spLocks noChangeArrowheads="1"/>
          </p:cNvSpPr>
          <p:nvPr/>
        </p:nvSpPr>
        <p:spPr bwMode="auto">
          <a:xfrm>
            <a:off x="152400" y="1371600"/>
            <a:ext cx="4114800" cy="1501775"/>
          </a:xfrm>
          <a:prstGeom prst="wedgeRectCallout">
            <a:avLst>
              <a:gd name="adj1" fmla="val 19528"/>
              <a:gd name="adj2" fmla="val 6597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1400" dirty="0" smtClean="0"/>
              <a:t>Leftmost:  E </a:t>
            </a:r>
            <a:r>
              <a:rPr lang="en-US" altLang="zh-CN" sz="1400" dirty="0">
                <a:sym typeface="Symbol" charset="0"/>
              </a:rPr>
              <a:t> E + E  E * E + E  id * E + E  id * id + E  </a:t>
            </a:r>
            <a:r>
              <a:rPr lang="en-US" altLang="zh-CN" sz="1400" dirty="0" smtClean="0">
                <a:sym typeface="Symbol" charset="0"/>
              </a:rPr>
              <a:t>id </a:t>
            </a:r>
            <a:r>
              <a:rPr lang="en-US" altLang="zh-CN" sz="1400" dirty="0">
                <a:sym typeface="Symbol" charset="0"/>
              </a:rPr>
              <a:t>* id + E * E  id * id + id * E  id * id + id * </a:t>
            </a:r>
            <a:r>
              <a:rPr lang="en-US" altLang="zh-CN" sz="1400" dirty="0" smtClean="0">
                <a:sym typeface="Symbol" charset="0"/>
              </a:rPr>
              <a:t>id</a:t>
            </a:r>
          </a:p>
          <a:p>
            <a:endParaRPr lang="en-US" altLang="zh-CN" sz="1400" dirty="0">
              <a:sym typeface="Symbol" charset="0"/>
            </a:endParaRPr>
          </a:p>
          <a:p>
            <a:r>
              <a:rPr lang="en-US" altLang="zh-CN" sz="1400" dirty="0" smtClean="0">
                <a:sym typeface="Symbol" charset="0"/>
              </a:rPr>
              <a:t>Rightmost: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E </a:t>
            </a:r>
            <a:r>
              <a:rPr lang="en-US" altLang="zh-CN" sz="1400" dirty="0">
                <a:sym typeface="Symbol" charset="0"/>
              </a:rPr>
              <a:t> E + E  E + E * E  E + E * id  E + id * id  </a:t>
            </a:r>
            <a:r>
              <a:rPr lang="en-US" altLang="zh-CN" sz="1400" dirty="0" smtClean="0">
                <a:sym typeface="Symbol" charset="0"/>
              </a:rPr>
              <a:t>E </a:t>
            </a:r>
            <a:r>
              <a:rPr lang="en-US" altLang="zh-CN" sz="1400" dirty="0">
                <a:sym typeface="Symbol" charset="0"/>
              </a:rPr>
              <a:t>* E + id * id  E * id + id * id  id * id + id * id</a:t>
            </a:r>
            <a:endParaRPr lang="en-US" altLang="zh-CN" sz="1400" dirty="0"/>
          </a:p>
        </p:txBody>
      </p:sp>
      <p:sp>
        <p:nvSpPr>
          <p:cNvPr id="321597" name="AutoShape 61"/>
          <p:cNvSpPr>
            <a:spLocks noChangeArrowheads="1"/>
          </p:cNvSpPr>
          <p:nvPr/>
        </p:nvSpPr>
        <p:spPr bwMode="auto">
          <a:xfrm>
            <a:off x="4495800" y="1143000"/>
            <a:ext cx="4495800" cy="1524000"/>
          </a:xfrm>
          <a:prstGeom prst="wedgeRectCallout">
            <a:avLst>
              <a:gd name="adj1" fmla="val -21340"/>
              <a:gd name="adj2" fmla="val 6469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1400" dirty="0"/>
              <a:t>Leftmost</a:t>
            </a:r>
            <a:r>
              <a:rPr lang="en-US" altLang="zh-CN" sz="1400" dirty="0" smtClean="0"/>
              <a:t>:  </a:t>
            </a:r>
            <a:r>
              <a:rPr lang="en-US" altLang="zh-CN" sz="1400" dirty="0"/>
              <a:t>E </a:t>
            </a:r>
            <a:r>
              <a:rPr lang="en-US" altLang="zh-CN" sz="1400" dirty="0">
                <a:sym typeface="Symbol" charset="0"/>
              </a:rPr>
              <a:t> E * E  id * E  id * E + E  id * id + E  </a:t>
            </a:r>
            <a:r>
              <a:rPr lang="en-US" altLang="zh-CN" sz="1400" dirty="0" smtClean="0">
                <a:sym typeface="Symbol" charset="0"/>
              </a:rPr>
              <a:t>id </a:t>
            </a:r>
            <a:r>
              <a:rPr lang="en-US" altLang="zh-CN" sz="1400" dirty="0">
                <a:sym typeface="Symbol" charset="0"/>
              </a:rPr>
              <a:t>* id + E * E  id * id + id * E  id * id + id * </a:t>
            </a:r>
            <a:r>
              <a:rPr lang="en-US" altLang="zh-CN" sz="1400" dirty="0" smtClean="0">
                <a:sym typeface="Symbol" charset="0"/>
              </a:rPr>
              <a:t>id</a:t>
            </a:r>
          </a:p>
          <a:p>
            <a:endParaRPr lang="en-US" altLang="zh-CN" sz="1400" dirty="0">
              <a:sym typeface="Symbol" charset="0"/>
            </a:endParaRPr>
          </a:p>
          <a:p>
            <a:r>
              <a:rPr lang="en-US" altLang="zh-CN" sz="1400" dirty="0" smtClean="0">
                <a:sym typeface="Symbol" charset="0"/>
              </a:rPr>
              <a:t>Rightmost: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E </a:t>
            </a:r>
            <a:r>
              <a:rPr lang="en-US" altLang="zh-CN" sz="1400" dirty="0">
                <a:sym typeface="Symbol" charset="0"/>
              </a:rPr>
              <a:t> E * E  E * E + E  E * E + E * E  E * E + E * id  </a:t>
            </a:r>
            <a:r>
              <a:rPr lang="en-US" altLang="zh-CN" sz="1400" dirty="0" smtClean="0">
                <a:sym typeface="Symbol" charset="0"/>
              </a:rPr>
              <a:t>E </a:t>
            </a:r>
            <a:r>
              <a:rPr lang="en-US" altLang="zh-CN" sz="1400" dirty="0">
                <a:sym typeface="Symbol" charset="0"/>
              </a:rPr>
              <a:t>* E + id * id  E * id + id * id  id * id + id * id</a:t>
            </a:r>
            <a:endParaRPr lang="en-US" altLang="zh-CN" sz="1400" dirty="0"/>
          </a:p>
        </p:txBody>
      </p:sp>
      <p:sp>
        <p:nvSpPr>
          <p:cNvPr id="321601" name="AutoShape 65"/>
          <p:cNvSpPr>
            <a:spLocks noChangeArrowheads="1"/>
          </p:cNvSpPr>
          <p:nvPr/>
        </p:nvSpPr>
        <p:spPr bwMode="auto">
          <a:xfrm>
            <a:off x="3581400" y="4495800"/>
            <a:ext cx="5203825" cy="2087562"/>
          </a:xfrm>
          <a:prstGeom prst="wedgeRectCallout">
            <a:avLst>
              <a:gd name="adj1" fmla="val 14481"/>
              <a:gd name="adj2" fmla="val -39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TW" sz="1800" dirty="0">
                <a:ea typeface="新細明體" charset="0"/>
                <a:cs typeface="新細明體" charset="0"/>
                <a:sym typeface="Symbol" charset="0"/>
              </a:rPr>
              <a:t>Multiple derivations do not imply ambiguity,</a:t>
            </a:r>
          </a:p>
          <a:p>
            <a:r>
              <a:rPr lang="en-US" altLang="zh-TW" sz="1800" dirty="0">
                <a:ea typeface="新細明體" charset="0"/>
                <a:cs typeface="新細明體" charset="0"/>
                <a:sym typeface="Symbol" charset="0"/>
              </a:rPr>
              <a:t>only multiple parse trees do.</a:t>
            </a:r>
          </a:p>
          <a:p>
            <a:endParaRPr lang="en-US" altLang="zh-TW" sz="1800" dirty="0">
              <a:ea typeface="新細明體" charset="0"/>
              <a:cs typeface="新細明體" charset="0"/>
              <a:sym typeface="Symbol" charset="0"/>
            </a:endParaRPr>
          </a:p>
          <a:p>
            <a:r>
              <a:rPr lang="en-US" altLang="zh-CN" sz="1800" dirty="0"/>
              <a:t>If the grammar is ambiguous </a:t>
            </a:r>
            <a:r>
              <a:rPr lang="en-US" altLang="zh-TW" sz="1800" dirty="0">
                <a:ea typeface="新細明體" charset="0"/>
                <a:cs typeface="新細明體" charset="0"/>
              </a:rPr>
              <a:t>then there exists multiple parse trees for the grammar, and for each parse tree, there is a unique </a:t>
            </a:r>
            <a:r>
              <a:rPr lang="en-US" altLang="zh-CN" sz="1800" dirty="0"/>
              <a:t>leftmost derivation </a:t>
            </a:r>
            <a:r>
              <a:rPr lang="en-US" altLang="zh-TW" sz="1800" dirty="0">
                <a:ea typeface="新細明體" charset="0"/>
                <a:cs typeface="新細明體" charset="0"/>
              </a:rPr>
              <a:t>and a unique </a:t>
            </a:r>
            <a:r>
              <a:rPr lang="en-US" altLang="zh-CN" sz="1800" dirty="0"/>
              <a:t>rightmost derivation</a:t>
            </a:r>
            <a:r>
              <a:rPr lang="en-US" altLang="zh-TW" sz="1800" dirty="0">
                <a:ea typeface="新細明體" charset="0"/>
                <a:cs typeface="新細明體" charset="0"/>
              </a:rPr>
              <a:t>.</a:t>
            </a:r>
            <a:endParaRPr lang="en-US" altLang="zh-CN" sz="1800" dirty="0">
              <a:sym typeface="Symbol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96" grpId="0" animBg="1"/>
      <p:bldP spid="321597" grpId="0" animBg="1"/>
      <p:bldP spid="3216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Ambiguity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Ambiguity implies multiple parse trees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Can make parsing more difficult</a:t>
            </a:r>
            <a:endParaRPr lang="en-US" altLang="zh-CN" sz="2000" dirty="0">
              <a:latin typeface="Verdana"/>
              <a:sym typeface="Symbol" charset="0"/>
            </a:endParaRP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Can impact the semantics of the language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Different parse trees can have different semantic meanings, yield different execution results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Sometimes, rewrite the grammar can eliminate ambiguity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But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it may add additional semantics in the language</a:t>
            </a:r>
            <a:endParaRPr lang="en-US" altLang="zh-CN" sz="1800" dirty="0">
              <a:latin typeface="Verdana"/>
              <a:sym typeface="Symbol" charset="0"/>
            </a:endParaRPr>
          </a:p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Eliminate ambiguity</a:t>
            </a:r>
            <a:endParaRPr lang="en-US" altLang="zh-CN" sz="2400" dirty="0">
              <a:latin typeface="Verdana"/>
            </a:endParaRPr>
          </a:p>
          <a:p>
            <a:pPr lvl="1" eaLnBrk="1" hangingPunct="1"/>
            <a:r>
              <a:rPr lang="en-US" altLang="zh-CN" sz="2000" dirty="0">
                <a:latin typeface="Verdana"/>
              </a:rPr>
              <a:t>E </a:t>
            </a:r>
            <a:r>
              <a:rPr lang="en-US" altLang="zh-CN" sz="2000" dirty="0">
                <a:latin typeface="Verdana"/>
                <a:sym typeface="Symbol" charset="0"/>
              </a:rPr>
              <a:t> E + T |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E * T | (E) | T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</a:t>
            </a:r>
            <a:r>
              <a:rPr lang="en-US" altLang="zh-CN" sz="2000" dirty="0">
                <a:latin typeface="Verdana"/>
                <a:sym typeface="Symbol" charset="0"/>
              </a:rPr>
              <a:t>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id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Derive: id * id + id * id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 using leftmost derivation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E </a:t>
            </a:r>
            <a:r>
              <a:rPr lang="en-US" altLang="zh-CN" sz="1800" dirty="0">
                <a:latin typeface="Verdana"/>
                <a:sym typeface="Symbol" charset="0"/>
              </a:rPr>
              <a:t> E *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 +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* T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</a:t>
            </a:r>
            <a:r>
              <a:rPr lang="en-US" altLang="zh-CN" sz="1800" dirty="0">
                <a:latin typeface="Verdana"/>
                <a:sym typeface="Symbol" charset="0"/>
              </a:rPr>
              <a:t> *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</a:t>
            </a:r>
            <a:r>
              <a:rPr lang="en-US" altLang="zh-CN" sz="1800" dirty="0">
                <a:latin typeface="Verdana"/>
                <a:sym typeface="Symbol" charset="0"/>
              </a:rPr>
              <a:t> +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* T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</a:t>
            </a:r>
            <a:r>
              <a:rPr lang="en-US" altLang="zh-CN" sz="1800" dirty="0">
                <a:latin typeface="Verdana"/>
                <a:sym typeface="Symbol" charset="0"/>
              </a:rPr>
              <a:t> *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</a:t>
            </a:r>
            <a:r>
              <a:rPr lang="en-US" altLang="zh-CN" sz="1800" dirty="0">
                <a:latin typeface="Verdana"/>
                <a:sym typeface="Symbol" charset="0"/>
              </a:rPr>
              <a:t> +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* T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</a:t>
            </a:r>
            <a:r>
              <a:rPr lang="en-US" altLang="zh-CN" sz="1800" dirty="0">
                <a:latin typeface="Verdana"/>
                <a:sym typeface="Symbol" charset="0"/>
              </a:rPr>
              <a:t> *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</a:t>
            </a:r>
            <a:r>
              <a:rPr lang="en-US" altLang="zh-CN" sz="1800" dirty="0">
                <a:latin typeface="Verdana"/>
                <a:sym typeface="Symbol" charset="0"/>
              </a:rPr>
              <a:t> +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* T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… </a:t>
            </a:r>
            <a:r>
              <a:rPr lang="en-US" altLang="zh-CN" sz="1800" dirty="0">
                <a:latin typeface="Verdana"/>
                <a:sym typeface="Symbol" charset="0"/>
              </a:rPr>
              <a:t> id * id + id * id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867400" y="876300"/>
            <a:ext cx="2209800" cy="3162300"/>
            <a:chOff x="2971" y="640"/>
            <a:chExt cx="1633" cy="2314"/>
          </a:xfrm>
        </p:grpSpPr>
        <p:sp>
          <p:nvSpPr>
            <p:cNvPr id="13318" name="Rectangle 33"/>
            <p:cNvSpPr>
              <a:spLocks noChangeArrowheads="1"/>
            </p:cNvSpPr>
            <p:nvPr/>
          </p:nvSpPr>
          <p:spPr bwMode="auto">
            <a:xfrm>
              <a:off x="2971" y="640"/>
              <a:ext cx="1633" cy="23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3883" y="66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3590" y="111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3883" y="111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4166" y="11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TW">
                  <a:latin typeface="Arial" charset="0"/>
                  <a:ea typeface="新細明體" charset="0"/>
                  <a:cs typeface="新細明體" charset="0"/>
                </a:rPr>
                <a:t>T</a:t>
              </a:r>
              <a:endParaRPr lang="en-US" altLang="zh-CN">
                <a:latin typeface="Arial" charset="0"/>
              </a:endParaRPr>
            </a:p>
          </p:txBody>
        </p:sp>
        <p:cxnSp>
          <p:nvCxnSpPr>
            <p:cNvPr id="13323" name="AutoShape 10"/>
            <p:cNvCxnSpPr>
              <a:cxnSpLocks noChangeShapeType="1"/>
              <a:stCxn id="13319" idx="2"/>
              <a:endCxn id="13320" idx="0"/>
            </p:cNvCxnSpPr>
            <p:nvPr/>
          </p:nvCxnSpPr>
          <p:spPr bwMode="auto">
            <a:xfrm flipH="1">
              <a:off x="3702" y="912"/>
              <a:ext cx="29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AutoShape 11"/>
            <p:cNvCxnSpPr>
              <a:cxnSpLocks noChangeShapeType="1"/>
              <a:stCxn id="13319" idx="2"/>
              <a:endCxn id="13321" idx="0"/>
            </p:cNvCxnSpPr>
            <p:nvPr/>
          </p:nvCxnSpPr>
          <p:spPr bwMode="auto">
            <a:xfrm flipH="1">
              <a:off x="3972" y="912"/>
              <a:ext cx="2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AutoShape 12"/>
            <p:cNvCxnSpPr>
              <a:cxnSpLocks noChangeShapeType="1"/>
              <a:stCxn id="13319" idx="2"/>
              <a:endCxn id="13322" idx="0"/>
            </p:cNvCxnSpPr>
            <p:nvPr/>
          </p:nvCxnSpPr>
          <p:spPr bwMode="auto">
            <a:xfrm>
              <a:off x="3995" y="912"/>
              <a:ext cx="283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4181" y="1502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3327" name="AutoShape 14"/>
            <p:cNvCxnSpPr>
              <a:cxnSpLocks noChangeShapeType="1"/>
              <a:stCxn id="13322" idx="2"/>
              <a:endCxn id="13326" idx="0"/>
            </p:cNvCxnSpPr>
            <p:nvPr/>
          </p:nvCxnSpPr>
          <p:spPr bwMode="auto">
            <a:xfrm>
              <a:off x="4273" y="1361"/>
              <a:ext cx="29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3324" y="151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3601" y="1516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+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3891" y="151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TW">
                  <a:latin typeface="Arial" charset="0"/>
                  <a:ea typeface="新細明體" charset="0"/>
                  <a:cs typeface="新細明體" charset="0"/>
                </a:rPr>
                <a:t>T</a:t>
              </a:r>
              <a:endParaRPr lang="en-US" altLang="zh-CN">
                <a:latin typeface="Arial" charset="0"/>
              </a:endParaRPr>
            </a:p>
          </p:txBody>
        </p:sp>
        <p:cxnSp>
          <p:nvCxnSpPr>
            <p:cNvPr id="13331" name="AutoShape 18"/>
            <p:cNvCxnSpPr>
              <a:cxnSpLocks noChangeShapeType="1"/>
              <a:stCxn id="13320" idx="2"/>
              <a:endCxn id="13328" idx="0"/>
            </p:cNvCxnSpPr>
            <p:nvPr/>
          </p:nvCxnSpPr>
          <p:spPr bwMode="auto">
            <a:xfrm flipH="1">
              <a:off x="3436" y="1361"/>
              <a:ext cx="266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AutoShape 19"/>
            <p:cNvCxnSpPr>
              <a:cxnSpLocks noChangeShapeType="1"/>
              <a:stCxn id="13320" idx="2"/>
              <a:endCxn id="13329" idx="0"/>
            </p:cNvCxnSpPr>
            <p:nvPr/>
          </p:nvCxnSpPr>
          <p:spPr bwMode="auto">
            <a:xfrm>
              <a:off x="3702" y="1361"/>
              <a:ext cx="4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AutoShape 20"/>
            <p:cNvCxnSpPr>
              <a:cxnSpLocks noChangeShapeType="1"/>
              <a:stCxn id="13320" idx="2"/>
              <a:endCxn id="13330" idx="0"/>
            </p:cNvCxnSpPr>
            <p:nvPr/>
          </p:nvCxnSpPr>
          <p:spPr bwMode="auto">
            <a:xfrm>
              <a:off x="3702" y="1361"/>
              <a:ext cx="296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3909" y="1888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3335" name="AutoShape 22"/>
            <p:cNvCxnSpPr>
              <a:cxnSpLocks noChangeShapeType="1"/>
              <a:stCxn id="13330" idx="2"/>
              <a:endCxn id="13334" idx="0"/>
            </p:cNvCxnSpPr>
            <p:nvPr/>
          </p:nvCxnSpPr>
          <p:spPr bwMode="auto">
            <a:xfrm>
              <a:off x="3998" y="1766"/>
              <a:ext cx="32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3110" y="191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E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3340" y="1910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*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3583" y="19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TW">
                  <a:latin typeface="Arial" charset="0"/>
                  <a:ea typeface="新細明體" charset="0"/>
                  <a:cs typeface="新細明體" charset="0"/>
                </a:rPr>
                <a:t>T</a:t>
              </a:r>
              <a:endParaRPr lang="en-US" altLang="zh-CN">
                <a:latin typeface="Arial" charset="0"/>
              </a:endParaRPr>
            </a:p>
          </p:txBody>
        </p:sp>
        <p:cxnSp>
          <p:nvCxnSpPr>
            <p:cNvPr id="13339" name="AutoShape 26"/>
            <p:cNvCxnSpPr>
              <a:cxnSpLocks noChangeShapeType="1"/>
              <a:stCxn id="13328" idx="2"/>
              <a:endCxn id="13336" idx="0"/>
            </p:cNvCxnSpPr>
            <p:nvPr/>
          </p:nvCxnSpPr>
          <p:spPr bwMode="auto">
            <a:xfrm flipH="1">
              <a:off x="3222" y="1766"/>
              <a:ext cx="21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AutoShape 27"/>
            <p:cNvCxnSpPr>
              <a:cxnSpLocks noChangeShapeType="1"/>
              <a:stCxn id="13328" idx="2"/>
              <a:endCxn id="13337" idx="0"/>
            </p:cNvCxnSpPr>
            <p:nvPr/>
          </p:nvCxnSpPr>
          <p:spPr bwMode="auto">
            <a:xfrm flipH="1">
              <a:off x="3429" y="1766"/>
              <a:ext cx="7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1" name="AutoShape 28"/>
            <p:cNvCxnSpPr>
              <a:cxnSpLocks noChangeShapeType="1"/>
              <a:stCxn id="13328" idx="2"/>
              <a:endCxn id="13338" idx="0"/>
            </p:cNvCxnSpPr>
            <p:nvPr/>
          </p:nvCxnSpPr>
          <p:spPr bwMode="auto">
            <a:xfrm>
              <a:off x="3436" y="1766"/>
              <a:ext cx="25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3107" y="231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TW">
                  <a:latin typeface="Arial" charset="0"/>
                  <a:ea typeface="新細明體" charset="0"/>
                  <a:cs typeface="新細明體" charset="0"/>
                </a:rPr>
                <a:t>T</a:t>
              </a:r>
              <a:endParaRPr lang="en-US" altLang="zh-CN">
                <a:latin typeface="Arial" charset="0"/>
              </a:endParaRP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3569" y="2319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3344" name="AutoShape 31"/>
            <p:cNvCxnSpPr>
              <a:cxnSpLocks noChangeShapeType="1"/>
              <a:stCxn id="13336" idx="2"/>
              <a:endCxn id="13342" idx="0"/>
            </p:cNvCxnSpPr>
            <p:nvPr/>
          </p:nvCxnSpPr>
          <p:spPr bwMode="auto">
            <a:xfrm flipH="1">
              <a:off x="3214" y="2160"/>
              <a:ext cx="8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5" name="AutoShape 32"/>
            <p:cNvCxnSpPr>
              <a:cxnSpLocks noChangeShapeType="1"/>
              <a:stCxn id="13338" idx="2"/>
              <a:endCxn id="13343" idx="0"/>
            </p:cNvCxnSpPr>
            <p:nvPr/>
          </p:nvCxnSpPr>
          <p:spPr bwMode="auto">
            <a:xfrm>
              <a:off x="3690" y="2160"/>
              <a:ext cx="0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6" name="Text Box 36"/>
            <p:cNvSpPr txBox="1">
              <a:spLocks noChangeArrowheads="1"/>
            </p:cNvSpPr>
            <p:nvPr/>
          </p:nvSpPr>
          <p:spPr bwMode="auto">
            <a:xfrm>
              <a:off x="3084" y="2704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id</a:t>
              </a:r>
            </a:p>
          </p:txBody>
        </p:sp>
        <p:cxnSp>
          <p:nvCxnSpPr>
            <p:cNvPr id="13347" name="AutoShape 37"/>
            <p:cNvCxnSpPr>
              <a:cxnSpLocks noChangeShapeType="1"/>
              <a:stCxn id="13342" idx="2"/>
              <a:endCxn id="13346" idx="0"/>
            </p:cNvCxnSpPr>
            <p:nvPr/>
          </p:nvCxnSpPr>
          <p:spPr bwMode="auto">
            <a:xfrm flipH="1">
              <a:off x="3205" y="2569"/>
              <a:ext cx="9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Ambiguity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Rewrite grammar to eliminate ambiguity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Many ways to rewrite the grammar</a:t>
            </a:r>
          </a:p>
          <a:p>
            <a:pPr lvl="2" eaLnBrk="1" hangingPunct="1"/>
            <a:r>
              <a:rPr lang="en-US" altLang="zh-TW" sz="1800" dirty="0">
                <a:solidFill>
                  <a:srgbClr val="FF0000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The new grammar should accept the same language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For each input string, there may be multiple parse trees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Each has a different semantic meaning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Which one do we want?</a:t>
            </a:r>
          </a:p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  <a:sym typeface="Symbol" charset="0"/>
              </a:rPr>
              <a:t>Rewrite grammar should be based on the desired semantics</a:t>
            </a:r>
          </a:p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  <a:sym typeface="Symbol" charset="0"/>
              </a:rPr>
              <a:t>There is no general algorithm to rewrite ambiguous grammars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Rewrite </a:t>
            </a:r>
            <a:r>
              <a:rPr lang="en-US" altLang="zh-CN" dirty="0">
                <a:latin typeface="Verdana"/>
              </a:rPr>
              <a:t>Ambigu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ous Grammar</a:t>
            </a:r>
            <a:endParaRPr lang="en-US" altLang="zh-CN" dirty="0">
              <a:latin typeface="Verdan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04925"/>
            <a:ext cx="8839201" cy="4867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Try to use a </a:t>
            </a:r>
            <a:r>
              <a:rPr lang="en-US" altLang="zh-TW" sz="2400" dirty="0">
                <a:solidFill>
                  <a:srgbClr val="FF0000"/>
                </a:solidFill>
                <a:latin typeface="Verdana"/>
                <a:ea typeface="新細明體" charset="0"/>
                <a:cs typeface="新細明體" charset="0"/>
              </a:rPr>
              <a:t>single</a:t>
            </a:r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 recursive nonterminal in each rule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When the left symbol appears more than once on the right </a:t>
            </a:r>
            <a:r>
              <a:rPr lang="en-US" altLang="zh-TW" sz="2000" dirty="0" smtClean="0">
                <a:latin typeface="Verdana"/>
                <a:ea typeface="新細明體" charset="0"/>
                <a:cs typeface="新細明體" charset="0"/>
                <a:sym typeface="Symbol" charset="0"/>
              </a:rPr>
              <a:t>side, use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additional symbols to substitute them and allow only one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Force to only allow one expansion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Example grammar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E </a:t>
            </a:r>
            <a:r>
              <a:rPr lang="en-US" altLang="zh-CN" sz="1800" dirty="0">
                <a:latin typeface="Verdana"/>
                <a:sym typeface="Symbol" charset="0"/>
              </a:rPr>
              <a:t> E +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</a:t>
            </a:r>
            <a:r>
              <a:rPr lang="en-US" altLang="zh-CN" sz="1800" dirty="0">
                <a:latin typeface="Verdana"/>
                <a:sym typeface="Symbol" charset="0"/>
              </a:rPr>
              <a:t> | E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–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</a:t>
            </a:r>
            <a:r>
              <a:rPr lang="en-US" altLang="zh-CN" sz="1800" dirty="0">
                <a:latin typeface="Verdana"/>
                <a:sym typeface="Symbol" charset="0"/>
              </a:rPr>
              <a:t> |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 * E | E / E | (E) | id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It is ambiguous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Change to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E </a:t>
            </a:r>
            <a:r>
              <a:rPr lang="en-US" altLang="zh-CN" sz="1800" dirty="0">
                <a:latin typeface="Verdana"/>
                <a:sym typeface="Symbol" charset="0"/>
              </a:rPr>
              <a:t>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</a:t>
            </a:r>
            <a:r>
              <a:rPr lang="en-US" altLang="zh-CN" sz="1800" dirty="0">
                <a:latin typeface="Verdana"/>
                <a:sym typeface="Symbol" charset="0"/>
              </a:rPr>
              <a:t> +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 </a:t>
            </a:r>
            <a:r>
              <a:rPr lang="en-US" altLang="zh-CN" sz="1800" dirty="0">
                <a:latin typeface="Verdana"/>
                <a:sym typeface="Symbol" charset="0"/>
              </a:rPr>
              <a:t>|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–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</a:t>
            </a:r>
            <a:r>
              <a:rPr lang="en-US" altLang="zh-CN" sz="1800" dirty="0">
                <a:latin typeface="Verdana"/>
                <a:sym typeface="Symbol" charset="0"/>
              </a:rPr>
              <a:t> |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* E | T / E | (E) | T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</a:t>
            </a:r>
            <a:r>
              <a:rPr lang="en-US" altLang="zh-CN" sz="1800" dirty="0">
                <a:latin typeface="Verdana"/>
                <a:sym typeface="Symbol" charset="0"/>
              </a:rPr>
              <a:t>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id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Parse: id * id – id</a:t>
            </a:r>
          </a:p>
          <a:p>
            <a:pPr lvl="3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 </a:t>
            </a:r>
            <a:r>
              <a:rPr lang="en-US" altLang="zh-CN" sz="1800" dirty="0">
                <a:latin typeface="Verdana"/>
                <a:sym typeface="Symbol" charset="0"/>
              </a:rPr>
              <a:t>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T * E </a:t>
            </a:r>
            <a:r>
              <a:rPr lang="en-US" altLang="zh-CN" sz="1800" dirty="0">
                <a:latin typeface="Verdana"/>
                <a:sym typeface="Symbol" charset="0"/>
              </a:rPr>
              <a:t>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 * T – E </a:t>
            </a:r>
            <a:r>
              <a:rPr lang="en-US" altLang="zh-CN" sz="1800" dirty="0">
                <a:latin typeface="Verdana"/>
                <a:sym typeface="Symbol" charset="0"/>
              </a:rPr>
              <a:t>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T * T – T </a:t>
            </a:r>
            <a:r>
              <a:rPr lang="en-US" altLang="zh-CN" sz="1800" dirty="0">
                <a:latin typeface="Verdana"/>
                <a:sym typeface="Symbol" charset="0"/>
              </a:rPr>
              <a:t>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… </a:t>
            </a:r>
            <a:r>
              <a:rPr lang="en-US" altLang="zh-CN" sz="1800" dirty="0">
                <a:latin typeface="Verdana"/>
                <a:sym typeface="Symbol" charset="0"/>
              </a:rPr>
              <a:t>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id * id – </a:t>
            </a:r>
            <a:r>
              <a:rPr lang="en-US" altLang="zh-TW" sz="1800" dirty="0" smtClean="0">
                <a:latin typeface="Verdana"/>
                <a:ea typeface="新細明體" charset="0"/>
                <a:cs typeface="新細明體" charset="0"/>
                <a:sym typeface="Symbol" charset="0"/>
              </a:rPr>
              <a:t>id</a:t>
            </a:r>
            <a:endParaRPr lang="en-US" altLang="zh-TW" sz="1800" dirty="0">
              <a:latin typeface="Verdana"/>
              <a:ea typeface="新細明體" charset="0"/>
              <a:cs typeface="新細明體" charset="0"/>
              <a:sym typeface="Symbol" charset="0"/>
            </a:endParaRPr>
          </a:p>
        </p:txBody>
      </p:sp>
      <p:sp>
        <p:nvSpPr>
          <p:cNvPr id="15365" name="Text Box 69"/>
          <p:cNvSpPr txBox="1">
            <a:spLocks noChangeArrowheads="1"/>
          </p:cNvSpPr>
          <p:nvPr/>
        </p:nvSpPr>
        <p:spPr bwMode="auto">
          <a:xfrm>
            <a:off x="7042150" y="28162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E</a:t>
            </a:r>
          </a:p>
        </p:txBody>
      </p:sp>
      <p:sp>
        <p:nvSpPr>
          <p:cNvPr id="15366" name="Text Box 70"/>
          <p:cNvSpPr txBox="1">
            <a:spLocks noChangeArrowheads="1"/>
          </p:cNvSpPr>
          <p:nvPr/>
        </p:nvSpPr>
        <p:spPr bwMode="auto">
          <a:xfrm>
            <a:off x="7658100" y="33845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E</a:t>
            </a:r>
          </a:p>
        </p:txBody>
      </p:sp>
      <p:sp>
        <p:nvSpPr>
          <p:cNvPr id="15367" name="Text Box 71"/>
          <p:cNvSpPr txBox="1">
            <a:spLocks noChangeArrowheads="1"/>
          </p:cNvSpPr>
          <p:nvPr/>
        </p:nvSpPr>
        <p:spPr bwMode="auto">
          <a:xfrm>
            <a:off x="7042150" y="3392488"/>
            <a:ext cx="34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*</a:t>
            </a:r>
            <a:endParaRPr lang="en-US" altLang="zh-CN" dirty="0">
              <a:latin typeface="Verdana"/>
              <a:sym typeface="Symbol" charset="0"/>
            </a:endParaRPr>
          </a:p>
        </p:txBody>
      </p:sp>
      <p:sp>
        <p:nvSpPr>
          <p:cNvPr id="15368" name="Text Box 72"/>
          <p:cNvSpPr txBox="1">
            <a:spLocks noChangeArrowheads="1"/>
          </p:cNvSpPr>
          <p:nvPr/>
        </p:nvSpPr>
        <p:spPr bwMode="auto">
          <a:xfrm>
            <a:off x="6488113" y="33845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T</a:t>
            </a:r>
          </a:p>
        </p:txBody>
      </p:sp>
      <p:cxnSp>
        <p:nvCxnSpPr>
          <p:cNvPr id="15369" name="AutoShape 73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7210425" y="3182938"/>
            <a:ext cx="615950" cy="201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74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>
            <a:off x="7210425" y="3182938"/>
            <a:ext cx="5586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75"/>
          <p:cNvCxnSpPr>
            <a:cxnSpLocks noChangeShapeType="1"/>
            <a:stCxn id="15365" idx="2"/>
            <a:endCxn id="15368" idx="0"/>
          </p:cNvCxnSpPr>
          <p:nvPr/>
        </p:nvCxnSpPr>
        <p:spPr bwMode="auto">
          <a:xfrm flipH="1">
            <a:off x="6650038" y="3182938"/>
            <a:ext cx="560387" cy="201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Text Box 76"/>
          <p:cNvSpPr txBox="1">
            <a:spLocks noChangeArrowheads="1"/>
          </p:cNvSpPr>
          <p:nvPr/>
        </p:nvSpPr>
        <p:spPr bwMode="auto">
          <a:xfrm>
            <a:off x="7246938" y="40274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T</a:t>
            </a:r>
          </a:p>
        </p:txBody>
      </p:sp>
      <p:sp>
        <p:nvSpPr>
          <p:cNvPr id="15373" name="Text Box 77"/>
          <p:cNvSpPr txBox="1">
            <a:spLocks noChangeArrowheads="1"/>
          </p:cNvSpPr>
          <p:nvPr/>
        </p:nvSpPr>
        <p:spPr bwMode="auto">
          <a:xfrm>
            <a:off x="7669213" y="4005263"/>
            <a:ext cx="34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–</a:t>
            </a:r>
            <a:endParaRPr lang="en-US" altLang="zh-CN" dirty="0">
              <a:latin typeface="Verdana"/>
              <a:sym typeface="Symbol" charset="0"/>
            </a:endParaRPr>
          </a:p>
        </p:txBody>
      </p:sp>
      <p:sp>
        <p:nvSpPr>
          <p:cNvPr id="15374" name="Text Box 78"/>
          <p:cNvSpPr txBox="1">
            <a:spLocks noChangeArrowheads="1"/>
          </p:cNvSpPr>
          <p:nvPr/>
        </p:nvSpPr>
        <p:spPr bwMode="auto">
          <a:xfrm>
            <a:off x="8088313" y="40274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E</a:t>
            </a:r>
          </a:p>
        </p:txBody>
      </p:sp>
      <p:cxnSp>
        <p:nvCxnSpPr>
          <p:cNvPr id="15375" name="AutoShape 79"/>
          <p:cNvCxnSpPr>
            <a:cxnSpLocks noChangeShapeType="1"/>
            <a:stCxn id="15366" idx="2"/>
            <a:endCxn id="15372" idx="0"/>
          </p:cNvCxnSpPr>
          <p:nvPr/>
        </p:nvCxnSpPr>
        <p:spPr bwMode="auto">
          <a:xfrm flipH="1">
            <a:off x="7408863" y="3751263"/>
            <a:ext cx="417512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80"/>
          <p:cNvCxnSpPr>
            <a:cxnSpLocks noChangeShapeType="1"/>
            <a:stCxn id="15366" idx="2"/>
            <a:endCxn id="15373" idx="0"/>
          </p:cNvCxnSpPr>
          <p:nvPr/>
        </p:nvCxnSpPr>
        <p:spPr bwMode="auto">
          <a:xfrm>
            <a:off x="7826375" y="3751263"/>
            <a:ext cx="16699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81"/>
          <p:cNvCxnSpPr>
            <a:cxnSpLocks noChangeShapeType="1"/>
            <a:stCxn id="15366" idx="2"/>
            <a:endCxn id="15374" idx="0"/>
          </p:cNvCxnSpPr>
          <p:nvPr/>
        </p:nvCxnSpPr>
        <p:spPr bwMode="auto">
          <a:xfrm>
            <a:off x="7826375" y="3751263"/>
            <a:ext cx="430213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Text Box 82"/>
          <p:cNvSpPr txBox="1">
            <a:spLocks noChangeArrowheads="1"/>
          </p:cNvSpPr>
          <p:nvPr/>
        </p:nvSpPr>
        <p:spPr bwMode="auto">
          <a:xfrm>
            <a:off x="7234238" y="45497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id</a:t>
            </a:r>
          </a:p>
        </p:txBody>
      </p:sp>
      <p:cxnSp>
        <p:nvCxnSpPr>
          <p:cNvPr id="15379" name="AutoShape 83"/>
          <p:cNvCxnSpPr>
            <a:cxnSpLocks noChangeShapeType="1"/>
            <a:stCxn id="15372" idx="2"/>
            <a:endCxn id="15378" idx="0"/>
          </p:cNvCxnSpPr>
          <p:nvPr/>
        </p:nvCxnSpPr>
        <p:spPr bwMode="auto">
          <a:xfrm>
            <a:off x="7408863" y="4394200"/>
            <a:ext cx="6350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0" name="Text Box 84"/>
          <p:cNvSpPr txBox="1">
            <a:spLocks noChangeArrowheads="1"/>
          </p:cNvSpPr>
          <p:nvPr/>
        </p:nvSpPr>
        <p:spPr bwMode="auto">
          <a:xfrm>
            <a:off x="8101013" y="45402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T</a:t>
            </a:r>
            <a:endParaRPr lang="en-US" altLang="zh-CN" sz="1800">
              <a:latin typeface="Arial" charset="0"/>
            </a:endParaRPr>
          </a:p>
        </p:txBody>
      </p:sp>
      <p:cxnSp>
        <p:nvCxnSpPr>
          <p:cNvPr id="15381" name="AutoShape 85"/>
          <p:cNvCxnSpPr>
            <a:cxnSpLocks noChangeShapeType="1"/>
            <a:stCxn id="15374" idx="2"/>
            <a:endCxn id="15380" idx="0"/>
          </p:cNvCxnSpPr>
          <p:nvPr/>
        </p:nvCxnSpPr>
        <p:spPr bwMode="auto">
          <a:xfrm>
            <a:off x="8256588" y="4394200"/>
            <a:ext cx="635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Text Box 86"/>
          <p:cNvSpPr txBox="1">
            <a:spLocks noChangeArrowheads="1"/>
          </p:cNvSpPr>
          <p:nvPr/>
        </p:nvSpPr>
        <p:spPr bwMode="auto">
          <a:xfrm>
            <a:off x="6443663" y="40052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id</a:t>
            </a:r>
          </a:p>
        </p:txBody>
      </p:sp>
      <p:cxnSp>
        <p:nvCxnSpPr>
          <p:cNvPr id="15383" name="AutoShape 87"/>
          <p:cNvCxnSpPr>
            <a:cxnSpLocks noChangeShapeType="1"/>
            <a:stCxn id="15368" idx="2"/>
            <a:endCxn id="15382" idx="0"/>
          </p:cNvCxnSpPr>
          <p:nvPr/>
        </p:nvCxnSpPr>
        <p:spPr bwMode="auto">
          <a:xfrm flipH="1">
            <a:off x="6624638" y="3751263"/>
            <a:ext cx="2540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Text Box 89"/>
          <p:cNvSpPr txBox="1">
            <a:spLocks noChangeArrowheads="1"/>
          </p:cNvSpPr>
          <p:nvPr/>
        </p:nvSpPr>
        <p:spPr bwMode="auto">
          <a:xfrm>
            <a:off x="8097838" y="50736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id</a:t>
            </a:r>
          </a:p>
        </p:txBody>
      </p:sp>
      <p:cxnSp>
        <p:nvCxnSpPr>
          <p:cNvPr id="15385" name="AutoShape 90"/>
          <p:cNvCxnSpPr>
            <a:cxnSpLocks noChangeShapeType="1"/>
            <a:stCxn id="15380" idx="2"/>
            <a:endCxn id="15384" idx="0"/>
          </p:cNvCxnSpPr>
          <p:nvPr/>
        </p:nvCxnSpPr>
        <p:spPr bwMode="auto">
          <a:xfrm>
            <a:off x="8262938" y="4906963"/>
            <a:ext cx="15875" cy="166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3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Rewrite </a:t>
            </a:r>
            <a:r>
              <a:rPr lang="en-US" altLang="zh-CN" dirty="0">
                <a:latin typeface="Verdana"/>
              </a:rPr>
              <a:t>Ambigu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ous Grammar</a:t>
            </a:r>
            <a:endParaRPr lang="en-US" altLang="zh-CN" dirty="0">
              <a:latin typeface="Verdan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7999413" cy="5076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Build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desired </a:t>
            </a:r>
            <a:r>
              <a:rPr lang="en-US" altLang="zh-CN" dirty="0">
                <a:latin typeface="Verdana"/>
              </a:rPr>
              <a:t>precedence in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the</a:t>
            </a:r>
            <a:r>
              <a:rPr lang="en-US" altLang="zh-CN" dirty="0">
                <a:latin typeface="Verdana"/>
              </a:rPr>
              <a:t> grammar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Example</a:t>
            </a:r>
          </a:p>
          <a:p>
            <a:pPr lvl="2" eaLnBrk="1" hangingPunct="1"/>
            <a:r>
              <a:rPr lang="en-US" altLang="zh-CN" dirty="0">
                <a:latin typeface="Verdana"/>
              </a:rPr>
              <a:t>E </a:t>
            </a:r>
            <a:r>
              <a:rPr lang="en-US" altLang="zh-CN" dirty="0">
                <a:latin typeface="Verdana"/>
                <a:sym typeface="Symbol" charset="0"/>
              </a:rPr>
              <a:t> E +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E</a:t>
            </a:r>
            <a:r>
              <a:rPr lang="en-US" altLang="zh-CN" dirty="0">
                <a:latin typeface="Verdana"/>
                <a:sym typeface="Symbol" charset="0"/>
              </a:rPr>
              <a:t> |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E * E | (E) | id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Ambiguous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Desired precedence: * executes before +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Change to</a:t>
            </a:r>
            <a:endParaRPr lang="en-US" altLang="zh-CN" dirty="0">
              <a:latin typeface="Verdana"/>
            </a:endParaRP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Verdana"/>
              </a:rPr>
              <a:t>E </a:t>
            </a:r>
            <a:r>
              <a:rPr lang="en-US" altLang="zh-CN" dirty="0">
                <a:latin typeface="Verdana"/>
                <a:sym typeface="Symbol" charset="0"/>
              </a:rPr>
              <a:t> E + T | T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T  T * </a:t>
            </a: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F</a:t>
            </a:r>
            <a:r>
              <a:rPr lang="en-US" altLang="zh-CN" dirty="0">
                <a:latin typeface="Verdana"/>
                <a:sym typeface="Symbol" charset="0"/>
              </a:rPr>
              <a:t> | </a:t>
            </a: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F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F</a:t>
            </a:r>
            <a:r>
              <a:rPr lang="en-US" altLang="zh-CN" dirty="0">
                <a:latin typeface="Verdana"/>
                <a:sym typeface="Symbol" charset="0"/>
              </a:rPr>
              <a:t>  </a:t>
            </a: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(E)</a:t>
            </a:r>
            <a:r>
              <a:rPr lang="en-US" altLang="zh-CN" dirty="0">
                <a:latin typeface="Verdana"/>
                <a:sym typeface="Symbol" charset="0"/>
              </a:rPr>
              <a:t> | id</a:t>
            </a: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Parse id + id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*</a:t>
            </a:r>
            <a:r>
              <a:rPr lang="en-US" altLang="zh-CN" dirty="0">
                <a:latin typeface="Verdana"/>
                <a:sym typeface="Symbol" charset="0"/>
              </a:rPr>
              <a:t> id</a:t>
            </a:r>
          </a:p>
          <a:p>
            <a:pPr lvl="2" eaLnBrk="1" hangingPunct="1"/>
            <a:endParaRPr lang="zh-CN" altLang="en-US" dirty="0">
              <a:latin typeface="Verdana"/>
              <a:sym typeface="Symbol" charset="0"/>
            </a:endParaRPr>
          </a:p>
        </p:txBody>
      </p:sp>
      <p:sp>
        <p:nvSpPr>
          <p:cNvPr id="16389" name="Text Box 54"/>
          <p:cNvSpPr txBox="1">
            <a:spLocks noChangeArrowheads="1"/>
          </p:cNvSpPr>
          <p:nvPr/>
        </p:nvSpPr>
        <p:spPr bwMode="auto">
          <a:xfrm>
            <a:off x="7305675" y="27241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E</a:t>
            </a:r>
          </a:p>
        </p:txBody>
      </p:sp>
      <p:sp>
        <p:nvSpPr>
          <p:cNvPr id="16390" name="Text Box 55"/>
          <p:cNvSpPr txBox="1">
            <a:spLocks noChangeArrowheads="1"/>
          </p:cNvSpPr>
          <p:nvPr/>
        </p:nvSpPr>
        <p:spPr bwMode="auto">
          <a:xfrm>
            <a:off x="6731000" y="33369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E</a:t>
            </a:r>
          </a:p>
        </p:txBody>
      </p:sp>
      <p:sp>
        <p:nvSpPr>
          <p:cNvPr id="16391" name="Text Box 56"/>
          <p:cNvSpPr txBox="1">
            <a:spLocks noChangeArrowheads="1"/>
          </p:cNvSpPr>
          <p:nvPr/>
        </p:nvSpPr>
        <p:spPr bwMode="auto">
          <a:xfrm>
            <a:off x="7305675" y="3305175"/>
            <a:ext cx="3945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+</a:t>
            </a:r>
            <a:endParaRPr lang="en-US" altLang="zh-CN" dirty="0">
              <a:latin typeface="Verdana"/>
              <a:sym typeface="Symbol" charset="0"/>
            </a:endParaRPr>
          </a:p>
        </p:txBody>
      </p:sp>
      <p:sp>
        <p:nvSpPr>
          <p:cNvPr id="16392" name="Text Box 57"/>
          <p:cNvSpPr txBox="1">
            <a:spLocks noChangeArrowheads="1"/>
          </p:cNvSpPr>
          <p:nvPr/>
        </p:nvSpPr>
        <p:spPr bwMode="auto">
          <a:xfrm>
            <a:off x="7937500" y="3327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T</a:t>
            </a:r>
          </a:p>
        </p:txBody>
      </p:sp>
      <p:cxnSp>
        <p:nvCxnSpPr>
          <p:cNvPr id="16393" name="AutoShape 58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 flipH="1">
            <a:off x="6899275" y="3090863"/>
            <a:ext cx="574675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59"/>
          <p:cNvCxnSpPr>
            <a:cxnSpLocks noChangeShapeType="1"/>
            <a:stCxn id="16389" idx="2"/>
            <a:endCxn id="16391" idx="0"/>
          </p:cNvCxnSpPr>
          <p:nvPr/>
        </p:nvCxnSpPr>
        <p:spPr bwMode="auto">
          <a:xfrm>
            <a:off x="7473950" y="3090863"/>
            <a:ext cx="29005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60"/>
          <p:cNvCxnSpPr>
            <a:cxnSpLocks noChangeShapeType="1"/>
            <a:stCxn id="16389" idx="2"/>
            <a:endCxn id="16392" idx="0"/>
          </p:cNvCxnSpPr>
          <p:nvPr/>
        </p:nvCxnSpPr>
        <p:spPr bwMode="auto">
          <a:xfrm>
            <a:off x="7473950" y="3090863"/>
            <a:ext cx="625475" cy="236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61"/>
          <p:cNvSpPr txBox="1">
            <a:spLocks noChangeArrowheads="1"/>
          </p:cNvSpPr>
          <p:nvPr/>
        </p:nvSpPr>
        <p:spPr bwMode="auto">
          <a:xfrm>
            <a:off x="8331200" y="4114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F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16397" name="Text Box 62"/>
          <p:cNvSpPr txBox="1">
            <a:spLocks noChangeArrowheads="1"/>
          </p:cNvSpPr>
          <p:nvPr/>
        </p:nvSpPr>
        <p:spPr bwMode="auto">
          <a:xfrm>
            <a:off x="7918450" y="4092575"/>
            <a:ext cx="34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*</a:t>
            </a:r>
            <a:endParaRPr lang="en-US" altLang="zh-CN" dirty="0">
              <a:latin typeface="Verdana"/>
              <a:sym typeface="Symbol" charset="0"/>
            </a:endParaRPr>
          </a:p>
        </p:txBody>
      </p:sp>
      <p:sp>
        <p:nvSpPr>
          <p:cNvPr id="16398" name="Text Box 63"/>
          <p:cNvSpPr txBox="1">
            <a:spLocks noChangeArrowheads="1"/>
          </p:cNvSpPr>
          <p:nvPr/>
        </p:nvSpPr>
        <p:spPr bwMode="auto">
          <a:xfrm>
            <a:off x="7540625" y="4114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T</a:t>
            </a:r>
            <a:endParaRPr lang="en-US" altLang="zh-CN" sz="1800">
              <a:latin typeface="Arial" charset="0"/>
            </a:endParaRPr>
          </a:p>
        </p:txBody>
      </p:sp>
      <p:cxnSp>
        <p:nvCxnSpPr>
          <p:cNvPr id="16399" name="AutoShape 64"/>
          <p:cNvCxnSpPr>
            <a:cxnSpLocks noChangeShapeType="1"/>
            <a:stCxn id="16392" idx="2"/>
            <a:endCxn id="16396" idx="0"/>
          </p:cNvCxnSpPr>
          <p:nvPr/>
        </p:nvCxnSpPr>
        <p:spPr bwMode="auto">
          <a:xfrm>
            <a:off x="8099425" y="3694113"/>
            <a:ext cx="393700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65"/>
          <p:cNvCxnSpPr>
            <a:cxnSpLocks noChangeShapeType="1"/>
            <a:stCxn id="16392" idx="2"/>
            <a:endCxn id="16397" idx="0"/>
          </p:cNvCxnSpPr>
          <p:nvPr/>
        </p:nvCxnSpPr>
        <p:spPr bwMode="auto">
          <a:xfrm flipH="1">
            <a:off x="8092311" y="3694113"/>
            <a:ext cx="7114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66"/>
          <p:cNvCxnSpPr>
            <a:cxnSpLocks noChangeShapeType="1"/>
            <a:stCxn id="16392" idx="2"/>
            <a:endCxn id="16398" idx="0"/>
          </p:cNvCxnSpPr>
          <p:nvPr/>
        </p:nvCxnSpPr>
        <p:spPr bwMode="auto">
          <a:xfrm flipH="1">
            <a:off x="7702550" y="3694113"/>
            <a:ext cx="39687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Text Box 67"/>
          <p:cNvSpPr txBox="1">
            <a:spLocks noChangeArrowheads="1"/>
          </p:cNvSpPr>
          <p:nvPr/>
        </p:nvSpPr>
        <p:spPr bwMode="auto">
          <a:xfrm>
            <a:off x="8324850" y="47291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</a:rPr>
              <a:t>id</a:t>
            </a:r>
          </a:p>
        </p:txBody>
      </p:sp>
      <p:cxnSp>
        <p:nvCxnSpPr>
          <p:cNvPr id="16403" name="AutoShape 68"/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8493125" y="4481513"/>
            <a:ext cx="127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Text Box 69"/>
          <p:cNvSpPr txBox="1">
            <a:spLocks noChangeArrowheads="1"/>
          </p:cNvSpPr>
          <p:nvPr/>
        </p:nvSpPr>
        <p:spPr bwMode="auto">
          <a:xfrm>
            <a:off x="7534275" y="47577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F</a:t>
            </a:r>
            <a:endParaRPr lang="en-US" altLang="zh-CN" sz="1800">
              <a:latin typeface="Arial" charset="0"/>
            </a:endParaRPr>
          </a:p>
        </p:txBody>
      </p:sp>
      <p:cxnSp>
        <p:nvCxnSpPr>
          <p:cNvPr id="16405" name="AutoShape 70"/>
          <p:cNvCxnSpPr>
            <a:cxnSpLocks noChangeShapeType="1"/>
            <a:stCxn id="16398" idx="2"/>
            <a:endCxn id="16404" idx="0"/>
          </p:cNvCxnSpPr>
          <p:nvPr/>
        </p:nvCxnSpPr>
        <p:spPr bwMode="auto">
          <a:xfrm flipH="1">
            <a:off x="7696200" y="4481513"/>
            <a:ext cx="6350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Text Box 71"/>
          <p:cNvSpPr txBox="1">
            <a:spLocks noChangeArrowheads="1"/>
          </p:cNvSpPr>
          <p:nvPr/>
        </p:nvSpPr>
        <p:spPr bwMode="auto">
          <a:xfrm>
            <a:off x="6735763" y="4092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T</a:t>
            </a:r>
            <a:endParaRPr lang="en-US" altLang="zh-CN" sz="1800">
              <a:latin typeface="Arial" charset="0"/>
            </a:endParaRPr>
          </a:p>
        </p:txBody>
      </p:sp>
      <p:cxnSp>
        <p:nvCxnSpPr>
          <p:cNvPr id="16407" name="AutoShape 72"/>
          <p:cNvCxnSpPr>
            <a:cxnSpLocks noChangeShapeType="1"/>
            <a:stCxn id="16390" idx="2"/>
            <a:endCxn id="16406" idx="0"/>
          </p:cNvCxnSpPr>
          <p:nvPr/>
        </p:nvCxnSpPr>
        <p:spPr bwMode="auto">
          <a:xfrm flipH="1">
            <a:off x="6897688" y="3703638"/>
            <a:ext cx="1587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Text Box 73"/>
          <p:cNvSpPr txBox="1">
            <a:spLocks noChangeArrowheads="1"/>
          </p:cNvSpPr>
          <p:nvPr/>
        </p:nvSpPr>
        <p:spPr bwMode="auto">
          <a:xfrm>
            <a:off x="6742113" y="47339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F</a:t>
            </a:r>
            <a:endParaRPr lang="en-US" altLang="zh-CN" sz="1800">
              <a:latin typeface="Arial" charset="0"/>
            </a:endParaRPr>
          </a:p>
        </p:txBody>
      </p:sp>
      <p:cxnSp>
        <p:nvCxnSpPr>
          <p:cNvPr id="16409" name="AutoShape 74"/>
          <p:cNvCxnSpPr>
            <a:cxnSpLocks noChangeShapeType="1"/>
            <a:stCxn id="16406" idx="2"/>
            <a:endCxn id="16408" idx="0"/>
          </p:cNvCxnSpPr>
          <p:nvPr/>
        </p:nvCxnSpPr>
        <p:spPr bwMode="auto">
          <a:xfrm>
            <a:off x="6897688" y="4459288"/>
            <a:ext cx="6350" cy="274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75"/>
          <p:cNvSpPr txBox="1">
            <a:spLocks noChangeArrowheads="1"/>
          </p:cNvSpPr>
          <p:nvPr/>
        </p:nvSpPr>
        <p:spPr bwMode="auto">
          <a:xfrm>
            <a:off x="6707188" y="542448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id</a:t>
            </a:r>
            <a:endParaRPr lang="en-US" altLang="zh-CN" sz="1800">
              <a:latin typeface="Arial" charset="0"/>
            </a:endParaRPr>
          </a:p>
        </p:txBody>
      </p:sp>
      <p:cxnSp>
        <p:nvCxnSpPr>
          <p:cNvPr id="16411" name="AutoShape 76"/>
          <p:cNvCxnSpPr>
            <a:cxnSpLocks noChangeShapeType="1"/>
            <a:stCxn id="16408" idx="2"/>
            <a:endCxn id="16410" idx="0"/>
          </p:cNvCxnSpPr>
          <p:nvPr/>
        </p:nvCxnSpPr>
        <p:spPr bwMode="auto">
          <a:xfrm flipH="1">
            <a:off x="6888163" y="5100638"/>
            <a:ext cx="15875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Text Box 77"/>
          <p:cNvSpPr txBox="1">
            <a:spLocks noChangeArrowheads="1"/>
          </p:cNvSpPr>
          <p:nvPr/>
        </p:nvSpPr>
        <p:spPr bwMode="auto">
          <a:xfrm>
            <a:off x="7499350" y="53895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id</a:t>
            </a:r>
            <a:endParaRPr lang="en-US" altLang="zh-CN" sz="1800">
              <a:latin typeface="Arial" charset="0"/>
            </a:endParaRPr>
          </a:p>
        </p:txBody>
      </p:sp>
      <p:cxnSp>
        <p:nvCxnSpPr>
          <p:cNvPr id="16413" name="AutoShape 78"/>
          <p:cNvCxnSpPr>
            <a:cxnSpLocks noChangeShapeType="1"/>
            <a:stCxn id="16404" idx="2"/>
            <a:endCxn id="16412" idx="0"/>
          </p:cNvCxnSpPr>
          <p:nvPr/>
        </p:nvCxnSpPr>
        <p:spPr bwMode="auto">
          <a:xfrm flipH="1">
            <a:off x="7680325" y="5124450"/>
            <a:ext cx="15875" cy="265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1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latin typeface="Verdana"/>
              </a:rPr>
              <a:t>Ambiguity – Another Example</a:t>
            </a:r>
          </a:p>
        </p:txBody>
      </p:sp>
      <p:sp>
        <p:nvSpPr>
          <p:cNvPr id="17411" name="Rectangle 9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457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Verdana"/>
              </a:rPr>
              <a:t>if statement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 err="1">
                <a:latin typeface="Verdana"/>
              </a:rPr>
              <a:t>stmt</a:t>
            </a:r>
            <a:r>
              <a:rPr lang="en-US" altLang="zh-CN" sz="2000" dirty="0">
                <a:latin typeface="Verdana"/>
              </a:rPr>
              <a:t> </a:t>
            </a:r>
            <a:r>
              <a:rPr lang="en-US" altLang="zh-CN" sz="2000" dirty="0">
                <a:latin typeface="Verdana"/>
                <a:sym typeface="Symbol" charset="0"/>
              </a:rPr>
              <a:t> if-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| while-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| …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>
                <a:latin typeface="Verdana"/>
                <a:sym typeface="Symbol" charset="0"/>
              </a:rPr>
              <a:t>if-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 </a:t>
            </a:r>
            <a:r>
              <a:rPr lang="en-US" altLang="zh-CN" sz="2000" b="1" dirty="0">
                <a:latin typeface="Verdana"/>
                <a:sym typeface="Symbol" charset="0"/>
              </a:rPr>
              <a:t>if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expr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b="1" dirty="0">
                <a:latin typeface="Verdana"/>
                <a:sym typeface="Symbol" charset="0"/>
              </a:rPr>
              <a:t>then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b="1" dirty="0">
                <a:latin typeface="Verdana"/>
                <a:sym typeface="Symbol" charset="0"/>
              </a:rPr>
              <a:t>else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| </a:t>
            </a:r>
            <a:r>
              <a:rPr lang="en-US" altLang="zh-CN" sz="2000" b="1" dirty="0">
                <a:latin typeface="Verdana"/>
                <a:sym typeface="Symbol" charset="0"/>
              </a:rPr>
              <a:t>if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expr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b="1" dirty="0">
                <a:latin typeface="Verdana"/>
                <a:sym typeface="Symbol" charset="0"/>
              </a:rPr>
              <a:t>then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endParaRPr lang="en-US" altLang="zh-CN" sz="2000" dirty="0">
              <a:latin typeface="Verdana"/>
              <a:sym typeface="Symbol" charset="0"/>
            </a:endParaRP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Parse: </a:t>
            </a:r>
            <a:r>
              <a:rPr lang="en-US" altLang="zh-CN" sz="2000" b="1" dirty="0">
                <a:latin typeface="Verdana"/>
                <a:sym typeface="Symbol" charset="0"/>
              </a:rPr>
              <a:t>if</a:t>
            </a:r>
            <a:r>
              <a:rPr lang="en-US" altLang="zh-CN" sz="2000" dirty="0">
                <a:latin typeface="Verdana"/>
                <a:sym typeface="Symbol" charset="0"/>
              </a:rPr>
              <a:t> (a) </a:t>
            </a:r>
            <a:r>
              <a:rPr lang="en-US" altLang="zh-CN" sz="2000" b="1" dirty="0">
                <a:latin typeface="Verdana"/>
                <a:sym typeface="Symbol" charset="0"/>
              </a:rPr>
              <a:t>then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b="1" dirty="0">
                <a:latin typeface="Verdana"/>
                <a:sym typeface="Symbol" charset="0"/>
              </a:rPr>
              <a:t>if</a:t>
            </a:r>
            <a:r>
              <a:rPr lang="en-US" altLang="zh-CN" sz="2000" dirty="0">
                <a:latin typeface="Verdana"/>
                <a:sym typeface="Symbol" charset="0"/>
              </a:rPr>
              <a:t> (b) </a:t>
            </a:r>
            <a:r>
              <a:rPr lang="en-US" altLang="zh-CN" sz="2000" b="1" dirty="0">
                <a:latin typeface="Verdana"/>
                <a:sym typeface="Symbol" charset="0"/>
              </a:rPr>
              <a:t>then</a:t>
            </a:r>
            <a:r>
              <a:rPr lang="en-US" altLang="zh-CN" sz="2000" dirty="0">
                <a:latin typeface="Verdana"/>
                <a:sym typeface="Symbol" charset="0"/>
              </a:rPr>
              <a:t> x = c </a:t>
            </a:r>
            <a:r>
              <a:rPr lang="en-US" altLang="zh-CN" sz="2000" b="1" dirty="0">
                <a:latin typeface="Verdana"/>
                <a:sym typeface="Symbol" charset="0"/>
              </a:rPr>
              <a:t>else</a:t>
            </a:r>
            <a:r>
              <a:rPr lang="en-US" altLang="zh-CN" sz="2000" dirty="0">
                <a:latin typeface="Verdana"/>
                <a:sym typeface="Symbol" charset="0"/>
              </a:rPr>
              <a:t> x = d</a:t>
            </a:r>
          </a:p>
          <a:p>
            <a:pPr lvl="1" eaLnBrk="1" hangingPunct="1"/>
            <a:endParaRPr lang="en-US" altLang="zh-CN" sz="2000" dirty="0">
              <a:latin typeface="Verdana"/>
              <a:sym typeface="Symbol" charset="0"/>
            </a:endParaRPr>
          </a:p>
          <a:p>
            <a:pPr lvl="1" eaLnBrk="1" hangingPunct="1"/>
            <a:endParaRPr lang="zh-CN" altLang="en-US" sz="2000" dirty="0">
              <a:latin typeface="Verdana"/>
              <a:sym typeface="Symbol" charset="0"/>
            </a:endParaRPr>
          </a:p>
        </p:txBody>
      </p: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2156076" y="3177759"/>
            <a:ext cx="869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if-</a:t>
            </a:r>
            <a:r>
              <a:rPr lang="en-US" altLang="zh-CN" sz="1600" dirty="0" err="1">
                <a:latin typeface="Verdana"/>
              </a:rPr>
              <a:t>stmt</a:t>
            </a:r>
            <a:endParaRPr lang="en-US" altLang="zh-CN" sz="1600" dirty="0">
              <a:latin typeface="Verdana"/>
            </a:endParaRPr>
          </a:p>
        </p:txBody>
      </p:sp>
      <p:sp>
        <p:nvSpPr>
          <p:cNvPr id="17413" name="Text Box 25"/>
          <p:cNvSpPr txBox="1">
            <a:spLocks noChangeArrowheads="1"/>
          </p:cNvSpPr>
          <p:nvPr/>
        </p:nvSpPr>
        <p:spPr bwMode="auto">
          <a:xfrm>
            <a:off x="1258814" y="3796884"/>
            <a:ext cx="3414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if</a:t>
            </a:r>
          </a:p>
        </p:txBody>
      </p:sp>
      <p:sp>
        <p:nvSpPr>
          <p:cNvPr id="17414" name="Text Box 26"/>
          <p:cNvSpPr txBox="1">
            <a:spLocks noChangeArrowheads="1"/>
          </p:cNvSpPr>
          <p:nvPr/>
        </p:nvSpPr>
        <p:spPr bwMode="auto">
          <a:xfrm>
            <a:off x="1529162" y="3781009"/>
            <a:ext cx="643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expr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2026291" y="3781009"/>
            <a:ext cx="706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then</a:t>
            </a:r>
          </a:p>
        </p:txBody>
      </p:sp>
      <p:cxnSp>
        <p:nvCxnSpPr>
          <p:cNvPr id="17416" name="AutoShape 28"/>
          <p:cNvCxnSpPr>
            <a:cxnSpLocks noChangeShapeType="1"/>
            <a:stCxn id="17412" idx="2"/>
            <a:endCxn id="17413" idx="0"/>
          </p:cNvCxnSpPr>
          <p:nvPr/>
        </p:nvCxnSpPr>
        <p:spPr bwMode="auto">
          <a:xfrm flipH="1">
            <a:off x="1429544" y="3516313"/>
            <a:ext cx="1161257" cy="280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29"/>
          <p:cNvCxnSpPr>
            <a:cxnSpLocks noChangeShapeType="1"/>
            <a:stCxn id="17412" idx="2"/>
            <a:endCxn id="17414" idx="0"/>
          </p:cNvCxnSpPr>
          <p:nvPr/>
        </p:nvCxnSpPr>
        <p:spPr bwMode="auto">
          <a:xfrm flipH="1">
            <a:off x="1851025" y="3516313"/>
            <a:ext cx="739776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30"/>
          <p:cNvCxnSpPr>
            <a:cxnSpLocks noChangeShapeType="1"/>
            <a:stCxn id="17412" idx="2"/>
            <a:endCxn id="17415" idx="0"/>
          </p:cNvCxnSpPr>
          <p:nvPr/>
        </p:nvCxnSpPr>
        <p:spPr bwMode="auto">
          <a:xfrm flipH="1">
            <a:off x="2379663" y="3516313"/>
            <a:ext cx="211138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Text Box 43"/>
          <p:cNvSpPr txBox="1">
            <a:spLocks noChangeArrowheads="1"/>
          </p:cNvSpPr>
          <p:nvPr/>
        </p:nvSpPr>
        <p:spPr bwMode="auto">
          <a:xfrm>
            <a:off x="2608866" y="3787359"/>
            <a:ext cx="652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stmt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sp>
        <p:nvSpPr>
          <p:cNvPr id="17420" name="Text Box 44"/>
          <p:cNvSpPr txBox="1">
            <a:spLocks noChangeArrowheads="1"/>
          </p:cNvSpPr>
          <p:nvPr/>
        </p:nvSpPr>
        <p:spPr bwMode="auto">
          <a:xfrm>
            <a:off x="3166395" y="3787359"/>
            <a:ext cx="6490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FF0000"/>
                </a:solidFill>
                <a:latin typeface="Verdana"/>
              </a:rPr>
              <a:t>else</a:t>
            </a:r>
          </a:p>
        </p:txBody>
      </p:sp>
      <p:cxnSp>
        <p:nvCxnSpPr>
          <p:cNvPr id="17421" name="AutoShape 45"/>
          <p:cNvCxnSpPr>
            <a:cxnSpLocks noChangeShapeType="1"/>
            <a:stCxn id="17412" idx="2"/>
            <a:endCxn id="17419" idx="0"/>
          </p:cNvCxnSpPr>
          <p:nvPr/>
        </p:nvCxnSpPr>
        <p:spPr bwMode="auto">
          <a:xfrm>
            <a:off x="2590801" y="3516313"/>
            <a:ext cx="344487" cy="271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46"/>
          <p:cNvCxnSpPr>
            <a:cxnSpLocks noChangeShapeType="1"/>
            <a:stCxn id="17412" idx="2"/>
            <a:endCxn id="17420" idx="0"/>
          </p:cNvCxnSpPr>
          <p:nvPr/>
        </p:nvCxnSpPr>
        <p:spPr bwMode="auto">
          <a:xfrm>
            <a:off x="2590801" y="3516313"/>
            <a:ext cx="900112" cy="271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Text Box 49"/>
          <p:cNvSpPr txBox="1">
            <a:spLocks noChangeArrowheads="1"/>
          </p:cNvSpPr>
          <p:nvPr/>
        </p:nvSpPr>
        <p:spPr bwMode="auto">
          <a:xfrm>
            <a:off x="3721704" y="3793709"/>
            <a:ext cx="652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</a:rPr>
              <a:t>stmt</a:t>
            </a:r>
            <a:endParaRPr lang="en-US" altLang="zh-CN" sz="1600" dirty="0">
              <a:latin typeface="Verdana"/>
            </a:endParaRPr>
          </a:p>
        </p:txBody>
      </p:sp>
      <p:cxnSp>
        <p:nvCxnSpPr>
          <p:cNvPr id="17424" name="AutoShape 50"/>
          <p:cNvCxnSpPr>
            <a:cxnSpLocks noChangeShapeType="1"/>
            <a:stCxn id="17412" idx="2"/>
            <a:endCxn id="17423" idx="0"/>
          </p:cNvCxnSpPr>
          <p:nvPr/>
        </p:nvCxnSpPr>
        <p:spPr bwMode="auto">
          <a:xfrm>
            <a:off x="2590801" y="3516313"/>
            <a:ext cx="1457325" cy="277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Text Box 66"/>
          <p:cNvSpPr txBox="1">
            <a:spLocks noChangeArrowheads="1"/>
          </p:cNvSpPr>
          <p:nvPr/>
        </p:nvSpPr>
        <p:spPr bwMode="auto">
          <a:xfrm>
            <a:off x="6012114" y="4401721"/>
            <a:ext cx="869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if-</a:t>
            </a:r>
            <a:r>
              <a:rPr lang="en-US" altLang="zh-CN" sz="1600" dirty="0" err="1">
                <a:latin typeface="Verdana"/>
              </a:rPr>
              <a:t>stmt</a:t>
            </a:r>
            <a:endParaRPr lang="en-US" altLang="zh-CN" sz="1600" dirty="0">
              <a:latin typeface="Verdana"/>
            </a:endParaRPr>
          </a:p>
        </p:txBody>
      </p:sp>
      <p:sp>
        <p:nvSpPr>
          <p:cNvPr id="17426" name="Text Box 67"/>
          <p:cNvSpPr txBox="1">
            <a:spLocks noChangeArrowheads="1"/>
          </p:cNvSpPr>
          <p:nvPr/>
        </p:nvSpPr>
        <p:spPr bwMode="auto">
          <a:xfrm>
            <a:off x="5114852" y="5020846"/>
            <a:ext cx="3414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if</a:t>
            </a:r>
          </a:p>
        </p:txBody>
      </p:sp>
      <p:sp>
        <p:nvSpPr>
          <p:cNvPr id="17427" name="Text Box 68"/>
          <p:cNvSpPr txBox="1">
            <a:spLocks noChangeArrowheads="1"/>
          </p:cNvSpPr>
          <p:nvPr/>
        </p:nvSpPr>
        <p:spPr bwMode="auto">
          <a:xfrm>
            <a:off x="5385200" y="5004971"/>
            <a:ext cx="643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expr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sp>
        <p:nvSpPr>
          <p:cNvPr id="17428" name="Text Box 69"/>
          <p:cNvSpPr txBox="1">
            <a:spLocks noChangeArrowheads="1"/>
          </p:cNvSpPr>
          <p:nvPr/>
        </p:nvSpPr>
        <p:spPr bwMode="auto">
          <a:xfrm>
            <a:off x="5882329" y="5004971"/>
            <a:ext cx="706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then</a:t>
            </a:r>
          </a:p>
        </p:txBody>
      </p:sp>
      <p:cxnSp>
        <p:nvCxnSpPr>
          <p:cNvPr id="17429" name="AutoShape 70"/>
          <p:cNvCxnSpPr>
            <a:cxnSpLocks noChangeShapeType="1"/>
            <a:stCxn id="17425" idx="2"/>
            <a:endCxn id="17426" idx="0"/>
          </p:cNvCxnSpPr>
          <p:nvPr/>
        </p:nvCxnSpPr>
        <p:spPr bwMode="auto">
          <a:xfrm flipH="1">
            <a:off x="5285582" y="4740275"/>
            <a:ext cx="1161257" cy="280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71"/>
          <p:cNvCxnSpPr>
            <a:cxnSpLocks noChangeShapeType="1"/>
            <a:stCxn id="17425" idx="2"/>
            <a:endCxn id="17427" idx="0"/>
          </p:cNvCxnSpPr>
          <p:nvPr/>
        </p:nvCxnSpPr>
        <p:spPr bwMode="auto">
          <a:xfrm flipH="1">
            <a:off x="5707063" y="4740275"/>
            <a:ext cx="739776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72"/>
          <p:cNvCxnSpPr>
            <a:cxnSpLocks noChangeShapeType="1"/>
            <a:stCxn id="17425" idx="2"/>
            <a:endCxn id="17428" idx="0"/>
          </p:cNvCxnSpPr>
          <p:nvPr/>
        </p:nvCxnSpPr>
        <p:spPr bwMode="auto">
          <a:xfrm flipH="1">
            <a:off x="6235701" y="4740275"/>
            <a:ext cx="211138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Text Box 73"/>
          <p:cNvSpPr txBox="1">
            <a:spLocks noChangeArrowheads="1"/>
          </p:cNvSpPr>
          <p:nvPr/>
        </p:nvSpPr>
        <p:spPr bwMode="auto">
          <a:xfrm>
            <a:off x="6464904" y="5011321"/>
            <a:ext cx="652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stmt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sp>
        <p:nvSpPr>
          <p:cNvPr id="17433" name="Text Box 74"/>
          <p:cNvSpPr txBox="1">
            <a:spLocks noChangeArrowheads="1"/>
          </p:cNvSpPr>
          <p:nvPr/>
        </p:nvSpPr>
        <p:spPr bwMode="auto">
          <a:xfrm>
            <a:off x="7022432" y="5011321"/>
            <a:ext cx="6490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FF0000"/>
                </a:solidFill>
                <a:latin typeface="Verdana"/>
              </a:rPr>
              <a:t>else</a:t>
            </a:r>
          </a:p>
        </p:txBody>
      </p:sp>
      <p:cxnSp>
        <p:nvCxnSpPr>
          <p:cNvPr id="17434" name="AutoShape 75"/>
          <p:cNvCxnSpPr>
            <a:cxnSpLocks noChangeShapeType="1"/>
            <a:stCxn id="17425" idx="2"/>
            <a:endCxn id="17432" idx="0"/>
          </p:cNvCxnSpPr>
          <p:nvPr/>
        </p:nvCxnSpPr>
        <p:spPr bwMode="auto">
          <a:xfrm>
            <a:off x="6446839" y="4740275"/>
            <a:ext cx="344487" cy="271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76"/>
          <p:cNvCxnSpPr>
            <a:cxnSpLocks noChangeShapeType="1"/>
            <a:stCxn id="17425" idx="2"/>
            <a:endCxn id="17433" idx="0"/>
          </p:cNvCxnSpPr>
          <p:nvPr/>
        </p:nvCxnSpPr>
        <p:spPr bwMode="auto">
          <a:xfrm>
            <a:off x="6446839" y="4740275"/>
            <a:ext cx="900111" cy="271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Text Box 77"/>
          <p:cNvSpPr txBox="1">
            <a:spLocks noChangeArrowheads="1"/>
          </p:cNvSpPr>
          <p:nvPr/>
        </p:nvSpPr>
        <p:spPr bwMode="auto">
          <a:xfrm>
            <a:off x="7577741" y="5017671"/>
            <a:ext cx="652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</a:rPr>
              <a:t>stmt</a:t>
            </a:r>
            <a:endParaRPr lang="en-US" altLang="zh-CN" sz="1600" dirty="0">
              <a:latin typeface="Verdana"/>
            </a:endParaRPr>
          </a:p>
        </p:txBody>
      </p:sp>
      <p:cxnSp>
        <p:nvCxnSpPr>
          <p:cNvPr id="17437" name="AutoShape 78"/>
          <p:cNvCxnSpPr>
            <a:cxnSpLocks noChangeShapeType="1"/>
            <a:stCxn id="17425" idx="2"/>
            <a:endCxn id="17436" idx="0"/>
          </p:cNvCxnSpPr>
          <p:nvPr/>
        </p:nvCxnSpPr>
        <p:spPr bwMode="auto">
          <a:xfrm>
            <a:off x="6446839" y="4740275"/>
            <a:ext cx="1457324" cy="277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Text Box 79"/>
          <p:cNvSpPr txBox="1">
            <a:spLocks noChangeArrowheads="1"/>
          </p:cNvSpPr>
          <p:nvPr/>
        </p:nvSpPr>
        <p:spPr bwMode="auto">
          <a:xfrm>
            <a:off x="2522789" y="4420771"/>
            <a:ext cx="869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if-</a:t>
            </a:r>
            <a:r>
              <a:rPr lang="en-US" altLang="zh-CN" sz="1600" dirty="0" err="1">
                <a:latin typeface="Verdana"/>
              </a:rPr>
              <a:t>stmt</a:t>
            </a:r>
            <a:endParaRPr lang="en-US" altLang="zh-CN" sz="1600" dirty="0">
              <a:latin typeface="Verdana"/>
            </a:endParaRPr>
          </a:p>
        </p:txBody>
      </p:sp>
      <p:sp>
        <p:nvSpPr>
          <p:cNvPr id="17439" name="Text Box 80"/>
          <p:cNvSpPr txBox="1">
            <a:spLocks noChangeArrowheads="1"/>
          </p:cNvSpPr>
          <p:nvPr/>
        </p:nvSpPr>
        <p:spPr bwMode="auto">
          <a:xfrm>
            <a:off x="2087489" y="5039896"/>
            <a:ext cx="3414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if</a:t>
            </a:r>
          </a:p>
        </p:txBody>
      </p:sp>
      <p:sp>
        <p:nvSpPr>
          <p:cNvPr id="17440" name="Text Box 81"/>
          <p:cNvSpPr txBox="1">
            <a:spLocks noChangeArrowheads="1"/>
          </p:cNvSpPr>
          <p:nvPr/>
        </p:nvSpPr>
        <p:spPr bwMode="auto">
          <a:xfrm>
            <a:off x="2357837" y="5024021"/>
            <a:ext cx="643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expr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sp>
        <p:nvSpPr>
          <p:cNvPr id="17441" name="Text Box 82"/>
          <p:cNvSpPr txBox="1">
            <a:spLocks noChangeArrowheads="1"/>
          </p:cNvSpPr>
          <p:nvPr/>
        </p:nvSpPr>
        <p:spPr bwMode="auto">
          <a:xfrm>
            <a:off x="2854966" y="5024021"/>
            <a:ext cx="706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then</a:t>
            </a:r>
          </a:p>
        </p:txBody>
      </p:sp>
      <p:cxnSp>
        <p:nvCxnSpPr>
          <p:cNvPr id="17442" name="AutoShape 83"/>
          <p:cNvCxnSpPr>
            <a:cxnSpLocks noChangeShapeType="1"/>
            <a:stCxn id="17438" idx="2"/>
            <a:endCxn id="17439" idx="0"/>
          </p:cNvCxnSpPr>
          <p:nvPr/>
        </p:nvCxnSpPr>
        <p:spPr bwMode="auto">
          <a:xfrm flipH="1">
            <a:off x="2258219" y="4759325"/>
            <a:ext cx="699295" cy="280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3" name="AutoShape 84"/>
          <p:cNvCxnSpPr>
            <a:cxnSpLocks noChangeShapeType="1"/>
            <a:stCxn id="17438" idx="2"/>
            <a:endCxn id="17440" idx="0"/>
          </p:cNvCxnSpPr>
          <p:nvPr/>
        </p:nvCxnSpPr>
        <p:spPr bwMode="auto">
          <a:xfrm flipH="1">
            <a:off x="2679700" y="4759325"/>
            <a:ext cx="277814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AutoShape 85"/>
          <p:cNvCxnSpPr>
            <a:cxnSpLocks noChangeShapeType="1"/>
            <a:stCxn id="17438" idx="2"/>
            <a:endCxn id="17441" idx="0"/>
          </p:cNvCxnSpPr>
          <p:nvPr/>
        </p:nvCxnSpPr>
        <p:spPr bwMode="auto">
          <a:xfrm>
            <a:off x="2957514" y="4759325"/>
            <a:ext cx="250824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5" name="Text Box 86"/>
          <p:cNvSpPr txBox="1">
            <a:spLocks noChangeArrowheads="1"/>
          </p:cNvSpPr>
          <p:nvPr/>
        </p:nvSpPr>
        <p:spPr bwMode="auto">
          <a:xfrm>
            <a:off x="3437541" y="5030371"/>
            <a:ext cx="652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stmt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cxnSp>
        <p:nvCxnSpPr>
          <p:cNvPr id="17446" name="AutoShape 88"/>
          <p:cNvCxnSpPr>
            <a:cxnSpLocks noChangeShapeType="1"/>
            <a:stCxn id="17438" idx="2"/>
            <a:endCxn id="17445" idx="0"/>
          </p:cNvCxnSpPr>
          <p:nvPr/>
        </p:nvCxnSpPr>
        <p:spPr bwMode="auto">
          <a:xfrm>
            <a:off x="2957514" y="4759325"/>
            <a:ext cx="806449" cy="271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AutoShape 92"/>
          <p:cNvCxnSpPr>
            <a:cxnSpLocks noChangeShapeType="1"/>
            <a:stCxn id="17419" idx="2"/>
            <a:endCxn id="17438" idx="0"/>
          </p:cNvCxnSpPr>
          <p:nvPr/>
        </p:nvCxnSpPr>
        <p:spPr bwMode="auto">
          <a:xfrm>
            <a:off x="2935288" y="4125913"/>
            <a:ext cx="22226" cy="294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8" name="Text Box 94"/>
          <p:cNvSpPr txBox="1">
            <a:spLocks noChangeArrowheads="1"/>
          </p:cNvSpPr>
          <p:nvPr/>
        </p:nvSpPr>
        <p:spPr bwMode="auto">
          <a:xfrm>
            <a:off x="5351714" y="3125371"/>
            <a:ext cx="869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if-</a:t>
            </a:r>
            <a:r>
              <a:rPr lang="en-US" altLang="zh-CN" sz="1600" dirty="0" err="1">
                <a:latin typeface="Verdana"/>
              </a:rPr>
              <a:t>stmt</a:t>
            </a:r>
            <a:endParaRPr lang="en-US" altLang="zh-CN" sz="1600" dirty="0">
              <a:latin typeface="Verdana"/>
            </a:endParaRPr>
          </a:p>
        </p:txBody>
      </p:sp>
      <p:sp>
        <p:nvSpPr>
          <p:cNvPr id="17449" name="Text Box 95"/>
          <p:cNvSpPr txBox="1">
            <a:spLocks noChangeArrowheads="1"/>
          </p:cNvSpPr>
          <p:nvPr/>
        </p:nvSpPr>
        <p:spPr bwMode="auto">
          <a:xfrm>
            <a:off x="4916414" y="3744496"/>
            <a:ext cx="3414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if</a:t>
            </a:r>
          </a:p>
        </p:txBody>
      </p:sp>
      <p:sp>
        <p:nvSpPr>
          <p:cNvPr id="17450" name="Text Box 96"/>
          <p:cNvSpPr txBox="1">
            <a:spLocks noChangeArrowheads="1"/>
          </p:cNvSpPr>
          <p:nvPr/>
        </p:nvSpPr>
        <p:spPr bwMode="auto">
          <a:xfrm>
            <a:off x="5186762" y="3728621"/>
            <a:ext cx="643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expr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sp>
        <p:nvSpPr>
          <p:cNvPr id="17451" name="Text Box 97"/>
          <p:cNvSpPr txBox="1">
            <a:spLocks noChangeArrowheads="1"/>
          </p:cNvSpPr>
          <p:nvPr/>
        </p:nvSpPr>
        <p:spPr bwMode="auto">
          <a:xfrm>
            <a:off x="5683891" y="3728621"/>
            <a:ext cx="706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Verdana"/>
              </a:rPr>
              <a:t>then</a:t>
            </a:r>
          </a:p>
        </p:txBody>
      </p:sp>
      <p:cxnSp>
        <p:nvCxnSpPr>
          <p:cNvPr id="17452" name="AutoShape 98"/>
          <p:cNvCxnSpPr>
            <a:cxnSpLocks noChangeShapeType="1"/>
            <a:stCxn id="17448" idx="2"/>
            <a:endCxn id="17449" idx="0"/>
          </p:cNvCxnSpPr>
          <p:nvPr/>
        </p:nvCxnSpPr>
        <p:spPr bwMode="auto">
          <a:xfrm flipH="1">
            <a:off x="5087144" y="3463925"/>
            <a:ext cx="699295" cy="280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AutoShape 99"/>
          <p:cNvCxnSpPr>
            <a:cxnSpLocks noChangeShapeType="1"/>
            <a:stCxn id="17448" idx="2"/>
            <a:endCxn id="17450" idx="0"/>
          </p:cNvCxnSpPr>
          <p:nvPr/>
        </p:nvCxnSpPr>
        <p:spPr bwMode="auto">
          <a:xfrm flipH="1">
            <a:off x="5508625" y="3463925"/>
            <a:ext cx="277814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4" name="AutoShape 100"/>
          <p:cNvCxnSpPr>
            <a:cxnSpLocks noChangeShapeType="1"/>
            <a:stCxn id="17448" idx="2"/>
            <a:endCxn id="17451" idx="0"/>
          </p:cNvCxnSpPr>
          <p:nvPr/>
        </p:nvCxnSpPr>
        <p:spPr bwMode="auto">
          <a:xfrm>
            <a:off x="5786439" y="3463925"/>
            <a:ext cx="250824" cy="264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5" name="Text Box 101"/>
          <p:cNvSpPr txBox="1">
            <a:spLocks noChangeArrowheads="1"/>
          </p:cNvSpPr>
          <p:nvPr/>
        </p:nvSpPr>
        <p:spPr bwMode="auto">
          <a:xfrm>
            <a:off x="6266466" y="3734971"/>
            <a:ext cx="652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Verdana"/>
                <a:sym typeface="Symbol" charset="0"/>
              </a:rPr>
              <a:t>stmt</a:t>
            </a:r>
            <a:endParaRPr lang="en-US" altLang="zh-CN" sz="1600" dirty="0">
              <a:latin typeface="Verdana"/>
              <a:sym typeface="Symbol" charset="0"/>
            </a:endParaRPr>
          </a:p>
        </p:txBody>
      </p:sp>
      <p:cxnSp>
        <p:nvCxnSpPr>
          <p:cNvPr id="17456" name="AutoShape 102"/>
          <p:cNvCxnSpPr>
            <a:cxnSpLocks noChangeShapeType="1"/>
            <a:stCxn id="17448" idx="2"/>
            <a:endCxn id="17455" idx="0"/>
          </p:cNvCxnSpPr>
          <p:nvPr/>
        </p:nvCxnSpPr>
        <p:spPr bwMode="auto">
          <a:xfrm>
            <a:off x="5786439" y="3463925"/>
            <a:ext cx="806449" cy="271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7" name="AutoShape 104"/>
          <p:cNvCxnSpPr>
            <a:cxnSpLocks noChangeShapeType="1"/>
            <a:stCxn id="17455" idx="2"/>
            <a:endCxn id="17425" idx="0"/>
          </p:cNvCxnSpPr>
          <p:nvPr/>
        </p:nvCxnSpPr>
        <p:spPr bwMode="auto">
          <a:xfrm flipH="1">
            <a:off x="6446839" y="4073525"/>
            <a:ext cx="146049" cy="328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8" name="Text Box 105"/>
          <p:cNvSpPr txBox="1">
            <a:spLocks noChangeArrowheads="1"/>
          </p:cNvSpPr>
          <p:nvPr/>
        </p:nvSpPr>
        <p:spPr bwMode="auto">
          <a:xfrm>
            <a:off x="3772602" y="4385846"/>
            <a:ext cx="6018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x=d</a:t>
            </a:r>
          </a:p>
        </p:txBody>
      </p:sp>
      <p:cxnSp>
        <p:nvCxnSpPr>
          <p:cNvPr id="17459" name="AutoShape 106"/>
          <p:cNvCxnSpPr>
            <a:cxnSpLocks noChangeShapeType="1"/>
            <a:stCxn id="17423" idx="2"/>
            <a:endCxn id="17458" idx="0"/>
          </p:cNvCxnSpPr>
          <p:nvPr/>
        </p:nvCxnSpPr>
        <p:spPr bwMode="auto">
          <a:xfrm>
            <a:off x="4048126" y="4132263"/>
            <a:ext cx="25400" cy="253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0" name="Text Box 107"/>
          <p:cNvSpPr txBox="1">
            <a:spLocks noChangeArrowheads="1"/>
          </p:cNvSpPr>
          <p:nvPr/>
        </p:nvSpPr>
        <p:spPr bwMode="auto">
          <a:xfrm>
            <a:off x="1552309" y="4409659"/>
            <a:ext cx="4942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(a)</a:t>
            </a:r>
          </a:p>
        </p:txBody>
      </p:sp>
      <p:cxnSp>
        <p:nvCxnSpPr>
          <p:cNvPr id="17461" name="AutoShape 108"/>
          <p:cNvCxnSpPr>
            <a:cxnSpLocks noChangeShapeType="1"/>
            <a:stCxn id="17414" idx="2"/>
            <a:endCxn id="17460" idx="0"/>
          </p:cNvCxnSpPr>
          <p:nvPr/>
        </p:nvCxnSpPr>
        <p:spPr bwMode="auto">
          <a:xfrm flipH="1">
            <a:off x="1799432" y="4119563"/>
            <a:ext cx="51593" cy="290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2" name="Text Box 109"/>
          <p:cNvSpPr txBox="1">
            <a:spLocks noChangeArrowheads="1"/>
          </p:cNvSpPr>
          <p:nvPr/>
        </p:nvSpPr>
        <p:spPr bwMode="auto">
          <a:xfrm>
            <a:off x="2409635" y="5668546"/>
            <a:ext cx="4988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(b)</a:t>
            </a:r>
          </a:p>
        </p:txBody>
      </p:sp>
      <p:cxnSp>
        <p:nvCxnSpPr>
          <p:cNvPr id="17463" name="AutoShape 110"/>
          <p:cNvCxnSpPr>
            <a:cxnSpLocks noChangeShapeType="1"/>
            <a:stCxn id="17440" idx="2"/>
            <a:endCxn id="17462" idx="0"/>
          </p:cNvCxnSpPr>
          <p:nvPr/>
        </p:nvCxnSpPr>
        <p:spPr bwMode="auto">
          <a:xfrm flipH="1">
            <a:off x="2659063" y="5362575"/>
            <a:ext cx="20637" cy="305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4" name="Text Box 111"/>
          <p:cNvSpPr txBox="1">
            <a:spLocks noChangeArrowheads="1"/>
          </p:cNvSpPr>
          <p:nvPr/>
        </p:nvSpPr>
        <p:spPr bwMode="auto">
          <a:xfrm>
            <a:off x="3481589" y="5681246"/>
            <a:ext cx="58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x=c</a:t>
            </a:r>
          </a:p>
        </p:txBody>
      </p:sp>
      <p:cxnSp>
        <p:nvCxnSpPr>
          <p:cNvPr id="17465" name="AutoShape 112"/>
          <p:cNvCxnSpPr>
            <a:cxnSpLocks noChangeShapeType="1"/>
            <a:stCxn id="17445" idx="2"/>
            <a:endCxn id="17464" idx="0"/>
          </p:cNvCxnSpPr>
          <p:nvPr/>
        </p:nvCxnSpPr>
        <p:spPr bwMode="auto">
          <a:xfrm>
            <a:off x="3763963" y="5368925"/>
            <a:ext cx="8732" cy="312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6" name="Text Box 113"/>
          <p:cNvSpPr txBox="1">
            <a:spLocks noChangeArrowheads="1"/>
          </p:cNvSpPr>
          <p:nvPr/>
        </p:nvSpPr>
        <p:spPr bwMode="auto">
          <a:xfrm>
            <a:off x="5214671" y="4349334"/>
            <a:ext cx="4942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(a)</a:t>
            </a:r>
          </a:p>
        </p:txBody>
      </p:sp>
      <p:cxnSp>
        <p:nvCxnSpPr>
          <p:cNvPr id="17467" name="AutoShape 114"/>
          <p:cNvCxnSpPr>
            <a:cxnSpLocks noChangeShapeType="1"/>
            <a:stCxn id="17450" idx="2"/>
            <a:endCxn id="17466" idx="0"/>
          </p:cNvCxnSpPr>
          <p:nvPr/>
        </p:nvCxnSpPr>
        <p:spPr bwMode="auto">
          <a:xfrm flipH="1">
            <a:off x="5461794" y="4067175"/>
            <a:ext cx="46831" cy="2821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8" name="Text Box 115"/>
          <p:cNvSpPr txBox="1">
            <a:spLocks noChangeArrowheads="1"/>
          </p:cNvSpPr>
          <p:nvPr/>
        </p:nvSpPr>
        <p:spPr bwMode="auto">
          <a:xfrm>
            <a:off x="7617527" y="5633621"/>
            <a:ext cx="6018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x=d</a:t>
            </a:r>
          </a:p>
        </p:txBody>
      </p:sp>
      <p:cxnSp>
        <p:nvCxnSpPr>
          <p:cNvPr id="17469" name="AutoShape 116"/>
          <p:cNvCxnSpPr>
            <a:cxnSpLocks noChangeShapeType="1"/>
            <a:stCxn id="17436" idx="2"/>
            <a:endCxn id="17468" idx="0"/>
          </p:cNvCxnSpPr>
          <p:nvPr/>
        </p:nvCxnSpPr>
        <p:spPr bwMode="auto">
          <a:xfrm>
            <a:off x="7904163" y="5356225"/>
            <a:ext cx="14288" cy="277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0" name="Text Box 117"/>
          <p:cNvSpPr txBox="1">
            <a:spLocks noChangeArrowheads="1"/>
          </p:cNvSpPr>
          <p:nvPr/>
        </p:nvSpPr>
        <p:spPr bwMode="auto">
          <a:xfrm>
            <a:off x="5470335" y="5681246"/>
            <a:ext cx="4988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(b)</a:t>
            </a:r>
          </a:p>
        </p:txBody>
      </p:sp>
      <p:cxnSp>
        <p:nvCxnSpPr>
          <p:cNvPr id="17471" name="AutoShape 118"/>
          <p:cNvCxnSpPr>
            <a:cxnSpLocks noChangeShapeType="1"/>
            <a:stCxn id="17427" idx="2"/>
            <a:endCxn id="17470" idx="0"/>
          </p:cNvCxnSpPr>
          <p:nvPr/>
        </p:nvCxnSpPr>
        <p:spPr bwMode="auto">
          <a:xfrm>
            <a:off x="5707063" y="5343525"/>
            <a:ext cx="12700" cy="337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2" name="Text Box 119"/>
          <p:cNvSpPr txBox="1">
            <a:spLocks noChangeArrowheads="1"/>
          </p:cNvSpPr>
          <p:nvPr/>
        </p:nvSpPr>
        <p:spPr bwMode="auto">
          <a:xfrm>
            <a:off x="6505776" y="5646321"/>
            <a:ext cx="58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Verdana"/>
              </a:rPr>
              <a:t>x=c</a:t>
            </a:r>
          </a:p>
        </p:txBody>
      </p:sp>
      <p:cxnSp>
        <p:nvCxnSpPr>
          <p:cNvPr id="17473" name="AutoShape 120"/>
          <p:cNvCxnSpPr>
            <a:cxnSpLocks noChangeShapeType="1"/>
            <a:stCxn id="17432" idx="2"/>
            <a:endCxn id="17472" idx="0"/>
          </p:cNvCxnSpPr>
          <p:nvPr/>
        </p:nvCxnSpPr>
        <p:spPr bwMode="auto">
          <a:xfrm>
            <a:off x="6791326" y="5349875"/>
            <a:ext cx="5556" cy="296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  <p:bldP spid="17415" grpId="0"/>
      <p:bldP spid="17419" grpId="0"/>
      <p:bldP spid="17420" grpId="0"/>
      <p:bldP spid="17423" grpId="0"/>
      <p:bldP spid="17425" grpId="0"/>
      <p:bldP spid="17426" grpId="0"/>
      <p:bldP spid="17427" grpId="0"/>
      <p:bldP spid="17428" grpId="0"/>
      <p:bldP spid="17432" grpId="0"/>
      <p:bldP spid="17433" grpId="0"/>
      <p:bldP spid="17436" grpId="0"/>
      <p:bldP spid="17438" grpId="0"/>
      <p:bldP spid="17439" grpId="0"/>
      <p:bldP spid="17440" grpId="0"/>
      <p:bldP spid="17441" grpId="0"/>
      <p:bldP spid="17445" grpId="0"/>
      <p:bldP spid="17448" grpId="0"/>
      <p:bldP spid="17449" grpId="0"/>
      <p:bldP spid="17450" grpId="0"/>
      <p:bldP spid="17451" grpId="0"/>
      <p:bldP spid="17455" grpId="0"/>
      <p:bldP spid="17458" grpId="0"/>
      <p:bldP spid="17460" grpId="0"/>
      <p:bldP spid="17462" grpId="0"/>
      <p:bldP spid="17464" grpId="0"/>
      <p:bldP spid="17466" grpId="0"/>
      <p:bldP spid="17468" grpId="0"/>
      <p:bldP spid="17470" grpId="0"/>
      <p:bldP spid="174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latin typeface="Verdana"/>
              </a:rPr>
              <a:t>Ambiguity – Another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5720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if statement</a:t>
            </a:r>
            <a:endParaRPr lang="en-US" altLang="zh-TW" dirty="0">
              <a:latin typeface="Verdana"/>
              <a:ea typeface="新細明體" charset="0"/>
              <a:cs typeface="新細明體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 err="1">
                <a:latin typeface="Verdana"/>
              </a:rPr>
              <a:t>stmt</a:t>
            </a:r>
            <a:r>
              <a:rPr lang="en-US" altLang="zh-CN" sz="2000" dirty="0">
                <a:latin typeface="Verdana"/>
              </a:rPr>
              <a:t> </a:t>
            </a:r>
            <a:r>
              <a:rPr lang="en-US" altLang="zh-CN" sz="2000" dirty="0">
                <a:latin typeface="Verdana"/>
                <a:sym typeface="Symbol" charset="0"/>
              </a:rPr>
              <a:t> if-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| while-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| …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>
                <a:latin typeface="Verdana"/>
                <a:sym typeface="Symbol" charset="0"/>
              </a:rPr>
              <a:t>if-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 </a:t>
            </a:r>
            <a:r>
              <a:rPr lang="en-US" altLang="zh-CN" sz="2000" b="1" dirty="0">
                <a:latin typeface="Verdana"/>
                <a:sym typeface="Symbol" charset="0"/>
              </a:rPr>
              <a:t>if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expr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b="1" dirty="0">
                <a:latin typeface="Verdana"/>
                <a:sym typeface="Symbol" charset="0"/>
              </a:rPr>
              <a:t>then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b="1" dirty="0">
                <a:latin typeface="Verdana"/>
                <a:sym typeface="Symbol" charset="0"/>
              </a:rPr>
              <a:t>else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r>
              <a:rPr lang="en-US" altLang="zh-CN" sz="2000" dirty="0">
                <a:latin typeface="Verdana"/>
                <a:sym typeface="Symbol" charset="0"/>
              </a:rPr>
              <a:t> | </a:t>
            </a:r>
            <a:r>
              <a:rPr lang="en-US" altLang="zh-CN" sz="2000" b="1" dirty="0">
                <a:latin typeface="Verdana"/>
                <a:sym typeface="Symbol" charset="0"/>
              </a:rPr>
              <a:t>if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expr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b="1" dirty="0">
                <a:latin typeface="Verdana"/>
                <a:sym typeface="Symbol" charset="0"/>
              </a:rPr>
              <a:t>then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CN" sz="2000" dirty="0" err="1">
                <a:latin typeface="Verdana"/>
                <a:sym typeface="Symbol" charset="0"/>
              </a:rPr>
              <a:t>stmt</a:t>
            </a:r>
            <a:endParaRPr lang="en-US" altLang="zh-CN" sz="2000" dirty="0">
              <a:latin typeface="Verdana"/>
              <a:sym typeface="Symbol" charset="0"/>
            </a:endParaRPr>
          </a:p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Recursion in the rule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Not immediate recursion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Expands to another nonterminal then to itself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Indirect recursion in two places</a:t>
            </a:r>
          </a:p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Desired semantics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Match the else with the closest if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0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latin typeface="Verdana"/>
              </a:rPr>
              <a:t>Ambiguity – Another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4102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latin typeface="Verdana"/>
              </a:rPr>
              <a:t>How to rewrite the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if-</a:t>
            </a:r>
            <a:r>
              <a:rPr lang="en-US" altLang="zh-TW" sz="2000" dirty="0" err="1">
                <a:latin typeface="Verdana"/>
                <a:ea typeface="新細明體" charset="0"/>
                <a:cs typeface="新細明體" charset="0"/>
              </a:rPr>
              <a:t>stmt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 </a:t>
            </a:r>
            <a:r>
              <a:rPr lang="en-US" altLang="zh-CN" sz="2000" dirty="0">
                <a:latin typeface="Verdana"/>
              </a:rPr>
              <a:t>grammar to eliminate ambiguity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?</a:t>
            </a:r>
            <a:endParaRPr lang="en-US" altLang="zh-CN" sz="2000" dirty="0">
              <a:latin typeface="Verdana"/>
            </a:endParaRPr>
          </a:p>
          <a:p>
            <a:pPr lvl="1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By defining different if statements: unmatched and matched</a:t>
            </a:r>
          </a:p>
          <a:p>
            <a:pPr lvl="2" eaLnBrk="1" hangingPunct="1"/>
            <a:r>
              <a:rPr lang="en-US" altLang="zh-TW" sz="1600" dirty="0">
                <a:latin typeface="Verdana"/>
                <a:ea typeface="新細明體" charset="0"/>
                <a:cs typeface="新細明體" charset="0"/>
              </a:rPr>
              <a:t>Matched: with both then and else parts</a:t>
            </a:r>
          </a:p>
          <a:p>
            <a:pPr lvl="1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B</a:t>
            </a:r>
            <a:r>
              <a:rPr lang="en-US" altLang="zh-CN" sz="1800" dirty="0">
                <a:latin typeface="Verdana"/>
              </a:rPr>
              <a:t>y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disallowing matched </a:t>
            </a:r>
            <a:r>
              <a:rPr lang="en-US" altLang="zh-TW" sz="1800" dirty="0" err="1">
                <a:latin typeface="Verdana"/>
                <a:ea typeface="新細明體" charset="0"/>
                <a:cs typeface="新細明體" charset="0"/>
              </a:rPr>
              <a:t>stmt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to go back to unmatched </a:t>
            </a:r>
            <a:r>
              <a:rPr lang="en-US" altLang="zh-TW" sz="1800" dirty="0" err="1">
                <a:latin typeface="Verdana"/>
                <a:ea typeface="新細明體" charset="0"/>
                <a:cs typeface="新細明體" charset="0"/>
              </a:rPr>
              <a:t>stmt</a:t>
            </a:r>
            <a:endParaRPr lang="en-US" altLang="zh-TW" sz="1800" dirty="0">
              <a:latin typeface="Verdana"/>
              <a:ea typeface="新細明體" charset="0"/>
              <a:cs typeface="新細明體" charset="0"/>
            </a:endParaRPr>
          </a:p>
          <a:p>
            <a:pPr marL="0" indent="0" eaLnBrk="1" hangingPunct="1">
              <a:buNone/>
            </a:pPr>
            <a:endParaRPr lang="en-US" altLang="zh-TW" sz="2000" dirty="0">
              <a:latin typeface="Verdana"/>
              <a:ea typeface="新細明體" charset="0"/>
              <a:cs typeface="新細明體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Verdana"/>
              </a:rPr>
              <a:t>if-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</a:rPr>
              <a:t>stmt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 unmatched-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 | matched-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stmt</a:t>
            </a:r>
            <a:endParaRPr lang="en-US" altLang="zh-CN" sz="1800" dirty="0">
              <a:solidFill>
                <a:srgbClr val="FF0000"/>
              </a:solidFill>
              <a:latin typeface="Verdana"/>
              <a:sym typeface="Symbol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matched-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latin typeface="Verdana"/>
                <a:sym typeface="Symbol" charset="0"/>
              </a:rPr>
              <a:t> </a:t>
            </a:r>
            <a:r>
              <a:rPr lang="en-US" altLang="zh-CN" sz="1800" b="1" dirty="0">
                <a:latin typeface="Verdana"/>
                <a:sym typeface="Symbol" charset="0"/>
              </a:rPr>
              <a:t>if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CN" sz="1800" dirty="0" err="1">
                <a:latin typeface="Verdana"/>
                <a:sym typeface="Symbol" charset="0"/>
              </a:rPr>
              <a:t>expr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CN" sz="1800" b="1" dirty="0">
                <a:latin typeface="Verdana"/>
                <a:sym typeface="Symbol" charset="0"/>
              </a:rPr>
              <a:t>then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matched-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 </a:t>
            </a:r>
            <a:r>
              <a:rPr lang="en-US" altLang="zh-CN" sz="1800" b="1" dirty="0">
                <a:latin typeface="Verdana"/>
                <a:sym typeface="Symbol" charset="0"/>
              </a:rPr>
              <a:t>else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matched-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 </a:t>
            </a:r>
          </a:p>
          <a:p>
            <a:pPr lvl="2" eaLnBrk="1" hangingPunct="1"/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Once getting into matched-</a:t>
            </a:r>
            <a:r>
              <a:rPr lang="en-US" altLang="zh-TW" sz="1600" dirty="0" err="1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stmt</a:t>
            </a:r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, never 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go </a:t>
            </a:r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back 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to unmatched-</a:t>
            </a:r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stmt</a:t>
            </a:r>
            <a:endParaRPr lang="en-US" altLang="zh-CN" sz="1600" dirty="0">
              <a:solidFill>
                <a:srgbClr val="0000FF"/>
              </a:solidFill>
              <a:latin typeface="Verdana"/>
              <a:sym typeface="Symbol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1800" dirty="0">
                <a:latin typeface="Verdana"/>
                <a:sym typeface="Symbol" charset="0"/>
              </a:rPr>
              <a:t>unmatched-</a:t>
            </a:r>
            <a:r>
              <a:rPr lang="en-US" altLang="zh-CN" sz="1800" dirty="0" err="1"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latin typeface="Verdana"/>
                <a:sym typeface="Symbol" charset="0"/>
              </a:rPr>
              <a:t> </a:t>
            </a:r>
            <a:r>
              <a:rPr lang="en-US" altLang="zh-CN" sz="1800" b="1" dirty="0">
                <a:latin typeface="Verdana"/>
                <a:sym typeface="Symbol" charset="0"/>
              </a:rPr>
              <a:t>if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CN" sz="1800" dirty="0" err="1">
                <a:latin typeface="Verdana"/>
                <a:sym typeface="Symbol" charset="0"/>
              </a:rPr>
              <a:t>expr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CN" sz="1800" b="1" dirty="0">
                <a:latin typeface="Verdana"/>
                <a:sym typeface="Symbol" charset="0"/>
              </a:rPr>
              <a:t>then</a:t>
            </a:r>
            <a:r>
              <a:rPr lang="en-US" altLang="zh-CN" sz="1800" dirty="0">
                <a:latin typeface="Verdana"/>
                <a:sym typeface="Symbol" charset="0"/>
              </a:rPr>
              <a:t> unmatched-</a:t>
            </a:r>
            <a:r>
              <a:rPr lang="en-US" altLang="zh-CN" sz="1800" dirty="0" err="1">
                <a:latin typeface="Verdana"/>
                <a:sym typeface="Symbol" charset="0"/>
              </a:rPr>
              <a:t>stmt</a:t>
            </a:r>
            <a:endParaRPr lang="en-US" altLang="zh-CN" sz="1800" dirty="0">
              <a:latin typeface="Verdana"/>
              <a:sym typeface="Symbol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unmatched-</a:t>
            </a:r>
            <a:r>
              <a:rPr lang="en-US" altLang="zh-CN" sz="1800" dirty="0" err="1">
                <a:solidFill>
                  <a:srgbClr val="000000"/>
                </a:solidFill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Verdana"/>
                <a:sym typeface="Symbol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Verdana"/>
                <a:sym typeface="Symbol" charset="0"/>
              </a:rPr>
              <a:t>expr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Verdana"/>
                <a:sym typeface="Symbol" charset="0"/>
              </a:rPr>
              <a:t>then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 matched-</a:t>
            </a:r>
            <a:r>
              <a:rPr lang="en-US" altLang="zh-CN" sz="1800" dirty="0" err="1">
                <a:solidFill>
                  <a:srgbClr val="000000"/>
                </a:solidFill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Verdana"/>
                <a:sym typeface="Symbol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 unmatched-</a:t>
            </a:r>
            <a:r>
              <a:rPr lang="en-US" altLang="zh-CN" sz="1800" dirty="0" err="1">
                <a:solidFill>
                  <a:srgbClr val="000000"/>
                </a:solidFill>
                <a:latin typeface="Verdana"/>
                <a:sym typeface="Symbol" charset="0"/>
              </a:rPr>
              <a:t>stmt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  <a:sym typeface="Symbol" charset="0"/>
              </a:rPr>
              <a:t> </a:t>
            </a:r>
          </a:p>
          <a:p>
            <a:pPr lvl="2" eaLnBrk="1" hangingPunct="1"/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In unmatched </a:t>
            </a:r>
            <a:r>
              <a:rPr lang="en-US" altLang="zh-TW" sz="1600" dirty="0" err="1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stmt</a:t>
            </a:r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, need to consider both matched and unmatched</a:t>
            </a:r>
          </a:p>
          <a:p>
            <a:pPr lvl="2" eaLnBrk="1" hangingPunct="1"/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In matched case, a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nything in the then part has to </a:t>
            </a:r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be matched</a:t>
            </a:r>
            <a:endParaRPr lang="en-US" altLang="zh-CN" sz="1600" dirty="0">
              <a:solidFill>
                <a:srgbClr val="0000FF"/>
              </a:solidFill>
              <a:latin typeface="Verdana"/>
              <a:sym typeface="Symbol" charset="0"/>
            </a:endParaRPr>
          </a:p>
          <a:p>
            <a:pPr lvl="2" eaLnBrk="1" hangingPunct="1"/>
            <a:r>
              <a:rPr lang="en-US" altLang="zh-TW" sz="1600" dirty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It is possible to have unmatched in the else </a:t>
            </a:r>
            <a:r>
              <a:rPr lang="en-US" altLang="zh-TW" sz="1600" dirty="0" smtClean="0">
                <a:solidFill>
                  <a:srgbClr val="0000FF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part</a:t>
            </a:r>
          </a:p>
          <a:p>
            <a:pPr lvl="2" eaLnBrk="1" hangingPunct="1"/>
            <a:endParaRPr lang="en-US" altLang="zh-TW" sz="1600" dirty="0" smtClean="0">
              <a:solidFill>
                <a:srgbClr val="0000FF"/>
              </a:solidFill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/>
            <a:r>
              <a:rPr lang="en-US" altLang="zh-CN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Question: Can unmatched-</a:t>
            </a:r>
            <a:r>
              <a:rPr lang="en-US" altLang="zh-CN" sz="1800" dirty="0" err="1">
                <a:latin typeface="Verdana"/>
                <a:ea typeface="新細明體" charset="0"/>
                <a:cs typeface="新細明體" charset="0"/>
                <a:sym typeface="Symbol" charset="0"/>
              </a:rPr>
              <a:t>stmt</a:t>
            </a:r>
            <a:r>
              <a:rPr lang="en-US" altLang="zh-CN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or matched-</a:t>
            </a:r>
            <a:r>
              <a:rPr lang="en-US" altLang="zh-CN" sz="1800" dirty="0" err="1">
                <a:latin typeface="Verdana"/>
                <a:ea typeface="新細明體" charset="0"/>
                <a:cs typeface="新細明體" charset="0"/>
                <a:sym typeface="Symbol" charset="0"/>
              </a:rPr>
              <a:t>stmt</a:t>
            </a:r>
            <a:r>
              <a:rPr lang="en-US" altLang="zh-CN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derive </a:t>
            </a:r>
            <a:r>
              <a:rPr lang="en-US" altLang="zh-CN" sz="1800" dirty="0" err="1" smtClean="0">
                <a:latin typeface="Verdana"/>
                <a:ea typeface="新細明體" charset="0"/>
                <a:cs typeface="新細明體" charset="0"/>
                <a:sym typeface="Symbol" charset="0"/>
              </a:rPr>
              <a:t>stmt</a:t>
            </a:r>
            <a:r>
              <a:rPr lang="en-US" altLang="zh-CN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5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latin typeface="Verdana"/>
              </a:rPr>
              <a:t>Ambiguity – Another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410200"/>
          </a:xfrm>
          <a:noFill/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Verdana"/>
              </a:rPr>
              <a:t>Another </a:t>
            </a:r>
            <a:r>
              <a:rPr lang="en-US" altLang="zh-CN" sz="2000" dirty="0">
                <a:latin typeface="Verdana"/>
              </a:rPr>
              <a:t>way to rewrite the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if-</a:t>
            </a:r>
            <a:r>
              <a:rPr lang="en-US" altLang="zh-TW" sz="2000" dirty="0" err="1">
                <a:latin typeface="Verdana"/>
                <a:ea typeface="新細明體" charset="0"/>
                <a:cs typeface="新細明體" charset="0"/>
              </a:rPr>
              <a:t>stmt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 </a:t>
            </a:r>
            <a:r>
              <a:rPr lang="en-US" altLang="zh-CN" sz="2000" dirty="0">
                <a:latin typeface="Verdana"/>
              </a:rPr>
              <a:t>grammar to eliminate </a:t>
            </a:r>
            <a:r>
              <a:rPr lang="en-US" altLang="zh-CN" sz="2000" dirty="0" smtClean="0">
                <a:latin typeface="Verdana"/>
              </a:rPr>
              <a:t>ambiguity:</a:t>
            </a:r>
            <a:endParaRPr lang="en-US" altLang="zh-CN" sz="2000" dirty="0">
              <a:latin typeface="Verdana"/>
            </a:endParaRPr>
          </a:p>
          <a:p>
            <a:pPr marL="320040" lvl="1" indent="0">
              <a:buNone/>
            </a:pP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Verdana"/>
            </a:endParaRPr>
          </a:p>
          <a:p>
            <a:pPr marL="320040" lvl="1" indent="0">
              <a:buNone/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1: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Verdana"/>
            </a:endParaRPr>
          </a:p>
          <a:p>
            <a:pPr marL="320040" lvl="1" indent="0">
              <a:buNone/>
            </a:pP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stmt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 </a:t>
            </a:r>
            <a:r>
              <a:rPr lang="en-US" altLang="zh-CN" sz="1600" dirty="0">
                <a:latin typeface="Verdana"/>
                <a:sym typeface="Symbol" charset="0"/>
              </a:rPr>
              <a:t></a:t>
            </a:r>
            <a:r>
              <a:rPr lang="en-US" sz="1600" dirty="0" smtClean="0"/>
              <a:t> </a:t>
            </a:r>
            <a:r>
              <a:rPr lang="en-US" sz="1600" dirty="0"/>
              <a:t>... | </a:t>
            </a:r>
            <a:r>
              <a:rPr lang="en-US" sz="1600" dirty="0" smtClean="0">
                <a:solidFill>
                  <a:srgbClr val="FF0000"/>
                </a:solidFill>
              </a:rPr>
              <a:t>if-</a:t>
            </a:r>
            <a:r>
              <a:rPr lang="en-US" sz="1600" dirty="0" err="1" smtClean="0">
                <a:solidFill>
                  <a:srgbClr val="FF0000"/>
                </a:solidFill>
              </a:rPr>
              <a:t>stmt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endParaRPr lang="en-US" sz="1600" dirty="0" smtClean="0">
              <a:solidFill>
                <a:srgbClr val="FF9900"/>
              </a:solidFill>
              <a:latin typeface="Verdana"/>
              <a:sym typeface="Symbol" charset="0"/>
            </a:endParaRPr>
          </a:p>
          <a:p>
            <a:pPr marL="320040" lvl="1" indent="0">
              <a:buNone/>
            </a:pPr>
            <a:r>
              <a:rPr lang="en-US" sz="1600" dirty="0" smtClean="0">
                <a:solidFill>
                  <a:srgbClr val="FF9900"/>
                </a:solidFill>
                <a:latin typeface="Verdana"/>
                <a:sym typeface="Symbol" charset="0"/>
              </a:rPr>
              <a:t>2:</a:t>
            </a:r>
          </a:p>
          <a:p>
            <a:pPr marL="320040" lvl="1" indent="0">
              <a:buNone/>
            </a:pPr>
            <a:r>
              <a:rPr lang="en-US" sz="1600" dirty="0" err="1" smtClean="0">
                <a:solidFill>
                  <a:srgbClr val="FF9900"/>
                </a:solidFill>
                <a:latin typeface="Verdana"/>
                <a:sym typeface="Symbol" charset="0"/>
              </a:rPr>
              <a:t>stmt</a:t>
            </a:r>
            <a:r>
              <a:rPr lang="en-US" sz="1600" dirty="0" smtClean="0">
                <a:solidFill>
                  <a:srgbClr val="FF9900"/>
                </a:solidFill>
              </a:rPr>
              <a:t>-with-else</a:t>
            </a:r>
            <a:r>
              <a:rPr lang="en-US" sz="1600" dirty="0" smtClean="0"/>
              <a:t> </a:t>
            </a:r>
            <a:r>
              <a:rPr lang="en-US" altLang="zh-CN" sz="1600" dirty="0">
                <a:latin typeface="Verdana"/>
                <a:sym typeface="Symbol" charset="0"/>
              </a:rPr>
              <a:t></a:t>
            </a:r>
            <a:r>
              <a:rPr lang="en-US" sz="1600" dirty="0" smtClean="0"/>
              <a:t> </a:t>
            </a:r>
            <a:r>
              <a:rPr lang="en-US" sz="1600" dirty="0"/>
              <a:t>... | </a:t>
            </a:r>
            <a:r>
              <a:rPr lang="en-US" sz="1600" dirty="0" smtClean="0">
                <a:solidFill>
                  <a:srgbClr val="0000FF"/>
                </a:solidFill>
              </a:rPr>
              <a:t>if-</a:t>
            </a:r>
            <a:r>
              <a:rPr lang="en-US" sz="1600" dirty="0" err="1" smtClean="0">
                <a:solidFill>
                  <a:srgbClr val="0000FF"/>
                </a:solidFill>
              </a:rPr>
              <a:t>stmt</a:t>
            </a:r>
            <a:r>
              <a:rPr lang="en-US" sz="1600" dirty="0" smtClean="0">
                <a:solidFill>
                  <a:srgbClr val="0000FF"/>
                </a:solidFill>
              </a:rPr>
              <a:t>-with-else</a:t>
            </a:r>
            <a:r>
              <a:rPr lang="en-US" sz="1600" dirty="0" smtClean="0"/>
              <a:t> </a:t>
            </a:r>
          </a:p>
          <a:p>
            <a:pPr marL="320040" lvl="1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3:</a:t>
            </a:r>
          </a:p>
          <a:p>
            <a:pPr marL="320040" lvl="1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if-</a:t>
            </a:r>
            <a:r>
              <a:rPr lang="en-US" sz="1600" dirty="0" err="1" smtClean="0">
                <a:solidFill>
                  <a:srgbClr val="FF0000"/>
                </a:solidFill>
              </a:rPr>
              <a:t>stmt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latin typeface="Verdana"/>
                <a:sym typeface="Symbol" charset="0"/>
              </a:rPr>
              <a:t></a:t>
            </a:r>
            <a:r>
              <a:rPr lang="en-US" sz="1600" dirty="0" smtClean="0"/>
              <a:t> </a:t>
            </a:r>
            <a:r>
              <a:rPr lang="en-US" sz="1600" dirty="0"/>
              <a:t>... |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expr</a:t>
            </a:r>
            <a:r>
              <a:rPr lang="en-US" sz="1600" dirty="0" smtClean="0"/>
              <a:t> </a:t>
            </a:r>
            <a:r>
              <a:rPr lang="en-US" sz="1600" b="1" dirty="0"/>
              <a:t>then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Verdana"/>
              </a:rPr>
              <a:t>stmt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en-US" sz="1600" b="1" dirty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expr</a:t>
            </a:r>
            <a:r>
              <a:rPr lang="en-US" sz="1600" dirty="0" smtClean="0"/>
              <a:t> </a:t>
            </a:r>
            <a:r>
              <a:rPr lang="en-US" sz="1600" b="1" dirty="0"/>
              <a:t>then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rgbClr val="FF9900"/>
                </a:solidFill>
                <a:latin typeface="Verdana"/>
              </a:rPr>
              <a:t>stmt</a:t>
            </a:r>
            <a:r>
              <a:rPr lang="en-US" sz="1600" dirty="0">
                <a:solidFill>
                  <a:srgbClr val="FF9900"/>
                </a:solidFill>
                <a:latin typeface="Verdana"/>
              </a:rPr>
              <a:t>-with-else</a:t>
            </a:r>
            <a:r>
              <a:rPr lang="en-US" sz="1600" dirty="0" smtClean="0"/>
              <a:t> </a:t>
            </a:r>
            <a:r>
              <a:rPr lang="en-US" sz="1600" b="1" dirty="0"/>
              <a:t>else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Verdana"/>
              </a:rPr>
              <a:t>stmt</a:t>
            </a:r>
            <a:r>
              <a:rPr lang="en-US" sz="1600" dirty="0" smtClean="0"/>
              <a:t> </a:t>
            </a:r>
          </a:p>
          <a:p>
            <a:pPr marL="320040" lvl="1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320040" lvl="1" indent="0">
              <a:buNone/>
            </a:pPr>
            <a:r>
              <a:rPr lang="en-US" sz="1600" smtClean="0">
                <a:solidFill>
                  <a:srgbClr val="0000FF"/>
                </a:solidFill>
              </a:rPr>
              <a:t>4</a:t>
            </a:r>
            <a:r>
              <a:rPr lang="en-US" sz="1600" dirty="0" smtClean="0">
                <a:solidFill>
                  <a:srgbClr val="0000FF"/>
                </a:solidFill>
              </a:rPr>
              <a:t>:</a:t>
            </a:r>
          </a:p>
          <a:p>
            <a:pPr marL="320040" lvl="1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if-</a:t>
            </a:r>
            <a:r>
              <a:rPr lang="en-US" sz="1600" dirty="0" err="1" smtClean="0">
                <a:solidFill>
                  <a:srgbClr val="0000FF"/>
                </a:solidFill>
              </a:rPr>
              <a:t>stmt</a:t>
            </a:r>
            <a:r>
              <a:rPr lang="en-US" sz="1600" dirty="0" smtClean="0">
                <a:solidFill>
                  <a:srgbClr val="0000FF"/>
                </a:solidFill>
              </a:rPr>
              <a:t>-with-else</a:t>
            </a:r>
            <a:r>
              <a:rPr lang="en-US" sz="1600" dirty="0" smtClean="0"/>
              <a:t> </a:t>
            </a:r>
            <a:r>
              <a:rPr lang="en-US" altLang="zh-CN" sz="1600" dirty="0">
                <a:latin typeface="Verdana"/>
                <a:sym typeface="Symbol" charset="0"/>
              </a:rPr>
              <a:t></a:t>
            </a:r>
            <a:r>
              <a:rPr lang="en-US" sz="1600" dirty="0" smtClean="0"/>
              <a:t> </a:t>
            </a:r>
            <a:r>
              <a:rPr lang="en-US" sz="1600" dirty="0"/>
              <a:t>... | </a:t>
            </a:r>
            <a:r>
              <a:rPr lang="en-US" sz="1600" b="1" dirty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expr</a:t>
            </a:r>
            <a:r>
              <a:rPr lang="en-US" sz="1600" dirty="0" smtClean="0"/>
              <a:t> </a:t>
            </a:r>
            <a:r>
              <a:rPr lang="en-US" sz="1600" b="1" dirty="0"/>
              <a:t>then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rgbClr val="FF9900"/>
                </a:solidFill>
                <a:latin typeface="Verdana"/>
              </a:rPr>
              <a:t>stmt</a:t>
            </a:r>
            <a:r>
              <a:rPr lang="en-US" sz="1600" dirty="0">
                <a:solidFill>
                  <a:srgbClr val="FF9900"/>
                </a:solidFill>
                <a:latin typeface="Verdana"/>
              </a:rPr>
              <a:t>-with-else</a:t>
            </a:r>
            <a:r>
              <a:rPr lang="en-US" sz="1600" dirty="0" smtClean="0"/>
              <a:t> </a:t>
            </a:r>
            <a:r>
              <a:rPr lang="en-US" sz="1600" b="1" dirty="0"/>
              <a:t>else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9900"/>
                </a:solidFill>
                <a:latin typeface="Verdana"/>
              </a:rPr>
              <a:t>stmt</a:t>
            </a:r>
            <a:r>
              <a:rPr lang="en-US" sz="1600" dirty="0" smtClean="0">
                <a:solidFill>
                  <a:srgbClr val="FF9900"/>
                </a:solidFill>
                <a:latin typeface="Verdana"/>
              </a:rPr>
              <a:t>-with-else</a:t>
            </a:r>
          </a:p>
          <a:p>
            <a:pPr marL="320040" lvl="1" indent="0">
              <a:buNone/>
            </a:pPr>
            <a:endParaRPr lang="en-US" altLang="zh-CN" sz="1600" dirty="0" smtClean="0">
              <a:solidFill>
                <a:srgbClr val="FF9900"/>
              </a:solidFill>
              <a:latin typeface="Verdana"/>
              <a:sym typeface="Symbol" charset="0"/>
            </a:endParaRPr>
          </a:p>
          <a:p>
            <a:pPr marL="320040" lvl="1" indent="0">
              <a:buNone/>
            </a:pPr>
            <a:endParaRPr lang="en-US" altLang="zh-CN" sz="1600" dirty="0">
              <a:solidFill>
                <a:srgbClr val="FF9900"/>
              </a:solidFill>
              <a:latin typeface="Verdana"/>
              <a:sym typeface="Symbol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How to Specify the Language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>
                <a:latin typeface="Verdana"/>
              </a:rPr>
              <a:t>How to specify the language</a:t>
            </a:r>
          </a:p>
          <a:p>
            <a:pPr lvl="1" eaLnBrk="1" hangingPunct="1"/>
            <a:r>
              <a:rPr lang="en-US" altLang="zh-CN" sz="2800" dirty="0">
                <a:latin typeface="Verdana"/>
              </a:rPr>
              <a:t>RE is not powerful enough</a:t>
            </a:r>
          </a:p>
          <a:p>
            <a:pPr lvl="2" eaLnBrk="1" hangingPunct="1"/>
            <a:r>
              <a:rPr lang="en-US" altLang="zh-CN" sz="2400" dirty="0">
                <a:latin typeface="Verdana"/>
              </a:rPr>
              <a:t>S</a:t>
            </a:r>
            <a:r>
              <a:rPr lang="en-US" altLang="zh-CN" sz="2400" dirty="0" smtClean="0">
                <a:latin typeface="Verdana"/>
              </a:rPr>
              <a:t>tatements </a:t>
            </a:r>
            <a:r>
              <a:rPr lang="en-US" altLang="zh-CN" sz="2400" dirty="0">
                <a:latin typeface="Verdana"/>
              </a:rPr>
              <a:t>are nested, RE cannot specify that</a:t>
            </a:r>
          </a:p>
          <a:p>
            <a:pPr lvl="2" eaLnBrk="1" hangingPunct="1"/>
            <a:r>
              <a:rPr lang="en-US" altLang="zh-CN" sz="2400" dirty="0">
                <a:latin typeface="Verdana"/>
              </a:rPr>
              <a:t>M</a:t>
            </a:r>
            <a:r>
              <a:rPr lang="en-US" altLang="zh-CN" sz="2400" dirty="0" smtClean="0">
                <a:latin typeface="Verdana"/>
              </a:rPr>
              <a:t>atching ‘(’ </a:t>
            </a:r>
            <a:r>
              <a:rPr lang="en-US" altLang="zh-CN" sz="2400" dirty="0">
                <a:latin typeface="Verdana"/>
              </a:rPr>
              <a:t>and </a:t>
            </a:r>
            <a:r>
              <a:rPr lang="en-US" altLang="zh-CN" sz="2400" dirty="0" smtClean="0">
                <a:latin typeface="Verdana"/>
              </a:rPr>
              <a:t>‘)’ </a:t>
            </a:r>
            <a:r>
              <a:rPr lang="en-US" altLang="zh-CN" sz="2400" dirty="0">
                <a:latin typeface="Verdana"/>
              </a:rPr>
              <a:t>in expressions, RE cannot specify that</a:t>
            </a:r>
          </a:p>
          <a:p>
            <a:pPr lvl="1" eaLnBrk="1" hangingPunct="1"/>
            <a:r>
              <a:rPr lang="en-US" altLang="zh-CN" sz="2800" dirty="0">
                <a:latin typeface="Verdana"/>
              </a:rPr>
              <a:t>Need more powerful constructs: Grammar</a:t>
            </a:r>
          </a:p>
          <a:p>
            <a:pPr lvl="2" eaLnBrk="1" hangingPunct="1"/>
            <a:r>
              <a:rPr lang="en-US" altLang="zh-CN" sz="2400" dirty="0">
                <a:latin typeface="Verdana"/>
              </a:rPr>
              <a:t>Specifically, context free grammar</a:t>
            </a:r>
            <a:endParaRPr lang="en-US" altLang="zh-TW" sz="2400" dirty="0">
              <a:latin typeface="Verdana"/>
              <a:ea typeface="新細明體" charset="0"/>
              <a:cs typeface="新細明體" charset="0"/>
            </a:endParaRPr>
          </a:p>
          <a:p>
            <a:pPr lvl="2"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There can be other grammars</a:t>
            </a:r>
          </a:p>
          <a:p>
            <a:pPr lvl="2"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For example, regular grammar</a:t>
            </a:r>
            <a:endParaRPr lang="en-US" altLang="zh-CN" sz="2400" dirty="0">
              <a:latin typeface="Verdan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2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Ambiguity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25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Rewritten grammar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Less intuitive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Harder to comprehend by the language designer as well as the user of the language</a:t>
            </a:r>
          </a:p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Current practice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Expression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Precedence is desired, so, good to use the grammar with precedence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If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Language definition still has the ambiguous grammar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Use some ad hoc method to resolve the problem (which is also easy to deal with)</a:t>
            </a:r>
            <a:endParaRPr lang="en-US" altLang="zh-CN" dirty="0">
              <a:latin typeface="Verdana"/>
              <a:sym typeface="Symbol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5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latin typeface="Verdana"/>
              </a:rPr>
              <a:t>General Concept: Languages and Grammars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Verdana"/>
              </a:rPr>
              <a:t>Grammars are classified into 4 classes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Chomsky–</a:t>
            </a:r>
            <a:r>
              <a:rPr lang="en-US" altLang="zh-CN" sz="2000" dirty="0" err="1">
                <a:latin typeface="Verdana"/>
              </a:rPr>
              <a:t>Schützenberger</a:t>
            </a:r>
            <a:r>
              <a:rPr lang="en-US" altLang="zh-CN" sz="2000" dirty="0">
                <a:latin typeface="Verdana"/>
              </a:rPr>
              <a:t> hierarchy</a:t>
            </a:r>
            <a:endParaRPr lang="en-US" altLang="zh-TW" sz="2000" dirty="0">
              <a:latin typeface="Verdana"/>
              <a:ea typeface="新細明體" charset="0"/>
              <a:cs typeface="新細明體" charset="0"/>
            </a:endParaRP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Modifications may have been made later</a:t>
            </a:r>
            <a:endParaRPr lang="en-US" altLang="zh-CN" sz="2000" dirty="0">
              <a:latin typeface="Verdana"/>
            </a:endParaRPr>
          </a:p>
          <a:p>
            <a:pPr eaLnBrk="1" hangingPunct="1"/>
            <a:endParaRPr lang="en-US" altLang="zh-CN" sz="2400" dirty="0">
              <a:latin typeface="Verdana"/>
            </a:endParaRPr>
          </a:p>
          <a:p>
            <a:pPr eaLnBrk="1" hangingPunct="1"/>
            <a:r>
              <a:rPr lang="en-US" altLang="zh-CN" sz="2400" dirty="0">
                <a:latin typeface="Verdana"/>
              </a:rPr>
              <a:t>Type-2 </a:t>
            </a:r>
            <a:r>
              <a:rPr lang="en-US" altLang="zh-CN" sz="2400" dirty="0" smtClean="0">
                <a:latin typeface="Verdana"/>
              </a:rPr>
              <a:t>grammar: Context </a:t>
            </a:r>
            <a:r>
              <a:rPr lang="en-US" altLang="zh-CN" sz="2400" dirty="0">
                <a:latin typeface="Verdana"/>
              </a:rPr>
              <a:t>free grammar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Productions rules </a:t>
            </a:r>
            <a:r>
              <a:rPr lang="en-US" altLang="zh-CN" sz="2000" dirty="0">
                <a:latin typeface="Verdana"/>
                <a:sym typeface="Symbol" charset="0"/>
              </a:rPr>
              <a:t>A  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A is a non-terminal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  (N  T)</a:t>
            </a:r>
            <a:r>
              <a:rPr lang="en-US" altLang="zh-CN" sz="1800" baseline="30000" dirty="0">
                <a:latin typeface="Verdana"/>
                <a:sym typeface="Symbol" charset="0"/>
              </a:rPr>
              <a:t>+</a:t>
            </a:r>
            <a:r>
              <a:rPr lang="en-US" altLang="zh-CN" sz="1800" dirty="0">
                <a:latin typeface="Verdana"/>
                <a:sym typeface="Symbol" charset="0"/>
              </a:rPr>
              <a:t>  {}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Context free grammar can specify any context free language and can only specify </a:t>
            </a:r>
            <a:r>
              <a:rPr lang="en-US" altLang="zh-CN" sz="2000" dirty="0" smtClean="0">
                <a:latin typeface="Verdana"/>
              </a:rPr>
              <a:t>context </a:t>
            </a:r>
            <a:r>
              <a:rPr lang="en-US" altLang="zh-CN" sz="2000" dirty="0">
                <a:latin typeface="Verdana"/>
              </a:rPr>
              <a:t>free language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Put in another way: all languages that can be specified by context free grammars are called context free languages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8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Verdana"/>
              </a:rPr>
              <a:t>Type-3 </a:t>
            </a:r>
            <a:r>
              <a:rPr lang="en-US" altLang="zh-CN" sz="2400" dirty="0" smtClean="0">
                <a:latin typeface="Verdana"/>
              </a:rPr>
              <a:t>grammar: Regular </a:t>
            </a:r>
            <a:r>
              <a:rPr lang="en-US" altLang="zh-CN" sz="2400" dirty="0">
                <a:latin typeface="Verdana"/>
              </a:rPr>
              <a:t>grammar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Verdana"/>
              </a:rPr>
              <a:t>Productions rules can only be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latin typeface="Verdana"/>
                <a:sym typeface="Symbol" charset="0"/>
              </a:rPr>
              <a:t>A  a | A  </a:t>
            </a:r>
            <a:r>
              <a:rPr lang="en-US" altLang="zh-CN" sz="1800" dirty="0" err="1">
                <a:latin typeface="Verdana"/>
                <a:sym typeface="Symbol" charset="0"/>
              </a:rPr>
              <a:t>aB</a:t>
            </a:r>
            <a:r>
              <a:rPr lang="en-US" altLang="zh-CN" sz="1800" dirty="0">
                <a:latin typeface="Verdana"/>
                <a:sym typeface="Symbol" charset="0"/>
              </a:rPr>
              <a:t> | A  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Verdana"/>
              </a:rPr>
              <a:t>Regular grammar and regular expression are equivalent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Verdana"/>
              </a:rPr>
              <a:t>Regular grammar can be constructed based on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D</a:t>
            </a:r>
            <a:r>
              <a:rPr lang="en-US" altLang="zh-CN" sz="2000" dirty="0">
                <a:latin typeface="Verdana"/>
              </a:rPr>
              <a:t>FA</a:t>
            </a:r>
            <a:endParaRPr lang="en-US" altLang="zh-TW" sz="2000" dirty="0">
              <a:latin typeface="Verdana"/>
              <a:ea typeface="新細明體" charset="0"/>
              <a:cs typeface="新細明體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If we consider constructing from NFA, then the production rules can be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latin typeface="Verdana"/>
                <a:sym typeface="Symbol" charset="0"/>
              </a:rPr>
              <a:t>A  a | A  </a:t>
            </a:r>
            <a:r>
              <a:rPr lang="en-US" altLang="zh-CN" sz="1800" dirty="0" err="1">
                <a:latin typeface="Verdana"/>
                <a:sym typeface="Symbol" charset="0"/>
              </a:rPr>
              <a:t>aB</a:t>
            </a:r>
            <a:r>
              <a:rPr lang="en-US" altLang="zh-CN" sz="1800" dirty="0">
                <a:latin typeface="Verdana"/>
                <a:sym typeface="Symbol" charset="0"/>
              </a:rPr>
              <a:t> | A  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| 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A  B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endParaRPr lang="en-US" altLang="zh-TW" sz="1800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This is to allow</a:t>
            </a:r>
            <a:r>
              <a:rPr lang="zh-TW" altLang="en-US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the moves on </a:t>
            </a:r>
            <a:r>
              <a:rPr lang="en-US" altLang="zh-CN" sz="1800" dirty="0" smtClean="0">
                <a:solidFill>
                  <a:srgbClr val="FF0000"/>
                </a:solidFill>
                <a:latin typeface="Verdana"/>
                <a:sym typeface="Symbol" charset="0"/>
              </a:rPr>
              <a:t></a:t>
            </a:r>
            <a:endParaRPr lang="en-US" altLang="zh-CN" sz="1800" dirty="0">
              <a:solidFill>
                <a:srgbClr val="FF0000"/>
              </a:solidFill>
              <a:latin typeface="Verdana"/>
              <a:sym typeface="Symbol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6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Verdana"/>
              </a:rPr>
              <a:t>Type-3 grammar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E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xample:</a:t>
            </a:r>
            <a:r>
              <a:rPr lang="en-US" altLang="zh-CN" dirty="0">
                <a:latin typeface="Verdana"/>
              </a:rPr>
              <a:t> (</a:t>
            </a:r>
            <a:r>
              <a:rPr lang="en-US" altLang="zh-CN" dirty="0" err="1">
                <a:latin typeface="Verdana"/>
              </a:rPr>
              <a:t>a|b</a:t>
            </a:r>
            <a:r>
              <a:rPr lang="en-US" altLang="zh-CN" dirty="0">
                <a:latin typeface="Verdana"/>
              </a:rPr>
              <a:t>)*</a:t>
            </a:r>
            <a:r>
              <a:rPr lang="en-US" altLang="zh-CN" dirty="0" err="1">
                <a:latin typeface="Verdana"/>
              </a:rPr>
              <a:t>abb</a:t>
            </a:r>
            <a:endParaRPr lang="en-US" altLang="zh-CN" dirty="0">
              <a:latin typeface="Verdana"/>
            </a:endParaRP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Corresponding NFA</a:t>
            </a:r>
          </a:p>
          <a:p>
            <a:pPr lvl="1" eaLnBrk="1" hangingPunct="1"/>
            <a:endParaRPr lang="en-US" altLang="zh-TW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/>
            <a:endParaRPr lang="en-US" altLang="zh-TW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/>
            <a:endParaRPr lang="en-US" altLang="zh-TW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/>
            <a:endParaRPr lang="en-US" altLang="zh-TW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Corresponding regular grammar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0</a:t>
            </a:r>
            <a:r>
              <a:rPr lang="en-US" altLang="zh-CN" dirty="0">
                <a:latin typeface="Verdana"/>
                <a:sym typeface="Symbol" charset="0"/>
              </a:rPr>
              <a:t>  a A</a:t>
            </a:r>
            <a:r>
              <a:rPr lang="en-US" altLang="zh-CN" baseline="-25000" dirty="0">
                <a:latin typeface="Verdana"/>
                <a:sym typeface="Symbol" charset="0"/>
              </a:rPr>
              <a:t>0</a:t>
            </a:r>
            <a:r>
              <a:rPr lang="en-US" altLang="zh-CN" dirty="0">
                <a:latin typeface="Verdana"/>
                <a:sym typeface="Symbol" charset="0"/>
              </a:rPr>
              <a:t> | b A</a:t>
            </a:r>
            <a:r>
              <a:rPr lang="en-US" altLang="zh-CN" baseline="-25000" dirty="0">
                <a:latin typeface="Verdana"/>
                <a:sym typeface="Symbol" charset="0"/>
              </a:rPr>
              <a:t>0</a:t>
            </a:r>
            <a:r>
              <a:rPr lang="en-US" altLang="zh-CN" dirty="0">
                <a:latin typeface="Verdana"/>
                <a:sym typeface="Symbol" charset="0"/>
              </a:rPr>
              <a:t>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0</a:t>
            </a:r>
            <a:r>
              <a:rPr lang="en-US" altLang="zh-CN" dirty="0">
                <a:latin typeface="Verdana"/>
                <a:sym typeface="Symbol" charset="0"/>
              </a:rPr>
              <a:t>  a A</a:t>
            </a:r>
            <a:r>
              <a:rPr lang="en-US" altLang="zh-CN" baseline="-25000" dirty="0">
                <a:latin typeface="Verdana"/>
                <a:sym typeface="Symbol" charset="0"/>
              </a:rPr>
              <a:t>1</a:t>
            </a:r>
            <a:r>
              <a:rPr lang="en-US" altLang="zh-CN" dirty="0">
                <a:latin typeface="Verdana"/>
                <a:sym typeface="Symbol" charset="0"/>
              </a:rPr>
              <a:t>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1</a:t>
            </a:r>
            <a:r>
              <a:rPr lang="en-US" altLang="zh-CN" dirty="0">
                <a:latin typeface="Verdana"/>
                <a:sym typeface="Symbol" charset="0"/>
              </a:rPr>
              <a:t>  b A</a:t>
            </a:r>
            <a:r>
              <a:rPr lang="en-US" altLang="zh-CN" baseline="-25000" dirty="0">
                <a:latin typeface="Verdana"/>
                <a:sym typeface="Symbol" charset="0"/>
              </a:rPr>
              <a:t>2</a:t>
            </a:r>
            <a:r>
              <a:rPr lang="en-US" altLang="zh-CN" dirty="0">
                <a:latin typeface="Verdana"/>
                <a:sym typeface="Symbol" charset="0"/>
              </a:rPr>
              <a:t>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2</a:t>
            </a:r>
            <a:r>
              <a:rPr lang="en-US" altLang="zh-CN" dirty="0">
                <a:latin typeface="Verdana"/>
                <a:sym typeface="Symbol" charset="0"/>
              </a:rPr>
              <a:t>  b A</a:t>
            </a:r>
            <a:r>
              <a:rPr lang="en-US" altLang="zh-CN" baseline="-25000" dirty="0">
                <a:latin typeface="Verdana"/>
                <a:sym typeface="Symbol" charset="0"/>
              </a:rPr>
              <a:t>3</a:t>
            </a:r>
            <a:r>
              <a:rPr lang="en-US" altLang="zh-CN" dirty="0">
                <a:latin typeface="Verdana"/>
                <a:sym typeface="Symbol" charset="0"/>
              </a:rPr>
              <a:t>   </a:t>
            </a:r>
            <a:endParaRPr lang="en-US" altLang="zh-CN" dirty="0">
              <a:latin typeface="Verdana"/>
            </a:endParaRP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3</a:t>
            </a:r>
            <a:r>
              <a:rPr lang="en-US" altLang="zh-CN" dirty="0">
                <a:latin typeface="Verdana"/>
                <a:sym typeface="Symbol" charset="0"/>
              </a:rPr>
              <a:t>  </a:t>
            </a:r>
          </a:p>
        </p:txBody>
      </p:sp>
      <p:grpSp>
        <p:nvGrpSpPr>
          <p:cNvPr id="23556" name="Group 22"/>
          <p:cNvGrpSpPr>
            <a:grpSpLocks/>
          </p:cNvGrpSpPr>
          <p:nvPr/>
        </p:nvGrpSpPr>
        <p:grpSpPr bwMode="auto">
          <a:xfrm>
            <a:off x="3051175" y="2643187"/>
            <a:ext cx="4873625" cy="1624013"/>
            <a:chOff x="2018" y="1389"/>
            <a:chExt cx="3070" cy="1023"/>
          </a:xfrm>
        </p:grpSpPr>
        <p:sp>
          <p:nvSpPr>
            <p:cNvPr id="23557" name="Oval 4"/>
            <p:cNvSpPr>
              <a:spLocks noChangeArrowheads="1"/>
            </p:cNvSpPr>
            <p:nvPr/>
          </p:nvSpPr>
          <p:spPr bwMode="auto">
            <a:xfrm>
              <a:off x="2515" y="1741"/>
              <a:ext cx="323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  <a:endParaRPr lang="en-US" altLang="zh-CN"/>
            </a:p>
          </p:txBody>
        </p:sp>
        <p:sp>
          <p:nvSpPr>
            <p:cNvPr id="23558" name="Oval 5"/>
            <p:cNvSpPr>
              <a:spLocks noChangeArrowheads="1"/>
            </p:cNvSpPr>
            <p:nvPr/>
          </p:nvSpPr>
          <p:spPr bwMode="auto">
            <a:xfrm>
              <a:off x="4778" y="1765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3559" name="AutoShape 6"/>
            <p:cNvCxnSpPr>
              <a:cxnSpLocks noChangeShapeType="1"/>
              <a:endCxn id="23572" idx="2"/>
            </p:cNvCxnSpPr>
            <p:nvPr/>
          </p:nvCxnSpPr>
          <p:spPr bwMode="auto">
            <a:xfrm>
              <a:off x="4362" y="1909"/>
              <a:ext cx="398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0" name="AutoShape 7"/>
            <p:cNvCxnSpPr>
              <a:cxnSpLocks noChangeShapeType="1"/>
              <a:endCxn id="23571" idx="2"/>
            </p:cNvCxnSpPr>
            <p:nvPr/>
          </p:nvCxnSpPr>
          <p:spPr bwMode="auto">
            <a:xfrm>
              <a:off x="3496" y="1909"/>
              <a:ext cx="53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AutoShape 8"/>
            <p:cNvCxnSpPr>
              <a:cxnSpLocks noChangeShapeType="1"/>
              <a:stCxn id="23557" idx="6"/>
              <a:endCxn id="23570" idx="2"/>
            </p:cNvCxnSpPr>
            <p:nvPr/>
          </p:nvCxnSpPr>
          <p:spPr bwMode="auto">
            <a:xfrm>
              <a:off x="2838" y="1909"/>
              <a:ext cx="4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9"/>
            <p:cNvCxnSpPr>
              <a:cxnSpLocks noChangeShapeType="1"/>
              <a:endCxn id="23557" idx="2"/>
            </p:cNvCxnSpPr>
            <p:nvPr/>
          </p:nvCxnSpPr>
          <p:spPr bwMode="auto">
            <a:xfrm>
              <a:off x="2035" y="1909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10"/>
            <p:cNvCxnSpPr>
              <a:cxnSpLocks noChangeShapeType="1"/>
              <a:stCxn id="23557" idx="7"/>
              <a:endCxn id="23557" idx="1"/>
            </p:cNvCxnSpPr>
            <p:nvPr/>
          </p:nvCxnSpPr>
          <p:spPr bwMode="auto">
            <a:xfrm rot="-5400000" flipH="1" flipV="1">
              <a:off x="2676" y="1676"/>
              <a:ext cx="1" cy="229"/>
            </a:xfrm>
            <a:prstGeom prst="curvedConnector3">
              <a:avLst>
                <a:gd name="adj1" fmla="val -19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11"/>
            <p:cNvCxnSpPr>
              <a:cxnSpLocks noChangeShapeType="1"/>
              <a:stCxn id="23557" idx="5"/>
              <a:endCxn id="23557" idx="3"/>
            </p:cNvCxnSpPr>
            <p:nvPr/>
          </p:nvCxnSpPr>
          <p:spPr bwMode="auto">
            <a:xfrm rot="5400000">
              <a:off x="2676" y="1914"/>
              <a:ext cx="1" cy="229"/>
            </a:xfrm>
            <a:prstGeom prst="curvedConnector3">
              <a:avLst>
                <a:gd name="adj1" fmla="val 19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5" name="Text Box 12"/>
            <p:cNvSpPr txBox="1">
              <a:spLocks noChangeArrowheads="1"/>
            </p:cNvSpPr>
            <p:nvPr/>
          </p:nvSpPr>
          <p:spPr bwMode="auto">
            <a:xfrm>
              <a:off x="2937" y="1700"/>
              <a:ext cx="2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i="1" dirty="0">
                  <a:latin typeface="Verdana"/>
                </a:rPr>
                <a:t>a</a:t>
              </a:r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2569" y="2160"/>
              <a:ext cx="2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i="1" dirty="0">
                  <a:latin typeface="Verdana"/>
                </a:rPr>
                <a:t>b</a:t>
              </a:r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3720" y="1700"/>
              <a:ext cx="2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i="1" dirty="0">
                  <a:latin typeface="Verdana"/>
                </a:rPr>
                <a:t>b</a:t>
              </a: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4474" y="1700"/>
              <a:ext cx="2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i="1" dirty="0">
                  <a:latin typeface="Verdana"/>
                </a:rPr>
                <a:t>b</a:t>
              </a: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2018" y="1700"/>
              <a:ext cx="4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dirty="0">
                  <a:latin typeface="Verdana"/>
                </a:rPr>
                <a:t>start</a:t>
              </a:r>
            </a:p>
          </p:txBody>
        </p:sp>
        <p:sp>
          <p:nvSpPr>
            <p:cNvPr id="23570" name="Oval 17"/>
            <p:cNvSpPr>
              <a:spLocks noChangeArrowheads="1"/>
            </p:cNvSpPr>
            <p:nvPr/>
          </p:nvSpPr>
          <p:spPr bwMode="auto">
            <a:xfrm>
              <a:off x="3281" y="1741"/>
              <a:ext cx="323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3571" name="Oval 18"/>
            <p:cNvSpPr>
              <a:spLocks noChangeArrowheads="1"/>
            </p:cNvSpPr>
            <p:nvPr/>
          </p:nvSpPr>
          <p:spPr bwMode="auto">
            <a:xfrm>
              <a:off x="4035" y="1741"/>
              <a:ext cx="323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3572" name="Oval 19"/>
            <p:cNvSpPr>
              <a:spLocks noChangeArrowheads="1"/>
            </p:cNvSpPr>
            <p:nvPr/>
          </p:nvSpPr>
          <p:spPr bwMode="auto">
            <a:xfrm>
              <a:off x="4760" y="1741"/>
              <a:ext cx="328" cy="35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zh-CN" altLang="en-US"/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2566" y="1389"/>
              <a:ext cx="2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i="1" dirty="0">
                  <a:latin typeface="Verdana"/>
                </a:rPr>
                <a:t>a</a:t>
              </a:r>
            </a:p>
          </p:txBody>
        </p:sp>
        <p:sp>
          <p:nvSpPr>
            <p:cNvPr id="23574" name="Oval 19"/>
            <p:cNvSpPr>
              <a:spLocks noChangeArrowheads="1"/>
            </p:cNvSpPr>
            <p:nvPr/>
          </p:nvSpPr>
          <p:spPr bwMode="auto">
            <a:xfrm>
              <a:off x="4787" y="1791"/>
              <a:ext cx="278" cy="25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0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Verdana"/>
              </a:rPr>
              <a:t>How to construct regular grammar from NFA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Assign a non-terminal symbol for each state in NFA</a:t>
            </a: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i</a:t>
            </a:r>
            <a:r>
              <a:rPr lang="en-US" altLang="zh-CN" dirty="0">
                <a:latin typeface="Verdana"/>
                <a:sym typeface="Symbol" charset="0"/>
              </a:rPr>
              <a:t> for state </a:t>
            </a:r>
            <a:r>
              <a:rPr lang="en-US" altLang="zh-CN" dirty="0" err="1">
                <a:latin typeface="Verdana"/>
                <a:sym typeface="Symbol" charset="0"/>
              </a:rPr>
              <a:t>i</a:t>
            </a:r>
            <a:endParaRPr lang="en-US" altLang="zh-CN" dirty="0">
              <a:latin typeface="Verdana"/>
              <a:sym typeface="Symbol" charset="0"/>
            </a:endParaRP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If state </a:t>
            </a:r>
            <a:r>
              <a:rPr lang="en-US" altLang="zh-CN" sz="2000" dirty="0" err="1">
                <a:latin typeface="Verdana"/>
                <a:sym typeface="Symbol" charset="0"/>
              </a:rPr>
              <a:t>i</a:t>
            </a:r>
            <a:r>
              <a:rPr lang="en-US" altLang="zh-CN" sz="2000" dirty="0">
                <a:latin typeface="Verdana"/>
                <a:sym typeface="Symbol" charset="0"/>
              </a:rPr>
              <a:t> has a transition to state j on input a then</a:t>
            </a: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i</a:t>
            </a:r>
            <a:r>
              <a:rPr lang="en-US" altLang="zh-CN" dirty="0">
                <a:latin typeface="Verdana"/>
                <a:sym typeface="Symbol" charset="0"/>
              </a:rPr>
              <a:t>  a </a:t>
            </a:r>
            <a:r>
              <a:rPr lang="en-US" altLang="zh-CN" dirty="0" err="1">
                <a:latin typeface="Verdana"/>
                <a:sym typeface="Symbol" charset="0"/>
              </a:rPr>
              <a:t>A</a:t>
            </a:r>
            <a:r>
              <a:rPr lang="en-US" altLang="zh-CN" baseline="-25000" dirty="0" err="1">
                <a:latin typeface="Verdana"/>
                <a:sym typeface="Symbol" charset="0"/>
              </a:rPr>
              <a:t>j</a:t>
            </a:r>
            <a:r>
              <a:rPr lang="en-US" altLang="zh-CN" dirty="0">
                <a:latin typeface="Verdana"/>
                <a:sym typeface="Symbol" charset="0"/>
              </a:rPr>
              <a:t>  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If state </a:t>
            </a:r>
            <a:r>
              <a:rPr lang="en-US" altLang="zh-CN" sz="2000" dirty="0" err="1">
                <a:latin typeface="Verdana"/>
                <a:sym typeface="Symbol" charset="0"/>
              </a:rPr>
              <a:t>i</a:t>
            </a:r>
            <a:r>
              <a:rPr lang="en-US" altLang="zh-CN" sz="2000" dirty="0">
                <a:latin typeface="Verdana"/>
                <a:sym typeface="Symbol" charset="0"/>
              </a:rPr>
              <a:t> has a transition to state j on empty input then</a:t>
            </a: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i</a:t>
            </a:r>
            <a:r>
              <a:rPr lang="en-US" altLang="zh-CN" dirty="0">
                <a:latin typeface="Verdana"/>
                <a:sym typeface="Symbol" charset="0"/>
              </a:rPr>
              <a:t>  </a:t>
            </a:r>
            <a:r>
              <a:rPr lang="en-US" altLang="zh-CN" dirty="0" err="1">
                <a:latin typeface="Verdana"/>
                <a:sym typeface="Symbol" charset="0"/>
              </a:rPr>
              <a:t>A</a:t>
            </a:r>
            <a:r>
              <a:rPr lang="en-US" altLang="zh-CN" baseline="-25000" dirty="0" err="1">
                <a:latin typeface="Verdana"/>
                <a:sym typeface="Symbol" charset="0"/>
              </a:rPr>
              <a:t>j</a:t>
            </a:r>
            <a:r>
              <a:rPr lang="en-US" altLang="zh-CN" dirty="0">
                <a:latin typeface="Verdana"/>
                <a:sym typeface="Symbol" charset="0"/>
              </a:rPr>
              <a:t>  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If state </a:t>
            </a:r>
            <a:r>
              <a:rPr lang="en-US" altLang="zh-CN" sz="2000" dirty="0" err="1">
                <a:latin typeface="Verdana"/>
                <a:sym typeface="Symbol" charset="0"/>
              </a:rPr>
              <a:t>i</a:t>
            </a:r>
            <a:r>
              <a:rPr lang="en-US" altLang="zh-CN" sz="2000" dirty="0">
                <a:latin typeface="Verdana"/>
                <a:sym typeface="Symbol" charset="0"/>
              </a:rPr>
              <a:t> is the accepting state then</a:t>
            </a: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i</a:t>
            </a:r>
            <a:r>
              <a:rPr lang="en-US" altLang="zh-CN" dirty="0">
                <a:latin typeface="Verdana"/>
                <a:sym typeface="Symbol" charset="0"/>
              </a:rPr>
              <a:t>  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If state </a:t>
            </a:r>
            <a:r>
              <a:rPr lang="en-US" altLang="zh-CN" sz="2000" dirty="0" err="1">
                <a:latin typeface="Verdana"/>
                <a:sym typeface="Symbol" charset="0"/>
              </a:rPr>
              <a:t>i</a:t>
            </a:r>
            <a:r>
              <a:rPr lang="en-US" altLang="zh-CN" sz="2000" dirty="0">
                <a:latin typeface="Verdana"/>
                <a:sym typeface="Symbol" charset="0"/>
              </a:rPr>
              <a:t> is the starting state then</a:t>
            </a: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A</a:t>
            </a:r>
            <a:r>
              <a:rPr lang="en-US" altLang="zh-CN" baseline="-25000" dirty="0">
                <a:latin typeface="Verdana"/>
                <a:sym typeface="Symbol" charset="0"/>
              </a:rPr>
              <a:t>i</a:t>
            </a:r>
            <a:r>
              <a:rPr lang="en-US" altLang="zh-CN" dirty="0">
                <a:latin typeface="Verdana"/>
                <a:sym typeface="Symbol" charset="0"/>
              </a:rPr>
              <a:t> is the staring </a:t>
            </a:r>
            <a:r>
              <a:rPr lang="en-US" altLang="zh-CN" dirty="0" smtClean="0">
                <a:latin typeface="Verdana"/>
                <a:sym typeface="Symbol" charset="0"/>
              </a:rPr>
              <a:t>symbol</a:t>
            </a:r>
            <a:endParaRPr lang="en-US" altLang="zh-CN" dirty="0">
              <a:latin typeface="Verdana"/>
              <a:sym typeface="Symbol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latin typeface="Verdana"/>
              </a:rPr>
              <a:t>What is the limitation of context free grammar?</a:t>
            </a:r>
          </a:p>
          <a:p>
            <a:pPr eaLnBrk="1" hangingPunct="1"/>
            <a:r>
              <a:rPr lang="en-US" altLang="zh-CN" sz="2000" dirty="0">
                <a:latin typeface="Verdana"/>
                <a:sym typeface="Symbol" charset="0"/>
              </a:rPr>
              <a:t>Try to write the context free grammar for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L1 = {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>
                <a:latin typeface="Verdana"/>
                <a:sym typeface="Symbol" charset="0"/>
              </a:rPr>
              <a:t> | n  0}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L2 = {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 err="1">
                <a:latin typeface="Verdana"/>
                <a:sym typeface="Symbol" charset="0"/>
              </a:rPr>
              <a:t>c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>
                <a:latin typeface="Verdana"/>
                <a:sym typeface="Symbol" charset="0"/>
              </a:rPr>
              <a:t> | n  0}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L3 = { </a:t>
            </a:r>
            <a:r>
              <a:rPr lang="en-US" altLang="zh-CN" sz="1800" dirty="0" err="1">
                <a:latin typeface="Verdana"/>
                <a:sym typeface="Symbol" charset="0"/>
              </a:rPr>
              <a:t>wcw</a:t>
            </a:r>
            <a:r>
              <a:rPr lang="en-US" altLang="zh-CN" sz="1800" dirty="0">
                <a:latin typeface="Verdana"/>
                <a:sym typeface="Symbol" charset="0"/>
              </a:rPr>
              <a:t> | w = (</a:t>
            </a:r>
            <a:r>
              <a:rPr lang="en-US" altLang="zh-CN" sz="1800" dirty="0" err="1">
                <a:latin typeface="Verdana"/>
                <a:sym typeface="Symbol" charset="0"/>
              </a:rPr>
              <a:t>a|b</a:t>
            </a:r>
            <a:r>
              <a:rPr lang="en-US" altLang="zh-CN" sz="1800" dirty="0">
                <a:latin typeface="Verdana"/>
                <a:sym typeface="Symbol" charset="0"/>
              </a:rPr>
              <a:t>)* }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L4 = { </a:t>
            </a:r>
            <a:r>
              <a:rPr lang="en-US" altLang="zh-CN" sz="1800" dirty="0" err="1">
                <a:latin typeface="Verdana"/>
                <a:sym typeface="Symbol" charset="0"/>
              </a:rPr>
              <a:t>wcw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r</a:t>
            </a:r>
            <a:r>
              <a:rPr lang="en-US" altLang="zh-CN" sz="1800" dirty="0">
                <a:latin typeface="Verdana"/>
                <a:sym typeface="Symbol" charset="0"/>
              </a:rPr>
              <a:t> | w = (</a:t>
            </a:r>
            <a:r>
              <a:rPr lang="en-US" altLang="zh-CN" sz="1800" dirty="0" err="1">
                <a:latin typeface="Verdana"/>
                <a:sym typeface="Symbol" charset="0"/>
              </a:rPr>
              <a:t>a|b</a:t>
            </a:r>
            <a:r>
              <a:rPr lang="en-US" altLang="zh-CN" sz="1800" dirty="0">
                <a:latin typeface="Verdana"/>
                <a:sym typeface="Symbol" charset="0"/>
              </a:rPr>
              <a:t>)* }  </a:t>
            </a:r>
            <a:r>
              <a:rPr lang="en-US" altLang="zh-CN" sz="1800" dirty="0" err="1">
                <a:latin typeface="Verdana"/>
                <a:sym typeface="Symbol" charset="0"/>
              </a:rPr>
              <a:t>w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r</a:t>
            </a:r>
            <a:r>
              <a:rPr lang="en-US" altLang="zh-CN" sz="1800" dirty="0">
                <a:latin typeface="Verdana"/>
                <a:sym typeface="Symbol" charset="0"/>
              </a:rPr>
              <a:t> is reverse of w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L5 = {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m</a:t>
            </a:r>
            <a:r>
              <a:rPr lang="en-US" altLang="zh-CN" sz="1800" dirty="0" err="1">
                <a:latin typeface="Verdana"/>
                <a:sym typeface="Symbol" charset="0"/>
              </a:rPr>
              <a:t>wc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 err="1">
                <a:latin typeface="Verdana"/>
                <a:sym typeface="Symbol" charset="0"/>
              </a:rPr>
              <a:t>d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m</a:t>
            </a:r>
            <a:r>
              <a:rPr lang="en-US" altLang="zh-CN" sz="1800" dirty="0">
                <a:latin typeface="Verdana"/>
                <a:sym typeface="Symbol" charset="0"/>
              </a:rPr>
              <a:t> | m, n 0}</a:t>
            </a:r>
          </a:p>
          <a:p>
            <a:pPr eaLnBrk="1" hangingPunct="1"/>
            <a:r>
              <a:rPr lang="en-US" altLang="zh-CN" sz="2000" dirty="0">
                <a:latin typeface="Verdana"/>
                <a:sym typeface="Symbol" charset="0"/>
              </a:rPr>
              <a:t>Use of the above languages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L3: a variable before its use should be declared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L5: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m</a:t>
            </a:r>
            <a:r>
              <a:rPr lang="en-US" altLang="zh-CN" sz="1800" dirty="0">
                <a:latin typeface="Verdana"/>
                <a:sym typeface="Symbol" charset="0"/>
              </a:rPr>
              <a:t> are the formal parameters defined in two procedures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1800" dirty="0">
                <a:latin typeface="Verdana"/>
                <a:sym typeface="Symbol" charset="0"/>
              </a:rPr>
              <a:t>		</a:t>
            </a:r>
            <a:r>
              <a:rPr lang="en-US" altLang="zh-CN" sz="1800" dirty="0" smtClean="0">
                <a:latin typeface="Verdana"/>
                <a:sym typeface="Symbol" charset="0"/>
              </a:rPr>
              <a:t> </a:t>
            </a:r>
            <a:r>
              <a:rPr lang="en-US" altLang="zh-CN" sz="1800" dirty="0" err="1" smtClean="0">
                <a:latin typeface="Verdana"/>
                <a:sym typeface="Symbol" charset="0"/>
              </a:rPr>
              <a:t>c</a:t>
            </a:r>
            <a:r>
              <a:rPr lang="en-US" altLang="zh-CN" sz="1800" baseline="30000" dirty="0" err="1" smtClean="0">
                <a:latin typeface="Verdana"/>
                <a:sym typeface="Symbol" charset="0"/>
              </a:rPr>
              <a:t>n</a:t>
            </a:r>
            <a:r>
              <a:rPr lang="en-US" altLang="zh-CN" sz="1800" dirty="0" err="1" smtClean="0">
                <a:latin typeface="Verdana"/>
                <a:sym typeface="Symbol" charset="0"/>
              </a:rPr>
              <a:t>d</a:t>
            </a:r>
            <a:r>
              <a:rPr lang="en-US" altLang="zh-CN" sz="1800" baseline="30000" dirty="0" err="1" smtClean="0">
                <a:latin typeface="Verdana"/>
                <a:sym typeface="Symbol" charset="0"/>
              </a:rPr>
              <a:t>m</a:t>
            </a:r>
            <a:r>
              <a:rPr lang="en-US" altLang="zh-CN" sz="1800" dirty="0" smtClean="0">
                <a:latin typeface="Verdana"/>
                <a:sym typeface="Symbol" charset="0"/>
              </a:rPr>
              <a:t> </a:t>
            </a:r>
            <a:r>
              <a:rPr lang="en-US" altLang="zh-CN" sz="1800" dirty="0">
                <a:latin typeface="Verdana"/>
                <a:sym typeface="Symbol" charset="0"/>
              </a:rPr>
              <a:t>are the matching numbers of actual parameters</a:t>
            </a:r>
          </a:p>
          <a:p>
            <a:pPr lvl="1" eaLnBrk="1" hangingPunct="1"/>
            <a:r>
              <a:rPr lang="en-US" altLang="zh-CN" sz="1800" dirty="0">
                <a:latin typeface="Verdana"/>
                <a:sym typeface="Symbol" charset="0"/>
              </a:rPr>
              <a:t>L2: printer file: a</a:t>
            </a:r>
            <a:r>
              <a:rPr lang="en-US" altLang="zh-CN" sz="1800" baseline="30000" dirty="0">
                <a:latin typeface="Verdana"/>
                <a:sym typeface="Symbol" charset="0"/>
              </a:rPr>
              <a:t>n</a:t>
            </a:r>
            <a:r>
              <a:rPr lang="en-US" altLang="zh-CN" sz="1800" dirty="0">
                <a:latin typeface="Verdana"/>
                <a:sym typeface="Symbol" charset="0"/>
              </a:rPr>
              <a:t> all characters, 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>
                <a:latin typeface="Verdana"/>
                <a:sym typeface="Symbol" charset="0"/>
              </a:rPr>
              <a:t> all backspaces, </a:t>
            </a:r>
            <a:r>
              <a:rPr lang="en-US" altLang="zh-CN" sz="1800" dirty="0" err="1">
                <a:latin typeface="Verdana"/>
                <a:sym typeface="Symbol" charset="0"/>
              </a:rPr>
              <a:t>c</a:t>
            </a:r>
            <a:r>
              <a:rPr lang="en-US" altLang="zh-CN" sz="1800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>
                <a:latin typeface="Verdana"/>
                <a:sym typeface="Symbol" charset="0"/>
              </a:rPr>
              <a:t> all underlines</a:t>
            </a:r>
          </a:p>
          <a:p>
            <a:pPr lvl="2" eaLnBrk="1" hangingPunct="1"/>
            <a:r>
              <a:rPr lang="en-US" altLang="zh-CN" sz="1600" dirty="0">
                <a:latin typeface="Verdana"/>
                <a:sym typeface="Symbol" charset="0"/>
              </a:rPr>
              <a:t>first prints all the </a:t>
            </a:r>
            <a:r>
              <a:rPr lang="en-US" altLang="zh-CN" sz="1600" dirty="0" smtClean="0">
                <a:latin typeface="Verdana"/>
                <a:sym typeface="Symbol" charset="0"/>
              </a:rPr>
              <a:t>chars, </a:t>
            </a:r>
            <a:r>
              <a:rPr lang="en-US" altLang="zh-CN" sz="1600" dirty="0">
                <a:latin typeface="Verdana"/>
                <a:sym typeface="Symbol" charset="0"/>
              </a:rPr>
              <a:t>then back to the beginning to print underlines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1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Context free grammar still has limited power</a:t>
            </a:r>
          </a:p>
          <a:p>
            <a:pPr eaLnBrk="1" hangingPunct="1"/>
            <a:r>
              <a:rPr lang="en-US" altLang="zh-CN" dirty="0">
                <a:latin typeface="Verdana"/>
              </a:rPr>
              <a:t>What is beyond?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Type-0 and type-1 grammars</a:t>
            </a:r>
          </a:p>
          <a:p>
            <a:pPr eaLnBrk="1" hangingPunct="1"/>
            <a:r>
              <a:rPr lang="en-US" altLang="zh-CN" dirty="0">
                <a:latin typeface="Verdana"/>
              </a:rPr>
              <a:t>Generally, in compiler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Features corresponds to L3, L5 are checked with other mechanisms</a:t>
            </a:r>
          </a:p>
          <a:p>
            <a:pPr lvl="2" eaLnBrk="1" hangingPunct="1"/>
            <a:r>
              <a:rPr lang="en-US" altLang="zh-CN" dirty="0">
                <a:latin typeface="Verdana"/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1054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/>
              </a:rPr>
              <a:t>Type-1 </a:t>
            </a:r>
            <a:r>
              <a:rPr lang="en-US" altLang="zh-CN" dirty="0" smtClean="0">
                <a:latin typeface="Verdana"/>
              </a:rPr>
              <a:t>grammar: Context </a:t>
            </a:r>
            <a:r>
              <a:rPr lang="en-US" altLang="zh-CN" dirty="0">
                <a:latin typeface="Verdana"/>
              </a:rPr>
              <a:t>sensitive grammar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Production rules</a:t>
            </a:r>
            <a:endParaRPr lang="en-US" altLang="zh-CN" dirty="0">
              <a:latin typeface="Verdana"/>
              <a:sym typeface="Symbol" charset="0"/>
            </a:endParaRP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Include all possible rules in type-2 grammar</a:t>
            </a:r>
          </a:p>
          <a:p>
            <a:pPr lvl="2" eaLnBrk="1" hangingPunct="1"/>
            <a:r>
              <a:rPr lang="en-US" altLang="zh-CN" dirty="0">
                <a:latin typeface="Verdana"/>
              </a:rPr>
              <a:t>Also allow rules of the form: </a:t>
            </a:r>
            <a:r>
              <a:rPr lang="en-US" altLang="zh-CN" dirty="0">
                <a:latin typeface="Verdana"/>
                <a:sym typeface="Symbol" charset="0"/>
              </a:rPr>
              <a:t></a:t>
            </a: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A</a:t>
            </a:r>
            <a:r>
              <a:rPr lang="en-US" altLang="zh-CN" dirty="0">
                <a:latin typeface="Verdana"/>
                <a:sym typeface="Symbol" charset="0"/>
              </a:rPr>
              <a:t>  </a:t>
            </a: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</a:t>
            </a:r>
            <a:r>
              <a:rPr lang="en-US" altLang="zh-CN" dirty="0">
                <a:latin typeface="Verdana"/>
                <a:sym typeface="Symbol" charset="0"/>
              </a:rPr>
              <a:t></a:t>
            </a:r>
          </a:p>
          <a:p>
            <a:pPr lvl="3" eaLnBrk="1" hangingPunct="1"/>
            <a:r>
              <a:rPr lang="en-US" altLang="zh-CN" dirty="0">
                <a:latin typeface="Verdana"/>
                <a:sym typeface="Symbol" charset="0"/>
              </a:rPr>
              <a:t>Replace A by  only if found in the context of  and </a:t>
            </a:r>
          </a:p>
          <a:p>
            <a:pPr lvl="3" eaLnBrk="1" hangingPunct="1"/>
            <a:r>
              <a:rPr lang="en-US" altLang="zh-CN" dirty="0">
                <a:latin typeface="Verdana"/>
              </a:rPr>
              <a:t>Left side does not have to be a single non-terminal</a:t>
            </a:r>
          </a:p>
          <a:p>
            <a:pPr lvl="3" eaLnBrk="1" hangingPunct="1"/>
            <a:r>
              <a:rPr lang="en-US" altLang="zh-CN" dirty="0">
                <a:latin typeface="Verdana"/>
                <a:sym typeface="Symbol" charset="0"/>
              </a:rPr>
              <a:t>,   (N  T)*</a:t>
            </a:r>
            <a:endParaRPr lang="en-US" altLang="zh-CN" dirty="0">
              <a:latin typeface="Verdana"/>
            </a:endParaRPr>
          </a:p>
          <a:p>
            <a:pPr lvl="3" eaLnBrk="1" hangingPunct="1"/>
            <a:r>
              <a:rPr lang="en-US" altLang="zh-CN" dirty="0">
                <a:latin typeface="Verdana"/>
                <a:sym typeface="Symbol" charset="0"/>
              </a:rPr>
              <a:t>  (N  T)*   (no erase rule)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Corresponds to </a:t>
            </a:r>
            <a:r>
              <a:rPr lang="en-US" altLang="zh-CN" dirty="0">
                <a:solidFill>
                  <a:srgbClr val="FF0000"/>
                </a:solidFill>
                <a:latin typeface="Verdana"/>
              </a:rPr>
              <a:t>recursive 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</a:rPr>
              <a:t>language</a:t>
            </a:r>
            <a:endParaRPr lang="en-US" altLang="zh-CN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6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257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/>
                <a:sym typeface="Symbol" charset="0"/>
              </a:rPr>
              <a:t>Type-0 grammar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Production rules</a:t>
            </a:r>
            <a:endParaRPr lang="en-US" altLang="zh-CN" dirty="0">
              <a:latin typeface="Verdana"/>
              <a:sym typeface="Symbol" charset="0"/>
            </a:endParaRP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Include all possible forms for the rules</a:t>
            </a:r>
          </a:p>
          <a:p>
            <a:pPr lvl="2" eaLnBrk="1" hangingPunct="1"/>
            <a:r>
              <a:rPr lang="en-US" altLang="zh-CN" dirty="0">
                <a:latin typeface="Verdana"/>
              </a:rPr>
              <a:t>Allow rules of the form: </a:t>
            </a:r>
            <a:r>
              <a:rPr lang="en-US" altLang="zh-CN" dirty="0">
                <a:latin typeface="Verdana"/>
                <a:sym typeface="Symbol" charset="0"/>
              </a:rPr>
              <a:t>  </a:t>
            </a:r>
          </a:p>
          <a:p>
            <a:pPr lvl="3" eaLnBrk="1" hangingPunct="1"/>
            <a:r>
              <a:rPr lang="en-US" altLang="zh-CN" dirty="0">
                <a:latin typeface="Verdana"/>
                <a:sym typeface="Symbol" charset="0"/>
              </a:rPr>
              <a:t>  (N  T)* </a:t>
            </a: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N</a:t>
            </a:r>
            <a:r>
              <a:rPr lang="en-US" altLang="zh-CN" dirty="0">
                <a:latin typeface="Verdana"/>
                <a:sym typeface="Symbol" charset="0"/>
              </a:rPr>
              <a:t> (N  T)*</a:t>
            </a:r>
          </a:p>
          <a:p>
            <a:pPr lvl="4" eaLnBrk="1" hangingPunct="1"/>
            <a:r>
              <a:rPr lang="en-US" altLang="zh-CN" dirty="0">
                <a:latin typeface="Verdana"/>
                <a:sym typeface="Symbol" charset="0"/>
              </a:rPr>
              <a:t>At least one non-terminal</a:t>
            </a:r>
          </a:p>
          <a:p>
            <a:pPr lvl="3" eaLnBrk="1" hangingPunct="1"/>
            <a:r>
              <a:rPr lang="en-US" altLang="zh-CN" dirty="0">
                <a:latin typeface="Verdana"/>
                <a:sym typeface="Symbol" charset="0"/>
              </a:rPr>
              <a:t>  (N  T)*</a:t>
            </a:r>
            <a:endParaRPr lang="en-US" altLang="zh-CN" dirty="0">
              <a:latin typeface="Verdana"/>
            </a:endParaRPr>
          </a:p>
          <a:p>
            <a:pPr lvl="1" eaLnBrk="1" hangingPunct="1"/>
            <a:r>
              <a:rPr lang="en-US" altLang="zh-CN" dirty="0">
                <a:latin typeface="Verdana"/>
              </a:rPr>
              <a:t>Corresponds to </a:t>
            </a:r>
            <a:r>
              <a:rPr lang="en-US" altLang="zh-CN" dirty="0">
                <a:solidFill>
                  <a:srgbClr val="FF0000"/>
                </a:solidFill>
                <a:latin typeface="Verdana"/>
              </a:rPr>
              <a:t>recursive enumerable language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Include all languages that are recognizable by </a:t>
            </a:r>
            <a:r>
              <a:rPr lang="en-US" altLang="zh-CN" dirty="0" smtClean="0">
                <a:latin typeface="Verdana"/>
              </a:rPr>
              <a:t>Turing </a:t>
            </a:r>
            <a:r>
              <a:rPr lang="en-US" altLang="zh-CN" dirty="0">
                <a:latin typeface="Verdana"/>
              </a:rPr>
              <a:t>machine</a:t>
            </a:r>
          </a:p>
          <a:p>
            <a:pPr lvl="1" eaLnBrk="1" hangingPunct="1"/>
            <a:endParaRPr lang="zh-CN" altLang="en-US" dirty="0">
              <a:latin typeface="Verdana"/>
              <a:sym typeface="Symbol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6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latin typeface="Verdana"/>
              </a:rPr>
              <a:t>What can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context sensitive </a:t>
            </a:r>
            <a:r>
              <a:rPr lang="en-US" altLang="zh-CN" sz="2000" dirty="0">
                <a:latin typeface="Verdana"/>
              </a:rPr>
              <a:t>grammar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s</a:t>
            </a:r>
            <a:r>
              <a:rPr lang="en-US" altLang="zh-CN" sz="2000" dirty="0">
                <a:latin typeface="Verdana"/>
              </a:rPr>
              <a:t> do?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Write a grammar for </a:t>
            </a:r>
            <a:r>
              <a:rPr lang="en-US" altLang="zh-CN" sz="2000" i="1" dirty="0" err="1">
                <a:latin typeface="Verdana"/>
                <a:sym typeface="Symbol" charset="0"/>
              </a:rPr>
              <a:t>a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i="1" dirty="0" err="1">
                <a:latin typeface="Verdana"/>
                <a:sym typeface="Symbol" charset="0"/>
              </a:rPr>
              <a:t>b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i="1" dirty="0" err="1">
                <a:latin typeface="Verdana"/>
                <a:sym typeface="Symbol" charset="0"/>
              </a:rPr>
              <a:t>c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dirty="0">
                <a:latin typeface="Verdana"/>
                <a:sym typeface="Symbol" charset="0"/>
              </a:rPr>
              <a:t>  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	</a:t>
            </a:r>
            <a:r>
              <a:rPr lang="en-US" altLang="zh-CN" sz="2000" dirty="0">
                <a:latin typeface="Verdana"/>
                <a:sym typeface="Symbol" charset="0"/>
              </a:rPr>
              <a:t>S  </a:t>
            </a:r>
            <a:r>
              <a:rPr lang="en-US" altLang="zh-CN" sz="2000" dirty="0" err="1">
                <a:latin typeface="Verdana"/>
                <a:sym typeface="Symbol" charset="0"/>
              </a:rPr>
              <a:t>aSBC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	</a:t>
            </a:r>
            <a:r>
              <a:rPr lang="en-US" altLang="zh-CN" sz="2000" dirty="0">
                <a:latin typeface="Verdana"/>
                <a:sym typeface="Symbol" charset="0"/>
              </a:rPr>
              <a:t>S  </a:t>
            </a:r>
            <a:r>
              <a:rPr lang="en-US" altLang="zh-CN" sz="2000" dirty="0" err="1">
                <a:latin typeface="Verdana"/>
                <a:sym typeface="Symbol" charset="0"/>
              </a:rPr>
              <a:t>aBC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	</a:t>
            </a:r>
            <a:r>
              <a:rPr lang="en-US" altLang="zh-CN" sz="2000" dirty="0">
                <a:latin typeface="Verdana"/>
                <a:sym typeface="Symbol" charset="0"/>
              </a:rPr>
              <a:t>CB  BC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	</a:t>
            </a:r>
            <a:r>
              <a:rPr lang="en-US" altLang="zh-CN" sz="2000" dirty="0" err="1">
                <a:latin typeface="Verdana"/>
                <a:sym typeface="Symbol" charset="0"/>
              </a:rPr>
              <a:t>aB</a:t>
            </a:r>
            <a:r>
              <a:rPr lang="en-US" altLang="zh-CN" sz="2000" dirty="0">
                <a:latin typeface="Verdana"/>
                <a:sym typeface="Symbol" charset="0"/>
              </a:rPr>
              <a:t>  </a:t>
            </a:r>
            <a:r>
              <a:rPr lang="en-US" altLang="zh-CN" sz="2000" dirty="0" err="1">
                <a:latin typeface="Verdana"/>
                <a:sym typeface="Symbol" charset="0"/>
              </a:rPr>
              <a:t>ab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	</a:t>
            </a:r>
            <a:r>
              <a:rPr lang="en-US" altLang="zh-CN" sz="2000" dirty="0" err="1">
                <a:latin typeface="Verdana"/>
                <a:sym typeface="Symbol" charset="0"/>
              </a:rPr>
              <a:t>bB</a:t>
            </a:r>
            <a:r>
              <a:rPr lang="en-US" altLang="zh-CN" sz="2000" dirty="0">
                <a:latin typeface="Verdana"/>
                <a:sym typeface="Symbol" charset="0"/>
              </a:rPr>
              <a:t>  bb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	</a:t>
            </a:r>
            <a:r>
              <a:rPr lang="en-US" altLang="zh-CN" sz="2000" dirty="0" err="1">
                <a:latin typeface="Verdana"/>
                <a:sym typeface="Symbol" charset="0"/>
              </a:rPr>
              <a:t>bC</a:t>
            </a:r>
            <a:r>
              <a:rPr lang="en-US" altLang="zh-CN" sz="2000" dirty="0">
                <a:latin typeface="Verdana"/>
                <a:sym typeface="Symbol" charset="0"/>
              </a:rPr>
              <a:t>  </a:t>
            </a:r>
            <a:r>
              <a:rPr lang="en-US" altLang="zh-CN" sz="2000" dirty="0" err="1">
                <a:latin typeface="Verdana"/>
                <a:sym typeface="Symbol" charset="0"/>
              </a:rPr>
              <a:t>bc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	</a:t>
            </a:r>
            <a:r>
              <a:rPr lang="en-US" altLang="zh-CN" sz="2000" dirty="0" err="1">
                <a:latin typeface="Verdana"/>
                <a:sym typeface="Symbol" charset="0"/>
              </a:rPr>
              <a:t>cC</a:t>
            </a:r>
            <a:r>
              <a:rPr lang="en-US" altLang="zh-CN" sz="2000" dirty="0">
                <a:latin typeface="Verdana"/>
                <a:sym typeface="Symbol" charset="0"/>
              </a:rPr>
              <a:t>  cc 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Small note about </a:t>
            </a:r>
            <a:r>
              <a:rPr lang="en-US" altLang="zh-CN" sz="1800" dirty="0">
                <a:latin typeface="Verdana"/>
                <a:sym typeface="Symbol" charset="0"/>
              </a:rPr>
              <a:t>CB  BC</a:t>
            </a:r>
            <a:endParaRPr lang="en-US" altLang="zh-TW" sz="1800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3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Can be considered as context sensitive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in a modified definition</a:t>
            </a:r>
          </a:p>
          <a:p>
            <a:pPr lvl="3" eaLnBrk="1" hangingPunct="1"/>
            <a:r>
              <a:rPr lang="en-US" altLang="zh-CN" sz="1800" dirty="0">
                <a:latin typeface="Verdana"/>
                <a:sym typeface="Symbol" charset="0"/>
              </a:rPr>
              <a:t>  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, </a:t>
            </a:r>
            <a:r>
              <a:rPr lang="en-US" altLang="zh-TW" sz="1800" dirty="0" err="1">
                <a:latin typeface="Verdana"/>
                <a:ea typeface="新細明體" charset="0"/>
                <a:cs typeface="新細明體" charset="0"/>
                <a:sym typeface="Symbol" charset="0"/>
              </a:rPr>
              <a:t>len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(</a:t>
            </a:r>
            <a:r>
              <a:rPr lang="en-US" altLang="zh-CN" sz="1800" dirty="0">
                <a:latin typeface="Verdana"/>
                <a:sym typeface="Symbol" charset="0"/>
              </a:rPr>
              <a:t>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)  </a:t>
            </a:r>
            <a:r>
              <a:rPr lang="en-US" altLang="zh-TW" sz="1800" dirty="0" err="1">
                <a:latin typeface="Verdana"/>
                <a:ea typeface="新細明體" charset="0"/>
                <a:cs typeface="新細明體" charset="0"/>
                <a:sym typeface="Symbol" charset="0"/>
              </a:rPr>
              <a:t>len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(</a:t>
            </a:r>
            <a:r>
              <a:rPr lang="en-US" altLang="zh-CN" sz="1800" dirty="0">
                <a:latin typeface="Verdana"/>
                <a:sym typeface="Symbol" charset="0"/>
              </a:rPr>
              <a:t>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) has been proven to produce CSL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Derivation: S  </a:t>
            </a:r>
            <a:r>
              <a:rPr lang="en-US" altLang="zh-CN" sz="2000" dirty="0" err="1" smtClean="0">
                <a:latin typeface="Verdana"/>
                <a:sym typeface="Symbol" charset="0"/>
              </a:rPr>
              <a:t>aSBC</a:t>
            </a:r>
            <a:r>
              <a:rPr lang="en-US" altLang="zh-CN" sz="2000" dirty="0" smtClean="0">
                <a:latin typeface="Verdana"/>
                <a:sym typeface="Symbol" charset="0"/>
              </a:rPr>
              <a:t> </a:t>
            </a:r>
            <a:r>
              <a:rPr lang="en-US" altLang="zh-CN" sz="2000" dirty="0">
                <a:latin typeface="Verdana"/>
                <a:sym typeface="Symbol" charset="0"/>
              </a:rPr>
              <a:t> </a:t>
            </a:r>
            <a:r>
              <a:rPr lang="en-US" altLang="zh-CN" sz="2000" dirty="0" err="1">
                <a:latin typeface="Verdana"/>
                <a:sym typeface="Symbol" charset="0"/>
              </a:rPr>
              <a:t>a</a:t>
            </a:r>
            <a:r>
              <a:rPr lang="en-US" altLang="zh-CN" sz="2000" dirty="0" err="1">
                <a:solidFill>
                  <a:srgbClr val="FF0000"/>
                </a:solidFill>
                <a:latin typeface="Verdana"/>
                <a:sym typeface="Symbol" charset="0"/>
              </a:rPr>
              <a:t>aBC</a:t>
            </a:r>
            <a:r>
              <a:rPr lang="en-US" altLang="zh-CN" sz="2000" dirty="0" err="1">
                <a:latin typeface="Verdana"/>
                <a:sym typeface="Symbol" charset="0"/>
              </a:rPr>
              <a:t>BC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aaB</a:t>
            </a:r>
            <a:r>
              <a:rPr lang="en-US" altLang="zh-CN" sz="2000" dirty="0" err="1">
                <a:solidFill>
                  <a:srgbClr val="FF0000"/>
                </a:solidFill>
                <a:latin typeface="Verdana"/>
                <a:sym typeface="Symbol" charset="0"/>
              </a:rPr>
              <a:t>BC</a:t>
            </a:r>
            <a:r>
              <a:rPr lang="en-US" altLang="zh-CN" sz="2000" dirty="0" err="1">
                <a:latin typeface="Verdana"/>
                <a:sym typeface="Symbol" charset="0"/>
              </a:rPr>
              <a:t>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</a:t>
            </a:r>
            <a:r>
              <a:rPr lang="en-US" altLang="zh-CN" sz="2000" dirty="0" err="1">
                <a:solidFill>
                  <a:srgbClr val="FF0000"/>
                </a:solidFill>
                <a:latin typeface="Verdana"/>
                <a:sym typeface="Symbol" charset="0"/>
              </a:rPr>
              <a:t>b</a:t>
            </a:r>
            <a:r>
              <a:rPr lang="en-US" altLang="zh-CN" sz="2000" dirty="0" err="1">
                <a:latin typeface="Verdana"/>
                <a:sym typeface="Symbol" charset="0"/>
              </a:rPr>
              <a:t>BCC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aab</a:t>
            </a:r>
            <a:r>
              <a:rPr lang="en-US" altLang="zh-CN" sz="2000" dirty="0" err="1">
                <a:solidFill>
                  <a:srgbClr val="FF0000"/>
                </a:solidFill>
                <a:latin typeface="Verdana"/>
                <a:sym typeface="Symbol" charset="0"/>
              </a:rPr>
              <a:t>b</a:t>
            </a:r>
            <a:r>
              <a:rPr lang="en-US" altLang="zh-CN" sz="2000" dirty="0" err="1">
                <a:latin typeface="Verdana"/>
                <a:sym typeface="Symbol" charset="0"/>
              </a:rPr>
              <a:t>CC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aabb</a:t>
            </a:r>
            <a:r>
              <a:rPr lang="en-US" altLang="zh-CN" sz="2000" dirty="0" err="1">
                <a:solidFill>
                  <a:srgbClr val="FF0000"/>
                </a:solidFill>
                <a:latin typeface="Verdana"/>
                <a:sym typeface="Symbol" charset="0"/>
              </a:rPr>
              <a:t>c</a:t>
            </a:r>
            <a:r>
              <a:rPr lang="en-US" altLang="zh-CN" sz="2000" dirty="0" err="1">
                <a:latin typeface="Verdana"/>
                <a:sym typeface="Symbol" charset="0"/>
              </a:rPr>
              <a:t>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aabbc</a:t>
            </a:r>
            <a:r>
              <a:rPr lang="en-US" altLang="zh-CN" sz="2000" dirty="0" err="1">
                <a:solidFill>
                  <a:srgbClr val="FF0000"/>
                </a:solidFill>
                <a:latin typeface="Verdana"/>
                <a:sym typeface="Symbol" charset="0"/>
              </a:rPr>
              <a:t>c</a:t>
            </a:r>
            <a:endParaRPr lang="en-US" altLang="zh-CN" sz="2000" dirty="0">
              <a:solidFill>
                <a:srgbClr val="FF0000"/>
              </a:solidFill>
              <a:latin typeface="Verdana"/>
              <a:sym typeface="Symbol" charset="0"/>
            </a:endParaRPr>
          </a:p>
        </p:txBody>
      </p:sp>
      <p:sp>
        <p:nvSpPr>
          <p:cNvPr id="279557" name="AutoShape 5"/>
          <p:cNvSpPr>
            <a:spLocks noChangeArrowheads="1"/>
          </p:cNvSpPr>
          <p:nvPr/>
        </p:nvSpPr>
        <p:spPr bwMode="auto">
          <a:xfrm>
            <a:off x="3384550" y="2130425"/>
            <a:ext cx="3244850" cy="384175"/>
          </a:xfrm>
          <a:prstGeom prst="wedgeRectCallout">
            <a:avLst>
              <a:gd name="adj1" fmla="val -73289"/>
              <a:gd name="adj2" fmla="val -941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2000" dirty="0"/>
              <a:t>Generate as many </a:t>
            </a:r>
            <a:r>
              <a:rPr lang="en-US" altLang="zh-CN" sz="2000" dirty="0" smtClean="0"/>
              <a:t>a’s </a:t>
            </a:r>
            <a:r>
              <a:rPr lang="en-US" altLang="zh-CN" sz="2000" dirty="0"/>
              <a:t>as necessary</a:t>
            </a:r>
          </a:p>
        </p:txBody>
      </p:sp>
      <p:sp>
        <p:nvSpPr>
          <p:cNvPr id="279558" name="AutoShape 6"/>
          <p:cNvSpPr>
            <a:spLocks noChangeArrowheads="1"/>
          </p:cNvSpPr>
          <p:nvPr/>
        </p:nvSpPr>
        <p:spPr bwMode="auto">
          <a:xfrm>
            <a:off x="2819400" y="2514600"/>
            <a:ext cx="6172200" cy="381000"/>
          </a:xfrm>
          <a:prstGeom prst="wedgeRectCallout">
            <a:avLst>
              <a:gd name="adj1" fmla="val -55206"/>
              <a:gd name="adj2" fmla="val 1270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2000" dirty="0"/>
              <a:t>Generate the last </a:t>
            </a:r>
            <a:r>
              <a:rPr lang="en-US" altLang="zh-CN" sz="2000" dirty="0" smtClean="0"/>
              <a:t>a; Now </a:t>
            </a:r>
            <a:r>
              <a:rPr lang="en-US" altLang="zh-CN" sz="2000" dirty="0"/>
              <a:t>the string has as many </a:t>
            </a:r>
            <a:r>
              <a:rPr lang="en-US" altLang="zh-CN" sz="2000" dirty="0" smtClean="0"/>
              <a:t>a’s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B’s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C’s</a:t>
            </a:r>
            <a:endParaRPr lang="en-US" altLang="zh-CN" sz="2000" dirty="0"/>
          </a:p>
        </p:txBody>
      </p:sp>
      <p:sp>
        <p:nvSpPr>
          <p:cNvPr id="279559" name="AutoShape 7"/>
          <p:cNvSpPr>
            <a:spLocks noChangeArrowheads="1"/>
          </p:cNvSpPr>
          <p:nvPr/>
        </p:nvSpPr>
        <p:spPr bwMode="auto">
          <a:xfrm>
            <a:off x="3276600" y="2887663"/>
            <a:ext cx="5486400" cy="388937"/>
          </a:xfrm>
          <a:prstGeom prst="wedgeRectCallout">
            <a:avLst>
              <a:gd name="adj1" fmla="val -63701"/>
              <a:gd name="adj2" fmla="val 370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2000" dirty="0"/>
              <a:t>Switch CB so that </a:t>
            </a:r>
            <a:r>
              <a:rPr lang="en-US" altLang="zh-CN" sz="2000" dirty="0" smtClean="0"/>
              <a:t>B’s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C’s </a:t>
            </a:r>
            <a:r>
              <a:rPr lang="en-US" altLang="zh-CN" sz="2000" dirty="0"/>
              <a:t>are in the correct order</a:t>
            </a:r>
          </a:p>
        </p:txBody>
      </p:sp>
      <p:sp>
        <p:nvSpPr>
          <p:cNvPr id="279560" name="AutoShape 8"/>
          <p:cNvSpPr>
            <a:spLocks noChangeArrowheads="1"/>
          </p:cNvSpPr>
          <p:nvPr/>
        </p:nvSpPr>
        <p:spPr bwMode="auto">
          <a:xfrm>
            <a:off x="3348038" y="3282950"/>
            <a:ext cx="2824162" cy="374650"/>
          </a:xfrm>
          <a:prstGeom prst="wedgeRectCallout">
            <a:avLst>
              <a:gd name="adj1" fmla="val -79990"/>
              <a:gd name="adj2" fmla="val 308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2000" dirty="0"/>
              <a:t>Substitute the first B by b</a:t>
            </a:r>
          </a:p>
        </p:txBody>
      </p:sp>
      <p:sp>
        <p:nvSpPr>
          <p:cNvPr id="279561" name="AutoShape 9"/>
          <p:cNvSpPr>
            <a:spLocks noChangeArrowheads="1"/>
          </p:cNvSpPr>
          <p:nvPr/>
        </p:nvSpPr>
        <p:spPr bwMode="auto">
          <a:xfrm>
            <a:off x="3455988" y="3606801"/>
            <a:ext cx="2487612" cy="355600"/>
          </a:xfrm>
          <a:prstGeom prst="wedgeRectCallout">
            <a:avLst>
              <a:gd name="adj1" fmla="val -88167"/>
              <a:gd name="adj2" fmla="val 52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2000" dirty="0"/>
              <a:t>Substitute the rest </a:t>
            </a:r>
            <a:r>
              <a:rPr lang="en-US" altLang="zh-CN" sz="2000" dirty="0" smtClean="0"/>
              <a:t>B’s</a:t>
            </a:r>
            <a:endParaRPr lang="en-US" altLang="zh-CN" sz="2000" dirty="0"/>
          </a:p>
        </p:txBody>
      </p:sp>
      <p:sp>
        <p:nvSpPr>
          <p:cNvPr id="279562" name="AutoShape 10"/>
          <p:cNvSpPr>
            <a:spLocks noChangeArrowheads="1"/>
          </p:cNvSpPr>
          <p:nvPr/>
        </p:nvSpPr>
        <p:spPr bwMode="auto">
          <a:xfrm>
            <a:off x="3384550" y="3962400"/>
            <a:ext cx="2863850" cy="304800"/>
          </a:xfrm>
          <a:prstGeom prst="wedgeRectCallout">
            <a:avLst>
              <a:gd name="adj1" fmla="val -82962"/>
              <a:gd name="adj2" fmla="val 86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2000" dirty="0"/>
              <a:t>Substitute the first C by c</a:t>
            </a:r>
          </a:p>
        </p:txBody>
      </p:sp>
      <p:sp>
        <p:nvSpPr>
          <p:cNvPr id="279563" name="AutoShape 11"/>
          <p:cNvSpPr>
            <a:spLocks noChangeArrowheads="1"/>
          </p:cNvSpPr>
          <p:nvPr/>
        </p:nvSpPr>
        <p:spPr bwMode="auto">
          <a:xfrm>
            <a:off x="3276600" y="4267200"/>
            <a:ext cx="3330575" cy="381000"/>
          </a:xfrm>
          <a:prstGeom prst="wedgeRectCallout">
            <a:avLst>
              <a:gd name="adj1" fmla="val -74652"/>
              <a:gd name="adj2" fmla="val 766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altLang="zh-CN" sz="2000" dirty="0"/>
              <a:t>Substitute the remaining </a:t>
            </a:r>
            <a:r>
              <a:rPr lang="en-US" altLang="zh-CN" sz="2000" dirty="0" smtClean="0"/>
              <a:t>C’s</a:t>
            </a:r>
            <a:endParaRPr lang="en-US" altLang="zh-CN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4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nimBg="1"/>
      <p:bldP spid="279558" grpId="0" animBg="1"/>
      <p:bldP spid="279559" grpId="0" animBg="1"/>
      <p:bldP spid="279560" grpId="0" animBg="1"/>
      <p:bldP spid="279561" grpId="0" animBg="1"/>
      <p:bldP spid="279562" grpId="0" animBg="1"/>
      <p:bldP spid="2795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Grammar</a:t>
            </a:r>
            <a:endParaRPr lang="en-US" altLang="zh-CN" dirty="0">
              <a:latin typeface="Verdan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  <a:sym typeface="Symbol" charset="0"/>
              </a:rPr>
              <a:t>D</a:t>
            </a:r>
            <a:r>
              <a:rPr lang="en-US" altLang="zh-CN" sz="2400" dirty="0">
                <a:latin typeface="Verdana"/>
                <a:sym typeface="Symbol" charset="0"/>
              </a:rPr>
              <a:t>efinition</a:t>
            </a:r>
            <a:endParaRPr lang="en-US" altLang="zh-CN" sz="1800" dirty="0">
              <a:latin typeface="Verdana"/>
              <a:sym typeface="Symbol" charset="0"/>
            </a:endParaRP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G = </a:t>
            </a:r>
            <a:r>
              <a:rPr lang="en-US" altLang="zh-CN" sz="2000" dirty="0">
                <a:latin typeface="Verdana"/>
                <a:sym typeface="Symbol" charset="0"/>
              </a:rPr>
              <a:t>( T, N, S, P )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T: Terminals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N: Non-terminals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S: Start symbol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P: Production rules</a:t>
            </a:r>
            <a:endParaRPr lang="en-US" altLang="zh-TW" sz="1800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/>
            <a:r>
              <a:rPr lang="en-US" altLang="zh-CN" sz="2000" dirty="0">
                <a:latin typeface="Verdana"/>
              </a:rPr>
              <a:t>T: the set of terminals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Terminals are essentially the tokens</a:t>
            </a:r>
            <a:endParaRPr lang="en-US" altLang="zh-TW" sz="1800" dirty="0">
              <a:latin typeface="Verdana"/>
              <a:ea typeface="新細明體" charset="0"/>
              <a:cs typeface="新細明體" charset="0"/>
            </a:endParaRP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Similar to the set of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latin typeface="Verdana"/>
                <a:ea typeface="新細明體" charset="0"/>
                <a:cs typeface="新細明體" charset="0"/>
              </a:rPr>
              <a:t>symbols</a:t>
            </a:r>
            <a:r>
              <a:rPr lang="en-US" altLang="zh-TW" sz="1800" dirty="0">
                <a:solidFill>
                  <a:srgbClr val="660066"/>
                </a:solidFill>
                <a:latin typeface="Verdana"/>
                <a:ea typeface="新細明體" charset="0"/>
                <a:cs typeface="新細明體" charset="0"/>
              </a:rPr>
              <a:t>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in RE/FA</a:t>
            </a:r>
            <a:r>
              <a:rPr lang="en-US" altLang="zh-CN" sz="1800" dirty="0">
                <a:latin typeface="Verdana"/>
              </a:rPr>
              <a:t> 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Generally represented by 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</a:rPr>
              <a:t>lower case alphabets </a:t>
            </a:r>
            <a:r>
              <a:rPr lang="en-US" altLang="zh-CN" sz="1800" dirty="0">
                <a:latin typeface="Verdana"/>
              </a:rPr>
              <a:t>in grammars</a:t>
            </a:r>
          </a:p>
          <a:p>
            <a:pPr lvl="3" eaLnBrk="1" hangingPunct="1"/>
            <a:r>
              <a:rPr lang="en-US" altLang="zh-CN" sz="1800" dirty="0">
                <a:latin typeface="Verdana"/>
              </a:rPr>
              <a:t>E.g., </a:t>
            </a:r>
            <a:r>
              <a:rPr lang="en-US" altLang="zh-CN" sz="1800" dirty="0">
                <a:solidFill>
                  <a:srgbClr val="0000FF"/>
                </a:solidFill>
                <a:latin typeface="Verdana"/>
              </a:rPr>
              <a:t>if, while, a, b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Also, </a:t>
            </a:r>
            <a:r>
              <a:rPr lang="en-US" altLang="zh-CN" sz="1800" dirty="0">
                <a:solidFill>
                  <a:srgbClr val="0000FF"/>
                </a:solidFill>
                <a:latin typeface="Verdana"/>
              </a:rPr>
              <a:t>+, &gt;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Also, id (represent the identifiers, not the alphabets themselves)</a:t>
            </a:r>
          </a:p>
          <a:p>
            <a:pPr lvl="2" eaLnBrk="1" hangingPunct="1"/>
            <a:endParaRPr lang="en-US" altLang="zh-CN" sz="1800" dirty="0">
              <a:latin typeface="Verdan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5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latin typeface="Verdana"/>
              </a:rPr>
              <a:t>What can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context sensitive</a:t>
            </a:r>
            <a:r>
              <a:rPr lang="en-US" altLang="zh-CN" sz="2000" dirty="0">
                <a:latin typeface="Verdana"/>
              </a:rPr>
              <a:t> grammar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s</a:t>
            </a:r>
            <a:r>
              <a:rPr lang="en-US" altLang="zh-CN" sz="2000" dirty="0">
                <a:latin typeface="Verdana"/>
              </a:rPr>
              <a:t> do?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Write a grammar for </a:t>
            </a:r>
            <a:r>
              <a:rPr lang="en-US" altLang="zh-CN" sz="2000" i="1" dirty="0" err="1">
                <a:latin typeface="Verdana"/>
                <a:sym typeface="Symbol" charset="0"/>
              </a:rPr>
              <a:t>a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i="1" dirty="0" err="1">
                <a:latin typeface="Verdana"/>
                <a:sym typeface="Symbol" charset="0"/>
              </a:rPr>
              <a:t>b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i="1" dirty="0" err="1">
                <a:latin typeface="Verdana"/>
                <a:sym typeface="Symbol" charset="0"/>
              </a:rPr>
              <a:t>c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dirty="0">
                <a:latin typeface="Verdana"/>
                <a:sym typeface="Symbol" charset="0"/>
              </a:rPr>
              <a:t> 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  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Is it possible to accept strings other than </a:t>
            </a:r>
            <a:r>
              <a:rPr lang="en-US" altLang="zh-CN" sz="2000" i="1" dirty="0" err="1">
                <a:latin typeface="Verdana"/>
                <a:sym typeface="Symbol" charset="0"/>
              </a:rPr>
              <a:t>a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i="1" dirty="0" err="1">
                <a:latin typeface="Verdana"/>
                <a:sym typeface="Symbol" charset="0"/>
              </a:rPr>
              <a:t>b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i="1" dirty="0" err="1">
                <a:latin typeface="Verdana"/>
                <a:sym typeface="Symbol" charset="0"/>
              </a:rPr>
              <a:t>c</a:t>
            </a:r>
            <a:r>
              <a:rPr lang="en-US" altLang="zh-CN" sz="20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2000" dirty="0">
                <a:latin typeface="Verdana"/>
                <a:sym typeface="Symbol" charset="0"/>
              </a:rPr>
              <a:t>  </a:t>
            </a: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S  </a:t>
            </a:r>
            <a:r>
              <a:rPr lang="en-US" altLang="zh-CN" sz="2000" dirty="0" err="1">
                <a:latin typeface="Verdana"/>
                <a:sym typeface="Symbol" charset="0"/>
              </a:rPr>
              <a:t>aSBC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aaBCBC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aabCBC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 err="1">
                <a:latin typeface="Verdana"/>
                <a:sym typeface="Symbol" charset="0"/>
              </a:rPr>
              <a:t>aab</a:t>
            </a:r>
            <a:r>
              <a:rPr lang="en-US" altLang="zh-CN" sz="2000" dirty="0" err="1">
                <a:solidFill>
                  <a:srgbClr val="FF0000"/>
                </a:solidFill>
                <a:latin typeface="Verdana"/>
                <a:sym typeface="Symbol" charset="0"/>
              </a:rPr>
              <a:t>cB</a:t>
            </a:r>
            <a:r>
              <a:rPr lang="en-US" altLang="zh-CN" sz="2000" dirty="0" err="1">
                <a:latin typeface="Verdana"/>
                <a:sym typeface="Symbol" charset="0"/>
              </a:rPr>
              <a:t>C</a:t>
            </a:r>
            <a:r>
              <a:rPr lang="en-US" altLang="zh-CN" sz="2000" dirty="0">
                <a:latin typeface="Verdana"/>
                <a:sym typeface="Symbol" charset="0"/>
              </a:rPr>
              <a:t>  </a:t>
            </a:r>
            <a:r>
              <a:rPr lang="en-US" altLang="zh-CN" sz="2000" dirty="0">
                <a:solidFill>
                  <a:srgbClr val="FF0000"/>
                </a:solidFill>
                <a:latin typeface="Verdana"/>
                <a:sym typeface="Symbol" charset="0"/>
              </a:rPr>
              <a:t>fail</a:t>
            </a:r>
          </a:p>
          <a:p>
            <a:pPr lvl="1" eaLnBrk="1" hangingPunct="1"/>
            <a:endParaRPr lang="en-US" altLang="zh-CN" sz="2000" dirty="0">
              <a:latin typeface="Verdana"/>
              <a:sym typeface="Symbol" charset="0"/>
            </a:endParaRPr>
          </a:p>
          <a:p>
            <a:pPr lvl="1" eaLnBrk="1" hangingPunct="1"/>
            <a:r>
              <a:rPr lang="en-US" altLang="zh-CN" sz="2000" dirty="0">
                <a:latin typeface="Verdana"/>
                <a:sym typeface="Symbol" charset="0"/>
              </a:rPr>
              <a:t>Why no other strings possible?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If the CB  BC switch is done fully</a:t>
            </a:r>
          </a:p>
          <a:p>
            <a:pPr lvl="3" eaLnBrk="1" hangingPunct="1"/>
            <a:r>
              <a:rPr lang="en-US" altLang="zh-CN" sz="1800" dirty="0">
                <a:latin typeface="Verdana"/>
                <a:sym typeface="Symbol" charset="0"/>
              </a:rPr>
              <a:t>Can only substitute sequentially to reach </a:t>
            </a:r>
            <a:r>
              <a:rPr lang="en-US" altLang="zh-CN" sz="1800" i="1" dirty="0" err="1">
                <a:latin typeface="Verdana"/>
                <a:sym typeface="Symbol" charset="0"/>
              </a:rPr>
              <a:t>a</a:t>
            </a:r>
            <a:r>
              <a:rPr lang="en-US" altLang="zh-CN" sz="18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i="1" dirty="0" err="1">
                <a:latin typeface="Verdana"/>
                <a:sym typeface="Symbol" charset="0"/>
              </a:rPr>
              <a:t>b</a:t>
            </a:r>
            <a:r>
              <a:rPr lang="en-US" altLang="zh-CN" sz="18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i="1" dirty="0" err="1">
                <a:latin typeface="Verdana"/>
                <a:sym typeface="Symbol" charset="0"/>
              </a:rPr>
              <a:t>c</a:t>
            </a:r>
            <a:r>
              <a:rPr lang="en-US" altLang="zh-CN" sz="1800" i="1" baseline="30000" dirty="0" err="1">
                <a:latin typeface="Verdana"/>
                <a:sym typeface="Symbol" charset="0"/>
              </a:rPr>
              <a:t>n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</a:p>
          <a:p>
            <a:pPr lvl="3" eaLnBrk="1" hangingPunct="1"/>
            <a:r>
              <a:rPr lang="en-US" altLang="zh-CN" sz="1800" dirty="0">
                <a:solidFill>
                  <a:srgbClr val="0000FF"/>
                </a:solidFill>
                <a:latin typeface="Verdana"/>
                <a:sym typeface="Symbol" charset="0"/>
              </a:rPr>
              <a:t>B and C cannot be </a:t>
            </a:r>
            <a:r>
              <a:rPr lang="en-US" altLang="zh-CN" sz="1800" dirty="0" smtClean="0">
                <a:solidFill>
                  <a:srgbClr val="0000FF"/>
                </a:solidFill>
                <a:latin typeface="Verdana"/>
                <a:sym typeface="Symbol" charset="0"/>
              </a:rPr>
              <a:t>substituted without </a:t>
            </a:r>
            <a:r>
              <a:rPr lang="en-US" altLang="zh-CN" sz="1800" dirty="0">
                <a:solidFill>
                  <a:srgbClr val="0000FF"/>
                </a:solidFill>
                <a:latin typeface="Verdana"/>
                <a:sym typeface="Symbol" charset="0"/>
              </a:rPr>
              <a:t>a terminal proceeding it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If the CB  BC switch is not done fully</a:t>
            </a:r>
          </a:p>
          <a:p>
            <a:pPr lvl="3" eaLnBrk="1" hangingPunct="1"/>
            <a:r>
              <a:rPr lang="en-US" altLang="zh-CN" sz="1800" dirty="0">
                <a:latin typeface="Verdana"/>
                <a:sym typeface="Symbol" charset="0"/>
              </a:rPr>
              <a:t>No way to generate new </a:t>
            </a:r>
            <a:r>
              <a:rPr lang="zh-CN" altLang="en-US" sz="1800" dirty="0">
                <a:latin typeface="Verdana"/>
                <a:sym typeface="Symbol" charset="0"/>
              </a:rPr>
              <a:t>“</a:t>
            </a:r>
            <a:r>
              <a:rPr lang="en-US" altLang="zh-CN" sz="1800" dirty="0">
                <a:latin typeface="Verdana"/>
                <a:sym typeface="Symbol" charset="0"/>
              </a:rPr>
              <a:t>a</a:t>
            </a:r>
            <a:r>
              <a:rPr lang="zh-CN" altLang="en-US" sz="1800" dirty="0">
                <a:latin typeface="Verdana"/>
                <a:sym typeface="Symbol" charset="0"/>
              </a:rPr>
              <a:t>”</a:t>
            </a:r>
            <a:r>
              <a:rPr lang="en-US" altLang="zh-CN" sz="1800" dirty="0">
                <a:latin typeface="Verdana"/>
                <a:sym typeface="Symbol" charset="0"/>
              </a:rPr>
              <a:t>s after a </a:t>
            </a:r>
            <a:r>
              <a:rPr lang="zh-CN" altLang="en-US" sz="1800" dirty="0">
                <a:latin typeface="Verdana"/>
                <a:sym typeface="Symbol" charset="0"/>
              </a:rPr>
              <a:t>“</a:t>
            </a:r>
            <a:r>
              <a:rPr lang="en-US" altLang="zh-CN" sz="1800" dirty="0">
                <a:latin typeface="Verdana"/>
                <a:sym typeface="Symbol" charset="0"/>
              </a:rPr>
              <a:t>b</a:t>
            </a:r>
            <a:r>
              <a:rPr lang="zh-CN" altLang="en-US" sz="1800" dirty="0">
                <a:latin typeface="Verdana"/>
                <a:sym typeface="Symbol" charset="0"/>
              </a:rPr>
              <a:t>”</a:t>
            </a:r>
            <a:r>
              <a:rPr lang="en-US" altLang="zh-CN" sz="1800" dirty="0">
                <a:latin typeface="Verdana"/>
                <a:sym typeface="Symbol" charset="0"/>
              </a:rPr>
              <a:t> is substituted</a:t>
            </a:r>
          </a:p>
          <a:p>
            <a:pPr lvl="3" eaLnBrk="1" hangingPunct="1"/>
            <a:r>
              <a:rPr lang="en-US" altLang="zh-CN" sz="1800" dirty="0">
                <a:latin typeface="Verdana"/>
                <a:sym typeface="Symbol" charset="0"/>
              </a:rPr>
              <a:t>Once a </a:t>
            </a:r>
            <a:r>
              <a:rPr lang="zh-CN" altLang="en-US" sz="1800" dirty="0">
                <a:latin typeface="Verdana"/>
                <a:sym typeface="Symbol" charset="0"/>
              </a:rPr>
              <a:t>“</a:t>
            </a:r>
            <a:r>
              <a:rPr lang="en-US" altLang="zh-CN" sz="1800" dirty="0">
                <a:latin typeface="Verdana"/>
                <a:sym typeface="Symbol" charset="0"/>
              </a:rPr>
              <a:t>c</a:t>
            </a:r>
            <a:r>
              <a:rPr lang="zh-CN" altLang="en-US" sz="1800" dirty="0">
                <a:latin typeface="Verdana"/>
                <a:sym typeface="Symbol" charset="0"/>
              </a:rPr>
              <a:t>”</a:t>
            </a:r>
            <a:r>
              <a:rPr lang="en-US" altLang="zh-CN" sz="1800" dirty="0">
                <a:latin typeface="Verdana"/>
                <a:sym typeface="Symbol" charset="0"/>
              </a:rPr>
              <a:t> is generated, if there is any remaining B, there is no way to substitute it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675293" y="1371600"/>
            <a:ext cx="10445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S  </a:t>
            </a:r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aSBC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S  </a:t>
            </a:r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aBC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CB  BC </a:t>
            </a:r>
          </a:p>
          <a:p>
            <a:pPr eaLnBrk="1" hangingPunct="1"/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aB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 </a:t>
            </a:r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ab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</a:t>
            </a:r>
          </a:p>
          <a:p>
            <a:pPr eaLnBrk="1" hangingPunct="1"/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bB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 bb </a:t>
            </a:r>
          </a:p>
          <a:p>
            <a:pPr eaLnBrk="1" hangingPunct="1"/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bC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 </a:t>
            </a:r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bc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</a:t>
            </a:r>
          </a:p>
          <a:p>
            <a:pPr eaLnBrk="1" hangingPunct="1"/>
            <a:r>
              <a:rPr lang="en-US" altLang="zh-CN" sz="1600" dirty="0" err="1">
                <a:solidFill>
                  <a:srgbClr val="0000FF"/>
                </a:solidFill>
                <a:latin typeface="Verdana"/>
                <a:sym typeface="Symbol" charset="0"/>
              </a:rPr>
              <a:t>cC</a:t>
            </a:r>
            <a:r>
              <a:rPr lang="en-US" altLang="zh-CN" sz="1600" dirty="0">
                <a:solidFill>
                  <a:srgbClr val="0000FF"/>
                </a:solidFill>
                <a:latin typeface="Verdana"/>
                <a:sym typeface="Symbol" charset="0"/>
              </a:rPr>
              <a:t>  cc </a:t>
            </a:r>
            <a:endParaRPr lang="en-US" altLang="zh-CN" sz="1600" dirty="0">
              <a:solidFill>
                <a:srgbClr val="0000FF"/>
              </a:solidFill>
              <a:latin typeface="Verdan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9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Verdana"/>
              </a:rPr>
              <a:t>Languages </a:t>
            </a:r>
            <a:r>
              <a:rPr lang="en-US" altLang="zh-CN" dirty="0">
                <a:latin typeface="Verdana"/>
              </a:rPr>
              <a:t>and Grammars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Verdana"/>
                <a:sym typeface="Symbol" charset="0"/>
              </a:rPr>
              <a:t>Language classes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203450" y="2133600"/>
            <a:ext cx="51054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584450" y="2895600"/>
            <a:ext cx="4343400" cy="304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965450" y="3581400"/>
            <a:ext cx="36576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346450" y="4267200"/>
            <a:ext cx="2971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429000" y="2286000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Times" charset="0"/>
              </a:rPr>
              <a:t>Type-0 </a:t>
            </a:r>
            <a:r>
              <a:rPr lang="en-US" altLang="zh-CN" sz="1600" dirty="0" smtClean="0">
                <a:latin typeface="Times" charset="0"/>
              </a:rPr>
              <a:t>languages</a:t>
            </a:r>
          </a:p>
          <a:p>
            <a:pPr algn="ctr" eaLnBrk="1" hangingPunct="1"/>
            <a:r>
              <a:rPr lang="en-US" altLang="zh-CN" sz="1600" dirty="0" smtClean="0">
                <a:latin typeface="Times" charset="0"/>
              </a:rPr>
              <a:t>(</a:t>
            </a:r>
            <a:r>
              <a:rPr lang="en-US" altLang="zh-CN" sz="1600" dirty="0">
                <a:latin typeface="Times" charset="0"/>
              </a:rPr>
              <a:t>recursive </a:t>
            </a:r>
            <a:r>
              <a:rPr lang="en-US" altLang="zh-CN" sz="1600" dirty="0" smtClean="0">
                <a:latin typeface="Times" charset="0"/>
              </a:rPr>
              <a:t>enumerable)</a:t>
            </a:r>
            <a:endParaRPr lang="en-US" altLang="zh-CN" sz="1600" dirty="0">
              <a:latin typeface="Times" charset="0"/>
            </a:endParaRPr>
          </a:p>
        </p:txBody>
      </p: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3886200" y="2971800"/>
            <a:ext cx="1745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Times" charset="0"/>
              </a:rPr>
              <a:t>Type-1 </a:t>
            </a:r>
            <a:r>
              <a:rPr lang="en-US" altLang="zh-CN" sz="1600" dirty="0" smtClean="0">
                <a:latin typeface="Times" charset="0"/>
              </a:rPr>
              <a:t>languages</a:t>
            </a:r>
          </a:p>
          <a:p>
            <a:pPr algn="ctr" eaLnBrk="1" hangingPunct="1"/>
            <a:r>
              <a:rPr lang="en-US" altLang="zh-CN" sz="1600" dirty="0" smtClean="0">
                <a:latin typeface="Times" charset="0"/>
              </a:rPr>
              <a:t>(context </a:t>
            </a:r>
            <a:r>
              <a:rPr lang="en-US" altLang="zh-CN" sz="1600" dirty="0">
                <a:latin typeface="Times" charset="0"/>
              </a:rPr>
              <a:t>sensitive)</a:t>
            </a:r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4032250" y="3682425"/>
            <a:ext cx="1637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Times" charset="0"/>
              </a:rPr>
              <a:t>Type-2 </a:t>
            </a:r>
            <a:r>
              <a:rPr lang="en-US" altLang="zh-CN" sz="1600" dirty="0" smtClean="0">
                <a:latin typeface="Times" charset="0"/>
              </a:rPr>
              <a:t>languages</a:t>
            </a:r>
          </a:p>
          <a:p>
            <a:pPr algn="ctr" eaLnBrk="1" hangingPunct="1"/>
            <a:r>
              <a:rPr lang="en-US" altLang="zh-CN" sz="1600" dirty="0" smtClean="0">
                <a:latin typeface="Times" charset="0"/>
              </a:rPr>
              <a:t>(context free)</a:t>
            </a:r>
            <a:endParaRPr lang="en-US" altLang="zh-CN" sz="1600" dirty="0">
              <a:latin typeface="Times" charset="0"/>
            </a:endParaRPr>
          </a:p>
        </p:txBody>
      </p:sp>
      <p:sp>
        <p:nvSpPr>
          <p:cNvPr id="32779" name="Text Box 14"/>
          <p:cNvSpPr txBox="1">
            <a:spLocks noChangeArrowheads="1"/>
          </p:cNvSpPr>
          <p:nvPr/>
        </p:nvSpPr>
        <p:spPr bwMode="auto">
          <a:xfrm>
            <a:off x="4032250" y="4503737"/>
            <a:ext cx="1637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Times" charset="0"/>
              </a:rPr>
              <a:t>Type-3 </a:t>
            </a:r>
            <a:r>
              <a:rPr lang="en-US" altLang="zh-CN" sz="1600" dirty="0" smtClean="0">
                <a:latin typeface="Times" charset="0"/>
              </a:rPr>
              <a:t>languages</a:t>
            </a:r>
          </a:p>
          <a:p>
            <a:pPr algn="ctr" eaLnBrk="1" hangingPunct="1"/>
            <a:r>
              <a:rPr lang="en-US" altLang="zh-CN" sz="1600" dirty="0" smtClean="0">
                <a:latin typeface="Times" charset="0"/>
              </a:rPr>
              <a:t>(regular)</a:t>
            </a:r>
            <a:endParaRPr lang="en-US" altLang="zh-CN" sz="1600" dirty="0">
              <a:latin typeface="Times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1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Grammar</a:t>
            </a:r>
            <a:endParaRPr lang="en-US" altLang="zh-CN" dirty="0">
              <a:latin typeface="Verdan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Definition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G = </a:t>
            </a:r>
            <a:r>
              <a:rPr lang="en-US" altLang="zh-CN" dirty="0">
                <a:latin typeface="Verdana"/>
                <a:sym typeface="Symbol" charset="0"/>
              </a:rPr>
              <a:t>( T, </a:t>
            </a:r>
            <a:r>
              <a:rPr lang="en-US" altLang="zh-CN" dirty="0">
                <a:solidFill>
                  <a:srgbClr val="FF0000"/>
                </a:solidFill>
                <a:latin typeface="Verdana"/>
                <a:sym typeface="Symbol" charset="0"/>
              </a:rPr>
              <a:t>N</a:t>
            </a:r>
            <a:r>
              <a:rPr lang="en-US" altLang="zh-CN" dirty="0">
                <a:latin typeface="Verdana"/>
                <a:sym typeface="Symbol" charset="0"/>
              </a:rPr>
              <a:t>, S, P )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N: the set of non-terminals</a:t>
            </a:r>
          </a:p>
          <a:p>
            <a:pPr lvl="2" eaLnBrk="1" hangingPunct="1"/>
            <a:r>
              <a:rPr lang="en-US" altLang="zh-CN" dirty="0">
                <a:latin typeface="Verdana"/>
              </a:rPr>
              <a:t>Used in production rules to generate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sub</a:t>
            </a:r>
            <a:r>
              <a:rPr lang="en-US" altLang="zh-CN" dirty="0">
                <a:latin typeface="Verdana"/>
              </a:rPr>
              <a:t>strings</a:t>
            </a:r>
            <a:endParaRPr lang="en-US" altLang="zh-TW" dirty="0">
              <a:latin typeface="Verdana"/>
              <a:ea typeface="新細明體" charset="0"/>
              <a:cs typeface="新細明體" charset="0"/>
            </a:endParaRP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Functionality-wise, similar to the </a:t>
            </a:r>
            <a:r>
              <a:rPr lang="en-US" altLang="zh-TW" dirty="0">
                <a:solidFill>
                  <a:srgbClr val="9E3611"/>
                </a:solidFill>
                <a:latin typeface="Verdana"/>
                <a:ea typeface="新細明體" charset="0"/>
                <a:cs typeface="新細明體" charset="0"/>
              </a:rPr>
              <a:t>states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 in FA</a:t>
            </a:r>
            <a:endParaRPr lang="en-US" altLang="zh-CN" dirty="0">
              <a:latin typeface="Verdana"/>
            </a:endParaRPr>
          </a:p>
          <a:p>
            <a:pPr lvl="2" eaLnBrk="1" hangingPunct="1"/>
            <a:r>
              <a:rPr lang="en-US" altLang="zh-CN" dirty="0">
                <a:latin typeface="Verdana"/>
              </a:rPr>
              <a:t>Generally represented by </a:t>
            </a:r>
            <a:r>
              <a:rPr lang="en-US" altLang="zh-CN" dirty="0">
                <a:solidFill>
                  <a:srgbClr val="FF0000"/>
                </a:solidFill>
                <a:latin typeface="Verdana"/>
              </a:rPr>
              <a:t>upper case alphabets</a:t>
            </a:r>
          </a:p>
          <a:p>
            <a:pPr lvl="3" eaLnBrk="1" hangingPunct="1"/>
            <a:r>
              <a:rPr lang="en-US" altLang="zh-CN" dirty="0">
                <a:latin typeface="Verdana"/>
              </a:rPr>
              <a:t>But for language specification, specialized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form is </a:t>
            </a:r>
            <a:r>
              <a:rPr lang="en-US" altLang="zh-CN" dirty="0">
                <a:latin typeface="Verdana"/>
              </a:rPr>
              <a:t>used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, such as BNF</a:t>
            </a:r>
            <a:endParaRPr lang="en-US" altLang="zh-CN" dirty="0">
              <a:latin typeface="Verdana"/>
            </a:endParaRPr>
          </a:p>
          <a:p>
            <a:pPr lvl="1" eaLnBrk="1" hangingPunct="1"/>
            <a:r>
              <a:rPr lang="en-US" altLang="zh-CN" dirty="0">
                <a:latin typeface="Verdana"/>
              </a:rPr>
              <a:t>N </a:t>
            </a:r>
            <a:r>
              <a:rPr lang="en-US" altLang="zh-CN" dirty="0">
                <a:latin typeface="Verdana"/>
                <a:sym typeface="Symbol" charset="0"/>
              </a:rPr>
              <a:t> T</a:t>
            </a:r>
            <a:endParaRPr lang="en-US" altLang="zh-TW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Sometimes, it is necessary to represent a substring in N </a:t>
            </a:r>
            <a:r>
              <a:rPr lang="en-US" altLang="zh-CN" dirty="0">
                <a:latin typeface="Verdana"/>
                <a:sym typeface="Symbol" charset="0"/>
              </a:rPr>
              <a:t>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 T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G</a:t>
            </a:r>
            <a:r>
              <a:rPr lang="en-US" altLang="zh-CN" dirty="0">
                <a:latin typeface="Verdana"/>
                <a:sym typeface="Symbol" charset="0"/>
              </a:rPr>
              <a:t>enerally use lower case Greek alphabets to represent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 such substrings</a:t>
            </a:r>
          </a:p>
          <a:p>
            <a:pPr lvl="2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  <a:sym typeface="Symbol" charset="0"/>
              </a:rPr>
              <a:t>E</a:t>
            </a:r>
            <a:r>
              <a:rPr lang="en-US" altLang="zh-CN" dirty="0">
                <a:latin typeface="Verdana"/>
                <a:sym typeface="Symbol" charset="0"/>
              </a:rPr>
              <a:t>.g., , , , </a:t>
            </a:r>
            <a:endParaRPr lang="en-US" altLang="zh-TW" dirty="0">
              <a:latin typeface="Verdana"/>
              <a:ea typeface="新細明體" charset="0"/>
              <a:cs typeface="新細明體" charset="0"/>
              <a:sym typeface="Symbol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9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Grammar</a:t>
            </a:r>
            <a:endParaRPr lang="en-US" altLang="zh-CN" dirty="0">
              <a:latin typeface="Verdan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Definition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G = </a:t>
            </a:r>
            <a:r>
              <a:rPr lang="en-US" altLang="zh-CN" sz="2000" dirty="0">
                <a:latin typeface="Verdana"/>
                <a:sym typeface="Symbol" charset="0"/>
              </a:rPr>
              <a:t>( T, N, S, P )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S: starting symbol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A nonterminal symbol from which the d</a:t>
            </a:r>
            <a:r>
              <a:rPr lang="en-US" altLang="zh-CN" sz="1800" dirty="0">
                <a:latin typeface="Verdana"/>
              </a:rPr>
              <a:t>erivation starts</a:t>
            </a:r>
            <a:endParaRPr lang="en-US" altLang="zh-TW" sz="1800" dirty="0">
              <a:latin typeface="Verdana"/>
              <a:ea typeface="新細明體" charset="0"/>
              <a:cs typeface="新細明體" charset="0"/>
            </a:endParaRP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Functionality-wise, similar to the </a:t>
            </a:r>
            <a:r>
              <a:rPr lang="en-US" altLang="zh-TW" sz="1800" dirty="0">
                <a:solidFill>
                  <a:srgbClr val="9E3611"/>
                </a:solidFill>
                <a:latin typeface="Verdana"/>
                <a:ea typeface="新細明體" charset="0"/>
                <a:cs typeface="新細明體" charset="0"/>
              </a:rPr>
              <a:t>starting state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in FA</a:t>
            </a:r>
            <a:endParaRPr lang="en-US" altLang="zh-CN" sz="1800" dirty="0">
              <a:latin typeface="Verdana"/>
            </a:endParaRP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P: the set of p</a:t>
            </a:r>
            <a:r>
              <a:rPr lang="en-US" altLang="zh-CN" sz="2000" dirty="0">
                <a:latin typeface="Verdana"/>
              </a:rPr>
              <a:t>roduction</a:t>
            </a:r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 rules</a:t>
            </a:r>
            <a:endParaRPr lang="en-US" altLang="zh-CN" sz="2000" dirty="0">
              <a:latin typeface="Verdana"/>
            </a:endParaRP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Define how </a:t>
            </a:r>
            <a:r>
              <a:rPr lang="en-US" altLang="zh-TW" sz="1800" dirty="0" smtClean="0">
                <a:latin typeface="Verdana"/>
                <a:ea typeface="新細明體" charset="0"/>
                <a:cs typeface="新細明體" charset="0"/>
              </a:rPr>
              <a:t>non-terminals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can be expanded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Functionality-wise, has some similarity to the </a:t>
            </a:r>
            <a:r>
              <a:rPr lang="en-US" altLang="zh-TW" sz="1800" dirty="0">
                <a:solidFill>
                  <a:srgbClr val="9E3611"/>
                </a:solidFill>
                <a:latin typeface="Verdana"/>
                <a:ea typeface="新細明體" charset="0"/>
                <a:cs typeface="新細明體" charset="0"/>
              </a:rPr>
              <a:t>transitions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in FA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There are a f</a:t>
            </a:r>
            <a:r>
              <a:rPr lang="en-US" altLang="zh-CN" sz="1800" dirty="0">
                <a:latin typeface="Verdana"/>
              </a:rPr>
              <a:t>inite set of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production </a:t>
            </a:r>
            <a:r>
              <a:rPr lang="en-US" altLang="zh-CN" sz="1800" dirty="0">
                <a:latin typeface="Verdana"/>
              </a:rPr>
              <a:t>rules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in a grammar</a:t>
            </a:r>
            <a:endParaRPr lang="en-US" altLang="zh-CN" sz="1800" dirty="0">
              <a:latin typeface="Verdana"/>
            </a:endParaRP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Production rules in c</a:t>
            </a:r>
            <a:r>
              <a:rPr lang="en-US" altLang="zh-CN" sz="1800" dirty="0">
                <a:latin typeface="Verdana"/>
              </a:rPr>
              <a:t>ontext free </a:t>
            </a:r>
            <a:r>
              <a:rPr lang="en-US" altLang="zh-CN" sz="1800" dirty="0" smtClean="0">
                <a:latin typeface="Verdana"/>
              </a:rPr>
              <a:t>grammar:</a:t>
            </a:r>
            <a:endParaRPr lang="en-US" altLang="zh-CN" sz="1800" dirty="0">
              <a:latin typeface="Verdana"/>
            </a:endParaRPr>
          </a:p>
          <a:p>
            <a:pPr lvl="3" eaLnBrk="1" hangingPunct="1"/>
            <a:r>
              <a:rPr lang="en-US" altLang="zh-CN" sz="1800" dirty="0">
                <a:solidFill>
                  <a:srgbClr val="9E3611"/>
                </a:solidFill>
                <a:latin typeface="Verdana"/>
                <a:ea typeface="新細明體" charset="0"/>
                <a:cs typeface="新細明體" charset="0"/>
              </a:rPr>
              <a:t>A single non-terminal </a:t>
            </a:r>
            <a:r>
              <a:rPr lang="en-US" altLang="zh-CN" sz="1800" dirty="0">
                <a:solidFill>
                  <a:srgbClr val="9E3611"/>
                </a:solidFill>
                <a:latin typeface="Verdana"/>
                <a:ea typeface="新細明體" charset="0"/>
                <a:cs typeface="新細明體" charset="0"/>
                <a:sym typeface="Symbol" charset="0"/>
              </a:rPr>
              <a:t> A string of terminals and non-terminals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Other parts of the grammar</a:t>
            </a:r>
          </a:p>
          <a:p>
            <a:pPr lvl="2" eaLnBrk="1" hangingPunct="1"/>
            <a:r>
              <a:rPr lang="en-US" altLang="zh-CN" sz="1800" dirty="0">
                <a:latin typeface="Verdana"/>
              </a:rPr>
              <a:t>Separator: ,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 (to separate multiple productions)</a:t>
            </a:r>
            <a:endParaRPr lang="en-US" altLang="zh-CN" sz="1800" dirty="0">
              <a:latin typeface="Verdana"/>
            </a:endParaRPr>
          </a:p>
          <a:p>
            <a:pPr lvl="2" eaLnBrk="1" hangingPunct="1"/>
            <a:r>
              <a:rPr lang="en-US" altLang="zh-CN" sz="1800" dirty="0">
                <a:latin typeface="Verdana"/>
              </a:rPr>
              <a:t>Alternation: | </a:t>
            </a:r>
            <a:r>
              <a:rPr lang="en-US" altLang="zh-TW" sz="1800" dirty="0">
                <a:latin typeface="Verdana"/>
                <a:ea typeface="新細明體" charset="0"/>
                <a:cs typeface="新細明體" charset="0"/>
              </a:rPr>
              <a:t> (to put several productions together)</a:t>
            </a:r>
            <a:endParaRPr lang="en-US" altLang="zh-CN" sz="1800" dirty="0">
              <a:latin typeface="Verdan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2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Derivation</a:t>
            </a:r>
            <a:endParaRPr lang="en-US" altLang="zh-CN" dirty="0">
              <a:latin typeface="Verdan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latin typeface="Verdana"/>
                <a:sym typeface="Symbol" charset="0"/>
              </a:rPr>
              <a:t>Based </a:t>
            </a:r>
            <a:r>
              <a:rPr lang="en-US" altLang="zh-CN" sz="2400" dirty="0">
                <a:latin typeface="Verdana"/>
                <a:sym typeface="Symbol" charset="0"/>
              </a:rPr>
              <a:t>on the grammar, </a:t>
            </a:r>
            <a:r>
              <a:rPr lang="en-US" altLang="zh-TW" sz="2400" dirty="0">
                <a:latin typeface="Verdana"/>
                <a:ea typeface="新細明體" charset="0"/>
                <a:cs typeface="新細明體" charset="0"/>
                <a:sym typeface="Symbol" charset="0"/>
              </a:rPr>
              <a:t>derivations can be made</a:t>
            </a:r>
          </a:p>
          <a:p>
            <a:r>
              <a:rPr lang="en-US" altLang="zh-TW" sz="2400" dirty="0">
                <a:latin typeface="Verdana"/>
                <a:ea typeface="新細明體" charset="0"/>
                <a:cs typeface="新細明體" charset="0"/>
                <a:sym typeface="Symbol" charset="0"/>
              </a:rPr>
              <a:t>The purpose of a grammar is to </a:t>
            </a:r>
            <a:r>
              <a:rPr lang="en-US" altLang="zh-TW" sz="2400" u="sng" dirty="0">
                <a:latin typeface="Verdana"/>
                <a:ea typeface="新細明體" charset="0"/>
                <a:cs typeface="新細明體" charset="0"/>
                <a:sym typeface="Symbol" charset="0"/>
              </a:rPr>
              <a:t>derive strings </a:t>
            </a:r>
            <a:r>
              <a:rPr lang="en-US" altLang="zh-TW" sz="2400" dirty="0">
                <a:latin typeface="Verdana"/>
                <a:ea typeface="新細明體" charset="0"/>
                <a:cs typeface="新細明體" charset="0"/>
                <a:sym typeface="Symbol" charset="0"/>
              </a:rPr>
              <a:t>in the language defined by the grammar</a:t>
            </a:r>
            <a:endParaRPr lang="en-US" altLang="zh-CN" sz="2400" dirty="0">
              <a:latin typeface="Verdana"/>
              <a:sym typeface="Symbol" charset="0"/>
            </a:endParaRP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  ,  can be derived from  in one step</a:t>
            </a: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</a:t>
            </a:r>
            <a:r>
              <a:rPr lang="en-US" altLang="zh-CN" baseline="30000" dirty="0">
                <a:latin typeface="Verdana"/>
                <a:sym typeface="Symbol" charset="0"/>
              </a:rPr>
              <a:t>+</a:t>
            </a:r>
            <a:r>
              <a:rPr lang="en-US" altLang="zh-CN" dirty="0">
                <a:latin typeface="Verdana"/>
                <a:sym typeface="Symbol" charset="0"/>
              </a:rPr>
              <a:t> </a:t>
            </a:r>
            <a:r>
              <a:rPr lang="en-US" altLang="zh-CN" dirty="0" smtClean="0">
                <a:latin typeface="Verdana"/>
                <a:sym typeface="Symbol" charset="0"/>
              </a:rPr>
              <a:t> derived </a:t>
            </a:r>
            <a:r>
              <a:rPr lang="en-US" altLang="zh-CN" dirty="0">
                <a:latin typeface="Verdana"/>
                <a:sym typeface="Symbol" charset="0"/>
              </a:rPr>
              <a:t>in one or more steps</a:t>
            </a: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* </a:t>
            </a:r>
            <a:r>
              <a:rPr lang="en-US" altLang="zh-CN" dirty="0" smtClean="0">
                <a:latin typeface="Verdana"/>
                <a:sym typeface="Symbol" charset="0"/>
              </a:rPr>
              <a:t> derived </a:t>
            </a:r>
            <a:r>
              <a:rPr lang="en-US" altLang="zh-CN" dirty="0">
                <a:latin typeface="Verdana"/>
                <a:sym typeface="Symbol" charset="0"/>
              </a:rPr>
              <a:t>in any number of steps</a:t>
            </a: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</a:t>
            </a:r>
            <a:r>
              <a:rPr lang="en-US" altLang="zh-CN" i="1" baseline="-25000" dirty="0">
                <a:latin typeface="Verdana"/>
                <a:sym typeface="Symbol" charset="0"/>
              </a:rPr>
              <a:t>lm</a:t>
            </a:r>
            <a:r>
              <a:rPr lang="en-US" altLang="zh-CN" dirty="0">
                <a:latin typeface="Verdana"/>
                <a:sym typeface="Symbol" charset="0"/>
              </a:rPr>
              <a:t> </a:t>
            </a:r>
            <a:r>
              <a:rPr lang="en-US" altLang="zh-CN" dirty="0" smtClean="0">
                <a:latin typeface="Verdana"/>
                <a:sym typeface="Symbol" charset="0"/>
              </a:rPr>
              <a:t> leftmost </a:t>
            </a:r>
            <a:r>
              <a:rPr lang="en-US" altLang="zh-CN" dirty="0">
                <a:latin typeface="Verdana"/>
                <a:sym typeface="Symbol" charset="0"/>
              </a:rPr>
              <a:t>derivation</a:t>
            </a: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Always substitute the leftmost non-terminal </a:t>
            </a:r>
          </a:p>
          <a:p>
            <a:pPr lvl="1" eaLnBrk="1" hangingPunct="1"/>
            <a:r>
              <a:rPr lang="en-US" altLang="zh-CN" dirty="0">
                <a:latin typeface="Verdana"/>
                <a:sym typeface="Symbol" charset="0"/>
              </a:rPr>
              <a:t></a:t>
            </a:r>
            <a:r>
              <a:rPr lang="en-US" altLang="zh-CN" i="1" baseline="-25000" dirty="0" err="1">
                <a:latin typeface="Verdana"/>
                <a:sym typeface="Symbol" charset="0"/>
              </a:rPr>
              <a:t>rm</a:t>
            </a:r>
            <a:r>
              <a:rPr lang="en-US" altLang="zh-CN" dirty="0">
                <a:latin typeface="Verdana"/>
                <a:sym typeface="Symbol" charset="0"/>
              </a:rPr>
              <a:t> </a:t>
            </a:r>
            <a:r>
              <a:rPr lang="en-US" altLang="zh-CN" dirty="0" smtClean="0">
                <a:latin typeface="Verdana"/>
                <a:sym typeface="Symbol" charset="0"/>
              </a:rPr>
              <a:t> rightmost </a:t>
            </a:r>
            <a:r>
              <a:rPr lang="en-US" altLang="zh-CN" dirty="0">
                <a:latin typeface="Verdana"/>
                <a:sym typeface="Symbol" charset="0"/>
              </a:rPr>
              <a:t>derivation</a:t>
            </a:r>
          </a:p>
          <a:p>
            <a:pPr lvl="2" eaLnBrk="1" hangingPunct="1"/>
            <a:r>
              <a:rPr lang="en-US" altLang="zh-CN" dirty="0">
                <a:latin typeface="Verdana"/>
                <a:sym typeface="Symbol" charset="0"/>
              </a:rPr>
              <a:t>Always substitute the rightmost non-terminal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7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Context Free Grammar</a:t>
            </a:r>
            <a:endParaRPr lang="en-US" altLang="zh-CN" dirty="0">
              <a:latin typeface="Verdan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CFG</a:t>
            </a:r>
          </a:p>
          <a:p>
            <a:pPr lvl="1" eaLnBrk="1" hangingPunct="1"/>
            <a:r>
              <a:rPr lang="en-US" altLang="zh-TW" dirty="0" smtClean="0">
                <a:latin typeface="Verdana"/>
                <a:ea typeface="新細明體" charset="0"/>
                <a:cs typeface="新細明體" charset="0"/>
              </a:rPr>
              <a:t>Is a 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type of grammar most commonly used</a:t>
            </a:r>
          </a:p>
          <a:p>
            <a:pPr lvl="1"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Left side is always a single nonterminal</a:t>
            </a:r>
          </a:p>
          <a:p>
            <a:pPr eaLnBrk="1" hangingPunct="1"/>
            <a:r>
              <a:rPr lang="en-US" altLang="zh-CN" dirty="0">
                <a:latin typeface="Verdana"/>
              </a:rPr>
              <a:t>Example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T = {a, b, c}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N = {S, A, B} and S is the starting symbol</a:t>
            </a:r>
          </a:p>
          <a:p>
            <a:pPr lvl="1" eaLnBrk="1" hangingPunct="1"/>
            <a:r>
              <a:rPr lang="en-US" altLang="zh-CN" dirty="0">
                <a:latin typeface="Verdana"/>
              </a:rPr>
              <a:t>P includes</a:t>
            </a:r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 three rules</a:t>
            </a:r>
            <a:endParaRPr lang="en-US" altLang="zh-CN" dirty="0">
              <a:latin typeface="Verdana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	</a:t>
            </a:r>
            <a:r>
              <a:rPr lang="en-US" altLang="zh-CN" dirty="0" smtClean="0">
                <a:latin typeface="Verdana"/>
                <a:sym typeface="Symbol" charset="0"/>
              </a:rPr>
              <a:t>  S </a:t>
            </a:r>
            <a:r>
              <a:rPr lang="en-US" altLang="zh-CN" dirty="0">
                <a:latin typeface="Verdana"/>
                <a:sym typeface="Symbol" charset="0"/>
              </a:rPr>
              <a:t> AB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    B  b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Verdana"/>
                <a:sym typeface="Symbol" charset="0"/>
              </a:rPr>
              <a:t>	</a:t>
            </a:r>
            <a:r>
              <a:rPr lang="en-US" altLang="zh-CN" dirty="0" smtClean="0">
                <a:latin typeface="Verdana"/>
                <a:sym typeface="Symbol" charset="0"/>
              </a:rPr>
              <a:t>  A </a:t>
            </a:r>
            <a:r>
              <a:rPr lang="en-US" altLang="zh-CN" dirty="0">
                <a:latin typeface="Verdana"/>
                <a:sym typeface="Symbol" charset="0"/>
              </a:rPr>
              <a:t> </a:t>
            </a:r>
            <a:r>
              <a:rPr lang="en-US" altLang="zh-CN" dirty="0" err="1">
                <a:latin typeface="Verdana"/>
                <a:sym typeface="Symbol" charset="0"/>
              </a:rPr>
              <a:t>aA</a:t>
            </a:r>
            <a:r>
              <a:rPr lang="en-US" altLang="zh-CN" dirty="0">
                <a:latin typeface="Verdana"/>
                <a:sym typeface="Symbol" charset="0"/>
              </a:rPr>
              <a:t> | c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6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Derivation and Parse Tree</a:t>
            </a:r>
            <a:r>
              <a:rPr lang="en-US" altLang="zh-CN" dirty="0">
                <a:latin typeface="Verdana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Verdana"/>
              </a:rPr>
              <a:t>Example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 smtClean="0">
                <a:latin typeface="Verdana"/>
                <a:sym typeface="Symbol" charset="0"/>
              </a:rPr>
              <a:t>	S </a:t>
            </a:r>
            <a:r>
              <a:rPr lang="en-US" altLang="zh-CN" sz="2000" dirty="0">
                <a:latin typeface="Verdana"/>
                <a:sym typeface="Symbol" charset="0"/>
              </a:rPr>
              <a:t> </a:t>
            </a:r>
            <a:r>
              <a:rPr lang="en-US" altLang="zh-CN" sz="2000" dirty="0" smtClean="0">
                <a:latin typeface="Verdana"/>
                <a:sym typeface="Symbol" charset="0"/>
              </a:rPr>
              <a:t>AB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 smtClean="0">
                <a:latin typeface="Verdana"/>
                <a:sym typeface="Symbol" charset="0"/>
              </a:rPr>
              <a:t>	B </a:t>
            </a:r>
            <a:r>
              <a:rPr lang="en-US" altLang="zh-CN" sz="2000" dirty="0">
                <a:latin typeface="Verdana"/>
                <a:sym typeface="Symbol" charset="0"/>
              </a:rPr>
              <a:t> </a:t>
            </a:r>
            <a:r>
              <a:rPr lang="en-US" altLang="zh-CN" sz="2000" dirty="0" smtClean="0">
                <a:latin typeface="Verdana"/>
                <a:sym typeface="Symbol" charset="0"/>
              </a:rPr>
              <a:t>b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 smtClean="0">
                <a:latin typeface="Verdana"/>
                <a:sym typeface="Symbol" charset="0"/>
              </a:rPr>
              <a:t>	A </a:t>
            </a:r>
            <a:r>
              <a:rPr lang="en-US" altLang="zh-CN" sz="2000" dirty="0">
                <a:latin typeface="Verdana"/>
                <a:sym typeface="Symbol" charset="0"/>
              </a:rPr>
              <a:t> </a:t>
            </a:r>
            <a:r>
              <a:rPr lang="en-US" altLang="zh-CN" sz="2000" dirty="0" err="1">
                <a:latin typeface="Verdana"/>
                <a:sym typeface="Symbol" charset="0"/>
              </a:rPr>
              <a:t>aA</a:t>
            </a:r>
            <a:r>
              <a:rPr lang="en-US" altLang="zh-CN" sz="2000" dirty="0">
                <a:latin typeface="Verdana"/>
                <a:sym typeface="Symbol" charset="0"/>
              </a:rPr>
              <a:t> | c</a:t>
            </a:r>
          </a:p>
          <a:p>
            <a:pPr eaLnBrk="1" hangingPunct="1"/>
            <a:r>
              <a:rPr lang="en-US" altLang="zh-CN" sz="2400" dirty="0">
                <a:latin typeface="Verdana"/>
                <a:sym typeface="Symbol" charset="0"/>
              </a:rPr>
              <a:t>Derivation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Start from S, follow the rules to expand and lead to a string</a:t>
            </a:r>
          </a:p>
          <a:p>
            <a:pPr lvl="2" eaLnBrk="1" hangingPunct="1"/>
            <a:r>
              <a:rPr lang="en-US" altLang="zh-TW" sz="1800" dirty="0">
                <a:latin typeface="Verdana"/>
                <a:ea typeface="新細明體" charset="0"/>
                <a:cs typeface="新細明體" charset="0"/>
                <a:sym typeface="Symbol" charset="0"/>
              </a:rPr>
              <a:t>E.g., </a:t>
            </a:r>
            <a:r>
              <a:rPr lang="en-US" altLang="zh-CN" sz="1800" dirty="0">
                <a:latin typeface="Verdana"/>
                <a:sym typeface="Symbol" charset="0"/>
              </a:rPr>
              <a:t>S  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A</a:t>
            </a:r>
            <a:r>
              <a:rPr lang="en-US" altLang="zh-CN" sz="1800" dirty="0">
                <a:latin typeface="Verdana"/>
                <a:sym typeface="Symbol" charset="0"/>
              </a:rPr>
              <a:t>B  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solidFill>
                  <a:srgbClr val="0000FF"/>
                </a:solidFill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solidFill>
                  <a:srgbClr val="0000FF"/>
                </a:solidFill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dirty="0" err="1">
                <a:solidFill>
                  <a:srgbClr val="DF6C5D"/>
                </a:solidFill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sym typeface="Symbol" charset="0"/>
              </a:rPr>
              <a:t>c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endParaRPr lang="en-US" altLang="zh-CN" sz="1800" dirty="0">
              <a:latin typeface="Verdana"/>
              <a:sym typeface="Symbol" charset="0"/>
            </a:endParaRPr>
          </a:p>
          <a:p>
            <a:pPr eaLnBrk="1" hangingPunct="1"/>
            <a:r>
              <a:rPr lang="en-US" altLang="zh-TW" sz="2400" dirty="0">
                <a:latin typeface="Verdana"/>
                <a:ea typeface="新細明體" charset="0"/>
                <a:cs typeface="新細明體" charset="0"/>
              </a:rPr>
              <a:t>P</a:t>
            </a:r>
            <a:r>
              <a:rPr lang="en-US" altLang="zh-CN" sz="2400" dirty="0">
                <a:latin typeface="Verdana"/>
              </a:rPr>
              <a:t>arse tree</a:t>
            </a:r>
            <a:endParaRPr lang="en-US" altLang="zh-TW" sz="2400" dirty="0">
              <a:latin typeface="Verdana"/>
              <a:ea typeface="新細明體" charset="0"/>
              <a:cs typeface="新細明體" charset="0"/>
            </a:endParaRP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A tree representing a derivation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All internal nodes are non-terminals</a:t>
            </a:r>
          </a:p>
          <a:p>
            <a:pPr lvl="1" eaLnBrk="1" hangingPunct="1"/>
            <a:r>
              <a:rPr lang="en-US" altLang="zh-CN" sz="2000" dirty="0">
                <a:latin typeface="Verdana"/>
              </a:rPr>
              <a:t>All </a:t>
            </a:r>
            <a:r>
              <a:rPr lang="en-US" altLang="zh-CN" sz="2000" dirty="0" smtClean="0">
                <a:latin typeface="Verdana"/>
              </a:rPr>
              <a:t>leaf </a:t>
            </a:r>
            <a:r>
              <a:rPr lang="en-US" altLang="zh-CN" sz="2000" dirty="0">
                <a:latin typeface="Verdana"/>
              </a:rPr>
              <a:t>nodes are terminals</a:t>
            </a:r>
            <a:endParaRPr lang="en-US" altLang="zh-TW" sz="2000" dirty="0">
              <a:latin typeface="Verdana"/>
              <a:ea typeface="新細明體" charset="0"/>
              <a:cs typeface="新細明體" charset="0"/>
            </a:endParaRP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</a:rPr>
              <a:t>Build the tree following the derivation</a:t>
            </a:r>
            <a:endParaRPr lang="en-US" altLang="zh-CN" sz="2000" dirty="0">
              <a:latin typeface="Verdana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284913" y="43989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423342" y="4400550"/>
            <a:ext cx="175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B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61618" y="4003675"/>
            <a:ext cx="175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S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991200" y="4795838"/>
            <a:ext cx="15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592888" y="47974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6311875" y="5191125"/>
            <a:ext cx="15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6913563" y="51927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6942794" y="5661025"/>
            <a:ext cx="133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c</a:t>
            </a: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7427389" y="4868863"/>
            <a:ext cx="159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b</a:t>
            </a:r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 flipH="1">
            <a:off x="6480175" y="4254500"/>
            <a:ext cx="358775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7091363" y="4254500"/>
            <a:ext cx="3238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7488238" y="4722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6083300" y="472281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6480175" y="47228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H="1">
            <a:off x="6443663" y="5119688"/>
            <a:ext cx="1793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6767513" y="5119688"/>
            <a:ext cx="180975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7019925" y="551497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8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Verdana"/>
                <a:ea typeface="新細明體" charset="0"/>
                <a:cs typeface="新細明體" charset="0"/>
              </a:rPr>
              <a:t>Derivation and Parse Tree</a:t>
            </a:r>
            <a:endParaRPr lang="en-US" altLang="zh-CN" dirty="0">
              <a:latin typeface="Verdan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Verdana"/>
              </a:rPr>
              <a:t>Example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 smtClean="0">
                <a:latin typeface="Verdana"/>
                <a:sym typeface="Symbol" charset="0"/>
              </a:rPr>
              <a:t>	S </a:t>
            </a:r>
            <a:r>
              <a:rPr lang="en-US" altLang="zh-CN" sz="2000" dirty="0">
                <a:latin typeface="Verdana"/>
                <a:sym typeface="Symbol" charset="0"/>
              </a:rPr>
              <a:t> </a:t>
            </a:r>
            <a:r>
              <a:rPr lang="en-US" altLang="zh-CN" sz="2000" dirty="0" smtClean="0">
                <a:latin typeface="Verdana"/>
                <a:sym typeface="Symbol" charset="0"/>
              </a:rPr>
              <a:t>AB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>
                <a:latin typeface="Verdana"/>
                <a:sym typeface="Symbol" charset="0"/>
              </a:rPr>
              <a:t>	</a:t>
            </a:r>
            <a:r>
              <a:rPr lang="en-US" altLang="zh-CN" sz="2000" dirty="0" smtClean="0">
                <a:latin typeface="Verdana"/>
                <a:sym typeface="Symbol" charset="0"/>
              </a:rPr>
              <a:t>B </a:t>
            </a:r>
            <a:r>
              <a:rPr lang="en-US" altLang="zh-CN" sz="2000" dirty="0">
                <a:latin typeface="Verdana"/>
                <a:sym typeface="Symbol" charset="0"/>
              </a:rPr>
              <a:t> b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 dirty="0">
                <a:latin typeface="Verdana"/>
                <a:sym typeface="Symbol" charset="0"/>
              </a:rPr>
              <a:t>	A  </a:t>
            </a:r>
            <a:r>
              <a:rPr lang="en-US" altLang="zh-CN" sz="2000" dirty="0" err="1">
                <a:latin typeface="Verdana"/>
                <a:sym typeface="Symbol" charset="0"/>
              </a:rPr>
              <a:t>aA</a:t>
            </a:r>
            <a:r>
              <a:rPr lang="en-US" altLang="zh-CN" sz="2000" dirty="0">
                <a:latin typeface="Verdana"/>
                <a:sym typeface="Symbol" charset="0"/>
              </a:rPr>
              <a:t> | c</a:t>
            </a:r>
          </a:p>
          <a:p>
            <a:pPr eaLnBrk="1" hangingPunct="1"/>
            <a:r>
              <a:rPr lang="en-US" altLang="zh-CN" sz="2400" dirty="0">
                <a:latin typeface="Verdana"/>
                <a:sym typeface="Symbol" charset="0"/>
              </a:rPr>
              <a:t>Derivation:</a:t>
            </a: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Arbitrary order (previous one)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S  AB  </a:t>
            </a:r>
            <a:r>
              <a:rPr lang="en-US" altLang="zh-CN" sz="1800" dirty="0" err="1">
                <a:latin typeface="Verdana"/>
                <a:sym typeface="Symbol" charset="0"/>
              </a:rPr>
              <a:t>aAB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aaAb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aacb</a:t>
            </a:r>
            <a:r>
              <a:rPr lang="en-US" altLang="zh-CN" sz="1800" dirty="0">
                <a:latin typeface="Verdana"/>
                <a:sym typeface="Symbol" charset="0"/>
              </a:rPr>
              <a:t> </a:t>
            </a:r>
            <a:endParaRPr lang="en-US" altLang="zh-TW" sz="1800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  <a:latin typeface="Verdana"/>
                <a:sym typeface="Symbol" charset="0"/>
              </a:rPr>
              <a:t>Leftmost derivation: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S  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A</a:t>
            </a:r>
            <a:r>
              <a:rPr lang="en-US" altLang="zh-CN" sz="1800" dirty="0">
                <a:latin typeface="Verdana"/>
                <a:sym typeface="Symbol" charset="0"/>
              </a:rPr>
              <a:t>B  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a</a:t>
            </a:r>
            <a:r>
              <a:rPr lang="en-US" altLang="zh-CN" sz="1800" dirty="0" err="1">
                <a:latin typeface="Verdana"/>
                <a:sym typeface="Symbol" charset="0"/>
              </a:rPr>
              <a:t>AB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c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aac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b</a:t>
            </a:r>
            <a:endParaRPr lang="en-US" altLang="zh-CN" sz="1800" dirty="0">
              <a:solidFill>
                <a:srgbClr val="FF0000"/>
              </a:solidFill>
              <a:latin typeface="Verdana"/>
              <a:sym typeface="Symbol" charset="0"/>
            </a:endParaRP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  <a:latin typeface="Verdana"/>
                <a:sym typeface="Symbol" charset="0"/>
              </a:rPr>
              <a:t>Rightmost derivation:</a:t>
            </a:r>
          </a:p>
          <a:p>
            <a:pPr lvl="2" eaLnBrk="1" hangingPunct="1"/>
            <a:r>
              <a:rPr lang="en-US" altLang="zh-CN" sz="1800" dirty="0">
                <a:latin typeface="Verdana"/>
                <a:sym typeface="Symbol" charset="0"/>
              </a:rPr>
              <a:t>S  A</a:t>
            </a:r>
            <a:r>
              <a:rPr lang="en-US" altLang="zh-CN" sz="1800" dirty="0">
                <a:solidFill>
                  <a:srgbClr val="FF0000"/>
                </a:solidFill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r>
              <a:rPr lang="en-US" altLang="zh-CN" sz="1800" dirty="0">
                <a:latin typeface="Verdana"/>
                <a:sym typeface="Symbol" charset="0"/>
              </a:rPr>
              <a:t>  </a:t>
            </a:r>
            <a:r>
              <a:rPr lang="en-US" altLang="zh-CN" sz="1800" dirty="0" err="1">
                <a:latin typeface="Verdana"/>
                <a:sym typeface="Symbol" charset="0"/>
              </a:rPr>
              <a:t>aa</a:t>
            </a:r>
            <a:r>
              <a:rPr lang="en-US" altLang="zh-CN" sz="1800" dirty="0" err="1">
                <a:solidFill>
                  <a:srgbClr val="FF0000"/>
                </a:solidFill>
                <a:latin typeface="Verdana"/>
                <a:sym typeface="Symbol" charset="0"/>
              </a:rPr>
              <a:t>c</a:t>
            </a:r>
            <a:r>
              <a:rPr lang="en-US" altLang="zh-CN" sz="1800" dirty="0" err="1">
                <a:latin typeface="Verdana"/>
                <a:sym typeface="Symbol" charset="0"/>
              </a:rPr>
              <a:t>b</a:t>
            </a:r>
            <a:endParaRPr lang="en-US" altLang="zh-TW" sz="1800" dirty="0">
              <a:latin typeface="Verdana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/>
            <a:r>
              <a:rPr lang="en-US" altLang="zh-TW" sz="2000" dirty="0">
                <a:latin typeface="Verdana"/>
                <a:ea typeface="新細明體" charset="0"/>
                <a:cs typeface="新細明體" charset="0"/>
                <a:sym typeface="Symbol" charset="0"/>
              </a:rPr>
              <a:t>A parse tree always has a unique leftmost derivation and a unique rightmost </a:t>
            </a:r>
            <a:r>
              <a:rPr lang="en-US" altLang="zh-TW" sz="2000" dirty="0" smtClean="0">
                <a:latin typeface="Verdana"/>
                <a:ea typeface="新細明體" charset="0"/>
                <a:cs typeface="新細明體" charset="0"/>
                <a:sym typeface="Symbol" charset="0"/>
              </a:rPr>
              <a:t>derivation</a:t>
            </a:r>
            <a:endParaRPr lang="en-US" altLang="zh-CN" sz="2000" dirty="0">
              <a:latin typeface="Verdana"/>
              <a:sym typeface="Symbo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681788" y="35718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820217" y="3573463"/>
            <a:ext cx="175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B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258493" y="3176588"/>
            <a:ext cx="175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388075" y="3968750"/>
            <a:ext cx="15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989763" y="39703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708750" y="4364038"/>
            <a:ext cx="15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310438" y="4365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A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339669" y="4833938"/>
            <a:ext cx="133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c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824264" y="4041775"/>
            <a:ext cx="159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Verdana"/>
              </a:rPr>
              <a:t>b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6877050" y="3427413"/>
            <a:ext cx="358775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88238" y="3427413"/>
            <a:ext cx="3238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7885113" y="3895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6480175" y="389572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877050" y="3895725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6840538" y="4292600"/>
            <a:ext cx="1793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7164388" y="4292600"/>
            <a:ext cx="180975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7416800" y="4687888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2865</Words>
  <Application>Microsoft Macintosh PowerPoint</Application>
  <PresentationFormat>On-screen Show (4:3)</PresentationFormat>
  <Paragraphs>594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CS 611 Theory of Computation Grammars</vt:lpstr>
      <vt:lpstr>How to Specify the Language</vt:lpstr>
      <vt:lpstr>Grammar</vt:lpstr>
      <vt:lpstr>Grammar</vt:lpstr>
      <vt:lpstr>Grammar</vt:lpstr>
      <vt:lpstr>Derivation</vt:lpstr>
      <vt:lpstr>Context Free Grammar</vt:lpstr>
      <vt:lpstr>Derivation and Parse Tree </vt:lpstr>
      <vt:lpstr>Derivation and Parse Tree</vt:lpstr>
      <vt:lpstr>CFG, Derivation, Parse Tree</vt:lpstr>
      <vt:lpstr>Ambiguity and Derivations</vt:lpstr>
      <vt:lpstr>Ambiguity</vt:lpstr>
      <vt:lpstr>Ambiguity</vt:lpstr>
      <vt:lpstr>Rewrite Ambiguous Grammar</vt:lpstr>
      <vt:lpstr>Rewrite Ambiguous Grammar</vt:lpstr>
      <vt:lpstr>Ambiguity – Another Example</vt:lpstr>
      <vt:lpstr>Ambiguity – Another Example</vt:lpstr>
      <vt:lpstr>Ambiguity – Another Example</vt:lpstr>
      <vt:lpstr>Ambiguity – Another Example</vt:lpstr>
      <vt:lpstr>Ambiguity</vt:lpstr>
      <vt:lpstr>General Concept: Languages and Grammars</vt:lpstr>
      <vt:lpstr>Languages and Grammars</vt:lpstr>
      <vt:lpstr>Languages and Grammars</vt:lpstr>
      <vt:lpstr>Languages and Grammars</vt:lpstr>
      <vt:lpstr>Languages and Grammars</vt:lpstr>
      <vt:lpstr>Languages and Grammars</vt:lpstr>
      <vt:lpstr>Languages and Grammars</vt:lpstr>
      <vt:lpstr>Languages and Grammars</vt:lpstr>
      <vt:lpstr>Languages and Grammars</vt:lpstr>
      <vt:lpstr>Languages and Grammars</vt:lpstr>
      <vt:lpstr>Languages and Grammars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Zhong</dc:creator>
  <cp:lastModifiedBy>Fay</cp:lastModifiedBy>
  <cp:revision>260</cp:revision>
  <cp:lastPrinted>2014-11-03T00:18:08Z</cp:lastPrinted>
  <dcterms:created xsi:type="dcterms:W3CDTF">2006-08-16T00:00:00Z</dcterms:created>
  <dcterms:modified xsi:type="dcterms:W3CDTF">2018-09-25T06:16:39Z</dcterms:modified>
</cp:coreProperties>
</file>