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5" r:id="rId1"/>
  </p:sldMasterIdLst>
  <p:notesMasterIdLst>
    <p:notesMasterId r:id="rId33"/>
  </p:notesMasterIdLst>
  <p:sldIdLst>
    <p:sldId id="281" r:id="rId2"/>
    <p:sldId id="256" r:id="rId3"/>
    <p:sldId id="257" r:id="rId4"/>
    <p:sldId id="266" r:id="rId5"/>
    <p:sldId id="262" r:id="rId6"/>
    <p:sldId id="263" r:id="rId7"/>
    <p:sldId id="264" r:id="rId8"/>
    <p:sldId id="265" r:id="rId9"/>
    <p:sldId id="267" r:id="rId10"/>
    <p:sldId id="268" r:id="rId11"/>
    <p:sldId id="275" r:id="rId12"/>
    <p:sldId id="269" r:id="rId13"/>
    <p:sldId id="270" r:id="rId14"/>
    <p:sldId id="272" r:id="rId15"/>
    <p:sldId id="271" r:id="rId16"/>
    <p:sldId id="286" r:id="rId17"/>
    <p:sldId id="273" r:id="rId18"/>
    <p:sldId id="276" r:id="rId19"/>
    <p:sldId id="277" r:id="rId20"/>
    <p:sldId id="287" r:id="rId21"/>
    <p:sldId id="278" r:id="rId22"/>
    <p:sldId id="279" r:id="rId23"/>
    <p:sldId id="280" r:id="rId24"/>
    <p:sldId id="288" r:id="rId25"/>
    <p:sldId id="283" r:id="rId26"/>
    <p:sldId id="284" r:id="rId27"/>
    <p:sldId id="285" r:id="rId28"/>
    <p:sldId id="289" r:id="rId29"/>
    <p:sldId id="290" r:id="rId30"/>
    <p:sldId id="291"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7B0"/>
    <a:srgbClr val="7A821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0" autoAdjust="0"/>
    <p:restoredTop sz="78834" autoAdjust="0"/>
  </p:normalViewPr>
  <p:slideViewPr>
    <p:cSldViewPr snapToGrid="0" snapToObjects="1">
      <p:cViewPr varScale="1">
        <p:scale>
          <a:sx n="85" d="100"/>
          <a:sy n="85" d="100"/>
        </p:scale>
        <p:origin x="-7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3144"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77631-039C-4D48-8672-83F850AA16A9}" type="datetimeFigureOut">
              <a:rPr lang="en-US" smtClean="0"/>
              <a:pPr/>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6A2F6-00DD-DC49-811C-C8109C06DC23}" type="slidenum">
              <a:rPr lang="en-US" smtClean="0"/>
              <a:pPr/>
              <a:t>‹#›</a:t>
            </a:fld>
            <a:endParaRPr lang="en-US"/>
          </a:p>
        </p:txBody>
      </p:sp>
    </p:spTree>
    <p:extLst>
      <p:ext uri="{BB962C8B-B14F-4D97-AF65-F5344CB8AC3E}">
        <p14:creationId xmlns="" xmlns:p14="http://schemas.microsoft.com/office/powerpoint/2010/main" val="4190142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homobile.com/products/rhosyn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w3.org/geo/api/spec-sourc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dev.w3.org/html5/spec/Overview.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mashable.com/category/google/" TargetMode="External"/><Relationship Id="rId3" Type="http://schemas.openxmlformats.org/officeDocument/2006/relationships/hyperlink" Target="https://marketplace.appcelerator.com/landing" TargetMode="External"/><Relationship Id="rId7" Type="http://schemas.openxmlformats.org/officeDocument/2006/relationships/hyperlink" Target="http://mashable.com/category/box.ne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mashable.com/category/amazon-web-services/" TargetMode="External"/><Relationship Id="rId5" Type="http://schemas.openxmlformats.org/officeDocument/2006/relationships/hyperlink" Target="http://mashable.com/category/salesforce/" TargetMode="External"/><Relationship Id="rId10" Type="http://schemas.openxmlformats.org/officeDocument/2006/relationships/hyperlink" Target="http://mashable.com/category/microsoft/" TargetMode="External"/><Relationship Id="rId4" Type="http://schemas.openxmlformats.org/officeDocument/2006/relationships/hyperlink" Target="http://phonegap.com/tools" TargetMode="External"/><Relationship Id="rId9" Type="http://schemas.openxmlformats.org/officeDocument/2006/relationships/hyperlink" Target="http://mashable.com/category/appl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1</a:t>
            </a:fld>
            <a:endParaRPr lang="en-US"/>
          </a:p>
        </p:txBody>
      </p:sp>
    </p:spTree>
    <p:extLst>
      <p:ext uri="{BB962C8B-B14F-4D97-AF65-F5344CB8AC3E}">
        <p14:creationId xmlns="" xmlns:p14="http://schemas.microsoft.com/office/powerpoint/2010/main" val="906891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allowing you to efficiently separate the content from the presentation and easily make changes to a view (even simply by updating the data structure).</a:t>
            </a:r>
          </a:p>
          <a:p>
            <a:r>
              <a:rPr lang="en-US" dirty="0" smtClean="0"/>
              <a:t>Rhodes gives you the starting points for a handful of different views and you can tweak the templates to fit your needs simply by updating the HTML.</a:t>
            </a:r>
          </a:p>
          <a:p>
            <a:endParaRPr lang="en-US" dirty="0" smtClean="0"/>
          </a:p>
          <a:p>
            <a:r>
              <a:rPr lang="en-US" dirty="0" smtClean="0"/>
              <a:t>Rhodes can be paired with </a:t>
            </a:r>
            <a:r>
              <a:rPr lang="en-US" dirty="0" smtClean="0">
                <a:hlinkClick r:id="rId3"/>
              </a:rPr>
              <a:t>RhoSync</a:t>
            </a:r>
            <a:r>
              <a:rPr lang="en-US" dirty="0" smtClean="0"/>
              <a:t> for back-end integration. Essentially, </a:t>
            </a:r>
            <a:r>
              <a:rPr lang="en-US" dirty="0" err="1" smtClean="0"/>
              <a:t>RhoSync</a:t>
            </a:r>
            <a:r>
              <a:rPr lang="en-US" dirty="0" smtClean="0"/>
              <a:t> handles all the communication with a remote data server and taking that data and downloading it to the device. All your application needs to be concerned with is communicating with local data. This takes care of making sure your app works the same online as it does offline–a major hurdle for many applications.</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15</a:t>
            </a:fld>
            <a:endParaRPr lang="en-US"/>
          </a:p>
        </p:txBody>
      </p:sp>
    </p:spTree>
    <p:extLst>
      <p:ext uri="{BB962C8B-B14F-4D97-AF65-F5344CB8AC3E}">
        <p14:creationId xmlns="" xmlns:p14="http://schemas.microsoft.com/office/powerpoint/2010/main" val="4161795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Best suited when you have an existing web application you </a:t>
            </a:r>
            <a:r>
              <a:rPr lang="en-US" dirty="0" err="1" smtClean="0"/>
              <a:t>wanna</a:t>
            </a:r>
            <a:r>
              <a:rPr lang="en-US" dirty="0" smtClean="0"/>
              <a:t> port to a mobile environment</a:t>
            </a:r>
          </a:p>
        </p:txBody>
      </p:sp>
      <p:sp>
        <p:nvSpPr>
          <p:cNvPr id="4" name="Slide Number Placeholder 3"/>
          <p:cNvSpPr>
            <a:spLocks noGrp="1"/>
          </p:cNvSpPr>
          <p:nvPr>
            <p:ph type="sldNum" sz="quarter" idx="10"/>
          </p:nvPr>
        </p:nvSpPr>
        <p:spPr/>
        <p:txBody>
          <a:bodyPr/>
          <a:lstStyle/>
          <a:p>
            <a:fld id="{CF96A2F6-00DD-DC49-811C-C8109C06DC23}" type="slidenum">
              <a:rPr lang="en-US" smtClean="0"/>
              <a:pPr/>
              <a:t>17</a:t>
            </a:fld>
            <a:endParaRPr lang="en-US"/>
          </a:p>
        </p:txBody>
      </p:sp>
    </p:spTree>
    <p:extLst>
      <p:ext uri="{BB962C8B-B14F-4D97-AF65-F5344CB8AC3E}">
        <p14:creationId xmlns="" xmlns:p14="http://schemas.microsoft.com/office/powerpoint/2010/main" val="301207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lvl="1" indent="-171450" algn="just"/>
            <a:r>
              <a:rPr lang="en-US" sz="1600" dirty="0" smtClean="0"/>
              <a:t>Drop libraries in the right place and begin coding with a familiar web stack to produce a functional application quickly.</a:t>
            </a:r>
          </a:p>
          <a:p>
            <a:pPr marL="571500" lvl="1" indent="-171450" algn="just"/>
            <a:endParaRPr lang="en-US" sz="1600" dirty="0" smtClean="0"/>
          </a:p>
          <a:p>
            <a:r>
              <a:rPr lang="nl-NL" sz="1200" b="0" i="0" u="none" strike="noStrike" kern="1200" baseline="0" dirty="0" err="1" smtClean="0">
                <a:solidFill>
                  <a:schemeClr val="tx1"/>
                </a:solidFill>
                <a:latin typeface="+mn-lt"/>
                <a:ea typeface="+mn-ea"/>
                <a:cs typeface="+mn-cs"/>
              </a:rPr>
              <a:t>Imposes</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little</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structure</a:t>
            </a:r>
            <a:r>
              <a:rPr lang="nl-NL" sz="1200" b="0" i="0" u="none" strike="noStrike" kern="1200" baseline="0" dirty="0" smtClean="0">
                <a:solidFill>
                  <a:schemeClr val="tx1"/>
                </a:solidFill>
                <a:latin typeface="+mn-lt"/>
                <a:ea typeface="+mn-ea"/>
                <a:cs typeface="+mn-cs"/>
              </a:rPr>
              <a:t> </a:t>
            </a:r>
            <a:r>
              <a:rPr lang="nl-NL" sz="1200" b="0" i="0" u="none" strike="noStrike" kern="1200" baseline="0" dirty="0" err="1" smtClean="0">
                <a:solidFill>
                  <a:schemeClr val="tx1"/>
                </a:solidFill>
                <a:latin typeface="+mn-lt"/>
                <a:ea typeface="+mn-ea"/>
                <a:cs typeface="+mn-cs"/>
              </a:rPr>
              <a:t>and</a:t>
            </a:r>
            <a:r>
              <a:rPr lang="nl-NL" sz="1200" b="0" i="0" u="none" strike="noStrike" kern="1200" baseline="0" dirty="0" smtClean="0">
                <a:solidFill>
                  <a:schemeClr val="tx1"/>
                </a:solidFill>
                <a:latin typeface="+mn-lt"/>
                <a:ea typeface="+mn-ea"/>
                <a:cs typeface="+mn-cs"/>
              </a:rPr>
              <a:t>/or </a:t>
            </a:r>
            <a:r>
              <a:rPr lang="nl-NL" sz="1200" b="0" i="0" u="none" strike="noStrike" kern="1200" baseline="0" dirty="0" err="1" smtClean="0">
                <a:solidFill>
                  <a:schemeClr val="tx1"/>
                </a:solidFill>
                <a:latin typeface="+mn-lt"/>
                <a:ea typeface="+mn-ea"/>
                <a:cs typeface="+mn-cs"/>
              </a:rPr>
              <a:t>guidelines</a:t>
            </a:r>
            <a:r>
              <a:rPr lang="nl-NL" sz="1200" b="0" i="0" u="none" strike="noStrike" kern="1200" baseline="0" dirty="0" smtClean="0">
                <a:solidFill>
                  <a:schemeClr val="tx1"/>
                </a:solidFill>
                <a:latin typeface="+mn-lt"/>
                <a:ea typeface="+mn-ea"/>
                <a:cs typeface="+mn-cs"/>
              </a:rPr>
              <a:t> on </a:t>
            </a:r>
            <a:r>
              <a:rPr lang="en-US" sz="1200" b="0" i="0" u="none" strike="noStrike" kern="1200" baseline="0" dirty="0" smtClean="0">
                <a:solidFill>
                  <a:schemeClr val="tx1"/>
                </a:solidFill>
                <a:latin typeface="+mn-lt"/>
                <a:ea typeface="+mn-ea"/>
                <a:cs typeface="+mn-cs"/>
              </a:rPr>
              <a:t>how to best develop applications with it. This means users are free to architect their solutions in a</a:t>
            </a:r>
          </a:p>
          <a:p>
            <a:r>
              <a:rPr lang="en-US" sz="1200" b="0" i="0" u="none" strike="noStrike" kern="1200" baseline="0" dirty="0" smtClean="0">
                <a:solidFill>
                  <a:schemeClr val="tx1"/>
                </a:solidFill>
                <a:latin typeface="+mn-lt"/>
                <a:ea typeface="+mn-ea"/>
                <a:cs typeface="+mn-cs"/>
              </a:rPr>
              <a:t>way that best suits their needs. This can be a blessing for experienced developers but can create confusion and promote bad designs within novice users.</a:t>
            </a:r>
          </a:p>
          <a:p>
            <a:pPr marL="571500" lvl="1" indent="-171450" algn="just"/>
            <a:endParaRPr lang="en-US" sz="1600" b="0" i="0" u="none" strike="noStrike" kern="1200" baseline="0" dirty="0" smtClean="0">
              <a:solidFill>
                <a:schemeClr val="tx1"/>
              </a:solidFill>
              <a:latin typeface="+mn-lt"/>
              <a:ea typeface="+mn-ea"/>
              <a:cs typeface="+mn-cs"/>
            </a:endParaRPr>
          </a:p>
          <a:p>
            <a:pPr marL="571500" lvl="1" indent="-171450" algn="just"/>
            <a:r>
              <a:rPr lang="en-US" dirty="0" err="1" smtClean="0"/>
              <a:t>PhoneGap</a:t>
            </a:r>
            <a:r>
              <a:rPr lang="en-US" dirty="0" smtClean="0"/>
              <a:t> does nothing to emulate the native device UI.</a:t>
            </a:r>
            <a:r>
              <a:rPr lang="en-US" baseline="0" dirty="0" smtClean="0"/>
              <a:t> </a:t>
            </a:r>
            <a:r>
              <a:rPr lang="en-US" sz="1200" b="0" i="0" u="none" strike="noStrike" kern="1200" baseline="0" dirty="0" smtClean="0">
                <a:solidFill>
                  <a:schemeClr val="tx1"/>
                </a:solidFill>
                <a:latin typeface="+mn-lt"/>
                <a:ea typeface="+mn-ea"/>
                <a:cs typeface="+mn-cs"/>
              </a:rPr>
              <a:t>Left the users with</a:t>
            </a:r>
          </a:p>
          <a:p>
            <a:r>
              <a:rPr lang="en-US" sz="1200" b="0" i="0" u="none" strike="noStrike" kern="1200" baseline="0" dirty="0" smtClean="0">
                <a:solidFill>
                  <a:schemeClr val="tx1"/>
                </a:solidFill>
                <a:latin typeface="+mn-lt"/>
                <a:ea typeface="+mn-ea"/>
                <a:cs typeface="+mn-cs"/>
              </a:rPr>
              <a:t>the task of styling the markup to mimic a native app. Fortunately there are loads of open source</a:t>
            </a:r>
          </a:p>
          <a:p>
            <a:r>
              <a:rPr lang="en-US" sz="1200" b="0" i="0" u="none" strike="noStrike" kern="1200" baseline="0" dirty="0" smtClean="0">
                <a:solidFill>
                  <a:schemeClr val="tx1"/>
                </a:solidFill>
                <a:latin typeface="+mn-lt"/>
                <a:ea typeface="+mn-ea"/>
                <a:cs typeface="+mn-cs"/>
              </a:rPr>
              <a:t>libraries specialized in exactly this. Therefore it’s not unusual to see </a:t>
            </a:r>
            <a:r>
              <a:rPr lang="en-US" sz="1200" b="0" i="0" u="none" strike="noStrike" kern="1200" baseline="0" dirty="0" err="1" smtClean="0">
                <a:solidFill>
                  <a:schemeClr val="tx1"/>
                </a:solidFill>
                <a:latin typeface="+mn-lt"/>
                <a:ea typeface="+mn-ea"/>
                <a:cs typeface="+mn-cs"/>
              </a:rPr>
              <a:t>Phonegap</a:t>
            </a:r>
            <a:r>
              <a:rPr lang="en-US" sz="1200" b="0" i="0" u="none" strike="noStrike" kern="1200" baseline="0" dirty="0" smtClean="0">
                <a:solidFill>
                  <a:schemeClr val="tx1"/>
                </a:solidFill>
                <a:latin typeface="+mn-lt"/>
                <a:ea typeface="+mn-ea"/>
                <a:cs typeface="+mn-cs"/>
              </a:rPr>
              <a:t> being used in</a:t>
            </a:r>
          </a:p>
          <a:p>
            <a:r>
              <a:rPr lang="en-US" sz="1200" b="0" i="0" u="none" strike="noStrike" kern="1200" baseline="0" dirty="0" smtClean="0">
                <a:solidFill>
                  <a:schemeClr val="tx1"/>
                </a:solidFill>
                <a:latin typeface="+mn-lt"/>
                <a:ea typeface="+mn-ea"/>
                <a:cs typeface="+mn-cs"/>
              </a:rPr>
              <a:t>conjunction with other libraries like XUI and </a:t>
            </a:r>
            <a:r>
              <a:rPr lang="en-US" sz="1200" b="0" i="0" u="none" strike="noStrike" kern="1200" baseline="0" dirty="0" err="1" smtClean="0">
                <a:solidFill>
                  <a:schemeClr val="tx1"/>
                </a:solidFill>
                <a:latin typeface="+mn-lt"/>
                <a:ea typeface="+mn-ea"/>
                <a:cs typeface="+mn-cs"/>
              </a:rPr>
              <a:t>Sencha</a:t>
            </a:r>
            <a:r>
              <a:rPr lang="en-US" sz="1200" b="0" i="0" u="none" strike="noStrike" kern="1200" baseline="0" dirty="0" smtClean="0">
                <a:solidFill>
                  <a:schemeClr val="tx1"/>
                </a:solidFill>
                <a:latin typeface="+mn-lt"/>
                <a:ea typeface="+mn-ea"/>
                <a:cs typeface="+mn-cs"/>
              </a:rPr>
              <a:t> Touch.</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err="1" smtClean="0"/>
              <a:t>PhoneGap</a:t>
            </a:r>
            <a:r>
              <a:rPr lang="en-US" dirty="0" smtClean="0"/>
              <a:t> API runs on a very extensible plugin architecture. If </a:t>
            </a:r>
            <a:r>
              <a:rPr lang="en-US" dirty="0" err="1" smtClean="0"/>
              <a:t>PhoneGap</a:t>
            </a:r>
            <a:r>
              <a:rPr lang="en-US" dirty="0" smtClean="0"/>
              <a:t> doesn’t already support the feature you need, you can easily write a plugin yourself.</a:t>
            </a:r>
            <a:r>
              <a:rPr lang="en-US" baseline="0" dirty="0" smtClean="0"/>
              <a:t> </a:t>
            </a:r>
            <a:r>
              <a:rPr lang="en-US" dirty="0" smtClean="0"/>
              <a:t>To extend </a:t>
            </a:r>
            <a:r>
              <a:rPr lang="en-US" dirty="0" err="1" smtClean="0"/>
              <a:t>PhoneGap</a:t>
            </a:r>
            <a:r>
              <a:rPr lang="en-US" dirty="0" smtClean="0"/>
              <a:t> through plugins one must know how to program in the native language of each platform.</a:t>
            </a:r>
          </a:p>
          <a:p>
            <a:endParaRPr lang="en-US" sz="1600" dirty="0" smtClean="0"/>
          </a:p>
          <a:p>
            <a:pPr marL="571500" lvl="1" indent="-171450" algn="just"/>
            <a:endParaRPr lang="en-US" sz="1600" dirty="0" smtClean="0"/>
          </a:p>
          <a:p>
            <a:pPr marL="571500" lvl="1" indent="-171450" algn="just"/>
            <a:r>
              <a:rPr lang="en-US" sz="1600" dirty="0" smtClean="0"/>
              <a:t>The burden for that increases when there is a need to use multiple </a:t>
            </a:r>
            <a:r>
              <a:rPr lang="en-US" sz="1600" b="1" dirty="0" err="1" smtClean="0"/>
              <a:t>PhoneGap</a:t>
            </a:r>
            <a:r>
              <a:rPr lang="en-US" sz="1600" b="1" dirty="0" smtClean="0"/>
              <a:t> plugins</a:t>
            </a:r>
            <a:r>
              <a:rPr lang="en-US" sz="1600" dirty="0" smtClean="0"/>
              <a:t> because you need to search and update different files on each platform.</a:t>
            </a:r>
          </a:p>
        </p:txBody>
      </p:sp>
      <p:sp>
        <p:nvSpPr>
          <p:cNvPr id="4" name="Slide Number Placeholder 3"/>
          <p:cNvSpPr>
            <a:spLocks noGrp="1"/>
          </p:cNvSpPr>
          <p:nvPr>
            <p:ph type="sldNum" sz="quarter" idx="10"/>
          </p:nvPr>
        </p:nvSpPr>
        <p:spPr/>
        <p:txBody>
          <a:bodyPr/>
          <a:lstStyle/>
          <a:p>
            <a:fld id="{CF96A2F6-00DD-DC49-811C-C8109C06DC23}" type="slidenum">
              <a:rPr lang="en-US" smtClean="0"/>
              <a:pPr/>
              <a:t>19</a:t>
            </a:fld>
            <a:endParaRPr lang="en-US"/>
          </a:p>
        </p:txBody>
      </p:sp>
    </p:spTree>
    <p:extLst>
      <p:ext uri="{BB962C8B-B14F-4D97-AF65-F5344CB8AC3E}">
        <p14:creationId xmlns="" xmlns:p14="http://schemas.microsoft.com/office/powerpoint/2010/main" val="2433967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pre-compilation takes the app’s JavaScript code, optimizes it (reduces whitespace, reduces</a:t>
            </a:r>
          </a:p>
          <a:p>
            <a:r>
              <a:rPr lang="en-US" sz="1200" b="0" i="0" u="none" strike="noStrike" kern="1200" baseline="0" dirty="0" smtClean="0">
                <a:solidFill>
                  <a:schemeClr val="tx1"/>
                </a:solidFill>
                <a:latin typeface="+mn-lt"/>
                <a:ea typeface="+mn-ea"/>
                <a:cs typeface="+mn-cs"/>
              </a:rPr>
              <a:t>the size of symbols, etc.) and then creates a dependency hierarchy of all the Titanium APIs used.</a:t>
            </a:r>
          </a:p>
          <a:p>
            <a:r>
              <a:rPr lang="en-US" sz="1200" b="0" i="0" u="none" strike="noStrike" kern="1200" baseline="0" dirty="0" smtClean="0">
                <a:solidFill>
                  <a:schemeClr val="tx1"/>
                </a:solidFill>
                <a:latin typeface="+mn-lt"/>
                <a:ea typeface="+mn-ea"/>
                <a:cs typeface="+mn-cs"/>
              </a:rPr>
              <a:t>The front-end compilation step generates the appropriate platform-specific native code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platform compiler and packager step effectively compiles the code to native</a:t>
            </a:r>
          </a:p>
          <a:p>
            <a:r>
              <a:rPr lang="en-US" sz="1200" b="0" i="0" u="none" strike="noStrike" kern="1200" baseline="0" dirty="0" smtClean="0">
                <a:solidFill>
                  <a:schemeClr val="tx1"/>
                </a:solidFill>
                <a:latin typeface="+mn-lt"/>
                <a:ea typeface="+mn-ea"/>
                <a:cs typeface="+mn-cs"/>
              </a:rPr>
              <a:t>executable using platform specific tools and packages files for running either on the native</a:t>
            </a:r>
          </a:p>
          <a:p>
            <a:r>
              <a:rPr lang="en-US" sz="1200" b="0" i="0" u="none" strike="noStrike" kern="1200" baseline="0" dirty="0" smtClean="0">
                <a:solidFill>
                  <a:schemeClr val="tx1"/>
                </a:solidFill>
                <a:latin typeface="+mn-lt"/>
                <a:ea typeface="+mn-ea"/>
                <a:cs typeface="+mn-cs"/>
              </a:rPr>
              <a:t>simulator, native device for testing or for final packaging for distribution.</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21</a:t>
            </a:fld>
            <a:endParaRPr lang="en-US"/>
          </a:p>
        </p:txBody>
      </p:sp>
    </p:spTree>
    <p:extLst>
      <p:ext uri="{BB962C8B-B14F-4D97-AF65-F5344CB8AC3E}">
        <p14:creationId xmlns="" xmlns:p14="http://schemas.microsoft.com/office/powerpoint/2010/main" val="2895528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magic in Titanium happens during runtime in it’s bridge between the JavaScript and the native SDK. The bridge reads your JavaScript and uses it to build views that have the same features and performance as an application written in that native language</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22</a:t>
            </a:fld>
            <a:endParaRPr lang="en-US"/>
          </a:p>
        </p:txBody>
      </p:sp>
    </p:spTree>
    <p:extLst>
      <p:ext uri="{BB962C8B-B14F-4D97-AF65-F5344CB8AC3E}">
        <p14:creationId xmlns="" xmlns:p14="http://schemas.microsoft.com/office/powerpoint/2010/main" val="385075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Titanium provides fantastic support for native UI elements. It does exactly what it says it does: you write your view once in JavaScript and then Titanium takes care of building the UI, using the proper UI elements for each platform. Like Rhodes, Titanium has great support for loading in data from a remote server and building a native-looking view based on that data. </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23</a:t>
            </a:fld>
            <a:endParaRPr lang="en-US"/>
          </a:p>
        </p:txBody>
      </p:sp>
    </p:spTree>
    <p:extLst>
      <p:ext uri="{BB962C8B-B14F-4D97-AF65-F5344CB8AC3E}">
        <p14:creationId xmlns="" xmlns:p14="http://schemas.microsoft.com/office/powerpoint/2010/main" val="4213925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takes a different approach to cross-platform mobile development in that it doesn’t use web technologies at all. It has it’s own SDK built with C/C++ that gives the developer access to many of the standard C libraries, graphic and media classes, the networking layer, native UI elements and more.</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25</a:t>
            </a:fld>
            <a:endParaRPr lang="en-US"/>
          </a:p>
        </p:txBody>
      </p:sp>
    </p:spTree>
    <p:extLst>
      <p:ext uri="{BB962C8B-B14F-4D97-AF65-F5344CB8AC3E}">
        <p14:creationId xmlns="" xmlns:p14="http://schemas.microsoft.com/office/powerpoint/2010/main" val="86016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solidFill>
                  <a:schemeClr val="accent6">
                    <a:lumMod val="40000"/>
                    <a:lumOff val="60000"/>
                  </a:schemeClr>
                </a:solidFill>
              </a:rPr>
              <a:t>C++ source code </a:t>
            </a:r>
            <a:r>
              <a:rPr lang="en-US" sz="1200" b="1" dirty="0" smtClean="0">
                <a:solidFill>
                  <a:schemeClr val="accent6">
                    <a:lumMod val="40000"/>
                    <a:lumOff val="60000"/>
                  </a:schemeClr>
                </a:solidFill>
                <a:sym typeface="Wingdings"/>
              </a:rPr>
              <a:t> platform-independent intermediate code  application package</a:t>
            </a:r>
            <a:endParaRPr lang="en-US" sz="1200" b="1" dirty="0" smtClean="0">
              <a:solidFill>
                <a:schemeClr val="accent6">
                  <a:lumMod val="40000"/>
                  <a:lumOff val="60000"/>
                </a:schemeClr>
              </a:solidFill>
            </a:endParaRPr>
          </a:p>
          <a:p>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26</a:t>
            </a:fld>
            <a:endParaRPr lang="en-US"/>
          </a:p>
        </p:txBody>
      </p:sp>
    </p:spTree>
    <p:extLst>
      <p:ext uri="{BB962C8B-B14F-4D97-AF65-F5344CB8AC3E}">
        <p14:creationId xmlns="" xmlns:p14="http://schemas.microsoft.com/office/powerpoint/2010/main" val="76635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mobile strategy</a:t>
            </a:r>
            <a:r>
              <a:rPr lang="en-US" baseline="0" dirty="0" smtClean="0"/>
              <a:t> depending on the b</a:t>
            </a:r>
            <a:r>
              <a:rPr lang="en-US" dirty="0" smtClean="0"/>
              <a:t>udget, project</a:t>
            </a:r>
            <a:r>
              <a:rPr lang="en-US" baseline="0" dirty="0" smtClean="0"/>
              <a:t> timeframe, target audience &amp; app functionality.</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2</a:t>
            </a:fld>
            <a:endParaRPr lang="en-US"/>
          </a:p>
        </p:txBody>
      </p:sp>
    </p:spTree>
    <p:extLst>
      <p:ext uri="{BB962C8B-B14F-4D97-AF65-F5344CB8AC3E}">
        <p14:creationId xmlns="" xmlns:p14="http://schemas.microsoft.com/office/powerpoint/2010/main" val="172401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app is installed,</a:t>
            </a:r>
            <a:r>
              <a:rPr lang="en-US" baseline="0" dirty="0" smtClean="0"/>
              <a:t> it interacts with the underlying operating system through proprietary  API calls that the OS exposes. These are divided into 2 categories – Low-level API’s &amp; high level API’s. Through low-level API calls, the app can interact directly with the touchscreen or keyboard, render graphics, connect to networks, process audio received from the microphone, receive images &amp; video from the camera, access the GPS etc. </a:t>
            </a:r>
          </a:p>
          <a:p>
            <a:r>
              <a:rPr lang="en-US" baseline="0" dirty="0" smtClean="0"/>
              <a:t>Higher level services include processes like browsing the web, managing calendar, contacts, photo album, the ability to send and receive phone calls etc.</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4</a:t>
            </a:fld>
            <a:endParaRPr lang="en-US"/>
          </a:p>
        </p:txBody>
      </p:sp>
    </p:spTree>
    <p:extLst>
      <p:ext uri="{BB962C8B-B14F-4D97-AF65-F5344CB8AC3E}">
        <p14:creationId xmlns="" xmlns:p14="http://schemas.microsoft.com/office/powerpoint/2010/main" val="262486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can use this API to build the application including UI, data persistence &amp; business logic. The code is then processed by the compiler and transformed into platform-specific native apps.</a:t>
            </a:r>
          </a:p>
          <a:p>
            <a:r>
              <a:rPr lang="en-US" dirty="0" smtClean="0"/>
              <a:t>High performance as the app is running natively on the device &amp; improved user experience as the app has full native access to all device-specific capabilities such as integrated camera, sensors etc.</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6</a:t>
            </a:fld>
            <a:endParaRPr lang="en-US"/>
          </a:p>
        </p:txBody>
      </p:sp>
    </p:spTree>
    <p:extLst>
      <p:ext uri="{BB962C8B-B14F-4D97-AF65-F5344CB8AC3E}">
        <p14:creationId xmlns="" xmlns:p14="http://schemas.microsoft.com/office/powerpoint/2010/main" val="134672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VM’s :easier to extend when new features are added to the device and need to be supported by</a:t>
            </a:r>
            <a:r>
              <a:rPr lang="en-US" baseline="0" dirty="0" smtClean="0"/>
              <a:t> the API</a:t>
            </a:r>
          </a:p>
          <a:p>
            <a:r>
              <a:rPr lang="en-US" baseline="0" dirty="0" smtClean="0"/>
              <a:t>Runtime interpretation latency introduced when the VM is translating data  and instructions to &amp; from the underlying host platform.</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7</a:t>
            </a:fld>
            <a:endParaRPr lang="en-US" dirty="0"/>
          </a:p>
        </p:txBody>
      </p:sp>
    </p:spTree>
    <p:extLst>
      <p:ext uri="{BB962C8B-B14F-4D97-AF65-F5344CB8AC3E}">
        <p14:creationId xmlns="" xmlns:p14="http://schemas.microsoft.com/office/powerpoint/2010/main" val="18211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Another increasingly popular approach is to develop</a:t>
            </a:r>
            <a:r>
              <a:rPr lang="en-US" baseline="0" dirty="0" smtClean="0"/>
              <a:t> mobile web apps which r</a:t>
            </a:r>
            <a:r>
              <a:rPr lang="en-US" dirty="0" smtClean="0"/>
              <a:t>un on the user’s mobile browser. </a:t>
            </a:r>
            <a:r>
              <a:rPr lang="en-US" baseline="0" dirty="0" smtClean="0"/>
              <a:t>These are different from mobile-optimized websites which detect when they are being accessed from a mobile device and serve HTML pages that have been designed to provide a comfortable touch experience on a small screen size.</a:t>
            </a:r>
          </a:p>
          <a:p>
            <a:r>
              <a:rPr lang="en-US" dirty="0" smtClean="0"/>
              <a:t>This involves using standard web technologies such as HTML, CSS, JavaScript to build the application &amp; make it look and behave</a:t>
            </a:r>
            <a:r>
              <a:rPr lang="en-US" baseline="0" dirty="0" smtClean="0"/>
              <a:t> like a native app. It is possible due to the advanced capabilities of HTML 5 including embedded SQL databases, local storage (application cache to reduce page startup time and enable offline features), animations, canvas (avoid transferring images), </a:t>
            </a:r>
            <a:r>
              <a:rPr lang="en-US" baseline="0" dirty="0" err="1" smtClean="0"/>
              <a:t>websockets</a:t>
            </a:r>
            <a:r>
              <a:rPr lang="en-US" baseline="0" dirty="0" smtClean="0"/>
              <a:t>, video playback, </a:t>
            </a:r>
            <a:r>
              <a:rPr lang="en-US" baseline="0" dirty="0" err="1" smtClean="0"/>
              <a:t>geolocation</a:t>
            </a:r>
            <a:r>
              <a:rPr lang="en-US" baseline="0" dirty="0" smtClean="0"/>
              <a:t> services etc. </a:t>
            </a:r>
            <a:r>
              <a:rPr lang="en-US" dirty="0" smtClean="0"/>
              <a:t>Mobile Google Search uses the </a:t>
            </a:r>
            <a:r>
              <a:rPr lang="en-US" dirty="0" smtClean="0">
                <a:hlinkClick r:id="rId3"/>
              </a:rPr>
              <a:t>HTML5 Geolocation API</a:t>
            </a:r>
            <a:r>
              <a:rPr lang="en-US" dirty="0" smtClean="0"/>
              <a:t> to show location-aware results. Google Maps for Mobile and Mobile Gmail both use the </a:t>
            </a:r>
            <a:r>
              <a:rPr lang="en-US" dirty="0" smtClean="0">
                <a:hlinkClick r:id="rId4"/>
              </a:rPr>
              <a:t>canvas tag</a:t>
            </a:r>
            <a:r>
              <a:rPr lang="en-US" dirty="0" smtClean="0"/>
              <a:t> to avoid transferring images.</a:t>
            </a:r>
            <a:r>
              <a:rPr lang="en-US" baseline="0" dirty="0" smtClean="0"/>
              <a:t> </a:t>
            </a:r>
          </a:p>
          <a:p>
            <a:r>
              <a:rPr lang="en-US" baseline="0" dirty="0" smtClean="0"/>
              <a:t>This approach may be appealing for many applications such as </a:t>
            </a:r>
            <a:r>
              <a:rPr lang="en-US" baseline="0" dirty="0" err="1" smtClean="0"/>
              <a:t>ebooks</a:t>
            </a:r>
            <a:r>
              <a:rPr lang="en-US" baseline="0" dirty="0" smtClean="0"/>
              <a:t>, mobile banking, social interaction &amp; email. However it may not be suited for highly interactive, CPU-intensive, visually rich applications like games, augmented reality browsers &amp; videoconferencing.</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8</a:t>
            </a:fld>
            <a:endParaRPr lang="en-US"/>
          </a:p>
        </p:txBody>
      </p:sp>
    </p:spTree>
    <p:extLst>
      <p:ext uri="{BB962C8B-B14F-4D97-AF65-F5344CB8AC3E}">
        <p14:creationId xmlns="" xmlns:p14="http://schemas.microsoft.com/office/powerpoint/2010/main" val="18211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bridge enables the hybrid</a:t>
            </a:r>
            <a:r>
              <a:rPr lang="en-US" baseline="0" dirty="0" smtClean="0"/>
              <a:t> app to take full advantage of all the features that modern devices have to offer.</a:t>
            </a:r>
          </a:p>
          <a:p>
            <a:r>
              <a:rPr lang="en-US" baseline="0" dirty="0" smtClean="0"/>
              <a:t>App developers can choose to code their own bridge or use ones provided by many of the cross-platform development frameworks such as </a:t>
            </a:r>
            <a:r>
              <a:rPr lang="en-US" baseline="0" dirty="0" err="1" smtClean="0"/>
              <a:t>PhoneGap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9</a:t>
            </a:fld>
            <a:endParaRPr lang="en-US"/>
          </a:p>
        </p:txBody>
      </p:sp>
    </p:spTree>
    <p:extLst>
      <p:ext uri="{BB962C8B-B14F-4D97-AF65-F5344CB8AC3E}">
        <p14:creationId xmlns="" xmlns:p14="http://schemas.microsoft.com/office/powerpoint/2010/main" val="18211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frameworks, including </a:t>
            </a:r>
            <a:r>
              <a:rPr lang="en-US" dirty="0" smtClean="0">
                <a:hlinkClick r:id="rId3"/>
              </a:rPr>
              <a:t>Appcelerator</a:t>
            </a:r>
            <a:r>
              <a:rPr lang="en-US" dirty="0" smtClean="0"/>
              <a:t> and </a:t>
            </a:r>
            <a:r>
              <a:rPr lang="en-US" dirty="0" smtClean="0">
                <a:hlinkClick r:id="rId4"/>
              </a:rPr>
              <a:t>PhoneGap</a:t>
            </a:r>
            <a:r>
              <a:rPr lang="en-US" dirty="0" smtClean="0"/>
              <a:t> offer easy access to plugins and modules that can easily plug into other services or tools.</a:t>
            </a:r>
          </a:p>
          <a:p>
            <a:r>
              <a:rPr lang="en-US" dirty="0" smtClean="0"/>
              <a:t>Do not have to invest in a team or developer specific to that ecosystem.</a:t>
            </a:r>
          </a:p>
          <a:p>
            <a:r>
              <a:rPr lang="en-US" dirty="0" smtClean="0"/>
              <a:t>In addition to plugins and modules for specific functions, most frameworks also have the option to directly integrate with cloud services, including </a:t>
            </a:r>
            <a:r>
              <a:rPr lang="en-US" dirty="0" smtClean="0">
                <a:hlinkClick r:id="rId5"/>
              </a:rPr>
              <a:t>Salesforce.com</a:t>
            </a:r>
            <a:r>
              <a:rPr lang="en-US" dirty="0" smtClean="0"/>
              <a:t>, </a:t>
            </a:r>
            <a:r>
              <a:rPr lang="en-US" dirty="0" smtClean="0">
                <a:hlinkClick r:id="rId6"/>
              </a:rPr>
              <a:t>AWS</a:t>
            </a:r>
            <a:r>
              <a:rPr lang="en-US" dirty="0" smtClean="0"/>
              <a:t>, </a:t>
            </a:r>
            <a:r>
              <a:rPr lang="en-US" dirty="0" smtClean="0">
                <a:hlinkClick r:id="rId7"/>
              </a:rPr>
              <a:t>Box.net</a:t>
            </a:r>
            <a:r>
              <a:rPr lang="en-US" dirty="0" smtClean="0"/>
              <a:t> and others.</a:t>
            </a:r>
          </a:p>
          <a:p>
            <a:r>
              <a:rPr lang="en-US" dirty="0" smtClean="0"/>
              <a:t>Deploying and compiling apps is much faster in a cross-platform scenario. This is especially true with many of the new cloud-based build tools that various frameworks are starting to push out.</a:t>
            </a:r>
          </a:p>
          <a:p>
            <a:endParaRPr lang="en-US" dirty="0" smtClean="0"/>
          </a:p>
          <a:p>
            <a:r>
              <a:rPr lang="en-US" dirty="0" smtClean="0"/>
              <a:t>If </a:t>
            </a:r>
            <a:r>
              <a:rPr lang="en-US" dirty="0" smtClean="0">
                <a:hlinkClick r:id="rId8"/>
              </a:rPr>
              <a:t>Google</a:t>
            </a:r>
            <a:r>
              <a:rPr lang="en-US" dirty="0" smtClean="0"/>
              <a:t>, </a:t>
            </a:r>
            <a:r>
              <a:rPr lang="en-US" dirty="0" smtClean="0">
                <a:hlinkClick r:id="rId9"/>
              </a:rPr>
              <a:t>Apple</a:t>
            </a:r>
            <a:r>
              <a:rPr lang="en-US" dirty="0" smtClean="0"/>
              <a:t> or </a:t>
            </a:r>
            <a:r>
              <a:rPr lang="en-US" dirty="0" smtClean="0">
                <a:hlinkClick r:id="rId10"/>
              </a:rPr>
              <a:t>Microsoft</a:t>
            </a:r>
            <a:r>
              <a:rPr lang="en-US" dirty="0" smtClean="0"/>
              <a:t> adds a new feature, the framework you are using will need to be updated to support those new additions.</a:t>
            </a:r>
          </a:p>
          <a:p>
            <a:r>
              <a:rPr lang="en-US" dirty="0" smtClean="0"/>
              <a:t>Most frameworks want users to use their own development tools and suites, and that can mean that a developer has to forgo his or her own IDE preferences and use something else.</a:t>
            </a:r>
          </a:p>
          <a:p>
            <a:r>
              <a:rPr lang="en-US" dirty="0" smtClean="0"/>
              <a:t>Most of the cross-platform frameworks build using their own subsets of JavaScript, which means that if you want to switch to another platform, that code you wrote before is likely not going to be reusable without a lot of work.</a:t>
            </a:r>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10</a:t>
            </a:fld>
            <a:endParaRPr lang="en-US"/>
          </a:p>
        </p:txBody>
      </p:sp>
    </p:spTree>
    <p:extLst>
      <p:ext uri="{BB962C8B-B14F-4D97-AF65-F5344CB8AC3E}">
        <p14:creationId xmlns="" xmlns:p14="http://schemas.microsoft.com/office/powerpoint/2010/main" val="3437933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framework provides a </a:t>
            </a:r>
            <a:r>
              <a:rPr lang="en-US" dirty="0" err="1" smtClean="0"/>
              <a:t>templating</a:t>
            </a:r>
            <a:r>
              <a:rPr lang="en-US" dirty="0" smtClean="0"/>
              <a:t> language similar to Ruby on Rails views which makes it quick &amp; easy</a:t>
            </a:r>
            <a:r>
              <a:rPr lang="en-US" baseline="0" dirty="0" smtClean="0"/>
              <a:t> to develop portable UI’s without compromising quality.</a:t>
            </a:r>
          </a:p>
          <a:p>
            <a:endParaRPr lang="en-US" baseline="0" dirty="0" smtClean="0"/>
          </a:p>
          <a:p>
            <a:r>
              <a:rPr lang="en-US" baseline="0" dirty="0" smtClean="0"/>
              <a:t>To provide animations on </a:t>
            </a:r>
            <a:r>
              <a:rPr lang="en-US" baseline="0" dirty="0" err="1" smtClean="0"/>
              <a:t>Webkit</a:t>
            </a:r>
            <a:r>
              <a:rPr lang="en-US" baseline="0" dirty="0" smtClean="0"/>
              <a:t>-based mobile browsers, it extends </a:t>
            </a:r>
            <a:r>
              <a:rPr lang="en-US" baseline="0" dirty="0" err="1" smtClean="0"/>
              <a:t>JQTouch</a:t>
            </a:r>
            <a:r>
              <a:rPr lang="en-US" baseline="0" dirty="0" smtClean="0"/>
              <a:t>, a mobile JavaScript micro library that provides native look-and-feel to mobile web apps</a:t>
            </a:r>
          </a:p>
          <a:p>
            <a:endParaRPr lang="en-US" baseline="0" dirty="0" smtClean="0"/>
          </a:p>
          <a:p>
            <a:r>
              <a:rPr lang="en-US" baseline="0" dirty="0" smtClean="0"/>
              <a:t>ORM component called </a:t>
            </a:r>
            <a:r>
              <a:rPr lang="en-US" baseline="0" dirty="0" err="1" smtClean="0"/>
              <a:t>Rhom</a:t>
            </a:r>
            <a:r>
              <a:rPr lang="en-US" baseline="0" dirty="0" smtClean="0"/>
              <a:t> which enables database independent data persistence using highly scalable key value pair </a:t>
            </a:r>
            <a:r>
              <a:rPr lang="en-US" baseline="0" dirty="0" err="1" smtClean="0"/>
              <a:t>noSQL</a:t>
            </a:r>
            <a:r>
              <a:rPr lang="en-US" baseline="0" dirty="0" smtClean="0"/>
              <a:t> storage systems.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F96A2F6-00DD-DC49-811C-C8109C06DC23}" type="slidenum">
              <a:rPr lang="en-US" smtClean="0"/>
              <a:pPr/>
              <a:t>13</a:t>
            </a:fld>
            <a:endParaRPr lang="en-US"/>
          </a:p>
        </p:txBody>
      </p:sp>
    </p:spTree>
    <p:extLst>
      <p:ext uri="{BB962C8B-B14F-4D97-AF65-F5344CB8AC3E}">
        <p14:creationId xmlns="" xmlns:p14="http://schemas.microsoft.com/office/powerpoint/2010/main" val="3907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DB3CC-F982-40F9-8DD6-BCC9AFBF44BD}" type="datetime1">
              <a:rPr lang="en-US" smtClean="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43E56F-12E7-934F-96DE-343B2D4E570D}"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3E56F-12E7-934F-96DE-343B2D4E570D}"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3E56F-12E7-934F-96DE-343B2D4E570D}"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43E56F-12E7-934F-96DE-343B2D4E570D}"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43E56F-12E7-934F-96DE-343B2D4E570D}"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43E56F-12E7-934F-96DE-343B2D4E570D}"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3E56F-12E7-934F-96DE-343B2D4E570D}"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3E56F-12E7-934F-96DE-343B2D4E570D}"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3E56F-12E7-934F-96DE-343B2D4E570D}"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E157D-4934-5B4B-8D64-23622D51BD82}" type="slidenum">
              <a:rPr lang="en-US" smtClean="0"/>
              <a:pPr/>
              <a:t>‹#›</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3E56F-12E7-934F-96DE-343B2D4E570D}" type="datetimeFigureOut">
              <a:rPr lang="en-US" smtClean="0"/>
              <a:pPr/>
              <a:t>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E157D-4934-5B4B-8D64-23622D51BD8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implisticsolutions.co.uk/images/icon/crossplatform.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file:///\\localhost\ttp\::www.adobe.com:devnet:phonegap:articles:creating-apps-with-phonegap-lesson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tandbma.files.wordpress.com/2011/12/wora-platforms.png"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eckylao.files.wordpress.com/2010/06/screen-shot-2010-06-12-at-3-28-30-pm.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file:///\\localhost\*%20http\::floatlearning.com:2011:07:which-cross-platform-framework-is-right-for-me:"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floatlearning.com/2011/07/which-cross-platform-framework-is-right-for-m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rnab.ch/images/phonegap-architecture.jp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floatlearning.com/2011/07/which-cross-platform-framework-is-right-for-m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linux-mag.com/s/i/articles/7719/architecture1.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floatlearning.com/2011/07/which-cross-platform-framework-is-right-for-m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straightforward.se/storyserver/sites/straightforward.se.storyserver/files/images/MoSyncAppArchitecture.preview.png"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floatlearning.com/2011/07/which-cross-platform-framework-is-right-for-m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floatlearning.com/2011/07/which-cross-platform-framework-is-right-for-m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floatlearning.com/2011/07/which-cross-platform-framework-is-right-for-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mashable.com/2012/02/16/cross-platform-app-design-pros-cons/" TargetMode="External"/><Relationship Id="rId4" Type="http://schemas.openxmlformats.org/officeDocument/2006/relationships/hyperlink" Target="http://www.onlinesolutionsdevelopment.com/blog/mobile-development/why-mosync-could-be-a-better-alternative-to-phonegap/"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8847"/>
            <a:ext cx="7772400" cy="1470025"/>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CROSS-PLATFORM MOBILE APPLICATION DEVELOPMENT</a:t>
            </a:r>
            <a:endPar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ubtitle 2"/>
          <p:cNvSpPr>
            <a:spLocks noGrp="1"/>
          </p:cNvSpPr>
          <p:nvPr>
            <p:ph type="subTitle" idx="1"/>
          </p:nvPr>
        </p:nvSpPr>
        <p:spPr>
          <a:xfrm>
            <a:off x="1371600" y="3560228"/>
            <a:ext cx="6400800" cy="1220526"/>
          </a:xfrm>
        </p:spPr>
        <p:txBody>
          <a:bodyPr>
            <a:normAutofit fontScale="92500" lnSpcReduction="20000"/>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By Ramya Balaraman</a:t>
            </a:r>
          </a:p>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en-US"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rbalaram@andrew.cmu.edu</a:t>
            </a:r>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p>
          <a:p>
            <a:pPr algn="l"/>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marL="457200" indent="-457200">
              <a:buFont typeface="Arial"/>
              <a:buChar char="•"/>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Picture 3"/>
          <p:cNvPicPr>
            <a:picLocks noChangeAspect="1"/>
          </p:cNvPicPr>
          <p:nvPr/>
        </p:nvPicPr>
        <p:blipFill>
          <a:blip r:embed="rId3"/>
          <a:stretch>
            <a:fillRect/>
          </a:stretch>
        </p:blipFill>
        <p:spPr>
          <a:xfrm>
            <a:off x="6544907" y="177800"/>
            <a:ext cx="2292603" cy="2292603"/>
          </a:xfrm>
          <a:prstGeom prst="rect">
            <a:avLst/>
          </a:prstGeom>
        </p:spPr>
      </p:pic>
      <p:sp>
        <p:nvSpPr>
          <p:cNvPr id="5" name="Rectangle 4">
            <a:hlinkClick r:id="rId4"/>
          </p:cNvPr>
          <p:cNvSpPr/>
          <p:nvPr/>
        </p:nvSpPr>
        <p:spPr>
          <a:xfrm>
            <a:off x="162162" y="6296392"/>
            <a:ext cx="8675348" cy="369332"/>
          </a:xfrm>
          <a:prstGeom prst="rect">
            <a:avLst/>
          </a:prstGeom>
        </p:spPr>
        <p:txBody>
          <a:bodyPr wrap="square">
            <a:spAutoFit/>
          </a:bodyPr>
          <a:lstStyle/>
          <a:p>
            <a:r>
              <a:rPr lang="hu-HU" dirty="0" smtClean="0"/>
              <a:t>*http</a:t>
            </a:r>
            <a:r>
              <a:rPr lang="hu-HU" dirty="0"/>
              <a:t>://www.simplisticsolutions.co.uk/images/icon/crossplatform.png</a:t>
            </a:r>
            <a:endParaRPr lang="en-US" dirty="0"/>
          </a:p>
        </p:txBody>
      </p:sp>
    </p:spTree>
    <p:extLst>
      <p:ext uri="{BB962C8B-B14F-4D97-AF65-F5344CB8AC3E}">
        <p14:creationId xmlns="" xmlns:p14="http://schemas.microsoft.com/office/powerpoint/2010/main" val="88508634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 xmlns:p14="http://schemas.microsoft.com/office/powerpoint/2010/main" val="4261258030"/>
              </p:ext>
            </p:extLst>
          </p:nvPr>
        </p:nvGraphicFramePr>
        <p:xfrm>
          <a:off x="1100654" y="1661613"/>
          <a:ext cx="3097612" cy="3715541"/>
        </p:xfrm>
        <a:graphic>
          <a:graphicData uri="http://schemas.openxmlformats.org/drawingml/2006/table">
            <a:tbl>
              <a:tblPr firstRow="1" bandRow="1">
                <a:tableStyleId>{073A0DAA-6AF3-43AB-8588-CEC1D06C72B9}</a:tableStyleId>
              </a:tblPr>
              <a:tblGrid>
                <a:gridCol w="3097612"/>
              </a:tblGrid>
              <a:tr h="586780">
                <a:tc>
                  <a:txBody>
                    <a:bodyPr/>
                    <a:lstStyle/>
                    <a:p>
                      <a:pPr algn="ctr"/>
                      <a:r>
                        <a:rPr lang="en-US" dirty="0" smtClean="0"/>
                        <a:t>PROS</a:t>
                      </a:r>
                      <a:endParaRPr lang="en-US" dirty="0"/>
                    </a:p>
                  </a:txBody>
                  <a:tcPr anchor="ctr"/>
                </a:tc>
              </a:tr>
              <a:tr h="4683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Code Reusability</a:t>
                      </a:r>
                    </a:p>
                  </a:txBody>
                  <a:tcPr/>
                </a:tc>
              </a:tr>
              <a:tr h="4057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Plugins</a:t>
                      </a:r>
                    </a:p>
                  </a:txBody>
                  <a:tcPr/>
                </a:tc>
              </a:tr>
              <a:tr h="4410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Easy for web developers</a:t>
                      </a:r>
                    </a:p>
                  </a:txBody>
                  <a:tcPr/>
                </a:tc>
              </a:tr>
              <a:tr h="586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Reduced development costs</a:t>
                      </a:r>
                    </a:p>
                  </a:txBody>
                  <a:tcPr/>
                </a:tc>
              </a:tr>
              <a:tr h="586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Support for enterprise &amp; cloud services</a:t>
                      </a:r>
                    </a:p>
                  </a:txBody>
                  <a:tcPr/>
                </a:tc>
              </a:tr>
              <a:tr h="586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Easy</a:t>
                      </a:r>
                      <a:r>
                        <a:rPr lang="en-US" sz="1800" baseline="0" dirty="0" smtClean="0"/>
                        <a:t> Deployment</a:t>
                      </a:r>
                      <a:endParaRPr lang="en-US" sz="1800" dirty="0" smtClean="0"/>
                    </a:p>
                  </a:txBody>
                  <a:tcPr/>
                </a:tc>
              </a:tr>
            </a:tbl>
          </a:graphicData>
        </a:graphic>
      </p:graphicFrame>
      <p:pic>
        <p:nvPicPr>
          <p:cNvPr id="6" name="Picture 5"/>
          <p:cNvPicPr>
            <a:picLocks noChangeAspect="1"/>
          </p:cNvPicPr>
          <p:nvPr/>
        </p:nvPicPr>
        <p:blipFill>
          <a:blip r:embed="rId3">
            <a:alphaModFix amt="60000"/>
          </a:blip>
          <a:stretch>
            <a:fillRect/>
          </a:stretch>
        </p:blipFill>
        <p:spPr>
          <a:xfrm>
            <a:off x="6544907" y="177800"/>
            <a:ext cx="2292603" cy="2292603"/>
          </a:xfrm>
          <a:prstGeom prst="rect">
            <a:avLst/>
          </a:prstGeom>
        </p:spPr>
      </p:pic>
      <p:graphicFrame>
        <p:nvGraphicFramePr>
          <p:cNvPr id="10" name="Table 9"/>
          <p:cNvGraphicFramePr>
            <a:graphicFrameLocks noGrp="1"/>
          </p:cNvGraphicFramePr>
          <p:nvPr>
            <p:extLst>
              <p:ext uri="{D42A27DB-BD31-4B8C-83A1-F6EECF244321}">
                <p14:modId xmlns="" xmlns:p14="http://schemas.microsoft.com/office/powerpoint/2010/main" val="2427903826"/>
              </p:ext>
            </p:extLst>
          </p:nvPr>
        </p:nvGraphicFramePr>
        <p:xfrm>
          <a:off x="4728086" y="1661613"/>
          <a:ext cx="3097612" cy="3720321"/>
        </p:xfrm>
        <a:graphic>
          <a:graphicData uri="http://schemas.openxmlformats.org/drawingml/2006/table">
            <a:tbl>
              <a:tblPr firstRow="1" bandRow="1">
                <a:tableStyleId>{073A0DAA-6AF3-43AB-8588-CEC1D06C72B9}</a:tableStyleId>
              </a:tblPr>
              <a:tblGrid>
                <a:gridCol w="3097612"/>
              </a:tblGrid>
              <a:tr h="568268">
                <a:tc>
                  <a:txBody>
                    <a:bodyPr/>
                    <a:lstStyle/>
                    <a:p>
                      <a:pPr algn="ctr"/>
                      <a:r>
                        <a:rPr lang="en-US" dirty="0" smtClean="0"/>
                        <a:t>CONS</a:t>
                      </a:r>
                      <a:endParaRPr lang="en-US" dirty="0"/>
                    </a:p>
                  </a:txBody>
                  <a:tcPr anchor="ctr"/>
                </a:tc>
              </a:tr>
              <a:tr h="637038">
                <a:tc>
                  <a:txBody>
                    <a:bodyPr/>
                    <a:lstStyle/>
                    <a:p>
                      <a:pPr algn="l"/>
                      <a:r>
                        <a:rPr lang="en-US" sz="1800" dirty="0" smtClean="0"/>
                        <a:t>Might not support every feature of OS</a:t>
                      </a:r>
                      <a:endParaRPr lang="en-US" sz="1800" dirty="0"/>
                    </a:p>
                  </a:txBody>
                  <a:tcPr/>
                </a:tc>
              </a:tr>
              <a:tr h="364022">
                <a:tc>
                  <a:txBody>
                    <a:bodyPr/>
                    <a:lstStyle/>
                    <a:p>
                      <a:pPr algn="l"/>
                      <a:r>
                        <a:rPr lang="en-US" sz="1800" dirty="0" smtClean="0"/>
                        <a:t>Cannot use own tools/IDE</a:t>
                      </a:r>
                      <a:endParaRPr lang="en-US" sz="1800" dirty="0"/>
                    </a:p>
                  </a:txBody>
                  <a:tcPr/>
                </a:tc>
              </a:tr>
              <a:tr h="6888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Slower.</a:t>
                      </a:r>
                    </a:p>
                  </a:txBody>
                  <a:tcPr/>
                </a:tc>
              </a:tr>
              <a:tr h="835654">
                <a:tc>
                  <a:txBody>
                    <a:bodyPr/>
                    <a:lstStyle/>
                    <a:p>
                      <a:r>
                        <a:rPr lang="en-US" sz="1800" dirty="0" smtClean="0"/>
                        <a:t>High end graphics &amp; 3D support limited</a:t>
                      </a:r>
                      <a:endParaRPr lang="en-US" sz="1800" dirty="0"/>
                    </a:p>
                  </a:txBody>
                  <a:tcPr/>
                </a:tc>
              </a:tr>
              <a:tr h="621705">
                <a:tc>
                  <a:txBody>
                    <a:bodyPr/>
                    <a:lstStyle/>
                    <a:p>
                      <a:r>
                        <a:rPr lang="en-US" sz="1800" dirty="0" smtClean="0"/>
                        <a:t>Vendor lock-in</a:t>
                      </a:r>
                      <a:endParaRPr lang="en-US" sz="1800" dirty="0"/>
                    </a:p>
                  </a:txBody>
                  <a:tcPr/>
                </a:tc>
              </a:tr>
            </a:tbl>
          </a:graphicData>
        </a:graphic>
      </p:graphicFrame>
      <p:sp>
        <p:nvSpPr>
          <p:cNvPr id="2" name="Title 1"/>
          <p:cNvSpPr>
            <a:spLocks noGrp="1"/>
          </p:cNvSpPr>
          <p:nvPr>
            <p:ph type="title"/>
          </p:nvPr>
        </p:nvSpPr>
        <p:spPr>
          <a:xfrm>
            <a:off x="457200" y="274638"/>
            <a:ext cx="8229600" cy="689862"/>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CROSS-PLATFORM FRAMEWORKS</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 xmlns:p14="http://schemas.microsoft.com/office/powerpoint/2010/main" val="2209769835"/>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224"/>
            <a:ext cx="8229600" cy="795322"/>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UI DESIGN CONSIDERATION</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Picture 3"/>
          <p:cNvPicPr>
            <a:picLocks noChangeAspect="1"/>
          </p:cNvPicPr>
          <p:nvPr/>
        </p:nvPicPr>
        <p:blipFill>
          <a:blip r:embed="rId2"/>
          <a:stretch>
            <a:fillRect/>
          </a:stretch>
        </p:blipFill>
        <p:spPr>
          <a:xfrm>
            <a:off x="637856" y="1235987"/>
            <a:ext cx="3281392" cy="4939359"/>
          </a:xfrm>
          <a:prstGeom prst="rect">
            <a:avLst/>
          </a:prstGeom>
          <a:effectLst>
            <a:outerShdw blurRad="635000" dist="127000" dir="2700000" algn="tl" rotWithShape="0">
              <a:srgbClr val="000000"/>
            </a:outerShdw>
          </a:effectLst>
        </p:spPr>
      </p:pic>
      <p:pic>
        <p:nvPicPr>
          <p:cNvPr id="5" name="Picture 4"/>
          <p:cNvPicPr>
            <a:picLocks noChangeAspect="1"/>
          </p:cNvPicPr>
          <p:nvPr/>
        </p:nvPicPr>
        <p:blipFill>
          <a:blip r:embed="rId3"/>
          <a:stretch>
            <a:fillRect/>
          </a:stretch>
        </p:blipFill>
        <p:spPr>
          <a:xfrm>
            <a:off x="4815658" y="1052789"/>
            <a:ext cx="3291730" cy="5122557"/>
          </a:xfrm>
          <a:prstGeom prst="rect">
            <a:avLst/>
          </a:prstGeom>
          <a:effectLst>
            <a:outerShdw blurRad="635000" dist="127000" dir="2700000" algn="tl" rotWithShape="0">
              <a:srgbClr val="000000"/>
            </a:outerShdw>
          </a:effectLst>
        </p:spPr>
      </p:pic>
      <p:sp>
        <p:nvSpPr>
          <p:cNvPr id="6" name="TextBox 5"/>
          <p:cNvSpPr txBox="1"/>
          <p:nvPr/>
        </p:nvSpPr>
        <p:spPr>
          <a:xfrm>
            <a:off x="1922751" y="811492"/>
            <a:ext cx="758508" cy="369332"/>
          </a:xfrm>
          <a:prstGeom prst="rect">
            <a:avLst/>
          </a:prstGeom>
          <a:noFill/>
        </p:spPr>
        <p:txBody>
          <a:bodyPr wrap="square" rtlCol="0">
            <a:spAutoFit/>
          </a:bodyPr>
          <a:lstStyle/>
          <a:p>
            <a:r>
              <a:rPr lang="en-US" b="1" dirty="0" smtClean="0">
                <a:solidFill>
                  <a:srgbClr val="FBF4E1"/>
                </a:solidFill>
              </a:rPr>
              <a:t>iOS</a:t>
            </a:r>
            <a:endParaRPr lang="en-US" b="1" dirty="0">
              <a:solidFill>
                <a:srgbClr val="FBF4E1"/>
              </a:solidFill>
            </a:endParaRPr>
          </a:p>
        </p:txBody>
      </p:sp>
      <p:sp>
        <p:nvSpPr>
          <p:cNvPr id="7" name="TextBox 6"/>
          <p:cNvSpPr txBox="1"/>
          <p:nvPr/>
        </p:nvSpPr>
        <p:spPr>
          <a:xfrm>
            <a:off x="5955888" y="809682"/>
            <a:ext cx="1135300" cy="369332"/>
          </a:xfrm>
          <a:prstGeom prst="rect">
            <a:avLst/>
          </a:prstGeom>
          <a:noFill/>
        </p:spPr>
        <p:txBody>
          <a:bodyPr wrap="square" rtlCol="0">
            <a:spAutoFit/>
          </a:bodyPr>
          <a:lstStyle/>
          <a:p>
            <a:r>
              <a:rPr lang="en-US" b="1" dirty="0" smtClean="0">
                <a:solidFill>
                  <a:srgbClr val="FBF4E1"/>
                </a:solidFill>
              </a:rPr>
              <a:t>Android</a:t>
            </a:r>
            <a:endParaRPr lang="en-US" b="1" dirty="0">
              <a:solidFill>
                <a:srgbClr val="FBF4E1"/>
              </a:solidFill>
            </a:endParaRPr>
          </a:p>
        </p:txBody>
      </p:sp>
      <p:sp>
        <p:nvSpPr>
          <p:cNvPr id="3" name="Rectangle 2"/>
          <p:cNvSpPr/>
          <p:nvPr/>
        </p:nvSpPr>
        <p:spPr>
          <a:xfrm>
            <a:off x="243658" y="6342620"/>
            <a:ext cx="8900342" cy="369332"/>
          </a:xfrm>
          <a:prstGeom prst="rect">
            <a:avLst/>
          </a:prstGeom>
        </p:spPr>
        <p:txBody>
          <a:bodyPr wrap="square">
            <a:spAutoFit/>
          </a:bodyPr>
          <a:lstStyle/>
          <a:p>
            <a:r>
              <a:rPr lang="en-US" dirty="0" smtClean="0"/>
              <a:t>* </a:t>
            </a:r>
            <a:r>
              <a:rPr lang="en-US" sz="1600" dirty="0" smtClean="0">
                <a:hlinkClick r:id="rId4" action="ppaction://hlinkfile"/>
              </a:rPr>
              <a:t>http</a:t>
            </a:r>
            <a:r>
              <a:rPr lang="en-US" sz="1600" dirty="0">
                <a:hlinkClick r:id="rId4" action="ppaction://hlinkfile"/>
              </a:rPr>
              <a:t>://</a:t>
            </a:r>
            <a:r>
              <a:rPr lang="en-US" sz="1600" dirty="0" err="1">
                <a:hlinkClick r:id="rId4" action="ppaction://hlinkfile"/>
              </a:rPr>
              <a:t>www.adobe.com</a:t>
            </a:r>
            <a:r>
              <a:rPr lang="en-US" sz="1600" dirty="0">
                <a:hlinkClick r:id="rId4" action="ppaction://hlinkfile"/>
              </a:rPr>
              <a:t>/</a:t>
            </a:r>
            <a:r>
              <a:rPr lang="en-US" sz="1600" dirty="0" err="1">
                <a:hlinkClick r:id="rId4" action="ppaction://hlinkfile"/>
              </a:rPr>
              <a:t>devnet</a:t>
            </a:r>
            <a:r>
              <a:rPr lang="en-US" sz="1600" dirty="0">
                <a:hlinkClick r:id="rId4" action="ppaction://hlinkfile"/>
              </a:rPr>
              <a:t>/</a:t>
            </a:r>
            <a:r>
              <a:rPr lang="en-US" sz="1600" dirty="0" err="1">
                <a:hlinkClick r:id="rId4" action="ppaction://hlinkfile"/>
              </a:rPr>
              <a:t>phonegap</a:t>
            </a:r>
            <a:r>
              <a:rPr lang="en-US" sz="1600" dirty="0">
                <a:hlinkClick r:id="rId4" action="ppaction://hlinkfile"/>
              </a:rPr>
              <a:t>/articles/creating-apps-with-</a:t>
            </a:r>
            <a:r>
              <a:rPr lang="en-US" sz="1600" dirty="0" err="1">
                <a:hlinkClick r:id="rId4" action="ppaction://hlinkfile"/>
              </a:rPr>
              <a:t>phonegap</a:t>
            </a:r>
            <a:r>
              <a:rPr lang="en-US" sz="1600" dirty="0">
                <a:hlinkClick r:id="rId4" action="ppaction://hlinkfile"/>
              </a:rPr>
              <a:t>-</a:t>
            </a:r>
            <a:r>
              <a:rPr lang="en-US" sz="1600" dirty="0" err="1">
                <a:hlinkClick r:id="rId4" action="ppaction://hlinkfile"/>
              </a:rPr>
              <a:t>lessons.html</a:t>
            </a:r>
            <a:endParaRPr lang="en-US" sz="1600" dirty="0"/>
          </a:p>
        </p:txBody>
      </p:sp>
    </p:spTree>
    <p:extLst>
      <p:ext uri="{BB962C8B-B14F-4D97-AF65-F5344CB8AC3E}">
        <p14:creationId xmlns="" xmlns:p14="http://schemas.microsoft.com/office/powerpoint/2010/main" val="2655308929"/>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228"/>
            <a:ext cx="8229600" cy="689862"/>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CROSS-PLATFORM FRAMEWORKS</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Picture 3"/>
          <p:cNvPicPr>
            <a:picLocks noChangeAspect="1"/>
          </p:cNvPicPr>
          <p:nvPr/>
        </p:nvPicPr>
        <p:blipFill>
          <a:blip r:embed="rId2"/>
          <a:stretch>
            <a:fillRect/>
          </a:stretch>
        </p:blipFill>
        <p:spPr>
          <a:xfrm>
            <a:off x="235857" y="1663700"/>
            <a:ext cx="8712203" cy="3361871"/>
          </a:xfrm>
          <a:prstGeom prst="rect">
            <a:avLst/>
          </a:prstGeom>
          <a:ln w="19050">
            <a:solidFill>
              <a:schemeClr val="bg1">
                <a:lumMod val="50000"/>
                <a:lumOff val="50000"/>
              </a:schemeClr>
            </a:solidFill>
          </a:ln>
          <a:effectLst>
            <a:outerShdw blurRad="635000" dist="127000" dir="2700000" algn="tl" rotWithShape="0">
              <a:srgbClr val="000000"/>
            </a:outerShdw>
          </a:effectLst>
        </p:spPr>
      </p:pic>
      <p:sp>
        <p:nvSpPr>
          <p:cNvPr id="3" name="Rectangle 2"/>
          <p:cNvSpPr/>
          <p:nvPr/>
        </p:nvSpPr>
        <p:spPr>
          <a:xfrm>
            <a:off x="235857" y="5939561"/>
            <a:ext cx="8237601" cy="369332"/>
          </a:xfrm>
          <a:prstGeom prst="rect">
            <a:avLst/>
          </a:prstGeom>
        </p:spPr>
        <p:txBody>
          <a:bodyPr wrap="square">
            <a:spAutoFit/>
          </a:bodyPr>
          <a:lstStyle/>
          <a:p>
            <a:r>
              <a:rPr lang="nl-NL" dirty="0" smtClean="0">
                <a:hlinkClick r:id="rId3"/>
              </a:rPr>
              <a:t>* http</a:t>
            </a:r>
            <a:r>
              <a:rPr lang="nl-NL" dirty="0">
                <a:hlinkClick r:id="rId3"/>
              </a:rPr>
              <a:t>://setandbma.files.wordpress.com/2011/12/wora-platforms.png</a:t>
            </a:r>
            <a:endParaRPr lang="en-US" dirty="0"/>
          </a:p>
        </p:txBody>
      </p:sp>
    </p:spTree>
    <p:extLst>
      <p:ext uri="{BB962C8B-B14F-4D97-AF65-F5344CB8AC3E}">
        <p14:creationId xmlns="" xmlns:p14="http://schemas.microsoft.com/office/powerpoint/2010/main" val="3019460465"/>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023187"/>
            <a:ext cx="8229600" cy="5486399"/>
          </a:xfrm>
        </p:spPr>
        <p:txBody>
          <a:bodyPr>
            <a:noAutofit/>
          </a:bodyPr>
          <a:lstStyle/>
          <a:p>
            <a:pPr marL="0" indent="0" algn="just">
              <a:buNone/>
            </a:pPr>
            <a:r>
              <a:rPr lang="en-US" sz="1600" b="1" dirty="0" smtClean="0">
                <a:solidFill>
                  <a:srgbClr val="FBF4E1"/>
                </a:solidFill>
              </a:rPr>
              <a:t>TECHNICAL ARCHITECTURE: </a:t>
            </a:r>
          </a:p>
          <a:p>
            <a:pPr algn="just"/>
            <a:r>
              <a:rPr lang="en-US" sz="1600" b="1" dirty="0" smtClean="0">
                <a:solidFill>
                  <a:schemeClr val="accent6">
                    <a:lumMod val="40000"/>
                    <a:lumOff val="60000"/>
                  </a:schemeClr>
                </a:solidFill>
              </a:rPr>
              <a:t>Cross compilation using Virtual Machine.</a:t>
            </a:r>
          </a:p>
          <a:p>
            <a:pPr algn="just"/>
            <a:r>
              <a:rPr lang="en-US" sz="1600" b="1" dirty="0" smtClean="0">
                <a:solidFill>
                  <a:schemeClr val="accent6">
                    <a:lumMod val="40000"/>
                    <a:lumOff val="60000"/>
                  </a:schemeClr>
                </a:solidFill>
              </a:rPr>
              <a:t>Single source codebase written in Ruby and UI constructed using  HTML 5, CSS 3, JavaScript running on Ruby interpreter on the device.</a:t>
            </a:r>
          </a:p>
          <a:p>
            <a:pPr algn="just"/>
            <a:r>
              <a:rPr lang="en-US" sz="1600" b="1" dirty="0">
                <a:solidFill>
                  <a:schemeClr val="accent6">
                    <a:lumMod val="40000"/>
                    <a:lumOff val="60000"/>
                  </a:schemeClr>
                </a:solidFill>
              </a:rPr>
              <a:t>Support for SQLite enables the local storage of relational data, enabling offline capabilities for both hybrid and native </a:t>
            </a:r>
            <a:r>
              <a:rPr lang="en-US" sz="1600" b="1" dirty="0" smtClean="0">
                <a:solidFill>
                  <a:schemeClr val="accent6">
                    <a:lumMod val="40000"/>
                    <a:lumOff val="60000"/>
                  </a:schemeClr>
                </a:solidFill>
              </a:rPr>
              <a:t>HTML 5 applications.</a:t>
            </a:r>
            <a:endParaRPr lang="en-US" sz="1600" b="1" dirty="0">
              <a:solidFill>
                <a:schemeClr val="accent6">
                  <a:lumMod val="40000"/>
                  <a:lumOff val="60000"/>
                </a:schemeClr>
              </a:solidFill>
            </a:endParaRPr>
          </a:p>
          <a:p>
            <a:pPr marL="0" indent="0" algn="just">
              <a:buNone/>
            </a:pPr>
            <a:r>
              <a:rPr lang="en-US" sz="1600" b="1" dirty="0" smtClean="0">
                <a:solidFill>
                  <a:srgbClr val="FBF4E1"/>
                </a:solidFill>
              </a:rPr>
              <a:t>DESIGN  PATTERNS:</a:t>
            </a:r>
          </a:p>
          <a:p>
            <a:pPr algn="just"/>
            <a:r>
              <a:rPr lang="en-US" sz="1600" b="1" dirty="0" smtClean="0">
                <a:solidFill>
                  <a:schemeClr val="accent6">
                    <a:lumMod val="40000"/>
                    <a:lumOff val="60000"/>
                  </a:schemeClr>
                </a:solidFill>
              </a:rPr>
              <a:t>Model-View-Controller pattern </a:t>
            </a:r>
            <a:r>
              <a:rPr lang="en-US" sz="1600" b="1" dirty="0">
                <a:solidFill>
                  <a:schemeClr val="accent6">
                    <a:lumMod val="40000"/>
                    <a:lumOff val="60000"/>
                  </a:schemeClr>
                </a:solidFill>
              </a:rPr>
              <a:t>for maintainability and best </a:t>
            </a:r>
            <a:r>
              <a:rPr lang="en-US" sz="1600" b="1" dirty="0" smtClean="0">
                <a:solidFill>
                  <a:schemeClr val="accent6">
                    <a:lumMod val="40000"/>
                    <a:lumOff val="60000"/>
                  </a:schemeClr>
                </a:solidFill>
              </a:rPr>
              <a:t>practices.</a:t>
            </a:r>
          </a:p>
          <a:p>
            <a:pPr algn="just"/>
            <a:r>
              <a:rPr lang="en-US" sz="1600" b="1" dirty="0" smtClean="0">
                <a:solidFill>
                  <a:schemeClr val="accent6">
                    <a:lumMod val="40000"/>
                    <a:lumOff val="60000"/>
                  </a:schemeClr>
                </a:solidFill>
              </a:rPr>
              <a:t>Object Relational Mapper design for </a:t>
            </a:r>
            <a:r>
              <a:rPr lang="en-US" sz="1600" b="1" dirty="0">
                <a:solidFill>
                  <a:schemeClr val="accent6">
                    <a:lumMod val="40000"/>
                    <a:lumOff val="60000"/>
                  </a:schemeClr>
                </a:solidFill>
              </a:rPr>
              <a:t>easy data </a:t>
            </a:r>
            <a:r>
              <a:rPr lang="en-US" sz="1600" b="1" dirty="0" smtClean="0">
                <a:solidFill>
                  <a:schemeClr val="accent6">
                    <a:lumMod val="40000"/>
                    <a:lumOff val="60000"/>
                  </a:schemeClr>
                </a:solidFill>
              </a:rPr>
              <a:t>manipulation.</a:t>
            </a:r>
            <a:endParaRPr lang="en-US" sz="1600" b="1" dirty="0">
              <a:solidFill>
                <a:schemeClr val="accent6">
                  <a:lumMod val="40000"/>
                  <a:lumOff val="60000"/>
                </a:schemeClr>
              </a:solidFill>
            </a:endParaRPr>
          </a:p>
          <a:p>
            <a:pPr marL="0" indent="0" algn="just">
              <a:buNone/>
            </a:pPr>
            <a:r>
              <a:rPr lang="en-US" sz="1600" b="1" dirty="0">
                <a:solidFill>
                  <a:srgbClr val="FBF4E1"/>
                </a:solidFill>
              </a:rPr>
              <a:t>SUPPORTED PLATFORMS:</a:t>
            </a:r>
          </a:p>
          <a:p>
            <a:pPr algn="just"/>
            <a:r>
              <a:rPr lang="fr-FR" sz="1600" b="1" dirty="0">
                <a:solidFill>
                  <a:schemeClr val="accent6">
                    <a:lumMod val="40000"/>
                    <a:lumOff val="60000"/>
                  </a:schemeClr>
                </a:solidFill>
              </a:rPr>
              <a:t>WM /WEHH , WinCE5.0+, Android 2.1+, iOS 3.0+, BB 4.6+, WP7 </a:t>
            </a:r>
          </a:p>
        </p:txBody>
      </p:sp>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2" name="Title 1"/>
          <p:cNvSpPr>
            <a:spLocks noGrp="1"/>
          </p:cNvSpPr>
          <p:nvPr>
            <p:ph type="title"/>
          </p:nvPr>
        </p:nvSpPr>
        <p:spPr>
          <a:xfrm>
            <a:off x="192603"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RhoElements</a:t>
            </a: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RhoMobile Suite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Motorola Solutions</a:t>
            </a:r>
            <a:endParaRPr lang="en-US" sz="3600" dirty="0"/>
          </a:p>
        </p:txBody>
      </p:sp>
    </p:spTree>
    <p:extLst>
      <p:ext uri="{BB962C8B-B14F-4D97-AF65-F5344CB8AC3E}">
        <p14:creationId xmlns="" xmlns:p14="http://schemas.microsoft.com/office/powerpoint/2010/main" val="124636633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03"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RhoElements</a:t>
            </a: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RhoMobile Suite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By Motorola Solutions</a:t>
            </a:r>
            <a:endParaRPr lang="en-US" sz="3600" dirty="0"/>
          </a:p>
        </p:txBody>
      </p:sp>
      <p:pic>
        <p:nvPicPr>
          <p:cNvPr id="6" name="Picture 5"/>
          <p:cNvPicPr>
            <a:picLocks noChangeAspect="1"/>
          </p:cNvPicPr>
          <p:nvPr/>
        </p:nvPicPr>
        <p:blipFill>
          <a:blip r:embed="rId2"/>
          <a:stretch>
            <a:fillRect/>
          </a:stretch>
        </p:blipFill>
        <p:spPr>
          <a:xfrm>
            <a:off x="368300" y="210226"/>
            <a:ext cx="8407400" cy="5766578"/>
          </a:xfrm>
          <a:prstGeom prst="rect">
            <a:avLst/>
          </a:prstGeom>
          <a:ln>
            <a:solidFill>
              <a:schemeClr val="bg1"/>
            </a:solidFill>
          </a:ln>
        </p:spPr>
      </p:pic>
      <p:sp>
        <p:nvSpPr>
          <p:cNvPr id="3" name="Rectangle 2"/>
          <p:cNvSpPr/>
          <p:nvPr/>
        </p:nvSpPr>
        <p:spPr>
          <a:xfrm>
            <a:off x="280720" y="6261413"/>
            <a:ext cx="8775700" cy="646331"/>
          </a:xfrm>
          <a:prstGeom prst="rect">
            <a:avLst/>
          </a:prstGeom>
        </p:spPr>
        <p:txBody>
          <a:bodyPr wrap="square">
            <a:spAutoFit/>
          </a:bodyPr>
          <a:lstStyle/>
          <a:p>
            <a:r>
              <a:rPr lang="nl-NL" dirty="0" smtClean="0"/>
              <a:t>*</a:t>
            </a:r>
            <a:r>
              <a:rPr lang="nl-NL" dirty="0" smtClean="0">
                <a:hlinkClick r:id="rId3"/>
              </a:rPr>
              <a:t>http</a:t>
            </a:r>
            <a:r>
              <a:rPr lang="nl-NL" dirty="0">
                <a:hlinkClick r:id="rId3"/>
              </a:rPr>
              <a:t>://leckylao.files.wordpress.com/2010/06/screen-shot-2010-06-12-at-3-28-30-pm.png</a:t>
            </a:r>
            <a:endParaRPr lang="nl-NL" dirty="0"/>
          </a:p>
          <a:p>
            <a:endParaRPr lang="nl-NL" dirty="0" smtClean="0"/>
          </a:p>
        </p:txBody>
      </p:sp>
    </p:spTree>
    <p:extLst>
      <p:ext uri="{BB962C8B-B14F-4D97-AF65-F5344CB8AC3E}">
        <p14:creationId xmlns="" xmlns:p14="http://schemas.microsoft.com/office/powerpoint/2010/main" val="274272243"/>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6" name="Title 1"/>
          <p:cNvSpPr>
            <a:spLocks noGrp="1"/>
          </p:cNvSpPr>
          <p:nvPr>
            <p:ph type="title"/>
          </p:nvPr>
        </p:nvSpPr>
        <p:spPr>
          <a:xfrm>
            <a:off x="192603"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RhoElements</a:t>
            </a:r>
            <a:r>
              <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RhoMobile Suite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Motorola Solutions</a:t>
            </a:r>
            <a:endParaRPr lang="en-US" sz="3600" dirty="0"/>
          </a:p>
        </p:txBody>
      </p:sp>
      <p:sp>
        <p:nvSpPr>
          <p:cNvPr id="4" name="Content Placeholder 2"/>
          <p:cNvSpPr>
            <a:spLocks noGrp="1"/>
          </p:cNvSpPr>
          <p:nvPr>
            <p:ph idx="1"/>
          </p:nvPr>
        </p:nvSpPr>
        <p:spPr>
          <a:xfrm>
            <a:off x="457200" y="1023187"/>
            <a:ext cx="8229600" cy="5486399"/>
          </a:xfrm>
        </p:spPr>
        <p:txBody>
          <a:bodyPr>
            <a:noAutofit/>
          </a:bodyPr>
          <a:lstStyle/>
          <a:p>
            <a:pPr marL="0" indent="0" algn="just">
              <a:buNone/>
            </a:pPr>
            <a:r>
              <a:rPr lang="en-US" sz="1600" b="1" dirty="0" smtClean="0">
                <a:solidFill>
                  <a:srgbClr val="FBF4E1"/>
                </a:solidFill>
              </a:rPr>
              <a:t>HTML </a:t>
            </a:r>
            <a:r>
              <a:rPr lang="en-US" sz="1600" b="1" dirty="0">
                <a:solidFill>
                  <a:srgbClr val="FBF4E1"/>
                </a:solidFill>
              </a:rPr>
              <a:t>5</a:t>
            </a:r>
            <a:r>
              <a:rPr lang="en-US" sz="1600" b="1" dirty="0" smtClean="0">
                <a:solidFill>
                  <a:srgbClr val="FBF4E1"/>
                </a:solidFill>
              </a:rPr>
              <a:t> FEATURES:</a:t>
            </a:r>
          </a:p>
          <a:p>
            <a:pPr algn="just"/>
            <a:r>
              <a:rPr lang="en-US" sz="1600" b="1" dirty="0">
                <a:solidFill>
                  <a:schemeClr val="accent6">
                    <a:lumMod val="40000"/>
                    <a:lumOff val="60000"/>
                  </a:schemeClr>
                </a:solidFill>
              </a:rPr>
              <a:t>App Caching, </a:t>
            </a:r>
            <a:r>
              <a:rPr lang="en-US" sz="1600" b="1" dirty="0" err="1">
                <a:solidFill>
                  <a:schemeClr val="accent6">
                    <a:lumMod val="40000"/>
                    <a:lumOff val="60000"/>
                  </a:schemeClr>
                </a:solidFill>
              </a:rPr>
              <a:t>WebSockets</a:t>
            </a:r>
            <a:r>
              <a:rPr lang="en-US" sz="1600" b="1" dirty="0">
                <a:solidFill>
                  <a:schemeClr val="accent6">
                    <a:lumMod val="40000"/>
                    <a:lumOff val="60000"/>
                  </a:schemeClr>
                </a:solidFill>
              </a:rPr>
              <a:t>, </a:t>
            </a:r>
            <a:r>
              <a:rPr lang="en-US" sz="1600" b="1" dirty="0" err="1">
                <a:solidFill>
                  <a:schemeClr val="accent6">
                    <a:lumMod val="40000"/>
                    <a:lumOff val="60000"/>
                  </a:schemeClr>
                </a:solidFill>
              </a:rPr>
              <a:t>WebWorkers</a:t>
            </a:r>
            <a:r>
              <a:rPr lang="en-US" sz="1600" b="1" dirty="0">
                <a:solidFill>
                  <a:schemeClr val="accent6">
                    <a:lumMod val="40000"/>
                    <a:lumOff val="60000"/>
                  </a:schemeClr>
                </a:solidFill>
              </a:rPr>
              <a:t>, Local &amp; Session Storage, SQLite, </a:t>
            </a:r>
            <a:r>
              <a:rPr lang="en-US" sz="1600" b="1" dirty="0" smtClean="0">
                <a:solidFill>
                  <a:schemeClr val="accent6">
                    <a:lumMod val="40000"/>
                    <a:lumOff val="60000"/>
                  </a:schemeClr>
                </a:solidFill>
              </a:rPr>
              <a:t>Semantic </a:t>
            </a:r>
            <a:r>
              <a:rPr lang="en-US" sz="1600" b="1" dirty="0">
                <a:solidFill>
                  <a:schemeClr val="accent6">
                    <a:lumMod val="40000"/>
                    <a:lumOff val="60000"/>
                  </a:schemeClr>
                </a:solidFill>
              </a:rPr>
              <a:t>Elements, Form </a:t>
            </a:r>
            <a:r>
              <a:rPr lang="en-US" sz="1600" b="1" dirty="0" smtClean="0">
                <a:solidFill>
                  <a:schemeClr val="accent6">
                    <a:lumMod val="40000"/>
                    <a:lumOff val="60000"/>
                  </a:schemeClr>
                </a:solidFill>
              </a:rPr>
              <a:t>Attributes</a:t>
            </a:r>
          </a:p>
          <a:p>
            <a:pPr marL="0" indent="0" algn="just">
              <a:buNone/>
            </a:pPr>
            <a:r>
              <a:rPr lang="en-US" sz="1600" b="1" dirty="0" smtClean="0">
                <a:solidFill>
                  <a:srgbClr val="FBF4E1"/>
                </a:solidFill>
              </a:rPr>
              <a:t>IDE USED:</a:t>
            </a:r>
          </a:p>
          <a:p>
            <a:pPr algn="just"/>
            <a:r>
              <a:rPr lang="en-US" sz="1600" b="1" dirty="0" smtClean="0">
                <a:solidFill>
                  <a:schemeClr val="accent6">
                    <a:lumMod val="40000"/>
                    <a:lumOff val="60000"/>
                  </a:schemeClr>
                </a:solidFill>
              </a:rPr>
              <a:t>RhoStudio – An Eclipse based IDE</a:t>
            </a:r>
          </a:p>
          <a:p>
            <a:pPr marL="0" indent="0" algn="just">
              <a:buNone/>
            </a:pPr>
            <a:r>
              <a:rPr lang="en-US" sz="1600" b="1" dirty="0" smtClean="0">
                <a:solidFill>
                  <a:srgbClr val="FBF4E1"/>
                </a:solidFill>
              </a:rPr>
              <a:t>STRENGTHS:</a:t>
            </a:r>
          </a:p>
          <a:p>
            <a:pPr algn="just"/>
            <a:r>
              <a:rPr lang="en-US" sz="1600" b="1" dirty="0" smtClean="0">
                <a:solidFill>
                  <a:schemeClr val="accent6">
                    <a:lumMod val="40000"/>
                    <a:lumOff val="60000"/>
                  </a:schemeClr>
                </a:solidFill>
              </a:rPr>
              <a:t>Design patterns used.</a:t>
            </a:r>
          </a:p>
          <a:p>
            <a:pPr algn="just"/>
            <a:r>
              <a:rPr lang="en-US" sz="1600" b="1" dirty="0" smtClean="0">
                <a:solidFill>
                  <a:schemeClr val="accent6">
                    <a:lumMod val="40000"/>
                    <a:lumOff val="60000"/>
                  </a:schemeClr>
                </a:solidFill>
              </a:rPr>
              <a:t>Applications look and behave identically on all devices.</a:t>
            </a:r>
            <a:endParaRPr lang="en-US" sz="1600" b="1" dirty="0">
              <a:solidFill>
                <a:schemeClr val="accent6">
                  <a:lumMod val="40000"/>
                  <a:lumOff val="60000"/>
                </a:schemeClr>
              </a:solidFill>
            </a:endParaRPr>
          </a:p>
          <a:p>
            <a:pPr marL="0" indent="0" algn="just">
              <a:buNone/>
            </a:pPr>
            <a:r>
              <a:rPr lang="en-US" sz="1600" b="1" dirty="0" smtClean="0">
                <a:solidFill>
                  <a:srgbClr val="FBF4E1"/>
                </a:solidFill>
              </a:rPr>
              <a:t>WEAKNESSES:</a:t>
            </a:r>
          </a:p>
          <a:p>
            <a:pPr algn="just"/>
            <a:r>
              <a:rPr lang="en-US" sz="1600" b="1" dirty="0" smtClean="0">
                <a:solidFill>
                  <a:schemeClr val="accent6">
                    <a:lumMod val="40000"/>
                    <a:lumOff val="60000"/>
                  </a:schemeClr>
                </a:solidFill>
              </a:rPr>
              <a:t>Updating HTML/JavaScript code needs a complete rebuild.</a:t>
            </a:r>
          </a:p>
          <a:p>
            <a:pPr algn="just"/>
            <a:r>
              <a:rPr lang="en-US" sz="1600" b="1" dirty="0" smtClean="0">
                <a:solidFill>
                  <a:schemeClr val="accent6">
                    <a:lumMod val="40000"/>
                    <a:lumOff val="60000"/>
                  </a:schemeClr>
                </a:solidFill>
              </a:rPr>
              <a:t>Need to know Ruby well, which is not as popular as other programming languages.</a:t>
            </a:r>
          </a:p>
          <a:p>
            <a:pPr algn="just"/>
            <a:r>
              <a:rPr lang="en-US" sz="1600" b="1" dirty="0" smtClean="0">
                <a:solidFill>
                  <a:schemeClr val="accent6">
                    <a:lumMod val="40000"/>
                    <a:lumOff val="60000"/>
                  </a:schemeClr>
                </a:solidFill>
              </a:rPr>
              <a:t>Doesn’t generate source code, only native package which can restrict any  further tweaking of the app.</a:t>
            </a:r>
          </a:p>
        </p:txBody>
      </p:sp>
    </p:spTree>
    <p:extLst>
      <p:ext uri="{BB962C8B-B14F-4D97-AF65-F5344CB8AC3E}">
        <p14:creationId xmlns="" xmlns:p14="http://schemas.microsoft.com/office/powerpoint/2010/main" val="3163950251"/>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2603" y="101368"/>
            <a:ext cx="8229600" cy="1130502"/>
          </a:xfrm>
        </p:spPr>
        <p:txBody>
          <a:bodyPr>
            <a:normAutofit fontScale="90000"/>
          </a:bodyPr>
          <a:lstStyle/>
          <a:p>
            <a:r>
              <a:rPr lang="en-US" sz="31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RhoElements</a:t>
            </a:r>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31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RhoMobile Suite </a:t>
            </a:r>
            <a:br>
              <a:rPr lang="en-US" sz="31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1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Motorola Solutions</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SCORE (OUT OF 3)</a:t>
            </a:r>
            <a:endParaRPr lang="en-US" sz="2200" dirty="0"/>
          </a:p>
        </p:txBody>
      </p:sp>
      <p:pic>
        <p:nvPicPr>
          <p:cNvPr id="3" name="Picture 2" descr="Screen Shot 2013-03-27 at 6.40.31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638" y="1435103"/>
            <a:ext cx="6254372" cy="4936526"/>
          </a:xfrm>
          <a:prstGeom prst="rect">
            <a:avLst/>
          </a:prstGeom>
        </p:spPr>
      </p:pic>
      <p:sp>
        <p:nvSpPr>
          <p:cNvPr id="2" name="Rectangle 1"/>
          <p:cNvSpPr/>
          <p:nvPr/>
        </p:nvSpPr>
        <p:spPr>
          <a:xfrm>
            <a:off x="192602" y="6354965"/>
            <a:ext cx="8740655" cy="646331"/>
          </a:xfrm>
          <a:prstGeom prst="rect">
            <a:avLst/>
          </a:prstGeom>
        </p:spPr>
        <p:txBody>
          <a:bodyPr wrap="square">
            <a:spAutoFit/>
          </a:bodyPr>
          <a:lstStyle/>
          <a:p>
            <a:r>
              <a:rPr lang="en-US" dirty="0" smtClean="0">
                <a:hlinkClick r:id="rId3" action="ppaction://hlinkfile"/>
              </a:rPr>
              <a:t>* </a:t>
            </a:r>
            <a:r>
              <a:rPr lang="en-US" dirty="0" smtClean="0">
                <a:hlinkClick r:id="rId4"/>
              </a:rPr>
              <a:t>http</a:t>
            </a:r>
            <a:r>
              <a:rPr lang="en-US" dirty="0">
                <a:hlinkClick r:id="rId4"/>
              </a:rPr>
              <a:t>://</a:t>
            </a:r>
            <a:r>
              <a:rPr lang="en-US" dirty="0" err="1">
                <a:hlinkClick r:id="rId4"/>
              </a:rPr>
              <a:t>floatlearning.com</a:t>
            </a:r>
            <a:r>
              <a:rPr lang="en-US" dirty="0">
                <a:hlinkClick r:id="rId4"/>
              </a:rPr>
              <a:t>/2011/07/which-cross-platform-framework-is-right-for-me/</a:t>
            </a:r>
            <a:endParaRPr lang="en-US" dirty="0"/>
          </a:p>
          <a:p>
            <a:endParaRPr lang="en-US" dirty="0"/>
          </a:p>
        </p:txBody>
      </p:sp>
    </p:spTree>
    <p:extLst>
      <p:ext uri="{BB962C8B-B14F-4D97-AF65-F5344CB8AC3E}">
        <p14:creationId xmlns="" xmlns:p14="http://schemas.microsoft.com/office/powerpoint/2010/main" val="3130063181"/>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358366"/>
            <a:ext cx="8229600" cy="5115939"/>
          </a:xfrm>
        </p:spPr>
        <p:txBody>
          <a:bodyPr>
            <a:noAutofit/>
          </a:bodyPr>
          <a:lstStyle/>
          <a:p>
            <a:pPr marL="0" indent="0" algn="just">
              <a:buNone/>
            </a:pPr>
            <a:r>
              <a:rPr lang="en-US" sz="1600" b="1" dirty="0" smtClean="0">
                <a:solidFill>
                  <a:srgbClr val="FBF4E1"/>
                </a:solidFill>
              </a:rPr>
              <a:t>TECHNICAL ARCHITECTURE: </a:t>
            </a:r>
          </a:p>
          <a:p>
            <a:pPr algn="just"/>
            <a:r>
              <a:rPr lang="en-US" sz="1600" b="1" dirty="0" smtClean="0">
                <a:solidFill>
                  <a:schemeClr val="accent6">
                    <a:lumMod val="40000"/>
                    <a:lumOff val="60000"/>
                  </a:schemeClr>
                </a:solidFill>
              </a:rPr>
              <a:t>Web approach using hybrid model.</a:t>
            </a:r>
          </a:p>
          <a:p>
            <a:pPr algn="just"/>
            <a:r>
              <a:rPr lang="en-US" sz="1600" b="1" dirty="0" smtClean="0">
                <a:solidFill>
                  <a:schemeClr val="accent6">
                    <a:lumMod val="40000"/>
                    <a:lumOff val="60000"/>
                  </a:schemeClr>
                </a:solidFill>
              </a:rPr>
              <a:t>Single source codebase written HTML 5, CSS 3, JavaScript running on a mobile browser embedded in a native app wrapper.</a:t>
            </a:r>
          </a:p>
          <a:p>
            <a:pPr algn="just"/>
            <a:r>
              <a:rPr lang="en-US" sz="1600" b="1" dirty="0" smtClean="0">
                <a:solidFill>
                  <a:schemeClr val="accent6">
                    <a:lumMod val="40000"/>
                    <a:lumOff val="60000"/>
                  </a:schemeClr>
                </a:solidFill>
              </a:rPr>
              <a:t>Device capabilities accessed through device-independent JavaScript API.</a:t>
            </a:r>
            <a:endParaRPr lang="en-US" sz="1600" b="1" dirty="0">
              <a:solidFill>
                <a:schemeClr val="accent6">
                  <a:lumMod val="40000"/>
                  <a:lumOff val="60000"/>
                </a:schemeClr>
              </a:solidFill>
            </a:endParaRPr>
          </a:p>
          <a:p>
            <a:pPr marL="0" indent="0" algn="just">
              <a:buNone/>
            </a:pPr>
            <a:r>
              <a:rPr lang="en-US" sz="1600" b="1" dirty="0" smtClean="0">
                <a:solidFill>
                  <a:srgbClr val="FBF4E1"/>
                </a:solidFill>
              </a:rPr>
              <a:t>SUPPORTED </a:t>
            </a:r>
            <a:r>
              <a:rPr lang="en-US" sz="1600" b="1" dirty="0">
                <a:solidFill>
                  <a:srgbClr val="FBF4E1"/>
                </a:solidFill>
              </a:rPr>
              <a:t>PLATFORMS:</a:t>
            </a:r>
          </a:p>
          <a:p>
            <a:pPr algn="just"/>
            <a:r>
              <a:rPr lang="fr-FR" sz="1600" b="1" dirty="0" smtClean="0">
                <a:solidFill>
                  <a:schemeClr val="accent6">
                    <a:lumMod val="40000"/>
                    <a:lumOff val="60000"/>
                  </a:schemeClr>
                </a:solidFill>
              </a:rPr>
              <a:t>iOS, Android, Blackberry, WP7, Symbian, Palm, Samsung Bada</a:t>
            </a:r>
          </a:p>
          <a:p>
            <a:pPr marL="0" indent="0" algn="just">
              <a:buNone/>
            </a:pPr>
            <a:r>
              <a:rPr lang="fr-FR" sz="1600" b="1" dirty="0" smtClean="0">
                <a:solidFill>
                  <a:srgbClr val="FBF4E1"/>
                </a:solidFill>
              </a:rPr>
              <a:t>IDE USED:</a:t>
            </a:r>
          </a:p>
          <a:p>
            <a:pPr algn="just"/>
            <a:r>
              <a:rPr lang="fr-FR" sz="1600" b="1" dirty="0" smtClean="0">
                <a:solidFill>
                  <a:schemeClr val="accent6">
                    <a:lumMod val="40000"/>
                    <a:lumOff val="60000"/>
                  </a:schemeClr>
                </a:solidFill>
              </a:rPr>
              <a:t>MAC OS X  &amp; XCODE for iPhone &amp; </a:t>
            </a:r>
            <a:r>
              <a:rPr lang="fr-FR" sz="1600" b="1" dirty="0" err="1" smtClean="0">
                <a:solidFill>
                  <a:schemeClr val="accent6">
                    <a:lumMod val="40000"/>
                    <a:lumOff val="60000"/>
                  </a:schemeClr>
                </a:solidFill>
              </a:rPr>
              <a:t>iPad</a:t>
            </a:r>
            <a:r>
              <a:rPr lang="fr-FR" sz="1600" b="1" dirty="0" smtClean="0">
                <a:solidFill>
                  <a:schemeClr val="accent6">
                    <a:lumMod val="40000"/>
                    <a:lumOff val="60000"/>
                  </a:schemeClr>
                </a:solidFill>
              </a:rPr>
              <a:t>.</a:t>
            </a:r>
          </a:p>
          <a:p>
            <a:pPr algn="just"/>
            <a:r>
              <a:rPr lang="en-US" sz="1600" b="1" dirty="0">
                <a:solidFill>
                  <a:srgbClr val="F1CC99"/>
                </a:solidFill>
              </a:rPr>
              <a:t>Google Android SDK, Eclipse ADT Plugin, Ant as well as Eclipse </a:t>
            </a:r>
            <a:r>
              <a:rPr lang="en-US" sz="1600" b="1" dirty="0" smtClean="0">
                <a:solidFill>
                  <a:srgbClr val="F1CC99"/>
                </a:solidFill>
              </a:rPr>
              <a:t>IDE for Android.</a:t>
            </a:r>
            <a:endParaRPr lang="fr-FR" sz="1600" b="1" dirty="0" smtClean="0">
              <a:solidFill>
                <a:srgbClr val="F1CC99"/>
              </a:solidFill>
            </a:endParaRPr>
          </a:p>
          <a:p>
            <a:pPr algn="just"/>
            <a:endParaRPr lang="fr-FR" sz="1600" b="1" dirty="0" smtClean="0">
              <a:solidFill>
                <a:schemeClr val="accent6">
                  <a:lumMod val="40000"/>
                  <a:lumOff val="60000"/>
                </a:schemeClr>
              </a:solidFill>
            </a:endParaRPr>
          </a:p>
        </p:txBody>
      </p:sp>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2" name="Title 1"/>
          <p:cNvSpPr>
            <a:spLocks noGrp="1"/>
          </p:cNvSpPr>
          <p:nvPr>
            <p:ph type="title"/>
          </p:nvPr>
        </p:nvSpPr>
        <p:spPr>
          <a:xfrm>
            <a:off x="192603" y="122021"/>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PHONEGAP</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Nitobi now acquired by Adobe</a:t>
            </a:r>
            <a:endParaRPr lang="en-US" sz="3600" dirty="0"/>
          </a:p>
        </p:txBody>
      </p:sp>
    </p:spTree>
    <p:extLst>
      <p:ext uri="{BB962C8B-B14F-4D97-AF65-F5344CB8AC3E}">
        <p14:creationId xmlns="" xmlns:p14="http://schemas.microsoft.com/office/powerpoint/2010/main" val="284477682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43" y="122021"/>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PHONEGAP</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Nitobi now acquired by Adobe</a:t>
            </a:r>
            <a:endParaRPr lang="en-US" sz="3600" dirty="0"/>
          </a:p>
        </p:txBody>
      </p:sp>
      <p:pic>
        <p:nvPicPr>
          <p:cNvPr id="8" name="Picture 7"/>
          <p:cNvPicPr>
            <a:picLocks noChangeAspect="1"/>
          </p:cNvPicPr>
          <p:nvPr/>
        </p:nvPicPr>
        <p:blipFill>
          <a:blip r:embed="rId2"/>
          <a:stretch>
            <a:fillRect/>
          </a:stretch>
        </p:blipFill>
        <p:spPr>
          <a:xfrm>
            <a:off x="370440" y="1811235"/>
            <a:ext cx="8422203" cy="4123248"/>
          </a:xfrm>
          <a:prstGeom prst="rect">
            <a:avLst/>
          </a:prstGeom>
        </p:spPr>
      </p:pic>
      <p:sp>
        <p:nvSpPr>
          <p:cNvPr id="9" name="TextBox 8"/>
          <p:cNvSpPr txBox="1"/>
          <p:nvPr/>
        </p:nvSpPr>
        <p:spPr>
          <a:xfrm>
            <a:off x="3651431" y="1411293"/>
            <a:ext cx="1658131" cy="646331"/>
          </a:xfrm>
          <a:prstGeom prst="rect">
            <a:avLst/>
          </a:prstGeom>
          <a:noFill/>
        </p:spPr>
        <p:txBody>
          <a:bodyPr wrap="square" rtlCol="0">
            <a:spAutoFit/>
          </a:bodyPr>
          <a:lstStyle/>
          <a:p>
            <a:r>
              <a:rPr lang="en-US" b="1" dirty="0" smtClean="0">
                <a:solidFill>
                  <a:srgbClr val="F1CC99"/>
                </a:solidFill>
              </a:rPr>
              <a:t>ARCHITECTURE:</a:t>
            </a:r>
            <a:endParaRPr lang="en-US" b="1" dirty="0">
              <a:solidFill>
                <a:srgbClr val="F1CC99"/>
              </a:solidFill>
            </a:endParaRPr>
          </a:p>
        </p:txBody>
      </p:sp>
      <p:sp>
        <p:nvSpPr>
          <p:cNvPr id="5" name="Rectangle 4"/>
          <p:cNvSpPr/>
          <p:nvPr/>
        </p:nvSpPr>
        <p:spPr>
          <a:xfrm>
            <a:off x="368300" y="5976804"/>
            <a:ext cx="8424343" cy="646331"/>
          </a:xfrm>
          <a:prstGeom prst="rect">
            <a:avLst/>
          </a:prstGeom>
        </p:spPr>
        <p:txBody>
          <a:bodyPr wrap="square">
            <a:spAutoFit/>
          </a:bodyPr>
          <a:lstStyle/>
          <a:p>
            <a:r>
              <a:rPr lang="en-US" dirty="0" smtClean="0"/>
              <a:t>* </a:t>
            </a:r>
            <a:r>
              <a:rPr lang="en-US" dirty="0" smtClean="0">
                <a:hlinkClick r:id="rId3"/>
              </a:rPr>
              <a:t>http</a:t>
            </a:r>
            <a:r>
              <a:rPr lang="en-US" dirty="0">
                <a:hlinkClick r:id="rId3"/>
              </a:rPr>
              <a:t>://</a:t>
            </a:r>
            <a:r>
              <a:rPr lang="en-US" dirty="0" err="1">
                <a:hlinkClick r:id="rId3"/>
              </a:rPr>
              <a:t>arnab.ch</a:t>
            </a:r>
            <a:r>
              <a:rPr lang="en-US" dirty="0">
                <a:hlinkClick r:id="rId3"/>
              </a:rPr>
              <a:t>/images/</a:t>
            </a:r>
            <a:r>
              <a:rPr lang="en-US" dirty="0" err="1">
                <a:hlinkClick r:id="rId3"/>
              </a:rPr>
              <a:t>phonegap-architecture.jpg</a:t>
            </a:r>
            <a:endParaRPr lang="en-US" dirty="0"/>
          </a:p>
          <a:p>
            <a:endParaRPr lang="nl-NL" dirty="0" smtClean="0"/>
          </a:p>
        </p:txBody>
      </p:sp>
    </p:spTree>
    <p:extLst>
      <p:ext uri="{BB962C8B-B14F-4D97-AF65-F5344CB8AC3E}">
        <p14:creationId xmlns="" xmlns:p14="http://schemas.microsoft.com/office/powerpoint/2010/main" val="1726628141"/>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358366"/>
            <a:ext cx="8229600" cy="5486399"/>
          </a:xfrm>
        </p:spPr>
        <p:txBody>
          <a:bodyPr>
            <a:noAutofit/>
          </a:bodyPr>
          <a:lstStyle/>
          <a:p>
            <a:pPr marL="0" indent="0" algn="just">
              <a:buNone/>
            </a:pPr>
            <a:r>
              <a:rPr lang="fr-FR" sz="1600" b="1" dirty="0" smtClean="0">
                <a:solidFill>
                  <a:srgbClr val="FBF4E1"/>
                </a:solidFill>
              </a:rPr>
              <a:t>STRENGTHS:</a:t>
            </a:r>
          </a:p>
          <a:p>
            <a:pPr algn="just"/>
            <a:r>
              <a:rPr lang="fr-FR" sz="1600" b="1" dirty="0" smtClean="0">
                <a:solidFill>
                  <a:schemeClr val="accent6">
                    <a:lumMod val="40000"/>
                    <a:lumOff val="60000"/>
                  </a:schemeClr>
                </a:solidFill>
              </a:rPr>
              <a:t>Native wrapper source code is provided so it can be customized further.</a:t>
            </a:r>
          </a:p>
          <a:p>
            <a:pPr algn="just"/>
            <a:r>
              <a:rPr lang="fr-FR" sz="1600" b="1" dirty="0" smtClean="0">
                <a:solidFill>
                  <a:schemeClr val="accent6">
                    <a:lumMod val="40000"/>
                    <a:lumOff val="60000"/>
                  </a:schemeClr>
                </a:solidFill>
              </a:rPr>
              <a:t>Simple ‘drop-in libraries’ concept makes it </a:t>
            </a:r>
            <a:r>
              <a:rPr lang="fr-FR" sz="1600" b="1" dirty="0" err="1" smtClean="0">
                <a:solidFill>
                  <a:schemeClr val="accent6">
                    <a:lumMod val="40000"/>
                    <a:lumOff val="60000"/>
                  </a:schemeClr>
                </a:solidFill>
              </a:rPr>
              <a:t>easier</a:t>
            </a:r>
            <a:r>
              <a:rPr lang="fr-FR" sz="1600" b="1" dirty="0" smtClean="0">
                <a:solidFill>
                  <a:schemeClr val="accent6">
                    <a:lumMod val="40000"/>
                    <a:lumOff val="60000"/>
                  </a:schemeClr>
                </a:solidFill>
              </a:rPr>
              <a:t> to </a:t>
            </a:r>
            <a:r>
              <a:rPr lang="fr-FR" sz="1600" b="1" dirty="0" err="1" smtClean="0">
                <a:solidFill>
                  <a:schemeClr val="accent6">
                    <a:lumMod val="40000"/>
                    <a:lumOff val="60000"/>
                  </a:schemeClr>
                </a:solidFill>
              </a:rPr>
              <a:t>develop</a:t>
            </a:r>
            <a:r>
              <a:rPr lang="fr-FR" sz="1600" b="1" dirty="0" smtClean="0">
                <a:solidFill>
                  <a:schemeClr val="accent6">
                    <a:lumMod val="40000"/>
                    <a:lumOff val="60000"/>
                  </a:schemeClr>
                </a:solidFill>
              </a:rPr>
              <a:t>.</a:t>
            </a:r>
          </a:p>
          <a:p>
            <a:pPr algn="just"/>
            <a:r>
              <a:rPr lang="en-US" sz="1600" b="1" dirty="0" smtClean="0">
                <a:solidFill>
                  <a:schemeClr val="accent6">
                    <a:lumMod val="40000"/>
                    <a:lumOff val="60000"/>
                  </a:schemeClr>
                </a:solidFill>
              </a:rPr>
              <a:t>Lowers</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barriers</a:t>
            </a:r>
            <a:r>
              <a:rPr lang="fr-FR" sz="1600" b="1" dirty="0" smtClean="0">
                <a:solidFill>
                  <a:schemeClr val="accent6">
                    <a:lumMod val="40000"/>
                    <a:lumOff val="60000"/>
                  </a:schemeClr>
                </a:solidFill>
              </a:rPr>
              <a:t> of adoption for web </a:t>
            </a:r>
            <a:r>
              <a:rPr lang="en-US" sz="1600" b="1" noProof="1" smtClean="0">
                <a:solidFill>
                  <a:schemeClr val="accent6">
                    <a:lumMod val="40000"/>
                    <a:lumOff val="60000"/>
                  </a:schemeClr>
                </a:solidFill>
              </a:rPr>
              <a:t>developers</a:t>
            </a:r>
            <a:r>
              <a:rPr lang="fr-FR" sz="1600" b="1" dirty="0" smtClean="0">
                <a:solidFill>
                  <a:schemeClr val="accent6">
                    <a:lumMod val="40000"/>
                    <a:lumOff val="60000"/>
                  </a:schemeClr>
                </a:solidFill>
              </a:rPr>
              <a:t>.</a:t>
            </a:r>
          </a:p>
          <a:p>
            <a:pPr marL="0" indent="0" algn="just">
              <a:buNone/>
            </a:pPr>
            <a:r>
              <a:rPr lang="fr-FR" sz="1600" b="1" dirty="0" smtClean="0">
                <a:solidFill>
                  <a:srgbClr val="FBF4E1"/>
                </a:solidFill>
              </a:rPr>
              <a:t>WEAKNESSES:</a:t>
            </a:r>
          </a:p>
          <a:p>
            <a:pPr algn="just"/>
            <a:r>
              <a:rPr lang="fr-FR" sz="1600" b="1" dirty="0" err="1" smtClean="0">
                <a:solidFill>
                  <a:schemeClr val="accent6">
                    <a:lumMod val="40000"/>
                    <a:lumOff val="60000"/>
                  </a:schemeClr>
                </a:solidFill>
              </a:rPr>
              <a:t>Lack</a:t>
            </a:r>
            <a:r>
              <a:rPr lang="fr-FR" sz="1600" b="1" dirty="0" smtClean="0">
                <a:solidFill>
                  <a:schemeClr val="accent6">
                    <a:lumMod val="40000"/>
                    <a:lumOff val="60000"/>
                  </a:schemeClr>
                </a:solidFill>
              </a:rPr>
              <a:t> of support for native UI components, design patterns &amp; development </a:t>
            </a:r>
            <a:r>
              <a:rPr lang="fr-FR" sz="1600" b="1" dirty="0" err="1" smtClean="0">
                <a:solidFill>
                  <a:schemeClr val="accent6">
                    <a:lumMod val="40000"/>
                    <a:lumOff val="60000"/>
                  </a:schemeClr>
                </a:solidFill>
              </a:rPr>
              <a:t>tools</a:t>
            </a:r>
            <a:r>
              <a:rPr lang="fr-FR" sz="1600" b="1" dirty="0" smtClean="0">
                <a:solidFill>
                  <a:schemeClr val="accent6">
                    <a:lumMod val="40000"/>
                    <a:lumOff val="60000"/>
                  </a:schemeClr>
                </a:solidFill>
              </a:rPr>
              <a:t>.</a:t>
            </a:r>
          </a:p>
          <a:p>
            <a:pPr algn="just"/>
            <a:r>
              <a:rPr lang="en-US" sz="1600" b="1" dirty="0" smtClean="0">
                <a:solidFill>
                  <a:srgbClr val="F1CC99"/>
                </a:solidFill>
              </a:rPr>
              <a:t>The </a:t>
            </a:r>
            <a:r>
              <a:rPr lang="en-US" sz="1600" b="1" dirty="0">
                <a:solidFill>
                  <a:srgbClr val="F1CC99"/>
                </a:solidFill>
              </a:rPr>
              <a:t>capabilities offered by the framework is limited to what a “WebView” can </a:t>
            </a:r>
            <a:r>
              <a:rPr lang="en-US" sz="1600" b="1" dirty="0" smtClean="0">
                <a:solidFill>
                  <a:srgbClr val="F1CC99"/>
                </a:solidFill>
              </a:rPr>
              <a:t>do.</a:t>
            </a:r>
          </a:p>
          <a:p>
            <a:pPr algn="just"/>
            <a:r>
              <a:rPr lang="en-US" sz="1600" b="1" dirty="0">
                <a:solidFill>
                  <a:srgbClr val="F1CC99"/>
                </a:solidFill>
              </a:rPr>
              <a:t>Different projects for different </a:t>
            </a:r>
            <a:r>
              <a:rPr lang="en-US" sz="1600" b="1" dirty="0" smtClean="0">
                <a:solidFill>
                  <a:srgbClr val="F1CC99"/>
                </a:solidFill>
              </a:rPr>
              <a:t>platforms</a:t>
            </a:r>
          </a:p>
          <a:p>
            <a:pPr algn="just"/>
            <a:r>
              <a:rPr lang="en-US" sz="1600" b="1" dirty="0">
                <a:solidFill>
                  <a:srgbClr val="F1CC99"/>
                </a:solidFill>
              </a:rPr>
              <a:t>Different JavaScript files on each platform for </a:t>
            </a:r>
            <a:r>
              <a:rPr lang="en-US" sz="1600" b="1" dirty="0" err="1">
                <a:solidFill>
                  <a:srgbClr val="F1CC99"/>
                </a:solidFill>
              </a:rPr>
              <a:t>PhoneGap</a:t>
            </a:r>
            <a:r>
              <a:rPr lang="en-US" sz="1600" b="1" dirty="0">
                <a:solidFill>
                  <a:srgbClr val="F1CC99"/>
                </a:solidFill>
              </a:rPr>
              <a:t> itself and </a:t>
            </a:r>
            <a:r>
              <a:rPr lang="en-US" sz="1600" b="1" dirty="0" smtClean="0">
                <a:solidFill>
                  <a:srgbClr val="F1CC99"/>
                </a:solidFill>
              </a:rPr>
              <a:t>plugins</a:t>
            </a:r>
          </a:p>
          <a:p>
            <a:pPr algn="just"/>
            <a:r>
              <a:rPr lang="en-US" sz="1600" b="1" dirty="0">
                <a:solidFill>
                  <a:srgbClr val="F1CC99"/>
                </a:solidFill>
              </a:rPr>
              <a:t>No native UI </a:t>
            </a:r>
            <a:r>
              <a:rPr lang="en-US" sz="1600" b="1" dirty="0" smtClean="0">
                <a:solidFill>
                  <a:srgbClr val="F1CC99"/>
                </a:solidFill>
              </a:rPr>
              <a:t>support</a:t>
            </a:r>
          </a:p>
          <a:p>
            <a:pPr algn="just"/>
            <a:r>
              <a:rPr lang="en-US" sz="1600" b="1" dirty="0">
                <a:solidFill>
                  <a:srgbClr val="F1CC99"/>
                </a:solidFill>
              </a:rPr>
              <a:t>Java, Objective-C or C# requirement to create new </a:t>
            </a:r>
            <a:r>
              <a:rPr lang="en-US" sz="1600" b="1" dirty="0" smtClean="0">
                <a:solidFill>
                  <a:srgbClr val="F1CC99"/>
                </a:solidFill>
              </a:rPr>
              <a:t>plugins</a:t>
            </a:r>
          </a:p>
          <a:p>
            <a:pPr algn="just"/>
            <a:r>
              <a:rPr lang="en-US" sz="1600" b="1" dirty="0">
                <a:solidFill>
                  <a:srgbClr val="F1CC99"/>
                </a:solidFill>
              </a:rPr>
              <a:t>No built-in support for push notifications</a:t>
            </a:r>
          </a:p>
          <a:p>
            <a:pPr algn="just"/>
            <a:endParaRPr lang="en-US" sz="1600" b="1" dirty="0"/>
          </a:p>
          <a:p>
            <a:pPr algn="just"/>
            <a:endParaRPr lang="fr-FR" sz="1600" b="1" dirty="0" smtClean="0">
              <a:solidFill>
                <a:schemeClr val="accent6">
                  <a:lumMod val="40000"/>
                  <a:lumOff val="60000"/>
                </a:schemeClr>
              </a:solidFill>
            </a:endParaRPr>
          </a:p>
        </p:txBody>
      </p:sp>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2" name="Title 1"/>
          <p:cNvSpPr>
            <a:spLocks noGrp="1"/>
          </p:cNvSpPr>
          <p:nvPr>
            <p:ph type="title"/>
          </p:nvPr>
        </p:nvSpPr>
        <p:spPr>
          <a:xfrm>
            <a:off x="192603" y="122021"/>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PHONEGAP</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Nitobi now acquired by Adobe</a:t>
            </a:r>
            <a:endParaRPr lang="en-US" sz="3600" dirty="0"/>
          </a:p>
        </p:txBody>
      </p:sp>
    </p:spTree>
    <p:extLst>
      <p:ext uri="{BB962C8B-B14F-4D97-AF65-F5344CB8AC3E}">
        <p14:creationId xmlns="" xmlns:p14="http://schemas.microsoft.com/office/powerpoint/2010/main" val="276838113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8847"/>
            <a:ext cx="7772400" cy="1470025"/>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APPROACHES TO MOBILE DEVELOPMENT</a:t>
            </a:r>
            <a:endPar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ubtitle 2"/>
          <p:cNvSpPr>
            <a:spLocks noGrp="1"/>
          </p:cNvSpPr>
          <p:nvPr>
            <p:ph type="subTitle" idx="1"/>
          </p:nvPr>
        </p:nvSpPr>
        <p:spPr>
          <a:xfrm>
            <a:off x="1371600" y="3560228"/>
            <a:ext cx="6400800" cy="90297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NATIVE, WEB OR HYBRID?</a:t>
            </a:r>
          </a:p>
          <a:p>
            <a:pPr algn="l"/>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marL="457200" indent="-457200">
              <a:buFont typeface="Arial"/>
              <a:buChar char="•"/>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Picture 3"/>
          <p:cNvPicPr>
            <a:picLocks noChangeAspect="1"/>
          </p:cNvPicPr>
          <p:nvPr/>
        </p:nvPicPr>
        <p:blipFill>
          <a:blip r:embed="rId3"/>
          <a:stretch>
            <a:fillRect/>
          </a:stretch>
        </p:blipFill>
        <p:spPr>
          <a:xfrm>
            <a:off x="6544907" y="177800"/>
            <a:ext cx="2292603" cy="2292603"/>
          </a:xfrm>
          <a:prstGeom prst="rect">
            <a:avLst/>
          </a:prstGeom>
        </p:spPr>
      </p:pic>
    </p:spTree>
    <p:extLst>
      <p:ext uri="{BB962C8B-B14F-4D97-AF65-F5344CB8AC3E}">
        <p14:creationId xmlns="" xmlns:p14="http://schemas.microsoft.com/office/powerpoint/2010/main" val="2240864593"/>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2603" y="101368"/>
            <a:ext cx="8229600" cy="1130502"/>
          </a:xfrm>
        </p:spPr>
        <p:txBody>
          <a:bodyPr>
            <a:normAutofit fontScale="90000"/>
          </a:bodyPr>
          <a:lstStyle/>
          <a:p>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PHONEGAP</a:t>
            </a:r>
            <a:b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Nitobi now acquired by Adobe</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SCORE (OUT OF 3)</a:t>
            </a:r>
            <a:endParaRPr lang="en-US" sz="2200" dirty="0"/>
          </a:p>
        </p:txBody>
      </p:sp>
      <p:pic>
        <p:nvPicPr>
          <p:cNvPr id="2" name="Picture 1" descr="Screen Shot 2013-03-27 at 7.02.31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58397" y="1397009"/>
            <a:ext cx="5557553" cy="4886813"/>
          </a:xfrm>
          <a:prstGeom prst="rect">
            <a:avLst/>
          </a:prstGeom>
        </p:spPr>
      </p:pic>
      <p:sp>
        <p:nvSpPr>
          <p:cNvPr id="4" name="Rectangle 3"/>
          <p:cNvSpPr/>
          <p:nvPr/>
        </p:nvSpPr>
        <p:spPr>
          <a:xfrm>
            <a:off x="192602" y="6354965"/>
            <a:ext cx="8740655" cy="646331"/>
          </a:xfrm>
          <a:prstGeom prst="rect">
            <a:avLst/>
          </a:prstGeom>
        </p:spPr>
        <p:txBody>
          <a:bodyPr wrap="square">
            <a:spAutoFit/>
          </a:bodyPr>
          <a:lstStyle/>
          <a:p>
            <a:r>
              <a:rPr lang="en-US" dirty="0" smtClean="0"/>
              <a:t>* </a:t>
            </a:r>
            <a:r>
              <a:rPr lang="en-US" dirty="0" smtClean="0">
                <a:hlinkClick r:id="rId3"/>
              </a:rPr>
              <a:t>http</a:t>
            </a:r>
            <a:r>
              <a:rPr lang="en-US" dirty="0">
                <a:hlinkClick r:id="rId3"/>
              </a:rPr>
              <a:t>://</a:t>
            </a:r>
            <a:r>
              <a:rPr lang="en-US" dirty="0" err="1">
                <a:hlinkClick r:id="rId3"/>
              </a:rPr>
              <a:t>floatlearning.com</a:t>
            </a:r>
            <a:r>
              <a:rPr lang="en-US" dirty="0">
                <a:hlinkClick r:id="rId3"/>
              </a:rPr>
              <a:t>/2011/07/which-cross-platform-framework-is-right-for-me/</a:t>
            </a:r>
            <a:endParaRPr lang="en-US" dirty="0"/>
          </a:p>
          <a:p>
            <a:endParaRPr lang="en-US" dirty="0"/>
          </a:p>
        </p:txBody>
      </p:sp>
    </p:spTree>
    <p:extLst>
      <p:ext uri="{BB962C8B-B14F-4D97-AF65-F5344CB8AC3E}">
        <p14:creationId xmlns="" xmlns:p14="http://schemas.microsoft.com/office/powerpoint/2010/main" val="2141100575"/>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023187"/>
            <a:ext cx="8229600" cy="5486399"/>
          </a:xfrm>
        </p:spPr>
        <p:txBody>
          <a:bodyPr>
            <a:noAutofit/>
          </a:bodyPr>
          <a:lstStyle/>
          <a:p>
            <a:pPr marL="0" indent="0" algn="just">
              <a:buNone/>
            </a:pPr>
            <a:r>
              <a:rPr lang="en-US" sz="1600" b="1" dirty="0" smtClean="0">
                <a:solidFill>
                  <a:srgbClr val="FBF4E1"/>
                </a:solidFill>
              </a:rPr>
              <a:t>TECHNICAL ARCHITECTURE: </a:t>
            </a:r>
          </a:p>
          <a:p>
            <a:pPr algn="just"/>
            <a:r>
              <a:rPr lang="en-US" sz="1600" b="1" dirty="0" smtClean="0">
                <a:solidFill>
                  <a:schemeClr val="accent6">
                    <a:lumMod val="40000"/>
                    <a:lumOff val="60000"/>
                  </a:schemeClr>
                </a:solidFill>
              </a:rPr>
              <a:t>Cross compilation technique – Pre-compilation, front-end compilation, platform &amp; package compilation.</a:t>
            </a:r>
          </a:p>
          <a:p>
            <a:pPr algn="just"/>
            <a:r>
              <a:rPr lang="en-US" sz="1600" b="1" dirty="0" smtClean="0">
                <a:solidFill>
                  <a:schemeClr val="accent6">
                    <a:lumMod val="40000"/>
                    <a:lumOff val="60000"/>
                  </a:schemeClr>
                </a:solidFill>
              </a:rPr>
              <a:t>Single source codebase written in JavaScript, compiled into native code and packaged for different target platforms.</a:t>
            </a:r>
          </a:p>
          <a:p>
            <a:pPr algn="just"/>
            <a:r>
              <a:rPr lang="en-US" sz="1600" b="1" dirty="0" smtClean="0">
                <a:solidFill>
                  <a:schemeClr val="accent6">
                    <a:lumMod val="40000"/>
                    <a:lumOff val="60000"/>
                  </a:schemeClr>
                </a:solidFill>
              </a:rPr>
              <a:t>Does not use browser engine to  render user interface on mobile devices. </a:t>
            </a:r>
          </a:p>
          <a:p>
            <a:pPr algn="just"/>
            <a:r>
              <a:rPr lang="en-US" sz="1600" b="1" dirty="0" smtClean="0">
                <a:solidFill>
                  <a:schemeClr val="accent6">
                    <a:lumMod val="40000"/>
                    <a:lumOff val="60000"/>
                  </a:schemeClr>
                </a:solidFill>
              </a:rPr>
              <a:t>Instead the UI elements are converted to true native UI elements when deployed to the phone.</a:t>
            </a:r>
          </a:p>
          <a:p>
            <a:pPr marL="0" indent="0" algn="just">
              <a:buNone/>
            </a:pPr>
            <a:r>
              <a:rPr lang="en-US" sz="1600" b="1" dirty="0" smtClean="0">
                <a:solidFill>
                  <a:srgbClr val="FBF4E1"/>
                </a:solidFill>
              </a:rPr>
              <a:t>SUPPORTED </a:t>
            </a:r>
            <a:r>
              <a:rPr lang="en-US" sz="1600" b="1" dirty="0">
                <a:solidFill>
                  <a:srgbClr val="FBF4E1"/>
                </a:solidFill>
              </a:rPr>
              <a:t>PLATFORMS:</a:t>
            </a:r>
          </a:p>
          <a:p>
            <a:pPr algn="just"/>
            <a:r>
              <a:rPr lang="fr-FR" sz="1600" b="1" dirty="0" smtClean="0">
                <a:solidFill>
                  <a:schemeClr val="accent6">
                    <a:lumMod val="40000"/>
                    <a:lumOff val="60000"/>
                  </a:schemeClr>
                </a:solidFill>
              </a:rPr>
              <a:t>iOS, Android, Windows &amp; Blackberry</a:t>
            </a:r>
          </a:p>
          <a:p>
            <a:pPr marL="0" indent="0" algn="just">
              <a:buNone/>
            </a:pPr>
            <a:r>
              <a:rPr lang="fr-FR" sz="1600" b="1" dirty="0" smtClean="0">
                <a:solidFill>
                  <a:srgbClr val="FBF4E1"/>
                </a:solidFill>
              </a:rPr>
              <a:t>IDE USED:</a:t>
            </a:r>
          </a:p>
          <a:p>
            <a:pPr algn="just"/>
            <a:r>
              <a:rPr lang="fr-FR" sz="1600" b="1" dirty="0" smtClean="0">
                <a:solidFill>
                  <a:schemeClr val="accent6">
                    <a:lumMod val="40000"/>
                    <a:lumOff val="60000"/>
                  </a:schemeClr>
                </a:solidFill>
              </a:rPr>
              <a:t>Studio, an Eclipse-</a:t>
            </a:r>
            <a:r>
              <a:rPr lang="fr-FR" sz="1600" b="1" dirty="0" err="1" smtClean="0">
                <a:solidFill>
                  <a:schemeClr val="accent6">
                    <a:lumMod val="40000"/>
                    <a:lumOff val="60000"/>
                  </a:schemeClr>
                </a:solidFill>
              </a:rPr>
              <a:t>based</a:t>
            </a:r>
            <a:r>
              <a:rPr lang="fr-FR" sz="1600" b="1" dirty="0" smtClean="0">
                <a:solidFill>
                  <a:schemeClr val="accent6">
                    <a:lumMod val="40000"/>
                    <a:lumOff val="60000"/>
                  </a:schemeClr>
                </a:solidFill>
              </a:rPr>
              <a:t> IDE</a:t>
            </a:r>
            <a:endParaRPr lang="fr-FR" sz="1600" b="1" dirty="0">
              <a:solidFill>
                <a:schemeClr val="accent6">
                  <a:lumMod val="40000"/>
                  <a:lumOff val="60000"/>
                </a:schemeClr>
              </a:solidFill>
            </a:endParaRPr>
          </a:p>
        </p:txBody>
      </p:sp>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2" name="Title 1"/>
          <p:cNvSpPr>
            <a:spLocks noGrp="1"/>
          </p:cNvSpPr>
          <p:nvPr>
            <p:ph type="title"/>
          </p:nvPr>
        </p:nvSpPr>
        <p:spPr>
          <a:xfrm>
            <a:off x="192603"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TITANIUM</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Appcelerator Inc.</a:t>
            </a:r>
            <a:endParaRPr lang="en-US" sz="3600" dirty="0"/>
          </a:p>
        </p:txBody>
      </p:sp>
    </p:spTree>
    <p:extLst>
      <p:ext uri="{BB962C8B-B14F-4D97-AF65-F5344CB8AC3E}">
        <p14:creationId xmlns="" xmlns:p14="http://schemas.microsoft.com/office/powerpoint/2010/main" val="183907300"/>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39563" y="86739"/>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TITANIUM</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Appcelerator Inc.</a:t>
            </a:r>
            <a:endParaRPr lang="en-US" sz="3600" dirty="0"/>
          </a:p>
        </p:txBody>
      </p:sp>
      <p:pic>
        <p:nvPicPr>
          <p:cNvPr id="5" name="Picture 4"/>
          <p:cNvPicPr>
            <a:picLocks noChangeAspect="1"/>
          </p:cNvPicPr>
          <p:nvPr/>
        </p:nvPicPr>
        <p:blipFill>
          <a:blip r:embed="rId3"/>
          <a:stretch>
            <a:fillRect/>
          </a:stretch>
        </p:blipFill>
        <p:spPr>
          <a:xfrm>
            <a:off x="406400" y="1237612"/>
            <a:ext cx="8023268" cy="4718806"/>
          </a:xfrm>
          <a:prstGeom prst="rect">
            <a:avLst/>
          </a:prstGeom>
        </p:spPr>
      </p:pic>
      <p:sp>
        <p:nvSpPr>
          <p:cNvPr id="4" name="Rectangle 3"/>
          <p:cNvSpPr/>
          <p:nvPr/>
        </p:nvSpPr>
        <p:spPr>
          <a:xfrm>
            <a:off x="368300" y="6217627"/>
            <a:ext cx="8061368" cy="646331"/>
          </a:xfrm>
          <a:prstGeom prst="rect">
            <a:avLst/>
          </a:prstGeom>
        </p:spPr>
        <p:txBody>
          <a:bodyPr wrap="square">
            <a:spAutoFit/>
          </a:bodyPr>
          <a:lstStyle/>
          <a:p>
            <a:r>
              <a:rPr lang="fr-FR" dirty="0" smtClean="0"/>
              <a:t>* </a:t>
            </a:r>
            <a:r>
              <a:rPr lang="fr-FR" dirty="0" smtClean="0">
                <a:hlinkClick r:id="rId4"/>
              </a:rPr>
              <a:t>http</a:t>
            </a:r>
            <a:r>
              <a:rPr lang="fr-FR" dirty="0">
                <a:hlinkClick r:id="rId4"/>
              </a:rPr>
              <a:t>://</a:t>
            </a:r>
            <a:r>
              <a:rPr lang="fr-FR" dirty="0" err="1">
                <a:hlinkClick r:id="rId4"/>
              </a:rPr>
              <a:t>www.linux-mag.com</a:t>
            </a:r>
            <a:r>
              <a:rPr lang="fr-FR" dirty="0">
                <a:hlinkClick r:id="rId4"/>
              </a:rPr>
              <a:t>/s/i/articles/7719/architecture1.png</a:t>
            </a:r>
            <a:endParaRPr lang="fr-FR" dirty="0"/>
          </a:p>
          <a:p>
            <a:endParaRPr lang="nl-NL" dirty="0" smtClean="0"/>
          </a:p>
        </p:txBody>
      </p:sp>
    </p:spTree>
    <p:extLst>
      <p:ext uri="{BB962C8B-B14F-4D97-AF65-F5344CB8AC3E}">
        <p14:creationId xmlns="" xmlns:p14="http://schemas.microsoft.com/office/powerpoint/2010/main" val="1759611282"/>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023187"/>
            <a:ext cx="8229600" cy="5486399"/>
          </a:xfrm>
        </p:spPr>
        <p:txBody>
          <a:bodyPr>
            <a:noAutofit/>
          </a:bodyPr>
          <a:lstStyle/>
          <a:p>
            <a:pPr marL="0" indent="0" algn="just">
              <a:buNone/>
            </a:pPr>
            <a:r>
              <a:rPr lang="en-US" sz="1600" b="1" dirty="0" smtClean="0">
                <a:solidFill>
                  <a:srgbClr val="FBF4E1"/>
                </a:solidFill>
              </a:rPr>
              <a:t>STRENGTHS: </a:t>
            </a:r>
          </a:p>
          <a:p>
            <a:pPr algn="just"/>
            <a:r>
              <a:rPr lang="en-US" sz="1600" b="1" dirty="0" smtClean="0">
                <a:solidFill>
                  <a:schemeClr val="accent6">
                    <a:lumMod val="40000"/>
                    <a:lumOff val="60000"/>
                  </a:schemeClr>
                </a:solidFill>
              </a:rPr>
              <a:t>Native code output very quick and fluid on the phone.</a:t>
            </a:r>
          </a:p>
          <a:p>
            <a:pPr algn="just"/>
            <a:r>
              <a:rPr lang="en-US" sz="1600" b="1" dirty="0" smtClean="0">
                <a:solidFill>
                  <a:schemeClr val="accent6">
                    <a:lumMod val="40000"/>
                    <a:lumOff val="60000"/>
                  </a:schemeClr>
                </a:solidFill>
              </a:rPr>
              <a:t>Easy setup and startup for developers.</a:t>
            </a:r>
          </a:p>
          <a:p>
            <a:pPr algn="just"/>
            <a:r>
              <a:rPr lang="en-US" sz="1600" b="1" dirty="0" smtClean="0">
                <a:solidFill>
                  <a:schemeClr val="accent6">
                    <a:lumMod val="40000"/>
                    <a:lumOff val="60000"/>
                  </a:schemeClr>
                </a:solidFill>
              </a:rPr>
              <a:t>Excellent documentation &amp; examples.</a:t>
            </a:r>
          </a:p>
          <a:p>
            <a:pPr algn="just"/>
            <a:r>
              <a:rPr lang="en-US" sz="1600" b="1" dirty="0" smtClean="0">
                <a:solidFill>
                  <a:schemeClr val="accent6">
                    <a:lumMod val="40000"/>
                    <a:lumOff val="60000"/>
                  </a:schemeClr>
                </a:solidFill>
              </a:rPr>
              <a:t>Strong community forum to find out answers.</a:t>
            </a:r>
          </a:p>
          <a:p>
            <a:pPr algn="just"/>
            <a:r>
              <a:rPr lang="en-US" sz="1600" b="1" dirty="0" smtClean="0">
                <a:solidFill>
                  <a:schemeClr val="accent6">
                    <a:lumMod val="40000"/>
                    <a:lumOff val="60000"/>
                  </a:schemeClr>
                </a:solidFill>
              </a:rPr>
              <a:t>Intuitive app management environment.</a:t>
            </a:r>
          </a:p>
          <a:p>
            <a:pPr algn="just"/>
            <a:r>
              <a:rPr lang="en-US" sz="1600" b="1" dirty="0" smtClean="0">
                <a:solidFill>
                  <a:schemeClr val="accent6">
                    <a:lumMod val="40000"/>
                    <a:lumOff val="60000"/>
                  </a:schemeClr>
                </a:solidFill>
              </a:rPr>
              <a:t>Support for desktop and tablet development</a:t>
            </a:r>
          </a:p>
          <a:p>
            <a:pPr algn="just"/>
            <a:endParaRPr lang="en-US" sz="1600" b="1" dirty="0" smtClean="0">
              <a:solidFill>
                <a:schemeClr val="accent6">
                  <a:lumMod val="40000"/>
                  <a:lumOff val="60000"/>
                </a:schemeClr>
              </a:solidFill>
            </a:endParaRPr>
          </a:p>
          <a:p>
            <a:pPr marL="0" indent="0" algn="just">
              <a:buNone/>
            </a:pPr>
            <a:r>
              <a:rPr lang="en-US" sz="1600" b="1" dirty="0" smtClean="0">
                <a:solidFill>
                  <a:srgbClr val="FBF4E1"/>
                </a:solidFill>
              </a:rPr>
              <a:t>WEAKNESSES:</a:t>
            </a:r>
            <a:endParaRPr lang="en-US" sz="1600" b="1" dirty="0">
              <a:solidFill>
                <a:srgbClr val="FBF4E1"/>
              </a:solidFill>
            </a:endParaRPr>
          </a:p>
          <a:p>
            <a:pPr algn="just"/>
            <a:r>
              <a:rPr lang="fr-FR" sz="1600" b="1" dirty="0" err="1" smtClean="0">
                <a:solidFill>
                  <a:schemeClr val="accent6">
                    <a:lumMod val="40000"/>
                    <a:lumOff val="60000"/>
                  </a:schemeClr>
                </a:solidFill>
              </a:rPr>
              <a:t>Potentially</a:t>
            </a:r>
            <a:r>
              <a:rPr lang="fr-FR" sz="1600" b="1" dirty="0" smtClean="0">
                <a:solidFill>
                  <a:schemeClr val="accent6">
                    <a:lumMod val="40000"/>
                    <a:lumOff val="60000"/>
                  </a:schemeClr>
                </a:solidFill>
              </a:rPr>
              <a:t> restrictive </a:t>
            </a:r>
            <a:r>
              <a:rPr lang="fr-FR" sz="1600" b="1" dirty="0" err="1" smtClean="0">
                <a:solidFill>
                  <a:schemeClr val="accent6">
                    <a:lumMod val="40000"/>
                    <a:lumOff val="60000"/>
                  </a:schemeClr>
                </a:solidFill>
              </a:rPr>
              <a:t>API’s</a:t>
            </a:r>
            <a:endParaRPr lang="fr-FR" sz="1600" b="1" dirty="0" smtClean="0">
              <a:solidFill>
                <a:schemeClr val="accent6">
                  <a:lumMod val="40000"/>
                  <a:lumOff val="60000"/>
                </a:schemeClr>
              </a:solidFill>
            </a:endParaRPr>
          </a:p>
          <a:p>
            <a:pPr algn="just"/>
            <a:r>
              <a:rPr lang="fr-FR" sz="1600" b="1" dirty="0" smtClean="0">
                <a:solidFill>
                  <a:schemeClr val="accent6">
                    <a:lumMod val="40000"/>
                    <a:lumOff val="60000"/>
                  </a:schemeClr>
                </a:solidFill>
              </a:rPr>
              <a:t>Tries to </a:t>
            </a:r>
            <a:r>
              <a:rPr lang="fr-FR" sz="1600" b="1" dirty="0" err="1" smtClean="0">
                <a:solidFill>
                  <a:schemeClr val="accent6">
                    <a:lumMod val="40000"/>
                    <a:lumOff val="60000"/>
                  </a:schemeClr>
                </a:solidFill>
              </a:rPr>
              <a:t>solve</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too</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many</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problems</a:t>
            </a:r>
            <a:r>
              <a:rPr lang="fr-FR" sz="1600" b="1" dirty="0" smtClean="0">
                <a:solidFill>
                  <a:schemeClr val="accent6">
                    <a:lumMod val="40000"/>
                    <a:lumOff val="60000"/>
                  </a:schemeClr>
                </a:solidFill>
              </a:rPr>
              <a:t> in one </a:t>
            </a:r>
            <a:r>
              <a:rPr lang="fr-FR" sz="1600" b="1" dirty="0" err="1" smtClean="0">
                <a:solidFill>
                  <a:schemeClr val="accent6">
                    <a:lumMod val="40000"/>
                    <a:lumOff val="60000"/>
                  </a:schemeClr>
                </a:solidFill>
              </a:rPr>
              <a:t>shot</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supporting</a:t>
            </a:r>
            <a:r>
              <a:rPr lang="fr-FR" sz="1600" b="1" dirty="0" smtClean="0">
                <a:solidFill>
                  <a:schemeClr val="accent6">
                    <a:lumMod val="40000"/>
                    <a:lumOff val="60000"/>
                  </a:schemeClr>
                </a:solidFill>
              </a:rPr>
              <a:t> phones, </a:t>
            </a:r>
            <a:r>
              <a:rPr lang="fr-FR" sz="1600" b="1" dirty="0" err="1" smtClean="0">
                <a:solidFill>
                  <a:schemeClr val="accent6">
                    <a:lumMod val="40000"/>
                    <a:lumOff val="60000"/>
                  </a:schemeClr>
                </a:solidFill>
              </a:rPr>
              <a:t>tablets</a:t>
            </a:r>
            <a:r>
              <a:rPr lang="fr-FR" sz="1600" b="1" dirty="0" smtClean="0">
                <a:solidFill>
                  <a:schemeClr val="accent6">
                    <a:lumMod val="40000"/>
                    <a:lumOff val="60000"/>
                  </a:schemeClr>
                </a:solidFill>
              </a:rPr>
              <a:t> &amp; desktops.</a:t>
            </a:r>
            <a:endParaRPr lang="fr-FR" sz="1600" b="1" dirty="0">
              <a:solidFill>
                <a:schemeClr val="accent6">
                  <a:lumMod val="40000"/>
                  <a:lumOff val="60000"/>
                </a:schemeClr>
              </a:solidFill>
            </a:endParaRPr>
          </a:p>
        </p:txBody>
      </p:sp>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2" name="Title 1"/>
          <p:cNvSpPr>
            <a:spLocks noGrp="1"/>
          </p:cNvSpPr>
          <p:nvPr>
            <p:ph type="title"/>
          </p:nvPr>
        </p:nvSpPr>
        <p:spPr>
          <a:xfrm>
            <a:off x="192603"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TITANIUM</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Appcelerator Inc.</a:t>
            </a:r>
            <a:endParaRPr lang="en-US" sz="3600" dirty="0"/>
          </a:p>
        </p:txBody>
      </p:sp>
    </p:spTree>
    <p:extLst>
      <p:ext uri="{BB962C8B-B14F-4D97-AF65-F5344CB8AC3E}">
        <p14:creationId xmlns="" xmlns:p14="http://schemas.microsoft.com/office/powerpoint/2010/main" val="2227846485"/>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2603" y="101368"/>
            <a:ext cx="8229600" cy="1130502"/>
          </a:xfrm>
        </p:spPr>
        <p:txBody>
          <a:bodyPr>
            <a:normAutofit fontScale="90000"/>
          </a:bodyPr>
          <a:lstStyle/>
          <a:p>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TITANIUM</a:t>
            </a:r>
            <a:b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Appcelerator Inc.</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SCORE (OUT OF 3)</a:t>
            </a:r>
            <a:endParaRPr lang="en-US" sz="2200" dirty="0"/>
          </a:p>
        </p:txBody>
      </p:sp>
      <p:pic>
        <p:nvPicPr>
          <p:cNvPr id="3" name="Picture 2" descr="Screen Shot 2013-03-27 at 7.07.15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86583" y="1367977"/>
            <a:ext cx="6498644" cy="4868400"/>
          </a:xfrm>
          <a:prstGeom prst="rect">
            <a:avLst/>
          </a:prstGeom>
        </p:spPr>
      </p:pic>
      <p:sp>
        <p:nvSpPr>
          <p:cNvPr id="4" name="Rectangle 3"/>
          <p:cNvSpPr/>
          <p:nvPr/>
        </p:nvSpPr>
        <p:spPr>
          <a:xfrm>
            <a:off x="192602" y="6354965"/>
            <a:ext cx="8740655" cy="646331"/>
          </a:xfrm>
          <a:prstGeom prst="rect">
            <a:avLst/>
          </a:prstGeom>
        </p:spPr>
        <p:txBody>
          <a:bodyPr wrap="square">
            <a:spAutoFit/>
          </a:bodyPr>
          <a:lstStyle/>
          <a:p>
            <a:r>
              <a:rPr lang="en-US" dirty="0" smtClean="0"/>
              <a:t>* </a:t>
            </a:r>
            <a:r>
              <a:rPr lang="en-US" dirty="0" smtClean="0">
                <a:hlinkClick r:id="rId3"/>
              </a:rPr>
              <a:t>http</a:t>
            </a:r>
            <a:r>
              <a:rPr lang="en-US" dirty="0">
                <a:hlinkClick r:id="rId3"/>
              </a:rPr>
              <a:t>://</a:t>
            </a:r>
            <a:r>
              <a:rPr lang="en-US" dirty="0" err="1">
                <a:hlinkClick r:id="rId3"/>
              </a:rPr>
              <a:t>floatlearning.com</a:t>
            </a:r>
            <a:r>
              <a:rPr lang="en-US" dirty="0">
                <a:hlinkClick r:id="rId3"/>
              </a:rPr>
              <a:t>/2011/07/which-cross-platform-framework-is-right-for-me/</a:t>
            </a:r>
            <a:endParaRPr lang="en-US" dirty="0"/>
          </a:p>
          <a:p>
            <a:endParaRPr lang="en-US" dirty="0"/>
          </a:p>
        </p:txBody>
      </p:sp>
    </p:spTree>
    <p:extLst>
      <p:ext uri="{BB962C8B-B14F-4D97-AF65-F5344CB8AC3E}">
        <p14:creationId xmlns="" xmlns:p14="http://schemas.microsoft.com/office/powerpoint/2010/main" val="27317769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340728"/>
            <a:ext cx="8229600" cy="4441300"/>
          </a:xfrm>
        </p:spPr>
        <p:txBody>
          <a:bodyPr>
            <a:noAutofit/>
          </a:bodyPr>
          <a:lstStyle/>
          <a:p>
            <a:pPr marL="0" indent="0" algn="just">
              <a:buNone/>
            </a:pPr>
            <a:r>
              <a:rPr lang="en-US" sz="1600" b="1" dirty="0" smtClean="0">
                <a:solidFill>
                  <a:srgbClr val="FBF4E1"/>
                </a:solidFill>
              </a:rPr>
              <a:t>TECHNICAL ARCHITECTURE: </a:t>
            </a:r>
          </a:p>
          <a:p>
            <a:pPr algn="just"/>
            <a:r>
              <a:rPr lang="en-US" sz="1600" b="1" dirty="0" smtClean="0">
                <a:solidFill>
                  <a:schemeClr val="accent6">
                    <a:lumMod val="40000"/>
                    <a:lumOff val="60000"/>
                  </a:schemeClr>
                </a:solidFill>
              </a:rPr>
              <a:t>Cross compilation using Virtual Machine.</a:t>
            </a:r>
          </a:p>
          <a:p>
            <a:pPr algn="just"/>
            <a:r>
              <a:rPr lang="en-US" sz="1600" b="1" dirty="0" smtClean="0">
                <a:solidFill>
                  <a:schemeClr val="accent6">
                    <a:lumMod val="40000"/>
                    <a:lumOff val="60000"/>
                  </a:schemeClr>
                </a:solidFill>
              </a:rPr>
              <a:t>Single source codebase written in C/C++ or HTML/JavaScript or a combination of both.</a:t>
            </a:r>
          </a:p>
          <a:p>
            <a:pPr algn="just"/>
            <a:r>
              <a:rPr lang="en-US" sz="1600" b="1" dirty="0" smtClean="0">
                <a:solidFill>
                  <a:schemeClr val="accent6">
                    <a:lumMod val="40000"/>
                    <a:lumOff val="60000"/>
                  </a:schemeClr>
                </a:solidFill>
              </a:rPr>
              <a:t>C++ source code </a:t>
            </a:r>
            <a:r>
              <a:rPr lang="en-US" sz="1600" b="1" dirty="0" smtClean="0">
                <a:solidFill>
                  <a:schemeClr val="accent6">
                    <a:lumMod val="40000"/>
                    <a:lumOff val="60000"/>
                  </a:schemeClr>
                </a:solidFill>
                <a:sym typeface="Wingdings"/>
              </a:rPr>
              <a:t> platform-independent intermediate code  application package</a:t>
            </a:r>
            <a:endParaRPr lang="en-US" sz="1600" b="1" dirty="0" smtClean="0">
              <a:solidFill>
                <a:schemeClr val="accent6">
                  <a:lumMod val="40000"/>
                  <a:lumOff val="60000"/>
                </a:schemeClr>
              </a:solidFill>
            </a:endParaRPr>
          </a:p>
          <a:p>
            <a:pPr marL="0" indent="0" algn="just">
              <a:buNone/>
            </a:pPr>
            <a:r>
              <a:rPr lang="en-US" sz="1600" b="1" dirty="0" smtClean="0">
                <a:solidFill>
                  <a:srgbClr val="FBF4E1"/>
                </a:solidFill>
              </a:rPr>
              <a:t>SUPPORTED </a:t>
            </a:r>
            <a:r>
              <a:rPr lang="en-US" sz="1600" b="1" dirty="0">
                <a:solidFill>
                  <a:srgbClr val="FBF4E1"/>
                </a:solidFill>
              </a:rPr>
              <a:t>PLATFORMS:</a:t>
            </a:r>
          </a:p>
          <a:p>
            <a:pPr algn="just"/>
            <a:r>
              <a:rPr lang="fr-FR" sz="1600" b="1" dirty="0" smtClean="0">
                <a:solidFill>
                  <a:schemeClr val="accent6">
                    <a:lumMod val="40000"/>
                    <a:lumOff val="60000"/>
                  </a:schemeClr>
                </a:solidFill>
              </a:rPr>
              <a:t>iOS, Android, Windows Mobile, </a:t>
            </a:r>
            <a:r>
              <a:rPr lang="nl-NL" sz="1600" b="1" dirty="0">
                <a:solidFill>
                  <a:srgbClr val="F1CC99"/>
                </a:solidFill>
              </a:rPr>
              <a:t>Moblin/</a:t>
            </a:r>
            <a:r>
              <a:rPr lang="nl-NL" sz="1600" b="1" dirty="0" smtClean="0">
                <a:solidFill>
                  <a:srgbClr val="F1CC99"/>
                </a:solidFill>
              </a:rPr>
              <a:t>MeeGo</a:t>
            </a:r>
            <a:r>
              <a:rPr lang="nl-NL" sz="1600" dirty="0" smtClean="0"/>
              <a:t>,</a:t>
            </a:r>
            <a:r>
              <a:rPr lang="fr-FR" sz="1600" b="1" dirty="0" smtClean="0">
                <a:solidFill>
                  <a:schemeClr val="accent6">
                    <a:lumMod val="40000"/>
                    <a:lumOff val="60000"/>
                  </a:schemeClr>
                </a:solidFill>
              </a:rPr>
              <a:t> Symbian &amp; Blackberry</a:t>
            </a:r>
          </a:p>
          <a:p>
            <a:pPr marL="0" indent="0" algn="just">
              <a:buNone/>
            </a:pPr>
            <a:r>
              <a:rPr lang="fr-FR" sz="1600" b="1" dirty="0" smtClean="0">
                <a:solidFill>
                  <a:srgbClr val="FBF4E1"/>
                </a:solidFill>
              </a:rPr>
              <a:t>IDE USED:</a:t>
            </a:r>
          </a:p>
          <a:p>
            <a:pPr algn="just"/>
            <a:r>
              <a:rPr lang="fr-FR" sz="1600" b="1" dirty="0" err="1" smtClean="0">
                <a:solidFill>
                  <a:schemeClr val="accent6">
                    <a:lumMod val="40000"/>
                    <a:lumOff val="60000"/>
                  </a:schemeClr>
                </a:solidFill>
              </a:rPr>
              <a:t>MoSync</a:t>
            </a:r>
            <a:r>
              <a:rPr lang="fr-FR" sz="1600" b="1" dirty="0" smtClean="0">
                <a:solidFill>
                  <a:schemeClr val="accent6">
                    <a:lumMod val="40000"/>
                    <a:lumOff val="60000"/>
                  </a:schemeClr>
                </a:solidFill>
              </a:rPr>
              <a:t> IDE </a:t>
            </a:r>
            <a:r>
              <a:rPr lang="fr-FR" sz="1600" b="1" dirty="0" err="1" smtClean="0">
                <a:solidFill>
                  <a:schemeClr val="accent6">
                    <a:lumMod val="40000"/>
                    <a:lumOff val="60000"/>
                  </a:schemeClr>
                </a:solidFill>
              </a:rPr>
              <a:t>based</a:t>
            </a:r>
            <a:r>
              <a:rPr lang="fr-FR" sz="1600" b="1" dirty="0" smtClean="0">
                <a:solidFill>
                  <a:schemeClr val="accent6">
                    <a:lumMod val="40000"/>
                    <a:lumOff val="60000"/>
                  </a:schemeClr>
                </a:solidFill>
              </a:rPr>
              <a:t> on Eclipse.</a:t>
            </a:r>
            <a:endParaRPr lang="fr-FR" sz="1600" b="1" dirty="0">
              <a:solidFill>
                <a:schemeClr val="accent6">
                  <a:lumMod val="40000"/>
                  <a:lumOff val="60000"/>
                </a:schemeClr>
              </a:solidFill>
            </a:endParaRPr>
          </a:p>
        </p:txBody>
      </p:sp>
      <p:pic>
        <p:nvPicPr>
          <p:cNvPr id="5" name="Picture 4"/>
          <p:cNvPicPr>
            <a:picLocks noChangeAspect="1"/>
          </p:cNvPicPr>
          <p:nvPr/>
        </p:nvPicPr>
        <p:blipFill>
          <a:blip r:embed="rId3">
            <a:alphaModFix amt="40000"/>
          </a:blip>
          <a:stretch>
            <a:fillRect/>
          </a:stretch>
        </p:blipFill>
        <p:spPr>
          <a:xfrm>
            <a:off x="6703667" y="301287"/>
            <a:ext cx="2292603" cy="2292603"/>
          </a:xfrm>
          <a:prstGeom prst="rect">
            <a:avLst/>
          </a:prstGeom>
        </p:spPr>
      </p:pic>
      <p:sp>
        <p:nvSpPr>
          <p:cNvPr id="2" name="Title 1"/>
          <p:cNvSpPr>
            <a:spLocks noGrp="1"/>
          </p:cNvSpPr>
          <p:nvPr>
            <p:ph type="title"/>
          </p:nvPr>
        </p:nvSpPr>
        <p:spPr>
          <a:xfrm>
            <a:off x="192603"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MoSync</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MoSync AB</a:t>
            </a:r>
            <a:endParaRPr lang="en-US" sz="3600" dirty="0"/>
          </a:p>
        </p:txBody>
      </p:sp>
    </p:spTree>
    <p:extLst>
      <p:ext uri="{BB962C8B-B14F-4D97-AF65-F5344CB8AC3E}">
        <p14:creationId xmlns="" xmlns:p14="http://schemas.microsoft.com/office/powerpoint/2010/main" val="142571452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4748"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MoSync</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MoSync AB</a:t>
            </a:r>
            <a:endParaRPr lang="en-US" sz="3600" dirty="0"/>
          </a:p>
        </p:txBody>
      </p:sp>
      <p:pic>
        <p:nvPicPr>
          <p:cNvPr id="3" name="Picture 2"/>
          <p:cNvPicPr>
            <a:picLocks noChangeAspect="1"/>
          </p:cNvPicPr>
          <p:nvPr/>
        </p:nvPicPr>
        <p:blipFill>
          <a:blip r:embed="rId3"/>
          <a:stretch>
            <a:fillRect/>
          </a:stretch>
        </p:blipFill>
        <p:spPr>
          <a:xfrm>
            <a:off x="2667000" y="1351998"/>
            <a:ext cx="3810000" cy="4572000"/>
          </a:xfrm>
          <a:prstGeom prst="rect">
            <a:avLst/>
          </a:prstGeom>
        </p:spPr>
      </p:pic>
      <p:sp>
        <p:nvSpPr>
          <p:cNvPr id="4" name="Rectangle 3"/>
          <p:cNvSpPr/>
          <p:nvPr/>
        </p:nvSpPr>
        <p:spPr>
          <a:xfrm>
            <a:off x="368300" y="6086269"/>
            <a:ext cx="8775700" cy="923330"/>
          </a:xfrm>
          <a:prstGeom prst="rect">
            <a:avLst/>
          </a:prstGeom>
        </p:spPr>
        <p:txBody>
          <a:bodyPr wrap="square">
            <a:spAutoFit/>
          </a:bodyPr>
          <a:lstStyle/>
          <a:p>
            <a:r>
              <a:rPr lang="pl-PL" dirty="0" smtClean="0">
                <a:hlinkClick r:id="rId4"/>
              </a:rPr>
              <a:t>http</a:t>
            </a:r>
            <a:r>
              <a:rPr lang="pl-PL" dirty="0">
                <a:hlinkClick r:id="rId4"/>
              </a:rPr>
              <a:t>://www.straightforward.se/storyserver/sites/straightforward.se.storyserver/files/images/MoSyncAppArchitecture.preview.png</a:t>
            </a:r>
            <a:endParaRPr lang="pl-PL" dirty="0"/>
          </a:p>
          <a:p>
            <a:endParaRPr lang="nl-NL" dirty="0" smtClean="0"/>
          </a:p>
        </p:txBody>
      </p:sp>
    </p:spTree>
    <p:extLst>
      <p:ext uri="{BB962C8B-B14F-4D97-AF65-F5344CB8AC3E}">
        <p14:creationId xmlns="" xmlns:p14="http://schemas.microsoft.com/office/powerpoint/2010/main" val="352481602"/>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023187"/>
            <a:ext cx="8229600" cy="5486399"/>
          </a:xfrm>
        </p:spPr>
        <p:txBody>
          <a:bodyPr>
            <a:noAutofit/>
          </a:bodyPr>
          <a:lstStyle/>
          <a:p>
            <a:pPr marL="0" indent="0" algn="just">
              <a:buNone/>
            </a:pPr>
            <a:r>
              <a:rPr lang="en-US" sz="1600" b="1" dirty="0" smtClean="0">
                <a:solidFill>
                  <a:srgbClr val="FBF4E1"/>
                </a:solidFill>
              </a:rPr>
              <a:t>STRENGTHS: </a:t>
            </a:r>
          </a:p>
          <a:p>
            <a:pPr algn="just"/>
            <a:r>
              <a:rPr lang="en-US" sz="1600" b="1" dirty="0">
                <a:solidFill>
                  <a:srgbClr val="F1CC99"/>
                </a:solidFill>
              </a:rPr>
              <a:t>Only one project structure for all the </a:t>
            </a:r>
            <a:r>
              <a:rPr lang="en-US" sz="1600" b="1" dirty="0" smtClean="0">
                <a:solidFill>
                  <a:srgbClr val="F1CC99"/>
                </a:solidFill>
              </a:rPr>
              <a:t>platforms.</a:t>
            </a:r>
          </a:p>
          <a:p>
            <a:pPr algn="just"/>
            <a:r>
              <a:rPr lang="en-US" sz="1600" b="1" dirty="0">
                <a:solidFill>
                  <a:srgbClr val="F1CC99"/>
                </a:solidFill>
              </a:rPr>
              <a:t>The same JavaScript </a:t>
            </a:r>
            <a:r>
              <a:rPr lang="en-US" sz="1600" b="1" dirty="0" smtClean="0">
                <a:solidFill>
                  <a:srgbClr val="F1CC99"/>
                </a:solidFill>
              </a:rPr>
              <a:t>file.</a:t>
            </a:r>
          </a:p>
          <a:p>
            <a:pPr algn="just"/>
            <a:r>
              <a:rPr lang="en-US" sz="1600" b="1" dirty="0">
                <a:solidFill>
                  <a:srgbClr val="F1CC99"/>
                </a:solidFill>
              </a:rPr>
              <a:t>Extend JavaScript functionality using C++ or Java and Objective-</a:t>
            </a:r>
            <a:r>
              <a:rPr lang="en-US" sz="1600" b="1" dirty="0" smtClean="0">
                <a:solidFill>
                  <a:srgbClr val="F1CC99"/>
                </a:solidFill>
              </a:rPr>
              <a:t>C</a:t>
            </a:r>
          </a:p>
          <a:p>
            <a:pPr algn="just"/>
            <a:r>
              <a:rPr lang="en-US" sz="1600" b="1" dirty="0">
                <a:solidFill>
                  <a:srgbClr val="F1CC99"/>
                </a:solidFill>
              </a:rPr>
              <a:t>Native UI </a:t>
            </a:r>
            <a:r>
              <a:rPr lang="en-US" sz="1600" b="1" dirty="0" smtClean="0">
                <a:solidFill>
                  <a:srgbClr val="F1CC99"/>
                </a:solidFill>
              </a:rPr>
              <a:t>support</a:t>
            </a:r>
          </a:p>
          <a:p>
            <a:pPr algn="just"/>
            <a:r>
              <a:rPr lang="en-US" sz="1600" b="1" dirty="0">
                <a:solidFill>
                  <a:srgbClr val="F1CC99"/>
                </a:solidFill>
              </a:rPr>
              <a:t>Built-in support for push </a:t>
            </a:r>
            <a:r>
              <a:rPr lang="en-US" sz="1600" b="1" dirty="0" smtClean="0">
                <a:solidFill>
                  <a:srgbClr val="F1CC99"/>
                </a:solidFill>
              </a:rPr>
              <a:t>notifications</a:t>
            </a:r>
          </a:p>
          <a:p>
            <a:pPr algn="just"/>
            <a:r>
              <a:rPr lang="en-US" sz="1600" b="1" dirty="0">
                <a:solidFill>
                  <a:srgbClr val="F1CC99"/>
                </a:solidFill>
              </a:rPr>
              <a:t>T</a:t>
            </a:r>
            <a:r>
              <a:rPr lang="en-US" sz="1600" b="1" dirty="0" smtClean="0">
                <a:solidFill>
                  <a:srgbClr val="F1CC99"/>
                </a:solidFill>
              </a:rPr>
              <a:t>arget group: Both </a:t>
            </a:r>
            <a:r>
              <a:rPr lang="en-US" sz="1600" b="1" dirty="0">
                <a:solidFill>
                  <a:srgbClr val="F1CC99"/>
                </a:solidFill>
              </a:rPr>
              <a:t>web developers looking to enter the mobile space, as well as the ordinary PC/Mac desktop developer with knowledge </a:t>
            </a:r>
            <a:r>
              <a:rPr lang="en-US" sz="1600" b="1" dirty="0" smtClean="0">
                <a:solidFill>
                  <a:srgbClr val="F1CC99"/>
                </a:solidFill>
              </a:rPr>
              <a:t>of </a:t>
            </a:r>
            <a:r>
              <a:rPr lang="en-US" sz="1600" b="1" dirty="0">
                <a:solidFill>
                  <a:srgbClr val="F1CC99"/>
                </a:solidFill>
              </a:rPr>
              <a:t>C/C+</a:t>
            </a:r>
            <a:r>
              <a:rPr lang="en-US" sz="1600" b="1" dirty="0" smtClean="0">
                <a:solidFill>
                  <a:srgbClr val="F1CC99"/>
                </a:solidFill>
              </a:rPr>
              <a:t>+.</a:t>
            </a:r>
            <a:endParaRPr lang="en-US" sz="1600" b="1" dirty="0" smtClean="0">
              <a:solidFill>
                <a:schemeClr val="accent6">
                  <a:lumMod val="40000"/>
                  <a:lumOff val="60000"/>
                </a:schemeClr>
              </a:solidFill>
            </a:endParaRPr>
          </a:p>
          <a:p>
            <a:pPr marL="0" indent="0" algn="just">
              <a:buNone/>
            </a:pPr>
            <a:r>
              <a:rPr lang="en-US" sz="1600" b="1" dirty="0" smtClean="0">
                <a:solidFill>
                  <a:srgbClr val="FBF4E1"/>
                </a:solidFill>
              </a:rPr>
              <a:t>WEAKNESSES:</a:t>
            </a:r>
            <a:endParaRPr lang="en-US" sz="1600" b="1" dirty="0">
              <a:solidFill>
                <a:srgbClr val="FBF4E1"/>
              </a:solidFill>
            </a:endParaRPr>
          </a:p>
          <a:p>
            <a:pPr algn="just"/>
            <a:r>
              <a:rPr lang="fr-FR" sz="1600" b="1" dirty="0" smtClean="0">
                <a:solidFill>
                  <a:schemeClr val="accent6">
                    <a:lumMod val="40000"/>
                    <a:lumOff val="60000"/>
                  </a:schemeClr>
                </a:solidFill>
              </a:rPr>
              <a:t>No support for accelerometer or camera in </a:t>
            </a:r>
            <a:r>
              <a:rPr lang="fr-FR" sz="1600" b="1" dirty="0" err="1" smtClean="0">
                <a:solidFill>
                  <a:schemeClr val="accent6">
                    <a:lumMod val="40000"/>
                    <a:lumOff val="60000"/>
                  </a:schemeClr>
                </a:solidFill>
              </a:rPr>
              <a:t>most</a:t>
            </a:r>
            <a:r>
              <a:rPr lang="fr-FR" sz="1600" b="1" dirty="0" smtClean="0">
                <a:solidFill>
                  <a:schemeClr val="accent6">
                    <a:lumMod val="40000"/>
                    <a:lumOff val="60000"/>
                  </a:schemeClr>
                </a:solidFill>
              </a:rPr>
              <a:t> phones.</a:t>
            </a:r>
          </a:p>
          <a:p>
            <a:pPr algn="just"/>
            <a:r>
              <a:rPr lang="fr-FR" sz="1600" b="1" dirty="0" err="1" smtClean="0">
                <a:solidFill>
                  <a:schemeClr val="accent6">
                    <a:lumMod val="40000"/>
                    <a:lumOff val="60000"/>
                  </a:schemeClr>
                </a:solidFill>
              </a:rPr>
              <a:t>Contains</a:t>
            </a:r>
            <a:r>
              <a:rPr lang="fr-FR" sz="1600" b="1" dirty="0" smtClean="0">
                <a:solidFill>
                  <a:schemeClr val="accent6">
                    <a:lumMod val="40000"/>
                    <a:lumOff val="60000"/>
                  </a:schemeClr>
                </a:solidFill>
              </a:rPr>
              <a:t> XML </a:t>
            </a:r>
            <a:r>
              <a:rPr lang="fr-FR" sz="1600" b="1" dirty="0" err="1" smtClean="0">
                <a:solidFill>
                  <a:schemeClr val="accent6">
                    <a:lumMod val="40000"/>
                    <a:lumOff val="60000"/>
                  </a:schemeClr>
                </a:solidFill>
              </a:rPr>
              <a:t>parsing</a:t>
            </a:r>
            <a:r>
              <a:rPr lang="fr-FR" sz="1600" b="1" dirty="0" smtClean="0">
                <a:solidFill>
                  <a:schemeClr val="accent6">
                    <a:lumMod val="40000"/>
                    <a:lumOff val="60000"/>
                  </a:schemeClr>
                </a:solidFill>
              </a:rPr>
              <a:t> libraries but </a:t>
            </a:r>
            <a:r>
              <a:rPr lang="fr-FR" sz="1600" b="1" dirty="0" err="1" smtClean="0">
                <a:solidFill>
                  <a:schemeClr val="accent6">
                    <a:lumMod val="40000"/>
                    <a:lumOff val="60000"/>
                  </a:schemeClr>
                </a:solidFill>
              </a:rPr>
              <a:t>lacking</a:t>
            </a:r>
            <a:r>
              <a:rPr lang="fr-FR" sz="1600" b="1" dirty="0" smtClean="0">
                <a:solidFill>
                  <a:schemeClr val="accent6">
                    <a:lumMod val="40000"/>
                    <a:lumOff val="60000"/>
                  </a:schemeClr>
                </a:solidFill>
              </a:rPr>
              <a:t> support for JSON or </a:t>
            </a:r>
            <a:r>
              <a:rPr lang="fr-FR" sz="1600" b="1" dirty="0" err="1" smtClean="0">
                <a:solidFill>
                  <a:schemeClr val="accent6">
                    <a:lumMod val="40000"/>
                    <a:lumOff val="60000"/>
                  </a:schemeClr>
                </a:solidFill>
              </a:rPr>
              <a:t>other</a:t>
            </a:r>
            <a:r>
              <a:rPr lang="fr-FR" sz="1600" b="1" dirty="0" smtClean="0">
                <a:solidFill>
                  <a:schemeClr val="accent6">
                    <a:lumMod val="40000"/>
                    <a:lumOff val="60000"/>
                  </a:schemeClr>
                </a:solidFill>
              </a:rPr>
              <a:t> data formats.</a:t>
            </a:r>
          </a:p>
          <a:p>
            <a:pPr algn="just"/>
            <a:r>
              <a:rPr lang="fr-FR" sz="1600" b="1" dirty="0" err="1" smtClean="0">
                <a:solidFill>
                  <a:schemeClr val="accent6">
                    <a:lumMod val="40000"/>
                    <a:lumOff val="60000"/>
                  </a:schemeClr>
                </a:solidFill>
              </a:rPr>
              <a:t>Doesn’t</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provide</a:t>
            </a:r>
            <a:r>
              <a:rPr lang="fr-FR" sz="1600" b="1" dirty="0" smtClean="0">
                <a:solidFill>
                  <a:schemeClr val="accent6">
                    <a:lumMod val="40000"/>
                    <a:lumOff val="60000"/>
                  </a:schemeClr>
                </a:solidFill>
              </a:rPr>
              <a:t> support for MVC; </a:t>
            </a:r>
            <a:r>
              <a:rPr lang="fr-FR" sz="1600" b="1" dirty="0" err="1" smtClean="0">
                <a:solidFill>
                  <a:schemeClr val="accent6">
                    <a:lumMod val="40000"/>
                    <a:lumOff val="60000"/>
                  </a:schemeClr>
                </a:solidFill>
              </a:rPr>
              <a:t>requires</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little</a:t>
            </a:r>
            <a:r>
              <a:rPr lang="fr-FR" sz="1600" b="1" dirty="0" smtClean="0">
                <a:solidFill>
                  <a:schemeClr val="accent6">
                    <a:lumMod val="40000"/>
                    <a:lumOff val="60000"/>
                  </a:schemeClr>
                </a:solidFill>
              </a:rPr>
              <a:t> extra effort to </a:t>
            </a:r>
            <a:r>
              <a:rPr lang="fr-FR" sz="1600" b="1" dirty="0" err="1" smtClean="0">
                <a:solidFill>
                  <a:schemeClr val="accent6">
                    <a:lumMod val="40000"/>
                    <a:lumOff val="60000"/>
                  </a:schemeClr>
                </a:solidFill>
              </a:rPr>
              <a:t>create</a:t>
            </a:r>
            <a:r>
              <a:rPr lang="fr-FR" sz="1600" b="1" dirty="0" smtClean="0">
                <a:solidFill>
                  <a:schemeClr val="accent6">
                    <a:lumMod val="40000"/>
                    <a:lumOff val="60000"/>
                  </a:schemeClr>
                </a:solidFill>
              </a:rPr>
              <a:t> </a:t>
            </a:r>
            <a:r>
              <a:rPr lang="fr-FR" sz="1600" b="1" dirty="0" err="1" smtClean="0">
                <a:solidFill>
                  <a:schemeClr val="accent6">
                    <a:lumMod val="40000"/>
                    <a:lumOff val="60000"/>
                  </a:schemeClr>
                </a:solidFill>
              </a:rPr>
              <a:t>views</a:t>
            </a:r>
            <a:r>
              <a:rPr lang="fr-FR" sz="1600" b="1" dirty="0" smtClean="0">
                <a:solidFill>
                  <a:schemeClr val="accent6">
                    <a:lumMod val="40000"/>
                    <a:lumOff val="60000"/>
                  </a:schemeClr>
                </a:solidFill>
              </a:rPr>
              <a:t> for data.</a:t>
            </a:r>
            <a:endParaRPr lang="fr-FR" sz="1600" b="1" dirty="0">
              <a:solidFill>
                <a:schemeClr val="accent6">
                  <a:lumMod val="40000"/>
                  <a:lumOff val="60000"/>
                </a:schemeClr>
              </a:solidFill>
            </a:endParaRPr>
          </a:p>
        </p:txBody>
      </p:sp>
      <p:pic>
        <p:nvPicPr>
          <p:cNvPr id="5" name="Picture 4"/>
          <p:cNvPicPr>
            <a:picLocks noChangeAspect="1"/>
          </p:cNvPicPr>
          <p:nvPr/>
        </p:nvPicPr>
        <p:blipFill>
          <a:blip r:embed="rId2">
            <a:alphaModFix amt="40000"/>
          </a:blip>
          <a:stretch>
            <a:fillRect/>
          </a:stretch>
        </p:blipFill>
        <p:spPr>
          <a:xfrm>
            <a:off x="6703667" y="301287"/>
            <a:ext cx="2292603" cy="2292603"/>
          </a:xfrm>
          <a:prstGeom prst="rect">
            <a:avLst/>
          </a:prstGeom>
        </p:spPr>
      </p:pic>
      <p:sp>
        <p:nvSpPr>
          <p:cNvPr id="6" name="Title 1"/>
          <p:cNvSpPr>
            <a:spLocks noGrp="1"/>
          </p:cNvSpPr>
          <p:nvPr>
            <p:ph type="title"/>
          </p:nvPr>
        </p:nvSpPr>
        <p:spPr>
          <a:xfrm>
            <a:off x="464748" y="210226"/>
            <a:ext cx="8229600" cy="1130502"/>
          </a:xfrm>
        </p:spPr>
        <p:txBody>
          <a:bodyPr>
            <a:normAutofit fontScale="90000"/>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MoSync</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MoSync AB</a:t>
            </a:r>
            <a:endParaRPr lang="en-US" sz="3600" dirty="0"/>
          </a:p>
        </p:txBody>
      </p:sp>
    </p:spTree>
    <p:extLst>
      <p:ext uri="{BB962C8B-B14F-4D97-AF65-F5344CB8AC3E}">
        <p14:creationId xmlns="" xmlns:p14="http://schemas.microsoft.com/office/powerpoint/2010/main" val="1775844382"/>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1461" y="101368"/>
            <a:ext cx="8229600" cy="1130502"/>
          </a:xfrm>
        </p:spPr>
        <p:txBody>
          <a:bodyPr>
            <a:normAutofit fontScale="90000"/>
          </a:bodyPr>
          <a:lstStyle/>
          <a:p>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MoSync</a:t>
            </a:r>
            <a:b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31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From MoSync AB</a:t>
            </a:r>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r>
            <a:b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SCORE (OUT OF 3)</a:t>
            </a:r>
            <a:endParaRPr lang="en-US" sz="2200" dirty="0"/>
          </a:p>
        </p:txBody>
      </p:sp>
      <p:pic>
        <p:nvPicPr>
          <p:cNvPr id="2" name="Picture 1" descr="Screen Shot 2013-03-27 at 7.10.00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8859" y="1358498"/>
            <a:ext cx="5780885" cy="5064493"/>
          </a:xfrm>
          <a:prstGeom prst="rect">
            <a:avLst/>
          </a:prstGeom>
        </p:spPr>
      </p:pic>
      <p:sp>
        <p:nvSpPr>
          <p:cNvPr id="4" name="Rectangle 3"/>
          <p:cNvSpPr/>
          <p:nvPr/>
        </p:nvSpPr>
        <p:spPr>
          <a:xfrm>
            <a:off x="192602" y="6354965"/>
            <a:ext cx="8740655" cy="646331"/>
          </a:xfrm>
          <a:prstGeom prst="rect">
            <a:avLst/>
          </a:prstGeom>
        </p:spPr>
        <p:txBody>
          <a:bodyPr wrap="square">
            <a:spAutoFit/>
          </a:bodyPr>
          <a:lstStyle/>
          <a:p>
            <a:r>
              <a:rPr lang="en-US" dirty="0" smtClean="0"/>
              <a:t>* </a:t>
            </a:r>
            <a:r>
              <a:rPr lang="en-US" dirty="0" smtClean="0">
                <a:hlinkClick r:id="rId3"/>
              </a:rPr>
              <a:t>http</a:t>
            </a:r>
            <a:r>
              <a:rPr lang="en-US" dirty="0">
                <a:hlinkClick r:id="rId3"/>
              </a:rPr>
              <a:t>://</a:t>
            </a:r>
            <a:r>
              <a:rPr lang="en-US" dirty="0" err="1">
                <a:hlinkClick r:id="rId3"/>
              </a:rPr>
              <a:t>floatlearning.com</a:t>
            </a:r>
            <a:r>
              <a:rPr lang="en-US" dirty="0">
                <a:hlinkClick r:id="rId3"/>
              </a:rPr>
              <a:t>/2011/07/which-cross-platform-framework-is-right-for-me/</a:t>
            </a:r>
            <a:endParaRPr lang="en-US" dirty="0"/>
          </a:p>
          <a:p>
            <a:endParaRPr lang="en-US" dirty="0"/>
          </a:p>
        </p:txBody>
      </p:sp>
    </p:spTree>
    <p:extLst>
      <p:ext uri="{BB962C8B-B14F-4D97-AF65-F5344CB8AC3E}">
        <p14:creationId xmlns="" xmlns:p14="http://schemas.microsoft.com/office/powerpoint/2010/main" val="21155512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1461" y="101368"/>
            <a:ext cx="8229600" cy="1130502"/>
          </a:xfrm>
        </p:spPr>
        <p:txBody>
          <a:bodyPr>
            <a:normAutofit/>
          </a:bodyPr>
          <a:lstStyle/>
          <a:p>
            <a:r>
              <a:rPr lang="en-US" sz="31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COMPARISON OVERVIEW</a:t>
            </a:r>
            <a:br>
              <a:rPr lang="en-US" sz="31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1800" dirty="0">
                <a:solidFill>
                  <a:srgbClr val="F1CC99"/>
                </a:solidFill>
              </a:rPr>
              <a:t>Below is a summary of each platform and whether it offers adequate support for a given area. (Scored 2 or better in that criteria)</a:t>
            </a:r>
          </a:p>
        </p:txBody>
      </p:sp>
      <p:pic>
        <p:nvPicPr>
          <p:cNvPr id="3" name="Picture 2" descr="Screen Shot 2013-03-27 at 7.13.04 P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94376" y="1520374"/>
            <a:ext cx="6906860" cy="4676147"/>
          </a:xfrm>
          <a:prstGeom prst="rect">
            <a:avLst/>
          </a:prstGeom>
        </p:spPr>
      </p:pic>
      <p:sp>
        <p:nvSpPr>
          <p:cNvPr id="4" name="Rectangle 3"/>
          <p:cNvSpPr/>
          <p:nvPr/>
        </p:nvSpPr>
        <p:spPr>
          <a:xfrm>
            <a:off x="192602" y="6354965"/>
            <a:ext cx="8740655" cy="646331"/>
          </a:xfrm>
          <a:prstGeom prst="rect">
            <a:avLst/>
          </a:prstGeom>
        </p:spPr>
        <p:txBody>
          <a:bodyPr wrap="square">
            <a:spAutoFit/>
          </a:bodyPr>
          <a:lstStyle/>
          <a:p>
            <a:r>
              <a:rPr lang="en-US" dirty="0" smtClean="0"/>
              <a:t>* </a:t>
            </a:r>
            <a:r>
              <a:rPr lang="en-US" dirty="0" smtClean="0">
                <a:hlinkClick r:id="rId3"/>
              </a:rPr>
              <a:t>http</a:t>
            </a:r>
            <a:r>
              <a:rPr lang="en-US" dirty="0">
                <a:hlinkClick r:id="rId3"/>
              </a:rPr>
              <a:t>://</a:t>
            </a:r>
            <a:r>
              <a:rPr lang="en-US" dirty="0" err="1">
                <a:hlinkClick r:id="rId3"/>
              </a:rPr>
              <a:t>floatlearning.com</a:t>
            </a:r>
            <a:r>
              <a:rPr lang="en-US" dirty="0">
                <a:hlinkClick r:id="rId3"/>
              </a:rPr>
              <a:t>/2011/07/which-cross-platform-framework-is-right-for-me/</a:t>
            </a:r>
            <a:endParaRPr lang="en-US" dirty="0"/>
          </a:p>
          <a:p>
            <a:endParaRPr lang="en-US" dirty="0"/>
          </a:p>
        </p:txBody>
      </p:sp>
    </p:spTree>
    <p:extLst>
      <p:ext uri="{BB962C8B-B14F-4D97-AF65-F5344CB8AC3E}">
        <p14:creationId xmlns="" xmlns:p14="http://schemas.microsoft.com/office/powerpoint/2010/main" val="806021801"/>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862"/>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NATIVE APPS</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192929" y="1334340"/>
            <a:ext cx="8762162" cy="2659677"/>
          </a:xfrm>
        </p:spPr>
        <p:txBody>
          <a:bodyPr>
            <a:normAutofit fontScale="70000" lnSpcReduction="20000"/>
          </a:bodyPr>
          <a:lstStyle/>
          <a:p>
            <a:endParaRPr lang="en-US" dirty="0" smtClean="0"/>
          </a:p>
          <a:p>
            <a:r>
              <a:rPr lang="en-US" b="1" dirty="0" smtClean="0">
                <a:solidFill>
                  <a:schemeClr val="accent6">
                    <a:lumMod val="40000"/>
                    <a:lumOff val="60000"/>
                  </a:schemeClr>
                </a:solidFill>
              </a:rPr>
              <a:t>Binary </a:t>
            </a:r>
            <a:r>
              <a:rPr lang="en-US" b="1" dirty="0">
                <a:solidFill>
                  <a:schemeClr val="accent6">
                    <a:lumMod val="40000"/>
                    <a:lumOff val="60000"/>
                  </a:schemeClr>
                </a:solidFill>
              </a:rPr>
              <a:t>executable files on the device.</a:t>
            </a:r>
          </a:p>
          <a:p>
            <a:r>
              <a:rPr lang="en-US" b="1" dirty="0">
                <a:solidFill>
                  <a:schemeClr val="accent6">
                    <a:lumMod val="40000"/>
                    <a:lumOff val="60000"/>
                  </a:schemeClr>
                </a:solidFill>
              </a:rPr>
              <a:t>Can access all API’s made available by OS vendor.</a:t>
            </a:r>
          </a:p>
          <a:p>
            <a:r>
              <a:rPr lang="en-US" b="1" dirty="0">
                <a:solidFill>
                  <a:schemeClr val="accent6">
                    <a:lumMod val="40000"/>
                    <a:lumOff val="60000"/>
                  </a:schemeClr>
                </a:solidFill>
              </a:rPr>
              <a:t>SDK’s are platform-</a:t>
            </a:r>
            <a:r>
              <a:rPr lang="en-US" b="1" dirty="0" smtClean="0">
                <a:solidFill>
                  <a:schemeClr val="accent6">
                    <a:lumMod val="40000"/>
                    <a:lumOff val="60000"/>
                  </a:schemeClr>
                </a:solidFill>
              </a:rPr>
              <a:t>specific.</a:t>
            </a:r>
          </a:p>
          <a:p>
            <a:r>
              <a:rPr lang="en-US" b="1" dirty="0" smtClean="0">
                <a:solidFill>
                  <a:schemeClr val="accent6">
                    <a:lumMod val="40000"/>
                    <a:lumOff val="60000"/>
                  </a:schemeClr>
                </a:solidFill>
              </a:rPr>
              <a:t>Each </a:t>
            </a:r>
            <a:r>
              <a:rPr lang="en-US" b="1" dirty="0">
                <a:solidFill>
                  <a:schemeClr val="accent6">
                    <a:lumMod val="40000"/>
                    <a:lumOff val="60000"/>
                  </a:schemeClr>
                </a:solidFill>
              </a:rPr>
              <a:t>mobile OS comes with its own unique tools and GUI toolkit.</a:t>
            </a:r>
          </a:p>
          <a:p>
            <a:pPr marL="0" indent="0">
              <a:buNone/>
            </a:pPr>
            <a:endParaRPr lang="en-US"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317516" y="4118191"/>
            <a:ext cx="8519994" cy="1872177"/>
          </a:xfrm>
          <a:prstGeom prst="rect">
            <a:avLst/>
          </a:prstGeom>
          <a:effectLst>
            <a:outerShdw blurRad="635000" dist="127000" dir="2700000" algn="tl" rotWithShape="0">
              <a:srgbClr val="000000"/>
            </a:outerShdw>
          </a:effectLst>
        </p:spPr>
      </p:pic>
      <p:sp>
        <p:nvSpPr>
          <p:cNvPr id="5" name="TextBox 4"/>
          <p:cNvSpPr txBox="1"/>
          <p:nvPr/>
        </p:nvSpPr>
        <p:spPr>
          <a:xfrm>
            <a:off x="192929" y="3508724"/>
            <a:ext cx="8762162" cy="338554"/>
          </a:xfrm>
          <a:prstGeom prst="rect">
            <a:avLst/>
          </a:prstGeom>
          <a:noFill/>
        </p:spPr>
        <p:txBody>
          <a:bodyPr wrap="square" rtlCol="0">
            <a:spAutoFit/>
          </a:bodyPr>
          <a:lstStyle/>
          <a:p>
            <a:r>
              <a:rPr lang="en-US" sz="1600" dirty="0" smtClean="0">
                <a:solidFill>
                  <a:srgbClr val="F1CC99"/>
                </a:solidFill>
              </a:rPr>
              <a:t>Different tools, languages and distribution channels associated with leading mobile operating systems</a:t>
            </a:r>
            <a:endParaRPr lang="en-US" sz="1600" dirty="0">
              <a:solidFill>
                <a:srgbClr val="F1CC99"/>
              </a:solidFill>
            </a:endParaRPr>
          </a:p>
        </p:txBody>
      </p:sp>
      <p:pic>
        <p:nvPicPr>
          <p:cNvPr id="6" name="Picture 5"/>
          <p:cNvPicPr>
            <a:picLocks noChangeAspect="1"/>
          </p:cNvPicPr>
          <p:nvPr/>
        </p:nvPicPr>
        <p:blipFill>
          <a:blip r:embed="rId3">
            <a:alphaModFix amt="60000"/>
          </a:blip>
          <a:stretch>
            <a:fillRect/>
          </a:stretch>
        </p:blipFill>
        <p:spPr>
          <a:xfrm>
            <a:off x="6544907" y="177800"/>
            <a:ext cx="2292603" cy="2292603"/>
          </a:xfrm>
          <a:prstGeom prst="rect">
            <a:avLst/>
          </a:prstGeom>
        </p:spPr>
      </p:pic>
      <p:sp>
        <p:nvSpPr>
          <p:cNvPr id="7" name="Rectangle 6"/>
          <p:cNvSpPr/>
          <p:nvPr/>
        </p:nvSpPr>
        <p:spPr>
          <a:xfrm>
            <a:off x="317515" y="6267955"/>
            <a:ext cx="8519995" cy="369332"/>
          </a:xfrm>
          <a:prstGeom prst="rect">
            <a:avLst/>
          </a:prstGeom>
        </p:spPr>
        <p:txBody>
          <a:bodyPr wrap="square">
            <a:spAutoFit/>
          </a:bodyPr>
          <a:lstStyle/>
          <a:p>
            <a:r>
              <a:rPr lang="en-US" dirty="0" smtClean="0"/>
              <a:t>* </a:t>
            </a:r>
            <a:r>
              <a:rPr lang="en-US" sz="1400" dirty="0" smtClean="0"/>
              <a:t>IBM</a:t>
            </a:r>
            <a:r>
              <a:rPr lang="en-US" sz="1400" dirty="0"/>
              <a:t>, Native</a:t>
            </a:r>
            <a:r>
              <a:rPr lang="en-US" sz="1400" dirty="0" smtClean="0"/>
              <a:t>, web </a:t>
            </a:r>
            <a:r>
              <a:rPr lang="en-US" sz="1400" dirty="0"/>
              <a:t>or hybrid mobile app development, 2012. IBM Software Thought Leadership White Paper</a:t>
            </a:r>
          </a:p>
        </p:txBody>
      </p:sp>
    </p:spTree>
    <p:extLst>
      <p:ext uri="{BB962C8B-B14F-4D97-AF65-F5344CB8AC3E}">
        <p14:creationId xmlns="" xmlns:p14="http://schemas.microsoft.com/office/powerpoint/2010/main" val="664040297"/>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44907" y="177800"/>
            <a:ext cx="2292603" cy="2292603"/>
          </a:xfrm>
          <a:prstGeom prst="rect">
            <a:avLst/>
          </a:prstGeom>
        </p:spPr>
      </p:pic>
      <p:sp>
        <p:nvSpPr>
          <p:cNvPr id="5" name="TextBox 4"/>
          <p:cNvSpPr txBox="1"/>
          <p:nvPr/>
        </p:nvSpPr>
        <p:spPr>
          <a:xfrm>
            <a:off x="415636" y="1731739"/>
            <a:ext cx="8220364" cy="2739211"/>
          </a:xfrm>
          <a:prstGeom prst="rect">
            <a:avLst/>
          </a:prstGeom>
          <a:noFill/>
        </p:spPr>
        <p:txBody>
          <a:bodyPr wrap="square" rtlCol="0">
            <a:spAutoFit/>
          </a:bodyPr>
          <a:lstStyle/>
          <a:p>
            <a:r>
              <a:rPr lang="en-US" sz="2800" dirty="0" smtClean="0">
                <a:solidFill>
                  <a:schemeClr val="tx1">
                    <a:lumMod val="20000"/>
                    <a:lumOff val="80000"/>
                  </a:schemeClr>
                </a:solidFill>
              </a:rPr>
              <a:t>References:</a:t>
            </a:r>
          </a:p>
          <a:p>
            <a:endParaRPr lang="en-US" dirty="0" smtClean="0"/>
          </a:p>
          <a:p>
            <a:r>
              <a:rPr lang="en-US" dirty="0" smtClean="0">
                <a:hlinkClick r:id="rId3"/>
              </a:rPr>
              <a:t>http</a:t>
            </a:r>
            <a:r>
              <a:rPr lang="en-US" dirty="0">
                <a:hlinkClick r:id="rId3"/>
              </a:rPr>
              <a:t>://floatlearning.com/2011/07/which-cross-platform-framework-is-right-for-me/</a:t>
            </a:r>
            <a:endParaRPr lang="en-US" dirty="0"/>
          </a:p>
          <a:p>
            <a:endParaRPr lang="en-US" dirty="0"/>
          </a:p>
          <a:p>
            <a:r>
              <a:rPr lang="en-US" dirty="0">
                <a:hlinkClick r:id="rId4"/>
              </a:rPr>
              <a:t>http://</a:t>
            </a:r>
            <a:r>
              <a:rPr lang="en-US" dirty="0" err="1">
                <a:hlinkClick r:id="rId4"/>
              </a:rPr>
              <a:t>www.onlinesolutionsdevelopment.com</a:t>
            </a:r>
            <a:r>
              <a:rPr lang="en-US" dirty="0">
                <a:hlinkClick r:id="rId4"/>
              </a:rPr>
              <a:t>/blog/mobile-development/why-</a:t>
            </a:r>
            <a:r>
              <a:rPr lang="en-US" dirty="0" err="1">
                <a:hlinkClick r:id="rId4"/>
              </a:rPr>
              <a:t>mosync</a:t>
            </a:r>
            <a:r>
              <a:rPr lang="en-US" dirty="0">
                <a:hlinkClick r:id="rId4"/>
              </a:rPr>
              <a:t>-could-be-a-better-alternative-to-</a:t>
            </a:r>
            <a:r>
              <a:rPr lang="en-US" dirty="0" err="1">
                <a:hlinkClick r:id="rId4"/>
              </a:rPr>
              <a:t>phonegap</a:t>
            </a:r>
            <a:r>
              <a:rPr lang="en-US" dirty="0">
                <a:hlinkClick r:id="rId4"/>
              </a:rPr>
              <a:t>/</a:t>
            </a:r>
            <a:endParaRPr lang="en-US" dirty="0"/>
          </a:p>
          <a:p>
            <a:endParaRPr lang="en-US" dirty="0"/>
          </a:p>
          <a:p>
            <a:r>
              <a:rPr lang="en-US" dirty="0">
                <a:hlinkClick r:id="rId5"/>
              </a:rPr>
              <a:t>http://</a:t>
            </a:r>
            <a:r>
              <a:rPr lang="en-US" dirty="0" err="1">
                <a:hlinkClick r:id="rId5"/>
              </a:rPr>
              <a:t>mashable.com</a:t>
            </a:r>
            <a:r>
              <a:rPr lang="en-US" dirty="0">
                <a:hlinkClick r:id="rId5"/>
              </a:rPr>
              <a:t>/2012/02/16/cross-platform-app-design-pros-cons/</a:t>
            </a:r>
            <a:endParaRPr lang="en-US" dirty="0"/>
          </a:p>
          <a:p>
            <a:endParaRPr lang="en-US" dirty="0"/>
          </a:p>
        </p:txBody>
      </p:sp>
    </p:spTree>
    <p:extLst>
      <p:ext uri="{BB962C8B-B14F-4D97-AF65-F5344CB8AC3E}">
        <p14:creationId xmlns="" xmlns:p14="http://schemas.microsoft.com/office/powerpoint/2010/main" val="2459966586"/>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04947"/>
            <a:ext cx="7772400" cy="782130"/>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endPar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Picture 3"/>
          <p:cNvPicPr>
            <a:picLocks noChangeAspect="1"/>
          </p:cNvPicPr>
          <p:nvPr/>
        </p:nvPicPr>
        <p:blipFill>
          <a:blip r:embed="rId2"/>
          <a:stretch>
            <a:fillRect/>
          </a:stretch>
        </p:blipFill>
        <p:spPr>
          <a:xfrm>
            <a:off x="6544907" y="177800"/>
            <a:ext cx="2292603" cy="2292603"/>
          </a:xfrm>
          <a:prstGeom prst="rect">
            <a:avLst/>
          </a:prstGeom>
        </p:spPr>
      </p:pic>
    </p:spTree>
    <p:extLst>
      <p:ext uri="{BB962C8B-B14F-4D97-AF65-F5344CB8AC3E}">
        <p14:creationId xmlns="" xmlns:p14="http://schemas.microsoft.com/office/powerpoint/2010/main" val="3195534416"/>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862"/>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NATIVE APPS</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8" name="Table 7"/>
          <p:cNvGraphicFramePr>
            <a:graphicFrameLocks noGrp="1"/>
          </p:cNvGraphicFramePr>
          <p:nvPr>
            <p:extLst>
              <p:ext uri="{D42A27DB-BD31-4B8C-83A1-F6EECF244321}">
                <p14:modId xmlns="" xmlns:p14="http://schemas.microsoft.com/office/powerpoint/2010/main" val="3275539035"/>
              </p:ext>
            </p:extLst>
          </p:nvPr>
        </p:nvGraphicFramePr>
        <p:xfrm>
          <a:off x="1100654" y="1661613"/>
          <a:ext cx="3097612" cy="4403567"/>
        </p:xfrm>
        <a:graphic>
          <a:graphicData uri="http://schemas.openxmlformats.org/drawingml/2006/table">
            <a:tbl>
              <a:tblPr firstRow="1" bandRow="1">
                <a:tableStyleId>{073A0DAA-6AF3-43AB-8588-CEC1D06C72B9}</a:tableStyleId>
              </a:tblPr>
              <a:tblGrid>
                <a:gridCol w="3097612"/>
              </a:tblGrid>
              <a:tr h="586780">
                <a:tc>
                  <a:txBody>
                    <a:bodyPr/>
                    <a:lstStyle/>
                    <a:p>
                      <a:pPr algn="ctr"/>
                      <a:r>
                        <a:rPr lang="en-US" dirty="0" smtClean="0"/>
                        <a:t>PROS</a:t>
                      </a:r>
                      <a:endParaRPr lang="en-US" dirty="0"/>
                    </a:p>
                  </a:txBody>
                  <a:tcPr anchor="ctr"/>
                </a:tc>
              </a:tr>
              <a:tr h="89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Easy low-level hardware access services.</a:t>
                      </a:r>
                    </a:p>
                  </a:txBody>
                  <a:tcPr/>
                </a:tc>
              </a:tr>
              <a:tr h="11723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Easy</a:t>
                      </a:r>
                      <a:r>
                        <a:rPr lang="en-US" sz="1800" baseline="0" dirty="0" smtClean="0"/>
                        <a:t> access to high level services important to personal mobile experience.</a:t>
                      </a:r>
                      <a:endParaRPr lang="en-US" sz="1800" dirty="0" smtClean="0"/>
                    </a:p>
                  </a:txBody>
                  <a:tcPr/>
                </a:tc>
              </a:tr>
              <a:tr h="1159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use of all functionalities that modern mobile devices have to offer.</a:t>
                      </a:r>
                    </a:p>
                  </a:txBody>
                  <a:tcPr/>
                </a:tc>
              </a:tr>
              <a:tr h="5867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High usability.</a:t>
                      </a:r>
                    </a:p>
                  </a:txBody>
                  <a:tcPr/>
                </a:tc>
              </a:tr>
            </a:tbl>
          </a:graphicData>
        </a:graphic>
      </p:graphicFrame>
      <p:pic>
        <p:nvPicPr>
          <p:cNvPr id="6" name="Picture 5"/>
          <p:cNvPicPr>
            <a:picLocks noChangeAspect="1"/>
          </p:cNvPicPr>
          <p:nvPr/>
        </p:nvPicPr>
        <p:blipFill>
          <a:blip r:embed="rId3">
            <a:alphaModFix amt="60000"/>
          </a:blip>
          <a:stretch>
            <a:fillRect/>
          </a:stretch>
        </p:blipFill>
        <p:spPr>
          <a:xfrm>
            <a:off x="6544907" y="177800"/>
            <a:ext cx="2292603" cy="2292603"/>
          </a:xfrm>
          <a:prstGeom prst="rect">
            <a:avLst/>
          </a:prstGeom>
        </p:spPr>
      </p:pic>
      <p:graphicFrame>
        <p:nvGraphicFramePr>
          <p:cNvPr id="10" name="Table 9"/>
          <p:cNvGraphicFramePr>
            <a:graphicFrameLocks noGrp="1"/>
          </p:cNvGraphicFramePr>
          <p:nvPr>
            <p:extLst>
              <p:ext uri="{D42A27DB-BD31-4B8C-83A1-F6EECF244321}">
                <p14:modId xmlns="" xmlns:p14="http://schemas.microsoft.com/office/powerpoint/2010/main" val="304561897"/>
              </p:ext>
            </p:extLst>
          </p:nvPr>
        </p:nvGraphicFramePr>
        <p:xfrm>
          <a:off x="4728086" y="1661613"/>
          <a:ext cx="3097612" cy="4403568"/>
        </p:xfrm>
        <a:graphic>
          <a:graphicData uri="http://schemas.openxmlformats.org/drawingml/2006/table">
            <a:tbl>
              <a:tblPr firstRow="1" bandRow="1">
                <a:tableStyleId>{073A0DAA-6AF3-43AB-8588-CEC1D06C72B9}</a:tableStyleId>
              </a:tblPr>
              <a:tblGrid>
                <a:gridCol w="3097612"/>
              </a:tblGrid>
              <a:tr h="555661">
                <a:tc>
                  <a:txBody>
                    <a:bodyPr/>
                    <a:lstStyle/>
                    <a:p>
                      <a:pPr algn="ctr"/>
                      <a:r>
                        <a:rPr lang="en-US" dirty="0" smtClean="0"/>
                        <a:t>CONS</a:t>
                      </a:r>
                      <a:endParaRPr lang="en-US" dirty="0"/>
                    </a:p>
                  </a:txBody>
                  <a:tcPr anchor="ctr"/>
                </a:tc>
              </a:tr>
              <a:tr h="795741">
                <a:tc>
                  <a:txBody>
                    <a:bodyPr/>
                    <a:lstStyle/>
                    <a:p>
                      <a:pPr algn="l"/>
                      <a:r>
                        <a:rPr lang="en-US" sz="1800" dirty="0" smtClean="0"/>
                        <a:t>Code Reusability : Low</a:t>
                      </a:r>
                      <a:endParaRPr lang="en-US" sz="1800" dirty="0"/>
                    </a:p>
                  </a:txBody>
                  <a:tcPr/>
                </a:tc>
              </a:tr>
              <a:tr h="1077669">
                <a:tc>
                  <a:txBody>
                    <a:bodyPr/>
                    <a:lstStyle/>
                    <a:p>
                      <a:pPr algn="l"/>
                      <a:r>
                        <a:rPr lang="en-US" sz="1800" dirty="0" smtClean="0"/>
                        <a:t>Development &amp; maintenance: Time-consuming &amp; expensive.</a:t>
                      </a:r>
                      <a:endParaRPr lang="en-US" sz="1800" dirty="0"/>
                    </a:p>
                  </a:txBody>
                  <a:tcPr/>
                </a:tc>
              </a:tr>
              <a:tr h="1132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Designers are required to be familiar with different UI components of each OS</a:t>
                      </a:r>
                      <a:r>
                        <a:rPr lang="en-US" sz="1800" dirty="0"/>
                        <a:t>.</a:t>
                      </a:r>
                      <a:endParaRPr lang="en-US" sz="1800" dirty="0" smtClean="0"/>
                    </a:p>
                  </a:txBody>
                  <a:tcPr/>
                </a:tc>
              </a:tr>
              <a:tr h="841899">
                <a:tc>
                  <a:txBody>
                    <a:bodyPr/>
                    <a:lstStyle/>
                    <a:p>
                      <a:r>
                        <a:rPr lang="en-US" sz="1800" dirty="0" smtClean="0"/>
                        <a:t>Upgrade flexibility:</a:t>
                      </a:r>
                      <a:r>
                        <a:rPr lang="en-US" sz="1800" baseline="0" dirty="0" smtClean="0"/>
                        <a:t> L</a:t>
                      </a:r>
                      <a:r>
                        <a:rPr lang="en-US" sz="1800" dirty="0" smtClean="0"/>
                        <a:t>ow.</a:t>
                      </a:r>
                      <a:endParaRPr lang="en-US" sz="1800" dirty="0"/>
                    </a:p>
                  </a:txBody>
                  <a:tcPr/>
                </a:tc>
              </a:tr>
            </a:tbl>
          </a:graphicData>
        </a:graphic>
      </p:graphicFrame>
    </p:spTree>
    <p:extLst>
      <p:ext uri="{BB962C8B-B14F-4D97-AF65-F5344CB8AC3E}">
        <p14:creationId xmlns="" xmlns:p14="http://schemas.microsoft.com/office/powerpoint/2010/main" val="1484596874"/>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6090"/>
            <a:ext cx="8229600" cy="1567222"/>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4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APPROACHES TO CROSS PLATFORM MOBILE DEVELOPMENT</a:t>
            </a:r>
            <a:endParaRPr lang="en-US"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7" name="Picture 6"/>
          <p:cNvPicPr>
            <a:picLocks noChangeAspect="1"/>
          </p:cNvPicPr>
          <p:nvPr/>
        </p:nvPicPr>
        <p:blipFill>
          <a:blip r:embed="rId2"/>
          <a:stretch>
            <a:fillRect/>
          </a:stretch>
        </p:blipFill>
        <p:spPr>
          <a:xfrm>
            <a:off x="6544907" y="177800"/>
            <a:ext cx="2292603" cy="2292603"/>
          </a:xfrm>
          <a:prstGeom prst="rect">
            <a:avLst/>
          </a:prstGeom>
        </p:spPr>
      </p:pic>
    </p:spTree>
    <p:extLst>
      <p:ext uri="{BB962C8B-B14F-4D97-AF65-F5344CB8AC3E}">
        <p14:creationId xmlns="" xmlns:p14="http://schemas.microsoft.com/office/powerpoint/2010/main" val="1946235755"/>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alphaModFix amt="60000"/>
          </a:blip>
          <a:stretch>
            <a:fillRect/>
          </a:stretch>
        </p:blipFill>
        <p:spPr>
          <a:xfrm>
            <a:off x="6623513" y="177800"/>
            <a:ext cx="2292603" cy="2292603"/>
          </a:xfrm>
          <a:prstGeom prst="rect">
            <a:avLst/>
          </a:prstGeom>
        </p:spPr>
      </p:pic>
      <p:sp>
        <p:nvSpPr>
          <p:cNvPr id="2" name="Title 1"/>
          <p:cNvSpPr>
            <a:spLocks noGrp="1"/>
          </p:cNvSpPr>
          <p:nvPr>
            <p:ph type="title"/>
          </p:nvPr>
        </p:nvSpPr>
        <p:spPr>
          <a:xfrm>
            <a:off x="457200" y="177800"/>
            <a:ext cx="8229600" cy="695626"/>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CROSS-COMPILATION</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457200" y="873425"/>
            <a:ext cx="8229600" cy="5636161"/>
          </a:xfrm>
        </p:spPr>
        <p:txBody>
          <a:bodyPr>
            <a:noAutofit/>
          </a:bodyPr>
          <a:lstStyle/>
          <a:p>
            <a:pPr algn="just"/>
            <a:r>
              <a:rPr lang="en-US" sz="1600" b="1" dirty="0" smtClean="0">
                <a:solidFill>
                  <a:schemeClr val="accent6">
                    <a:lumMod val="40000"/>
                    <a:lumOff val="60000"/>
                  </a:schemeClr>
                </a:solidFill>
              </a:rPr>
              <a:t>Separates build environment from target environment.</a:t>
            </a:r>
          </a:p>
          <a:p>
            <a:pPr algn="just"/>
            <a:r>
              <a:rPr lang="en-US" sz="1600" b="1" dirty="0">
                <a:solidFill>
                  <a:schemeClr val="accent6">
                    <a:lumMod val="40000"/>
                    <a:lumOff val="60000"/>
                  </a:schemeClr>
                </a:solidFill>
              </a:rPr>
              <a:t>P</a:t>
            </a:r>
            <a:r>
              <a:rPr lang="en-US" sz="1600" b="1" dirty="0" smtClean="0">
                <a:solidFill>
                  <a:schemeClr val="accent6">
                    <a:lumMod val="40000"/>
                    <a:lumOff val="60000"/>
                  </a:schemeClr>
                </a:solidFill>
              </a:rPr>
              <a:t>latform-independent API using a mainstream programming language like JavaScript, Ruby or Java.</a:t>
            </a:r>
          </a:p>
          <a:p>
            <a:pPr algn="just"/>
            <a:r>
              <a:rPr lang="en-US" sz="1600" b="1" dirty="0" smtClean="0">
                <a:solidFill>
                  <a:schemeClr val="accent6">
                    <a:lumMod val="40000"/>
                    <a:lumOff val="60000"/>
                  </a:schemeClr>
                </a:solidFill>
              </a:rPr>
              <a:t>The cross-compiler then transforms the code into platform-specific native apps.</a:t>
            </a:r>
          </a:p>
          <a:p>
            <a:pPr algn="just"/>
            <a:r>
              <a:rPr lang="en-US" sz="1600" b="1" dirty="0" smtClean="0">
                <a:solidFill>
                  <a:schemeClr val="accent6">
                    <a:lumMod val="40000"/>
                    <a:lumOff val="60000"/>
                  </a:schemeClr>
                </a:solidFill>
              </a:rPr>
              <a:t>The software artifact generated can be deployed and executed natively on the device.</a:t>
            </a:r>
            <a:endParaRPr lang="en-US" sz="1600" b="1" dirty="0">
              <a:solidFill>
                <a:schemeClr val="accent6">
                  <a:lumMod val="40000"/>
                  <a:lumOff val="60000"/>
                </a:schemeClr>
              </a:solidFill>
            </a:endParaRPr>
          </a:p>
          <a:p>
            <a:pPr marL="0" indent="0" algn="just">
              <a:buNone/>
            </a:pPr>
            <a:r>
              <a:rPr lang="en-US" sz="1600" b="1" dirty="0" smtClean="0">
                <a:solidFill>
                  <a:schemeClr val="tx1">
                    <a:lumMod val="20000"/>
                    <a:lumOff val="80000"/>
                  </a:schemeClr>
                </a:solidFill>
              </a:rPr>
              <a:t>ADVANTAGES:</a:t>
            </a:r>
          </a:p>
          <a:p>
            <a:pPr algn="just"/>
            <a:r>
              <a:rPr lang="en-US" sz="1600" b="1" dirty="0" smtClean="0">
                <a:solidFill>
                  <a:schemeClr val="accent6">
                    <a:lumMod val="40000"/>
                    <a:lumOff val="60000"/>
                  </a:schemeClr>
                </a:solidFill>
              </a:rPr>
              <a:t>Improved performance and User Experience.</a:t>
            </a:r>
          </a:p>
          <a:p>
            <a:pPr algn="just"/>
            <a:r>
              <a:rPr lang="en-US" sz="1600" b="1" dirty="0" smtClean="0">
                <a:solidFill>
                  <a:schemeClr val="accent6">
                    <a:lumMod val="40000"/>
                    <a:lumOff val="60000"/>
                  </a:schemeClr>
                </a:solidFill>
              </a:rPr>
              <a:t>Full access to functionalities of underlying mobile OS and device specific capabilities.</a:t>
            </a:r>
          </a:p>
          <a:p>
            <a:pPr marL="0" indent="0" algn="just">
              <a:buNone/>
            </a:pPr>
            <a:r>
              <a:rPr lang="en-US" sz="1600" b="1" dirty="0" smtClean="0">
                <a:solidFill>
                  <a:schemeClr val="tx1">
                    <a:lumMod val="20000"/>
                    <a:lumOff val="80000"/>
                  </a:schemeClr>
                </a:solidFill>
              </a:rPr>
              <a:t>DISADVANTAGES:</a:t>
            </a:r>
          </a:p>
          <a:p>
            <a:pPr algn="just"/>
            <a:r>
              <a:rPr lang="en-US" sz="1600" b="1" dirty="0" smtClean="0">
                <a:solidFill>
                  <a:schemeClr val="accent6">
                    <a:lumMod val="40000"/>
                    <a:lumOff val="60000"/>
                  </a:schemeClr>
                </a:solidFill>
              </a:rPr>
              <a:t>Highly complex as cross-compilers are difficult to program. </a:t>
            </a:r>
          </a:p>
          <a:p>
            <a:pPr algn="just"/>
            <a:r>
              <a:rPr lang="en-US" sz="1600" b="1" dirty="0">
                <a:solidFill>
                  <a:schemeClr val="accent6">
                    <a:lumMod val="40000"/>
                    <a:lumOff val="60000"/>
                  </a:schemeClr>
                </a:solidFill>
              </a:rPr>
              <a:t>N</a:t>
            </a:r>
            <a:r>
              <a:rPr lang="en-US" sz="1600" b="1" dirty="0" smtClean="0">
                <a:solidFill>
                  <a:schemeClr val="accent6">
                    <a:lumMod val="40000"/>
                    <a:lumOff val="60000"/>
                  </a:schemeClr>
                </a:solidFill>
              </a:rPr>
              <a:t>eed to be kept consistent with fragmented mobile platforms and operating systems available.</a:t>
            </a:r>
          </a:p>
        </p:txBody>
      </p:sp>
    </p:spTree>
    <p:extLst>
      <p:ext uri="{BB962C8B-B14F-4D97-AF65-F5344CB8AC3E}">
        <p14:creationId xmlns="" xmlns:p14="http://schemas.microsoft.com/office/powerpoint/2010/main" val="505907670"/>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alphaModFix amt="60000"/>
          </a:blip>
          <a:stretch>
            <a:fillRect/>
          </a:stretch>
        </p:blipFill>
        <p:spPr>
          <a:xfrm>
            <a:off x="6623513" y="177800"/>
            <a:ext cx="2292603" cy="2292603"/>
          </a:xfrm>
          <a:prstGeom prst="rect">
            <a:avLst/>
          </a:prstGeom>
        </p:spPr>
      </p:pic>
      <p:sp>
        <p:nvSpPr>
          <p:cNvPr id="2" name="Title 1"/>
          <p:cNvSpPr>
            <a:spLocks noGrp="1"/>
          </p:cNvSpPr>
          <p:nvPr>
            <p:ph type="title"/>
          </p:nvPr>
        </p:nvSpPr>
        <p:spPr>
          <a:xfrm>
            <a:off x="457200" y="177800"/>
            <a:ext cx="8229600" cy="695626"/>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VIRTUAL MACHINE APPROACH</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457200" y="1217240"/>
            <a:ext cx="8229600" cy="5292346"/>
          </a:xfrm>
        </p:spPr>
        <p:txBody>
          <a:bodyPr>
            <a:noAutofit/>
          </a:bodyPr>
          <a:lstStyle/>
          <a:p>
            <a:pPr algn="just"/>
            <a:r>
              <a:rPr lang="en-US" sz="1600" b="1" dirty="0" smtClean="0">
                <a:solidFill>
                  <a:schemeClr val="accent6">
                    <a:lumMod val="40000"/>
                    <a:lumOff val="60000"/>
                  </a:schemeClr>
                </a:solidFill>
              </a:rPr>
              <a:t>A virtual machine is used to abstract the target platform details from the application’s running code. </a:t>
            </a:r>
          </a:p>
          <a:p>
            <a:pPr algn="just"/>
            <a:r>
              <a:rPr lang="en-US" sz="1600" b="1" dirty="0" smtClean="0">
                <a:solidFill>
                  <a:schemeClr val="accent6">
                    <a:lumMod val="40000"/>
                    <a:lumOff val="60000"/>
                  </a:schemeClr>
                </a:solidFill>
              </a:rPr>
              <a:t>The framework provides both the API and runtime environment.</a:t>
            </a:r>
          </a:p>
          <a:p>
            <a:pPr algn="just"/>
            <a:r>
              <a:rPr lang="en-US" sz="1600" b="1" dirty="0" smtClean="0">
                <a:solidFill>
                  <a:schemeClr val="accent6">
                    <a:lumMod val="40000"/>
                    <a:lumOff val="60000"/>
                  </a:schemeClr>
                </a:solidFill>
              </a:rPr>
              <a:t>The runtime executes on the mobile device and enables interoperability between the device’s OS and the mobile application.</a:t>
            </a:r>
          </a:p>
          <a:p>
            <a:pPr marL="0" indent="0" algn="just">
              <a:buNone/>
            </a:pPr>
            <a:r>
              <a:rPr lang="en-US" sz="1600" b="1" dirty="0" smtClean="0">
                <a:solidFill>
                  <a:schemeClr val="tx1">
                    <a:lumMod val="20000"/>
                    <a:lumOff val="80000"/>
                  </a:schemeClr>
                </a:solidFill>
              </a:rPr>
              <a:t>ADVANTAGES:</a:t>
            </a:r>
          </a:p>
          <a:p>
            <a:pPr algn="just"/>
            <a:r>
              <a:rPr lang="en-US" sz="1600" b="1" dirty="0" smtClean="0">
                <a:solidFill>
                  <a:schemeClr val="accent6">
                    <a:lumMod val="40000"/>
                    <a:lumOff val="60000"/>
                  </a:schemeClr>
                </a:solidFill>
              </a:rPr>
              <a:t>Improved performance and User Experience.</a:t>
            </a:r>
          </a:p>
          <a:p>
            <a:pPr algn="just"/>
            <a:r>
              <a:rPr lang="en-US" sz="1600" b="1" dirty="0" smtClean="0">
                <a:solidFill>
                  <a:schemeClr val="accent6">
                    <a:lumMod val="40000"/>
                    <a:lumOff val="60000"/>
                  </a:schemeClr>
                </a:solidFill>
              </a:rPr>
              <a:t>Full access to functionalities of underlying mobile OS and device specific capabilities.</a:t>
            </a:r>
          </a:p>
          <a:p>
            <a:pPr algn="just"/>
            <a:r>
              <a:rPr lang="en-US" sz="1600" b="1" dirty="0" smtClean="0">
                <a:solidFill>
                  <a:schemeClr val="accent6">
                    <a:lumMod val="40000"/>
                    <a:lumOff val="60000"/>
                  </a:schemeClr>
                </a:solidFill>
              </a:rPr>
              <a:t>Portability: VM’s are easier to maintain &amp; more flexible to extend.</a:t>
            </a:r>
          </a:p>
          <a:p>
            <a:pPr marL="0" indent="0" algn="just">
              <a:buNone/>
            </a:pPr>
            <a:r>
              <a:rPr lang="en-US" sz="1600" b="1" dirty="0" smtClean="0">
                <a:solidFill>
                  <a:srgbClr val="FBF4E1"/>
                </a:solidFill>
              </a:rPr>
              <a:t>DISADVANTAGES:</a:t>
            </a:r>
          </a:p>
          <a:p>
            <a:pPr algn="just"/>
            <a:r>
              <a:rPr lang="en-US" sz="1600" b="1" dirty="0" smtClean="0">
                <a:solidFill>
                  <a:schemeClr val="accent6">
                    <a:lumMod val="40000"/>
                    <a:lumOff val="60000"/>
                  </a:schemeClr>
                </a:solidFill>
              </a:rPr>
              <a:t>Slower due to runtime interpretation latency.</a:t>
            </a:r>
          </a:p>
        </p:txBody>
      </p:sp>
    </p:spTree>
    <p:extLst>
      <p:ext uri="{BB962C8B-B14F-4D97-AF65-F5344CB8AC3E}">
        <p14:creationId xmlns="" xmlns:p14="http://schemas.microsoft.com/office/powerpoint/2010/main" val="1867421045"/>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alphaModFix amt="60000"/>
          </a:blip>
          <a:stretch>
            <a:fillRect/>
          </a:stretch>
        </p:blipFill>
        <p:spPr>
          <a:xfrm>
            <a:off x="6623513" y="177800"/>
            <a:ext cx="2292603" cy="2292603"/>
          </a:xfrm>
          <a:prstGeom prst="rect">
            <a:avLst/>
          </a:prstGeom>
        </p:spPr>
      </p:pic>
      <p:sp>
        <p:nvSpPr>
          <p:cNvPr id="2" name="Title 1"/>
          <p:cNvSpPr>
            <a:spLocks noGrp="1"/>
          </p:cNvSpPr>
          <p:nvPr>
            <p:ph type="title"/>
          </p:nvPr>
        </p:nvSpPr>
        <p:spPr>
          <a:xfrm>
            <a:off x="457200" y="177800"/>
            <a:ext cx="8229600" cy="695626"/>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MOBILE WEB APPS</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457200" y="873426"/>
            <a:ext cx="8229600" cy="5636160"/>
          </a:xfrm>
        </p:spPr>
        <p:txBody>
          <a:bodyPr>
            <a:noAutofit/>
          </a:bodyPr>
          <a:lstStyle/>
          <a:p>
            <a:pPr algn="just"/>
            <a:r>
              <a:rPr lang="en-US" sz="1600" b="1" dirty="0" smtClean="0">
                <a:solidFill>
                  <a:schemeClr val="accent6">
                    <a:lumMod val="40000"/>
                    <a:lumOff val="60000"/>
                  </a:schemeClr>
                </a:solidFill>
              </a:rPr>
              <a:t>Use standard web technologies such as HTML 5, CSS 3 &amp; JavaScript.</a:t>
            </a:r>
          </a:p>
          <a:p>
            <a:pPr algn="just"/>
            <a:r>
              <a:rPr lang="en-US" sz="1600" b="1" dirty="0">
                <a:solidFill>
                  <a:schemeClr val="accent6">
                    <a:lumMod val="40000"/>
                    <a:lumOff val="60000"/>
                  </a:schemeClr>
                </a:solidFill>
              </a:rPr>
              <a:t>F</a:t>
            </a:r>
            <a:r>
              <a:rPr lang="en-US" sz="1600" b="1" dirty="0" smtClean="0">
                <a:solidFill>
                  <a:schemeClr val="accent6">
                    <a:lumMod val="40000"/>
                    <a:lumOff val="60000"/>
                  </a:schemeClr>
                </a:solidFill>
              </a:rPr>
              <a:t>eatures of HTML 5 - Advanced UI components, access to rich media types, </a:t>
            </a:r>
            <a:r>
              <a:rPr lang="en-US" sz="1600" b="1" dirty="0" err="1" smtClean="0">
                <a:solidFill>
                  <a:schemeClr val="accent6">
                    <a:lumMod val="40000"/>
                    <a:lumOff val="60000"/>
                  </a:schemeClr>
                </a:solidFill>
              </a:rPr>
              <a:t>geolocation</a:t>
            </a:r>
            <a:r>
              <a:rPr lang="en-US" sz="1600" b="1" dirty="0" smtClean="0">
                <a:solidFill>
                  <a:schemeClr val="accent6">
                    <a:lumMod val="40000"/>
                    <a:lumOff val="60000"/>
                  </a:schemeClr>
                </a:solidFill>
              </a:rPr>
              <a:t> services &amp; offline availability.</a:t>
            </a:r>
          </a:p>
          <a:p>
            <a:pPr algn="just"/>
            <a:r>
              <a:rPr lang="en-US" sz="1600" b="1" dirty="0" smtClean="0">
                <a:solidFill>
                  <a:schemeClr val="accent6">
                    <a:lumMod val="40000"/>
                    <a:lumOff val="60000"/>
                  </a:schemeClr>
                </a:solidFill>
              </a:rPr>
              <a:t>Increasing popularity of HTML 5 in rendering engines such as </a:t>
            </a:r>
            <a:r>
              <a:rPr lang="en-US" sz="1600" b="1" dirty="0" err="1" smtClean="0">
                <a:solidFill>
                  <a:schemeClr val="accent6">
                    <a:lumMod val="40000"/>
                    <a:lumOff val="60000"/>
                  </a:schemeClr>
                </a:solidFill>
              </a:rPr>
              <a:t>WebKit</a:t>
            </a:r>
            <a:r>
              <a:rPr lang="en-US" sz="1600" b="1" dirty="0" smtClean="0">
                <a:solidFill>
                  <a:schemeClr val="accent6">
                    <a:lumMod val="40000"/>
                    <a:lumOff val="60000"/>
                  </a:schemeClr>
                </a:solidFill>
              </a:rPr>
              <a:t>.</a:t>
            </a:r>
          </a:p>
          <a:p>
            <a:pPr algn="just"/>
            <a:r>
              <a:rPr lang="en-US" sz="1600" b="1" dirty="0" smtClean="0">
                <a:solidFill>
                  <a:schemeClr val="accent6">
                    <a:lumMod val="40000"/>
                    <a:lumOff val="60000"/>
                  </a:schemeClr>
                </a:solidFill>
              </a:rPr>
              <a:t>Runs on a standalone mobile web browser.</a:t>
            </a:r>
          </a:p>
          <a:p>
            <a:pPr algn="just"/>
            <a:r>
              <a:rPr lang="en-US" sz="1600" b="1" dirty="0" smtClean="0">
                <a:solidFill>
                  <a:schemeClr val="accent6">
                    <a:lumMod val="40000"/>
                    <a:lumOff val="60000"/>
                  </a:schemeClr>
                </a:solidFill>
              </a:rPr>
              <a:t>Installed shortcut, launched like a native app.</a:t>
            </a:r>
          </a:p>
          <a:p>
            <a:pPr algn="just"/>
            <a:r>
              <a:rPr lang="en-US" sz="1600" b="1" dirty="0" smtClean="0">
                <a:solidFill>
                  <a:schemeClr val="accent6">
                    <a:lumMod val="40000"/>
                    <a:lumOff val="60000"/>
                  </a:schemeClr>
                </a:solidFill>
              </a:rPr>
              <a:t>UI logic resides locally; makes the app responsive and accessible  offline.</a:t>
            </a:r>
          </a:p>
          <a:p>
            <a:pPr marL="0" indent="0" algn="just">
              <a:buNone/>
            </a:pPr>
            <a:r>
              <a:rPr lang="en-US" sz="1600" b="1" dirty="0" smtClean="0">
                <a:solidFill>
                  <a:srgbClr val="FBF4E1"/>
                </a:solidFill>
              </a:rPr>
              <a:t>ADVANTAGES:</a:t>
            </a:r>
          </a:p>
          <a:p>
            <a:pPr algn="just"/>
            <a:r>
              <a:rPr lang="en-US" sz="1600" b="1" dirty="0" smtClean="0">
                <a:solidFill>
                  <a:schemeClr val="accent6">
                    <a:lumMod val="40000"/>
                    <a:lumOff val="60000"/>
                  </a:schemeClr>
                </a:solidFill>
              </a:rPr>
              <a:t>Multiplatform support.</a:t>
            </a:r>
          </a:p>
          <a:p>
            <a:pPr algn="just"/>
            <a:r>
              <a:rPr lang="en-US" sz="1600" b="1" dirty="0" smtClean="0">
                <a:solidFill>
                  <a:schemeClr val="accent6">
                    <a:lumMod val="40000"/>
                    <a:lumOff val="60000"/>
                  </a:schemeClr>
                </a:solidFill>
              </a:rPr>
              <a:t>Low </a:t>
            </a:r>
            <a:r>
              <a:rPr lang="en-US" sz="1600" b="1" dirty="0">
                <a:solidFill>
                  <a:schemeClr val="accent6">
                    <a:lumMod val="40000"/>
                    <a:lumOff val="60000"/>
                  </a:schemeClr>
                </a:solidFill>
              </a:rPr>
              <a:t>d</a:t>
            </a:r>
            <a:r>
              <a:rPr lang="en-US" sz="1600" b="1" dirty="0" smtClean="0">
                <a:solidFill>
                  <a:schemeClr val="accent6">
                    <a:lumMod val="40000"/>
                    <a:lumOff val="60000"/>
                  </a:schemeClr>
                </a:solidFill>
              </a:rPr>
              <a:t>evelopment cost.</a:t>
            </a:r>
          </a:p>
          <a:p>
            <a:pPr algn="just"/>
            <a:r>
              <a:rPr lang="en-US" sz="1600" b="1" dirty="0" smtClean="0">
                <a:solidFill>
                  <a:schemeClr val="accent6">
                    <a:lumMod val="40000"/>
                    <a:lumOff val="60000"/>
                  </a:schemeClr>
                </a:solidFill>
              </a:rPr>
              <a:t>Leverage existing knowledge.</a:t>
            </a:r>
          </a:p>
          <a:p>
            <a:pPr marL="0" indent="0" algn="just">
              <a:buNone/>
            </a:pPr>
            <a:r>
              <a:rPr lang="en-US" sz="1600" b="1" dirty="0" smtClean="0">
                <a:solidFill>
                  <a:srgbClr val="FBF4E1"/>
                </a:solidFill>
              </a:rPr>
              <a:t>DISADVANTAGES:</a:t>
            </a:r>
          </a:p>
          <a:p>
            <a:pPr algn="just"/>
            <a:r>
              <a:rPr lang="en-US" sz="1600" b="1" dirty="0">
                <a:solidFill>
                  <a:schemeClr val="accent6">
                    <a:lumMod val="40000"/>
                    <a:lumOff val="60000"/>
                  </a:schemeClr>
                </a:solidFill>
              </a:rPr>
              <a:t> </a:t>
            </a:r>
            <a:r>
              <a:rPr lang="en-US" sz="1600" b="1" dirty="0" smtClean="0">
                <a:solidFill>
                  <a:schemeClr val="accent6">
                    <a:lumMod val="40000"/>
                    <a:lumOff val="60000"/>
                  </a:schemeClr>
                </a:solidFill>
              </a:rPr>
              <a:t>Limited access to OS API’s.</a:t>
            </a:r>
          </a:p>
        </p:txBody>
      </p:sp>
    </p:spTree>
    <p:extLst>
      <p:ext uri="{BB962C8B-B14F-4D97-AF65-F5344CB8AC3E}">
        <p14:creationId xmlns="" xmlns:p14="http://schemas.microsoft.com/office/powerpoint/2010/main" val="3232825041"/>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alphaModFix amt="60000"/>
          </a:blip>
          <a:stretch>
            <a:fillRect/>
          </a:stretch>
        </p:blipFill>
        <p:spPr>
          <a:xfrm>
            <a:off x="6623513" y="177800"/>
            <a:ext cx="2292603" cy="2292603"/>
          </a:xfrm>
          <a:prstGeom prst="rect">
            <a:avLst/>
          </a:prstGeom>
        </p:spPr>
      </p:pic>
      <p:sp>
        <p:nvSpPr>
          <p:cNvPr id="2" name="Title 1"/>
          <p:cNvSpPr>
            <a:spLocks noGrp="1"/>
          </p:cNvSpPr>
          <p:nvPr>
            <p:ph type="title"/>
          </p:nvPr>
        </p:nvSpPr>
        <p:spPr>
          <a:xfrm>
            <a:off x="457200" y="177800"/>
            <a:ext cx="8229600" cy="695626"/>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3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HYBRID APPS</a:t>
            </a:r>
            <a:endParaRPr lang="en-US" sz="3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a:xfrm>
            <a:off x="457200" y="873426"/>
            <a:ext cx="8229600" cy="5636160"/>
          </a:xfrm>
        </p:spPr>
        <p:txBody>
          <a:bodyPr>
            <a:noAutofit/>
          </a:bodyPr>
          <a:lstStyle/>
          <a:p>
            <a:pPr algn="just"/>
            <a:r>
              <a:rPr lang="en-US" sz="1600" b="1" dirty="0" smtClean="0">
                <a:solidFill>
                  <a:schemeClr val="accent6">
                    <a:lumMod val="40000"/>
                    <a:lumOff val="60000"/>
                  </a:schemeClr>
                </a:solidFill>
              </a:rPr>
              <a:t>Combines native development with web technology.</a:t>
            </a:r>
          </a:p>
          <a:p>
            <a:pPr algn="just"/>
            <a:r>
              <a:rPr lang="en-US" sz="1600" b="1" dirty="0" smtClean="0">
                <a:solidFill>
                  <a:schemeClr val="accent6">
                    <a:lumMod val="40000"/>
                    <a:lumOff val="60000"/>
                  </a:schemeClr>
                </a:solidFill>
              </a:rPr>
              <a:t>The web app runs inside a thin wrapper native app.</a:t>
            </a:r>
          </a:p>
          <a:p>
            <a:pPr algn="just"/>
            <a:r>
              <a:rPr lang="en-US" sz="1600" b="1" dirty="0" smtClean="0">
                <a:solidFill>
                  <a:schemeClr val="accent6">
                    <a:lumMod val="40000"/>
                    <a:lumOff val="60000"/>
                  </a:schemeClr>
                </a:solidFill>
              </a:rPr>
              <a:t>The wrapper native app uses the OS API’s to create an embedded HTML rendering engine which provides a bridge between the browser and device API’s.</a:t>
            </a:r>
          </a:p>
          <a:p>
            <a:pPr algn="just"/>
            <a:r>
              <a:rPr lang="en-US" sz="1600" b="1" dirty="0" smtClean="0">
                <a:solidFill>
                  <a:schemeClr val="accent6">
                    <a:lumMod val="40000"/>
                    <a:lumOff val="60000"/>
                  </a:schemeClr>
                </a:solidFill>
              </a:rPr>
              <a:t>The communication between web app and native app normally happens over JavaScript via custom built API’s.</a:t>
            </a:r>
          </a:p>
          <a:p>
            <a:pPr marL="0" indent="0" algn="just">
              <a:buNone/>
            </a:pPr>
            <a:r>
              <a:rPr lang="en-US" sz="1600" b="1" dirty="0" smtClean="0">
                <a:solidFill>
                  <a:srgbClr val="FBF4E1"/>
                </a:solidFill>
              </a:rPr>
              <a:t>ADVANTAGES:</a:t>
            </a:r>
          </a:p>
          <a:p>
            <a:pPr algn="just"/>
            <a:r>
              <a:rPr lang="en-US" sz="1600" b="1" dirty="0" smtClean="0">
                <a:solidFill>
                  <a:schemeClr val="accent6">
                    <a:lumMod val="40000"/>
                    <a:lumOff val="60000"/>
                  </a:schemeClr>
                </a:solidFill>
              </a:rPr>
              <a:t>Flexibility of web apps combined with feature richness of native apps.</a:t>
            </a:r>
          </a:p>
          <a:p>
            <a:pPr algn="just"/>
            <a:r>
              <a:rPr lang="en-US" sz="1600" b="1" dirty="0" smtClean="0">
                <a:solidFill>
                  <a:schemeClr val="accent6">
                    <a:lumMod val="40000"/>
                    <a:lumOff val="60000"/>
                  </a:schemeClr>
                </a:solidFill>
              </a:rPr>
              <a:t>Simplified deployment and immediate availability.</a:t>
            </a:r>
          </a:p>
          <a:p>
            <a:pPr algn="just"/>
            <a:r>
              <a:rPr lang="en-US" sz="1600" b="1" dirty="0" smtClean="0">
                <a:solidFill>
                  <a:schemeClr val="accent6">
                    <a:lumMod val="40000"/>
                    <a:lumOff val="60000"/>
                  </a:schemeClr>
                </a:solidFill>
              </a:rPr>
              <a:t>Leverage existing knowledge.</a:t>
            </a:r>
          </a:p>
          <a:p>
            <a:pPr marL="0" indent="0" algn="just">
              <a:buNone/>
            </a:pPr>
            <a:r>
              <a:rPr lang="en-US" sz="1600" b="1" dirty="0" smtClean="0">
                <a:solidFill>
                  <a:srgbClr val="FBF4E1"/>
                </a:solidFill>
              </a:rPr>
              <a:t>DISADVANTAGES:</a:t>
            </a:r>
          </a:p>
          <a:p>
            <a:pPr algn="just"/>
            <a:r>
              <a:rPr lang="en-US" sz="1600" b="1" dirty="0" smtClean="0">
                <a:solidFill>
                  <a:schemeClr val="accent6">
                    <a:lumMod val="40000"/>
                    <a:lumOff val="60000"/>
                  </a:schemeClr>
                </a:solidFill>
              </a:rPr>
              <a:t>Poorer user experience as compared to native apps.</a:t>
            </a:r>
          </a:p>
          <a:p>
            <a:pPr algn="just"/>
            <a:r>
              <a:rPr lang="en-US" sz="1600" b="1" dirty="0" smtClean="0">
                <a:solidFill>
                  <a:schemeClr val="accent6">
                    <a:lumMod val="40000"/>
                    <a:lumOff val="60000"/>
                  </a:schemeClr>
                </a:solidFill>
              </a:rPr>
              <a:t>Access to advanced device capabilities normally restricted.</a:t>
            </a:r>
          </a:p>
        </p:txBody>
      </p:sp>
    </p:spTree>
    <p:extLst>
      <p:ext uri="{BB962C8B-B14F-4D97-AF65-F5344CB8AC3E}">
        <p14:creationId xmlns="" xmlns:p14="http://schemas.microsoft.com/office/powerpoint/2010/main" val="1711065372"/>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Twilight">
  <a:themeElements>
    <a:clrScheme name="Custom 1">
      <a:dk1>
        <a:sysClr val="windowText" lastClr="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F9E033"/>
      </a:hlink>
      <a:folHlink>
        <a:srgbClr val="78514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1470</TotalTime>
  <Words>2785</Words>
  <Application>Microsoft Office PowerPoint</Application>
  <PresentationFormat>On-screen Show (4:3)</PresentationFormat>
  <Paragraphs>284</Paragraphs>
  <Slides>31</Slides>
  <Notes>17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Twilight</vt:lpstr>
      <vt:lpstr>CROSS-PLATFORM MOBILE APPLICATION DEVELOPMENT</vt:lpstr>
      <vt:lpstr>APPROACHES TO MOBILE DEVELOPMENT</vt:lpstr>
      <vt:lpstr>NATIVE APPS</vt:lpstr>
      <vt:lpstr>NATIVE APPS</vt:lpstr>
      <vt:lpstr>APPROACHES TO CROSS PLATFORM MOBILE DEVELOPMENT</vt:lpstr>
      <vt:lpstr>CROSS-COMPILATION</vt:lpstr>
      <vt:lpstr>VIRTUAL MACHINE APPROACH</vt:lpstr>
      <vt:lpstr>MOBILE WEB APPS</vt:lpstr>
      <vt:lpstr>HYBRID APPS</vt:lpstr>
      <vt:lpstr>CROSS-PLATFORM FRAMEWORKS</vt:lpstr>
      <vt:lpstr>UI DESIGN CONSIDERATION</vt:lpstr>
      <vt:lpstr>CROSS-PLATFORM FRAMEWORKS</vt:lpstr>
      <vt:lpstr>RhoElements – RhoMobile Suite  From Motorola Solutions</vt:lpstr>
      <vt:lpstr>RhoElements – RhoMobile Suite  By Motorola Solutions</vt:lpstr>
      <vt:lpstr>RhoElements – RhoMobile Suite  From Motorola Solutions</vt:lpstr>
      <vt:lpstr>RhoElements – RhoMobile Suite  From Motorola Solutions SCORE (OUT OF 3)</vt:lpstr>
      <vt:lpstr>PHONEGAP From Nitobi now acquired by Adobe</vt:lpstr>
      <vt:lpstr>PHONEGAP From Nitobi now acquired by Adobe</vt:lpstr>
      <vt:lpstr>PHONEGAP From Nitobi now acquired by Adobe</vt:lpstr>
      <vt:lpstr>PHONEGAP From Nitobi now acquired by Adobe SCORE (OUT OF 3)</vt:lpstr>
      <vt:lpstr>TITANIUM From Appcelerator Inc.</vt:lpstr>
      <vt:lpstr>TITANIUM From Appcelerator Inc.</vt:lpstr>
      <vt:lpstr>TITANIUM From Appcelerator Inc.</vt:lpstr>
      <vt:lpstr>TITANIUM From Appcelerator Inc. SCORE (OUT OF 3)</vt:lpstr>
      <vt:lpstr>MoSync From MoSync AB</vt:lpstr>
      <vt:lpstr>MoSync From MoSync AB</vt:lpstr>
      <vt:lpstr>MoSync From MoSync AB</vt:lpstr>
      <vt:lpstr>MoSync From MoSync AB SCORE (OUT OF 3)</vt:lpstr>
      <vt:lpstr>COMPARISON OVERVIEW Below is a summary of each platform and whether it offers adequate support for a given area. (Scored 2 or better in that criteria)</vt:lpstr>
      <vt:lpstr>Slide 30</vt:lpstr>
      <vt:lpstr>THANK YOU!!</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TO MOBILE DEVELOPMENT</dc:title>
  <dc:creator>Ramya Balaraman</dc:creator>
  <cp:lastModifiedBy>Admin</cp:lastModifiedBy>
  <cp:revision>123</cp:revision>
  <dcterms:created xsi:type="dcterms:W3CDTF">2013-03-26T15:44:19Z</dcterms:created>
  <dcterms:modified xsi:type="dcterms:W3CDTF">2017-01-11T08:26:48Z</dcterms:modified>
</cp:coreProperties>
</file>