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2" r:id="rId2"/>
    <p:sldId id="263" r:id="rId3"/>
    <p:sldId id="264" r:id="rId4"/>
    <p:sldId id="265" r:id="rId5"/>
    <p:sldId id="266" r:id="rId6"/>
    <p:sldId id="406" r:id="rId7"/>
    <p:sldId id="407" r:id="rId8"/>
    <p:sldId id="408" r:id="rId9"/>
    <p:sldId id="409" r:id="rId10"/>
    <p:sldId id="411" r:id="rId11"/>
    <p:sldId id="412" r:id="rId12"/>
    <p:sldId id="413" r:id="rId13"/>
    <p:sldId id="269" r:id="rId14"/>
    <p:sldId id="270" r:id="rId15"/>
    <p:sldId id="352" r:id="rId16"/>
    <p:sldId id="350" r:id="rId17"/>
    <p:sldId id="351" r:id="rId18"/>
    <p:sldId id="354" r:id="rId19"/>
    <p:sldId id="355" r:id="rId20"/>
    <p:sldId id="358" r:id="rId21"/>
    <p:sldId id="362" r:id="rId22"/>
    <p:sldId id="373" r:id="rId23"/>
    <p:sldId id="364" r:id="rId24"/>
    <p:sldId id="381" r:id="rId25"/>
    <p:sldId id="405" r:id="rId26"/>
    <p:sldId id="366" r:id="rId27"/>
    <p:sldId id="367" r:id="rId28"/>
    <p:sldId id="380" r:id="rId29"/>
    <p:sldId id="369" r:id="rId30"/>
    <p:sldId id="374" r:id="rId31"/>
    <p:sldId id="375" r:id="rId32"/>
    <p:sldId id="376" r:id="rId33"/>
    <p:sldId id="377" r:id="rId34"/>
    <p:sldId id="378" r:id="rId35"/>
    <p:sldId id="386" r:id="rId36"/>
    <p:sldId id="383" r:id="rId37"/>
    <p:sldId id="379" r:id="rId38"/>
    <p:sldId id="384" r:id="rId39"/>
    <p:sldId id="385" r:id="rId40"/>
    <p:sldId id="387" r:id="rId41"/>
    <p:sldId id="388" r:id="rId42"/>
    <p:sldId id="389" r:id="rId43"/>
    <p:sldId id="393" r:id="rId44"/>
    <p:sldId id="390" r:id="rId45"/>
    <p:sldId id="391" r:id="rId46"/>
    <p:sldId id="392" r:id="rId47"/>
    <p:sldId id="396" r:id="rId48"/>
    <p:sldId id="394" r:id="rId49"/>
    <p:sldId id="397" r:id="rId50"/>
    <p:sldId id="401" r:id="rId51"/>
    <p:sldId id="402" r:id="rId52"/>
    <p:sldId id="398" r:id="rId53"/>
    <p:sldId id="399" r:id="rId54"/>
    <p:sldId id="400" r:id="rId55"/>
    <p:sldId id="404" r:id="rId56"/>
    <p:sldId id="403" r:id="rId57"/>
    <p:sldId id="312" r:id="rId58"/>
    <p:sldId id="415" r:id="rId59"/>
    <p:sldId id="333" r:id="rId60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>
    <p:extLst/>
  </p:cmAuthor>
  <p:cmAuthor id="2" name="Karan Kaul" initials="K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B2"/>
    <a:srgbClr val="F33168"/>
    <a:srgbClr val="FFFFFF"/>
    <a:srgbClr val="00B0F0"/>
    <a:srgbClr val="007CD0"/>
    <a:srgbClr val="EB397D"/>
    <a:srgbClr val="6EDF41"/>
    <a:srgbClr val="0099FF"/>
    <a:srgbClr val="2FC9FF"/>
    <a:srgbClr val="014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3" autoAdjust="0"/>
  </p:normalViewPr>
  <p:slideViewPr>
    <p:cSldViewPr>
      <p:cViewPr varScale="1">
        <p:scale>
          <a:sx n="66" d="100"/>
          <a:sy n="66" d="100"/>
        </p:scale>
        <p:origin x="1506" y="42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9/17/2016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Intro, welcome and other PM</a:t>
            </a:r>
            <a:r>
              <a:rPr lang="en-US" baseline="0" dirty="0"/>
              <a:t>D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6EE1D-05D3-4EAC-BF4B-BB5770D7F6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9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5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1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 case of fake to create fake service</a:t>
            </a:r>
            <a:r>
              <a:rPr lang="en-IN" baseline="0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6BEE1-AA54-477F-BFBB-94509BC715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72" y="0"/>
            <a:ext cx="391972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67" y="3807226"/>
            <a:ext cx="3215647" cy="97841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/>
          <a:lstStyle>
            <a:lvl1pPr algn="ctr">
              <a:defRPr sz="33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5667419" y="3952218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5000" y="5756630"/>
            <a:ext cx="3116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214" y="5706131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5633"/>
            <a:ext cx="1018034" cy="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334000" y="5769462"/>
            <a:ext cx="335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 2016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3331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</a:lstStyle>
          <a:p>
            <a:pPr lvl="1"/>
            <a:r>
              <a:rPr lang="en-US" dirty="0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C00000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5849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5715000" y="575663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Copyright ©2016 Talentica Software (I) Pvt Ltd. All rights reserved.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09658" y="5703358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BBA974-37FA-4314-8CA6-CE2859D26BDF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1707" cy="1264923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386841"/>
            <a:ext cx="8229600" cy="392250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Only Bullets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6543"/>
            <a:ext cx="800151" cy="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547360"/>
            <a:ext cx="9141619" cy="3962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489740"/>
            <a:ext cx="9141619" cy="55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57758"/>
            <a:ext cx="7543800" cy="30906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61538"/>
            <a:ext cx="7543800" cy="990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5598481"/>
            <a:ext cx="1854203" cy="3164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5598481"/>
            <a:ext cx="3617103" cy="3164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5598481"/>
            <a:ext cx="984019" cy="316442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642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51" r:id="rId3"/>
    <p:sldLayoutId id="2147483652" r:id="rId4"/>
    <p:sldLayoutId id="2147483654" r:id="rId5"/>
    <p:sldLayoutId id="2147483672" r:id="rId6"/>
    <p:sldLayoutId id="2147483673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kar19121991/AndroidTestin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android-testing-support-library/docs/espresso/" TargetMode="External"/><Relationship Id="rId2" Type="http://schemas.openxmlformats.org/officeDocument/2006/relationships/hyperlink" Target="https://8thlight.com/blog/uncle-bob/2014/05/14/TheLittleMock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/test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and Beyond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5021620"/>
            <a:ext cx="2209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>
                <a:solidFill>
                  <a:srgbClr val="FFFFFF"/>
                </a:solidFill>
              </a:rPr>
              <a:t>Presented by:</a:t>
            </a:r>
          </a:p>
          <a:p>
            <a:r>
              <a:rPr lang="en-US" sz="1350" b="1" i="1" dirty="0">
                <a:solidFill>
                  <a:srgbClr val="FFFFFF"/>
                </a:solidFill>
              </a:rPr>
              <a:t>	Dinkar Kumar</a:t>
            </a:r>
          </a:p>
          <a:p>
            <a:r>
              <a:rPr lang="en-US" sz="1350" b="1" i="1" dirty="0">
                <a:solidFill>
                  <a:srgbClr val="FFFF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529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is a simple framework to write repeatable tests. It is an instance of the xUnit architecture for unit testing frameworks.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@Test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newArrayListsHaveNoElements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IN" sz="2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IN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assertThat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ArrayList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IN" sz="2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IN" sz="2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6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basic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@</a:t>
            </a:r>
            <a:r>
              <a:rPr lang="en-US" sz="2000" b="1" dirty="0"/>
              <a:t>BeforeClass</a:t>
            </a:r>
            <a:r>
              <a:rPr lang="en-US" sz="2000" dirty="0"/>
              <a:t> – Run once before any of the test methods in the class, public static void</a:t>
            </a:r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b="1" dirty="0"/>
              <a:t>AfterClass</a:t>
            </a:r>
            <a:r>
              <a:rPr lang="en-US" sz="2000" dirty="0"/>
              <a:t> – Run once after all the tests in the class have been run, public static void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@</a:t>
            </a:r>
            <a:r>
              <a:rPr lang="en-US" sz="2000" b="1" dirty="0"/>
              <a:t>Before</a:t>
            </a:r>
            <a:r>
              <a:rPr lang="en-US" sz="2000" dirty="0"/>
              <a:t> – Run before @Test, public void</a:t>
            </a:r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b="1" dirty="0"/>
              <a:t>After</a:t>
            </a:r>
            <a:r>
              <a:rPr lang="en-US" sz="2000" dirty="0"/>
              <a:t> – Run after @Test, public void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@</a:t>
            </a:r>
            <a:r>
              <a:rPr lang="en-US" sz="2000" b="1" dirty="0"/>
              <a:t>Test</a:t>
            </a:r>
            <a:r>
              <a:rPr lang="en-US" sz="2000" dirty="0"/>
              <a:t> – This is the test method to run, public void</a:t>
            </a:r>
          </a:p>
        </p:txBody>
      </p:sp>
    </p:spTree>
    <p:extLst>
      <p:ext uri="{BB962C8B-B14F-4D97-AF65-F5344CB8AC3E}">
        <p14:creationId xmlns:p14="http://schemas.microsoft.com/office/powerpoint/2010/main" val="24917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85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Gradle command to run unit test: </a:t>
            </a:r>
            <a:r>
              <a:rPr lang="en-US" dirty="0">
                <a:solidFill>
                  <a:srgbClr val="008000"/>
                </a:solidFill>
              </a:rPr>
              <a:t>./gradlew test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305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8200" y="3048000"/>
            <a:ext cx="3810000" cy="515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C00000"/>
                </a:solidFill>
              </a:rPr>
              <a:t>Generic not specific to android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doubles</a:t>
            </a:r>
          </a:p>
        </p:txBody>
      </p:sp>
    </p:spTree>
    <p:extLst>
      <p:ext uri="{BB962C8B-B14F-4D97-AF65-F5344CB8AC3E}">
        <p14:creationId xmlns:p14="http://schemas.microsoft.com/office/powerpoint/2010/main" val="383487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28620"/>
            <a:ext cx="7543800" cy="4257780"/>
          </a:xfrm>
        </p:spPr>
        <p:txBody>
          <a:bodyPr>
            <a:normAutofit/>
          </a:bodyPr>
          <a:lstStyle/>
          <a:p>
            <a:r>
              <a:rPr lang="en-IN" sz="2000" b="1" dirty="0"/>
              <a:t>A test double is an object that can stand in for a real object in a test</a:t>
            </a:r>
          </a:p>
          <a:p>
            <a:r>
              <a:rPr lang="en-IN" sz="2000" dirty="0"/>
              <a:t>It is similar to how a stunt double stands in for an actor in a movie. </a:t>
            </a:r>
          </a:p>
          <a:p>
            <a:r>
              <a:rPr lang="en-IN" sz="2000" dirty="0"/>
              <a:t>These are sometimes all commonly referred to as “mocks”</a:t>
            </a:r>
          </a:p>
          <a:p>
            <a:r>
              <a:rPr lang="en-IN" sz="2000" b="1" dirty="0"/>
              <a:t>The most common types of test doubles are</a:t>
            </a: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Dummy</a:t>
            </a: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Stub</a:t>
            </a: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Spy</a:t>
            </a: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Fake.</a:t>
            </a:r>
            <a:endParaRPr lang="en-US" sz="1800" dirty="0">
              <a:solidFill>
                <a:srgbClr val="0070C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 indent="-342900">
              <a:buFont typeface="+mj-lt"/>
              <a:buAutoNum type="arabicPeriod"/>
            </a:pPr>
            <a:r>
              <a:rPr lang="en-IN" sz="1800" b="1" dirty="0"/>
              <a:t>Mock </a:t>
            </a:r>
          </a:p>
        </p:txBody>
      </p:sp>
    </p:spTree>
    <p:extLst>
      <p:ext uri="{BB962C8B-B14F-4D97-AF65-F5344CB8AC3E}">
        <p14:creationId xmlns:p14="http://schemas.microsoft.com/office/powerpoint/2010/main" val="37227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139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Lets take one example to illustrate all the test doubles</a:t>
            </a:r>
          </a:p>
          <a:p>
            <a:r>
              <a:rPr lang="en-IN" dirty="0"/>
              <a:t>We have a EmployeeServcie class which will do some action like creating customers on basis of their authorizations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76681"/>
              </p:ext>
            </p:extLst>
          </p:nvPr>
        </p:nvGraphicFramePr>
        <p:xfrm>
          <a:off x="838200" y="3733800"/>
          <a:ext cx="76962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IEmployeeDAO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EmployeeDAO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3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Dummy object used when a object is needed for the tested method but without actually needing to use the object.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22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</a:t>
            </a:r>
            <a:r>
              <a:rPr lang="en-IN" b="1" dirty="0"/>
              <a:t>stub</a:t>
            </a:r>
            <a:r>
              <a:rPr lang="en-IN" dirty="0"/>
              <a:t> has no logic, and only returns what you tell it to return. </a:t>
            </a:r>
            <a:r>
              <a:rPr lang="en-IN" b="1" dirty="0"/>
              <a:t>Stubs can be used when you need an object to return specific values in order to get your code under test into a certain state.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209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Spies</a:t>
            </a:r>
            <a:r>
              <a:rPr lang="en-IN" dirty="0"/>
              <a:t> are stubs that also record some information based on how they were called. One form of this might be an email service that records how many messages it was sent.</a:t>
            </a:r>
          </a:p>
        </p:txBody>
      </p:sp>
    </p:spTree>
    <p:extLst>
      <p:ext uri="{BB962C8B-B14F-4D97-AF65-F5344CB8AC3E}">
        <p14:creationId xmlns:p14="http://schemas.microsoft.com/office/powerpoint/2010/main" val="172367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/>
              <a:t>Mocks</a:t>
            </a:r>
            <a:r>
              <a:rPr lang="en-IN" dirty="0"/>
              <a:t> are pre-programmed with expectations which form a specification of the calls they are expected to receive. </a:t>
            </a:r>
          </a:p>
          <a:p>
            <a:endParaRPr lang="en-IN" dirty="0"/>
          </a:p>
          <a:p>
            <a:r>
              <a:rPr lang="en-IN" dirty="0"/>
              <a:t>They can be checked during verification to ensure they got all the calls they were expecting.</a:t>
            </a:r>
          </a:p>
        </p:txBody>
      </p:sp>
    </p:spTree>
    <p:extLst>
      <p:ext uri="{BB962C8B-B14F-4D97-AF65-F5344CB8AC3E}">
        <p14:creationId xmlns:p14="http://schemas.microsoft.com/office/powerpoint/2010/main" val="29449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testing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Unit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Doubles.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Instrumented unit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Integration test (Espresso).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UI Automator.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Demos (wherever needed)</a:t>
            </a:r>
          </a:p>
        </p:txBody>
      </p:sp>
    </p:spTree>
    <p:extLst>
      <p:ext uri="{BB962C8B-B14F-4D97-AF65-F5344CB8AC3E}">
        <p14:creationId xmlns:p14="http://schemas.microsoft.com/office/powerpoint/2010/main" val="384216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Fake</a:t>
            </a:r>
            <a:r>
              <a:rPr lang="en-IN" dirty="0"/>
              <a:t> objects actually have working implementations, but usually take some shortcut which makes them not suitable for production (an InMemoryTestDatabase is a good example).</a:t>
            </a:r>
          </a:p>
        </p:txBody>
      </p:sp>
    </p:spTree>
    <p:extLst>
      <p:ext uri="{BB962C8B-B14F-4D97-AF65-F5344CB8AC3E}">
        <p14:creationId xmlns:p14="http://schemas.microsoft.com/office/powerpoint/2010/main" val="370385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Mockito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48054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Mockito</a:t>
            </a:r>
            <a:r>
              <a:rPr lang="en-IN" dirty="0"/>
              <a:t> is an open source testing framework for Java. The framework allows the creation of test double objects that is used for effective unit testing of Java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6248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basic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b="1" dirty="0"/>
              <a:t>Mock</a:t>
            </a:r>
            <a:r>
              <a:rPr lang="en-US" dirty="0"/>
              <a:t> : It is used to create dummy instance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/>
              <a:t>@Mock</a:t>
            </a:r>
          </a:p>
          <a:p>
            <a:pPr marL="400050" lvl="1" indent="0">
              <a:buNone/>
            </a:pPr>
            <a:r>
              <a:rPr lang="en-US" sz="2000" dirty="0"/>
              <a:t>List&lt;String&gt; mockedList;</a:t>
            </a:r>
          </a:p>
          <a:p>
            <a:pPr marL="400050" lvl="1" indent="0">
              <a:buNone/>
            </a:pPr>
            <a:endParaRPr lang="en-US" sz="2400" dirty="0"/>
          </a:p>
          <a:p>
            <a:r>
              <a:rPr lang="en-US" dirty="0"/>
              <a:t>@</a:t>
            </a:r>
            <a:r>
              <a:rPr lang="en-US" b="1" dirty="0"/>
              <a:t>Spy</a:t>
            </a:r>
            <a:r>
              <a:rPr lang="en-US" dirty="0"/>
              <a:t> : It is used to spy on an existing instance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@Spy</a:t>
            </a:r>
          </a:p>
          <a:p>
            <a:pPr marL="400050" lvl="1" indent="0">
              <a:buNone/>
            </a:pPr>
            <a:r>
              <a:rPr lang="en-US" sz="1800" dirty="0"/>
              <a:t>List&lt;String&gt; spiedList = new ArrayList&lt;String&gt;();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3175676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double with Mockito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281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4077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Instrumented Unit test</a:t>
            </a:r>
          </a:p>
        </p:txBody>
      </p:sp>
    </p:spTree>
    <p:extLst>
      <p:ext uri="{BB962C8B-B14F-4D97-AF65-F5344CB8AC3E}">
        <p14:creationId xmlns:p14="http://schemas.microsoft.com/office/powerpoint/2010/main" val="72084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st-types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2" b="-44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545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Instrumented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Instrumented unit tests are tests that run on physical devices and emulators</a:t>
            </a:r>
          </a:p>
          <a:p>
            <a:r>
              <a:rPr lang="en-IN" sz="2400" dirty="0"/>
              <a:t>It can take advantage of the Android framework APIs and supporting APIs, such as the Android Testing Support Library. </a:t>
            </a:r>
          </a:p>
          <a:p>
            <a:r>
              <a:rPr lang="en-IN" sz="2400" dirty="0"/>
              <a:t>We should create instrumented unit tests if our tests require the real implementation of an Android framework component (such as a </a:t>
            </a:r>
            <a:r>
              <a:rPr lang="en-IN" sz="2400" dirty="0" err="1"/>
              <a:t>Parcelable,SharedPreference</a:t>
            </a:r>
            <a:r>
              <a:rPr lang="en-IN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487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Instrumented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233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245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Espresso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23012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Espresso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Espresso is testing framwork for integration testing to simulate user interactions within a single target app</a:t>
            </a:r>
          </a:p>
          <a:p>
            <a:r>
              <a:rPr lang="en-IN" dirty="0"/>
              <a:t>Requires Android 2.2 (API level 8) or higher.</a:t>
            </a:r>
          </a:p>
          <a:p>
            <a:endParaRPr lang="en-IN" dirty="0"/>
          </a:p>
        </p:txBody>
      </p:sp>
      <p:pic>
        <p:nvPicPr>
          <p:cNvPr id="5" name="Picture 4" descr="espres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30216"/>
            <a:ext cx="2186389" cy="251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0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Why testing ?</a:t>
            </a:r>
          </a:p>
        </p:txBody>
      </p:sp>
    </p:spTree>
    <p:extLst>
      <p:ext uri="{BB962C8B-B14F-4D97-AF65-F5344CB8AC3E}">
        <p14:creationId xmlns:p14="http://schemas.microsoft.com/office/powerpoint/2010/main" val="397211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espresso-core </a:t>
            </a:r>
            <a:r>
              <a:rPr lang="en-US" sz="1800" dirty="0"/>
              <a:t>- Contains core and basic View matchers, actions, and assertions</a:t>
            </a:r>
            <a:r>
              <a:rPr lang="en-US" sz="2000" dirty="0"/>
              <a:t>.</a:t>
            </a:r>
          </a:p>
          <a:p>
            <a:r>
              <a:rPr lang="en-US" sz="2400" b="1" dirty="0"/>
              <a:t>espresso-web </a:t>
            </a:r>
            <a:r>
              <a:rPr lang="en-US" sz="1800" dirty="0"/>
              <a:t>- Contains resources for WebView support</a:t>
            </a:r>
            <a:r>
              <a:rPr lang="en-US" sz="2000" dirty="0"/>
              <a:t>.</a:t>
            </a:r>
          </a:p>
          <a:p>
            <a:r>
              <a:rPr lang="en-US" sz="2400" b="1" dirty="0"/>
              <a:t>espresso-idling-resource </a:t>
            </a:r>
            <a:r>
              <a:rPr lang="en-US" sz="1800" dirty="0"/>
              <a:t>- Espresso’s mechanism for synchronization with background jobs.</a:t>
            </a:r>
          </a:p>
          <a:p>
            <a:r>
              <a:rPr lang="en-US" sz="2400" b="1" dirty="0"/>
              <a:t>espresso-contrib </a:t>
            </a:r>
            <a:r>
              <a:rPr lang="en-US" sz="2000" dirty="0"/>
              <a:t>- </a:t>
            </a:r>
            <a:r>
              <a:rPr lang="en-US" sz="1800" dirty="0"/>
              <a:t>External contributions that contain DatePicker, RecyclerView and Drawer actions, Accessibility checks, and CountingIdlingResource.</a:t>
            </a:r>
          </a:p>
          <a:p>
            <a:r>
              <a:rPr lang="en-US" sz="2400" b="1" dirty="0"/>
              <a:t>espresso-intents </a:t>
            </a:r>
            <a:r>
              <a:rPr lang="en-US" sz="2000" dirty="0"/>
              <a:t>- </a:t>
            </a:r>
            <a:r>
              <a:rPr lang="en-US" sz="1800" dirty="0"/>
              <a:t>Extension to validate and stub Intents, for hermetic testing.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29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Setup your test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avoid flakiness, we highly recommend that you turn off system animations on the virtual or physical device(s) used for testing.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On your device, under Settings-&gt;Developer options disable the following 3 settings:</a:t>
            </a:r>
          </a:p>
          <a:p>
            <a:r>
              <a:rPr lang="en-US" sz="2200" dirty="0"/>
              <a:t>Window animation scale</a:t>
            </a:r>
          </a:p>
          <a:p>
            <a:r>
              <a:rPr lang="en-US" sz="2200" dirty="0"/>
              <a:t>Transition animation scale</a:t>
            </a:r>
          </a:p>
          <a:p>
            <a:r>
              <a:rPr lang="en-US" sz="2200" dirty="0"/>
              <a:t>Animator duration scale</a:t>
            </a:r>
          </a:p>
        </p:txBody>
      </p:sp>
    </p:spTree>
    <p:extLst>
      <p:ext uri="{BB962C8B-B14F-4D97-AF65-F5344CB8AC3E}">
        <p14:creationId xmlns:p14="http://schemas.microsoft.com/office/powerpoint/2010/main" val="3009406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Espresso setup instructions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Download Espresso</a:t>
            </a:r>
          </a:p>
          <a:p>
            <a:r>
              <a:rPr lang="en-US" sz="2000" dirty="0"/>
              <a:t>Make sure you have installed the latest Android Support Repository under Extras in SDK Manager.</a:t>
            </a:r>
          </a:p>
          <a:p>
            <a:endParaRPr lang="en-US" sz="2000" dirty="0"/>
          </a:p>
          <a:p>
            <a:r>
              <a:rPr lang="en-US" sz="2000" dirty="0"/>
              <a:t>Open your app’s build.gradle file.</a:t>
            </a:r>
          </a:p>
          <a:p>
            <a:endParaRPr lang="en-US" sz="2000" dirty="0"/>
          </a:p>
          <a:p>
            <a:r>
              <a:rPr lang="en-US" sz="2000" dirty="0"/>
              <a:t>Add the following lines inside dependencies: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androidTestCompile '</a:t>
            </a:r>
            <a:r>
              <a:rPr lang="en-US" sz="1600" dirty="0">
                <a:solidFill>
                  <a:srgbClr val="008000"/>
                </a:solidFill>
              </a:rPr>
              <a:t>com.android.support.test.espresso:espresso-core:2.2.2</a:t>
            </a:r>
            <a:r>
              <a:rPr lang="en-US" sz="1600" dirty="0"/>
              <a:t>'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androidTestCompile '</a:t>
            </a:r>
            <a:r>
              <a:rPr lang="en-US" sz="1600" dirty="0">
                <a:solidFill>
                  <a:srgbClr val="008000"/>
                </a:solidFill>
              </a:rPr>
              <a:t>com.android.support.test:runner:0.5</a:t>
            </a:r>
            <a:r>
              <a:rPr lang="en-US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601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Espresso setup instructions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Set the instrumentation runner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Add to the same build.gradle file the following line in android.defaultConfig: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testInstrumentationRunner "</a:t>
            </a:r>
            <a:r>
              <a:rPr lang="en-US" sz="1800" dirty="0">
                <a:solidFill>
                  <a:srgbClr val="008000"/>
                </a:solidFill>
              </a:rPr>
              <a:t>android.support.test.runner.AndroidJUnitRunner</a:t>
            </a:r>
            <a:r>
              <a:rPr lang="en-US" sz="18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81027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Espresso setup instructions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3597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 Android 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test configuration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Open Run menu -&gt; Edit Configurations</a:t>
            </a:r>
          </a:p>
          <a:p>
            <a:pPr marL="0" indent="0">
              <a:buNone/>
            </a:pPr>
            <a:r>
              <a:rPr lang="en-US" sz="2300" dirty="0"/>
              <a:t>Add a new Android Tests configuration</a:t>
            </a:r>
          </a:p>
          <a:p>
            <a:pPr marL="0" indent="0">
              <a:buNone/>
            </a:pPr>
            <a:r>
              <a:rPr lang="en-US" sz="2300" dirty="0"/>
              <a:t>Choose a module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Add a specific instrumentation runner:</a:t>
            </a:r>
          </a:p>
          <a:p>
            <a:pPr marL="0" indent="0">
              <a:buNone/>
            </a:pPr>
            <a:r>
              <a:rPr lang="en-US" sz="2300" dirty="0"/>
              <a:t>  </a:t>
            </a:r>
            <a:r>
              <a:rPr lang="en-US" sz="2000" dirty="0">
                <a:solidFill>
                  <a:srgbClr val="008000"/>
                </a:solidFill>
              </a:rPr>
              <a:t>android.support.test.runner.AndroidJUnitRunner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300" dirty="0"/>
              <a:t>Run the newly created configuration.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6" y="1676400"/>
            <a:ext cx="4041775" cy="359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From command-line via Gradle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Execute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./gradlew connectedAndroidTest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066800" y="1143000"/>
            <a:ext cx="7315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rgbClr val="C00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tests </a:t>
            </a:r>
          </a:p>
        </p:txBody>
      </p:sp>
    </p:spTree>
    <p:extLst>
      <p:ext uri="{BB962C8B-B14F-4D97-AF65-F5344CB8AC3E}">
        <p14:creationId xmlns:p14="http://schemas.microsoft.com/office/powerpoint/2010/main" val="285270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0243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Espresso</a:t>
            </a:r>
          </a:p>
        </p:txBody>
      </p:sp>
      <p:pic>
        <p:nvPicPr>
          <p:cNvPr id="8" name="Content Placeholder 7" descr="espresso_find_perform_che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33" b="-17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583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Espresso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Espresso</a:t>
            </a:r>
            <a:r>
              <a:rPr lang="en-US" dirty="0"/>
              <a:t> – </a:t>
            </a:r>
            <a:r>
              <a:rPr lang="en-US" sz="2600" dirty="0"/>
              <a:t>Entry point to interactions with views (via onView and onData).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ViewMatchers </a:t>
            </a:r>
            <a:r>
              <a:rPr lang="en-US" dirty="0"/>
              <a:t>– </a:t>
            </a:r>
            <a:r>
              <a:rPr lang="en-US" sz="2600" dirty="0"/>
              <a:t>A collection of objects that implement Matcher&lt;? super View&gt; interface(like ‘withId’).</a:t>
            </a:r>
          </a:p>
          <a:p>
            <a:endParaRPr lang="en-US" sz="2600" dirty="0"/>
          </a:p>
          <a:p>
            <a:r>
              <a:rPr lang="en-US" b="1" dirty="0"/>
              <a:t>ViewActions</a:t>
            </a:r>
            <a:r>
              <a:rPr lang="en-US" dirty="0"/>
              <a:t> – </a:t>
            </a:r>
            <a:r>
              <a:rPr lang="en-US" sz="2600" dirty="0"/>
              <a:t>A collection of ViewActions that can be passed to the ViewInteraction.perform() method (like ‘click’).</a:t>
            </a:r>
          </a:p>
          <a:p>
            <a:endParaRPr lang="en-US" dirty="0"/>
          </a:p>
          <a:p>
            <a:r>
              <a:rPr lang="en-US" b="1" dirty="0"/>
              <a:t>ViewAssertions</a:t>
            </a:r>
            <a:r>
              <a:rPr lang="en-US" dirty="0"/>
              <a:t> – A collection of ViewAssertions that can be passed the ViewInteraction.check() method(like 'matches').</a:t>
            </a:r>
          </a:p>
        </p:txBody>
      </p:sp>
    </p:spTree>
    <p:extLst>
      <p:ext uri="{BB962C8B-B14F-4D97-AF65-F5344CB8AC3E}">
        <p14:creationId xmlns:p14="http://schemas.microsoft.com/office/powerpoint/2010/main" val="1709583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Basic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Click on the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step is to look for a property that helps to find the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onView(withId(R.id.button_simple))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to perform the click: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onView(withId(R.id.button_simple)).perform(click());</a:t>
            </a:r>
          </a:p>
        </p:txBody>
      </p:sp>
    </p:spTree>
    <p:extLst>
      <p:ext uri="{BB962C8B-B14F-4D97-AF65-F5344CB8AC3E}">
        <p14:creationId xmlns:p14="http://schemas.microsoft.com/office/powerpoint/2010/main" val="278573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Basic test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Check that the TextView now contains “</a:t>
            </a:r>
            <a:r>
              <a:rPr lang="en-US" b="1" dirty="0"/>
              <a:t>Hello Espresso!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The TextView with the text to verify has a unique R.id too: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onView(withId(R.id.text_simple))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Now to verify the content text: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900" dirty="0">
                <a:solidFill>
                  <a:srgbClr val="008000"/>
                </a:solidFill>
              </a:rPr>
              <a:t>onView(withId(R.id.text_simple)).check(matches(withText("Hello Espresso!")));</a:t>
            </a:r>
          </a:p>
        </p:txBody>
      </p:sp>
    </p:spTree>
    <p:extLst>
      <p:ext uri="{BB962C8B-B14F-4D97-AF65-F5344CB8AC3E}">
        <p14:creationId xmlns:p14="http://schemas.microsoft.com/office/powerpoint/2010/main" val="7039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84350"/>
            <a:ext cx="7543800" cy="3369805"/>
          </a:xfrm>
        </p:spPr>
        <p:txBody>
          <a:bodyPr>
            <a:normAutofit/>
          </a:bodyPr>
          <a:lstStyle/>
          <a:p>
            <a:r>
              <a:rPr lang="en-IN" dirty="0"/>
              <a:t>According to Cambridge University research in 2012, the global cost of debugging the software has risen to $312 billion annually.</a:t>
            </a:r>
          </a:p>
          <a:p>
            <a:endParaRPr lang="en-IN" dirty="0"/>
          </a:p>
          <a:p>
            <a:r>
              <a:rPr lang="en-IN" dirty="0"/>
              <a:t> The research found that, on average, software development spend 50% of their programming time finding and fixing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0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56742"/>
          </a:xfrm>
        </p:spPr>
        <p:txBody>
          <a:bodyPr/>
          <a:lstStyle/>
          <a:p>
            <a:r>
              <a:rPr lang="en-US" dirty="0"/>
              <a:t>Espresso-Intents is an extension to Espresso, which enables validation and stubbing of Intents sent out by the application under test. It’s like Mockito, but for Android Intents.</a:t>
            </a:r>
          </a:p>
        </p:txBody>
      </p:sp>
    </p:spTree>
    <p:extLst>
      <p:ext uri="{BB962C8B-B14F-4D97-AF65-F5344CB8AC3E}">
        <p14:creationId xmlns:p14="http://schemas.microsoft.com/office/powerpoint/2010/main" val="801185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Download Espresso-Intents</a:t>
            </a:r>
          </a:p>
          <a:p>
            <a:pPr marL="0" indent="0">
              <a:buNone/>
            </a:pPr>
            <a:r>
              <a:rPr lang="en-US" sz="1800" dirty="0"/>
              <a:t>Add the following line inside dependencies: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androidTestCompile 'com.android.support.test.espresso:espresso-intents:2.2.2’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800" dirty="0"/>
              <a:t>Espresso-Intents is only compatible with Espresso 2.1+ and the testing support library 0.3 so make sure you update those lines as well: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androidTestCompile 'com.android.support.test:runner:0.5'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androidTestCompile 'com.android.support.test:rules:0.5'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androidTestCompile 'com.android.support.test.espresso:espresso-core:2.2.2'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0852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66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IntentsTestRule</a:t>
            </a:r>
          </a:p>
          <a:p>
            <a:endParaRPr lang="en-US" sz="2000" dirty="0"/>
          </a:p>
          <a:p>
            <a:r>
              <a:rPr lang="en-US" sz="2000" dirty="0"/>
              <a:t>Use IntentsTestRule instead of ActivityTestRule when using Espresso-Intents. </a:t>
            </a:r>
          </a:p>
          <a:p>
            <a:endParaRPr lang="en-US" sz="2000" dirty="0"/>
          </a:p>
          <a:p>
            <a:r>
              <a:rPr lang="en-US" sz="2000" dirty="0"/>
              <a:t>IntentsTestRule makes it easy to use Espresso-Intents APIs in functional UI tests. </a:t>
            </a:r>
          </a:p>
          <a:p>
            <a:endParaRPr lang="en-US" sz="2000" dirty="0"/>
          </a:p>
          <a:p>
            <a:r>
              <a:rPr lang="en-US" sz="2000" dirty="0"/>
              <a:t>This class is an extension of ActivityTestRule.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936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6329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869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4254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Intent validation</a:t>
            </a:r>
          </a:p>
          <a:p>
            <a:r>
              <a:rPr lang="en-IN" sz="2400" dirty="0"/>
              <a:t>Espresso-Intents records all intents that attempt to launch activities from the application under test.</a:t>
            </a:r>
          </a:p>
          <a:p>
            <a:r>
              <a:rPr lang="en-IN" sz="2400" dirty="0"/>
              <a:t> Using the intended API (cousin of </a:t>
            </a:r>
            <a:r>
              <a:rPr lang="en-IN" sz="2400" dirty="0" err="1"/>
              <a:t>Mockito.verify</a:t>
            </a:r>
            <a:r>
              <a:rPr lang="en-IN" sz="2400" dirty="0"/>
              <a:t>), you can assert that a given intent has been seen.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An example test that simply validates an outgoing intent: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intended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toPackage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com.android.phone</a:t>
            </a:r>
            <a:r>
              <a:rPr lang="en-IN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9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4254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Intent stubbing</a:t>
            </a:r>
          </a:p>
          <a:p>
            <a:r>
              <a:rPr lang="en-IN" sz="2400" dirty="0"/>
              <a:t>Using the intending API (cousin of </a:t>
            </a:r>
            <a:r>
              <a:rPr lang="en-IN" sz="2400" dirty="0" err="1"/>
              <a:t>Mockito.when</a:t>
            </a:r>
            <a:r>
              <a:rPr lang="en-IN" sz="2400" dirty="0"/>
              <a:t>), you can provide a response for activities that are launched with </a:t>
            </a:r>
            <a:r>
              <a:rPr lang="en-IN" sz="2400" dirty="0" err="1"/>
              <a:t>startActivityForResult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An example test with intent stubbing: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intending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toPackage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2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com.android.contacts</a:t>
            </a:r>
            <a:r>
              <a:rPr lang="en-IN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)).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respondWith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ActivityResult</a:t>
            </a:r>
            <a:r>
              <a:rPr lang="en-IN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()));</a:t>
            </a:r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4505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 Intents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Intent matchers</a:t>
            </a:r>
          </a:p>
          <a:p>
            <a:pPr marL="0" indent="0">
              <a:buNone/>
            </a:pPr>
            <a:r>
              <a:rPr lang="en-IN" dirty="0"/>
              <a:t>These are the matchers used in intending and intended methods.</a:t>
            </a:r>
          </a:p>
          <a:p>
            <a:r>
              <a:rPr lang="en-IN" dirty="0" err="1"/>
              <a:t>hasAction</a:t>
            </a:r>
            <a:endParaRPr lang="en-IN" dirty="0"/>
          </a:p>
          <a:p>
            <a:r>
              <a:rPr lang="en-IN" dirty="0" err="1"/>
              <a:t>hasCategories</a:t>
            </a:r>
            <a:endParaRPr lang="en-IN" dirty="0"/>
          </a:p>
          <a:p>
            <a:r>
              <a:rPr lang="en-IN" dirty="0" err="1"/>
              <a:t>hasExtras</a:t>
            </a:r>
            <a:endParaRPr lang="en-IN" dirty="0"/>
          </a:p>
          <a:p>
            <a:r>
              <a:rPr lang="en-IN" dirty="0" err="1"/>
              <a:t>toPackage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3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UI Automator</a:t>
            </a:r>
          </a:p>
        </p:txBody>
      </p:sp>
    </p:spTree>
    <p:extLst>
      <p:ext uri="{BB962C8B-B14F-4D97-AF65-F5344CB8AC3E}">
        <p14:creationId xmlns:p14="http://schemas.microsoft.com/office/powerpoint/2010/main" val="4241496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UI Automator testing framework provides a set of APIs to build UI tests that perform interactions on user apps and system apps.</a:t>
            </a:r>
          </a:p>
          <a:p>
            <a:endParaRPr lang="en-IN" sz="2400" dirty="0"/>
          </a:p>
          <a:p>
            <a:r>
              <a:rPr lang="en-IN" sz="2400" dirty="0"/>
              <a:t>The UI Automator APIs allows you to perform operations such as opening the Settings menu or the app launcher in a test device.</a:t>
            </a:r>
          </a:p>
          <a:p>
            <a:endParaRPr lang="en-IN" sz="2400" dirty="0"/>
          </a:p>
          <a:p>
            <a:r>
              <a:rPr lang="en-IN" sz="2400" dirty="0"/>
              <a:t>The UI Automator testing framework is well-suited for writing </a:t>
            </a:r>
            <a:r>
              <a:rPr lang="en-IN" sz="2400" i="1" dirty="0"/>
              <a:t>black box</a:t>
            </a:r>
            <a:r>
              <a:rPr lang="en-IN" sz="2400" dirty="0"/>
              <a:t>-style automated tests.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3123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A viewer to inspect layout hierarchy. </a:t>
            </a:r>
          </a:p>
          <a:p>
            <a:endParaRPr lang="en-IN" dirty="0"/>
          </a:p>
          <a:p>
            <a:r>
              <a:rPr lang="en-IN" dirty="0"/>
              <a:t>An API to retrieve state information and perform operations on the target device. </a:t>
            </a:r>
          </a:p>
          <a:p>
            <a:endParaRPr lang="en-IN" dirty="0"/>
          </a:p>
          <a:p>
            <a:r>
              <a:rPr lang="en-IN" dirty="0"/>
              <a:t>APIs that support cross-app UI testing.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900" dirty="0"/>
              <a:t>Requires Android 4.3 (API level 18) or higher.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23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9142"/>
          </a:xfrm>
        </p:spPr>
        <p:txBody>
          <a:bodyPr>
            <a:normAutofit/>
          </a:bodyPr>
          <a:lstStyle/>
          <a:p>
            <a:r>
              <a:rPr lang="en-US" dirty="0"/>
              <a:t>Deeper and better understanding of requirement</a:t>
            </a:r>
          </a:p>
          <a:p>
            <a:endParaRPr lang="en-US" dirty="0"/>
          </a:p>
          <a:p>
            <a:r>
              <a:rPr lang="en-US" dirty="0"/>
              <a:t>Increase reliability and robustness</a:t>
            </a:r>
          </a:p>
          <a:p>
            <a:endParaRPr lang="en-US" dirty="0"/>
          </a:p>
          <a:p>
            <a:r>
              <a:rPr lang="en-US" dirty="0"/>
              <a:t>Customer satisfaction</a:t>
            </a:r>
          </a:p>
          <a:p>
            <a:endParaRPr lang="en-US" dirty="0"/>
          </a:p>
          <a:p>
            <a:r>
              <a:rPr lang="en-US" dirty="0"/>
              <a:t>Reduce maintenance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2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 the </a:t>
            </a:r>
            <a:r>
              <a:rPr lang="en-IN" sz="2400" dirty="0" err="1"/>
              <a:t>build.gradle</a:t>
            </a:r>
            <a:r>
              <a:rPr lang="en-IN" sz="2400" dirty="0"/>
              <a:t> file of your Android app module, you must set a dependency reference to the UI Automator library: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dependencies {</a:t>
            </a:r>
          </a:p>
          <a:p>
            <a:pPr marL="0" indent="0">
              <a:buNone/>
            </a:pPr>
            <a:r>
              <a:rPr lang="en-IN" sz="2400" dirty="0"/>
              <a:t>    ...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B050"/>
                </a:solidFill>
              </a:rPr>
              <a:t>androidTestCompile</a:t>
            </a:r>
            <a:r>
              <a:rPr lang="en-IN" sz="2000" dirty="0">
                <a:solidFill>
                  <a:srgbClr val="00B050"/>
                </a:solidFill>
              </a:rPr>
              <a:t> 'com.android.support.test.uiautomator:uiautomator-v18:2.1.1'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277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519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9685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 key features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/>
              <a:t>UI Automator Viewer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solidFill>
                  <a:srgbClr val="0070C0"/>
                </a:solidFill>
              </a:rPr>
              <a:t>uiautomatorviewer</a:t>
            </a:r>
            <a:r>
              <a:rPr lang="en-IN" sz="2400" dirty="0"/>
              <a:t> tool provides a convenient GUI to scan and </a:t>
            </a:r>
            <a:r>
              <a:rPr lang="en-IN" sz="2400" dirty="0" err="1"/>
              <a:t>analyze</a:t>
            </a:r>
            <a:r>
              <a:rPr lang="en-IN" sz="2400" dirty="0"/>
              <a:t> the UI components currently displayed on an Android device.</a:t>
            </a:r>
          </a:p>
          <a:p>
            <a:endParaRPr lang="en-IN" sz="2400" dirty="0"/>
          </a:p>
          <a:p>
            <a:r>
              <a:rPr lang="en-IN" sz="2400" dirty="0"/>
              <a:t>It is used to view the properties of UI components that are visible on the foreground of the device.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dirty="0" err="1">
                <a:solidFill>
                  <a:srgbClr val="0070C0"/>
                </a:solidFill>
              </a:rPr>
              <a:t>uiautomatorviewer</a:t>
            </a:r>
            <a:r>
              <a:rPr lang="en-IN" sz="2400" dirty="0"/>
              <a:t> tool is located in the </a:t>
            </a:r>
            <a:r>
              <a:rPr lang="en-IN" sz="2400" dirty="0">
                <a:solidFill>
                  <a:srgbClr val="00B050"/>
                </a:solidFill>
              </a:rPr>
              <a:t>&lt;android-</a:t>
            </a:r>
            <a:r>
              <a:rPr lang="en-IN" sz="2400" dirty="0" err="1">
                <a:solidFill>
                  <a:srgbClr val="00B050"/>
                </a:solidFill>
              </a:rPr>
              <a:t>sdk</a:t>
            </a:r>
            <a:r>
              <a:rPr lang="en-IN" sz="2400" dirty="0">
                <a:solidFill>
                  <a:srgbClr val="00B050"/>
                </a:solidFill>
              </a:rPr>
              <a:t>&gt;/tools/ </a:t>
            </a:r>
            <a:r>
              <a:rPr lang="en-IN" sz="2400" dirty="0"/>
              <a:t>directory.</a:t>
            </a:r>
          </a:p>
        </p:txBody>
      </p:sp>
    </p:spTree>
    <p:extLst>
      <p:ext uri="{BB962C8B-B14F-4D97-AF65-F5344CB8AC3E}">
        <p14:creationId xmlns:p14="http://schemas.microsoft.com/office/powerpoint/2010/main" val="2727377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 key features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/>
              <a:t>Access to device state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framework provides a </a:t>
            </a:r>
            <a:r>
              <a:rPr lang="en-IN" dirty="0" err="1">
                <a:solidFill>
                  <a:srgbClr val="0070C0"/>
                </a:solidFill>
              </a:rPr>
              <a:t>UiDevice</a:t>
            </a:r>
            <a:r>
              <a:rPr lang="en-IN" dirty="0"/>
              <a:t> class to access and perform operations on the device on which the target app is running.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Change the device rotation</a:t>
            </a:r>
          </a:p>
          <a:p>
            <a:r>
              <a:rPr lang="en-IN" sz="2400" dirty="0"/>
              <a:t>Press a D-pad button</a:t>
            </a:r>
          </a:p>
          <a:p>
            <a:r>
              <a:rPr lang="en-IN" sz="2400" dirty="0"/>
              <a:t>Press the Back, Home, or Menu buttons</a:t>
            </a:r>
          </a:p>
          <a:p>
            <a:r>
              <a:rPr lang="en-IN" sz="2400" dirty="0"/>
              <a:t>Open the notification shade</a:t>
            </a:r>
          </a:p>
          <a:p>
            <a:r>
              <a:rPr lang="en-IN" sz="2400" dirty="0"/>
              <a:t>Take a screenshot of the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1361534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Automator key features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UI Automator APIs</a:t>
            </a:r>
          </a:p>
          <a:p>
            <a:pPr marL="0" indent="0">
              <a:buNone/>
            </a:pPr>
            <a:r>
              <a:rPr lang="en-IN" sz="2400" dirty="0"/>
              <a:t>The UI Automator APIs allow you to write robust tests without needing to know about the implementation details of the app that you are targeting.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000" dirty="0" err="1">
                <a:solidFill>
                  <a:srgbClr val="0070C0"/>
                </a:solidFill>
              </a:rPr>
              <a:t>UiObject</a:t>
            </a:r>
            <a:r>
              <a:rPr lang="en-IN" sz="2000" dirty="0"/>
              <a:t>: Represents a UI element that is visible on the device.</a:t>
            </a:r>
          </a:p>
          <a:p>
            <a:r>
              <a:rPr lang="en-IN" sz="2000" dirty="0" err="1">
                <a:solidFill>
                  <a:srgbClr val="0070C0"/>
                </a:solidFill>
              </a:rPr>
              <a:t>UiScrollable</a:t>
            </a:r>
            <a:r>
              <a:rPr lang="en-IN" sz="2000" dirty="0"/>
              <a:t>: Provides support for searching for items in a scrollable UI container.</a:t>
            </a:r>
          </a:p>
          <a:p>
            <a:r>
              <a:rPr lang="en-IN" sz="2000" dirty="0" err="1">
                <a:solidFill>
                  <a:srgbClr val="0070C0"/>
                </a:solidFill>
              </a:rPr>
              <a:t>UiSelector</a:t>
            </a:r>
            <a:r>
              <a:rPr lang="en-IN" sz="2000" dirty="0"/>
              <a:t>: Represents a query for one or more target UI elements on a device.</a:t>
            </a:r>
          </a:p>
        </p:txBody>
      </p:sp>
    </p:spTree>
    <p:extLst>
      <p:ext uri="{BB962C8B-B14F-4D97-AF65-F5344CB8AC3E}">
        <p14:creationId xmlns:p14="http://schemas.microsoft.com/office/powerpoint/2010/main" val="412070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Monkey generates pseudo-random streams of user events such as clicks, touches, or gestures, as well as a number of system-level events. </a:t>
            </a:r>
          </a:p>
          <a:p>
            <a:r>
              <a:rPr lang="en-US" sz="2000" dirty="0"/>
              <a:t>We can use the Monkey to stress-test applications that you are developing, in a random yet repeatable manner.</a:t>
            </a:r>
          </a:p>
          <a:p>
            <a:endParaRPr lang="en-US" sz="2000" dirty="0"/>
          </a:p>
          <a:p>
            <a:r>
              <a:rPr lang="en-US" sz="2000" dirty="0"/>
              <a:t>The basic syntax is: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8000"/>
                </a:solidFill>
              </a:rPr>
              <a:t>$ adb shell monkey [options] &lt;event-count&gt;</a:t>
            </a:r>
          </a:p>
          <a:p>
            <a:pPr marL="0" indent="0">
              <a:buNone/>
            </a:pPr>
            <a:r>
              <a:rPr lang="en-US" sz="2000" dirty="0"/>
              <a:t>Example :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	$ adb shell monkey -p your.package.name -v 500</a:t>
            </a:r>
          </a:p>
        </p:txBody>
      </p:sp>
    </p:spTree>
    <p:extLst>
      <p:ext uri="{BB962C8B-B14F-4D97-AF65-F5344CB8AC3E}">
        <p14:creationId xmlns:p14="http://schemas.microsoft.com/office/powerpoint/2010/main" val="3789771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IN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06326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82000" cy="33281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/dinkar19121991/</a:t>
            </a:r>
            <a:r>
              <a:rPr lang="en-US" dirty="0" err="1">
                <a:hlinkClick r:id="rId2"/>
              </a:rPr>
              <a:t>AndroidTesting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1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https://8thlight.com/blog/uncle-bob/2014/05/14/TheLittleMocker.html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https://google.github.io/android-testing-support-library/docs/espresso/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https://developer.android.com/studio/test/index.html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0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pic>
        <p:nvPicPr>
          <p:cNvPr id="5" name="Content Placeholder 4" descr="test-pyram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0" r="-7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682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solidFill>
                  <a:srgbClr val="800000"/>
                </a:solidFill>
              </a:rPr>
              <a:t>Using JUnit and Mockito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24050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5674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Unit testing</a:t>
            </a:r>
            <a:r>
              <a:rPr lang="en-IN" dirty="0"/>
              <a:t> is a software development process in which the smallest testable parts of an application, called units, are individually and independently scrutinized for proper operation.</a:t>
            </a:r>
          </a:p>
        </p:txBody>
      </p:sp>
    </p:spTree>
    <p:extLst>
      <p:ext uri="{BB962C8B-B14F-4D97-AF65-F5344CB8AC3E}">
        <p14:creationId xmlns:p14="http://schemas.microsoft.com/office/powerpoint/2010/main" val="39222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56742"/>
          </a:xfrm>
        </p:spPr>
        <p:txBody>
          <a:bodyPr/>
          <a:lstStyle/>
          <a:p>
            <a:r>
              <a:rPr lang="en-IN" b="1" dirty="0"/>
              <a:t>Find problems early</a:t>
            </a:r>
          </a:p>
          <a:p>
            <a:r>
              <a:rPr lang="en-IN" b="1" dirty="0"/>
              <a:t>Promote change</a:t>
            </a:r>
          </a:p>
          <a:p>
            <a:r>
              <a:rPr lang="en-IN" b="1" dirty="0"/>
              <a:t>Simplifies integration</a:t>
            </a:r>
          </a:p>
          <a:p>
            <a:r>
              <a:rPr lang="en-IN" b="1" dirty="0"/>
              <a:t>Documentation</a:t>
            </a:r>
          </a:p>
          <a:p>
            <a:r>
              <a:rPr lang="en-IN" b="1" dirty="0"/>
              <a:t>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9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10764</TotalTime>
  <Words>1809</Words>
  <Application>Microsoft Office PowerPoint</Application>
  <PresentationFormat>Custom</PresentationFormat>
  <Paragraphs>329</Paragraphs>
  <Slides>59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FangSong</vt:lpstr>
      <vt:lpstr>Segoe UI Light</vt:lpstr>
      <vt:lpstr>Wingdings</vt:lpstr>
      <vt:lpstr>Office Theme</vt:lpstr>
      <vt:lpstr>Android Testing</vt:lpstr>
      <vt:lpstr>Agenda </vt:lpstr>
      <vt:lpstr>PowerPoint Presentation</vt:lpstr>
      <vt:lpstr>Why testing?</vt:lpstr>
      <vt:lpstr>Why testing?</vt:lpstr>
      <vt:lpstr>Testing Pyramid</vt:lpstr>
      <vt:lpstr>PowerPoint Presentation</vt:lpstr>
      <vt:lpstr>Unit testing</vt:lpstr>
      <vt:lpstr>Benefits of Unit testing</vt:lpstr>
      <vt:lpstr>JUnit</vt:lpstr>
      <vt:lpstr>JUnit basic annotations</vt:lpstr>
      <vt:lpstr>JUnit</vt:lpstr>
      <vt:lpstr>PowerPoint Presentation</vt:lpstr>
      <vt:lpstr>Test doubles</vt:lpstr>
      <vt:lpstr>Test doubles</vt:lpstr>
      <vt:lpstr>Dummy</vt:lpstr>
      <vt:lpstr>Stub</vt:lpstr>
      <vt:lpstr>Spy</vt:lpstr>
      <vt:lpstr>Mock</vt:lpstr>
      <vt:lpstr>Fake</vt:lpstr>
      <vt:lpstr>Mockito</vt:lpstr>
      <vt:lpstr>Mockito basic annotation</vt:lpstr>
      <vt:lpstr>Test double with Mockito</vt:lpstr>
      <vt:lpstr>PowerPoint Presentation</vt:lpstr>
      <vt:lpstr>PowerPoint Presentation</vt:lpstr>
      <vt:lpstr>Instrumented unit test</vt:lpstr>
      <vt:lpstr>Instrumented unit test</vt:lpstr>
      <vt:lpstr>PowerPoint Presentation</vt:lpstr>
      <vt:lpstr>Espresso</vt:lpstr>
      <vt:lpstr>Espresso packages</vt:lpstr>
      <vt:lpstr>Espresso setup instructions</vt:lpstr>
      <vt:lpstr>Espresso setup instructions cont.</vt:lpstr>
      <vt:lpstr>Espresso setup instructions cont.</vt:lpstr>
      <vt:lpstr>Espresso setup instructions cont.</vt:lpstr>
      <vt:lpstr>Espresso Basics</vt:lpstr>
      <vt:lpstr>Main components of Espresso</vt:lpstr>
      <vt:lpstr>Main components of Espresso</vt:lpstr>
      <vt:lpstr>Espresso Basic test</vt:lpstr>
      <vt:lpstr>Espresso Basic test cont.</vt:lpstr>
      <vt:lpstr>Espresso Intents</vt:lpstr>
      <vt:lpstr>Espresso Intents cont.</vt:lpstr>
      <vt:lpstr>Espresso Intents cont.</vt:lpstr>
      <vt:lpstr>Espresso Intents cont.</vt:lpstr>
      <vt:lpstr>Espresso Intents cont.</vt:lpstr>
      <vt:lpstr>Espresso Intents cont.</vt:lpstr>
      <vt:lpstr>Espresso Intents cont.</vt:lpstr>
      <vt:lpstr>PowerPoint Presentation</vt:lpstr>
      <vt:lpstr>UI Automator</vt:lpstr>
      <vt:lpstr>UI Automator key features</vt:lpstr>
      <vt:lpstr>UI Automator setup</vt:lpstr>
      <vt:lpstr>UI Automator</vt:lpstr>
      <vt:lpstr>UI Automator key features cont.</vt:lpstr>
      <vt:lpstr>UI Automator key features cont.</vt:lpstr>
      <vt:lpstr>UI Automator key features cont.</vt:lpstr>
      <vt:lpstr>Monkey</vt:lpstr>
      <vt:lpstr>PowerPoint Presentation</vt:lpstr>
      <vt:lpstr>PowerPoint Presentation</vt:lpstr>
      <vt:lpstr>Demo Repository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dinkar19121991@gmail.com</dc:creator>
  <cp:keywords>Android Testing</cp:keywords>
  <cp:lastModifiedBy>dinkar kumar</cp:lastModifiedBy>
  <cp:revision>386</cp:revision>
  <dcterms:created xsi:type="dcterms:W3CDTF">2015-09-24T01:30:39Z</dcterms:created>
  <dcterms:modified xsi:type="dcterms:W3CDTF">2016-09-18T02:17:53Z</dcterms:modified>
</cp:coreProperties>
</file>