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301" r:id="rId10"/>
    <p:sldId id="264" r:id="rId11"/>
    <p:sldId id="265" r:id="rId12"/>
    <p:sldId id="278" r:id="rId13"/>
    <p:sldId id="275" r:id="rId14"/>
    <p:sldId id="280" r:id="rId15"/>
    <p:sldId id="281" r:id="rId16"/>
    <p:sldId id="282" r:id="rId17"/>
    <p:sldId id="266" r:id="rId18"/>
    <p:sldId id="270" r:id="rId19"/>
    <p:sldId id="269" r:id="rId20"/>
    <p:sldId id="283" r:id="rId21"/>
    <p:sldId id="285" r:id="rId22"/>
    <p:sldId id="273" r:id="rId23"/>
    <p:sldId id="271" r:id="rId24"/>
    <p:sldId id="272" r:id="rId25"/>
    <p:sldId id="286" r:id="rId26"/>
    <p:sldId id="287" r:id="rId27"/>
    <p:sldId id="303" r:id="rId28"/>
    <p:sldId id="288" r:id="rId29"/>
    <p:sldId id="291" r:id="rId30"/>
    <p:sldId id="304" r:id="rId31"/>
    <p:sldId id="290" r:id="rId32"/>
    <p:sldId id="293" r:id="rId33"/>
    <p:sldId id="289" r:id="rId34"/>
    <p:sldId id="302" r:id="rId35"/>
    <p:sldId id="274" r:id="rId36"/>
    <p:sldId id="296" r:id="rId37"/>
    <p:sldId id="297" r:id="rId38"/>
    <p:sldId id="299" r:id="rId39"/>
    <p:sldId id="298" r:id="rId40"/>
    <p:sldId id="300" r:id="rId41"/>
    <p:sldId id="292" r:id="rId42"/>
    <p:sldId id="295" r:id="rId43"/>
    <p:sldId id="277" r:id="rId44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4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B401C690-96B5-1444-B572-525EF5306E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401C690-96B5-1444-B572-525EF5306E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401C690-96B5-1444-B572-525EF5306EF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C95337-0705-8E4B-8B5C-2107AAAF7D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99E3ED-7AC5-EA49-83B5-C4328CB2DA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8923BB-68BB-014E-9103-C2EBC566D3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F37F45-C99A-0B48-A583-705B1408D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5A7987-D0CC-BA4C-9072-9C72138F31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61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738" y="1768475"/>
            <a:ext cx="43576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E29A9B-0688-9E4D-B31B-2BD2FA0EB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9272B5-EDF0-1547-8348-56461A60E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1B1F3B-A963-DF47-B246-04838DE1D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B96E4E4-E939-934D-9FE9-ED67E1AE75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8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3C81E0-62B9-4D43-BD3E-D3E5AFE3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EB4DAE-572D-D243-B4B3-5C64485C3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61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4AC39E8F-B636-FB42-BCA7-29D84AC538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tizen.org/wiki/Security:Cynar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zen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40" y="827509"/>
            <a:ext cx="5855104" cy="56166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784" y="4067869"/>
            <a:ext cx="5508840" cy="1474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Calibri"/>
                <a:cs typeface="Calibri"/>
              </a:rPr>
              <a:t>Hacking </a:t>
            </a:r>
            <a:r>
              <a:rPr lang="en-US" sz="4800" b="1" dirty="0" err="1" smtClean="0">
                <a:solidFill>
                  <a:schemeClr val="tx1"/>
                </a:solidFill>
                <a:latin typeface="Calibri"/>
                <a:cs typeface="Calibri"/>
              </a:rPr>
              <a:t>Tizen</a:t>
            </a:r>
            <a:r>
              <a:rPr lang="en-US" sz="4800" b="1" dirty="0" smtClean="0">
                <a:solidFill>
                  <a:schemeClr val="tx1"/>
                </a:solidFill>
                <a:latin typeface="Calibri"/>
                <a:cs typeface="Calibri"/>
              </a:rPr>
              <a:t> :</a:t>
            </a:r>
          </a:p>
          <a:p>
            <a:r>
              <a:rPr lang="en-US" sz="4800" b="1" dirty="0" smtClean="0">
                <a:solidFill>
                  <a:schemeClr val="tx1"/>
                </a:solidFill>
                <a:latin typeface="Calibri"/>
                <a:cs typeface="Calibri"/>
              </a:rPr>
              <a:t>The OS of Everything</a:t>
            </a:r>
            <a:endParaRPr lang="en-US" sz="48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808" y="6300117"/>
            <a:ext cx="195862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AJIN ABRAHAM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323453"/>
            <a:ext cx="9067800" cy="1258888"/>
          </a:xfrm>
        </p:spPr>
        <p:txBody>
          <a:bodyPr/>
          <a:lstStyle/>
          <a:p>
            <a:r>
              <a:rPr lang="en-US" dirty="0" err="1" smtClean="0"/>
              <a:t>Tizen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hape 109"/>
          <p:cNvSpPr/>
          <p:nvPr/>
        </p:nvSpPr>
        <p:spPr>
          <a:xfrm>
            <a:off x="1609432" y="2412809"/>
            <a:ext cx="3833688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r>
              <a:rPr lang="en-US" sz="18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 Framework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(HTML5 + </a:t>
            </a:r>
            <a:r>
              <a:rPr lang="en-US" sz="180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 API)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0"/>
          <p:cNvSpPr/>
          <p:nvPr/>
        </p:nvSpPr>
        <p:spPr>
          <a:xfrm>
            <a:off x="5648032" y="2412809"/>
            <a:ext cx="35052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Tizen Native Framework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(C++ API)</a:t>
            </a:r>
          </a:p>
        </p:txBody>
      </p:sp>
      <p:sp>
        <p:nvSpPr>
          <p:cNvPr id="7" name="Shape 111"/>
          <p:cNvSpPr/>
          <p:nvPr/>
        </p:nvSpPr>
        <p:spPr>
          <a:xfrm>
            <a:off x="1609432" y="3733800"/>
            <a:ext cx="75438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12"/>
          <p:cNvSpPr txBox="1"/>
          <p:nvPr/>
        </p:nvSpPr>
        <p:spPr>
          <a:xfrm rot="16200000">
            <a:off x="618832" y="2753981"/>
            <a:ext cx="12442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</a:p>
        </p:txBody>
      </p:sp>
      <p:sp>
        <p:nvSpPr>
          <p:cNvPr id="9" name="Shape 113"/>
          <p:cNvSpPr txBox="1"/>
          <p:nvPr/>
        </p:nvSpPr>
        <p:spPr>
          <a:xfrm rot="16200000">
            <a:off x="927750" y="442543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sp>
        <p:nvSpPr>
          <p:cNvPr id="10" name="Shape 114"/>
          <p:cNvSpPr txBox="1"/>
          <p:nvPr/>
        </p:nvSpPr>
        <p:spPr>
          <a:xfrm rot="16200000">
            <a:off x="847741" y="5752845"/>
            <a:ext cx="7864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</a:p>
        </p:txBody>
      </p:sp>
      <p:sp>
        <p:nvSpPr>
          <p:cNvPr id="11" name="Shape 115"/>
          <p:cNvSpPr/>
          <p:nvPr/>
        </p:nvSpPr>
        <p:spPr>
          <a:xfrm>
            <a:off x="1609432" y="5661482"/>
            <a:ext cx="7543800" cy="5520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Kernel &amp; Drivers</a:t>
            </a:r>
          </a:p>
        </p:txBody>
      </p:sp>
      <p:pic>
        <p:nvPicPr>
          <p:cNvPr id="12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0432" y="4023473"/>
            <a:ext cx="6934199" cy="11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17"/>
          <p:cNvSpPr txBox="1"/>
          <p:nvPr/>
        </p:nvSpPr>
        <p:spPr>
          <a:xfrm>
            <a:off x="1968704" y="1752600"/>
            <a:ext cx="203812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 .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wgt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18"/>
          <p:cNvSpPr txBox="1"/>
          <p:nvPr/>
        </p:nvSpPr>
        <p:spPr>
          <a:xfrm>
            <a:off x="5931104" y="1779178"/>
            <a:ext cx="21691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 Native App .tpk</a:t>
            </a:r>
          </a:p>
        </p:txBody>
      </p:sp>
      <p:sp>
        <p:nvSpPr>
          <p:cNvPr id="15" name="Shape 119"/>
          <p:cNvSpPr/>
          <p:nvPr/>
        </p:nvSpPr>
        <p:spPr>
          <a:xfrm>
            <a:off x="3161892" y="2121932"/>
            <a:ext cx="76199" cy="2642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20"/>
          <p:cNvSpPr/>
          <p:nvPr/>
        </p:nvSpPr>
        <p:spPr>
          <a:xfrm>
            <a:off x="7176143" y="2121931"/>
            <a:ext cx="76199" cy="2642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1"/>
          <p:cNvSpPr/>
          <p:nvPr/>
        </p:nvSpPr>
        <p:spPr>
          <a:xfrm>
            <a:off x="575816" y="6438564"/>
            <a:ext cx="893668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25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539477"/>
            <a:ext cx="9067800" cy="1258888"/>
          </a:xfrm>
        </p:spPr>
        <p:txBody>
          <a:bodyPr/>
          <a:lstStyle/>
          <a:p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 = Standard HTML5 + </a:t>
            </a:r>
            <a:r>
              <a:rPr lang="en-US" sz="36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Device 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lang="en-US" sz="3600" dirty="0"/>
          </a:p>
        </p:txBody>
      </p:sp>
      <p:pic>
        <p:nvPicPr>
          <p:cNvPr id="5" name="Shape 12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 bwMode="auto">
          <a:xfrm>
            <a:off x="1079872" y="2051645"/>
            <a:ext cx="8183512" cy="439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56190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539477"/>
            <a:ext cx="9067800" cy="1258888"/>
          </a:xfrm>
        </p:spPr>
        <p:txBody>
          <a:bodyPr/>
          <a:lstStyle/>
          <a:p>
            <a:r>
              <a:rPr lang="en-US" dirty="0" smtClean="0"/>
              <a:t>Android Web App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Tizen</a:t>
            </a:r>
            <a:r>
              <a:rPr lang="en-US" dirty="0" smtClean="0"/>
              <a:t>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Tizen</a:t>
            </a:r>
            <a:r>
              <a:rPr lang="en-US" dirty="0" smtClean="0"/>
              <a:t> Web Apps are powerful and feature rich.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Android Web Apps in </a:t>
            </a:r>
            <a:r>
              <a:rPr lang="en-US" dirty="0" err="1" smtClean="0"/>
              <a:t>WebView</a:t>
            </a:r>
            <a:r>
              <a:rPr lang="en-US" dirty="0" smtClean="0"/>
              <a:t> and can interact with Device features using </a:t>
            </a:r>
            <a:r>
              <a:rPr lang="en-US" dirty="0" err="1" smtClean="0"/>
              <a:t>addJavascriptInterface</a:t>
            </a:r>
            <a:r>
              <a:rPr lang="en-US" dirty="0" smtClean="0"/>
              <a:t>.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Tizen</a:t>
            </a:r>
            <a:r>
              <a:rPr lang="en-US" dirty="0" smtClean="0"/>
              <a:t>, It provides Web API that allows to leverage </a:t>
            </a:r>
            <a:r>
              <a:rPr lang="en-US" dirty="0"/>
              <a:t>D</a:t>
            </a:r>
            <a:r>
              <a:rPr lang="en-US" dirty="0" smtClean="0"/>
              <a:t>evice features and are restricted using permissions and CSP.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4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539477"/>
            <a:ext cx="9067800" cy="1258888"/>
          </a:xfrm>
        </p:spPr>
        <p:txBody>
          <a:bodyPr/>
          <a:lstStyle/>
          <a:p>
            <a:r>
              <a:rPr lang="en-US" dirty="0" err="1" smtClean="0"/>
              <a:t>Tizen</a:t>
            </a:r>
            <a:r>
              <a:rPr lang="en-US" dirty="0" smtClean="0"/>
              <a:t> 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064" y="2627709"/>
            <a:ext cx="8866187" cy="43815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600" dirty="0" smtClean="0"/>
              <a:t>Native Apps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Web Apps 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Hybrid Apps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463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 (.</a:t>
            </a:r>
            <a:r>
              <a:rPr lang="en-US" dirty="0" err="1" smtClean="0"/>
              <a:t>tpk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native_application_directory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" y="1475581"/>
            <a:ext cx="8496944" cy="53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(.</a:t>
            </a:r>
            <a:r>
              <a:rPr lang="en-US" dirty="0" err="1" smtClean="0"/>
              <a:t>wgt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web_app_directory_stru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b="78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(.</a:t>
            </a:r>
            <a:r>
              <a:rPr lang="en-US" dirty="0" err="1" smtClean="0"/>
              <a:t>wgt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hybrid_app_package_manag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6" y="1475581"/>
            <a:ext cx="7920880" cy="52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1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776" y="1331565"/>
            <a:ext cx="6480720" cy="565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222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root applications</a:t>
            </a:r>
          </a:p>
          <a:p>
            <a:pPr marL="1028700" lvl="1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applications run under same non-root user ID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middleware daemons will run as non-root user</a:t>
            </a:r>
          </a:p>
          <a:p>
            <a:pPr lv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</a:pP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 sandboxing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applications are sandboxed by Smack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application has its own Smack label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application unable to send IPC and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r/w other application files</a:t>
            </a:r>
          </a:p>
          <a:p>
            <a:pPr lv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</a:pP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Resource access control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Important system objects are Smack labeled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daemons will make use of Smack and enforce access control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owned by root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only able to write to home directory</a:t>
            </a:r>
          </a:p>
          <a:p>
            <a:pPr lv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</a:pP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Permission Model/Least privilege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applications will have manifest file describing permissions</a:t>
            </a:r>
          </a:p>
          <a:p>
            <a:pPr marL="1028700" lvl="1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 file describes SMACK labels and rule of the application to get proper privileges</a:t>
            </a:r>
          </a:p>
          <a:p>
            <a:pPr marL="285750" lvl="0" indent="-28575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CSP for Web Apps</a:t>
            </a:r>
          </a:p>
          <a:p>
            <a:pPr marL="285750" lvl="0" indent="-28575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Char char="•"/>
            </a:pP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Security Framework by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McAfee –</a:t>
            </a:r>
            <a:r>
              <a:rPr lang="en-US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API for </a:t>
            </a:r>
            <a:r>
              <a:rPr lang="en-US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AVs.</a:t>
            </a:r>
            <a:endParaRPr lang="en-US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Screen Shot 2015-01-21 at 1.0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88" y="2195661"/>
            <a:ext cx="3273772" cy="3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SMACK : Simple Mandatory Access Control Kernel</a:t>
            </a:r>
            <a:endParaRPr lang="en-US" sz="3200" dirty="0"/>
          </a:p>
        </p:txBody>
      </p:sp>
      <p:sp>
        <p:nvSpPr>
          <p:cNvPr id="4" name="Shape 180"/>
          <p:cNvSpPr/>
          <p:nvPr/>
        </p:nvSpPr>
        <p:spPr>
          <a:xfrm>
            <a:off x="620700" y="3280625"/>
            <a:ext cx="1377599" cy="923399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Web app 1</a:t>
            </a:r>
          </a:p>
        </p:txBody>
      </p:sp>
      <p:sp>
        <p:nvSpPr>
          <p:cNvPr id="5" name="Shape 181"/>
          <p:cNvSpPr/>
          <p:nvPr/>
        </p:nvSpPr>
        <p:spPr>
          <a:xfrm>
            <a:off x="3635425" y="3280625"/>
            <a:ext cx="2679599" cy="923399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Native App (uid: app)</a:t>
            </a:r>
          </a:p>
        </p:txBody>
      </p:sp>
      <p:sp>
        <p:nvSpPr>
          <p:cNvPr id="6" name="Shape 182"/>
          <p:cNvSpPr/>
          <p:nvPr/>
        </p:nvSpPr>
        <p:spPr>
          <a:xfrm>
            <a:off x="3635425" y="4386575"/>
            <a:ext cx="2679599" cy="923399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Native Framework</a:t>
            </a:r>
          </a:p>
        </p:txBody>
      </p:sp>
      <p:sp>
        <p:nvSpPr>
          <p:cNvPr id="7" name="Shape 183"/>
          <p:cNvSpPr/>
          <p:nvPr/>
        </p:nvSpPr>
        <p:spPr>
          <a:xfrm>
            <a:off x="620700" y="6308850"/>
            <a:ext cx="7660499" cy="348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Shape 184"/>
          <p:cNvSpPr/>
          <p:nvPr/>
        </p:nvSpPr>
        <p:spPr>
          <a:xfrm>
            <a:off x="620700" y="4386575"/>
            <a:ext cx="2679599" cy="923399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 Runtime (uid: app)</a:t>
            </a:r>
          </a:p>
        </p:txBody>
      </p:sp>
      <p:sp>
        <p:nvSpPr>
          <p:cNvPr id="9" name="Shape 185"/>
          <p:cNvSpPr/>
          <p:nvPr/>
        </p:nvSpPr>
        <p:spPr>
          <a:xfrm>
            <a:off x="6437150" y="3280625"/>
            <a:ext cx="1768199" cy="20295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Some Daemon (uid:root)</a:t>
            </a:r>
          </a:p>
        </p:txBody>
      </p:sp>
      <p:sp>
        <p:nvSpPr>
          <p:cNvPr id="10" name="Shape 186"/>
          <p:cNvSpPr/>
          <p:nvPr/>
        </p:nvSpPr>
        <p:spPr>
          <a:xfrm>
            <a:off x="6706600" y="1801550"/>
            <a:ext cx="1768199" cy="514799"/>
          </a:xfrm>
          <a:prstGeom prst="snip2DiagRect">
            <a:avLst>
              <a:gd name="adj1" fmla="val 0"/>
              <a:gd name="adj2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SMACK LABEL</a:t>
            </a:r>
          </a:p>
        </p:txBody>
      </p:sp>
      <p:sp>
        <p:nvSpPr>
          <p:cNvPr id="11" name="Shape 187"/>
          <p:cNvSpPr/>
          <p:nvPr/>
        </p:nvSpPr>
        <p:spPr>
          <a:xfrm>
            <a:off x="2128072" y="3280625"/>
            <a:ext cx="1096500" cy="923399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 app 2</a:t>
            </a:r>
          </a:p>
        </p:txBody>
      </p:sp>
      <p:sp>
        <p:nvSpPr>
          <p:cNvPr id="12" name="Shape 188"/>
          <p:cNvSpPr/>
          <p:nvPr/>
        </p:nvSpPr>
        <p:spPr>
          <a:xfrm>
            <a:off x="848725" y="3000900"/>
            <a:ext cx="868499" cy="514799"/>
          </a:xfrm>
          <a:prstGeom prst="snip2DiagRect">
            <a:avLst>
              <a:gd name="adj1" fmla="val 0"/>
              <a:gd name="adj2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Web1</a:t>
            </a:r>
          </a:p>
        </p:txBody>
      </p:sp>
      <p:sp>
        <p:nvSpPr>
          <p:cNvPr id="13" name="Shape 189"/>
          <p:cNvSpPr/>
          <p:nvPr/>
        </p:nvSpPr>
        <p:spPr>
          <a:xfrm>
            <a:off x="2242075" y="3000900"/>
            <a:ext cx="868499" cy="514799"/>
          </a:xfrm>
          <a:prstGeom prst="snip2DiagRect">
            <a:avLst>
              <a:gd name="adj1" fmla="val 0"/>
              <a:gd name="adj2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Web2</a:t>
            </a:r>
          </a:p>
        </p:txBody>
      </p:sp>
      <p:sp>
        <p:nvSpPr>
          <p:cNvPr id="14" name="Shape 190"/>
          <p:cNvSpPr/>
          <p:nvPr/>
        </p:nvSpPr>
        <p:spPr>
          <a:xfrm>
            <a:off x="4396626" y="3000900"/>
            <a:ext cx="1363766" cy="514799"/>
          </a:xfrm>
          <a:prstGeom prst="snip2DiagRect">
            <a:avLst>
              <a:gd name="adj1" fmla="val 0"/>
              <a:gd name="adj2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Native1</a:t>
            </a:r>
          </a:p>
        </p:txBody>
      </p:sp>
      <p:sp>
        <p:nvSpPr>
          <p:cNvPr id="15" name="Shape 191"/>
          <p:cNvSpPr/>
          <p:nvPr/>
        </p:nvSpPr>
        <p:spPr>
          <a:xfrm>
            <a:off x="6725877" y="3000900"/>
            <a:ext cx="1194755" cy="514799"/>
          </a:xfrm>
          <a:prstGeom prst="snip2DiagRect">
            <a:avLst>
              <a:gd name="adj1" fmla="val 0"/>
              <a:gd name="adj2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Daemon</a:t>
            </a:r>
          </a:p>
        </p:txBody>
      </p:sp>
      <p:sp>
        <p:nvSpPr>
          <p:cNvPr id="16" name="Shape 192"/>
          <p:cNvSpPr/>
          <p:nvPr/>
        </p:nvSpPr>
        <p:spPr>
          <a:xfrm>
            <a:off x="650975" y="5450075"/>
            <a:ext cx="7660499" cy="738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marL="3200400" indent="0">
              <a:spcBef>
                <a:spcPts val="0"/>
              </a:spcBef>
              <a:buNone/>
            </a:pPr>
            <a:r>
              <a:rPr lang="en-US"/>
              <a:t>File System</a:t>
            </a:r>
          </a:p>
        </p:txBody>
      </p:sp>
      <p:sp>
        <p:nvSpPr>
          <p:cNvPr id="17" name="Shape 193"/>
          <p:cNvSpPr/>
          <p:nvPr/>
        </p:nvSpPr>
        <p:spPr>
          <a:xfrm>
            <a:off x="968900" y="5722575"/>
            <a:ext cx="975068" cy="514781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Web1</a:t>
            </a:r>
          </a:p>
        </p:txBody>
      </p:sp>
      <p:sp>
        <p:nvSpPr>
          <p:cNvPr id="18" name="Shape 194"/>
          <p:cNvSpPr/>
          <p:nvPr/>
        </p:nvSpPr>
        <p:spPr>
          <a:xfrm>
            <a:off x="2476250" y="5794075"/>
            <a:ext cx="907878" cy="514781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Web2</a:t>
            </a:r>
          </a:p>
        </p:txBody>
      </p:sp>
      <p:sp>
        <p:nvSpPr>
          <p:cNvPr id="19" name="Shape 195"/>
          <p:cNvSpPr/>
          <p:nvPr/>
        </p:nvSpPr>
        <p:spPr>
          <a:xfrm>
            <a:off x="5404624" y="5722575"/>
            <a:ext cx="1291872" cy="514781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Native 1</a:t>
            </a:r>
          </a:p>
        </p:txBody>
      </p:sp>
      <p:cxnSp>
        <p:nvCxnSpPr>
          <p:cNvPr id="20" name="Shape 196"/>
          <p:cNvCxnSpPr>
            <a:stCxn id="12" idx="1"/>
          </p:cNvCxnSpPr>
          <p:nvPr/>
        </p:nvCxnSpPr>
        <p:spPr>
          <a:xfrm>
            <a:off x="1282974" y="3515699"/>
            <a:ext cx="1305899" cy="22221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hape 197"/>
          <p:cNvSpPr/>
          <p:nvPr/>
        </p:nvSpPr>
        <p:spPr>
          <a:xfrm>
            <a:off x="1379875" y="4132950"/>
            <a:ext cx="748200" cy="514799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784" y="1547589"/>
            <a:ext cx="6168838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Basic Rule : “</a:t>
            </a: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what's 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mine is mine; what's yours is yours</a:t>
            </a: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”</a:t>
            </a:r>
            <a:b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SMACK allows you to add controlled exception to this basic rule.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18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SMACK : Simple Mandatory Access Control Kernel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63848" y="1475581"/>
            <a:ext cx="8496944" cy="586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40"/>
              </a:spcBef>
              <a:buClr>
                <a:schemeClr val="dk1"/>
              </a:buClr>
              <a:buSzPct val="78571"/>
            </a:pPr>
            <a:r>
              <a:rPr lang="en-US" sz="2400" b="1" dirty="0" smtClean="0">
                <a:solidFill>
                  <a:srgbClr val="000000"/>
                </a:solidFill>
              </a:rPr>
              <a:t>SMACK Terms:</a:t>
            </a:r>
          </a:p>
          <a:p>
            <a:pPr lvl="0">
              <a:spcBef>
                <a:spcPts val="640"/>
              </a:spcBef>
              <a:buClr>
                <a:schemeClr val="dk1"/>
              </a:buClr>
              <a:buSzPct val="78571"/>
            </a:pP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78571"/>
            </a:pP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b="1" dirty="0" smtClean="0">
                <a:solidFill>
                  <a:srgbClr val="000000"/>
                </a:solidFill>
              </a:rPr>
              <a:t>Subject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Any Running Process (Have Smack Label)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78571"/>
            </a:pP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b="1" dirty="0" smtClean="0">
                <a:solidFill>
                  <a:srgbClr val="000000"/>
                </a:solidFill>
              </a:rPr>
              <a:t>Object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00"/>
                </a:solidFill>
              </a:rPr>
              <a:t> File, IPC, Sockets, Process</a:t>
            </a:r>
          </a:p>
          <a:p>
            <a:pPr lvl="0">
              <a:spcBef>
                <a:spcPts val="640"/>
              </a:spcBef>
              <a:buClr>
                <a:schemeClr val="dk1"/>
              </a:buClr>
              <a:buSzPct val="78571"/>
            </a:pP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b="1" dirty="0" smtClean="0">
                <a:solidFill>
                  <a:srgbClr val="000000"/>
                </a:solidFill>
              </a:rPr>
              <a:t>Access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Read (r), Write (w), Execute (e), Append (a) , Lock (l), Transmute (t)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25000"/>
            </a:pP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25000"/>
            </a:pPr>
            <a:r>
              <a:rPr lang="en-US" dirty="0" smtClean="0">
                <a:solidFill>
                  <a:srgbClr val="000000"/>
                </a:solidFill>
              </a:rPr>
              <a:t>-- </a:t>
            </a:r>
            <a:r>
              <a:rPr lang="en-US" b="1" dirty="0" smtClean="0">
                <a:solidFill>
                  <a:srgbClr val="000000"/>
                </a:solidFill>
              </a:rPr>
              <a:t>Label</a:t>
            </a:r>
          </a:p>
          <a:p>
            <a:pPr marL="457200" lvl="0" indent="-317500">
              <a:spcBef>
                <a:spcPts val="640"/>
              </a:spcBef>
              <a:buClr>
                <a:schemeClr val="dk1"/>
              </a:buClr>
              <a:buFont typeface="Calibri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Just  valid ASCII characters with no meaning, “security tag” applied to subjects (i.e., processes) and objects (i.e., </a:t>
            </a:r>
            <a:r>
              <a:rPr lang="en-US" dirty="0" err="1" smtClean="0">
                <a:solidFill>
                  <a:srgbClr val="000000"/>
                </a:solidFill>
              </a:rPr>
              <a:t>filesystem</a:t>
            </a:r>
            <a:r>
              <a:rPr lang="en-US" dirty="0" smtClean="0">
                <a:solidFill>
                  <a:srgbClr val="000000"/>
                </a:solidFill>
              </a:rPr>
              <a:t> objects, sockets, processes). The label of a running process is called it’s </a:t>
            </a:r>
            <a:r>
              <a:rPr lang="en-US" b="1" dirty="0" smtClean="0">
                <a:solidFill>
                  <a:srgbClr val="000000"/>
                </a:solidFill>
              </a:rPr>
              <a:t>Context.</a:t>
            </a:r>
          </a:p>
          <a:p>
            <a:pPr marL="457200" lvl="0" indent="-317500">
              <a:spcBef>
                <a:spcPts val="640"/>
              </a:spcBef>
              <a:buClr>
                <a:schemeClr val="dk1"/>
              </a:buClr>
              <a:buFont typeface="Calibri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marL="139700" lvl="0">
              <a:spcBef>
                <a:spcPts val="640"/>
              </a:spcBef>
              <a:buClr>
                <a:schemeClr val="dk1"/>
              </a:buClr>
            </a:pPr>
            <a:r>
              <a:rPr lang="en-US" b="1" dirty="0" smtClean="0">
                <a:solidFill>
                  <a:srgbClr val="000000"/>
                </a:solidFill>
              </a:rPr>
              <a:t>41,000 SMACK Rules in </a:t>
            </a:r>
            <a:r>
              <a:rPr lang="en-US" b="1" dirty="0" err="1" smtClean="0">
                <a:solidFill>
                  <a:srgbClr val="000000"/>
                </a:solidFill>
              </a:rPr>
              <a:t>Tizen</a:t>
            </a:r>
            <a:r>
              <a:rPr lang="en-US" b="1" dirty="0" smtClean="0">
                <a:solidFill>
                  <a:srgbClr val="000000"/>
                </a:solidFill>
              </a:rPr>
              <a:t> 2.2.1 !!</a:t>
            </a:r>
            <a:endParaRPr lang="en-US" dirty="0" smtClean="0">
              <a:solidFill>
                <a:srgbClr val="000000"/>
              </a:solidFill>
            </a:endParaRPr>
          </a:p>
          <a:p>
            <a:pPr marL="139700" lvl="0">
              <a:spcBef>
                <a:spcPts val="640"/>
              </a:spcBef>
              <a:buClr>
                <a:schemeClr val="dk1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139700" lvl="0">
              <a:spcBef>
                <a:spcPts val="640"/>
              </a:spcBef>
              <a:buClr>
                <a:schemeClr val="dk1"/>
              </a:buClr>
            </a:pPr>
            <a:r>
              <a:rPr lang="en-US" dirty="0" smtClean="0">
                <a:solidFill>
                  <a:srgbClr val="000000"/>
                </a:solidFill>
              </a:rPr>
              <a:t>From </a:t>
            </a:r>
            <a:r>
              <a:rPr lang="en-US" dirty="0" err="1" smtClean="0">
                <a:solidFill>
                  <a:srgbClr val="000000"/>
                </a:solidFill>
              </a:rPr>
              <a:t>Tizen</a:t>
            </a:r>
            <a:r>
              <a:rPr lang="en-US" dirty="0">
                <a:solidFill>
                  <a:srgbClr val="000000"/>
                </a:solidFill>
              </a:rPr>
              <a:t> 3.</a:t>
            </a:r>
            <a:r>
              <a:rPr lang="en-US" dirty="0" smtClean="0">
                <a:solidFill>
                  <a:srgbClr val="000000"/>
                </a:solidFill>
              </a:rPr>
              <a:t>X: ( Smack Three domain Model, </a:t>
            </a:r>
            <a:r>
              <a:rPr lang="en-US" dirty="0" err="1" smtClean="0">
                <a:solidFill>
                  <a:srgbClr val="000000"/>
                </a:solidFill>
              </a:rPr>
              <a:t>Cynara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://wiki.tizen.org/wiki/Security:Cynara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</a:pPr>
            <a:endParaRPr lang="en-US" sz="40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7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8184" y="827509"/>
            <a:ext cx="2032553" cy="729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Calibri"/>
                <a:cs typeface="Calibri"/>
              </a:rPr>
              <a:t>whoami</a:t>
            </a:r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3808" y="2267669"/>
            <a:ext cx="8866187" cy="43815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Security Enthusiast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Application Security Engineer ,Yodlee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Blogs at </a:t>
            </a:r>
            <a:r>
              <a:rPr lang="en-US" sz="3600" b="1" dirty="0" err="1" smtClean="0">
                <a:latin typeface="Calibri"/>
                <a:cs typeface="Calibri"/>
              </a:rPr>
              <a:t>opensecurity.in</a:t>
            </a:r>
            <a:endParaRPr lang="en-US" sz="3600" b="1" dirty="0" smtClean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Spoken at </a:t>
            </a:r>
            <a:r>
              <a:rPr lang="en-US" sz="3600" dirty="0" err="1">
                <a:latin typeface="Calibri"/>
                <a:cs typeface="Calibri"/>
              </a:rPr>
              <a:t>ClubHack</a:t>
            </a:r>
            <a:r>
              <a:rPr lang="en-US" sz="3600" dirty="0">
                <a:latin typeface="Calibri"/>
                <a:cs typeface="Calibri"/>
              </a:rPr>
              <a:t>, NULLCON, OWASP </a:t>
            </a:r>
            <a:r>
              <a:rPr lang="en-US" sz="3600" dirty="0" err="1">
                <a:latin typeface="Calibri"/>
                <a:cs typeface="Calibri"/>
              </a:rPr>
              <a:t>AppSec</a:t>
            </a:r>
            <a:r>
              <a:rPr lang="en-US" sz="3600" dirty="0">
                <a:latin typeface="Calibri"/>
                <a:cs typeface="Calibri"/>
              </a:rPr>
              <a:t> </a:t>
            </a:r>
            <a:r>
              <a:rPr lang="en-US" sz="3600" dirty="0" err="1" smtClean="0">
                <a:latin typeface="Calibri"/>
                <a:cs typeface="Calibri"/>
              </a:rPr>
              <a:t>AsiaPac</a:t>
            </a:r>
            <a:r>
              <a:rPr lang="en-US" sz="3600" dirty="0" smtClean="0">
                <a:latin typeface="Calibri"/>
                <a:cs typeface="Calibri"/>
              </a:rPr>
              <a:t>, </a:t>
            </a:r>
            <a:r>
              <a:rPr lang="en-US" sz="3600" dirty="0" err="1" smtClean="0">
                <a:latin typeface="Calibri"/>
                <a:cs typeface="Calibri"/>
              </a:rPr>
              <a:t>BlackHat</a:t>
            </a:r>
            <a:r>
              <a:rPr lang="en-US" sz="3600" dirty="0" smtClean="0">
                <a:latin typeface="Calibri"/>
                <a:cs typeface="Calibri"/>
              </a:rPr>
              <a:t> Europe, Ground </a:t>
            </a:r>
            <a:r>
              <a:rPr lang="en-US" sz="3600" dirty="0">
                <a:latin typeface="Calibri"/>
                <a:cs typeface="Calibri"/>
              </a:rPr>
              <a:t>Zero </a:t>
            </a:r>
            <a:r>
              <a:rPr lang="en-US" sz="3600" dirty="0" smtClean="0">
                <a:latin typeface="Calibri"/>
                <a:cs typeface="Calibri"/>
              </a:rPr>
              <a:t>Summit few others</a:t>
            </a:r>
            <a:endParaRPr lang="en-US" sz="3600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3600" dirty="0" smtClean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88" y="1907629"/>
            <a:ext cx="3240360" cy="9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899517"/>
            <a:ext cx="8866187" cy="792088"/>
          </a:xfrm>
        </p:spPr>
        <p:txBody>
          <a:bodyPr/>
          <a:lstStyle/>
          <a:p>
            <a:pPr algn="ctr"/>
            <a:r>
              <a:rPr lang="en-US" sz="3600" dirty="0" smtClean="0"/>
              <a:t>Native Apps – </a:t>
            </a:r>
            <a:r>
              <a:rPr lang="en-US" sz="3600" dirty="0" err="1" smtClean="0"/>
              <a:t>manifest.xml</a:t>
            </a:r>
            <a:endParaRPr lang="en-US" sz="3600" dirty="0" smtClean="0"/>
          </a:p>
          <a:p>
            <a:pPr algn="ctr"/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19597"/>
            <a:ext cx="9181975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8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755501"/>
            <a:ext cx="9067800" cy="1258888"/>
          </a:xfrm>
        </p:spPr>
        <p:txBody>
          <a:bodyPr/>
          <a:lstStyle/>
          <a:p>
            <a:r>
              <a:rPr lang="en-US" dirty="0"/>
              <a:t>Web Apps – </a:t>
            </a:r>
            <a:r>
              <a:rPr lang="en-US" dirty="0" err="1"/>
              <a:t>config.xml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36" y="1475581"/>
            <a:ext cx="6840760" cy="2396314"/>
          </a:xfrm>
          <a:prstGeom prst="rect">
            <a:avLst/>
          </a:prstGeom>
        </p:spPr>
      </p:pic>
      <p:pic>
        <p:nvPicPr>
          <p:cNvPr id="5" name="Picture 4" descr="Screen Shot 2015-01-27 at 1.12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3995861"/>
            <a:ext cx="7823244" cy="28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WebKit2 on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84" y="1259557"/>
            <a:ext cx="8866187" cy="43815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000" dirty="0" err="1" smtClean="0"/>
              <a:t>Tizen</a:t>
            </a:r>
            <a:r>
              <a:rPr lang="en-US" sz="2000" dirty="0" smtClean="0"/>
              <a:t> uses WebKit2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New API Layer over </a:t>
            </a:r>
            <a:r>
              <a:rPr lang="en-US" sz="2000" dirty="0" err="1" smtClean="0"/>
              <a:t>WebKit</a:t>
            </a: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Supports Split Process Model, Like your Chrome Tabs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Encrypt HTML, JS and CSS stored in Device, Encrypts at Install time and Runtime decryption . &lt;</a:t>
            </a:r>
            <a:r>
              <a:rPr lang="en-US" sz="2000" dirty="0" err="1"/>
              <a:t>tizen:setting</a:t>
            </a:r>
            <a:r>
              <a:rPr lang="en-US" sz="2000" dirty="0"/>
              <a:t> /&gt; </a:t>
            </a:r>
            <a:endParaRPr lang="en-US" sz="2000" dirty="0" smtClean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creen Shot 2015-01-27 at 1.14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04" y="3347789"/>
            <a:ext cx="69573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2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2"/>
          <p:cNvSpPr txBox="1">
            <a:spLocks noGrp="1"/>
          </p:cNvSpPr>
          <p:nvPr>
            <p:ph type="title"/>
          </p:nvPr>
        </p:nvSpPr>
        <p:spPr>
          <a:xfrm>
            <a:off x="647824" y="5394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203"/>
          <p:cNvSpPr txBox="1"/>
          <p:nvPr/>
        </p:nvSpPr>
        <p:spPr>
          <a:xfrm>
            <a:off x="4169792" y="309692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204"/>
          <p:cNvSpPr/>
          <p:nvPr/>
        </p:nvSpPr>
        <p:spPr>
          <a:xfrm>
            <a:off x="5539612" y="2627709"/>
            <a:ext cx="4536504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identified by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UID (app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Permission: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Manifest.xml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Config.xml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MessagePort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IPC using socket</a:t>
            </a: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SMACK &amp;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CSP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Security Framework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by Developer &amp; Distributor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05"/>
          <p:cNvSpPr/>
          <p:nvPr/>
        </p:nvSpPr>
        <p:spPr>
          <a:xfrm>
            <a:off x="1079872" y="2195661"/>
            <a:ext cx="3816424" cy="15841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identified by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 :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AndroidManifest.xml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Binder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 using Intents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SELinux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by Developer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5976" y="4787949"/>
            <a:ext cx="6766917" cy="215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1800" b="1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endParaRPr lang="en-US" sz="1800" b="1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Apps run under user “mobile”. </a:t>
            </a: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permission model. Ask for Permission at Runtime.</a:t>
            </a: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Mach Ports/ Distributed Notifications/ Distributed Objects/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AppleEvents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&amp;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AppleScript/Pasteboard/XPC based IPC</a:t>
            </a: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Powerbox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Seatbelt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Distributor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ndroid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304" y="1259557"/>
            <a:ext cx="2255473" cy="1691605"/>
          </a:xfrm>
          <a:prstGeom prst="rect">
            <a:avLst/>
          </a:prstGeom>
        </p:spPr>
      </p:pic>
      <p:pic>
        <p:nvPicPr>
          <p:cNvPr id="11" name="Picture 10" descr="io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32" y="4499917"/>
            <a:ext cx="1512168" cy="756084"/>
          </a:xfrm>
          <a:prstGeom prst="rect">
            <a:avLst/>
          </a:prstGeom>
        </p:spPr>
      </p:pic>
      <p:pic>
        <p:nvPicPr>
          <p:cNvPr id="12" name="Picture 11" descr="Tizen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763613"/>
            <a:ext cx="792088" cy="7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8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467469"/>
            <a:ext cx="9067800" cy="1258888"/>
          </a:xfrm>
        </p:spPr>
        <p:txBody>
          <a:bodyPr/>
          <a:lstStyle/>
          <a:p>
            <a:r>
              <a:rPr lang="en-US" dirty="0" smtClean="0"/>
              <a:t>Enough! Let’s Hack </a:t>
            </a:r>
            <a:r>
              <a:rPr lang="en-US" dirty="0" err="1" smtClean="0"/>
              <a:t>Tizen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2123653"/>
            <a:ext cx="8866187" cy="4381500"/>
          </a:xfrm>
        </p:spPr>
        <p:txBody>
          <a:bodyPr/>
          <a:lstStyle/>
          <a:p>
            <a:r>
              <a:rPr lang="en-US" dirty="0" smtClean="0"/>
              <a:t>Research Focus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Tizen</a:t>
            </a:r>
            <a:r>
              <a:rPr lang="en-US" dirty="0" smtClean="0"/>
              <a:t> 2.2.1 SDK –Emulator and </a:t>
            </a:r>
            <a:r>
              <a:rPr lang="en-US" dirty="0" err="1" smtClean="0"/>
              <a:t>Tizen</a:t>
            </a:r>
            <a:r>
              <a:rPr lang="en-US" dirty="0" smtClean="0"/>
              <a:t> IVI 3.0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Tizen</a:t>
            </a:r>
            <a:r>
              <a:rPr lang="en-US" dirty="0" smtClean="0"/>
              <a:t> OS Memory Protection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Tizen</a:t>
            </a:r>
            <a:r>
              <a:rPr lang="en-US" dirty="0" smtClean="0"/>
              <a:t> CSP and </a:t>
            </a:r>
            <a:r>
              <a:rPr lang="en-US" dirty="0" err="1" smtClean="0"/>
              <a:t>WebKit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18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Shellshock!</a:t>
            </a:r>
            <a:endParaRPr lang="en-US" dirty="0"/>
          </a:p>
        </p:txBody>
      </p:sp>
      <p:pic>
        <p:nvPicPr>
          <p:cNvPr id="6" name="Picture 5" descr="t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" y="1547589"/>
            <a:ext cx="10080625" cy="49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467469"/>
            <a:ext cx="9067800" cy="1258888"/>
          </a:xfrm>
        </p:spPr>
        <p:txBody>
          <a:bodyPr/>
          <a:lstStyle/>
          <a:p>
            <a:r>
              <a:rPr lang="en-US" dirty="0" smtClean="0"/>
              <a:t>DEP Bypassed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195661"/>
            <a:ext cx="8866187" cy="3954314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Data Execution Prevention is enabled,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Stack should be non-executable.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DEP Prevents </a:t>
            </a:r>
            <a:r>
              <a:rPr lang="en-US" dirty="0" err="1" smtClean="0"/>
              <a:t>Shellcode</a:t>
            </a:r>
            <a:r>
              <a:rPr lang="en-US" dirty="0" smtClean="0"/>
              <a:t> at Stack from Executing.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But DEP is not seen in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5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2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784" y="1619597"/>
            <a:ext cx="8456111" cy="501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As per documentation ASLR is fully implemented in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2.1 itself.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Already Broken in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2.2.1 , discovered by 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Shuichiro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Suzuki 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proc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/sys/kernel/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randomize_va_space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is set to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which tell us that ASLR is enabled.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But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as the personality  value of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proc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/self/personality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is set to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00040000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. which corresponds to (ADDR_NO_RANDOMIZE) disables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ASLR.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Issue is patched in 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2.2 by setting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proc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/self/personality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to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00000000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PIE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(position-independent executable). So this this will make all the native application ASLR enabled by default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But due to implementation issues, it was still found that ASLR is still in broken state. 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ASLR Bypassed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9" y="3635821"/>
            <a:ext cx="931586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3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ASLR Bypassed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3559" b="3559"/>
          <a:stretch>
            <a:fillRect/>
          </a:stretch>
        </p:blipFill>
        <p:spPr>
          <a:xfrm>
            <a:off x="29354" y="1475581"/>
            <a:ext cx="10054116" cy="4968552"/>
          </a:xfrm>
        </p:spPr>
      </p:pic>
    </p:spTree>
    <p:extLst>
      <p:ext uri="{BB962C8B-B14F-4D97-AF65-F5344CB8AC3E}">
        <p14:creationId xmlns:p14="http://schemas.microsoft.com/office/powerpoint/2010/main" val="92374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39477"/>
            <a:ext cx="9067800" cy="1258888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Images belongs to their respective owners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All vulnerabilities discussed here a responsibly disclosed to </a:t>
            </a:r>
            <a:r>
              <a:rPr lang="en-US" dirty="0" err="1" smtClean="0"/>
              <a:t>Tizen</a:t>
            </a:r>
            <a:r>
              <a:rPr lang="en-US" dirty="0" smtClean="0"/>
              <a:t> Security community handled by Intel.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33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2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URL Address Spoofing/Content Injection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63848" y="1907629"/>
            <a:ext cx="7416824" cy="181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&lt;script&gt;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window.open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('https://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facebook.com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/');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w.document.write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("&lt;h1&gt;You 've been Hacked&lt;/h1&gt;");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w.focus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&lt;/script&gt;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872" y="4211885"/>
            <a:ext cx="7416824" cy="181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Open https://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facebook.com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and assign it to w.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Try to write “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&lt;h1&gt;You 've been Hacked&lt;/h1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&gt;” to DOM using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w.document.write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Focus the window corresponding to w.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29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Bypass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5816" y="2195661"/>
            <a:ext cx="8784976" cy="2099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&lt;script&gt;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 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document.createElement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('script');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a.id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='x';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a.src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='\u0000https://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rawgit.com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ajinabraham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PoC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/master/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script.js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';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(a);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816" y="1475581"/>
            <a:ext cx="7416824" cy="38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Content-Security-Policy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: default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'self'; script-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'self'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40" y="4499917"/>
            <a:ext cx="7416824" cy="1527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Create a SCRIPT element named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Assign it with ID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x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Assign the SRC as </a:t>
            </a:r>
            <a:b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\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u0000https://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cs typeface="Calibri"/>
              </a:rPr>
              <a:t>rawgit.com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cs typeface="Calibri"/>
              </a:rPr>
              <a:t>ajinabraham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cs typeface="Calibri"/>
              </a:rPr>
              <a:t>PoC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/master/</a:t>
            </a:r>
            <a:r>
              <a:rPr lang="en-US" sz="2000" b="1" dirty="0" err="1" smtClean="0">
                <a:solidFill>
                  <a:srgbClr val="000000"/>
                </a:solidFill>
                <a:latin typeface="Calibri"/>
                <a:cs typeface="Calibri"/>
              </a:rPr>
              <a:t>script.js</a:t>
            </a:r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Add the SCRIPT element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to DOM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32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4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395461"/>
            <a:ext cx="9067800" cy="1258888"/>
          </a:xfrm>
        </p:spPr>
        <p:txBody>
          <a:bodyPr/>
          <a:lstStyle/>
          <a:p>
            <a:r>
              <a:rPr lang="en-US" dirty="0" err="1" smtClean="0"/>
              <a:t>Pentesting</a:t>
            </a:r>
            <a:r>
              <a:rPr lang="en-US" dirty="0" smtClean="0"/>
              <a:t>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2195661"/>
            <a:ext cx="8866187" cy="43815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Whitebox</a:t>
            </a:r>
            <a:r>
              <a:rPr lang="en-US" dirty="0" smtClean="0"/>
              <a:t>: Access to Source and Knowledge about the application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Blackbox</a:t>
            </a:r>
            <a:r>
              <a:rPr lang="en-US" dirty="0" smtClean="0"/>
              <a:t>: No access to Source and no idea about the application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Static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Dynamic Analysis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1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Certificate Signature Analysis – Developer and Distributor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Manifest Analysis – </a:t>
            </a:r>
            <a:r>
              <a:rPr lang="en-US" sz="2400" dirty="0" err="1" smtClean="0"/>
              <a:t>manifest.xml</a:t>
            </a:r>
            <a:r>
              <a:rPr lang="en-US" sz="2400" dirty="0" smtClean="0"/>
              <a:t>/</a:t>
            </a:r>
            <a:r>
              <a:rPr lang="en-US" sz="2400" dirty="0" err="1" smtClean="0"/>
              <a:t>config.xml</a:t>
            </a: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Unwanted Privileges.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CSP is proper or not.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400" dirty="0" smtClean="0"/>
              <a:t>Directories/ Files/DB with </a:t>
            </a:r>
            <a:r>
              <a:rPr lang="en-US" sz="2400" dirty="0" err="1" smtClean="0"/>
              <a:t>chmod</a:t>
            </a:r>
            <a:r>
              <a:rPr lang="en-US" sz="2400" dirty="0" smtClean="0"/>
              <a:t> 777 access.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Code Review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Weak Encryption, Crypto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Plaintext Information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SSL Overriding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Writing to SD Card / External Storage – World Readable</a:t>
            </a:r>
          </a:p>
          <a:p>
            <a:pPr lvl="1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53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2267669"/>
            <a:ext cx="8866187" cy="43815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Run the App in </a:t>
            </a:r>
            <a:r>
              <a:rPr lang="en-US" sz="2800" dirty="0" err="1" smtClean="0"/>
              <a:t>Tizen</a:t>
            </a:r>
            <a:r>
              <a:rPr lang="en-US" sz="2800" dirty="0" smtClean="0"/>
              <a:t> VM or Web Simulator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Sensitive data shared during IPC, Sensitive files written at Runtime, Temp files etc.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Tools: Dynamic Analyzer much like android </a:t>
            </a:r>
            <a:r>
              <a:rPr lang="en-US" sz="2800" dirty="0" err="1" smtClean="0"/>
              <a:t>ddms</a:t>
            </a:r>
            <a:r>
              <a:rPr lang="en-US" sz="2800" dirty="0" smtClean="0"/>
              <a:t>/Android Device Monitor, </a:t>
            </a:r>
            <a:r>
              <a:rPr lang="en-US" sz="2800" dirty="0" err="1" smtClean="0"/>
              <a:t>sdb</a:t>
            </a:r>
            <a:r>
              <a:rPr lang="en-US" sz="2800" dirty="0" smtClean="0"/>
              <a:t> – The </a:t>
            </a:r>
            <a:r>
              <a:rPr lang="en-US" sz="2800" dirty="0" err="1" smtClean="0"/>
              <a:t>adb</a:t>
            </a:r>
            <a:r>
              <a:rPr lang="en-US" sz="2800" dirty="0" smtClean="0"/>
              <a:t> equivalent for </a:t>
            </a:r>
            <a:r>
              <a:rPr lang="en-US" sz="2800" dirty="0" err="1" smtClean="0"/>
              <a:t>Tizen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00032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31 at 10.0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477"/>
            <a:ext cx="10440912" cy="66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4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1-31 at 10.0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1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76" y="251445"/>
            <a:ext cx="9067800" cy="125888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6296" y="1403573"/>
            <a:ext cx="5398765" cy="559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Hacking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00050" lvl="1" indent="0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Shellshock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00050" lvl="1" indent="0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DEP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Bypassed</a:t>
            </a:r>
          </a:p>
          <a:p>
            <a:pPr marL="400050" lvl="1" indent="0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ASLR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Bypassed</a:t>
            </a:r>
          </a:p>
          <a:p>
            <a:pPr marL="400050" lvl="1" indent="0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CSP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Bypassed</a:t>
            </a:r>
          </a:p>
          <a:p>
            <a:pPr marL="400050" lvl="1" indent="0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URL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Spoofing/Content Injection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Pentesting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Methodolog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 Static Analysis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 Dynamic Analysis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*  Network Analysis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Concerns in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816" y="1507906"/>
            <a:ext cx="4968552" cy="6050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What is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Types of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Application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Why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Android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WebApp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WebApp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Application Structure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SMACK – Simple Mandatory Access Control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WebKit2 on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Quick Comparison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Android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Tizen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iOS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47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Installing SSL Certificate and HTTPS Traffic Decryption with Burp or </a:t>
            </a:r>
            <a:r>
              <a:rPr lang="en-US" dirty="0" smtClean="0"/>
              <a:t>Fiddler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OWASP Top 10 Web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XSS can  be nightmare depending upon the privileges of the App.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 XSS + Improper CSP = JavaScript can directly access device functionalities.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Sqlite</a:t>
            </a:r>
            <a:r>
              <a:rPr lang="en-US" dirty="0" smtClean="0"/>
              <a:t> is used so Client Side </a:t>
            </a:r>
            <a:r>
              <a:rPr lang="en-US" dirty="0" err="1" smtClean="0"/>
              <a:t>SQLi</a:t>
            </a:r>
            <a:r>
              <a:rPr lang="en-US" dirty="0" smtClean="0"/>
              <a:t> as well.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671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Installing CA Certificate for HTTPS Traffic Decryption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87784" y="1187549"/>
            <a:ext cx="7430239" cy="1127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Trusted CA Certificates are stored under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 /</a:t>
            </a:r>
            <a:r>
              <a:rPr lang="en-US" sz="2400" b="1" dirty="0" err="1" smtClean="0">
                <a:solidFill>
                  <a:srgbClr val="000000"/>
                </a:solidFill>
                <a:latin typeface="Calibri"/>
                <a:cs typeface="Calibri"/>
              </a:rPr>
              <a:t>etc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sz="2400" b="1" dirty="0" err="1" smtClean="0">
                <a:solidFill>
                  <a:srgbClr val="000000"/>
                </a:solidFill>
                <a:latin typeface="Calibri"/>
                <a:cs typeface="Calibri"/>
              </a:rPr>
              <a:t>ssl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/certs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Filename: &lt;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8HEXChars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&gt; in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PEM format.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Copy the CA certificate to /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etc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ssl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/certs and it’s trusted.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creen Shot 2015-01-31 at 10.3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" y="2339677"/>
            <a:ext cx="10080625" cy="3089625"/>
          </a:xfrm>
          <a:prstGeom prst="rect">
            <a:avLst/>
          </a:prstGeom>
        </p:spPr>
      </p:pic>
      <p:pic>
        <p:nvPicPr>
          <p:cNvPr id="7" name="Picture 6" descr="Screen Shot 2015-01-27 at 8.38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28" y="2699717"/>
            <a:ext cx="2667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75581"/>
            <a:ext cx="8866187" cy="4381500"/>
          </a:xfrm>
        </p:spPr>
        <p:txBody>
          <a:bodyPr/>
          <a:lstStyle/>
          <a:p>
            <a:r>
              <a:rPr lang="en-US" sz="2800" dirty="0" err="1" smtClean="0"/>
              <a:t>WebKit</a:t>
            </a:r>
            <a:r>
              <a:rPr lang="en-US" sz="2800" dirty="0" smtClean="0"/>
              <a:t> = Bugs!!</a:t>
            </a:r>
          </a:p>
          <a:p>
            <a:r>
              <a:rPr lang="en-US" sz="2800" dirty="0" err="1"/>
              <a:t>WebKit</a:t>
            </a:r>
            <a:r>
              <a:rPr lang="en-US" sz="2800" dirty="0"/>
              <a:t> is basically a collection of use-after-frees that somehow manages to render HTML (probably via a buffer overflow in </a:t>
            </a:r>
            <a:r>
              <a:rPr lang="en-US" sz="2800" dirty="0" err="1"/>
              <a:t>WebGL</a:t>
            </a:r>
            <a:r>
              <a:rPr lang="en-US" sz="2800" dirty="0" smtClean="0"/>
              <a:t>)</a:t>
            </a:r>
          </a:p>
          <a:p>
            <a:pPr algn="r"/>
            <a:r>
              <a:rPr lang="en-US" sz="2800" dirty="0" smtClean="0"/>
              <a:t>-the </a:t>
            </a:r>
            <a:r>
              <a:rPr lang="en-US" sz="2800" dirty="0" err="1" smtClean="0"/>
              <a:t>grugq</a:t>
            </a:r>
            <a:endParaRPr lang="en-US" sz="2800" dirty="0" smtClean="0"/>
          </a:p>
          <a:p>
            <a:r>
              <a:rPr lang="en-US" sz="2800" dirty="0" smtClean="0"/>
              <a:t>HTML Web API is there, Improper CSP and XSS=owned !!</a:t>
            </a:r>
          </a:p>
          <a:p>
            <a:endParaRPr lang="en-US" sz="2800" dirty="0"/>
          </a:p>
          <a:p>
            <a:r>
              <a:rPr lang="en-US" sz="2800" dirty="0" smtClean="0"/>
              <a:t>Too much SMACK Rules – High chance that developers will mess up. Will be reduced from </a:t>
            </a:r>
            <a:r>
              <a:rPr lang="en-US" sz="2800" dirty="0" err="1" smtClean="0"/>
              <a:t>Tizen</a:t>
            </a:r>
            <a:r>
              <a:rPr lang="en-US" sz="2800" dirty="0" smtClean="0"/>
              <a:t> 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94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</a:t>
            </a:r>
            <a:r>
              <a:rPr lang="en-US" dirty="0" err="1" smtClean="0"/>
              <a:t>Dev</a:t>
            </a:r>
            <a:r>
              <a:rPr lang="en-US" dirty="0" smtClean="0"/>
              <a:t>….</a:t>
            </a:r>
          </a:p>
          <a:p>
            <a:endParaRPr lang="en-US" dirty="0"/>
          </a:p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848" y="467469"/>
            <a:ext cx="9067800" cy="1258888"/>
          </a:xfrm>
        </p:spPr>
        <p:txBody>
          <a:bodyPr/>
          <a:lstStyle/>
          <a:p>
            <a:r>
              <a:rPr lang="en-US" sz="4000" dirty="0" smtClean="0">
                <a:latin typeface="Arial Black"/>
                <a:cs typeface="Arial Black"/>
              </a:rPr>
              <a:t>TIZEN : The OS of Everything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48" y="6516141"/>
            <a:ext cx="4464496" cy="504056"/>
          </a:xfr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</a:pP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Tizen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Foundation Project.</a:t>
            </a:r>
          </a:p>
          <a:p>
            <a:endParaRPr lang="en-US" sz="2400" dirty="0"/>
          </a:p>
        </p:txBody>
      </p:sp>
      <p:pic>
        <p:nvPicPr>
          <p:cNvPr id="4" name="Picture 3" descr="Samsung-Tizen-flood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1979637"/>
            <a:ext cx="7920880" cy="3528392"/>
          </a:xfrm>
          <a:prstGeom prst="rect">
            <a:avLst/>
          </a:prstGeom>
        </p:spPr>
      </p:pic>
      <p:pic>
        <p:nvPicPr>
          <p:cNvPr id="8" name="Picture 7" descr="Tize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755501"/>
            <a:ext cx="792088" cy="7598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4008" y="5940077"/>
            <a:ext cx="5493812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Concept of </a:t>
            </a:r>
            <a:r>
              <a:rPr lang="en-US" sz="2400" dirty="0" err="1" smtClean="0">
                <a:solidFill>
                  <a:schemeClr val="tx1"/>
                </a:solidFill>
              </a:rPr>
              <a:t>IoT</a:t>
            </a:r>
            <a:r>
              <a:rPr lang="en-US" sz="2400" dirty="0" smtClean="0">
                <a:solidFill>
                  <a:schemeClr val="tx1"/>
                </a:solidFill>
              </a:rPr>
              <a:t> (Internet of Things)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Tizen</a:t>
            </a:r>
            <a:r>
              <a:rPr lang="en-US" dirty="0" smtClean="0"/>
              <a:t> Applications</a:t>
            </a:r>
            <a:endParaRPr lang="en-US" dirty="0"/>
          </a:p>
        </p:txBody>
      </p:sp>
      <p:pic>
        <p:nvPicPr>
          <p:cNvPr id="4" name="Picture 3" descr="html5_css_java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36" y="1835621"/>
            <a:ext cx="4482989" cy="1800200"/>
          </a:xfrm>
          <a:prstGeom prst="rect">
            <a:avLst/>
          </a:prstGeom>
        </p:spPr>
      </p:pic>
      <p:pic>
        <p:nvPicPr>
          <p:cNvPr id="6" name="Picture 5" descr="Screen Shot 2015-01-15 at 11.2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2915741"/>
            <a:ext cx="1512168" cy="1733047"/>
          </a:xfrm>
          <a:prstGeom prst="rect">
            <a:avLst/>
          </a:prstGeom>
        </p:spPr>
      </p:pic>
      <p:pic>
        <p:nvPicPr>
          <p:cNvPr id="7" name="Picture 6" descr="Screen Shot 2015-01-15 at 11.2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40" y="5003973"/>
            <a:ext cx="1130300" cy="1295400"/>
          </a:xfrm>
          <a:prstGeom prst="rect">
            <a:avLst/>
          </a:prstGeom>
        </p:spPr>
      </p:pic>
      <p:pic>
        <p:nvPicPr>
          <p:cNvPr id="8" name="Picture 7" descr="html5_css_java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5075981"/>
            <a:ext cx="3456384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6176" y="5364013"/>
            <a:ext cx="489437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 Black"/>
                <a:cs typeface="Arial Black"/>
              </a:rPr>
              <a:t>+</a:t>
            </a:r>
            <a:endParaRPr lang="en-US" sz="3600" dirty="0">
              <a:solidFill>
                <a:schemeClr val="bg2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824" y="5147989"/>
            <a:ext cx="877501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Native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4408" y="3923853"/>
            <a:ext cx="667746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240" y="6516141"/>
            <a:ext cx="915710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Hybrid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792" y="4643933"/>
            <a:ext cx="1512168" cy="353174"/>
          </a:xfrm>
          <a:prstGeom prst="rect">
            <a:avLst/>
          </a:prstGeom>
          <a:solidFill>
            <a:srgbClr val="FFB9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2040" y="6300117"/>
            <a:ext cx="1152128" cy="295209"/>
          </a:xfrm>
          <a:prstGeom prst="rect">
            <a:avLst/>
          </a:prstGeom>
          <a:solidFill>
            <a:srgbClr val="FFB9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NATIVE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064648" y="2339677"/>
            <a:ext cx="489437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 Black"/>
                <a:cs typeface="Arial Black"/>
              </a:rPr>
              <a:t>+</a:t>
            </a:r>
            <a:endParaRPr lang="en-US" sz="3600" dirty="0">
              <a:solidFill>
                <a:schemeClr val="bg2"/>
              </a:solidFill>
              <a:latin typeface="Arial Black"/>
              <a:cs typeface="Arial Black"/>
            </a:endParaRPr>
          </a:p>
        </p:txBody>
      </p:sp>
      <p:pic>
        <p:nvPicPr>
          <p:cNvPr id="15" name="Picture 14" descr="Screen Shot 2015-01-15 at 11.2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705" y="2051645"/>
            <a:ext cx="951634" cy="10081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68704" y="3059757"/>
            <a:ext cx="936351" cy="295209"/>
          </a:xfrm>
          <a:prstGeom prst="rect">
            <a:avLst/>
          </a:prstGeom>
          <a:solidFill>
            <a:srgbClr val="FFB9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API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4647" y="5436021"/>
            <a:ext cx="489437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 Black"/>
                <a:cs typeface="Arial Black"/>
              </a:rPr>
              <a:t>+</a:t>
            </a:r>
            <a:endParaRPr lang="en-US" sz="3600" dirty="0">
              <a:solidFill>
                <a:schemeClr val="bg2"/>
              </a:solidFill>
              <a:latin typeface="Arial Black"/>
              <a:cs typeface="Arial Black"/>
            </a:endParaRPr>
          </a:p>
        </p:txBody>
      </p:sp>
      <p:pic>
        <p:nvPicPr>
          <p:cNvPr id="18" name="Picture 17" descr="Screen Shot 2015-01-15 at 11.2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704" y="5147989"/>
            <a:ext cx="951634" cy="10081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68704" y="6156101"/>
            <a:ext cx="936351" cy="295209"/>
          </a:xfrm>
          <a:prstGeom prst="rect">
            <a:avLst/>
          </a:prstGeom>
          <a:solidFill>
            <a:srgbClr val="FFB9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API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304008" y="2483693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3456136" y="4499917"/>
            <a:ext cx="56886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108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395461"/>
            <a:ext cx="9067800" cy="125888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Tizen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76" y="1475581"/>
            <a:ext cx="8866187" cy="4237484"/>
          </a:xfr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Samsung is Losing Markets</a:t>
            </a:r>
            <a:endParaRPr lang="en-US" sz="2400" dirty="0"/>
          </a:p>
        </p:txBody>
      </p:sp>
      <p:pic>
        <p:nvPicPr>
          <p:cNvPr id="4" name="Picture 3" descr="Screen Shot 2015-01-15 at 10.4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5" y="1979637"/>
            <a:ext cx="7776864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5" y="6516141"/>
            <a:ext cx="10066887" cy="8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Source: 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b="0" i="0" u="none" strike="noStrike" cap="none" baseline="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timesofindia.indiatimes.com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/tech/tech-news/Micromax-beats-Samsung-becomes-Indias-No-1-mobile-vendor-Report/</a:t>
            </a:r>
            <a:r>
              <a:rPr lang="en-US" b="0" i="0" u="none" strike="noStrike" cap="none" baseline="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articleshow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/39630245.cms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611485"/>
            <a:ext cx="9067800" cy="125888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Tizen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 descr="ba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2195661"/>
            <a:ext cx="9031861" cy="23762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5816" y="4931965"/>
            <a:ext cx="9145016" cy="112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Backed By </a:t>
            </a:r>
            <a:r>
              <a:rPr lang="en-US" sz="36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Intel, Samsung, Huawei, NEC, Orange, Panasonic, </a:t>
            </a:r>
            <a:r>
              <a:rPr lang="en-US" sz="3600" b="1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Telefonica</a:t>
            </a:r>
            <a:r>
              <a:rPr lang="en-US" sz="36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Vodafone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19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Tizen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Fast and </a:t>
            </a:r>
            <a:r>
              <a:rPr lang="en-US" dirty="0" smtClean="0"/>
              <a:t>Lightweight, </a:t>
            </a:r>
            <a:r>
              <a:rPr lang="en-US" dirty="0" smtClean="0"/>
              <a:t>needs only low end </a:t>
            </a:r>
            <a:r>
              <a:rPr lang="en-US" dirty="0" smtClean="0"/>
              <a:t>hardware specs.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Provides almost all of the Android Features + some additional ones.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Tizen</a:t>
            </a:r>
            <a:r>
              <a:rPr lang="en-US" dirty="0" smtClean="0"/>
              <a:t> devices are cheap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Future Samsung TVs will be shipped with </a:t>
            </a:r>
            <a:r>
              <a:rPr lang="en-US" dirty="0" err="1" smtClean="0"/>
              <a:t>Tizen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Samsung Z1 is here in India 5-6 K </a:t>
            </a:r>
            <a:r>
              <a:rPr lang="en-US" dirty="0" smtClean="0"/>
              <a:t>in </a:t>
            </a:r>
            <a:r>
              <a:rPr lang="en-US" dirty="0" err="1" smtClean="0"/>
              <a:t>Flipkart</a:t>
            </a:r>
            <a:r>
              <a:rPr lang="en-US" dirty="0" smtClean="0"/>
              <a:t>/Amazon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3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roid Sans"/>
      </a:majorFont>
      <a:minorFont>
        <a:latin typeface="Arial"/>
        <a:ea typeface="ＭＳ Ｐゴシック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roid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roid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Words>1496</Words>
  <Application>Microsoft Macintosh PowerPoint</Application>
  <PresentationFormat>Custom</PresentationFormat>
  <Paragraphs>259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Disclaimer</vt:lpstr>
      <vt:lpstr>Agenda</vt:lpstr>
      <vt:lpstr>TIZEN : The OS of Everything</vt:lpstr>
      <vt:lpstr>Types of Tizen Applications</vt:lpstr>
      <vt:lpstr>Why Tizen?</vt:lpstr>
      <vt:lpstr>Why Tizen?</vt:lpstr>
      <vt:lpstr>Why Tizen?</vt:lpstr>
      <vt:lpstr>Tizen Architecture</vt:lpstr>
      <vt:lpstr>Web API = Standard HTML5 + Tizen Device API</vt:lpstr>
      <vt:lpstr>Android Web App vs Tizen Web App</vt:lpstr>
      <vt:lpstr>Tizen Application Structure</vt:lpstr>
      <vt:lpstr>Native App (.tpk)</vt:lpstr>
      <vt:lpstr>Web App (.wgt)</vt:lpstr>
      <vt:lpstr>Hybrid App (.wgt)</vt:lpstr>
      <vt:lpstr>Tizen Security Model</vt:lpstr>
      <vt:lpstr>SMACK : Simple Mandatory Access Control Kernel</vt:lpstr>
      <vt:lpstr>SMACK : Simple Mandatory Access Control Kernel</vt:lpstr>
      <vt:lpstr>PowerPoint Presentation</vt:lpstr>
      <vt:lpstr>Web Apps – config.xml </vt:lpstr>
      <vt:lpstr>WebKit2 on Tizen</vt:lpstr>
      <vt:lpstr>Quick Comparison</vt:lpstr>
      <vt:lpstr>Enough! Let’s Hack Tizen</vt:lpstr>
      <vt:lpstr> Shellshock!</vt:lpstr>
      <vt:lpstr>DEP Bypassed</vt:lpstr>
      <vt:lpstr>PowerPoint Presentation</vt:lpstr>
      <vt:lpstr>ASLR Bypassed</vt:lpstr>
      <vt:lpstr>ASLR Bypassed</vt:lpstr>
      <vt:lpstr>PowerPoint Presentation</vt:lpstr>
      <vt:lpstr>URL Address Spoofing/Content Injection</vt:lpstr>
      <vt:lpstr>PowerPoint Presentation</vt:lpstr>
      <vt:lpstr>CSP Bypass</vt:lpstr>
      <vt:lpstr>PowerPoint Presentation</vt:lpstr>
      <vt:lpstr>Pentesting Methodology</vt:lpstr>
      <vt:lpstr>Static Analysis</vt:lpstr>
      <vt:lpstr>Dynamic Analysis</vt:lpstr>
      <vt:lpstr>PowerPoint Presentation</vt:lpstr>
      <vt:lpstr>PowerPoint Presentation</vt:lpstr>
      <vt:lpstr>Network Analysis</vt:lpstr>
      <vt:lpstr>Installing CA Certificate for HTTPS Traffic Decryption</vt:lpstr>
      <vt:lpstr>Security Concerns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eproto </dc:creator>
  <cp:keywords/>
  <dc:description/>
  <cp:lastModifiedBy>Ajin Abraham</cp:lastModifiedBy>
  <cp:revision>72</cp:revision>
  <cp:lastPrinted>1601-01-01T00:00:00Z</cp:lastPrinted>
  <dcterms:created xsi:type="dcterms:W3CDTF">2014-01-30T07:15:08Z</dcterms:created>
  <dcterms:modified xsi:type="dcterms:W3CDTF">2015-02-02T18:51:08Z</dcterms:modified>
</cp:coreProperties>
</file>