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8" r:id="rId2"/>
    <p:sldId id="259" r:id="rId3"/>
    <p:sldId id="260" r:id="rId4"/>
    <p:sldId id="261" r:id="rId5"/>
    <p:sldId id="263" r:id="rId6"/>
    <p:sldId id="264" r:id="rId7"/>
    <p:sldId id="262" r:id="rId8"/>
    <p:sldId id="265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2" autoAdjust="0"/>
    <p:restoredTop sz="94684" autoAdjust="0"/>
  </p:normalViewPr>
  <p:slideViewPr>
    <p:cSldViewPr>
      <p:cViewPr varScale="1">
        <p:scale>
          <a:sx n="75" d="100"/>
          <a:sy n="75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crockford.com/javascript.html" TargetMode="External"/><Relationship Id="rId2" Type="http://schemas.openxmlformats.org/officeDocument/2006/relationships/hyperlink" Target="https://en.wikipedia.org/wiki/ECMAScrip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the Road to World Domination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| </a:t>
            </a:r>
            <a:r>
              <a:rPr lang="en-US" sz="2800" dirty="0" smtClean="0"/>
              <a:t>Variables and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Boolean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myVar</a:t>
            </a:r>
            <a:r>
              <a:rPr lang="en-US" sz="1400" dirty="0" smtClean="0">
                <a:latin typeface="Calibri" panose="020F0502020204030204" pitchFamily="34" charset="0"/>
              </a:rPr>
              <a:t> = </a:t>
            </a:r>
            <a:r>
              <a:rPr lang="en-US" sz="1400" dirty="0" smtClean="0">
                <a:solidFill>
                  <a:srgbClr val="00B050"/>
                </a:solidFill>
                <a:latin typeface="Calibri"/>
              </a:rPr>
              <a:t>true</a:t>
            </a:r>
            <a:r>
              <a:rPr lang="en-US" sz="1400" dirty="0" smtClean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myVar</a:t>
            </a:r>
            <a:r>
              <a:rPr lang="en-US" sz="1400" dirty="0" smtClean="0">
                <a:latin typeface="Calibri" panose="020F0502020204030204" pitchFamily="34" charset="0"/>
              </a:rPr>
              <a:t> = </a:t>
            </a:r>
            <a:r>
              <a:rPr lang="en-US" sz="1400" dirty="0" smtClean="0">
                <a:solidFill>
                  <a:srgbClr val="00B050"/>
                </a:solidFill>
                <a:latin typeface="Calibri"/>
              </a:rPr>
              <a:t>false</a:t>
            </a:r>
            <a:r>
              <a:rPr lang="en-US" sz="1400" dirty="0" smtClean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myVar</a:t>
            </a:r>
            <a:r>
              <a:rPr lang="en-US" sz="1400" dirty="0" smtClean="0">
                <a:latin typeface="Calibri" panose="020F0502020204030204" pitchFamily="34" charset="0"/>
              </a:rPr>
              <a:t> = </a:t>
            </a:r>
            <a:r>
              <a:rPr lang="en-US" sz="1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new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Boolean</a:t>
            </a:r>
            <a:r>
              <a:rPr lang="en-US" sz="1400" dirty="0" smtClean="0">
                <a:latin typeface="Calibri" panose="020F0502020204030204" pitchFamily="34" charset="0"/>
              </a:rPr>
              <a:t>(); </a:t>
            </a:r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// default is false, use 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valueOf</a:t>
            </a:r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() to get the value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myVar</a:t>
            </a:r>
            <a:r>
              <a:rPr lang="en-US" sz="1400" dirty="0" smtClean="0">
                <a:latin typeface="Calibri" panose="020F0502020204030204" pitchFamily="34" charset="0"/>
              </a:rPr>
              <a:t> = </a:t>
            </a:r>
            <a:r>
              <a:rPr lang="en-US" sz="1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new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Boolean</a:t>
            </a:r>
            <a:r>
              <a:rPr lang="en-US" sz="1400" dirty="0" smtClean="0">
                <a:latin typeface="Calibri" panose="020F0502020204030204" pitchFamily="34" charset="0"/>
              </a:rPr>
              <a:t>(</a:t>
            </a:r>
            <a:r>
              <a:rPr lang="en-US" sz="1400" dirty="0" smtClean="0">
                <a:solidFill>
                  <a:srgbClr val="00B050"/>
                </a:solidFill>
                <a:latin typeface="Calibri"/>
              </a:rPr>
              <a:t>true</a:t>
            </a:r>
            <a:r>
              <a:rPr lang="en-US" sz="1400" dirty="0" smtClean="0">
                <a:latin typeface="Calibri" panose="020F0502020204030204" pitchFamily="34" charset="0"/>
              </a:rPr>
              <a:t>); </a:t>
            </a:r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// have to initialize with true, use 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valueOf</a:t>
            </a:r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() to get the value</a:t>
            </a:r>
          </a:p>
          <a:p>
            <a:pPr marL="0" indent="0">
              <a:buNone/>
            </a:pPr>
            <a:endParaRPr lang="en-US" sz="1400" i="1" dirty="0" smtClean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// 0, -0, null, ‘’, “”, undefined, 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NaN</a:t>
            </a:r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false: all evaluates to false.</a:t>
            </a:r>
          </a:p>
          <a:p>
            <a:pPr marL="0" indent="0">
              <a:buNone/>
            </a:pPr>
            <a:endParaRPr lang="en-US" sz="1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myVar</a:t>
            </a:r>
            <a:r>
              <a:rPr lang="en-US" sz="1400" dirty="0" smtClean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if</a:t>
            </a:r>
            <a:r>
              <a:rPr lang="en-US" sz="1400" dirty="0" smtClean="0">
                <a:latin typeface="Calibri" panose="020F0502020204030204" pitchFamily="34" charset="0"/>
              </a:rPr>
              <a:t>(</a:t>
            </a:r>
            <a:r>
              <a:rPr lang="en-US" sz="1400" dirty="0" err="1" smtClean="0">
                <a:latin typeface="Calibri" panose="020F0502020204030204" pitchFamily="34" charset="0"/>
              </a:rPr>
              <a:t>myVar</a:t>
            </a:r>
            <a:r>
              <a:rPr lang="en-US" sz="1400" dirty="0" smtClean="0">
                <a:latin typeface="Calibri" panose="020F050202020403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1400" dirty="0" smtClean="0">
                <a:latin typeface="Calibri" panose="020F0502020204030204" pitchFamily="34" charset="0"/>
              </a:rPr>
              <a:t>	</a:t>
            </a:r>
            <a:r>
              <a:rPr lang="en-US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console.log</a:t>
            </a:r>
            <a:r>
              <a:rPr lang="en-US" sz="1400" dirty="0" smtClean="0">
                <a:latin typeface="Calibri" panose="020F0502020204030204" pitchFamily="34" charset="0"/>
              </a:rPr>
              <a:t>(</a:t>
            </a:r>
            <a:r>
              <a:rPr lang="en-US" sz="1400" dirty="0" smtClean="0">
                <a:solidFill>
                  <a:srgbClr val="00B050"/>
                </a:solidFill>
                <a:latin typeface="Calibri"/>
              </a:rPr>
              <a:t>“this have evaluated to true”</a:t>
            </a:r>
            <a:r>
              <a:rPr lang="en-US" sz="1400" dirty="0" smtClean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alibri" panose="020F0502020204030204" pitchFamily="34" charset="0"/>
              </a:rPr>
              <a:t>} </a:t>
            </a:r>
            <a:r>
              <a:rPr lang="en-US" sz="1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else </a:t>
            </a:r>
            <a:r>
              <a:rPr lang="en-US" sz="1400" dirty="0" smtClean="0">
                <a:latin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latin typeface="Calibri" panose="020F0502020204030204" pitchFamily="34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console.log</a:t>
            </a:r>
            <a:r>
              <a:rPr lang="en-US" sz="1400" dirty="0" smtClean="0">
                <a:latin typeface="Calibri" panose="020F0502020204030204" pitchFamily="34" charset="0"/>
              </a:rPr>
              <a:t>(</a:t>
            </a:r>
            <a:r>
              <a:rPr lang="en-US" sz="1400" dirty="0" smtClean="0">
                <a:solidFill>
                  <a:srgbClr val="00B050"/>
                </a:solidFill>
                <a:latin typeface="Calibri"/>
              </a:rPr>
              <a:t>“this have evaluated to false”</a:t>
            </a:r>
            <a:r>
              <a:rPr lang="en-US" sz="1400" dirty="0" smtClean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alibri" panose="020F0502020204030204" pitchFamily="34" charset="0"/>
              </a:rPr>
              <a:t>}</a:t>
            </a:r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58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| </a:t>
            </a:r>
            <a:r>
              <a:rPr lang="en-US" sz="2800" dirty="0" smtClean="0"/>
              <a:t>Variables and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Numbers</a:t>
            </a:r>
          </a:p>
          <a:p>
            <a:pPr marL="0" indent="0">
              <a:buNone/>
            </a:pPr>
            <a:r>
              <a:rPr lang="en-US" sz="1500" dirty="0" err="1">
                <a:solidFill>
                  <a:srgbClr val="0070C0"/>
                </a:solidFill>
                <a:latin typeface="Calibri" panose="020F0502020204030204" pitchFamily="34" charset="0"/>
              </a:rPr>
              <a:t>var</a:t>
            </a:r>
            <a:r>
              <a:rPr lang="en-US" sz="1500" dirty="0">
                <a:latin typeface="Calibri" panose="020F0502020204030204" pitchFamily="34" charset="0"/>
              </a:rPr>
              <a:t> </a:t>
            </a:r>
            <a:r>
              <a:rPr lang="en-US" sz="1500" dirty="0" err="1" smtClean="0">
                <a:latin typeface="Calibri" panose="020F0502020204030204" pitchFamily="34" charset="0"/>
              </a:rPr>
              <a:t>myNumber</a:t>
            </a:r>
            <a:r>
              <a:rPr lang="en-US" sz="1500" dirty="0" smtClean="0">
                <a:latin typeface="Calibri" panose="020F0502020204030204" pitchFamily="34" charset="0"/>
              </a:rPr>
              <a:t> = </a:t>
            </a:r>
            <a:r>
              <a:rPr lang="en-US" sz="15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34</a:t>
            </a:r>
            <a:r>
              <a:rPr lang="en-US" sz="1500" dirty="0" smtClean="0">
                <a:latin typeface="Calibri" panose="020F0502020204030204" pitchFamily="34" charset="0"/>
              </a:rPr>
              <a:t>; </a:t>
            </a:r>
            <a:r>
              <a:rPr lang="en-US" sz="15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// any numeric </a:t>
            </a:r>
            <a:r>
              <a:rPr lang="en-US" sz="15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value without quotes will be considered as a number</a:t>
            </a:r>
            <a:r>
              <a:rPr lang="en-US" sz="15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</a:p>
          <a:p>
            <a:pPr marL="0" indent="0">
              <a:buNone/>
            </a:pPr>
            <a:r>
              <a:rPr lang="en-US" sz="15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// or</a:t>
            </a:r>
          </a:p>
          <a:p>
            <a:pPr marL="0" indent="0">
              <a:buNone/>
            </a:pPr>
            <a:r>
              <a:rPr lang="en-US" sz="1500" dirty="0" err="1">
                <a:solidFill>
                  <a:srgbClr val="0070C0"/>
                </a:solidFill>
                <a:latin typeface="Calibri" panose="020F0502020204030204" pitchFamily="34" charset="0"/>
              </a:rPr>
              <a:t>var</a:t>
            </a:r>
            <a:r>
              <a:rPr lang="en-US" sz="1500" dirty="0" smtClean="0">
                <a:latin typeface="Calibri" panose="020F0502020204030204" pitchFamily="34" charset="0"/>
              </a:rPr>
              <a:t> </a:t>
            </a:r>
            <a:r>
              <a:rPr lang="en-US" sz="1500" dirty="0" err="1" smtClean="0">
                <a:latin typeface="Calibri" panose="020F0502020204030204" pitchFamily="34" charset="0"/>
              </a:rPr>
              <a:t>myNumber</a:t>
            </a:r>
            <a:r>
              <a:rPr lang="en-US" sz="1500" dirty="0" smtClean="0">
                <a:latin typeface="Calibri" panose="020F0502020204030204" pitchFamily="34" charset="0"/>
              </a:rPr>
              <a:t> = </a:t>
            </a:r>
            <a:r>
              <a:rPr lang="en-US" sz="1500" dirty="0">
                <a:solidFill>
                  <a:srgbClr val="0070C0"/>
                </a:solidFill>
                <a:latin typeface="Calibri" panose="020F0502020204030204" pitchFamily="34" charset="0"/>
              </a:rPr>
              <a:t>new</a:t>
            </a:r>
            <a:r>
              <a:rPr lang="en-US" sz="1500" dirty="0" smtClean="0">
                <a:latin typeface="Calibri" panose="020F0502020204030204" pitchFamily="34" charset="0"/>
              </a:rPr>
              <a:t> </a:t>
            </a:r>
            <a:r>
              <a:rPr lang="en-US" sz="15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Number</a:t>
            </a:r>
            <a:r>
              <a:rPr lang="en-US" sz="1500" dirty="0" smtClean="0">
                <a:latin typeface="Calibri" panose="020F0502020204030204" pitchFamily="34" charset="0"/>
              </a:rPr>
              <a:t>(</a:t>
            </a:r>
            <a:r>
              <a:rPr lang="en-US" sz="15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value</a:t>
            </a:r>
            <a:r>
              <a:rPr lang="en-US" sz="1500" dirty="0" smtClean="0">
                <a:latin typeface="Calibri" panose="020F0502020204030204" pitchFamily="34" charset="0"/>
              </a:rPr>
              <a:t>); </a:t>
            </a:r>
            <a:r>
              <a:rPr lang="en-US" sz="15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// use </a:t>
            </a:r>
            <a:r>
              <a:rPr lang="en-US" sz="1500" i="1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valueOf</a:t>
            </a:r>
            <a:r>
              <a:rPr lang="en-US" sz="15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() to get the value. </a:t>
            </a:r>
            <a:r>
              <a:rPr lang="en-US" sz="15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value can be a </a:t>
            </a:r>
            <a:r>
              <a:rPr lang="en-US" sz="1500" i="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string</a:t>
            </a:r>
            <a:endParaRPr lang="en-US" sz="15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5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// if value is not in a number </a:t>
            </a:r>
            <a:r>
              <a:rPr lang="en-US" sz="1500" i="1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formate</a:t>
            </a:r>
            <a:r>
              <a:rPr lang="en-US" sz="15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, </a:t>
            </a:r>
            <a:r>
              <a:rPr lang="en-US" sz="1500" i="1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NaN</a:t>
            </a:r>
            <a:r>
              <a:rPr lang="en-US" sz="15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 can be used to check for a numbered value and the function is  </a:t>
            </a:r>
            <a:r>
              <a:rPr lang="en-US" sz="1500" i="1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isNaN</a:t>
            </a:r>
            <a:r>
              <a:rPr lang="en-US" sz="15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() </a:t>
            </a:r>
            <a:r>
              <a:rPr lang="en-US" sz="1500" i="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function</a:t>
            </a:r>
            <a:endParaRPr lang="en-US" sz="15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var</a:t>
            </a:r>
            <a:r>
              <a:rPr lang="en-US" sz="1500" dirty="0" smtClean="0">
                <a:latin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</a:rPr>
              <a:t>myStringNumber</a:t>
            </a:r>
            <a:r>
              <a:rPr lang="en-US" sz="1500" dirty="0">
                <a:latin typeface="Calibri" panose="020F0502020204030204" pitchFamily="34" charset="0"/>
              </a:rPr>
              <a:t> = </a:t>
            </a:r>
            <a:r>
              <a:rPr lang="en-US" sz="1500" dirty="0">
                <a:solidFill>
                  <a:srgbClr val="00B050"/>
                </a:solidFill>
                <a:latin typeface="Calibri" panose="020F0502020204030204" pitchFamily="34" charset="0"/>
              </a:rPr>
              <a:t>"This is a string and not a number</a:t>
            </a:r>
            <a:r>
              <a:rPr lang="en-US" sz="15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"</a:t>
            </a:r>
            <a:r>
              <a:rPr lang="en-US" sz="1500" dirty="0" smtClean="0">
                <a:latin typeface="Calibri" panose="020F0502020204030204" pitchFamily="34" charset="0"/>
              </a:rPr>
              <a:t>;</a:t>
            </a:r>
            <a:endParaRPr lang="en-US" sz="15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rgbClr val="0070C0"/>
                </a:solidFill>
                <a:latin typeface="Calibri" panose="020F0502020204030204" pitchFamily="34" charset="0"/>
              </a:rPr>
              <a:t>var</a:t>
            </a:r>
            <a:r>
              <a:rPr lang="en-US" sz="1500" dirty="0">
                <a:latin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</a:rPr>
              <a:t>myVar</a:t>
            </a:r>
            <a:r>
              <a:rPr lang="en-US" sz="1500" dirty="0">
                <a:latin typeface="Calibri" panose="020F0502020204030204" pitchFamily="34" charset="0"/>
              </a:rPr>
              <a:t> = </a:t>
            </a:r>
            <a:r>
              <a:rPr lang="en-US" sz="1500" dirty="0">
                <a:solidFill>
                  <a:srgbClr val="0070C0"/>
                </a:solidFill>
                <a:latin typeface="Calibri" panose="020F0502020204030204" pitchFamily="34" charset="0"/>
              </a:rPr>
              <a:t>new</a:t>
            </a:r>
            <a:r>
              <a:rPr lang="en-US" sz="1500" dirty="0">
                <a:latin typeface="Calibri" panose="020F0502020204030204" pitchFamily="34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alibri" panose="020F0502020204030204" pitchFamily="34" charset="0"/>
              </a:rPr>
              <a:t>Number</a:t>
            </a:r>
            <a:r>
              <a:rPr lang="en-US" sz="1500" dirty="0">
                <a:latin typeface="Calibri" panose="020F0502020204030204" pitchFamily="34" charset="0"/>
              </a:rPr>
              <a:t>(</a:t>
            </a:r>
            <a:r>
              <a:rPr lang="en-US" sz="1500" dirty="0" err="1">
                <a:solidFill>
                  <a:srgbClr val="00B050"/>
                </a:solidFill>
                <a:latin typeface="Calibri" panose="020F0502020204030204" pitchFamily="34" charset="0"/>
              </a:rPr>
              <a:t>myStringNumber</a:t>
            </a:r>
            <a:r>
              <a:rPr lang="en-US" sz="1500" dirty="0" smtClean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endParaRPr lang="en-US" sz="15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if</a:t>
            </a:r>
            <a:r>
              <a:rPr lang="en-US" sz="1500" dirty="0" smtClean="0">
                <a:latin typeface="Calibri" panose="020F0502020204030204" pitchFamily="34" charset="0"/>
              </a:rPr>
              <a:t>(</a:t>
            </a:r>
            <a:r>
              <a:rPr lang="en-US" sz="15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isNaN</a:t>
            </a:r>
            <a:r>
              <a:rPr lang="en-US" sz="1500" dirty="0" smtClean="0">
                <a:latin typeface="Calibri" panose="020F0502020204030204" pitchFamily="34" charset="0"/>
              </a:rPr>
              <a:t>(</a:t>
            </a:r>
            <a:r>
              <a:rPr lang="en-US" sz="1500" dirty="0" err="1" smtClean="0">
                <a:latin typeface="Calibri" panose="020F0502020204030204" pitchFamily="34" charset="0"/>
              </a:rPr>
              <a:t>myVar</a:t>
            </a:r>
            <a:r>
              <a:rPr lang="en-US" sz="1500" dirty="0" smtClean="0">
                <a:latin typeface="Calibri" panose="020F0502020204030204" pitchFamily="34" charset="0"/>
              </a:rPr>
              <a:t>)) {</a:t>
            </a:r>
            <a:endParaRPr lang="en-US" sz="15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</a:rPr>
              <a:t>	</a:t>
            </a:r>
            <a:r>
              <a:rPr lang="en-US" sz="1500" dirty="0">
                <a:solidFill>
                  <a:srgbClr val="FF0000"/>
                </a:solidFill>
                <a:latin typeface="Calibri" panose="020F0502020204030204" pitchFamily="34" charset="0"/>
              </a:rPr>
              <a:t>console.log</a:t>
            </a:r>
            <a:r>
              <a:rPr lang="en-US" sz="1500" dirty="0">
                <a:latin typeface="Calibri" panose="020F0502020204030204" pitchFamily="34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alibri" panose="020F0502020204030204" pitchFamily="34" charset="0"/>
              </a:rPr>
              <a:t>"not a number</a:t>
            </a:r>
            <a:r>
              <a:rPr lang="en-US" sz="15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"</a:t>
            </a:r>
            <a:r>
              <a:rPr lang="en-US" sz="1500" dirty="0" smtClean="0">
                <a:latin typeface="Calibri" panose="020F0502020204030204" pitchFamily="34" charset="0"/>
              </a:rPr>
              <a:t>);</a:t>
            </a:r>
            <a:endParaRPr lang="en-US" sz="15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</a:rPr>
              <a:t>} </a:t>
            </a:r>
            <a:r>
              <a:rPr lang="en-US" sz="1500" dirty="0">
                <a:solidFill>
                  <a:srgbClr val="0070C0"/>
                </a:solidFill>
                <a:latin typeface="Calibri" panose="020F0502020204030204" pitchFamily="34" charset="0"/>
              </a:rPr>
              <a:t>else</a:t>
            </a:r>
            <a:r>
              <a:rPr lang="en-US" sz="1500" dirty="0">
                <a:latin typeface="Calibri" panose="020F0502020204030204" pitchFamily="34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</a:rPr>
              <a:t>	</a:t>
            </a:r>
            <a:r>
              <a:rPr lang="en-US" sz="1500" dirty="0">
                <a:solidFill>
                  <a:srgbClr val="FF0000"/>
                </a:solidFill>
                <a:latin typeface="Calibri" panose="020F0502020204030204" pitchFamily="34" charset="0"/>
              </a:rPr>
              <a:t>console.log</a:t>
            </a:r>
            <a:r>
              <a:rPr lang="en-US" sz="1500" dirty="0">
                <a:latin typeface="Calibri" panose="020F0502020204030204" pitchFamily="34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alibri" panose="020F0502020204030204" pitchFamily="34" charset="0"/>
              </a:rPr>
              <a:t>"value is a number</a:t>
            </a:r>
            <a:r>
              <a:rPr lang="en-US" sz="15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"</a:t>
            </a:r>
            <a:r>
              <a:rPr lang="en-US" sz="1500" dirty="0" smtClean="0">
                <a:latin typeface="Calibri" panose="020F0502020204030204" pitchFamily="34" charset="0"/>
              </a:rPr>
              <a:t>);</a:t>
            </a:r>
            <a:endParaRPr lang="en-US" sz="15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5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/* functions: </a:t>
            </a:r>
            <a:r>
              <a:rPr lang="en-US" sz="1500" i="1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toFixed</a:t>
            </a:r>
            <a:r>
              <a:rPr lang="en-US" sz="15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(), </a:t>
            </a:r>
            <a:r>
              <a:rPr lang="en-US" sz="1500" i="1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toPrecision</a:t>
            </a:r>
            <a:r>
              <a:rPr lang="en-US" sz="15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(), etc.</a:t>
            </a:r>
          </a:p>
          <a:p>
            <a:pPr marL="0" indent="0">
              <a:buNone/>
            </a:pPr>
            <a:endParaRPr lang="en-US" sz="1500" i="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0" indent="0">
              <a:buNone/>
            </a:pPr>
            <a:r>
              <a:rPr lang="en-US" sz="1500" i="1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parseInt</a:t>
            </a:r>
            <a:r>
              <a:rPr lang="en-US" sz="15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(String, radix); // parses a string into integer using radix (2, 8, 10, 16) base. First number  is returned.</a:t>
            </a:r>
          </a:p>
          <a:p>
            <a:pPr marL="0" indent="0">
              <a:buNone/>
            </a:pPr>
            <a:r>
              <a:rPr lang="en-US" sz="1500" i="1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parsFloat</a:t>
            </a:r>
            <a:r>
              <a:rPr lang="en-US" sz="15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(string); // parses a string into floating number, First number is returned.</a:t>
            </a:r>
          </a:p>
          <a:p>
            <a:pPr marL="0" indent="0">
              <a:buNone/>
            </a:pPr>
            <a:endParaRPr lang="en-US" sz="1500" i="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0" indent="0">
              <a:buNone/>
            </a:pPr>
            <a:r>
              <a:rPr lang="en-US" sz="15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Math object has functions like abs, rounding, random, trigonometric, log and others</a:t>
            </a:r>
          </a:p>
          <a:p>
            <a:pPr marL="0" indent="0">
              <a:buNone/>
            </a:pPr>
            <a:r>
              <a:rPr lang="en-US" sz="1500" i="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*/</a:t>
            </a:r>
            <a:endParaRPr lang="en-US" sz="1400" i="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40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| </a:t>
            </a:r>
            <a:r>
              <a:rPr lang="en-US" sz="2800" dirty="0" smtClean="0"/>
              <a:t>Intro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was developed at </a:t>
            </a:r>
            <a:r>
              <a:rPr lang="en-US" dirty="0"/>
              <a:t>Netscape in 1995 by Brendan Eich</a:t>
            </a:r>
          </a:p>
          <a:p>
            <a:r>
              <a:rPr lang="en-US" dirty="0" smtClean="0"/>
              <a:t>Based on </a:t>
            </a:r>
            <a:r>
              <a:rPr lang="en-US" dirty="0" smtClean="0">
                <a:hlinkClick r:id="rId2"/>
              </a:rPr>
              <a:t>ECMA-262</a:t>
            </a:r>
            <a:r>
              <a:rPr lang="en-US" dirty="0" smtClean="0"/>
              <a:t> and standards developed by European Computer Manufacturers Association</a:t>
            </a:r>
          </a:p>
          <a:p>
            <a:r>
              <a:rPr lang="en-US" dirty="0" smtClean="0"/>
              <a:t>Powerful interpreted language for web, servers, devices including computers, tablets, smartphones, etc.</a:t>
            </a:r>
          </a:p>
          <a:p>
            <a:r>
              <a:rPr lang="en-US" dirty="0" smtClean="0">
                <a:hlinkClick r:id="rId3"/>
              </a:rPr>
              <a:t>The world’s most misunderstood programming language</a:t>
            </a:r>
            <a:endParaRPr lang="en-US" dirty="0" smtClean="0"/>
          </a:p>
          <a:p>
            <a:r>
              <a:rPr lang="en-US" dirty="0" err="1" smtClean="0"/>
              <a:t>LiveScript</a:t>
            </a:r>
            <a:r>
              <a:rPr lang="en-US" dirty="0" smtClean="0"/>
              <a:t>, Jscript &amp; </a:t>
            </a:r>
            <a:r>
              <a:rPr lang="en-US" dirty="0" err="1" smtClean="0"/>
              <a:t>TypeScript</a:t>
            </a:r>
            <a:r>
              <a:rPr lang="en-US" dirty="0" smtClean="0"/>
              <a:t> (</a:t>
            </a:r>
            <a:r>
              <a:rPr lang="en-US" dirty="0" err="1" smtClean="0"/>
              <a:t>MicroSoft</a:t>
            </a:r>
            <a:r>
              <a:rPr lang="en-US" dirty="0" smtClean="0"/>
              <a:t>), ActionScript (Adobe), </a:t>
            </a:r>
            <a:r>
              <a:rPr lang="en-US" dirty="0" err="1" smtClean="0"/>
              <a:t>CoffeeScript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044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| </a:t>
            </a:r>
            <a:r>
              <a:rPr lang="en-US" sz="2800" dirty="0"/>
              <a:t>Intro 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on web pages</a:t>
            </a:r>
          </a:p>
          <a:p>
            <a:pPr lvl="1"/>
            <a:r>
              <a:rPr lang="en-US" dirty="0" smtClean="0"/>
              <a:t>Dynamically create, read, update, delete the DOM structure of the HTML elements</a:t>
            </a:r>
          </a:p>
          <a:p>
            <a:pPr lvl="1"/>
            <a:r>
              <a:rPr lang="en-US" dirty="0" smtClean="0"/>
              <a:t>Change stylings of the HTML elements</a:t>
            </a:r>
          </a:p>
          <a:p>
            <a:pPr lvl="1"/>
            <a:r>
              <a:rPr lang="en-US" dirty="0" smtClean="0"/>
              <a:t>Bind event handlers on HTML elements</a:t>
            </a:r>
          </a:p>
          <a:p>
            <a:pPr lvl="1"/>
            <a:r>
              <a:rPr lang="en-US" dirty="0" smtClean="0"/>
              <a:t>Form validation, handle browser storage, catching, etc.</a:t>
            </a:r>
          </a:p>
          <a:p>
            <a:pPr lvl="1"/>
            <a:r>
              <a:rPr lang="en-US" dirty="0" smtClean="0"/>
              <a:t>Handle </a:t>
            </a:r>
            <a:r>
              <a:rPr lang="en-US" dirty="0" err="1" smtClean="0"/>
              <a:t>async</a:t>
            </a:r>
            <a:r>
              <a:rPr lang="en-US" dirty="0" smtClean="0"/>
              <a:t> request calls and respond mechanism (AJAX)</a:t>
            </a:r>
          </a:p>
          <a:p>
            <a:pPr lvl="1"/>
            <a:r>
              <a:rPr lang="en-US" dirty="0" smtClean="0"/>
              <a:t>Pretty much anything in todays date</a:t>
            </a:r>
          </a:p>
          <a:p>
            <a:r>
              <a:rPr lang="en-US" dirty="0" smtClean="0"/>
              <a:t>Current version is ECMAScript 8 which came out in 2017</a:t>
            </a:r>
          </a:p>
        </p:txBody>
      </p:sp>
    </p:spTree>
    <p:extLst>
      <p:ext uri="{BB962C8B-B14F-4D97-AF65-F5344CB8AC3E}">
        <p14:creationId xmlns:p14="http://schemas.microsoft.com/office/powerpoint/2010/main" val="66073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| </a:t>
            </a:r>
            <a:r>
              <a:rPr lang="en-US" sz="2800" dirty="0"/>
              <a:t>Intro 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dirty="0"/>
              <a:t>JavaScript in the HTML page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FF0000"/>
                </a:solidFill>
                <a:latin typeface="Calibri"/>
              </a:rPr>
              <a:t>&lt;!DOCTYPE html&gt;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70C0"/>
                </a:solidFill>
                <a:latin typeface="Calibri"/>
              </a:rPr>
              <a:t>&lt;html&gt;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70C0"/>
                </a:solidFill>
                <a:latin typeface="Calibri"/>
              </a:rPr>
              <a:t>&lt;head&gt;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70C0"/>
                </a:solidFill>
                <a:latin typeface="Calibri"/>
              </a:rPr>
              <a:t>	&lt;title&gt;</a:t>
            </a:r>
            <a:r>
              <a:rPr lang="en-US" sz="2500" dirty="0">
                <a:latin typeface="Calibri"/>
              </a:rPr>
              <a:t>My Awesome Page</a:t>
            </a:r>
            <a:r>
              <a:rPr lang="en-US" sz="2500" dirty="0">
                <a:solidFill>
                  <a:srgbClr val="0070C0"/>
                </a:solidFill>
                <a:latin typeface="Calibri"/>
              </a:rPr>
              <a:t>&lt;/title&gt;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70C0"/>
                </a:solidFill>
                <a:latin typeface="Calibri"/>
              </a:rPr>
              <a:t>	&lt;link</a:t>
            </a:r>
            <a:r>
              <a:rPr lang="en-US" sz="2500" dirty="0">
                <a:latin typeface="Calibri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Calibri"/>
              </a:rPr>
              <a:t>rel</a:t>
            </a:r>
            <a:r>
              <a:rPr lang="en-US" sz="2500" dirty="0">
                <a:latin typeface="Calibri"/>
              </a:rPr>
              <a:t>=</a:t>
            </a:r>
            <a:r>
              <a:rPr lang="en-US" sz="2500" dirty="0">
                <a:solidFill>
                  <a:srgbClr val="00B050"/>
                </a:solidFill>
                <a:latin typeface="Calibri"/>
              </a:rPr>
              <a:t>"stylesheet"</a:t>
            </a:r>
            <a:r>
              <a:rPr lang="en-US" sz="2500" dirty="0">
                <a:latin typeface="Calibri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Calibri"/>
              </a:rPr>
              <a:t>type</a:t>
            </a:r>
            <a:r>
              <a:rPr lang="en-US" sz="2500" dirty="0">
                <a:latin typeface="Calibri"/>
              </a:rPr>
              <a:t>=</a:t>
            </a:r>
            <a:r>
              <a:rPr lang="en-US" sz="2500" dirty="0">
                <a:solidFill>
                  <a:srgbClr val="00B050"/>
                </a:solidFill>
                <a:latin typeface="Calibri"/>
              </a:rPr>
              <a:t>"text/</a:t>
            </a:r>
            <a:r>
              <a:rPr lang="en-US" sz="2500" dirty="0" err="1">
                <a:solidFill>
                  <a:srgbClr val="00B050"/>
                </a:solidFill>
                <a:latin typeface="Calibri"/>
              </a:rPr>
              <a:t>css</a:t>
            </a:r>
            <a:r>
              <a:rPr lang="en-US" sz="2500" dirty="0">
                <a:solidFill>
                  <a:srgbClr val="00B050"/>
                </a:solidFill>
                <a:latin typeface="Calibri"/>
              </a:rPr>
              <a:t>"</a:t>
            </a:r>
            <a:r>
              <a:rPr lang="en-US" sz="2500" dirty="0">
                <a:latin typeface="Calibri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Calibri"/>
              </a:rPr>
              <a:t>href</a:t>
            </a:r>
            <a:r>
              <a:rPr lang="en-US" sz="2500" dirty="0">
                <a:latin typeface="Calibri"/>
              </a:rPr>
              <a:t>=</a:t>
            </a:r>
            <a:r>
              <a:rPr lang="en-US" sz="2500" dirty="0">
                <a:solidFill>
                  <a:srgbClr val="00B050"/>
                </a:solidFill>
                <a:latin typeface="Calibri"/>
              </a:rPr>
              <a:t>"path/to/stylesheet.css"</a:t>
            </a:r>
            <a:r>
              <a:rPr lang="en-US" sz="2500" dirty="0">
                <a:solidFill>
                  <a:srgbClr val="0070C0"/>
                </a:solidFill>
                <a:latin typeface="Calibri"/>
              </a:rPr>
              <a:t>&gt;</a:t>
            </a:r>
          </a:p>
          <a:p>
            <a:pPr marL="0" indent="0">
              <a:buNone/>
            </a:pPr>
            <a:r>
              <a:rPr lang="en-US" sz="2500" dirty="0">
                <a:latin typeface="Calibri"/>
              </a:rPr>
              <a:t>	</a:t>
            </a:r>
            <a:r>
              <a:rPr lang="en-US" sz="2500" dirty="0">
                <a:solidFill>
                  <a:srgbClr val="0070C0"/>
                </a:solidFill>
                <a:latin typeface="Calibri"/>
              </a:rPr>
              <a:t>&lt;script</a:t>
            </a:r>
            <a:r>
              <a:rPr lang="en-US" sz="2500" dirty="0">
                <a:latin typeface="Calibri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Calibri"/>
              </a:rPr>
              <a:t>type</a:t>
            </a:r>
            <a:r>
              <a:rPr lang="en-US" sz="2500" dirty="0">
                <a:latin typeface="Calibri"/>
              </a:rPr>
              <a:t>=</a:t>
            </a:r>
            <a:r>
              <a:rPr lang="en-US" sz="2500" dirty="0">
                <a:solidFill>
                  <a:srgbClr val="00B050"/>
                </a:solidFill>
                <a:latin typeface="Calibri"/>
              </a:rPr>
              <a:t>"text/</a:t>
            </a:r>
            <a:r>
              <a:rPr lang="en-US" sz="2500" dirty="0" err="1">
                <a:solidFill>
                  <a:srgbClr val="00B050"/>
                </a:solidFill>
                <a:latin typeface="Calibri"/>
              </a:rPr>
              <a:t>javascript</a:t>
            </a:r>
            <a:r>
              <a:rPr lang="en-US" sz="2500" dirty="0">
                <a:solidFill>
                  <a:srgbClr val="00B050"/>
                </a:solidFill>
                <a:latin typeface="Calibri"/>
              </a:rPr>
              <a:t>"</a:t>
            </a:r>
            <a:r>
              <a:rPr lang="en-US" sz="2500" dirty="0">
                <a:latin typeface="Calibri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Calibri"/>
              </a:rPr>
              <a:t>src</a:t>
            </a:r>
            <a:r>
              <a:rPr lang="en-US" sz="2500" dirty="0">
                <a:latin typeface="Calibri"/>
              </a:rPr>
              <a:t>=</a:t>
            </a:r>
            <a:r>
              <a:rPr lang="en-US" sz="2500" dirty="0">
                <a:solidFill>
                  <a:srgbClr val="00B050"/>
                </a:solidFill>
                <a:latin typeface="Calibri"/>
              </a:rPr>
              <a:t>"path/to/jsscript.js"</a:t>
            </a:r>
            <a:r>
              <a:rPr lang="en-US" sz="2500" dirty="0">
                <a:solidFill>
                  <a:srgbClr val="0070C0"/>
                </a:solidFill>
                <a:latin typeface="Calibri"/>
              </a:rPr>
              <a:t>&gt;&lt;/script&gt;</a:t>
            </a:r>
          </a:p>
          <a:p>
            <a:pPr marL="0" indent="0">
              <a:buNone/>
            </a:pPr>
            <a:r>
              <a:rPr lang="en-US" sz="2500" dirty="0">
                <a:latin typeface="Calibri"/>
              </a:rPr>
              <a:t>	</a:t>
            </a:r>
            <a:r>
              <a:rPr lang="en-US" sz="2500" dirty="0">
                <a:solidFill>
                  <a:srgbClr val="0070C0"/>
                </a:solidFill>
                <a:latin typeface="Calibri"/>
              </a:rPr>
              <a:t>&lt;script</a:t>
            </a:r>
            <a:r>
              <a:rPr lang="en-US" sz="2500" dirty="0">
                <a:latin typeface="Calibri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Calibri"/>
              </a:rPr>
              <a:t>type</a:t>
            </a:r>
            <a:r>
              <a:rPr lang="en-US" sz="2500" dirty="0">
                <a:latin typeface="Calibri"/>
              </a:rPr>
              <a:t>=</a:t>
            </a:r>
            <a:r>
              <a:rPr lang="en-US" sz="2500" dirty="0">
                <a:solidFill>
                  <a:srgbClr val="00B050"/>
                </a:solidFill>
                <a:latin typeface="Calibri"/>
              </a:rPr>
              <a:t>"text/</a:t>
            </a:r>
            <a:r>
              <a:rPr lang="en-US" sz="2500" dirty="0" err="1">
                <a:solidFill>
                  <a:srgbClr val="00B050"/>
                </a:solidFill>
                <a:latin typeface="Calibri"/>
              </a:rPr>
              <a:t>javascript</a:t>
            </a:r>
            <a:r>
              <a:rPr lang="en-US" sz="2500" dirty="0">
                <a:solidFill>
                  <a:srgbClr val="00B050"/>
                </a:solidFill>
                <a:latin typeface="Calibri"/>
              </a:rPr>
              <a:t>"</a:t>
            </a:r>
            <a:r>
              <a:rPr lang="en-US" sz="2500" dirty="0">
                <a:solidFill>
                  <a:srgbClr val="0070C0"/>
                </a:solidFill>
                <a:latin typeface="Calibri"/>
              </a:rPr>
              <a:t>&gt;</a:t>
            </a:r>
          </a:p>
          <a:p>
            <a:pPr marL="0" indent="0">
              <a:buNone/>
            </a:pPr>
            <a:r>
              <a:rPr lang="en-US" sz="2500" dirty="0">
                <a:latin typeface="Calibri"/>
              </a:rPr>
              <a:t>		</a:t>
            </a:r>
            <a:r>
              <a:rPr lang="en-US" sz="2500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// </a:t>
            </a:r>
            <a:r>
              <a:rPr lang="en-US" sz="2500" i="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inline </a:t>
            </a:r>
            <a:r>
              <a:rPr lang="en-US" sz="25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JS code</a:t>
            </a:r>
          </a:p>
          <a:p>
            <a:pPr marL="0" indent="0">
              <a:buNone/>
            </a:pPr>
            <a:r>
              <a:rPr lang="en-US" sz="2500" dirty="0">
                <a:latin typeface="Calibri"/>
              </a:rPr>
              <a:t>	</a:t>
            </a:r>
            <a:r>
              <a:rPr lang="en-US" sz="2500" dirty="0">
                <a:solidFill>
                  <a:srgbClr val="0070C0"/>
                </a:solidFill>
                <a:latin typeface="Calibri"/>
              </a:rPr>
              <a:t>&lt;/script&gt;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70C0"/>
                </a:solidFill>
                <a:latin typeface="Calibri"/>
              </a:rPr>
              <a:t>&lt;/head&gt;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70C0"/>
                </a:solidFill>
                <a:latin typeface="Calibri"/>
              </a:rPr>
              <a:t>&lt;body&gt;</a:t>
            </a:r>
          </a:p>
          <a:p>
            <a:pPr marL="0" indent="0">
              <a:buNone/>
            </a:pPr>
            <a:endParaRPr lang="en" sz="2500" dirty="0">
              <a:latin typeface="Calibri"/>
            </a:endParaRPr>
          </a:p>
          <a:p>
            <a:pPr marL="0" indent="0">
              <a:buNone/>
            </a:pPr>
            <a:r>
              <a:rPr lang="en-US" sz="2500" dirty="0">
                <a:latin typeface="Calibri"/>
              </a:rPr>
              <a:t>	</a:t>
            </a:r>
            <a:r>
              <a:rPr lang="en-US" sz="25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&lt;!-- </a:t>
            </a:r>
            <a:r>
              <a:rPr lang="en-US" sz="2500" i="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HTML </a:t>
            </a:r>
            <a:r>
              <a:rPr lang="en-US" sz="25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code</a:t>
            </a:r>
            <a:r>
              <a:rPr lang="en-US" sz="25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 --&gt;</a:t>
            </a:r>
          </a:p>
          <a:p>
            <a:pPr marL="0" indent="0">
              <a:buNone/>
            </a:pPr>
            <a:endParaRPr lang="en" sz="2500" dirty="0">
              <a:latin typeface="Calibri"/>
            </a:endParaRPr>
          </a:p>
          <a:p>
            <a:pPr marL="0" indent="0">
              <a:buNone/>
            </a:pPr>
            <a:r>
              <a:rPr lang="en-US" sz="2500" dirty="0">
                <a:latin typeface="Calibri"/>
              </a:rPr>
              <a:t>	</a:t>
            </a:r>
            <a:r>
              <a:rPr lang="en-US" sz="2500" dirty="0">
                <a:solidFill>
                  <a:srgbClr val="0070C0"/>
                </a:solidFill>
                <a:latin typeface="Calibri"/>
              </a:rPr>
              <a:t>&lt;script</a:t>
            </a:r>
            <a:r>
              <a:rPr lang="en-US" sz="2500" dirty="0">
                <a:latin typeface="Calibri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Calibri"/>
              </a:rPr>
              <a:t>type</a:t>
            </a:r>
            <a:r>
              <a:rPr lang="en-US" sz="2500" dirty="0">
                <a:latin typeface="Calibri"/>
              </a:rPr>
              <a:t>=</a:t>
            </a:r>
            <a:r>
              <a:rPr lang="en-US" sz="2500" dirty="0">
                <a:solidFill>
                  <a:srgbClr val="00B050"/>
                </a:solidFill>
                <a:latin typeface="Calibri"/>
              </a:rPr>
              <a:t>"text/</a:t>
            </a:r>
            <a:r>
              <a:rPr lang="en-US" sz="2500" dirty="0" err="1">
                <a:solidFill>
                  <a:srgbClr val="00B050"/>
                </a:solidFill>
                <a:latin typeface="Calibri"/>
              </a:rPr>
              <a:t>javascript</a:t>
            </a:r>
            <a:r>
              <a:rPr lang="en-US" sz="2500" dirty="0">
                <a:solidFill>
                  <a:srgbClr val="00B050"/>
                </a:solidFill>
                <a:latin typeface="Calibri"/>
              </a:rPr>
              <a:t>"</a:t>
            </a:r>
            <a:r>
              <a:rPr lang="en-US" sz="2500" dirty="0">
                <a:solidFill>
                  <a:srgbClr val="0070C0"/>
                </a:solidFill>
                <a:latin typeface="Calibri"/>
              </a:rPr>
              <a:t>&gt;</a:t>
            </a:r>
          </a:p>
          <a:p>
            <a:pPr marL="0" indent="0">
              <a:buNone/>
            </a:pPr>
            <a:r>
              <a:rPr lang="en-US" sz="2500" dirty="0">
                <a:latin typeface="Calibri"/>
              </a:rPr>
              <a:t>		</a:t>
            </a:r>
            <a:r>
              <a:rPr lang="en-US" sz="2500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// </a:t>
            </a:r>
            <a:r>
              <a:rPr lang="en-US" sz="2500" i="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inline </a:t>
            </a:r>
            <a:r>
              <a:rPr lang="en-US" sz="25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JS code</a:t>
            </a:r>
          </a:p>
          <a:p>
            <a:pPr marL="0" indent="0">
              <a:buNone/>
            </a:pPr>
            <a:r>
              <a:rPr lang="en-US" sz="2500" dirty="0">
                <a:latin typeface="Calibri"/>
              </a:rPr>
              <a:t>	</a:t>
            </a:r>
            <a:r>
              <a:rPr lang="en-US" sz="2500" dirty="0">
                <a:solidFill>
                  <a:srgbClr val="0070C0"/>
                </a:solidFill>
                <a:latin typeface="Calibri"/>
              </a:rPr>
              <a:t>&lt;/script&gt;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70C0"/>
                </a:solidFill>
                <a:latin typeface="Calibri"/>
              </a:rPr>
              <a:t>	&lt;script</a:t>
            </a:r>
            <a:r>
              <a:rPr lang="en-US" sz="2500" dirty="0">
                <a:latin typeface="Calibri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Calibri"/>
              </a:rPr>
              <a:t>type</a:t>
            </a:r>
            <a:r>
              <a:rPr lang="en-US" sz="2500" dirty="0">
                <a:latin typeface="Calibri"/>
              </a:rPr>
              <a:t>=</a:t>
            </a:r>
            <a:r>
              <a:rPr lang="en-US" sz="2500" dirty="0">
                <a:solidFill>
                  <a:srgbClr val="00B050"/>
                </a:solidFill>
                <a:latin typeface="Calibri"/>
              </a:rPr>
              <a:t>"text/</a:t>
            </a:r>
            <a:r>
              <a:rPr lang="en-US" sz="2500" dirty="0" err="1">
                <a:solidFill>
                  <a:srgbClr val="00B050"/>
                </a:solidFill>
                <a:latin typeface="Calibri"/>
              </a:rPr>
              <a:t>javascript</a:t>
            </a:r>
            <a:r>
              <a:rPr lang="en-US" sz="2500" dirty="0">
                <a:solidFill>
                  <a:srgbClr val="00B050"/>
                </a:solidFill>
                <a:latin typeface="Calibri"/>
              </a:rPr>
              <a:t>"</a:t>
            </a:r>
            <a:r>
              <a:rPr lang="en-US" sz="2500" dirty="0">
                <a:latin typeface="Calibri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Calibri"/>
              </a:rPr>
              <a:t>src</a:t>
            </a:r>
            <a:r>
              <a:rPr lang="en-US" sz="2500" dirty="0">
                <a:latin typeface="Calibri"/>
              </a:rPr>
              <a:t>=</a:t>
            </a:r>
            <a:r>
              <a:rPr lang="en-US" sz="2500" dirty="0">
                <a:solidFill>
                  <a:srgbClr val="00B050"/>
                </a:solidFill>
                <a:latin typeface="Calibri"/>
              </a:rPr>
              <a:t>"path/to/jsscript.js"</a:t>
            </a:r>
            <a:r>
              <a:rPr lang="en-US" sz="2500" dirty="0">
                <a:solidFill>
                  <a:srgbClr val="0070C0"/>
                </a:solidFill>
                <a:latin typeface="Calibri"/>
              </a:rPr>
              <a:t>&gt;&lt;/script&gt;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70C0"/>
                </a:solidFill>
                <a:latin typeface="Calibri"/>
              </a:rPr>
              <a:t>&lt;/body&gt;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70C0"/>
                </a:solidFill>
                <a:latin typeface="Calibri"/>
              </a:rPr>
              <a:t>&lt;/html</a:t>
            </a:r>
            <a:r>
              <a:rPr lang="en-US" sz="2500" dirty="0" smtClean="0">
                <a:solidFill>
                  <a:srgbClr val="0070C0"/>
                </a:solidFill>
                <a:latin typeface="Calibri"/>
              </a:rPr>
              <a:t>&gt;</a:t>
            </a:r>
            <a:endParaRPr lang="en-US" sz="2500" dirty="0">
              <a:solidFill>
                <a:srgbClr val="0070C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00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| </a:t>
            </a:r>
            <a:r>
              <a:rPr lang="en-US" sz="2800" dirty="0"/>
              <a:t>Intro 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 or Body?</a:t>
            </a:r>
          </a:p>
          <a:p>
            <a:pPr lvl="1"/>
            <a:r>
              <a:rPr lang="en-US" dirty="0" smtClean="0"/>
              <a:t>Scripts block parallel downloads which delays the rendering process</a:t>
            </a:r>
          </a:p>
          <a:p>
            <a:pPr lvl="1"/>
            <a:r>
              <a:rPr lang="en-US" dirty="0" smtClean="0"/>
              <a:t>Put JavaScript files as the last element of the body</a:t>
            </a:r>
          </a:p>
          <a:p>
            <a:pPr lvl="1"/>
            <a:r>
              <a:rPr lang="en-US" dirty="0" smtClean="0"/>
              <a:t>Or use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efer: downloads the file during HTML parsing and will only execute it after the parser has completed. Execution order is guaranteed</a:t>
            </a:r>
          </a:p>
          <a:p>
            <a:pPr lvl="2"/>
            <a:r>
              <a:rPr lang="en-US" dirty="0" err="1"/>
              <a:t>a</a:t>
            </a:r>
            <a:r>
              <a:rPr lang="en-US" dirty="0" err="1" smtClean="0"/>
              <a:t>sync</a:t>
            </a:r>
            <a:r>
              <a:rPr lang="en-US" dirty="0" smtClean="0"/>
              <a:t>: downloads the file during HTML parsing and will </a:t>
            </a:r>
            <a:r>
              <a:rPr lang="en-US" dirty="0"/>
              <a:t>p</a:t>
            </a:r>
            <a:r>
              <a:rPr lang="en-US" dirty="0" smtClean="0"/>
              <a:t>ause the HTML to execute it when it has finished downloading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876800"/>
            <a:ext cx="8153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7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| </a:t>
            </a:r>
            <a:r>
              <a:rPr lang="en-US" sz="2800" dirty="0"/>
              <a:t>Intro 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Always use </a:t>
            </a:r>
            <a:r>
              <a:rPr lang="en-US" dirty="0" smtClean="0">
                <a:hlinkClick r:id="rId2"/>
              </a:rPr>
              <a:t>Can I Use</a:t>
            </a:r>
            <a:r>
              <a:rPr lang="en-US" dirty="0" smtClean="0"/>
              <a:t> to check for the attributes before using them in the application</a:t>
            </a:r>
          </a:p>
          <a:p>
            <a:r>
              <a:rPr lang="en-US" dirty="0" smtClean="0"/>
              <a:t>Use console.log() or </a:t>
            </a:r>
            <a:r>
              <a:rPr lang="en-US" dirty="0" err="1" smtClean="0"/>
              <a:t>console.dir</a:t>
            </a:r>
            <a:r>
              <a:rPr lang="en-US" dirty="0" smtClean="0"/>
              <a:t>() method for logging anything</a:t>
            </a:r>
          </a:p>
          <a:p>
            <a:r>
              <a:rPr lang="en-US" dirty="0" smtClean="0"/>
              <a:t>Chrome has the most powerful implementation of it</a:t>
            </a:r>
          </a:p>
          <a:p>
            <a:r>
              <a:rPr lang="en-US" dirty="0" smtClean="0"/>
              <a:t>JavaScript is case sensitive</a:t>
            </a:r>
          </a:p>
          <a:p>
            <a:r>
              <a:rPr lang="en-US" dirty="0" smtClean="0"/>
              <a:t>Semi-colon should be used to terminate the statements</a:t>
            </a:r>
          </a:p>
        </p:txBody>
      </p:sp>
    </p:spTree>
    <p:extLst>
      <p:ext uri="{BB962C8B-B14F-4D97-AF65-F5344CB8AC3E}">
        <p14:creationId xmlns:p14="http://schemas.microsoft.com/office/powerpoint/2010/main" val="20463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| </a:t>
            </a:r>
            <a:r>
              <a:rPr lang="en-US" sz="2800" dirty="0"/>
              <a:t>Intro 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 use JavaScript </a:t>
            </a:r>
            <a:r>
              <a:rPr lang="en-US" dirty="0"/>
              <a:t>in the HTML page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libri"/>
              </a:rPr>
              <a:t>&lt;!DOCTYPE html&gt;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</a:rPr>
              <a:t>&lt;html&gt;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</a:rPr>
              <a:t>&lt;head&gt;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</a:rPr>
              <a:t>	&lt;title&gt;</a:t>
            </a:r>
            <a:r>
              <a:rPr lang="en-US" sz="1400" dirty="0">
                <a:latin typeface="Calibri"/>
              </a:rPr>
              <a:t>My Awesome Page</a:t>
            </a:r>
            <a:r>
              <a:rPr lang="en-US" sz="1400" dirty="0">
                <a:solidFill>
                  <a:srgbClr val="0070C0"/>
                </a:solidFill>
                <a:latin typeface="Calibri"/>
              </a:rPr>
              <a:t>&lt;/title&gt;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</a:rPr>
              <a:t>	&lt;link</a:t>
            </a:r>
            <a:r>
              <a:rPr lang="en-US" sz="1400" dirty="0">
                <a:latin typeface="Calibri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rel</a:t>
            </a:r>
            <a:r>
              <a:rPr lang="en-US" sz="1400" dirty="0">
                <a:latin typeface="Calibri"/>
              </a:rPr>
              <a:t>=</a:t>
            </a:r>
            <a:r>
              <a:rPr lang="en-US" sz="1400" dirty="0">
                <a:solidFill>
                  <a:srgbClr val="00B050"/>
                </a:solidFill>
                <a:latin typeface="Calibri"/>
              </a:rPr>
              <a:t>"stylesheet"</a:t>
            </a:r>
            <a:r>
              <a:rPr lang="en-US" sz="1400" dirty="0">
                <a:latin typeface="Calibri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type</a:t>
            </a:r>
            <a:r>
              <a:rPr lang="en-US" sz="1400" dirty="0">
                <a:latin typeface="Calibri"/>
              </a:rPr>
              <a:t>=</a:t>
            </a:r>
            <a:r>
              <a:rPr lang="en-US" sz="1400" dirty="0">
                <a:solidFill>
                  <a:srgbClr val="00B050"/>
                </a:solidFill>
                <a:latin typeface="Calibri"/>
              </a:rPr>
              <a:t>"text/</a:t>
            </a:r>
            <a:r>
              <a:rPr lang="en-US" sz="1400" dirty="0" err="1">
                <a:solidFill>
                  <a:srgbClr val="00B050"/>
                </a:solidFill>
                <a:latin typeface="Calibri"/>
              </a:rPr>
              <a:t>css</a:t>
            </a:r>
            <a:r>
              <a:rPr lang="en-US" sz="1400" dirty="0">
                <a:solidFill>
                  <a:srgbClr val="00B050"/>
                </a:solidFill>
                <a:latin typeface="Calibri"/>
              </a:rPr>
              <a:t>"</a:t>
            </a:r>
            <a:r>
              <a:rPr lang="en-US" sz="1400" dirty="0">
                <a:latin typeface="Calibri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href</a:t>
            </a:r>
            <a:r>
              <a:rPr lang="en-US" sz="1400" dirty="0">
                <a:latin typeface="Calibri"/>
              </a:rPr>
              <a:t>=</a:t>
            </a:r>
            <a:r>
              <a:rPr lang="en-US" sz="1400" dirty="0">
                <a:solidFill>
                  <a:srgbClr val="00B050"/>
                </a:solidFill>
                <a:latin typeface="Calibri"/>
              </a:rPr>
              <a:t>"path/to/stylesheet.css"</a:t>
            </a:r>
            <a:r>
              <a:rPr lang="en-US" sz="1400" dirty="0">
                <a:solidFill>
                  <a:srgbClr val="0070C0"/>
                </a:solidFill>
                <a:latin typeface="Calibri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70C0"/>
                </a:solidFill>
                <a:latin typeface="Calibri"/>
              </a:rPr>
              <a:t>&lt;/</a:t>
            </a:r>
            <a:r>
              <a:rPr lang="en-US" sz="1400" dirty="0">
                <a:solidFill>
                  <a:srgbClr val="0070C0"/>
                </a:solidFill>
                <a:latin typeface="Calibri"/>
              </a:rPr>
              <a:t>head&gt;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</a:rPr>
              <a:t>&lt;body&gt;</a:t>
            </a:r>
          </a:p>
          <a:p>
            <a:pPr marL="0" indent="0">
              <a:buNone/>
            </a:pPr>
            <a:endParaRPr lang="en" sz="1400" dirty="0">
              <a:latin typeface="Calibri"/>
            </a:endParaRPr>
          </a:p>
          <a:p>
            <a:pPr marL="0" indent="0">
              <a:buNone/>
            </a:pPr>
            <a:r>
              <a:rPr lang="en-US" sz="1400" dirty="0">
                <a:latin typeface="Calibri"/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&lt;!-- </a:t>
            </a:r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HTML 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code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 --&gt;</a:t>
            </a:r>
          </a:p>
          <a:p>
            <a:pPr marL="0" indent="0">
              <a:buNone/>
            </a:pPr>
            <a:endParaRPr lang="en" sz="1400" dirty="0">
              <a:latin typeface="Calibri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</a:rPr>
              <a:t>	&lt;script</a:t>
            </a:r>
            <a:r>
              <a:rPr lang="en-US" sz="1400" dirty="0">
                <a:latin typeface="Calibri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type</a:t>
            </a:r>
            <a:r>
              <a:rPr lang="en-US" sz="1400" dirty="0">
                <a:latin typeface="Calibri"/>
              </a:rPr>
              <a:t>=</a:t>
            </a:r>
            <a:r>
              <a:rPr lang="en-US" sz="1400" dirty="0">
                <a:solidFill>
                  <a:srgbClr val="00B050"/>
                </a:solidFill>
                <a:latin typeface="Calibri"/>
              </a:rPr>
              <a:t>"text/</a:t>
            </a:r>
            <a:r>
              <a:rPr lang="en-US" sz="1400" dirty="0" err="1">
                <a:solidFill>
                  <a:srgbClr val="00B050"/>
                </a:solidFill>
                <a:latin typeface="Calibri"/>
              </a:rPr>
              <a:t>javascript</a:t>
            </a:r>
            <a:r>
              <a:rPr lang="en-US" sz="1400" dirty="0">
                <a:solidFill>
                  <a:srgbClr val="00B050"/>
                </a:solidFill>
                <a:latin typeface="Calibri"/>
              </a:rPr>
              <a:t>"</a:t>
            </a:r>
            <a:r>
              <a:rPr lang="en-US" sz="1400" dirty="0">
                <a:latin typeface="Calibri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src</a:t>
            </a:r>
            <a:r>
              <a:rPr lang="en-US" sz="1400" dirty="0">
                <a:latin typeface="Calibri"/>
              </a:rPr>
              <a:t>=</a:t>
            </a:r>
            <a:r>
              <a:rPr lang="en-US" sz="1400" dirty="0">
                <a:solidFill>
                  <a:srgbClr val="00B050"/>
                </a:solidFill>
                <a:latin typeface="Calibri"/>
              </a:rPr>
              <a:t>"path/to/jsscript.js"</a:t>
            </a:r>
            <a:r>
              <a:rPr lang="en-US" sz="1400" dirty="0">
                <a:solidFill>
                  <a:srgbClr val="0070C0"/>
                </a:solidFill>
                <a:latin typeface="Calibri"/>
              </a:rPr>
              <a:t>&gt;&lt;/script&gt;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</a:rPr>
              <a:t>&lt;/body&gt;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</a:rPr>
              <a:t>&lt;/html</a:t>
            </a:r>
            <a:r>
              <a:rPr lang="en-US" sz="1400" dirty="0" smtClean="0">
                <a:solidFill>
                  <a:srgbClr val="0070C0"/>
                </a:solidFill>
                <a:latin typeface="Calibri"/>
              </a:rPr>
              <a:t>&gt;</a:t>
            </a:r>
            <a:endParaRPr lang="en-US" sz="1400" dirty="0">
              <a:solidFill>
                <a:srgbClr val="0070C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| </a:t>
            </a:r>
            <a:r>
              <a:rPr lang="en-US" sz="2800" dirty="0" smtClean="0"/>
              <a:t>Variables and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 are declared using </a:t>
            </a:r>
            <a:r>
              <a:rPr lang="en-US" dirty="0" err="1" smtClean="0"/>
              <a:t>var</a:t>
            </a:r>
            <a:r>
              <a:rPr lang="en-US" dirty="0"/>
              <a:t> </a:t>
            </a:r>
            <a:r>
              <a:rPr lang="en-US" dirty="0" smtClean="0"/>
              <a:t>keyword</a:t>
            </a:r>
            <a:endParaRPr lang="en-US" dirty="0"/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// 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declares variable in the current scope.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70C0"/>
                </a:solidFill>
                <a:latin typeface="Calibri"/>
              </a:rPr>
              <a:t>var</a:t>
            </a:r>
            <a:r>
              <a:rPr lang="en-US" sz="1400" dirty="0">
                <a:solidFill>
                  <a:srgbClr val="0070C0"/>
                </a:solidFill>
                <a:latin typeface="Calibri"/>
              </a:rPr>
              <a:t> </a:t>
            </a:r>
            <a:r>
              <a:rPr lang="en-US" sz="1400" dirty="0" err="1">
                <a:latin typeface="Calibri"/>
              </a:rPr>
              <a:t>firstName</a:t>
            </a:r>
            <a:r>
              <a:rPr lang="en-US" sz="1400" dirty="0" smtClean="0">
                <a:latin typeface="Calibri"/>
              </a:rPr>
              <a:t>;</a:t>
            </a:r>
            <a:endParaRPr lang="en" sz="1400" dirty="0"/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// 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declares multiple variables in the current scope.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70C0"/>
                </a:solidFill>
                <a:latin typeface="Calibri"/>
              </a:rPr>
              <a:t>var</a:t>
            </a:r>
            <a:r>
              <a:rPr lang="en-US" sz="1400" dirty="0">
                <a:solidFill>
                  <a:srgbClr val="0070C0"/>
                </a:solidFill>
                <a:latin typeface="Calibri"/>
              </a:rPr>
              <a:t> </a:t>
            </a:r>
            <a:r>
              <a:rPr lang="en-US" sz="1400" dirty="0" err="1">
                <a:latin typeface="Calibri"/>
              </a:rPr>
              <a:t>firstName</a:t>
            </a:r>
            <a:r>
              <a:rPr lang="en-US" sz="1400" dirty="0">
                <a:latin typeface="Calibri"/>
              </a:rPr>
              <a:t>, </a:t>
            </a:r>
            <a:r>
              <a:rPr lang="en-US" sz="1400" dirty="0" err="1">
                <a:latin typeface="Calibri"/>
              </a:rPr>
              <a:t>lastName</a:t>
            </a:r>
            <a:r>
              <a:rPr lang="en-US" sz="1400" dirty="0">
                <a:latin typeface="Calibri"/>
              </a:rPr>
              <a:t> = </a:t>
            </a:r>
            <a:r>
              <a:rPr lang="en-US" sz="1400" dirty="0">
                <a:solidFill>
                  <a:srgbClr val="00B050"/>
                </a:solidFill>
                <a:latin typeface="Calibri"/>
              </a:rPr>
              <a:t>"script"</a:t>
            </a:r>
            <a:r>
              <a:rPr lang="en-US" sz="1400" dirty="0">
                <a:latin typeface="Calibri"/>
              </a:rPr>
              <a:t>, address, city</a:t>
            </a:r>
            <a:r>
              <a:rPr lang="en-US" sz="1400" dirty="0" smtClean="0">
                <a:latin typeface="Calibri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alibri"/>
            </a:endParaRPr>
          </a:p>
          <a:p>
            <a:r>
              <a:rPr lang="en-US" dirty="0" smtClean="0"/>
              <a:t>Undefined: Never initialized, no data type. Can be assigned to a variable programmatically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70C0"/>
                </a:solidFill>
                <a:latin typeface="Calibri"/>
              </a:rPr>
              <a:t>var</a:t>
            </a:r>
            <a:r>
              <a:rPr lang="en-US" sz="1400" dirty="0">
                <a:solidFill>
                  <a:srgbClr val="0070C0"/>
                </a:solidFill>
                <a:latin typeface="Calibri"/>
              </a:rPr>
              <a:t> </a:t>
            </a:r>
            <a:r>
              <a:rPr lang="en-US" sz="1400" dirty="0" err="1">
                <a:latin typeface="Calibri"/>
              </a:rPr>
              <a:t>firstName</a:t>
            </a:r>
            <a:r>
              <a:rPr lang="en-US" sz="1400" dirty="0">
                <a:latin typeface="Calibri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console.log</a:t>
            </a:r>
            <a:r>
              <a:rPr lang="en-US" sz="1400" dirty="0">
                <a:latin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Calibri" panose="020F0502020204030204" pitchFamily="34" charset="0"/>
              </a:rPr>
              <a:t>typeof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firstName</a:t>
            </a:r>
            <a:r>
              <a:rPr lang="en-US" sz="1400" dirty="0" smtClean="0">
                <a:latin typeface="Calibri" panose="020F0502020204030204" pitchFamily="34" charset="0"/>
              </a:rPr>
              <a:t>); 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// prints undefined to the </a:t>
            </a:r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console</a:t>
            </a:r>
          </a:p>
          <a:p>
            <a:pPr marL="0" indent="0">
              <a:buNone/>
            </a:pPr>
            <a:endParaRPr lang="en-US" sz="1400" i="1" dirty="0" smtClean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r>
              <a:rPr lang="en-US" dirty="0"/>
              <a:t>Null: Variable exists but value is not known. Can be assigned to a variable programmatically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70C0"/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firstName</a:t>
            </a:r>
            <a:r>
              <a:rPr lang="en-US" sz="1400" dirty="0">
                <a:latin typeface="Calibri" panose="020F0502020204030204" pitchFamily="34" charset="0"/>
              </a:rPr>
              <a:t> = </a:t>
            </a:r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</a:rPr>
              <a:t>null</a:t>
            </a:r>
            <a:r>
              <a:rPr lang="en-US" sz="1400" dirty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console.log</a:t>
            </a:r>
            <a:r>
              <a:rPr lang="en-US" sz="1400" dirty="0">
                <a:latin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Calibri" panose="020F0502020204030204" pitchFamily="34" charset="0"/>
              </a:rPr>
              <a:t>typeof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firstName</a:t>
            </a:r>
            <a:r>
              <a:rPr lang="en-US" sz="1400" dirty="0">
                <a:latin typeface="Calibri" panose="020F0502020204030204" pitchFamily="34" charset="0"/>
              </a:rPr>
              <a:t>); 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// prints object to the </a:t>
            </a:r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console</a:t>
            </a:r>
            <a:endParaRPr lang="en-US" sz="1400" i="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182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| </a:t>
            </a:r>
            <a:r>
              <a:rPr lang="en-US" sz="2800" dirty="0" smtClean="0"/>
              <a:t>Variables and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70C0"/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firstName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</a:rPr>
              <a:t>= </a:t>
            </a:r>
            <a:r>
              <a:rPr lang="en-US" sz="1400" dirty="0">
                <a:solidFill>
                  <a:srgbClr val="00B050"/>
                </a:solidFill>
                <a:latin typeface="Calibri"/>
              </a:rPr>
              <a:t>‘JavaScript’</a:t>
            </a:r>
            <a:r>
              <a:rPr lang="en-US" sz="1400" dirty="0" smtClean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// or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firstName</a:t>
            </a:r>
            <a:r>
              <a:rPr lang="en-US" sz="1400" dirty="0" smtClean="0">
                <a:latin typeface="Calibri" panose="020F0502020204030204" pitchFamily="34" charset="0"/>
              </a:rPr>
              <a:t> = </a:t>
            </a:r>
            <a:r>
              <a:rPr lang="en-US" sz="1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new 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String</a:t>
            </a:r>
            <a:r>
              <a:rPr lang="en-US" sz="1400" dirty="0" smtClean="0">
                <a:latin typeface="Calibri" panose="020F0502020204030204" pitchFamily="34" charset="0"/>
              </a:rPr>
              <a:t>(</a:t>
            </a:r>
            <a:r>
              <a:rPr lang="en-US" sz="1400" dirty="0">
                <a:solidFill>
                  <a:srgbClr val="00B050"/>
                </a:solidFill>
                <a:latin typeface="Calibri"/>
              </a:rPr>
              <a:t>‘JavaScript’</a:t>
            </a:r>
            <a:r>
              <a:rPr lang="en-US" sz="1400" dirty="0" smtClean="0">
                <a:latin typeface="Calibri" panose="020F0502020204030204" pitchFamily="34" charset="0"/>
              </a:rPr>
              <a:t>); 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// use 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valueOf</a:t>
            </a:r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() to get the value of the variable</a:t>
            </a:r>
          </a:p>
          <a:p>
            <a:pPr marL="0" indent="0">
              <a:buNone/>
            </a:pPr>
            <a:endParaRPr lang="en-US" sz="1400" i="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// length, 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indexOf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(), substring(), 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toLowerCase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(), 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toUppercase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(), trim(), 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charAt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() and many more functions</a:t>
            </a:r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.</a:t>
            </a:r>
            <a:endParaRPr lang="en-US" sz="1400" i="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0" indent="0">
              <a:buNone/>
            </a:pPr>
            <a:endParaRPr lang="en-US" sz="1400" i="1" dirty="0" smtClean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// 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can user double or single quotes. 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Stick to one and be consistent with it.</a:t>
            </a:r>
          </a:p>
          <a:p>
            <a:pPr marL="0" indent="0">
              <a:buNone/>
            </a:pPr>
            <a:r>
              <a:rPr lang="en-US" sz="1400" dirty="0" smtClean="0">
                <a:latin typeface="Calibri" panose="020F0502020204030204" pitchFamily="34" charset="0"/>
              </a:rPr>
              <a:t>alert(</a:t>
            </a:r>
            <a:r>
              <a:rPr lang="en-US" sz="1400" dirty="0">
                <a:solidFill>
                  <a:srgbClr val="00B050"/>
                </a:solidFill>
                <a:latin typeface="Calibri"/>
              </a:rPr>
              <a:t>‘Hello World’</a:t>
            </a:r>
            <a:r>
              <a:rPr lang="en-US" sz="1400" dirty="0" smtClean="0">
                <a:latin typeface="Calibri" panose="020F0502020204030204" pitchFamily="34" charset="0"/>
              </a:rPr>
              <a:t>);</a:t>
            </a:r>
            <a:endParaRPr lang="en-US" sz="1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</a:rPr>
              <a:t>alert</a:t>
            </a:r>
            <a:r>
              <a:rPr lang="en-US" sz="1400" dirty="0" smtClean="0">
                <a:latin typeface="Calibri" panose="020F0502020204030204" pitchFamily="34" charset="0"/>
              </a:rPr>
              <a:t>(</a:t>
            </a:r>
            <a:r>
              <a:rPr lang="en-US" sz="1400" dirty="0">
                <a:solidFill>
                  <a:srgbClr val="00B050"/>
                </a:solidFill>
                <a:latin typeface="Calibri"/>
              </a:rPr>
              <a:t>“Hello World</a:t>
            </a:r>
            <a:r>
              <a:rPr lang="en-US" sz="1400" dirty="0" smtClean="0">
                <a:solidFill>
                  <a:srgbClr val="00B050"/>
                </a:solidFill>
                <a:latin typeface="Calibri"/>
              </a:rPr>
              <a:t>”</a:t>
            </a:r>
            <a:r>
              <a:rPr lang="en-US" sz="1400" dirty="0" smtClean="0">
                <a:latin typeface="Calibri" panose="020F0502020204030204" pitchFamily="34" charset="0"/>
              </a:rPr>
              <a:t>);</a:t>
            </a:r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60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1503</TotalTime>
  <Words>670</Words>
  <Application>Microsoft Office PowerPoint</Application>
  <PresentationFormat>On-screen Show (4:3)</PresentationFormat>
  <Paragraphs>129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JavaScript</vt:lpstr>
      <vt:lpstr>JavaScript | Intro</vt:lpstr>
      <vt:lpstr>JavaScript | Intro continue…</vt:lpstr>
      <vt:lpstr>JavaScript | Intro continue…</vt:lpstr>
      <vt:lpstr>JavaScript | Intro continue…</vt:lpstr>
      <vt:lpstr>JavaScript | Intro continue…</vt:lpstr>
      <vt:lpstr>JavaScript | Intro continue…</vt:lpstr>
      <vt:lpstr>JavaScript | Variables and Data types</vt:lpstr>
      <vt:lpstr>JavaScript | Variables and Data types</vt:lpstr>
      <vt:lpstr>JavaScript | Variables and Data types</vt:lpstr>
      <vt:lpstr>JavaScript | Variables and Data types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/>
  <cp:lastModifiedBy>Abhijeet Yaduwanshi</cp:lastModifiedBy>
  <cp:revision>57</cp:revision>
  <dcterms:created xsi:type="dcterms:W3CDTF">2006-08-16T00:00:00Z</dcterms:created>
  <dcterms:modified xsi:type="dcterms:W3CDTF">2017-09-26T17:39:50Z</dcterms:modified>
</cp:coreProperties>
</file>