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4.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Lst>
  <p:sldIdLst>
    <p:sldId id="256" r:id="rId17"/>
    <p:sldId id="257" r:id="rId18"/>
    <p:sldId id="258" r:id="rId19"/>
    <p:sldId id="259" r:id="rId20"/>
    <p:sldId id="260" r:id="rId21"/>
    <p:sldId id="261" r:id="rId22"/>
    <p:sldId id="262" r:id="rId23"/>
    <p:sldId id="263" r:id="rId24"/>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4B7E8EE8-70A9-4C56-9AC6-CCC7EE2811F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0"/>
          </p:nvPr>
        </p:nvSpPr>
        <p:spPr/>
        <p:txBody>
          <a:bodyPr/>
          <a:p>
            <a:fld id="{E55A6287-3CD9-44F1-B8E6-8BB25522D69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1"/>
          </p:nvPr>
        </p:nvSpPr>
        <p:spPr/>
        <p:txBody>
          <a:bodyPr/>
          <a:p>
            <a:fld id="{C8604817-FF12-47AE-A86C-EBBECDCE3F66}"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B74D4AC5-EAAE-415A-98A2-97121B5E1625}"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3061E42E-D5B1-42B8-AFB6-DE5E23FFCFB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2209A490-E287-4A1F-9BC5-694C012E2EE7}"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31201A3F-C144-4D24-9C1D-BA951B6AF9A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F2222622-1807-4559-AA87-6A8E2142BFC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ANK">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3"/>
          </p:nvPr>
        </p:nvSpPr>
        <p:spPr/>
        <p:txBody>
          <a:bodyPr/>
          <a:p>
            <a:fld id="{A6A7D890-B22A-4CFE-96C0-925AA731418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4"/>
          </p:nvPr>
        </p:nvSpPr>
        <p:spPr/>
        <p:txBody>
          <a:bodyPr/>
          <a:p>
            <a:fld id="{495E4E52-2C51-4DA2-A062-28EE2B893F8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5"/>
          </p:nvPr>
        </p:nvSpPr>
        <p:spPr/>
        <p:txBody>
          <a:bodyPr/>
          <a:p>
            <a:fld id="{083B4B53-975F-45C1-9413-BC3B2B0720C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6"/>
          </p:nvPr>
        </p:nvSpPr>
        <p:spPr/>
        <p:txBody>
          <a:bodyPr/>
          <a:p>
            <a:fld id="{40F9D8FA-3123-4E40-99AB-ED53D286525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8A95D6E9-F80B-43AF-B8E5-1D6D8501AF71}"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46FB66C3-A0BA-4458-A919-3C95858390B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9"/>
          </p:nvPr>
        </p:nvSpPr>
        <p:spPr/>
        <p:txBody>
          <a:bodyPr/>
          <a:p>
            <a:fld id="{6D9DA96D-9507-45E7-8DAC-4D5575E1DED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0" name="Google Shape;10;p2"/>
          <p:cNvCxnSpPr/>
          <p:nvPr/>
        </p:nvCxnSpPr>
        <p:spPr>
          <a:xfrm>
            <a:off x="7007400" y="3176640"/>
            <a:ext cx="563400" cy="1080"/>
          </a:xfrm>
          <a:prstGeom prst="straightConnector1">
            <a:avLst/>
          </a:prstGeom>
          <a:ln w="76200">
            <a:solidFill>
              <a:srgbClr val="b3a77d"/>
            </a:solidFill>
            <a:round/>
          </a:ln>
        </p:spPr>
      </p:cxnSp>
      <p:cxnSp>
        <p:nvCxnSpPr>
          <p:cNvPr id="1" name="Google Shape;11;p2"/>
          <p:cNvCxnSpPr/>
          <p:nvPr/>
        </p:nvCxnSpPr>
        <p:spPr>
          <a:xfrm>
            <a:off x="1575000" y="3157920"/>
            <a:ext cx="563040" cy="1080"/>
          </a:xfrm>
          <a:prstGeom prst="straightConnector1">
            <a:avLst/>
          </a:prstGeom>
          <a:ln w="76200">
            <a:solidFill>
              <a:srgbClr val="b3a77d"/>
            </a:solidFill>
            <a:round/>
          </a:ln>
        </p:spPr>
      </p:cxnSp>
      <p:grpSp>
        <p:nvGrpSpPr>
          <p:cNvPr id="2" name="Google Shape;12;p2"/>
          <p:cNvGrpSpPr/>
          <p:nvPr/>
        </p:nvGrpSpPr>
        <p:grpSpPr>
          <a:xfrm>
            <a:off x="1004040" y="1021680"/>
            <a:ext cx="7137360" cy="153360"/>
            <a:chOff x="1004040" y="1021680"/>
            <a:chExt cx="7137360" cy="153360"/>
          </a:xfrm>
        </p:grpSpPr>
        <p:cxnSp>
          <p:nvCxnSpPr>
            <p:cNvPr id="3" name="Google Shape;13;p2"/>
            <p:cNvCxnSpPr/>
            <p:nvPr/>
          </p:nvCxnSpPr>
          <p:spPr>
            <a:xfrm flipH="1">
              <a:off x="1004040" y="1021680"/>
              <a:ext cx="7137720" cy="1080"/>
            </a:xfrm>
            <a:prstGeom prst="straightConnector1">
              <a:avLst/>
            </a:prstGeom>
            <a:ln w="76200">
              <a:solidFill>
                <a:srgbClr val="4db6ac"/>
              </a:solidFill>
              <a:round/>
            </a:ln>
          </p:spPr>
        </p:cxnSp>
        <p:cxnSp>
          <p:nvCxnSpPr>
            <p:cNvPr id="4" name="Google Shape;14;p2"/>
            <p:cNvCxnSpPr/>
            <p:nvPr/>
          </p:nvCxnSpPr>
          <p:spPr>
            <a:xfrm flipH="1">
              <a:off x="1004040" y="1174320"/>
              <a:ext cx="7137720" cy="1080"/>
            </a:xfrm>
            <a:prstGeom prst="straightConnector1">
              <a:avLst/>
            </a:prstGeom>
            <a:ln w="9525">
              <a:solidFill>
                <a:srgbClr val="4db6ac"/>
              </a:solidFill>
              <a:round/>
            </a:ln>
          </p:spPr>
        </p:cxnSp>
      </p:grpSp>
      <p:grpSp>
        <p:nvGrpSpPr>
          <p:cNvPr id="5" name="Google Shape;15;p2"/>
          <p:cNvGrpSpPr/>
          <p:nvPr/>
        </p:nvGrpSpPr>
        <p:grpSpPr>
          <a:xfrm>
            <a:off x="1004040" y="3969000"/>
            <a:ext cx="7137360" cy="153000"/>
            <a:chOff x="1004040" y="3969000"/>
            <a:chExt cx="7137360" cy="153000"/>
          </a:xfrm>
        </p:grpSpPr>
        <p:cxnSp>
          <p:nvCxnSpPr>
            <p:cNvPr id="6" name="Google Shape;16;p2"/>
            <p:cNvCxnSpPr/>
            <p:nvPr/>
          </p:nvCxnSpPr>
          <p:spPr>
            <a:xfrm>
              <a:off x="1004040" y="4121280"/>
              <a:ext cx="7137720" cy="1080"/>
            </a:xfrm>
            <a:prstGeom prst="straightConnector1">
              <a:avLst/>
            </a:prstGeom>
            <a:ln w="76200">
              <a:solidFill>
                <a:srgbClr val="4db6ac"/>
              </a:solidFill>
              <a:round/>
            </a:ln>
          </p:spPr>
        </p:cxnSp>
        <p:cxnSp>
          <p:nvCxnSpPr>
            <p:cNvPr id="7" name="Google Shape;17;p2"/>
            <p:cNvCxnSpPr/>
            <p:nvPr/>
          </p:nvCxnSpPr>
          <p:spPr>
            <a:xfrm>
              <a:off x="1004040" y="3969000"/>
              <a:ext cx="7137720" cy="1080"/>
            </a:xfrm>
            <a:prstGeom prst="straightConnector1">
              <a:avLst/>
            </a:prstGeom>
            <a:ln w="9525">
              <a:solidFill>
                <a:srgbClr val="4db6ac"/>
              </a:solidFill>
              <a:round/>
            </a:ln>
          </p:spPr>
        </p:cxnSp>
      </p:grpSp>
      <p:sp>
        <p:nvSpPr>
          <p:cNvPr id="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 name="PlaceHolder 2"/>
          <p:cNvSpPr>
            <a:spLocks noGrp="1"/>
          </p:cNvSpPr>
          <p:nvPr>
            <p:ph type="sldNum" idx="1"/>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4BC669FE-97D2-4444-9D38-D76DA5AE3206}" type="slidenum">
              <a:rPr b="0" lang="en-GB" sz="1000" spc="-1" strike="noStrike">
                <a:solidFill>
                  <a:schemeClr val="dk2"/>
                </a:solidFill>
                <a:latin typeface="Open Sans"/>
                <a:ea typeface="Open Sans"/>
              </a:rPr>
              <a:t>3</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5"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6"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7" name="PlaceHolder 4"/>
          <p:cNvSpPr>
            <a:spLocks noGrp="1"/>
          </p:cNvSpPr>
          <p:nvPr>
            <p:ph type="sldNum" idx="10"/>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93C66658-5BD1-4D34-91D0-247F0A406CDB}"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2" name="PlaceHolder 2"/>
          <p:cNvSpPr>
            <a:spLocks noGrp="1"/>
          </p:cNvSpPr>
          <p:nvPr>
            <p:ph type="sldNum" idx="11"/>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88029675-8ADC-4E15-B2CC-01DF74790AEB}"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4" name="PlaceHolder 1"/>
          <p:cNvSpPr>
            <a:spLocks noGrp="1"/>
          </p:cNvSpPr>
          <p:nvPr>
            <p:ph type="sldNum" idx="12"/>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83C71535-7A48-497A-8E70-7927C51FB3CD}"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PlaceHolder 1"/>
          <p:cNvSpPr>
            <a:spLocks noGrp="1"/>
          </p:cNvSpPr>
          <p:nvPr>
            <p:ph type="sldNum" idx="13"/>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3C0EC741-F872-45C7-BEA0-80B734790C51}"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Google Shape;46;p9"/>
          <p:cNvSpPr/>
          <p:nvPr/>
        </p:nvSpPr>
        <p:spPr>
          <a:xfrm>
            <a:off x="4572000" y="0"/>
            <a:ext cx="4570920" cy="51426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ndParaRPr>
          </a:p>
        </p:txBody>
      </p:sp>
      <p:cxnSp>
        <p:nvCxnSpPr>
          <p:cNvPr id="57" name="Google Shape;47;p9"/>
          <p:cNvCxnSpPr/>
          <p:nvPr/>
        </p:nvCxnSpPr>
        <p:spPr>
          <a:xfrm>
            <a:off x="5029560" y="4495320"/>
            <a:ext cx="469440" cy="1080"/>
          </a:xfrm>
          <a:prstGeom prst="straightConnector1">
            <a:avLst/>
          </a:prstGeom>
          <a:ln w="19050">
            <a:solidFill>
              <a:srgbClr val="ffffff"/>
            </a:solidFill>
            <a:round/>
          </a:ln>
        </p:spPr>
      </p:cxnSp>
      <p:sp>
        <p:nvSpPr>
          <p:cNvPr id="58" name="PlaceHolder 1"/>
          <p:cNvSpPr>
            <a:spLocks noGrp="1"/>
          </p:cNvSpPr>
          <p:nvPr>
            <p:ph type="sldNum" idx="14"/>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lt1"/>
                </a:solidFill>
                <a:latin typeface="Open Sans"/>
                <a:ea typeface="Open Sans"/>
              </a:defRPr>
            </a:lvl1pPr>
          </a:lstStyle>
          <a:p>
            <a:pPr indent="0" algn="r">
              <a:lnSpc>
                <a:spcPct val="100000"/>
              </a:lnSpc>
              <a:buNone/>
              <a:tabLst>
                <a:tab algn="l" pos="0"/>
              </a:tabLst>
            </a:pPr>
            <a:fld id="{F2FA3710-ABFD-4610-852C-AC2FE8F38D37}" type="slidenum">
              <a:rPr b="0" lang="en-GB" sz="1000" spc="-1" strike="noStrike">
                <a:solidFill>
                  <a:schemeClr val="lt1"/>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PlaceHolder 1"/>
          <p:cNvSpPr>
            <a:spLocks noGrp="1"/>
          </p:cNvSpPr>
          <p:nvPr>
            <p:ph type="sldNum" idx="15"/>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D76CB71B-19B7-4CF4-A48D-73594A17E65B}"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Google Shape;56;p11"/>
          <p:cNvSpPr/>
          <p:nvPr/>
        </p:nvSpPr>
        <p:spPr>
          <a:xfrm>
            <a:off x="0" y="5045760"/>
            <a:ext cx="9142920" cy="96840"/>
          </a:xfrm>
          <a:prstGeom prst="rect">
            <a:avLst/>
          </a:prstGeom>
          <a:solidFill>
            <a:schemeClr val="lt2"/>
          </a:solidFill>
          <a:ln w="0">
            <a:noFill/>
          </a:ln>
        </p:spPr>
        <p:style>
          <a:lnRef idx="0"/>
          <a:fillRef idx="0"/>
          <a:effectRef idx="0"/>
          <a:fontRef idx="minor"/>
        </p:style>
        <p:txBody>
          <a:bodyPr lIns="90000" rIns="90000" tIns="48600" bIns="48600" anchor="ctr">
            <a:noAutofit/>
          </a:bodyPr>
          <a:p>
            <a:pPr>
              <a:lnSpc>
                <a:spcPct val="100000"/>
              </a:lnSpc>
              <a:tabLst>
                <a:tab algn="l" pos="0"/>
              </a:tabLst>
            </a:pPr>
            <a:endParaRPr b="0" lang="en-US" sz="1400" spc="-1" strike="noStrike">
              <a:solidFill>
                <a:srgbClr val="000000"/>
              </a:solidFill>
              <a:latin typeface="Arial"/>
            </a:endParaRPr>
          </a:p>
        </p:txBody>
      </p:sp>
      <p:sp>
        <p:nvSpPr>
          <p:cNvPr id="13" name="PlaceHolder 1"/>
          <p:cNvSpPr>
            <a:spLocks noGrp="1"/>
          </p:cNvSpPr>
          <p:nvPr>
            <p:ph type="sldNum" idx="2"/>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A84E662D-DBFF-425A-A478-F0CAA6F14BFC}"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 name="PlaceHolder 2"/>
          <p:cNvSpPr>
            <a:spLocks noGrp="1"/>
          </p:cNvSpPr>
          <p:nvPr>
            <p:ph type="sldNum" idx="3"/>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146A2065-7CC0-4F3C-A44F-1D9C5127EC73}"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8"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9"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 name="PlaceHolder 4"/>
          <p:cNvSpPr>
            <a:spLocks noGrp="1"/>
          </p:cNvSpPr>
          <p:nvPr>
            <p:ph type="sldNum" idx="4"/>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22091946-829D-417E-9548-D9A1CB2AAB0C}"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3"/>
          <p:cNvSpPr>
            <a:spLocks noGrp="1"/>
          </p:cNvSpPr>
          <p:nvPr>
            <p:ph type="sldNum" idx="5"/>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01E2DFF8-7C35-4F1B-ABFE-79FE11F0918A}"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0" name="PlaceHolder 2"/>
          <p:cNvSpPr>
            <a:spLocks noGrp="1"/>
          </p:cNvSpPr>
          <p:nvPr>
            <p:ph type="sldNum" idx="6"/>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478F7D2D-5992-4CF6-BB1A-B3D541BF428B}"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PlaceHolder 1"/>
          <p:cNvSpPr>
            <a:spLocks noGrp="1"/>
          </p:cNvSpPr>
          <p:nvPr>
            <p:ph type="sldNum" idx="7"/>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7E35AAAB-E6F4-4746-852F-9B2215A3E0F1}"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
        <p:nvSpPr>
          <p:cNvPr id="3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Google Shape;22;p3"/>
          <p:cNvSpPr/>
          <p:nvPr/>
        </p:nvSpPr>
        <p:spPr>
          <a:xfrm>
            <a:off x="0" y="2571840"/>
            <a:ext cx="9142920" cy="2570400"/>
          </a:xfrm>
          <a:prstGeom prst="rect">
            <a:avLst/>
          </a:pr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ndParaRPr>
          </a:p>
        </p:txBody>
      </p:sp>
      <p:sp>
        <p:nvSpPr>
          <p:cNvPr id="37" name="PlaceHolder 1"/>
          <p:cNvSpPr>
            <a:spLocks noGrp="1"/>
          </p:cNvSpPr>
          <p:nvPr>
            <p:ph type="sldNum" idx="8"/>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lt1"/>
                </a:solidFill>
                <a:latin typeface="Open Sans"/>
                <a:ea typeface="Open Sans"/>
              </a:defRPr>
            </a:lvl1pPr>
          </a:lstStyle>
          <a:p>
            <a:pPr indent="0" algn="r">
              <a:lnSpc>
                <a:spcPct val="100000"/>
              </a:lnSpc>
              <a:buNone/>
              <a:tabLst>
                <a:tab algn="l" pos="0"/>
              </a:tabLst>
            </a:pPr>
            <a:fld id="{58447E1D-4491-4285-9500-D1D1E0DAB193}" type="slidenum">
              <a:rPr b="0" lang="en-GB" sz="1000" spc="-1" strike="noStrike">
                <a:solidFill>
                  <a:schemeClr val="lt1"/>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Google Shape;26;p4"/>
          <p:cNvSpPr/>
          <p:nvPr/>
        </p:nvSpPr>
        <p:spPr>
          <a:xfrm>
            <a:off x="0" y="5045760"/>
            <a:ext cx="9142920" cy="96840"/>
          </a:xfrm>
          <a:prstGeom prst="rect">
            <a:avLst/>
          </a:prstGeom>
          <a:solidFill>
            <a:schemeClr val="accent3"/>
          </a:solidFill>
          <a:ln w="0">
            <a:noFill/>
          </a:ln>
        </p:spPr>
        <p:style>
          <a:lnRef idx="0"/>
          <a:fillRef idx="0"/>
          <a:effectRef idx="0"/>
          <a:fontRef idx="minor"/>
        </p:style>
        <p:txBody>
          <a:bodyPr lIns="90000" rIns="90000" tIns="48600" bIns="48600" anchor="ctr">
            <a:noAutofit/>
          </a:bodyPr>
          <a:p>
            <a:pPr>
              <a:lnSpc>
                <a:spcPct val="100000"/>
              </a:lnSpc>
              <a:tabLst>
                <a:tab algn="l" pos="0"/>
              </a:tabLst>
            </a:pPr>
            <a:endParaRPr b="0" lang="en-US" sz="1400" spc="-1" strike="noStrike">
              <a:solidFill>
                <a:srgbClr val="ffffff"/>
              </a:solidFill>
              <a:latin typeface="Arial"/>
            </a:endParaRPr>
          </a:p>
        </p:txBody>
      </p:sp>
      <p:sp>
        <p:nvSpPr>
          <p:cNvPr id="3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0"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9"/>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Open Sans"/>
                <a:ea typeface="Open Sans"/>
              </a:defRPr>
            </a:lvl1pPr>
          </a:lstStyle>
          <a:p>
            <a:pPr indent="0" algn="r">
              <a:lnSpc>
                <a:spcPct val="100000"/>
              </a:lnSpc>
              <a:buNone/>
              <a:tabLst>
                <a:tab algn="l" pos="0"/>
              </a:tabLst>
            </a:pPr>
            <a:fld id="{6580EC98-2F3A-43E0-8C02-F1E2BE13A0D6}" type="slidenum">
              <a:rPr b="0" lang="en-GB" sz="1000" spc="-1" strike="noStrike">
                <a:solidFill>
                  <a:schemeClr val="dk2"/>
                </a:solidFill>
                <a:latin typeface="Open Sans"/>
                <a:ea typeface="Open Sans"/>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110160" y="207000"/>
            <a:ext cx="8519400" cy="524160"/>
          </a:xfrm>
          <a:prstGeom prst="rect">
            <a:avLst/>
          </a:prstGeom>
          <a:noFill/>
          <a:ln w="0">
            <a:noFill/>
          </a:ln>
        </p:spPr>
        <p:txBody>
          <a:bodyPr lIns="91440" rIns="91440" tIns="91440" bIns="91440" anchor="t">
            <a:normAutofit/>
          </a:bodyPr>
          <a:p>
            <a:pPr indent="0" algn="ctr">
              <a:lnSpc>
                <a:spcPct val="100000"/>
              </a:lnSpc>
              <a:buNone/>
              <a:tabLst>
                <a:tab algn="l" pos="0"/>
              </a:tabLst>
            </a:pPr>
            <a:r>
              <a:rPr b="1" lang="en-GB" sz="2000" spc="-1" strike="noStrike">
                <a:solidFill>
                  <a:srgbClr val="1155cc"/>
                </a:solidFill>
                <a:latin typeface="PT Sans Narrow"/>
                <a:ea typeface="PT Sans Narrow"/>
              </a:rPr>
              <a:t>             </a:t>
            </a:r>
            <a:r>
              <a:rPr b="1" lang="en-GB" sz="2000" spc="-1" strike="noStrike">
                <a:solidFill>
                  <a:srgbClr val="1155cc"/>
                </a:solidFill>
                <a:latin typeface="PT Sans Narrow"/>
                <a:ea typeface="PT Sans Narrow"/>
              </a:rPr>
              <a:t>Business Data Management Capstone Project</a:t>
            </a:r>
            <a:endParaRPr b="0" lang="en-US" sz="2000" spc="-1" strike="noStrike">
              <a:solidFill>
                <a:srgbClr val="000000"/>
              </a:solidFill>
              <a:latin typeface="Arial"/>
            </a:endParaRPr>
          </a:p>
          <a:p>
            <a:pPr indent="0" algn="ctr">
              <a:lnSpc>
                <a:spcPct val="100000"/>
              </a:lnSpc>
              <a:buNone/>
              <a:tabLst>
                <a:tab algn="l" pos="0"/>
              </a:tabLst>
            </a:pPr>
            <a:endParaRPr b="0" lang="en-US" sz="2000" spc="-1" strike="noStrike">
              <a:solidFill>
                <a:srgbClr val="000000"/>
              </a:solidFill>
              <a:latin typeface="Arial"/>
            </a:endParaRPr>
          </a:p>
        </p:txBody>
      </p:sp>
      <p:sp>
        <p:nvSpPr>
          <p:cNvPr id="61" name="PlaceHolder 2"/>
          <p:cNvSpPr>
            <a:spLocks noGrp="1"/>
          </p:cNvSpPr>
          <p:nvPr>
            <p:ph/>
          </p:nvPr>
        </p:nvSpPr>
        <p:spPr>
          <a:xfrm>
            <a:off x="722880" y="675000"/>
            <a:ext cx="8519400" cy="607680"/>
          </a:xfrm>
          <a:prstGeom prst="rect">
            <a:avLst/>
          </a:prstGeom>
          <a:noFill/>
          <a:ln w="0">
            <a:noFill/>
          </a:ln>
        </p:spPr>
        <p:txBody>
          <a:bodyPr lIns="91440" rIns="91440" tIns="91440" bIns="91440" anchor="t">
            <a:normAutofit/>
          </a:bodyPr>
          <a:p>
            <a:pPr indent="0">
              <a:lnSpc>
                <a:spcPct val="115000"/>
              </a:lnSpc>
              <a:buNone/>
              <a:tabLst>
                <a:tab algn="l" pos="0"/>
              </a:tabLst>
            </a:pPr>
            <a:r>
              <a:rPr b="1" lang="en-GB" sz="1800" spc="-1" strike="noStrike">
                <a:solidFill>
                  <a:srgbClr val="000000"/>
                </a:solidFill>
                <a:latin typeface="Open Sans"/>
                <a:ea typeface="Open Sans"/>
              </a:rPr>
              <a:t>TITLE: Streamlining Customer Orders and Payments in Iron Trading</a:t>
            </a:r>
            <a:endParaRPr b="0" lang="en-US" sz="1800" spc="-1" strike="noStrike">
              <a:solidFill>
                <a:srgbClr val="000000"/>
              </a:solidFill>
              <a:latin typeface="Arial"/>
            </a:endParaRPr>
          </a:p>
          <a:p>
            <a:pPr indent="0">
              <a:lnSpc>
                <a:spcPct val="115000"/>
              </a:lnSpc>
              <a:spcBef>
                <a:spcPts val="1199"/>
              </a:spcBef>
              <a:buNone/>
              <a:tabLst>
                <a:tab algn="l" pos="0"/>
              </a:tabLst>
            </a:pP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endParaRPr b="0" lang="en-US" sz="1800" spc="-1" strike="noStrike">
              <a:solidFill>
                <a:srgbClr val="000000"/>
              </a:solidFill>
              <a:latin typeface="Arial"/>
            </a:endParaRPr>
          </a:p>
        </p:txBody>
      </p:sp>
      <p:pic>
        <p:nvPicPr>
          <p:cNvPr id="62" name="Google Shape;68;p13" descr=""/>
          <p:cNvPicPr/>
          <p:nvPr/>
        </p:nvPicPr>
        <p:blipFill>
          <a:blip r:embed="rId1"/>
          <a:stretch/>
        </p:blipFill>
        <p:spPr>
          <a:xfrm>
            <a:off x="2957760" y="1364760"/>
            <a:ext cx="3117600" cy="2234160"/>
          </a:xfrm>
          <a:prstGeom prst="rect">
            <a:avLst/>
          </a:prstGeom>
          <a:ln w="0">
            <a:noFill/>
          </a:ln>
        </p:spPr>
      </p:pic>
      <p:sp>
        <p:nvSpPr>
          <p:cNvPr id="63" name="Google Shape;69;p13"/>
          <p:cNvSpPr/>
          <p:nvPr/>
        </p:nvSpPr>
        <p:spPr>
          <a:xfrm>
            <a:off x="3111480" y="3864600"/>
            <a:ext cx="2998800" cy="822960"/>
          </a:xfrm>
          <a:prstGeom prst="rect">
            <a:avLst/>
          </a:prstGeom>
          <a:no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1" lang="en-GB" sz="1400" spc="-1" strike="noStrike">
                <a:solidFill>
                  <a:srgbClr val="000000"/>
                </a:solidFill>
                <a:latin typeface="Arial"/>
                <a:ea typeface="Arial"/>
              </a:rPr>
              <a:t>Abhishek Jha</a:t>
            </a:r>
            <a:endParaRPr b="0" lang="en-US" sz="1400" spc="-1" strike="noStrike">
              <a:solidFill>
                <a:srgbClr val="000000"/>
              </a:solidFill>
              <a:latin typeface="Arial"/>
            </a:endParaRPr>
          </a:p>
          <a:p>
            <a:pPr algn="ctr">
              <a:lnSpc>
                <a:spcPct val="100000"/>
              </a:lnSpc>
              <a:tabLst>
                <a:tab algn="l" pos="0"/>
              </a:tabLst>
            </a:pPr>
            <a:r>
              <a:rPr b="1" lang="en-GB" sz="1400" spc="-1" strike="noStrike">
                <a:solidFill>
                  <a:srgbClr val="000000"/>
                </a:solidFill>
                <a:latin typeface="Arial"/>
                <a:ea typeface="Arial"/>
              </a:rPr>
              <a:t>23f3004013</a:t>
            </a:r>
            <a:endParaRPr b="0" lang="en-US" sz="1400" spc="-1" strike="noStrike">
              <a:solidFill>
                <a:srgbClr val="000000"/>
              </a:solidFill>
              <a:latin typeface="Arial"/>
            </a:endParaRPr>
          </a:p>
          <a:p>
            <a:pPr algn="ctr">
              <a:lnSpc>
                <a:spcPct val="100000"/>
              </a:lnSpc>
              <a:tabLst>
                <a:tab algn="l" pos="0"/>
              </a:tabLst>
            </a:pPr>
            <a:r>
              <a:rPr b="1" lang="en-GB" sz="1400" spc="-1" strike="noStrike">
                <a:solidFill>
                  <a:srgbClr val="000000"/>
                </a:solidFill>
                <a:latin typeface="Arial"/>
                <a:ea typeface="Arial"/>
              </a:rPr>
              <a:t>IIT Madras</a:t>
            </a:r>
            <a:endParaRPr b="0" lang="en-US" sz="1400" spc="-1" strike="noStrike">
              <a:solidFill>
                <a:srgbClr val="000000"/>
              </a:solidFill>
              <a:latin typeface="Arial"/>
            </a:endParaRPr>
          </a:p>
        </p:txBody>
      </p:sp>
      <p:sp>
        <p:nvSpPr>
          <p:cNvPr id="64" name=""/>
          <p:cNvSpPr/>
          <p:nvPr/>
        </p:nvSpPr>
        <p:spPr>
          <a:xfrm>
            <a:off x="4441680" y="4687560"/>
            <a:ext cx="380160" cy="38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000" spc="-1" strike="noStrike">
                <a:solidFill>
                  <a:srgbClr val="000000"/>
                </a:solidFill>
                <a:latin typeface="Arial"/>
              </a:rPr>
              <a:t>01</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Google Shape;74;p14"/>
          <p:cNvSpPr/>
          <p:nvPr/>
        </p:nvSpPr>
        <p:spPr>
          <a:xfrm>
            <a:off x="4654440" y="0"/>
            <a:ext cx="4488480" cy="5065560"/>
          </a:xfrm>
          <a:prstGeom prst="rect">
            <a:avLst/>
          </a:prstGeom>
          <a:noFill/>
          <a:ln w="0">
            <a:noFill/>
          </a:ln>
        </p:spPr>
        <p:style>
          <a:lnRef idx="0"/>
          <a:fillRef idx="0"/>
          <a:effectRef idx="0"/>
          <a:fontRef idx="minor"/>
        </p:style>
        <p:txBody>
          <a:bodyPr lIns="90000" rIns="90000" tIns="91440" bIns="91440" anchor="t">
            <a:normAutofit/>
          </a:bodyPr>
          <a:p>
            <a:pPr>
              <a:lnSpc>
                <a:spcPct val="150000"/>
              </a:lnSpc>
              <a:tabLst>
                <a:tab algn="l" pos="0"/>
              </a:tabLst>
            </a:pPr>
            <a:r>
              <a:rPr b="1" lang="en-GB" sz="1400" spc="-1" strike="noStrike">
                <a:solidFill>
                  <a:srgbClr val="000000"/>
                </a:solidFill>
                <a:latin typeface="Times New Roman"/>
                <a:ea typeface="Times New Roman"/>
              </a:rPr>
              <a:t>Project Overview:</a:t>
            </a:r>
            <a:endParaRPr b="0" lang="en-US" sz="1400" spc="-1" strike="noStrike">
              <a:solidFill>
                <a:srgbClr val="000000"/>
              </a:solidFill>
              <a:latin typeface="Arial"/>
            </a:endParaRPr>
          </a:p>
          <a:p>
            <a:pPr>
              <a:lnSpc>
                <a:spcPct val="150000"/>
              </a:lnSpc>
              <a:tabLst>
                <a:tab algn="l" pos="0"/>
              </a:tabLst>
            </a:pPr>
            <a:r>
              <a:rPr b="1" lang="en-GB" sz="1400" spc="-1" strike="noStrike">
                <a:solidFill>
                  <a:srgbClr val="000000"/>
                </a:solidFill>
                <a:latin typeface="Times New Roman"/>
                <a:ea typeface="Times New Roman"/>
              </a:rPr>
              <a:t>Organization:</a:t>
            </a:r>
            <a:r>
              <a:rPr b="0" lang="en-GB" sz="1400" spc="-1" strike="noStrike">
                <a:solidFill>
                  <a:srgbClr val="000000"/>
                </a:solidFill>
                <a:latin typeface="Times New Roman"/>
                <a:ea typeface="Times New Roman"/>
              </a:rPr>
              <a:t> Aditya Iron Traders, MSME based in Naraina Loha Mandi, New Delhi.</a:t>
            </a:r>
            <a:endParaRPr b="0" lang="en-US" sz="1400" spc="-1" strike="noStrike">
              <a:solidFill>
                <a:srgbClr val="000000"/>
              </a:solidFill>
              <a:latin typeface="Arial"/>
            </a:endParaRPr>
          </a:p>
          <a:p>
            <a:pPr>
              <a:lnSpc>
                <a:spcPct val="150000"/>
              </a:lnSpc>
              <a:tabLst>
                <a:tab algn="l" pos="0"/>
              </a:tabLst>
            </a:pPr>
            <a:r>
              <a:rPr b="1" lang="en-GB" sz="1400" spc="-1" strike="noStrike">
                <a:solidFill>
                  <a:srgbClr val="000000"/>
                </a:solidFill>
                <a:latin typeface="Times New Roman"/>
                <a:ea typeface="Times New Roman"/>
              </a:rPr>
              <a:t>Industry:</a:t>
            </a:r>
            <a:r>
              <a:rPr b="0" lang="en-GB" sz="1400" spc="-1" strike="noStrike">
                <a:solidFill>
                  <a:srgbClr val="000000"/>
                </a:solidFill>
                <a:latin typeface="Times New Roman"/>
                <a:ea typeface="Times New Roman"/>
              </a:rPr>
              <a:t> Iron and iron products trading (primarily B2B, some B2C).</a:t>
            </a:r>
            <a:endParaRPr b="0" lang="en-US" sz="1400" spc="-1" strike="noStrike">
              <a:solidFill>
                <a:srgbClr val="000000"/>
              </a:solidFill>
              <a:latin typeface="Arial"/>
            </a:endParaRPr>
          </a:p>
          <a:p>
            <a:pPr>
              <a:lnSpc>
                <a:spcPct val="150000"/>
              </a:lnSpc>
              <a:tabLst>
                <a:tab algn="l" pos="0"/>
              </a:tabLst>
            </a:pPr>
            <a:endParaRPr b="0" lang="en-US" sz="1400" spc="-1" strike="noStrike">
              <a:solidFill>
                <a:srgbClr val="000000"/>
              </a:solidFill>
              <a:latin typeface="Arial"/>
            </a:endParaRPr>
          </a:p>
          <a:p>
            <a:pPr>
              <a:lnSpc>
                <a:spcPct val="150000"/>
              </a:lnSpc>
              <a:tabLst>
                <a:tab algn="l" pos="0"/>
              </a:tabLst>
            </a:pPr>
            <a:r>
              <a:rPr b="1" lang="en-GB" sz="1400" spc="-1" strike="noStrike">
                <a:solidFill>
                  <a:srgbClr val="000000"/>
                </a:solidFill>
                <a:latin typeface="Times New Roman"/>
                <a:ea typeface="Times New Roman"/>
              </a:rPr>
              <a:t>1. Business Context:</a:t>
            </a:r>
            <a:endParaRPr b="0" lang="en-US" sz="1400" spc="-1" strike="noStrike">
              <a:solidFill>
                <a:srgbClr val="000000"/>
              </a:solidFill>
              <a:latin typeface="Arial"/>
            </a:endParaRPr>
          </a:p>
          <a:p>
            <a:pPr>
              <a:lnSpc>
                <a:spcPct val="150000"/>
              </a:lnSpc>
              <a:tabLst>
                <a:tab algn="l" pos="0"/>
              </a:tabLst>
            </a:pPr>
            <a:r>
              <a:rPr b="0" lang="en-GB" sz="1400" spc="-1" strike="noStrike">
                <a:solidFill>
                  <a:srgbClr val="000000"/>
                </a:solidFill>
                <a:latin typeface="Times New Roman"/>
                <a:ea typeface="Times New Roman"/>
              </a:rPr>
              <a:t>Founded in April 2022, leveraging decades of family expertise in iron trading.</a:t>
            </a:r>
            <a:endParaRPr b="0" lang="en-US" sz="1400" spc="-1" strike="noStrike">
              <a:solidFill>
                <a:srgbClr val="000000"/>
              </a:solidFill>
              <a:latin typeface="Arial"/>
            </a:endParaRPr>
          </a:p>
          <a:p>
            <a:pPr>
              <a:lnSpc>
                <a:spcPct val="150000"/>
              </a:lnSpc>
              <a:tabLst>
                <a:tab algn="l" pos="0"/>
              </a:tabLst>
            </a:pPr>
            <a:r>
              <a:rPr b="0" lang="en-GB" sz="1400" spc="-1" strike="noStrike">
                <a:solidFill>
                  <a:srgbClr val="000000"/>
                </a:solidFill>
                <a:latin typeface="Times New Roman"/>
                <a:ea typeface="Times New Roman"/>
              </a:rPr>
              <a:t>Operates 10:00 AM–7:00 PM with a lean core team and additional labor hired as required.</a:t>
            </a:r>
            <a:endParaRPr b="0" lang="en-US" sz="1400" spc="-1" strike="noStrike">
              <a:solidFill>
                <a:srgbClr val="000000"/>
              </a:solidFill>
              <a:latin typeface="Arial"/>
            </a:endParaRPr>
          </a:p>
          <a:p>
            <a:pPr>
              <a:lnSpc>
                <a:spcPct val="150000"/>
              </a:lnSpc>
              <a:tabLst>
                <a:tab algn="l" pos="0"/>
              </a:tabLst>
            </a:pPr>
            <a:r>
              <a:rPr b="0" lang="en-GB" sz="1400" spc="-1" strike="noStrike">
                <a:solidFill>
                  <a:srgbClr val="000000"/>
                </a:solidFill>
                <a:latin typeface="Times New Roman"/>
                <a:ea typeface="Times New Roman"/>
              </a:rPr>
              <a:t>Serves over 130 businesses, with a strong presence in Delhi-NCR’s construction and manufacturing sectors.</a:t>
            </a:r>
            <a:endParaRPr b="0" lang="en-US" sz="1400" spc="-1" strike="noStrike">
              <a:solidFill>
                <a:srgbClr val="000000"/>
              </a:solidFill>
              <a:latin typeface="Arial"/>
            </a:endParaRPr>
          </a:p>
        </p:txBody>
      </p:sp>
      <p:pic>
        <p:nvPicPr>
          <p:cNvPr id="66" name="Google Shape;75;p14" descr=""/>
          <p:cNvPicPr/>
          <p:nvPr/>
        </p:nvPicPr>
        <p:blipFill>
          <a:blip r:embed="rId1"/>
          <a:stretch/>
        </p:blipFill>
        <p:spPr>
          <a:xfrm>
            <a:off x="152280" y="220680"/>
            <a:ext cx="4348800" cy="4401000"/>
          </a:xfrm>
          <a:prstGeom prst="rect">
            <a:avLst/>
          </a:prstGeom>
          <a:ln w="0">
            <a:noFill/>
          </a:ln>
        </p:spPr>
      </p:pic>
      <p:sp>
        <p:nvSpPr>
          <p:cNvPr id="67" name=""/>
          <p:cNvSpPr/>
          <p:nvPr/>
        </p:nvSpPr>
        <p:spPr>
          <a:xfrm>
            <a:off x="4331520" y="4772520"/>
            <a:ext cx="731160" cy="293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000" spc="-1" strike="noStrike">
                <a:solidFill>
                  <a:srgbClr val="000000"/>
                </a:solidFill>
                <a:latin typeface="Arial"/>
              </a:rPr>
              <a:t>02</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80;p15"/>
          <p:cNvSpPr/>
          <p:nvPr/>
        </p:nvSpPr>
        <p:spPr>
          <a:xfrm>
            <a:off x="0" y="69840"/>
            <a:ext cx="9227880" cy="5142600"/>
          </a:xfrm>
          <a:prstGeom prst="rect">
            <a:avLst/>
          </a:prstGeom>
          <a:noFill/>
          <a:ln w="0">
            <a:noFill/>
          </a:ln>
        </p:spPr>
        <p:style>
          <a:lnRef idx="0"/>
          <a:fillRef idx="0"/>
          <a:effectRef idx="0"/>
          <a:fontRef idx="minor"/>
        </p:style>
        <p:txBody>
          <a:bodyPr lIns="90000" rIns="90000" tIns="91440" bIns="91440" anchor="t">
            <a:noAutofit/>
          </a:bodyPr>
          <a:p>
            <a:pPr>
              <a:lnSpc>
                <a:spcPct val="115000"/>
              </a:lnSpc>
              <a:spcBef>
                <a:spcPts val="1599"/>
              </a:spcBef>
              <a:tabLst>
                <a:tab algn="l" pos="0"/>
              </a:tabLst>
            </a:pPr>
            <a:r>
              <a:rPr b="1" lang="en-GB" sz="1300" spc="-1" strike="noStrike">
                <a:solidFill>
                  <a:srgbClr val="000000"/>
                </a:solidFill>
                <a:latin typeface="Times New Roman"/>
                <a:ea typeface="Times New Roman"/>
              </a:rPr>
              <a:t>2. Data &amp; Methodology</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1300" spc="-1" strike="noStrike">
                <a:solidFill>
                  <a:srgbClr val="000000"/>
                </a:solidFill>
                <a:latin typeface="Times New Roman"/>
                <a:ea typeface="Times New Roman"/>
              </a:rPr>
              <a:t>Data Source:</a:t>
            </a:r>
            <a:br>
              <a:rPr sz="1300"/>
            </a:br>
            <a:r>
              <a:rPr b="0" lang="en-GB" sz="1300" spc="-1" strike="noStrike">
                <a:solidFill>
                  <a:srgbClr val="000000"/>
                </a:solidFill>
                <a:latin typeface="Times New Roman"/>
                <a:ea typeface="Times New Roman"/>
              </a:rPr>
              <a:t>For this project, all analyses and insights are based on original, primary data provided directly by Aditya Iron Traders. The data covers the period from April 2024 to August 2024 and was officially transferred by the business owner.</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1300" spc="-1" strike="noStrike">
                <a:solidFill>
                  <a:srgbClr val="000000"/>
                </a:solidFill>
                <a:latin typeface="Times New Roman"/>
                <a:ea typeface="Times New Roman"/>
              </a:rPr>
              <a:t>Types of Data Collected</a:t>
            </a:r>
            <a:endParaRPr b="0" lang="en-US" sz="1300" spc="-1" strike="noStrike">
              <a:solidFill>
                <a:srgbClr val="000000"/>
              </a:solidFill>
              <a:latin typeface="Arial"/>
            </a:endParaRPr>
          </a:p>
          <a:p>
            <a:pPr marL="914400" indent="-311040">
              <a:lnSpc>
                <a:spcPct val="115000"/>
              </a:lnSpc>
              <a:spcBef>
                <a:spcPts val="601"/>
              </a:spcBef>
              <a:buClr>
                <a:srgbClr val="000000"/>
              </a:buClr>
              <a:buFont typeface="Times New Roman"/>
              <a:buChar char="●"/>
              <a:tabLst>
                <a:tab algn="l" pos="0"/>
              </a:tabLst>
            </a:pPr>
            <a:r>
              <a:rPr b="0" lang="en-GB" sz="1300" spc="-1" strike="noStrike">
                <a:solidFill>
                  <a:srgbClr val="000000"/>
                </a:solidFill>
                <a:latin typeface="Times New Roman"/>
                <a:ea typeface="Times New Roman"/>
              </a:rPr>
              <a:t>Transactional Sales Data:</a:t>
            </a:r>
            <a:endParaRPr b="0" lang="en-US" sz="1300" spc="-1" strike="noStrike">
              <a:solidFill>
                <a:srgbClr val="000000"/>
              </a:solidFill>
              <a:latin typeface="Arial"/>
            </a:endParaRPr>
          </a:p>
          <a:p>
            <a:pPr lvl="1" marL="13716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Contains detailed records of every order placed by 136 different business customers over five months.</a:t>
            </a:r>
            <a:endParaRPr b="0" lang="en-US" sz="1300" spc="-1" strike="noStrike">
              <a:solidFill>
                <a:srgbClr val="000000"/>
              </a:solidFill>
              <a:latin typeface="Arial"/>
            </a:endParaRPr>
          </a:p>
          <a:p>
            <a:pPr lvl="1" marL="13716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Key fields: Date, Customer Name, Order Amount, Voucher Number.</a:t>
            </a:r>
            <a:endParaRPr b="0" lang="en-US" sz="1300" spc="-1" strike="noStrike">
              <a:solidFill>
                <a:srgbClr val="000000"/>
              </a:solidFill>
              <a:latin typeface="Arial"/>
            </a:endParaRPr>
          </a:p>
          <a:p>
            <a:pPr marL="9144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Pending Payments Data:</a:t>
            </a:r>
            <a:endParaRPr b="0" lang="en-US" sz="1300" spc="-1" strike="noStrike">
              <a:solidFill>
                <a:srgbClr val="000000"/>
              </a:solidFill>
              <a:latin typeface="Arial"/>
            </a:endParaRPr>
          </a:p>
          <a:p>
            <a:pPr lvl="1" marL="13716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Tracks the number of days each payment remained outstanding after goods delivery.</a:t>
            </a:r>
            <a:endParaRPr b="0" lang="en-US" sz="1300" spc="-1" strike="noStrike">
              <a:solidFill>
                <a:srgbClr val="000000"/>
              </a:solidFill>
              <a:latin typeface="Arial"/>
            </a:endParaRPr>
          </a:p>
          <a:p>
            <a:pPr lvl="1" marL="13716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Includes customer name and calculated payment delay in days.</a:t>
            </a:r>
            <a:endParaRPr b="0" lang="en-US" sz="1300" spc="-1" strike="noStrike">
              <a:solidFill>
                <a:srgbClr val="000000"/>
              </a:solidFill>
              <a:latin typeface="Arial"/>
            </a:endParaRPr>
          </a:p>
          <a:p>
            <a:pPr marL="9144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Operational Expenses Data:</a:t>
            </a:r>
            <a:endParaRPr b="0" lang="en-US" sz="1300" spc="-1" strike="noStrike">
              <a:solidFill>
                <a:srgbClr val="000000"/>
              </a:solidFill>
              <a:latin typeface="Arial"/>
            </a:endParaRPr>
          </a:p>
          <a:p>
            <a:pPr lvl="1" marL="13716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Includes monthly labor charges, fixed salaries, and other indirect expenses.</a:t>
            </a:r>
            <a:endParaRPr b="0" lang="en-US" sz="1300" spc="-1" strike="noStrike">
              <a:solidFill>
                <a:srgbClr val="000000"/>
              </a:solidFill>
              <a:latin typeface="Arial"/>
            </a:endParaRPr>
          </a:p>
          <a:p>
            <a:pPr lvl="1" marL="13716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Used to analyze the impact of order frequency on operational costs.</a:t>
            </a:r>
            <a:endParaRPr b="0" lang="en-US" sz="1300" spc="-1" strike="noStrike">
              <a:solidFill>
                <a:srgbClr val="000000"/>
              </a:solidFill>
              <a:latin typeface="Arial"/>
            </a:endParaRPr>
          </a:p>
          <a:p>
            <a:pPr marL="9144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Geographical Data:</a:t>
            </a:r>
            <a:endParaRPr b="0" lang="en-US" sz="1300" spc="-1" strike="noStrike">
              <a:solidFill>
                <a:srgbClr val="000000"/>
              </a:solidFill>
              <a:latin typeface="Arial"/>
            </a:endParaRPr>
          </a:p>
          <a:p>
            <a:pPr lvl="1" marL="13716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Pin codes of customer locations, allowing for analysis of sales concentration by region (zone-wise aggregation).</a:t>
            </a:r>
            <a:endParaRPr b="0" lang="en-US" sz="1300" spc="-1" strike="noStrike">
              <a:solidFill>
                <a:srgbClr val="000000"/>
              </a:solidFill>
              <a:latin typeface="Arial"/>
            </a:endParaRPr>
          </a:p>
          <a:p>
            <a:pPr marL="9144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Profit &amp; Loss Data:</a:t>
            </a:r>
            <a:endParaRPr b="0" lang="en-US" sz="1300" spc="-1" strike="noStrike">
              <a:solidFill>
                <a:srgbClr val="000000"/>
              </a:solidFill>
              <a:latin typeface="Arial"/>
            </a:endParaRPr>
          </a:p>
          <a:p>
            <a:pPr lvl="1" marL="1371600" indent="-311040">
              <a:lnSpc>
                <a:spcPct val="115000"/>
              </a:lnSpc>
              <a:buClr>
                <a:srgbClr val="000000"/>
              </a:buClr>
              <a:buFont typeface="Times New Roman"/>
              <a:buChar char="○"/>
              <a:tabLst>
                <a:tab algn="l" pos="0"/>
              </a:tabLst>
            </a:pPr>
            <a:r>
              <a:rPr b="0" lang="en-GB" sz="1300" spc="-1" strike="noStrike">
                <a:solidFill>
                  <a:srgbClr val="000000"/>
                </a:solidFill>
                <a:latin typeface="Times New Roman"/>
                <a:ea typeface="Times New Roman"/>
              </a:rPr>
              <a:t>Monthly summaries of gross profit, net profit, and the breakdown of direct and indirect expenses.</a:t>
            </a:r>
            <a:endParaRPr b="0" lang="en-US" sz="1300" spc="-1" strike="noStrike">
              <a:solidFill>
                <a:srgbClr val="000000"/>
              </a:solidFill>
              <a:latin typeface="Arial"/>
            </a:endParaRPr>
          </a:p>
          <a:p>
            <a:pPr>
              <a:lnSpc>
                <a:spcPct val="115000"/>
              </a:lnSpc>
              <a:spcBef>
                <a:spcPts val="2100"/>
              </a:spcBef>
              <a:spcAft>
                <a:spcPts val="1199"/>
              </a:spcAft>
              <a:tabLst>
                <a:tab algn="l" pos="0"/>
              </a:tabLst>
            </a:pPr>
            <a:endParaRPr b="0" lang="en-US" sz="1200" spc="-1" strike="noStrike">
              <a:solidFill>
                <a:srgbClr val="000000"/>
              </a:solidFill>
              <a:latin typeface="Arial"/>
            </a:endParaRPr>
          </a:p>
        </p:txBody>
      </p:sp>
      <p:sp>
        <p:nvSpPr>
          <p:cNvPr id="69" name=""/>
          <p:cNvSpPr/>
          <p:nvPr/>
        </p:nvSpPr>
        <p:spPr>
          <a:xfrm>
            <a:off x="4050720" y="4862520"/>
            <a:ext cx="1122120" cy="231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000" spc="-1" strike="noStrike">
                <a:solidFill>
                  <a:srgbClr val="000000"/>
                </a:solidFill>
                <a:latin typeface="Arial"/>
              </a:rPr>
              <a:t>03</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Google Shape;85;p16"/>
          <p:cNvSpPr/>
          <p:nvPr/>
        </p:nvSpPr>
        <p:spPr>
          <a:xfrm>
            <a:off x="64080" y="0"/>
            <a:ext cx="8980920" cy="5056920"/>
          </a:xfrm>
          <a:prstGeom prst="rect">
            <a:avLst/>
          </a:prstGeom>
          <a:noFill/>
          <a:ln w="0">
            <a:noFill/>
          </a:ln>
        </p:spPr>
        <p:style>
          <a:lnRef idx="0"/>
          <a:fillRef idx="0"/>
          <a:effectRef idx="0"/>
          <a:fontRef idx="minor"/>
        </p:style>
        <p:txBody>
          <a:bodyPr lIns="90000" rIns="90000" tIns="91440" bIns="91440" anchor="t">
            <a:normAutofit fontScale="22777"/>
          </a:bodyPr>
          <a:p>
            <a:pPr marL="457200" indent="-311040">
              <a:lnSpc>
                <a:spcPct val="115000"/>
              </a:lnSpc>
              <a:spcBef>
                <a:spcPts val="1199"/>
              </a:spcBef>
              <a:buClr>
                <a:srgbClr val="000000"/>
              </a:buClr>
              <a:buFont typeface="Times New Roman"/>
              <a:buChar char="●"/>
            </a:pPr>
            <a:r>
              <a:rPr b="1" lang="en-GB" sz="5200" spc="-1" strike="noStrike">
                <a:solidFill>
                  <a:srgbClr val="000000"/>
                </a:solidFill>
                <a:latin typeface="Times New Roman"/>
                <a:ea typeface="Times New Roman"/>
              </a:rPr>
              <a:t>Data Preparation:</a:t>
            </a:r>
            <a:endParaRPr b="0" lang="en-US" sz="5200" spc="-1" strike="noStrike">
              <a:solidFill>
                <a:srgbClr val="000000"/>
              </a:solidFill>
              <a:latin typeface="Arial"/>
            </a:endParaRPr>
          </a:p>
          <a:p>
            <a:pPr lvl="1" marL="914400" indent="-311040">
              <a:lnSpc>
                <a:spcPct val="115000"/>
              </a:lnSpc>
              <a:buClr>
                <a:srgbClr val="000000"/>
              </a:buClr>
              <a:buFont typeface="Times New Roman"/>
              <a:buChar char="○"/>
            </a:pPr>
            <a:r>
              <a:rPr b="0" lang="en-GB" sz="5200" spc="-1" strike="noStrike">
                <a:solidFill>
                  <a:srgbClr val="000000"/>
                </a:solidFill>
                <a:latin typeface="Times New Roman"/>
                <a:ea typeface="Times New Roman"/>
              </a:rPr>
              <a:t>Data cleaned for duplicates, invalid/canceled entries, and standardized for analysis.</a:t>
            </a:r>
            <a:endParaRPr b="0" lang="en-US" sz="5200" spc="-1" strike="noStrike">
              <a:solidFill>
                <a:srgbClr val="000000"/>
              </a:solidFill>
              <a:latin typeface="Arial"/>
            </a:endParaRPr>
          </a:p>
          <a:p>
            <a:pPr lvl="1" marL="914400" indent="-311040">
              <a:lnSpc>
                <a:spcPct val="115000"/>
              </a:lnSpc>
              <a:buClr>
                <a:srgbClr val="000000"/>
              </a:buClr>
              <a:buFont typeface="Times New Roman"/>
              <a:buChar char="○"/>
            </a:pPr>
            <a:r>
              <a:rPr b="0" lang="en-GB" sz="5200" spc="-1" strike="noStrike">
                <a:solidFill>
                  <a:srgbClr val="000000"/>
                </a:solidFill>
                <a:latin typeface="Times New Roman"/>
                <a:ea typeface="Times New Roman"/>
              </a:rPr>
              <a:t>Payment durations binned into intervals (0–90, 91–180, 181–270, 271–360 days).</a:t>
            </a:r>
            <a:endParaRPr b="0" lang="en-US" sz="5200" spc="-1" strike="noStrike">
              <a:solidFill>
                <a:srgbClr val="000000"/>
              </a:solidFill>
              <a:latin typeface="Arial"/>
            </a:endParaRPr>
          </a:p>
          <a:p>
            <a:pPr lvl="1" marL="914400" indent="-311040">
              <a:lnSpc>
                <a:spcPct val="115000"/>
              </a:lnSpc>
              <a:buClr>
                <a:srgbClr val="000000"/>
              </a:buClr>
              <a:buFont typeface="Times New Roman"/>
              <a:buChar char="○"/>
            </a:pPr>
            <a:r>
              <a:rPr b="0" lang="en-GB" sz="5200" spc="-1" strike="noStrike">
                <a:solidFill>
                  <a:srgbClr val="000000"/>
                </a:solidFill>
                <a:latin typeface="Times New Roman"/>
                <a:ea typeface="Times New Roman"/>
              </a:rPr>
              <a:t>PIN codes grouped for regional analysis.</a:t>
            </a:r>
            <a:endParaRPr b="0" lang="en-US" sz="5200" spc="-1" strike="noStrike">
              <a:solidFill>
                <a:srgbClr val="000000"/>
              </a:solidFill>
              <a:latin typeface="Arial"/>
            </a:endParaRPr>
          </a:p>
          <a:p>
            <a:pPr marL="457200" indent="-311040">
              <a:lnSpc>
                <a:spcPct val="115000"/>
              </a:lnSpc>
              <a:buClr>
                <a:srgbClr val="000000"/>
              </a:buClr>
              <a:buFont typeface="Times New Roman"/>
              <a:buChar char="●"/>
            </a:pPr>
            <a:r>
              <a:rPr b="1" lang="en-GB" sz="5200" spc="-1" strike="noStrike">
                <a:solidFill>
                  <a:srgbClr val="000000"/>
                </a:solidFill>
                <a:latin typeface="Times New Roman"/>
                <a:ea typeface="Times New Roman"/>
              </a:rPr>
              <a:t>Tools Used:</a:t>
            </a:r>
            <a:endParaRPr b="0" lang="en-US" sz="5200" spc="-1" strike="noStrike">
              <a:solidFill>
                <a:srgbClr val="000000"/>
              </a:solidFill>
              <a:latin typeface="Arial"/>
            </a:endParaRPr>
          </a:p>
          <a:p>
            <a:pPr lvl="1" marL="914400" indent="-311040">
              <a:lnSpc>
                <a:spcPct val="115000"/>
              </a:lnSpc>
              <a:buClr>
                <a:srgbClr val="000000"/>
              </a:buClr>
              <a:buFont typeface="Times New Roman"/>
              <a:buChar char="○"/>
            </a:pPr>
            <a:r>
              <a:rPr b="0" lang="en-GB" sz="5200" spc="-1" strike="noStrike">
                <a:solidFill>
                  <a:srgbClr val="000000"/>
                </a:solidFill>
                <a:latin typeface="Times New Roman"/>
                <a:ea typeface="Times New Roman"/>
              </a:rPr>
              <a:t>Microsoft Excel for data cleaning, aggregation, and visualization.</a:t>
            </a:r>
            <a:endParaRPr b="0" lang="en-US" sz="5200" spc="-1" strike="noStrike">
              <a:solidFill>
                <a:srgbClr val="000000"/>
              </a:solidFill>
              <a:latin typeface="Arial"/>
            </a:endParaRPr>
          </a:p>
          <a:p>
            <a:pPr lvl="1" marL="914400" indent="-311040">
              <a:lnSpc>
                <a:spcPct val="115000"/>
              </a:lnSpc>
              <a:buClr>
                <a:srgbClr val="000000"/>
              </a:buClr>
              <a:buFont typeface="Times New Roman"/>
              <a:buChar char="○"/>
            </a:pPr>
            <a:r>
              <a:rPr b="0" lang="en-GB" sz="5200" spc="-1" strike="noStrike">
                <a:solidFill>
                  <a:srgbClr val="000000"/>
                </a:solidFill>
                <a:latin typeface="Times New Roman"/>
                <a:ea typeface="Times New Roman"/>
              </a:rPr>
              <a:t>Pivot tables, conditional formatting, and basic statistical analysis.</a:t>
            </a:r>
            <a:endParaRPr b="0" lang="en-US" sz="5200" spc="-1" strike="noStrike">
              <a:solidFill>
                <a:srgbClr val="000000"/>
              </a:solidFill>
              <a:latin typeface="Arial"/>
            </a:endParaRPr>
          </a:p>
          <a:p>
            <a:pPr>
              <a:lnSpc>
                <a:spcPct val="115000"/>
              </a:lnSpc>
              <a:spcBef>
                <a:spcPts val="1199"/>
              </a:spcBef>
              <a:tabLst>
                <a:tab algn="l" pos="0"/>
              </a:tabLst>
            </a:pPr>
            <a:endParaRPr b="0" lang="en-US" sz="5200" spc="-1" strike="noStrike">
              <a:solidFill>
                <a:srgbClr val="000000"/>
              </a:solidFill>
              <a:latin typeface="Arial"/>
            </a:endParaRPr>
          </a:p>
          <a:p>
            <a:pPr>
              <a:lnSpc>
                <a:spcPct val="115000"/>
              </a:lnSpc>
              <a:spcBef>
                <a:spcPts val="1599"/>
              </a:spcBef>
              <a:tabLst>
                <a:tab algn="l" pos="0"/>
              </a:tabLst>
            </a:pPr>
            <a:r>
              <a:rPr b="1" lang="en-GB" sz="5200" spc="-1" strike="noStrike">
                <a:solidFill>
                  <a:srgbClr val="000000"/>
                </a:solidFill>
                <a:latin typeface="Times New Roman"/>
                <a:ea typeface="Times New Roman"/>
              </a:rPr>
              <a:t>3. Problem Statements</a:t>
            </a:r>
            <a:endParaRPr b="0" lang="en-US" sz="52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5200" spc="-1" strike="noStrike">
                <a:solidFill>
                  <a:srgbClr val="000000"/>
                </a:solidFill>
                <a:latin typeface="Times New Roman"/>
                <a:ea typeface="Times New Roman"/>
              </a:rPr>
              <a:t>Operational Cost Inefficiency:</a:t>
            </a:r>
            <a:br>
              <a:rPr sz="5200"/>
            </a:br>
            <a:r>
              <a:rPr b="0" lang="en-GB" sz="5200" spc="-1" strike="noStrike">
                <a:solidFill>
                  <a:srgbClr val="000000"/>
                </a:solidFill>
                <a:latin typeface="Times New Roman"/>
                <a:ea typeface="Times New Roman"/>
              </a:rPr>
              <a:t>Frequent small-value orders increase labor and transportation costs, reducing overall profitability.</a:t>
            </a:r>
            <a:endParaRPr b="0" lang="en-US" sz="5200" spc="-1" strike="noStrike">
              <a:solidFill>
                <a:srgbClr val="000000"/>
              </a:solidFill>
              <a:latin typeface="Arial"/>
            </a:endParaRPr>
          </a:p>
          <a:p>
            <a:pPr marL="457200">
              <a:lnSpc>
                <a:spcPct val="115000"/>
              </a:lnSpc>
              <a:spcBef>
                <a:spcPts val="1199"/>
              </a:spcBef>
              <a:tabLst>
                <a:tab algn="l" pos="0"/>
              </a:tabLst>
            </a:pPr>
            <a:endParaRPr b="0" lang="en-US" sz="52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5200" spc="-1" strike="noStrike">
                <a:solidFill>
                  <a:srgbClr val="000000"/>
                </a:solidFill>
                <a:latin typeface="Times New Roman"/>
                <a:ea typeface="Times New Roman"/>
              </a:rPr>
              <a:t>Delayed Customer Payments:</a:t>
            </a:r>
            <a:br>
              <a:rPr sz="5200"/>
            </a:br>
            <a:r>
              <a:rPr b="0" lang="en-GB" sz="5200" spc="-1" strike="noStrike">
                <a:solidFill>
                  <a:srgbClr val="000000"/>
                </a:solidFill>
                <a:latin typeface="Times New Roman"/>
                <a:ea typeface="Times New Roman"/>
              </a:rPr>
              <a:t>Extended payment cycles block working capital, causing cash flow strain.</a:t>
            </a:r>
            <a:endParaRPr b="0" lang="en-US" sz="5200" spc="-1" strike="noStrike">
              <a:solidFill>
                <a:srgbClr val="000000"/>
              </a:solidFill>
              <a:latin typeface="Arial"/>
            </a:endParaRPr>
          </a:p>
          <a:p>
            <a:pPr>
              <a:lnSpc>
                <a:spcPct val="115000"/>
              </a:lnSpc>
              <a:spcBef>
                <a:spcPts val="1199"/>
              </a:spcBef>
              <a:tabLst>
                <a:tab algn="l" pos="0"/>
              </a:tabLst>
            </a:pPr>
            <a:endParaRPr b="0" lang="en-US" sz="52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5200" spc="-1" strike="noStrike">
                <a:solidFill>
                  <a:srgbClr val="000000"/>
                </a:solidFill>
                <a:latin typeface="Times New Roman"/>
                <a:ea typeface="Times New Roman"/>
              </a:rPr>
              <a:t>Logistics Bottlenecks:</a:t>
            </a:r>
            <a:br>
              <a:rPr sz="5200"/>
            </a:br>
            <a:r>
              <a:rPr b="0" lang="en-GB" sz="5200" spc="-1" strike="noStrike">
                <a:solidFill>
                  <a:srgbClr val="000000"/>
                </a:solidFill>
                <a:latin typeface="Times New Roman"/>
                <a:ea typeface="Times New Roman"/>
              </a:rPr>
              <a:t>Shipment delays and regional order concentration impact customer satisfaction and delivery efficiency.</a:t>
            </a:r>
            <a:endParaRPr b="0" lang="en-US" sz="5200" spc="-1" strike="noStrike">
              <a:solidFill>
                <a:srgbClr val="000000"/>
              </a:solidFill>
              <a:latin typeface="Arial"/>
            </a:endParaRPr>
          </a:p>
          <a:p>
            <a:pPr>
              <a:lnSpc>
                <a:spcPct val="115000"/>
              </a:lnSpc>
              <a:spcBef>
                <a:spcPts val="1199"/>
              </a:spcBef>
              <a:tabLst>
                <a:tab algn="l" pos="0"/>
              </a:tabLst>
            </a:pPr>
            <a:endParaRPr b="0" lang="en-US" sz="1200" spc="-1" strike="noStrike">
              <a:solidFill>
                <a:srgbClr val="000000"/>
              </a:solidFill>
              <a:latin typeface="Arial"/>
            </a:endParaRPr>
          </a:p>
          <a:p>
            <a:pPr marL="457200">
              <a:lnSpc>
                <a:spcPct val="115000"/>
              </a:lnSpc>
              <a:spcBef>
                <a:spcPts val="1199"/>
              </a:spcBef>
              <a:spcAft>
                <a:spcPts val="1199"/>
              </a:spcAft>
              <a:tabLst>
                <a:tab algn="l" pos="0"/>
              </a:tabLst>
            </a:pPr>
            <a:endParaRPr b="0" lang="en-US" sz="1000" spc="-1" strike="noStrike">
              <a:solidFill>
                <a:srgbClr val="000000"/>
              </a:solidFill>
              <a:latin typeface="Arial"/>
            </a:endParaRPr>
          </a:p>
        </p:txBody>
      </p:sp>
      <p:sp>
        <p:nvSpPr>
          <p:cNvPr id="71" name=""/>
          <p:cNvSpPr/>
          <p:nvPr/>
        </p:nvSpPr>
        <p:spPr>
          <a:xfrm>
            <a:off x="4000680" y="4772520"/>
            <a:ext cx="721080" cy="284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000" spc="-1" strike="noStrike">
                <a:solidFill>
                  <a:srgbClr val="000000"/>
                </a:solidFill>
                <a:latin typeface="Arial"/>
              </a:rPr>
              <a:t>04</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Google Shape;90;p17"/>
          <p:cNvSpPr/>
          <p:nvPr/>
        </p:nvSpPr>
        <p:spPr>
          <a:xfrm>
            <a:off x="-34920" y="0"/>
            <a:ext cx="9403200" cy="7477200"/>
          </a:xfrm>
          <a:prstGeom prst="rect">
            <a:avLst/>
          </a:prstGeom>
          <a:noFill/>
          <a:ln w="0">
            <a:noFill/>
          </a:ln>
        </p:spPr>
        <p:style>
          <a:lnRef idx="0"/>
          <a:fillRef idx="0"/>
          <a:effectRef idx="0"/>
          <a:fontRef idx="minor"/>
        </p:style>
        <p:txBody>
          <a:bodyPr lIns="90000" rIns="90000" tIns="91440" bIns="91440" anchor="t">
            <a:normAutofit/>
          </a:bodyPr>
          <a:p>
            <a:pPr>
              <a:lnSpc>
                <a:spcPct val="115000"/>
              </a:lnSpc>
              <a:spcBef>
                <a:spcPts val="1599"/>
              </a:spcBef>
              <a:tabLst>
                <a:tab algn="l" pos="0"/>
              </a:tabLst>
            </a:pPr>
            <a:r>
              <a:rPr b="1" lang="en-GB" sz="1300" spc="-1" strike="noStrike">
                <a:solidFill>
                  <a:srgbClr val="000000"/>
                </a:solidFill>
                <a:latin typeface="Times New Roman"/>
                <a:ea typeface="Times New Roman"/>
              </a:rPr>
              <a:t>4. Key Analyses &amp; Findings</a:t>
            </a:r>
            <a:endParaRPr b="0" lang="en-US" sz="1300" spc="-1" strike="noStrike">
              <a:solidFill>
                <a:srgbClr val="000000"/>
              </a:solidFill>
              <a:latin typeface="Arial"/>
            </a:endParaRPr>
          </a:p>
          <a:p>
            <a:pPr>
              <a:lnSpc>
                <a:spcPct val="115000"/>
              </a:lnSpc>
              <a:spcBef>
                <a:spcPts val="1599"/>
              </a:spcBef>
              <a:tabLst>
                <a:tab algn="l" pos="0"/>
              </a:tabLst>
            </a:pPr>
            <a:r>
              <a:rPr b="1" lang="en-GB" sz="1300" spc="-1" strike="noStrike">
                <a:solidFill>
                  <a:srgbClr val="000000"/>
                </a:solidFill>
                <a:latin typeface="Times New Roman"/>
                <a:ea typeface="Times New Roman"/>
              </a:rPr>
              <a:t>A. Operational Cost Analysis</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0" lang="en-GB" sz="1300" spc="-1" strike="noStrike">
                <a:solidFill>
                  <a:srgbClr val="000000"/>
                </a:solidFill>
                <a:latin typeface="Times New Roman"/>
                <a:ea typeface="Times New Roman"/>
              </a:rPr>
              <a:t>Labor charges are a major cost driver, accounting for 30–43% of revenue in peak months.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Months with more consolidated (larger, less frequent) orders saw a notable drop in labor costs and a rise in net profit margin.</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High order frequency (multiple small orders) leads to a 29% increase in operational overheads, with no proportional revenue gain.</a:t>
            </a:r>
            <a:endParaRPr b="0" lang="en-US" sz="1300" spc="-1" strike="noStrike">
              <a:solidFill>
                <a:srgbClr val="000000"/>
              </a:solidFill>
              <a:latin typeface="Arial"/>
            </a:endParaRPr>
          </a:p>
          <a:p>
            <a:pPr>
              <a:lnSpc>
                <a:spcPct val="115000"/>
              </a:lnSpc>
              <a:spcBef>
                <a:spcPts val="1199"/>
              </a:spcBef>
              <a:tabLst>
                <a:tab algn="l" pos="0"/>
              </a:tabLst>
            </a:pPr>
            <a:r>
              <a:rPr b="1" lang="en-GB" sz="1300" spc="-1" strike="noStrike">
                <a:solidFill>
                  <a:srgbClr val="000000"/>
                </a:solidFill>
                <a:latin typeface="Times New Roman"/>
                <a:ea typeface="Times New Roman"/>
              </a:rPr>
              <a:t>B. Payment Cycle Analysis</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0" lang="en-GB" sz="1300" spc="-1" strike="noStrike">
                <a:solidFill>
                  <a:srgbClr val="000000"/>
                </a:solidFill>
                <a:latin typeface="Times New Roman"/>
                <a:ea typeface="Times New Roman"/>
              </a:rPr>
              <a:t>55% of customers pay within 90 days, but over 40% delay payments up to or beyond 180 days.  </a:t>
            </a:r>
            <a:r>
              <a:rPr b="0" lang="en-GB" sz="1300" spc="-1" strike="noStrike">
                <a:solidFill>
                  <a:srgbClr val="000000"/>
                </a:solidFill>
                <a:latin typeface="Times New Roman"/>
                <a:ea typeface="Times New Roman"/>
              </a:rPr>
              <a:t>	</a:t>
            </a:r>
            <a:r>
              <a:rPr b="0" lang="en-GB" sz="1300" spc="-1" strike="noStrike">
                <a:solidFill>
                  <a:srgbClr val="000000"/>
                </a:solidFill>
                <a:latin typeface="Times New Roman"/>
                <a:ea typeface="Times New Roman"/>
              </a:rPr>
              <a:t>	</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Average payment delay is 95 days; extreme cases exceed 300 days.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Delayed payments block up to 14% of working capital, directly impacting liquidity and reinvestment capacity.</a:t>
            </a:r>
            <a:endParaRPr b="0" lang="en-US" sz="1300" spc="-1" strike="noStrike">
              <a:solidFill>
                <a:srgbClr val="000000"/>
              </a:solidFill>
              <a:latin typeface="Arial"/>
            </a:endParaRPr>
          </a:p>
          <a:p>
            <a:pPr>
              <a:lnSpc>
                <a:spcPct val="115000"/>
              </a:lnSpc>
              <a:spcBef>
                <a:spcPts val="1199"/>
              </a:spcBef>
              <a:tabLst>
                <a:tab algn="l" pos="0"/>
              </a:tabLst>
            </a:pPr>
            <a:endParaRPr b="0" lang="en-US" sz="1200" spc="-1" strike="noStrike">
              <a:solidFill>
                <a:srgbClr val="000000"/>
              </a:solidFill>
              <a:latin typeface="Arial"/>
            </a:endParaRPr>
          </a:p>
          <a:p>
            <a:pPr marL="457200">
              <a:lnSpc>
                <a:spcPct val="115000"/>
              </a:lnSpc>
              <a:spcBef>
                <a:spcPts val="1199"/>
              </a:spcBef>
              <a:spcAft>
                <a:spcPts val="1199"/>
              </a:spcAft>
              <a:tabLst>
                <a:tab algn="l" pos="0"/>
              </a:tabLst>
            </a:pPr>
            <a:endParaRPr b="0" lang="en-US" sz="1200" spc="-1" strike="noStrike">
              <a:solidFill>
                <a:srgbClr val="000000"/>
              </a:solidFill>
              <a:latin typeface="Arial"/>
            </a:endParaRPr>
          </a:p>
        </p:txBody>
      </p:sp>
      <p:pic>
        <p:nvPicPr>
          <p:cNvPr id="73" name="Google Shape;91;p17" descr=""/>
          <p:cNvPicPr/>
          <p:nvPr/>
        </p:nvPicPr>
        <p:blipFill>
          <a:blip r:embed="rId1"/>
          <a:stretch/>
        </p:blipFill>
        <p:spPr>
          <a:xfrm>
            <a:off x="2155680" y="2975400"/>
            <a:ext cx="4573440" cy="1688040"/>
          </a:xfrm>
          <a:prstGeom prst="rect">
            <a:avLst/>
          </a:prstGeom>
          <a:ln w="0">
            <a:noFill/>
          </a:ln>
        </p:spPr>
      </p:pic>
      <p:sp>
        <p:nvSpPr>
          <p:cNvPr id="74" name=""/>
          <p:cNvSpPr/>
          <p:nvPr/>
        </p:nvSpPr>
        <p:spPr>
          <a:xfrm>
            <a:off x="4291200" y="4742280"/>
            <a:ext cx="681120" cy="340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000" spc="-1" strike="noStrike">
                <a:solidFill>
                  <a:srgbClr val="000000"/>
                </a:solidFill>
                <a:latin typeface="Arial"/>
              </a:rPr>
              <a:t>05</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Google Shape;96;p18"/>
          <p:cNvSpPr/>
          <p:nvPr/>
        </p:nvSpPr>
        <p:spPr>
          <a:xfrm>
            <a:off x="0" y="0"/>
            <a:ext cx="8785800" cy="5065200"/>
          </a:xfrm>
          <a:prstGeom prst="rect">
            <a:avLst/>
          </a:prstGeom>
          <a:noFill/>
          <a:ln w="0">
            <a:noFill/>
          </a:ln>
        </p:spPr>
        <p:style>
          <a:lnRef idx="0"/>
          <a:fillRef idx="0"/>
          <a:effectRef idx="0"/>
          <a:fontRef idx="minor"/>
        </p:style>
        <p:txBody>
          <a:bodyPr lIns="90000" rIns="90000" tIns="91440" bIns="91440" anchor="t">
            <a:normAutofit/>
          </a:bodyPr>
          <a:p>
            <a:pPr>
              <a:lnSpc>
                <a:spcPct val="115000"/>
              </a:lnSpc>
              <a:spcBef>
                <a:spcPts val="1599"/>
              </a:spcBef>
              <a:tabLst>
                <a:tab algn="l" pos="0"/>
              </a:tabLst>
            </a:pPr>
            <a:r>
              <a:rPr b="1" lang="en-GB" sz="1300" spc="-1" strike="noStrike">
                <a:solidFill>
                  <a:srgbClr val="000000"/>
                </a:solidFill>
                <a:latin typeface="Times New Roman"/>
                <a:ea typeface="Times New Roman"/>
              </a:rPr>
              <a:t>C. Logistics &amp; Regional Sales Analysis</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0" lang="en-GB" sz="1300" spc="-1" strike="noStrike">
                <a:solidFill>
                  <a:srgbClr val="000000"/>
                </a:solidFill>
                <a:latin typeface="Times New Roman"/>
                <a:ea typeface="Times New Roman"/>
              </a:rPr>
              <a:t>Over 53% of revenue comes from a single PIN code (Zone 13), with another 35% from two adjacent zones.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High concentration leads to delivery delays and resource strain in core regions, while other zones remain under-served.</a:t>
            </a:r>
            <a:endParaRPr b="0" lang="en-US" sz="1300" spc="-1" strike="noStrike">
              <a:solidFill>
                <a:srgbClr val="000000"/>
              </a:solidFill>
              <a:latin typeface="Arial"/>
            </a:endParaRPr>
          </a:p>
          <a:p>
            <a:pPr>
              <a:lnSpc>
                <a:spcPct val="115000"/>
              </a:lnSpc>
              <a:spcBef>
                <a:spcPts val="1199"/>
              </a:spcBef>
              <a:tabLst>
                <a:tab algn="l" pos="0"/>
              </a:tabLst>
            </a:pPr>
            <a:r>
              <a:rPr b="1" lang="en-GB" sz="1300" spc="-1" strike="noStrike">
                <a:solidFill>
                  <a:srgbClr val="000000"/>
                </a:solidFill>
                <a:latin typeface="Times New Roman"/>
                <a:ea typeface="Times New Roman"/>
              </a:rPr>
              <a:t>5. Recommendations</a:t>
            </a:r>
            <a:endParaRPr b="0" lang="en-US" sz="1300" spc="-1" strike="noStrike">
              <a:solidFill>
                <a:srgbClr val="000000"/>
              </a:solidFill>
              <a:latin typeface="Arial"/>
            </a:endParaRPr>
          </a:p>
          <a:p>
            <a:pPr>
              <a:lnSpc>
                <a:spcPct val="115000"/>
              </a:lnSpc>
              <a:spcBef>
                <a:spcPts val="1599"/>
              </a:spcBef>
              <a:tabLst>
                <a:tab algn="l" pos="0"/>
              </a:tabLst>
            </a:pPr>
            <a:r>
              <a:rPr b="1" lang="en-GB" sz="1300" spc="-1" strike="noStrike">
                <a:solidFill>
                  <a:srgbClr val="000000"/>
                </a:solidFill>
                <a:latin typeface="Times New Roman"/>
                <a:ea typeface="Times New Roman"/>
              </a:rPr>
              <a:t>A. Order Consolidation &amp; Cost Optimization</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1300" spc="-1" strike="noStrike">
                <a:solidFill>
                  <a:srgbClr val="000000"/>
                </a:solidFill>
                <a:latin typeface="Times New Roman"/>
                <a:ea typeface="Times New Roman"/>
              </a:rPr>
              <a:t>Introduce order consolidation incentives: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Volume-based discounts or free delivery for larger orders.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Scheduled ordering windows for high-frequency clients.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Implement minimum order thresholds: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Encourage fewer, larger transactions to reduce per-order labor and </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transport costs.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Adopt digital order management:</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Automate intake, monitor patterns, and forecast demand for </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efficient resource allocation.</a:t>
            </a:r>
            <a:endParaRPr b="0" lang="en-US" sz="1300" spc="-1" strike="noStrike">
              <a:solidFill>
                <a:srgbClr val="000000"/>
              </a:solidFill>
              <a:latin typeface="Arial"/>
            </a:endParaRPr>
          </a:p>
        </p:txBody>
      </p:sp>
      <p:pic>
        <p:nvPicPr>
          <p:cNvPr id="76" name="Google Shape;97;p18" descr=""/>
          <p:cNvPicPr/>
          <p:nvPr/>
        </p:nvPicPr>
        <p:blipFill>
          <a:blip r:embed="rId1"/>
          <a:stretch/>
        </p:blipFill>
        <p:spPr>
          <a:xfrm>
            <a:off x="5464440" y="1143000"/>
            <a:ext cx="3260520" cy="2936880"/>
          </a:xfrm>
          <a:prstGeom prst="rect">
            <a:avLst/>
          </a:prstGeom>
          <a:ln w="0">
            <a:noFill/>
          </a:ln>
        </p:spPr>
      </p:pic>
      <p:sp>
        <p:nvSpPr>
          <p:cNvPr id="77" name=""/>
          <p:cNvSpPr/>
          <p:nvPr/>
        </p:nvSpPr>
        <p:spPr>
          <a:xfrm>
            <a:off x="4141080" y="4762440"/>
            <a:ext cx="721080" cy="302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000" spc="-1" strike="noStrike">
                <a:solidFill>
                  <a:srgbClr val="000000"/>
                </a:solidFill>
                <a:latin typeface="Arial"/>
              </a:rPr>
              <a:t>06</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Google Shape;102;p19"/>
          <p:cNvSpPr/>
          <p:nvPr/>
        </p:nvSpPr>
        <p:spPr>
          <a:xfrm>
            <a:off x="42480" y="0"/>
            <a:ext cx="8776800" cy="5213520"/>
          </a:xfrm>
          <a:prstGeom prst="rect">
            <a:avLst/>
          </a:prstGeom>
          <a:noFill/>
          <a:ln w="0">
            <a:noFill/>
          </a:ln>
        </p:spPr>
        <p:style>
          <a:lnRef idx="0"/>
          <a:fillRef idx="0"/>
          <a:effectRef idx="0"/>
          <a:fontRef idx="minor"/>
        </p:style>
        <p:txBody>
          <a:bodyPr lIns="90000" rIns="90000" tIns="91440" bIns="91440" anchor="t">
            <a:normAutofit/>
          </a:bodyPr>
          <a:p>
            <a:pPr>
              <a:lnSpc>
                <a:spcPct val="115000"/>
              </a:lnSpc>
              <a:spcBef>
                <a:spcPts val="1599"/>
              </a:spcBef>
              <a:tabLst>
                <a:tab algn="l" pos="0"/>
              </a:tabLst>
            </a:pPr>
            <a:r>
              <a:rPr b="1" lang="en-GB" sz="1300" spc="-1" strike="noStrike">
                <a:solidFill>
                  <a:srgbClr val="000000"/>
                </a:solidFill>
                <a:latin typeface="Times New Roman"/>
                <a:ea typeface="Times New Roman"/>
              </a:rPr>
              <a:t>B. Payment Policy Reform</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1300" spc="-1" strike="noStrike">
                <a:solidFill>
                  <a:srgbClr val="000000"/>
                </a:solidFill>
                <a:latin typeface="Times New Roman"/>
                <a:ea typeface="Times New Roman"/>
              </a:rPr>
              <a:t>Structured payment terms: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Early payment discounts (e.g., 2% off for payment within 10 days).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Tiered incentives for faster settlements.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Credit profiling:</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Segment customers by payment behavior, set dynamic credit limits, and automate reminders.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Loyalty rewards: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Offer future benefits for timely payments to shift customer habits.</a:t>
            </a:r>
            <a:endParaRPr b="0" lang="en-US" sz="1300" spc="-1" strike="noStrike">
              <a:solidFill>
                <a:srgbClr val="000000"/>
              </a:solidFill>
              <a:latin typeface="Arial"/>
            </a:endParaRPr>
          </a:p>
          <a:p>
            <a:pPr>
              <a:lnSpc>
                <a:spcPct val="115000"/>
              </a:lnSpc>
              <a:spcBef>
                <a:spcPts val="1599"/>
              </a:spcBef>
              <a:tabLst>
                <a:tab algn="l" pos="0"/>
              </a:tabLst>
            </a:pPr>
            <a:r>
              <a:rPr b="1" lang="en-GB" sz="1300" spc="-1" strike="noStrike">
                <a:solidFill>
                  <a:srgbClr val="000000"/>
                </a:solidFill>
                <a:latin typeface="Times New Roman"/>
                <a:ea typeface="Times New Roman"/>
              </a:rPr>
              <a:t>C. Logistics Enhancement</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1300" spc="-1" strike="noStrike">
                <a:solidFill>
                  <a:srgbClr val="000000"/>
                </a:solidFill>
                <a:latin typeface="Times New Roman"/>
                <a:ea typeface="Times New Roman"/>
              </a:rPr>
              <a:t>Zone-based delivery scheduling:</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Fixed delivery windows for high-demand zones to optimize routes and reduce delays.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Resource allocation:</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Cross-train staff and deploy extra resources during peak periods.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Micro-warehousing:</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Pilot small storage hubs in high-density regions for faster fulfillment.</a:t>
            </a:r>
            <a:endParaRPr b="0" lang="en-US" sz="1300" spc="-1" strike="noStrike">
              <a:solidFill>
                <a:srgbClr val="000000"/>
              </a:solidFill>
              <a:latin typeface="Arial"/>
            </a:endParaRPr>
          </a:p>
        </p:txBody>
      </p:sp>
      <p:sp>
        <p:nvSpPr>
          <p:cNvPr id="79" name=""/>
          <p:cNvSpPr/>
          <p:nvPr/>
        </p:nvSpPr>
        <p:spPr>
          <a:xfrm>
            <a:off x="4301280" y="4832640"/>
            <a:ext cx="631080" cy="239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000" spc="-1" strike="noStrike">
                <a:solidFill>
                  <a:srgbClr val="000000"/>
                </a:solidFill>
                <a:latin typeface="Arial"/>
              </a:rPr>
              <a:t>07</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Google Shape;107;p20"/>
          <p:cNvSpPr/>
          <p:nvPr/>
        </p:nvSpPr>
        <p:spPr>
          <a:xfrm>
            <a:off x="0" y="0"/>
            <a:ext cx="8887320" cy="4930560"/>
          </a:xfrm>
          <a:prstGeom prst="rect">
            <a:avLst/>
          </a:prstGeom>
          <a:noFill/>
          <a:ln w="0">
            <a:noFill/>
          </a:ln>
        </p:spPr>
        <p:style>
          <a:lnRef idx="0"/>
          <a:fillRef idx="0"/>
          <a:effectRef idx="0"/>
          <a:fontRef idx="minor"/>
        </p:style>
        <p:txBody>
          <a:bodyPr lIns="90000" rIns="90000" tIns="91440" bIns="91440" anchor="t">
            <a:normAutofit/>
          </a:bodyPr>
          <a:p>
            <a:pPr>
              <a:lnSpc>
                <a:spcPct val="115000"/>
              </a:lnSpc>
              <a:spcBef>
                <a:spcPts val="1599"/>
              </a:spcBef>
              <a:tabLst>
                <a:tab algn="l" pos="0"/>
              </a:tabLst>
            </a:pPr>
            <a:r>
              <a:rPr b="1" lang="en-GB" sz="1300" spc="-1" strike="noStrike">
                <a:solidFill>
                  <a:srgbClr val="000000"/>
                </a:solidFill>
                <a:latin typeface="Times New Roman"/>
                <a:ea typeface="Times New Roman"/>
              </a:rPr>
              <a:t>6. Strategic Impact &amp; Implementation Roadmap</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1300" spc="-1" strike="noStrike">
                <a:solidFill>
                  <a:srgbClr val="000000"/>
                </a:solidFill>
                <a:latin typeface="Times New Roman"/>
                <a:ea typeface="Times New Roman"/>
              </a:rPr>
              <a:t>Short-term (0–3 months):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Launch order consolidation and payment incentive pilots; initiate zone-based delivery schedules.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Medium-term (3–6 months):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Deploy digital order/payment management tools; develop customer risk profiles; test micro-warehousing.</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Long-term (6–12 months):</a:t>
            </a:r>
            <a:endParaRPr b="0" lang="en-US" sz="1300" spc="-1" strike="noStrike">
              <a:solidFill>
                <a:srgbClr val="000000"/>
              </a:solidFill>
              <a:latin typeface="Arial"/>
            </a:endParaRPr>
          </a:p>
          <a:p>
            <a:pPr lvl="1" marL="914400" indent="-311040">
              <a:lnSpc>
                <a:spcPct val="115000"/>
              </a:lnSpc>
              <a:buClr>
                <a:srgbClr val="000000"/>
              </a:buClr>
              <a:buFont typeface="Arial"/>
              <a:buChar char="○"/>
              <a:tabLst>
                <a:tab algn="l" pos="0"/>
              </a:tabLst>
            </a:pPr>
            <a:r>
              <a:rPr b="0" lang="en-GB" sz="1300" spc="-1" strike="noStrike">
                <a:solidFill>
                  <a:srgbClr val="000000"/>
                </a:solidFill>
                <a:latin typeface="Times New Roman"/>
                <a:ea typeface="Times New Roman"/>
              </a:rPr>
              <a:t>Expand logistics optimization, predictive analytics for inventory, and build strategic partnerships in growth zones.</a:t>
            </a:r>
            <a:endParaRPr b="0" lang="en-US" sz="1300" spc="-1" strike="noStrike">
              <a:solidFill>
                <a:srgbClr val="000000"/>
              </a:solidFill>
              <a:latin typeface="Arial"/>
            </a:endParaRPr>
          </a:p>
          <a:p>
            <a:pPr>
              <a:lnSpc>
                <a:spcPct val="115000"/>
              </a:lnSpc>
              <a:spcBef>
                <a:spcPts val="1599"/>
              </a:spcBef>
              <a:tabLst>
                <a:tab algn="l" pos="0"/>
              </a:tabLst>
            </a:pPr>
            <a:r>
              <a:rPr b="1" lang="en-GB" sz="1300" spc="-1" strike="noStrike">
                <a:solidFill>
                  <a:srgbClr val="000000"/>
                </a:solidFill>
                <a:latin typeface="Times New Roman"/>
                <a:ea typeface="Times New Roman"/>
              </a:rPr>
              <a:t>7. Expected Outcomes</a:t>
            </a:r>
            <a:endParaRPr b="0" lang="en-US" sz="1300" spc="-1" strike="noStrike">
              <a:solidFill>
                <a:srgbClr val="000000"/>
              </a:solidFill>
              <a:latin typeface="Arial"/>
            </a:endParaRPr>
          </a:p>
          <a:p>
            <a:pPr marL="457200" indent="-311040">
              <a:lnSpc>
                <a:spcPct val="115000"/>
              </a:lnSpc>
              <a:spcBef>
                <a:spcPts val="1199"/>
              </a:spcBef>
              <a:buClr>
                <a:srgbClr val="000000"/>
              </a:buClr>
              <a:buFont typeface="Arial"/>
              <a:buChar char="●"/>
              <a:tabLst>
                <a:tab algn="l" pos="0"/>
              </a:tabLst>
            </a:pPr>
            <a:r>
              <a:rPr b="1" lang="en-GB" sz="1300" spc="-1" strike="noStrike">
                <a:solidFill>
                  <a:srgbClr val="000000"/>
                </a:solidFill>
                <a:latin typeface="Times New Roman"/>
                <a:ea typeface="Times New Roman"/>
              </a:rPr>
              <a:t>Operational cost reduction</a:t>
            </a:r>
            <a:r>
              <a:rPr b="0" lang="en-GB" sz="1300" spc="-1" strike="noStrike">
                <a:solidFill>
                  <a:srgbClr val="000000"/>
                </a:solidFill>
                <a:latin typeface="Times New Roman"/>
                <a:ea typeface="Times New Roman"/>
              </a:rPr>
              <a:t> by up to 25% through order consolidation and logistics optimization.</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Improved cash flow</a:t>
            </a:r>
            <a:r>
              <a:rPr b="0" lang="en-GB" sz="1300" spc="-1" strike="noStrike">
                <a:solidFill>
                  <a:srgbClr val="000000"/>
                </a:solidFill>
                <a:latin typeface="Times New Roman"/>
                <a:ea typeface="Times New Roman"/>
              </a:rPr>
              <a:t> by unlocking 14% of blocked capital via faster payment cycles.</a:t>
            </a:r>
            <a:endParaRPr b="0" lang="en-US" sz="1300" spc="-1" strike="noStrike">
              <a:solidFill>
                <a:srgbClr val="000000"/>
              </a:solidFill>
              <a:latin typeface="Arial"/>
            </a:endParaRPr>
          </a:p>
          <a:p>
            <a:pPr marL="457200" indent="-311040">
              <a:lnSpc>
                <a:spcPct val="115000"/>
              </a:lnSpc>
              <a:buClr>
                <a:srgbClr val="000000"/>
              </a:buClr>
              <a:buFont typeface="Arial"/>
              <a:buChar char="●"/>
              <a:tabLst>
                <a:tab algn="l" pos="0"/>
              </a:tabLst>
            </a:pPr>
            <a:r>
              <a:rPr b="1" lang="en-GB" sz="1300" spc="-1" strike="noStrike">
                <a:solidFill>
                  <a:srgbClr val="000000"/>
                </a:solidFill>
                <a:latin typeface="Times New Roman"/>
                <a:ea typeface="Times New Roman"/>
              </a:rPr>
              <a:t>Enhanced delivery efficiency</a:t>
            </a:r>
            <a:r>
              <a:rPr b="0" lang="en-GB" sz="1300" spc="-1" strike="noStrike">
                <a:solidFill>
                  <a:srgbClr val="000000"/>
                </a:solidFill>
                <a:latin typeface="Times New Roman"/>
                <a:ea typeface="Times New Roman"/>
              </a:rPr>
              <a:t> and customer satisfaction, supporting sustainable market expansion.</a:t>
            </a:r>
            <a:endParaRPr b="0" lang="en-US" sz="1300" spc="-1" strike="noStrike">
              <a:solidFill>
                <a:srgbClr val="000000"/>
              </a:solidFill>
              <a:latin typeface="Arial"/>
            </a:endParaRPr>
          </a:p>
          <a:p>
            <a:pPr>
              <a:lnSpc>
                <a:spcPct val="115000"/>
              </a:lnSpc>
              <a:spcBef>
                <a:spcPts val="1599"/>
              </a:spcBef>
              <a:tabLst>
                <a:tab algn="l" pos="0"/>
              </a:tabLst>
            </a:pPr>
            <a:r>
              <a:rPr b="1" lang="en-GB" sz="1300" spc="-1" strike="noStrike">
                <a:solidFill>
                  <a:srgbClr val="000000"/>
                </a:solidFill>
                <a:latin typeface="Times New Roman"/>
                <a:ea typeface="Times New Roman"/>
              </a:rPr>
              <a:t>8. Conclusion</a:t>
            </a:r>
            <a:endParaRPr b="0" lang="en-US" sz="1300" spc="-1" strike="noStrike">
              <a:solidFill>
                <a:srgbClr val="000000"/>
              </a:solidFill>
              <a:latin typeface="Arial"/>
            </a:endParaRPr>
          </a:p>
          <a:p>
            <a:pPr>
              <a:lnSpc>
                <a:spcPct val="115000"/>
              </a:lnSpc>
              <a:spcBef>
                <a:spcPts val="1001"/>
              </a:spcBef>
              <a:spcAft>
                <a:spcPts val="1100"/>
              </a:spcAft>
              <a:tabLst>
                <a:tab algn="l" pos="0"/>
              </a:tabLst>
            </a:pPr>
            <a:r>
              <a:rPr b="0" lang="en-GB" sz="1300" spc="-1" strike="noStrike">
                <a:solidFill>
                  <a:srgbClr val="000000"/>
                </a:solidFill>
                <a:latin typeface="Times New Roman"/>
                <a:ea typeface="Times New Roman"/>
              </a:rPr>
              <a:t>By leveraging data-driven insights, Aditya Iron Traders can streamline operations, strengthen financial health, and improve customer experience—positioning itself for robust growth in Delhi-NCR’s iron trading sector.</a:t>
            </a:r>
            <a:endParaRPr b="0" lang="en-US" sz="1300" spc="-1" strike="noStrike">
              <a:solidFill>
                <a:srgbClr val="000000"/>
              </a:solidFill>
              <a:latin typeface="Arial"/>
            </a:endParaRPr>
          </a:p>
        </p:txBody>
      </p:sp>
      <p:sp>
        <p:nvSpPr>
          <p:cNvPr id="81" name=""/>
          <p:cNvSpPr/>
          <p:nvPr/>
        </p:nvSpPr>
        <p:spPr>
          <a:xfrm>
            <a:off x="4261320" y="4742280"/>
            <a:ext cx="691200" cy="400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000" spc="-1" strike="noStrike">
                <a:solidFill>
                  <a:srgbClr val="000000"/>
                </a:solidFill>
                <a:latin typeface="Arial"/>
              </a:rPr>
              <a:t>08</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lastPrinted>2025-06-19T10:03:39Z</cp:lastPrinted>
  <dcterms:modified xsi:type="dcterms:W3CDTF">2025-06-20T08:47:23Z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