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Intervogue Alt Bold" panose="020B0604020202020204" charset="0"/>
      <p:bold r:id="rId12"/>
    </p:embeddedFont>
    <p:embeddedFont>
      <p:font typeface="Intervogue Reg" panose="020B0604020202020204" charset="0"/>
      <p:regular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1E169-23DB-4AB9-B882-78AE37473344}" v="4" dt="2023-09-24T10:02:49.916"/>
    <p1510:client id="{2DF8ABF1-DC4E-41FA-BAA1-1E6A0E44B283}" v="1" dt="2023-10-07T20:23:27.137"/>
    <p1510:client id="{2E9B1E45-1D25-470F-A7E6-F879456E7F1C}" v="572" dt="2023-09-24T14:27:05.469"/>
    <p1510:client id="{52424C49-FAF0-4C98-B524-2C006A01C249}" v="551" dt="2023-09-24T13:49:34.583"/>
    <p1510:client id="{9CAADFCD-1CE4-4EDB-B70E-DCF39C3C945B}" v="48" dt="2023-09-24T11:26:04.664"/>
    <p1510:client id="{CCA7B09A-9A36-462E-AB5A-AC51FB8B9F5F}" v="11" dt="2023-09-24T11:09:58.922"/>
    <p1510:client id="{F5ADA869-23CA-461A-AABF-8D354C3A8B73}" v="59" dt="2023-09-24T14:45:1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5" name="Google Shape;25;p8"/>
          <p:cNvSpPr/>
          <p:nvPr userDrawn="1"/>
        </p:nvSpPr>
        <p:spPr>
          <a:xfrm rot="5400000" flipH="1">
            <a:off x="1219398" y="5119530"/>
            <a:ext cx="1491283" cy="1988373"/>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rot="5400000" flipH="1">
            <a:off x="-136" y="5890869"/>
            <a:ext cx="968626" cy="968353"/>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rot="5400000" flipH="1">
            <a:off x="-485283" y="4385415"/>
            <a:ext cx="1941419" cy="970853"/>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294601"/>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484177" y="1065633"/>
            <a:ext cx="2133600" cy="3992"/>
          </a:xfrm>
          <a:prstGeom prst="straightConnector1">
            <a:avLst/>
          </a:prstGeom>
          <a:noFill/>
          <a:ln w="101600" cap="flat" cmpd="sng">
            <a:solidFill>
              <a:schemeClr val="lt2">
                <a:alpha val="80000"/>
              </a:schemeClr>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148058" y="6344668"/>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650728" y="6344668"/>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127488" y="6344668"/>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491786"/>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19682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latin typeface="+mj-lt"/>
              </a:rPr>
              <a:t>Basic Details of the Team and Problem Statement</a:t>
            </a:r>
            <a:endParaRPr>
              <a:latin typeface="+mj-lt"/>
            </a:endParaRPr>
          </a:p>
        </p:txBody>
      </p:sp>
      <p:sp>
        <p:nvSpPr>
          <p:cNvPr id="211" name="Google Shape;211;p1"/>
          <p:cNvSpPr txBox="1">
            <a:spLocks noGrp="1"/>
          </p:cNvSpPr>
          <p:nvPr>
            <p:ph type="body" idx="1"/>
          </p:nvPr>
        </p:nvSpPr>
        <p:spPr>
          <a:xfrm>
            <a:off x="5496026" y="1575621"/>
            <a:ext cx="6373420"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a:latin typeface="+mn-lt"/>
                <a:ea typeface="Franklin Gothic"/>
                <a:cs typeface="Franklin Gothic"/>
                <a:sym typeface="Franklin Gothic"/>
              </a:rPr>
              <a:t>Ministry/Organization Name/Student Innovation: </a:t>
            </a:r>
          </a:p>
          <a:p>
            <a:pPr marL="0" lvl="0" indent="0" algn="l" rtl="0">
              <a:lnSpc>
                <a:spcPct val="150000"/>
              </a:lnSpc>
              <a:spcBef>
                <a:spcPts val="0"/>
              </a:spcBef>
              <a:spcAft>
                <a:spcPts val="0"/>
              </a:spcAft>
              <a:buClr>
                <a:schemeClr val="lt2"/>
              </a:buClr>
              <a:buSzPts val="1800"/>
              <a:buNone/>
            </a:pPr>
            <a:r>
              <a:rPr lang="en-US">
                <a:latin typeface="+mn-lt"/>
                <a:ea typeface="Franklin Gothic"/>
                <a:cs typeface="Franklin Gothic"/>
                <a:sym typeface="Franklin Gothic"/>
              </a:rPr>
              <a:t>  </a:t>
            </a:r>
            <a:r>
              <a:rPr lang="en-US">
                <a:solidFill>
                  <a:schemeClr val="tx1"/>
                </a:solidFill>
                <a:latin typeface="+mn-lt"/>
                <a:ea typeface="Franklin Gothic"/>
                <a:cs typeface="Franklin Gothic"/>
                <a:sym typeface="Franklin Gothic"/>
              </a:rPr>
              <a:t>AICTE, MIC-Student Innovation</a:t>
            </a:r>
            <a:endParaRPr>
              <a:solidFill>
                <a:schemeClr val="tx1"/>
              </a:solidFill>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mn-lt"/>
                <a:ea typeface="Franklin Gothic"/>
                <a:cs typeface="Franklin Gothic"/>
                <a:sym typeface="Franklin Gothic"/>
              </a:rPr>
              <a:t>PS Code: </a:t>
            </a:r>
            <a:r>
              <a:rPr lang="en-US">
                <a:solidFill>
                  <a:schemeClr val="tx1"/>
                </a:solidFill>
                <a:latin typeface="+mn-lt"/>
                <a:ea typeface="Franklin Gothic"/>
                <a:cs typeface="Franklin Gothic"/>
                <a:sym typeface="Franklin Gothic"/>
              </a:rPr>
              <a:t>SIH1493</a:t>
            </a:r>
            <a:endParaRPr lang="en-US">
              <a:solidFill>
                <a:schemeClr val="tx1"/>
              </a:solidFill>
              <a:latin typeface="+mn-lt"/>
            </a:endParaRPr>
          </a:p>
          <a:p>
            <a:pPr marL="0" lvl="0" indent="0" algn="l" rtl="0">
              <a:lnSpc>
                <a:spcPct val="90000"/>
              </a:lnSpc>
              <a:spcBef>
                <a:spcPts val="1000"/>
              </a:spcBef>
              <a:spcAft>
                <a:spcPts val="0"/>
              </a:spcAft>
              <a:buClr>
                <a:schemeClr val="lt2"/>
              </a:buClr>
              <a:buSzPts val="1800"/>
              <a:buNone/>
            </a:pPr>
            <a:r>
              <a:rPr lang="en-US">
                <a:latin typeface="+mn-lt"/>
                <a:ea typeface="Franklin Gothic"/>
                <a:cs typeface="Franklin Gothic"/>
                <a:sym typeface="Franklin Gothic"/>
              </a:rPr>
              <a:t>   </a:t>
            </a:r>
            <a:br>
              <a:rPr lang="en-US">
                <a:latin typeface="+mn-lt"/>
                <a:ea typeface="Franklin Gothic"/>
                <a:cs typeface="Franklin Gothic"/>
                <a:sym typeface="Franklin Gothic"/>
              </a:rPr>
            </a:br>
            <a:r>
              <a:rPr lang="en-US">
                <a:latin typeface="+mn-lt"/>
                <a:ea typeface="Franklin Gothic"/>
                <a:cs typeface="Franklin Gothic"/>
                <a:sym typeface="Franklin Gothic"/>
              </a:rPr>
              <a:t>Problem Statement Title: </a:t>
            </a:r>
            <a:r>
              <a:rPr lang="en-US">
                <a:solidFill>
                  <a:schemeClr val="tx1"/>
                </a:solidFill>
                <a:latin typeface="+mn-lt"/>
                <a:ea typeface="Franklin Gothic"/>
                <a:cs typeface="Franklin Gothic"/>
                <a:sym typeface="Franklin Gothic"/>
              </a:rPr>
              <a:t>Student Innovation</a:t>
            </a:r>
            <a:endParaRPr>
              <a:solidFill>
                <a:schemeClr val="tx1"/>
              </a:solidFill>
              <a:latin typeface="+mn-lt"/>
            </a:endParaRPr>
          </a:p>
          <a:p>
            <a:pPr marL="0" lvl="0" indent="0" algn="l" rtl="0">
              <a:lnSpc>
                <a:spcPct val="90000"/>
              </a:lnSpc>
              <a:spcBef>
                <a:spcPts val="1000"/>
              </a:spcBef>
              <a:spcAft>
                <a:spcPts val="0"/>
              </a:spcAft>
              <a:buClr>
                <a:schemeClr val="lt2"/>
              </a:buClr>
              <a:buSzPts val="1800"/>
              <a:buNone/>
            </a:pPr>
            <a:br>
              <a:rPr lang="en-US">
                <a:latin typeface="+mn-lt"/>
                <a:ea typeface="Franklin Gothic"/>
                <a:cs typeface="Franklin Gothic"/>
                <a:sym typeface="Franklin Gothic"/>
              </a:rPr>
            </a:br>
            <a:r>
              <a:rPr lang="en-US">
                <a:latin typeface="+mn-lt"/>
                <a:ea typeface="Franklin Gothic"/>
                <a:cs typeface="Franklin Gothic"/>
                <a:sym typeface="Franklin Gothic"/>
              </a:rPr>
              <a:t>Team Name: </a:t>
            </a:r>
            <a:r>
              <a:rPr lang="en-US">
                <a:solidFill>
                  <a:schemeClr val="tx1"/>
                </a:solidFill>
                <a:latin typeface="+mn-lt"/>
                <a:ea typeface="Franklin Gothic"/>
                <a:cs typeface="Franklin Gothic"/>
                <a:sym typeface="Franklin Gothic"/>
              </a:rPr>
              <a:t>Komet</a:t>
            </a:r>
            <a:endParaRPr>
              <a:solidFill>
                <a:schemeClr val="tx1"/>
              </a:solidFill>
              <a:latin typeface="+mn-lt"/>
            </a:endParaRPr>
          </a:p>
          <a:p>
            <a:pPr marL="0" lvl="0" indent="0" algn="l" rtl="0">
              <a:lnSpc>
                <a:spcPct val="90000"/>
              </a:lnSpc>
              <a:spcBef>
                <a:spcPts val="1000"/>
              </a:spcBef>
              <a:spcAft>
                <a:spcPts val="0"/>
              </a:spcAft>
              <a:buClr>
                <a:schemeClr val="lt2"/>
              </a:buClr>
              <a:buSzPts val="1800"/>
              <a:buNone/>
            </a:pPr>
            <a:br>
              <a:rPr lang="en-US">
                <a:latin typeface="+mn-lt"/>
                <a:ea typeface="Franklin Gothic"/>
                <a:cs typeface="Franklin Gothic"/>
                <a:sym typeface="Franklin Gothic"/>
              </a:rPr>
            </a:br>
            <a:r>
              <a:rPr lang="en-US">
                <a:latin typeface="+mn-lt"/>
                <a:ea typeface="Franklin Gothic"/>
                <a:cs typeface="Franklin Gothic"/>
                <a:sym typeface="Franklin Gothic"/>
              </a:rPr>
              <a:t>Team Leader Name: </a:t>
            </a:r>
            <a:r>
              <a:rPr lang="en-US">
                <a:solidFill>
                  <a:schemeClr val="tx1"/>
                </a:solidFill>
                <a:latin typeface="+mn-lt"/>
                <a:ea typeface="Franklin Gothic"/>
                <a:cs typeface="Franklin Gothic"/>
                <a:sym typeface="Franklin Gothic"/>
              </a:rPr>
              <a:t>Abhijit Patil</a:t>
            </a:r>
            <a:endParaRPr>
              <a:solidFill>
                <a:schemeClr val="tx1"/>
              </a:solidFill>
              <a:latin typeface="+mn-lt"/>
            </a:endParaRPr>
          </a:p>
          <a:p>
            <a:pPr marL="0" lvl="0" indent="0" algn="l" rtl="0">
              <a:lnSpc>
                <a:spcPct val="90000"/>
              </a:lnSpc>
              <a:spcBef>
                <a:spcPts val="1000"/>
              </a:spcBef>
              <a:spcAft>
                <a:spcPts val="0"/>
              </a:spcAft>
              <a:buClr>
                <a:schemeClr val="lt2"/>
              </a:buClr>
              <a:buSzPts val="1800"/>
              <a:buNone/>
            </a:pPr>
            <a:br>
              <a:rPr lang="en-US">
                <a:latin typeface="+mn-lt"/>
                <a:ea typeface="Franklin Gothic"/>
                <a:cs typeface="Franklin Gothic"/>
                <a:sym typeface="Franklin Gothic"/>
              </a:rPr>
            </a:br>
            <a:r>
              <a:rPr lang="en-US">
                <a:latin typeface="+mn-lt"/>
                <a:ea typeface="Franklin Gothic"/>
                <a:cs typeface="Franklin Gothic"/>
                <a:sym typeface="Franklin Gothic"/>
              </a:rPr>
              <a:t>Institute Code (AISHE): </a:t>
            </a:r>
            <a:r>
              <a:rPr lang="en-US">
                <a:solidFill>
                  <a:schemeClr val="tx1"/>
                </a:solidFill>
                <a:latin typeface="+mn-lt"/>
                <a:ea typeface="Franklin Gothic"/>
                <a:cs typeface="Franklin Gothic"/>
                <a:sym typeface="Franklin Gothic"/>
              </a:rPr>
              <a:t>U-0760</a:t>
            </a:r>
            <a:endParaRPr>
              <a:solidFill>
                <a:schemeClr val="tx1"/>
              </a:solidFill>
              <a:latin typeface="+mn-lt"/>
            </a:endParaRPr>
          </a:p>
          <a:p>
            <a:pPr marL="0" lvl="0" indent="0" algn="l" rtl="0">
              <a:lnSpc>
                <a:spcPct val="90000"/>
              </a:lnSpc>
              <a:spcBef>
                <a:spcPts val="1000"/>
              </a:spcBef>
              <a:spcAft>
                <a:spcPts val="0"/>
              </a:spcAft>
              <a:buClr>
                <a:schemeClr val="lt2"/>
              </a:buClr>
              <a:buSzPts val="1800"/>
              <a:buNone/>
            </a:pPr>
            <a:br>
              <a:rPr lang="en-US">
                <a:latin typeface="+mn-lt"/>
                <a:ea typeface="Franklin Gothic"/>
                <a:cs typeface="Franklin Gothic"/>
                <a:sym typeface="Franklin Gothic"/>
              </a:rPr>
            </a:br>
            <a:r>
              <a:rPr lang="en-US">
                <a:latin typeface="+mn-lt"/>
                <a:ea typeface="Franklin Gothic"/>
                <a:cs typeface="Franklin Gothic"/>
                <a:sym typeface="Franklin Gothic"/>
              </a:rPr>
              <a:t>Institute Name:  </a:t>
            </a:r>
            <a:r>
              <a:rPr lang="en-US">
                <a:solidFill>
                  <a:schemeClr val="tx1"/>
                </a:solidFill>
                <a:latin typeface="+mn-lt"/>
                <a:ea typeface="Franklin Gothic"/>
                <a:cs typeface="Franklin Gothic"/>
                <a:sym typeface="Franklin Gothic"/>
              </a:rPr>
              <a:t>Indian Institute of Information Technology,</a:t>
            </a:r>
            <a:br>
              <a:rPr lang="en-US">
                <a:solidFill>
                  <a:schemeClr val="tx1"/>
                </a:solidFill>
                <a:latin typeface="+mn-lt"/>
                <a:ea typeface="Franklin Gothic"/>
                <a:cs typeface="Franklin Gothic"/>
                <a:sym typeface="Franklin Gothic"/>
              </a:rPr>
            </a:br>
            <a:r>
              <a:rPr lang="en-US">
                <a:solidFill>
                  <a:schemeClr val="tx1"/>
                </a:solidFill>
                <a:latin typeface="+mn-lt"/>
                <a:ea typeface="Franklin Gothic"/>
                <a:cs typeface="Franklin Gothic"/>
                <a:sym typeface="Franklin Gothic"/>
              </a:rPr>
              <a:t>	             Sri City, Chittoor</a:t>
            </a:r>
            <a:endParaRPr>
              <a:solidFill>
                <a:schemeClr val="tx1"/>
              </a:solidFill>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mn-lt"/>
                <a:ea typeface="Franklin Gothic"/>
                <a:cs typeface="Franklin Gothic"/>
                <a:sym typeface="Franklin Gothic"/>
              </a:rPr>
              <a:t>Theme Name: </a:t>
            </a:r>
            <a:r>
              <a:rPr lang="en-US">
                <a:solidFill>
                  <a:schemeClr val="tx1"/>
                </a:solidFill>
                <a:latin typeface="+mn-lt"/>
                <a:ea typeface="Franklin Gothic"/>
                <a:cs typeface="Franklin Gothic"/>
                <a:sym typeface="Franklin Gothic"/>
              </a:rPr>
              <a:t>Heritage &amp; Culture</a:t>
            </a:r>
            <a:endParaRPr>
              <a:solidFill>
                <a:schemeClr val="tx1"/>
              </a:solidFill>
              <a:latin typeface="+mn-lt"/>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31" name="Rectangle 30">
            <a:extLst>
              <a:ext uri="{FF2B5EF4-FFF2-40B4-BE49-F238E27FC236}">
                <a16:creationId xmlns:a16="http://schemas.microsoft.com/office/drawing/2014/main" id="{FF30654D-C09E-7445-3AE5-670741946595}"/>
              </a:ext>
            </a:extLst>
          </p:cNvPr>
          <p:cNvSpPr/>
          <p:nvPr/>
        </p:nvSpPr>
        <p:spPr>
          <a:xfrm>
            <a:off x="666974" y="5705976"/>
            <a:ext cx="6857298" cy="7583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43CCD6C4-1C74-0BDC-297D-1D24E79CDB2B}"/>
              </a:ext>
            </a:extLst>
          </p:cNvPr>
          <p:cNvSpPr/>
          <p:nvPr/>
        </p:nvSpPr>
        <p:spPr>
          <a:xfrm>
            <a:off x="666974" y="5361743"/>
            <a:ext cx="6734287" cy="4931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Google Shape;217;p2"/>
          <p:cNvSpPr txBox="1">
            <a:spLocks noGrp="1"/>
          </p:cNvSpPr>
          <p:nvPr>
            <p:ph type="title"/>
          </p:nvPr>
        </p:nvSpPr>
        <p:spPr>
          <a:xfrm>
            <a:off x="521102" y="167750"/>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200">
                <a:latin typeface="Intervogue Alt Bold" panose="00000800000000000000" pitchFamily="50" charset="0"/>
              </a:rPr>
              <a:t>Idea/Approach Details</a:t>
            </a:r>
            <a:endParaRPr sz="3200">
              <a:latin typeface="Intervogue Alt Bold" panose="00000800000000000000" pitchFamily="50" charset="0"/>
            </a:endParaRPr>
          </a:p>
        </p:txBody>
      </p:sp>
      <p:sp>
        <p:nvSpPr>
          <p:cNvPr id="218" name="Google Shape;218;p2"/>
          <p:cNvSpPr txBox="1">
            <a:spLocks noGrp="1"/>
          </p:cNvSpPr>
          <p:nvPr>
            <p:ph type="body" idx="1"/>
          </p:nvPr>
        </p:nvSpPr>
        <p:spPr>
          <a:xfrm>
            <a:off x="-4784" y="901431"/>
            <a:ext cx="7518324" cy="5745889"/>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lang="en-US">
              <a:solidFill>
                <a:schemeClr val="lt2"/>
              </a:solidFill>
              <a:latin typeface="Intervogue Alt Bold" panose="00000800000000000000" pitchFamily="50" charset="0"/>
            </a:endParaRPr>
          </a:p>
          <a:p>
            <a:pPr marL="342900" indent="-143510">
              <a:buSzPct val="100000"/>
              <a:buFont typeface="Wingdings" panose="05000000000000000000" pitchFamily="2" charset="2"/>
              <a:buChar char="§"/>
            </a:pPr>
            <a:r>
              <a:rPr lang="en-US" sz="1400">
                <a:latin typeface="Intervogue Reg"/>
              </a:rPr>
              <a:t>India is a very diverse country with rich heritage and a culture that dates back to the genesis of humanity itself. In fact Indian civilization is one of the oldest civilization to exist.</a:t>
            </a:r>
          </a:p>
          <a:p>
            <a:pPr marL="342900" indent="-143510">
              <a:buSzPct val="100000"/>
              <a:buFont typeface="Wingdings" panose="05000000000000000000" pitchFamily="2" charset="2"/>
              <a:buChar char="§"/>
            </a:pPr>
            <a:r>
              <a:rPr lang="en-US" sz="1400">
                <a:latin typeface="Intervogue Reg"/>
              </a:rPr>
              <a:t>But now-a-days due to globalization and foreign influence many Indians have forgotten their roots</a:t>
            </a:r>
          </a:p>
          <a:p>
            <a:pPr marL="342900" indent="-143510">
              <a:buSzPct val="100000"/>
              <a:buFont typeface="Wingdings" panose="05000000000000000000" pitchFamily="2" charset="2"/>
              <a:buChar char="§"/>
            </a:pPr>
            <a:r>
              <a:rPr lang="en-US" sz="1400">
                <a:latin typeface="Intervogue Reg"/>
              </a:rPr>
              <a:t>The key objective of this project is to put this incredible diversity and heritage to good use and help other fellow Indians benefit from it.</a:t>
            </a:r>
          </a:p>
          <a:p>
            <a:pPr marL="342900" indent="-143510">
              <a:buSzPct val="100000"/>
              <a:buFont typeface="Wingdings" panose="05000000000000000000" pitchFamily="2" charset="2"/>
              <a:buChar char="§"/>
            </a:pPr>
            <a:r>
              <a:rPr lang="en-US" sz="1400">
                <a:latin typeface="Intervogue Reg"/>
              </a:rPr>
              <a:t>A times of India study published in march 2019 says that almost 80% of all small scale gathering/trips in India are </a:t>
            </a:r>
            <a:r>
              <a:rPr lang="en-IN" sz="1400">
                <a:latin typeface="Intervogue Reg"/>
              </a:rPr>
              <a:t>organised</a:t>
            </a:r>
            <a:r>
              <a:rPr lang="en-US" sz="1400">
                <a:latin typeface="Intervogue Reg"/>
              </a:rPr>
              <a:t> in malls or restaurant and we want to change that .</a:t>
            </a:r>
          </a:p>
          <a:p>
            <a:pPr marL="342900" indent="-143510">
              <a:buSzPct val="100000"/>
              <a:buFont typeface="Wingdings" panose="05000000000000000000" pitchFamily="2" charset="2"/>
              <a:buChar char="§"/>
            </a:pPr>
            <a:r>
              <a:rPr lang="en-US" sz="1400">
                <a:latin typeface="Intervogue Reg"/>
              </a:rPr>
              <a:t>But to change this first we will need to find out the reason behind why do people prefer mall and restaurants over treks to waterfalls or forts.</a:t>
            </a:r>
          </a:p>
          <a:p>
            <a:pPr marL="342900" indent="-143510">
              <a:buSzPct val="100000"/>
              <a:buFont typeface="Wingdings" panose="05000000000000000000" pitchFamily="2" charset="2"/>
              <a:buChar char="§"/>
            </a:pPr>
            <a:r>
              <a:rPr lang="en-US" sz="1400">
                <a:latin typeface="Intervogue Reg"/>
              </a:rPr>
              <a:t>These are some of the problems that one might face while planning such a trek:</a:t>
            </a:r>
            <a:br>
              <a:rPr lang="en-US" sz="1400">
                <a:latin typeface="Intervogue Reg"/>
              </a:rPr>
            </a:br>
            <a:r>
              <a:rPr lang="en-US" sz="1400">
                <a:latin typeface="Intervogue Reg"/>
              </a:rPr>
              <a:t>     1) Safety issues : some treks are difficult and physically challenging and may                            need an organized group to complete it</a:t>
            </a:r>
          </a:p>
          <a:p>
            <a:pPr marL="199390" indent="0">
              <a:buSzPct val="100000"/>
            </a:pPr>
            <a:r>
              <a:rPr lang="en-US" sz="1400">
                <a:latin typeface="Intervogue Reg"/>
              </a:rPr>
              <a:t>       2) Weather : some trips cannot be held in some specific weather conditions</a:t>
            </a:r>
          </a:p>
          <a:p>
            <a:pPr marL="199390" indent="0"/>
            <a:r>
              <a:rPr lang="en-US" sz="1400">
                <a:latin typeface="Intervogue Reg"/>
              </a:rPr>
              <a:t>       3) Limited transportation: there might not be readily available transportation to some of               the remote locations.</a:t>
            </a:r>
          </a:p>
          <a:p>
            <a:pPr marL="199390" indent="0"/>
            <a:r>
              <a:rPr lang="en-US" sz="1400">
                <a:latin typeface="Intervogue Reg"/>
              </a:rPr>
              <a:t>       4) Limited awareness about such places</a:t>
            </a:r>
          </a:p>
          <a:p>
            <a:pPr marL="342900" indent="-143510">
              <a:buSzPct val="100000"/>
              <a:buFont typeface="Wingdings" panose="05000000000000000000" pitchFamily="2" charset="2"/>
              <a:buChar char="§"/>
            </a:pPr>
            <a:r>
              <a:rPr lang="en-US" sz="1400">
                <a:latin typeface="Intervogue Reg"/>
              </a:rPr>
              <a:t>Our idea is to make an app that can solve all of these problems and make such a trip planning seamless and hassle free.</a:t>
            </a:r>
          </a:p>
          <a:p>
            <a:pPr marL="342900" indent="-143510">
              <a:buSzPct val="100000"/>
              <a:buFont typeface="Wingdings" panose="05000000000000000000" pitchFamily="2" charset="2"/>
              <a:buChar char="§"/>
            </a:pPr>
            <a:endParaRPr lang="en-US" sz="1400">
              <a:latin typeface="Intervogue Reg"/>
            </a:endParaRPr>
          </a:p>
          <a:p>
            <a:pPr marL="285750" indent="-184150"/>
            <a:endParaRPr lang="en-US" sz="1250"/>
          </a:p>
        </p:txBody>
      </p:sp>
      <p:pic>
        <p:nvPicPr>
          <p:cNvPr id="3" name="Picture Placeholder 2">
            <a:extLst>
              <a:ext uri="{FF2B5EF4-FFF2-40B4-BE49-F238E27FC236}">
                <a16:creationId xmlns:a16="http://schemas.microsoft.com/office/drawing/2014/main" id="{48500936-FB77-6B83-C40B-B13C3E7E6891}"/>
              </a:ext>
            </a:extLst>
          </p:cNvPr>
          <p:cNvPicPr>
            <a:picLocks noGrp="1" noChangeAspect="1"/>
          </p:cNvPicPr>
          <p:nvPr>
            <p:ph type="pic" idx="2"/>
          </p:nvPr>
        </p:nvPicPr>
        <p:blipFill>
          <a:blip r:embed="rId3"/>
          <a:stretch>
            <a:fillRect/>
          </a:stretch>
        </p:blipFill>
        <p:spPr>
          <a:xfrm>
            <a:off x="7673892" y="421491"/>
            <a:ext cx="1763466" cy="3649874"/>
          </a:xfrm>
          <a:prstGeom prst="rect">
            <a:avLst/>
          </a:prstGeom>
          <a:noFill/>
          <a:ln>
            <a:noFill/>
          </a:ln>
        </p:spPr>
      </p:pic>
      <p:sp>
        <p:nvSpPr>
          <p:cNvPr id="222" name="Google Shape;222;p2" hidden="1"/>
          <p:cNvSpPr txBox="1"/>
          <p:nvPr/>
        </p:nvSpPr>
        <p:spPr>
          <a:xfrm>
            <a:off x="7164373" y="4128939"/>
            <a:ext cx="4786204" cy="245093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Technology stack here</a:t>
            </a:r>
            <a:r>
              <a:rPr lang="en-US" sz="1600" b="0" i="0">
                <a:solidFill>
                  <a:schemeClr val="dk1"/>
                </a:solidFill>
                <a:latin typeface="Libre Franklin"/>
                <a:ea typeface="Libre Franklin"/>
                <a:cs typeface="Libre Franklin"/>
                <a:sym typeface="Libre Franklin"/>
              </a:rPr>
              <a:t>:</a:t>
            </a:r>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a:p>
        </p:txBody>
      </p:sp>
      <p:pic>
        <p:nvPicPr>
          <p:cNvPr id="5" name="Picture 4">
            <a:extLst>
              <a:ext uri="{FF2B5EF4-FFF2-40B4-BE49-F238E27FC236}">
                <a16:creationId xmlns:a16="http://schemas.microsoft.com/office/drawing/2014/main" id="{A78174C3-A722-3D93-C7F9-48F1C9054ECC}"/>
              </a:ext>
            </a:extLst>
          </p:cNvPr>
          <p:cNvPicPr>
            <a:picLocks noChangeAspect="1"/>
          </p:cNvPicPr>
          <p:nvPr/>
        </p:nvPicPr>
        <p:blipFill rotWithShape="1">
          <a:blip r:embed="rId4"/>
          <a:srcRect l="15224" t="20553" r="17282" b="22107"/>
          <a:stretch/>
        </p:blipFill>
        <p:spPr>
          <a:xfrm>
            <a:off x="9717746" y="425027"/>
            <a:ext cx="2070411" cy="1758940"/>
          </a:xfrm>
          <a:prstGeom prst="rect">
            <a:avLst/>
          </a:prstGeom>
        </p:spPr>
      </p:pic>
      <p:pic>
        <p:nvPicPr>
          <p:cNvPr id="20" name="Picture 19">
            <a:extLst>
              <a:ext uri="{FF2B5EF4-FFF2-40B4-BE49-F238E27FC236}">
                <a16:creationId xmlns:a16="http://schemas.microsoft.com/office/drawing/2014/main" id="{6041AAF8-2619-99E9-2113-14B6A532F79B}"/>
              </a:ext>
            </a:extLst>
          </p:cNvPr>
          <p:cNvPicPr>
            <a:picLocks noChangeAspect="1"/>
          </p:cNvPicPr>
          <p:nvPr/>
        </p:nvPicPr>
        <p:blipFill rotWithShape="1">
          <a:blip r:embed="rId5"/>
          <a:srcRect l="10443" t="15999" r="5545" b="35216"/>
          <a:stretch/>
        </p:blipFill>
        <p:spPr>
          <a:xfrm>
            <a:off x="9594659" y="2400850"/>
            <a:ext cx="2433170" cy="1438583"/>
          </a:xfrm>
          <a:prstGeom prst="roundRect">
            <a:avLst>
              <a:gd name="adj" fmla="val 7693"/>
            </a:avLst>
          </a:prstGeom>
          <a:ln>
            <a:noFill/>
          </a:ln>
          <a:effectLst/>
          <a:scene3d>
            <a:camera prst="orthographicFront"/>
            <a:lightRig rig="contrasting" dir="t">
              <a:rot lat="0" lon="0" rev="4200000"/>
            </a:lightRig>
          </a:scene3d>
          <a:sp3d prstMaterial="plastic">
            <a:contourClr>
              <a:srgbClr val="969696"/>
            </a:contourClr>
          </a:sp3d>
        </p:spPr>
      </p:pic>
      <p:grpSp>
        <p:nvGrpSpPr>
          <p:cNvPr id="29" name="Group 28">
            <a:extLst>
              <a:ext uri="{FF2B5EF4-FFF2-40B4-BE49-F238E27FC236}">
                <a16:creationId xmlns:a16="http://schemas.microsoft.com/office/drawing/2014/main" id="{5C77EEC0-21A9-4EFE-9957-28C537EFF354}"/>
              </a:ext>
            </a:extLst>
          </p:cNvPr>
          <p:cNvGrpSpPr/>
          <p:nvPr/>
        </p:nvGrpSpPr>
        <p:grpSpPr>
          <a:xfrm>
            <a:off x="7764808" y="4110339"/>
            <a:ext cx="4023349" cy="2225533"/>
            <a:chOff x="7890177" y="4216729"/>
            <a:chExt cx="4023349" cy="2225533"/>
          </a:xfrm>
        </p:grpSpPr>
        <p:pic>
          <p:nvPicPr>
            <p:cNvPr id="7" name="Picture 6">
              <a:extLst>
                <a:ext uri="{FF2B5EF4-FFF2-40B4-BE49-F238E27FC236}">
                  <a16:creationId xmlns:a16="http://schemas.microsoft.com/office/drawing/2014/main" id="{FCB3FD79-0F25-B636-0EAA-CF4D65309A4A}"/>
                </a:ext>
              </a:extLst>
            </p:cNvPr>
            <p:cNvPicPr>
              <a:picLocks noChangeAspect="1"/>
            </p:cNvPicPr>
            <p:nvPr/>
          </p:nvPicPr>
          <p:blipFill>
            <a:blip r:embed="rId6"/>
            <a:stretch>
              <a:fillRect/>
            </a:stretch>
          </p:blipFill>
          <p:spPr>
            <a:xfrm>
              <a:off x="7955183" y="4272178"/>
              <a:ext cx="474105" cy="479794"/>
            </a:xfrm>
            <a:prstGeom prst="rect">
              <a:avLst/>
            </a:prstGeom>
          </p:spPr>
        </p:pic>
        <p:pic>
          <p:nvPicPr>
            <p:cNvPr id="9" name="Picture 8">
              <a:extLst>
                <a:ext uri="{FF2B5EF4-FFF2-40B4-BE49-F238E27FC236}">
                  <a16:creationId xmlns:a16="http://schemas.microsoft.com/office/drawing/2014/main" id="{6828C15E-06A3-691C-B69A-3565B632DBD8}"/>
                </a:ext>
              </a:extLst>
            </p:cNvPr>
            <p:cNvPicPr>
              <a:picLocks noChangeAspect="1"/>
            </p:cNvPicPr>
            <p:nvPr/>
          </p:nvPicPr>
          <p:blipFill>
            <a:blip r:embed="rId7"/>
            <a:stretch>
              <a:fillRect/>
            </a:stretch>
          </p:blipFill>
          <p:spPr>
            <a:xfrm>
              <a:off x="9185258" y="4272178"/>
              <a:ext cx="430184" cy="443011"/>
            </a:xfrm>
            <a:prstGeom prst="rect">
              <a:avLst/>
            </a:prstGeom>
          </p:spPr>
        </p:pic>
        <p:pic>
          <p:nvPicPr>
            <p:cNvPr id="11" name="Picture 10">
              <a:extLst>
                <a:ext uri="{FF2B5EF4-FFF2-40B4-BE49-F238E27FC236}">
                  <a16:creationId xmlns:a16="http://schemas.microsoft.com/office/drawing/2014/main" id="{7ECAF673-206E-A0E1-1785-35C576BC7CAA}"/>
                </a:ext>
              </a:extLst>
            </p:cNvPr>
            <p:cNvPicPr>
              <a:picLocks noChangeAspect="1"/>
            </p:cNvPicPr>
            <p:nvPr/>
          </p:nvPicPr>
          <p:blipFill>
            <a:blip r:embed="rId8"/>
            <a:stretch>
              <a:fillRect/>
            </a:stretch>
          </p:blipFill>
          <p:spPr>
            <a:xfrm>
              <a:off x="8540607" y="4216729"/>
              <a:ext cx="549761" cy="549761"/>
            </a:xfrm>
            <a:prstGeom prst="rect">
              <a:avLst/>
            </a:prstGeom>
          </p:spPr>
        </p:pic>
        <p:pic>
          <p:nvPicPr>
            <p:cNvPr id="15" name="Picture 14">
              <a:extLst>
                <a:ext uri="{FF2B5EF4-FFF2-40B4-BE49-F238E27FC236}">
                  <a16:creationId xmlns:a16="http://schemas.microsoft.com/office/drawing/2014/main" id="{2DBB1430-9378-7728-0A6A-E647C284D433}"/>
                </a:ext>
              </a:extLst>
            </p:cNvPr>
            <p:cNvPicPr>
              <a:picLocks noChangeAspect="1"/>
            </p:cNvPicPr>
            <p:nvPr/>
          </p:nvPicPr>
          <p:blipFill>
            <a:blip r:embed="rId9"/>
            <a:stretch>
              <a:fillRect/>
            </a:stretch>
          </p:blipFill>
          <p:spPr>
            <a:xfrm>
              <a:off x="9795508" y="4268291"/>
              <a:ext cx="1875390" cy="473103"/>
            </a:xfrm>
            <a:prstGeom prst="rect">
              <a:avLst/>
            </a:prstGeom>
          </p:spPr>
        </p:pic>
        <p:pic>
          <p:nvPicPr>
            <p:cNvPr id="17" name="Picture 16">
              <a:extLst>
                <a:ext uri="{FF2B5EF4-FFF2-40B4-BE49-F238E27FC236}">
                  <a16:creationId xmlns:a16="http://schemas.microsoft.com/office/drawing/2014/main" id="{480B784C-D522-5BAA-CC4C-AA6ADD1E0074}"/>
                </a:ext>
              </a:extLst>
            </p:cNvPr>
            <p:cNvPicPr>
              <a:picLocks noChangeAspect="1"/>
            </p:cNvPicPr>
            <p:nvPr/>
          </p:nvPicPr>
          <p:blipFill>
            <a:blip r:embed="rId10"/>
            <a:stretch>
              <a:fillRect/>
            </a:stretch>
          </p:blipFill>
          <p:spPr>
            <a:xfrm>
              <a:off x="8622450" y="5662235"/>
              <a:ext cx="406653" cy="406653"/>
            </a:xfrm>
            <a:prstGeom prst="rect">
              <a:avLst/>
            </a:prstGeom>
          </p:spPr>
        </p:pic>
        <p:pic>
          <p:nvPicPr>
            <p:cNvPr id="19" name="Picture 18">
              <a:extLst>
                <a:ext uri="{FF2B5EF4-FFF2-40B4-BE49-F238E27FC236}">
                  <a16:creationId xmlns:a16="http://schemas.microsoft.com/office/drawing/2014/main" id="{47A13268-96BB-C2D4-5E89-515E1560D402}"/>
                </a:ext>
              </a:extLst>
            </p:cNvPr>
            <p:cNvPicPr>
              <a:picLocks noChangeAspect="1"/>
            </p:cNvPicPr>
            <p:nvPr/>
          </p:nvPicPr>
          <p:blipFill rotWithShape="1">
            <a:blip r:embed="rId11"/>
            <a:srcRect l="8018" t="14315" b="8888"/>
            <a:stretch/>
          </p:blipFill>
          <p:spPr>
            <a:xfrm>
              <a:off x="10419128" y="4675938"/>
              <a:ext cx="1048219" cy="712626"/>
            </a:xfrm>
            <a:prstGeom prst="rect">
              <a:avLst/>
            </a:prstGeom>
          </p:spPr>
        </p:pic>
        <p:pic>
          <p:nvPicPr>
            <p:cNvPr id="21" name="Picture 20">
              <a:extLst>
                <a:ext uri="{FF2B5EF4-FFF2-40B4-BE49-F238E27FC236}">
                  <a16:creationId xmlns:a16="http://schemas.microsoft.com/office/drawing/2014/main" id="{88BCA50F-1933-3AAD-EB66-0BEAF2579AA6}"/>
                </a:ext>
              </a:extLst>
            </p:cNvPr>
            <p:cNvPicPr>
              <a:picLocks noChangeAspect="1"/>
            </p:cNvPicPr>
            <p:nvPr/>
          </p:nvPicPr>
          <p:blipFill>
            <a:blip r:embed="rId12"/>
            <a:stretch>
              <a:fillRect/>
            </a:stretch>
          </p:blipFill>
          <p:spPr>
            <a:xfrm>
              <a:off x="8540607" y="4867295"/>
              <a:ext cx="454746" cy="662973"/>
            </a:xfrm>
            <a:prstGeom prst="rect">
              <a:avLst/>
            </a:prstGeom>
          </p:spPr>
        </p:pic>
        <p:pic>
          <p:nvPicPr>
            <p:cNvPr id="23" name="Graphic 22">
              <a:extLst>
                <a:ext uri="{FF2B5EF4-FFF2-40B4-BE49-F238E27FC236}">
                  <a16:creationId xmlns:a16="http://schemas.microsoft.com/office/drawing/2014/main" id="{5ABB7677-534A-B3FB-55C8-6BEEEA0D56B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45458" y="4936012"/>
              <a:ext cx="595458" cy="363891"/>
            </a:xfrm>
            <a:prstGeom prst="rect">
              <a:avLst/>
            </a:prstGeom>
          </p:spPr>
        </p:pic>
        <p:pic>
          <p:nvPicPr>
            <p:cNvPr id="27" name="Picture 26">
              <a:extLst>
                <a:ext uri="{FF2B5EF4-FFF2-40B4-BE49-F238E27FC236}">
                  <a16:creationId xmlns:a16="http://schemas.microsoft.com/office/drawing/2014/main" id="{8488D4DC-D03B-845B-E9FB-4C9BCA029837}"/>
                </a:ext>
              </a:extLst>
            </p:cNvPr>
            <p:cNvPicPr>
              <a:picLocks noChangeAspect="1"/>
            </p:cNvPicPr>
            <p:nvPr/>
          </p:nvPicPr>
          <p:blipFill>
            <a:blip r:embed="rId15"/>
            <a:stretch>
              <a:fillRect/>
            </a:stretch>
          </p:blipFill>
          <p:spPr>
            <a:xfrm>
              <a:off x="9104610" y="4871017"/>
              <a:ext cx="473103" cy="473103"/>
            </a:xfrm>
            <a:prstGeom prst="rect">
              <a:avLst/>
            </a:prstGeom>
          </p:spPr>
        </p:pic>
        <p:pic>
          <p:nvPicPr>
            <p:cNvPr id="4" name="Picture 3">
              <a:extLst>
                <a:ext uri="{FF2B5EF4-FFF2-40B4-BE49-F238E27FC236}">
                  <a16:creationId xmlns:a16="http://schemas.microsoft.com/office/drawing/2014/main" id="{58F01641-703B-797E-D19A-DA94DB78DE9F}"/>
                </a:ext>
              </a:extLst>
            </p:cNvPr>
            <p:cNvPicPr>
              <a:picLocks noChangeAspect="1"/>
            </p:cNvPicPr>
            <p:nvPr/>
          </p:nvPicPr>
          <p:blipFill>
            <a:blip r:embed="rId16"/>
            <a:stretch>
              <a:fillRect/>
            </a:stretch>
          </p:blipFill>
          <p:spPr>
            <a:xfrm>
              <a:off x="7890177" y="4867295"/>
              <a:ext cx="604116" cy="604116"/>
            </a:xfrm>
            <a:prstGeom prst="rect">
              <a:avLst/>
            </a:prstGeom>
          </p:spPr>
        </p:pic>
        <p:pic>
          <p:nvPicPr>
            <p:cNvPr id="8" name="Picture 7">
              <a:extLst>
                <a:ext uri="{FF2B5EF4-FFF2-40B4-BE49-F238E27FC236}">
                  <a16:creationId xmlns:a16="http://schemas.microsoft.com/office/drawing/2014/main" id="{787D6B46-7102-37D0-29F1-83E73F6C53F8}"/>
                </a:ext>
              </a:extLst>
            </p:cNvPr>
            <p:cNvPicPr>
              <a:picLocks noChangeAspect="1"/>
            </p:cNvPicPr>
            <p:nvPr/>
          </p:nvPicPr>
          <p:blipFill>
            <a:blip r:embed="rId17"/>
            <a:stretch>
              <a:fillRect/>
            </a:stretch>
          </p:blipFill>
          <p:spPr>
            <a:xfrm>
              <a:off x="9182559" y="5421137"/>
              <a:ext cx="595458" cy="519798"/>
            </a:xfrm>
            <a:prstGeom prst="rect">
              <a:avLst/>
            </a:prstGeom>
          </p:spPr>
        </p:pic>
        <p:pic>
          <p:nvPicPr>
            <p:cNvPr id="16" name="Picture 15">
              <a:extLst>
                <a:ext uri="{FF2B5EF4-FFF2-40B4-BE49-F238E27FC236}">
                  <a16:creationId xmlns:a16="http://schemas.microsoft.com/office/drawing/2014/main" id="{7CD9EFB4-57FC-D8C2-A5A8-80017A41F709}"/>
                </a:ext>
              </a:extLst>
            </p:cNvPr>
            <p:cNvPicPr>
              <a:picLocks noChangeAspect="1"/>
            </p:cNvPicPr>
            <p:nvPr/>
          </p:nvPicPr>
          <p:blipFill>
            <a:blip r:embed="rId18"/>
            <a:stretch>
              <a:fillRect/>
            </a:stretch>
          </p:blipFill>
          <p:spPr>
            <a:xfrm>
              <a:off x="10815154" y="5409405"/>
              <a:ext cx="534594" cy="534594"/>
            </a:xfrm>
            <a:prstGeom prst="rect">
              <a:avLst/>
            </a:prstGeom>
          </p:spPr>
        </p:pic>
        <p:pic>
          <p:nvPicPr>
            <p:cNvPr id="24" name="Picture 23">
              <a:extLst>
                <a:ext uri="{FF2B5EF4-FFF2-40B4-BE49-F238E27FC236}">
                  <a16:creationId xmlns:a16="http://schemas.microsoft.com/office/drawing/2014/main" id="{21AD8FC6-035D-B242-F856-6BAA33CA56E5}"/>
                </a:ext>
              </a:extLst>
            </p:cNvPr>
            <p:cNvPicPr>
              <a:picLocks noChangeAspect="1"/>
            </p:cNvPicPr>
            <p:nvPr/>
          </p:nvPicPr>
          <p:blipFill rotWithShape="1">
            <a:blip r:embed="rId19"/>
            <a:srcRect l="12851" t="23775" r="11964" b="30280"/>
            <a:stretch/>
          </p:blipFill>
          <p:spPr>
            <a:xfrm>
              <a:off x="10687023" y="6012218"/>
              <a:ext cx="1077670" cy="430044"/>
            </a:xfrm>
            <a:prstGeom prst="rect">
              <a:avLst/>
            </a:prstGeom>
          </p:spPr>
        </p:pic>
        <p:pic>
          <p:nvPicPr>
            <p:cNvPr id="1026" name="Picture 2">
              <a:extLst>
                <a:ext uri="{FF2B5EF4-FFF2-40B4-BE49-F238E27FC236}">
                  <a16:creationId xmlns:a16="http://schemas.microsoft.com/office/drawing/2014/main" id="{15288BE3-A6D0-3609-FEDC-8611DF16AE0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90177" y="5572849"/>
              <a:ext cx="585424" cy="58542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D9D1CA99-559C-D7C5-BABB-16935AFC07DC}"/>
                </a:ext>
              </a:extLst>
            </p:cNvPr>
            <p:cNvPicPr>
              <a:picLocks noChangeAspect="1"/>
            </p:cNvPicPr>
            <p:nvPr/>
          </p:nvPicPr>
          <p:blipFill>
            <a:blip r:embed="rId21"/>
            <a:stretch>
              <a:fillRect/>
            </a:stretch>
          </p:blipFill>
          <p:spPr>
            <a:xfrm>
              <a:off x="11492178" y="4747074"/>
              <a:ext cx="421348" cy="686270"/>
            </a:xfrm>
            <a:prstGeom prst="rect">
              <a:avLst/>
            </a:prstGeom>
          </p:spPr>
        </p:pic>
      </p:grpSp>
      <p:pic>
        <p:nvPicPr>
          <p:cNvPr id="33" name="Picture 32">
            <a:extLst>
              <a:ext uri="{FF2B5EF4-FFF2-40B4-BE49-F238E27FC236}">
                <a16:creationId xmlns:a16="http://schemas.microsoft.com/office/drawing/2014/main" id="{91D0C765-E16D-227A-F037-42C5A111A06D}"/>
              </a:ext>
            </a:extLst>
          </p:cNvPr>
          <p:cNvPicPr>
            <a:picLocks noChangeAspect="1"/>
          </p:cNvPicPr>
          <p:nvPr/>
        </p:nvPicPr>
        <p:blipFill rotWithShape="1">
          <a:blip r:embed="rId22"/>
          <a:srcRect l="25179" r="24291" b="28411"/>
          <a:stretch/>
        </p:blipFill>
        <p:spPr>
          <a:xfrm>
            <a:off x="9917606" y="5351609"/>
            <a:ext cx="479237" cy="6108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386341"/>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200">
                <a:latin typeface="+mj-lt"/>
              </a:rPr>
              <a:t>Idea/Approach Details</a:t>
            </a:r>
            <a:endParaRPr sz="3200">
              <a:latin typeface="+mj-lt"/>
            </a:endParaRPr>
          </a:p>
        </p:txBody>
      </p:sp>
      <p:sp>
        <p:nvSpPr>
          <p:cNvPr id="229" name="Google Shape;229;p3"/>
          <p:cNvSpPr txBox="1">
            <a:spLocks noGrp="1"/>
          </p:cNvSpPr>
          <p:nvPr>
            <p:ph type="body" idx="1"/>
          </p:nvPr>
        </p:nvSpPr>
        <p:spPr>
          <a:xfrm>
            <a:off x="-73174" y="1185386"/>
            <a:ext cx="9055809" cy="567261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342900" indent="-143510">
              <a:lnSpc>
                <a:spcPct val="100000"/>
              </a:lnSpc>
              <a:buSzPct val="100000"/>
              <a:buFont typeface="Wingdings" panose="05000000000000000000" pitchFamily="2" charset="2"/>
              <a:buChar char="§"/>
            </a:pPr>
            <a:r>
              <a:rPr lang="en-US" sz="1400">
                <a:latin typeface="Intervogue Reg"/>
                <a:cs typeface="Arial"/>
                <a:sym typeface="Arial"/>
              </a:rPr>
              <a:t>Our AI model considers the above mentioned factors like: weather, season, transportation availability, ideal timeframe, user experience level, user location, popular places, minimal carbon footprint, etc. and plans a perfect trip for the user seamlessly.</a:t>
            </a:r>
            <a:endParaRPr lang="en-US" sz="1400">
              <a:latin typeface="Intervogue Reg"/>
              <a:cs typeface="Arial"/>
            </a:endParaRPr>
          </a:p>
          <a:p>
            <a:pPr marL="342900" indent="-143510">
              <a:lnSpc>
                <a:spcPct val="100000"/>
              </a:lnSpc>
              <a:buSzPct val="100000"/>
              <a:buFont typeface="Wingdings" panose="05000000000000000000" pitchFamily="2" charset="2"/>
              <a:buChar char="§"/>
            </a:pPr>
            <a:r>
              <a:rPr lang="en-US" sz="1400">
                <a:latin typeface="Intervogue Reg"/>
                <a:cs typeface="Arial"/>
              </a:rPr>
              <a:t>The AI plans everything including transportation , meeting point (for the group), lunch breaks and where to eat...........    and many more things automatically for the user.</a:t>
            </a:r>
          </a:p>
          <a:p>
            <a:pPr marL="342900" indent="-143510">
              <a:lnSpc>
                <a:spcPct val="100000"/>
              </a:lnSpc>
              <a:buSzPct val="100000"/>
              <a:buFont typeface="Wingdings" panose="05000000000000000000" pitchFamily="2" charset="2"/>
              <a:buChar char="§"/>
            </a:pPr>
            <a:r>
              <a:rPr lang="en-US" sz="1400">
                <a:latin typeface="Intervogue Reg"/>
                <a:cs typeface="Arial"/>
              </a:rPr>
              <a:t>The app also shows public events and trips happening near you which you can join. This will promote socialization and you can find friends which share the same interests as you.</a:t>
            </a:r>
            <a:endParaRPr lang="en-US" sz="1400">
              <a:latin typeface="Intervogue Reg" panose="00000500000000000000" pitchFamily="50" charset="0"/>
              <a:cs typeface="Arial"/>
            </a:endParaRPr>
          </a:p>
          <a:p>
            <a:pPr marL="342900" indent="-143510">
              <a:lnSpc>
                <a:spcPct val="100000"/>
              </a:lnSpc>
              <a:buSzPct val="100000"/>
              <a:buFont typeface="Wingdings" panose="05000000000000000000" pitchFamily="2" charset="2"/>
              <a:buChar char="§"/>
            </a:pPr>
            <a:r>
              <a:rPr lang="en-US" sz="1400">
                <a:latin typeface="Intervogue Reg"/>
                <a:cs typeface="Arial"/>
              </a:rPr>
              <a:t>The app features some collectable NFTs that can be collected by completing some specific trips .This will encourage the user to go on more trips to collect as many collectable as possible</a:t>
            </a:r>
          </a:p>
          <a:p>
            <a:pPr marL="342900" indent="-143510">
              <a:lnSpc>
                <a:spcPct val="100000"/>
              </a:lnSpc>
              <a:buSzPct val="100000"/>
              <a:buFont typeface="Wingdings" panose="05000000000000000000" pitchFamily="2" charset="2"/>
              <a:buChar char="§"/>
            </a:pPr>
            <a:r>
              <a:rPr lang="en-US" sz="1400">
                <a:latin typeface="Intervogue Reg"/>
                <a:cs typeface="Arial"/>
              </a:rPr>
              <a:t>The app promotes local/traditional Indian restaurants for mid trip lunches and dinners as an initiative toward vocal for local.</a:t>
            </a:r>
          </a:p>
          <a:p>
            <a:pPr marL="342900" indent="-143510">
              <a:lnSpc>
                <a:spcPct val="100000"/>
              </a:lnSpc>
              <a:buSzPct val="100000"/>
              <a:buFont typeface="Wingdings" panose="05000000000000000000" pitchFamily="2" charset="2"/>
              <a:buChar char="§"/>
            </a:pPr>
            <a:r>
              <a:rPr lang="en-US" sz="1400">
                <a:latin typeface="Intervogue Reg"/>
                <a:cs typeface="Arial"/>
              </a:rPr>
              <a:t>This App will help in contributing to the country's GDP and enhancing the livelihood of less-visited and under-rated locations beyond popular tourist spots. </a:t>
            </a:r>
          </a:p>
          <a:p>
            <a:pPr marL="342900" indent="-143510">
              <a:lnSpc>
                <a:spcPct val="100000"/>
              </a:lnSpc>
              <a:buSzPct val="100000"/>
              <a:buFont typeface="Wingdings" panose="05000000000000000000" pitchFamily="2" charset="2"/>
              <a:buChar char="§"/>
            </a:pPr>
            <a:r>
              <a:rPr lang="en-US" sz="1400">
                <a:latin typeface="Intervogue Reg"/>
                <a:cs typeface="Arial"/>
              </a:rPr>
              <a:t>You can also follow your friends to get notified when they are planning a trip that you can join.</a:t>
            </a:r>
          </a:p>
          <a:p>
            <a:pPr marL="342900" indent="-143510">
              <a:lnSpc>
                <a:spcPct val="100000"/>
              </a:lnSpc>
              <a:buSzPct val="100000"/>
              <a:buFont typeface="Wingdings" panose="05000000000000000000" pitchFamily="2" charset="2"/>
              <a:buChar char="§"/>
            </a:pPr>
            <a:r>
              <a:rPr lang="en-US" sz="1400">
                <a:latin typeface="Intervogue Reg"/>
                <a:cs typeface="Arial"/>
              </a:rPr>
              <a:t>The app also contains the heat map of the current most visited places near you so that you can see what places are trending and plan so accordingly.</a:t>
            </a:r>
            <a:endParaRPr lang="en-US" sz="1400">
              <a:latin typeface="Intervogue Reg" panose="00000500000000000000" pitchFamily="50" charset="0"/>
              <a:cs typeface="Arial"/>
            </a:endParaRPr>
          </a:p>
          <a:p>
            <a:pPr marL="342900" indent="-143510">
              <a:lnSpc>
                <a:spcPct val="100000"/>
              </a:lnSpc>
              <a:buSzPct val="100000"/>
              <a:buFont typeface="Wingdings" panose="05000000000000000000" pitchFamily="2" charset="2"/>
              <a:buChar char="§"/>
            </a:pPr>
            <a:r>
              <a:rPr lang="en-US" sz="1400">
                <a:latin typeface="Intervogue Reg"/>
                <a:cs typeface="Arial"/>
              </a:rPr>
              <a:t>The app also contains a feature to calculate the carbon footprint of the whole trip so that the trip can remain eco-friendly</a:t>
            </a:r>
          </a:p>
          <a:p>
            <a:pPr marL="342900" indent="-143510">
              <a:lnSpc>
                <a:spcPct val="100000"/>
              </a:lnSpc>
              <a:buSzPct val="100000"/>
              <a:buFont typeface="Wingdings" panose="05000000000000000000" pitchFamily="2" charset="2"/>
              <a:buChar char="§"/>
            </a:pPr>
            <a:r>
              <a:rPr lang="en-US" sz="1400">
                <a:latin typeface="Intervogue Reg"/>
                <a:cs typeface="Arial"/>
              </a:rPr>
              <a:t>The profile page displays your collected NFTs and previous trip .This helps other ppl who are considering to include you in their trip </a:t>
            </a:r>
            <a:endParaRPr lang="en-US" sz="1400">
              <a:latin typeface="Intervogue Reg" panose="00000500000000000000" pitchFamily="50" charset="0"/>
              <a:cs typeface="Arial"/>
            </a:endParaRPr>
          </a:p>
          <a:p>
            <a:pPr marL="342900" indent="-143510">
              <a:lnSpc>
                <a:spcPct val="100000"/>
              </a:lnSpc>
              <a:buSzPct val="100000"/>
              <a:buFont typeface="Wingdings" panose="05000000000000000000" pitchFamily="2" charset="2"/>
              <a:buChar char="§"/>
            </a:pPr>
            <a:endParaRPr lang="en-US" sz="1400">
              <a:latin typeface="Intervogue Reg" panose="00000500000000000000" pitchFamily="50" charset="0"/>
              <a:cs typeface="Arial"/>
            </a:endParaRPr>
          </a:p>
        </p:txBody>
      </p:sp>
      <p:sp>
        <p:nvSpPr>
          <p:cNvPr id="231" name="Google Shape;231;p3"/>
          <p:cNvSpPr txBox="1"/>
          <p:nvPr/>
        </p:nvSpPr>
        <p:spPr>
          <a:xfrm>
            <a:off x="8982635" y="1511138"/>
            <a:ext cx="2504514"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mj-lt"/>
                <a:ea typeface="Franklin Gothic"/>
                <a:cs typeface="Franklin Gothic"/>
                <a:sym typeface="Franklin Gothic"/>
              </a:rPr>
              <a:t>Dependencies</a:t>
            </a:r>
            <a:endParaRPr>
              <a:latin typeface="+mj-lt"/>
            </a:endParaRPr>
          </a:p>
        </p:txBody>
      </p:sp>
      <p:sp>
        <p:nvSpPr>
          <p:cNvPr id="232" name="Google Shape;232;p3"/>
          <p:cNvSpPr txBox="1"/>
          <p:nvPr/>
        </p:nvSpPr>
        <p:spPr>
          <a:xfrm>
            <a:off x="8692178" y="2054708"/>
            <a:ext cx="3357843" cy="451440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342900" indent="-143510">
              <a:spcBef>
                <a:spcPts val="1000"/>
              </a:spcBef>
              <a:buClr>
                <a:schemeClr val="dk1"/>
              </a:buClr>
              <a:buSzPct val="100000"/>
              <a:buFont typeface="Wingdings" panose="05000000000000000000" pitchFamily="2" charset="2"/>
              <a:buChar char="§"/>
            </a:pPr>
            <a:r>
              <a:rPr lang="en-US" err="1">
                <a:solidFill>
                  <a:schemeClr val="dk1"/>
                </a:solidFill>
                <a:latin typeface="Intervogue Reg" panose="00000500000000000000" pitchFamily="50" charset="0"/>
                <a:sym typeface="Libre Franklin"/>
              </a:rPr>
              <a:t>Tensorflow</a:t>
            </a:r>
            <a:endParaRPr lang="en-US">
              <a:solidFill>
                <a:schemeClr val="dk1"/>
              </a:solidFill>
              <a:latin typeface="Intervogue Reg" panose="00000500000000000000" pitchFamily="50" charset="0"/>
              <a:sym typeface="Libre Franklin"/>
            </a:endParaRP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Pandas</a:t>
            </a:r>
          </a:p>
          <a:p>
            <a:pPr marL="342900" indent="-143510">
              <a:spcBef>
                <a:spcPts val="1000"/>
              </a:spcBef>
              <a:buClr>
                <a:schemeClr val="dk1"/>
              </a:buClr>
              <a:buSzPct val="100000"/>
              <a:buFont typeface="Wingdings" panose="05000000000000000000" pitchFamily="2" charset="2"/>
              <a:buChar char="§"/>
            </a:pPr>
            <a:r>
              <a:rPr lang="en-US" err="1">
                <a:solidFill>
                  <a:schemeClr val="dk1"/>
                </a:solidFill>
                <a:latin typeface="Intervogue Reg" panose="00000500000000000000" pitchFamily="50" charset="0"/>
                <a:sym typeface="Libre Franklin"/>
              </a:rPr>
              <a:t>Numpy</a:t>
            </a:r>
            <a:endParaRPr lang="en-US">
              <a:solidFill>
                <a:schemeClr val="dk1"/>
              </a:solidFill>
              <a:latin typeface="Intervogue Reg" panose="00000500000000000000" pitchFamily="50" charset="0"/>
              <a:sym typeface="Libre Franklin"/>
            </a:endParaRP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Open Street Maps</a:t>
            </a: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UNESCO Heritage Site Database</a:t>
            </a: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Ministry of Tourism Statistics</a:t>
            </a: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User Data</a:t>
            </a: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Weather Sources ( Open Source )</a:t>
            </a:r>
          </a:p>
          <a:p>
            <a:pPr marL="342900" indent="-143510">
              <a:spcBef>
                <a:spcPts val="1000"/>
              </a:spcBef>
              <a:buClr>
                <a:schemeClr val="dk1"/>
              </a:buClr>
              <a:buSzPct val="100000"/>
              <a:buFont typeface="Wingdings" panose="05000000000000000000" pitchFamily="2" charset="2"/>
              <a:buChar char="§"/>
            </a:pPr>
            <a:r>
              <a:rPr lang="en-US">
                <a:solidFill>
                  <a:schemeClr val="dk1"/>
                </a:solidFill>
                <a:latin typeface="Intervogue Reg" panose="00000500000000000000" pitchFamily="50" charset="0"/>
                <a:sym typeface="Libre Franklin"/>
              </a:rPr>
              <a:t>Android SDK &amp; API</a:t>
            </a:r>
          </a:p>
          <a:p>
            <a:pPr marL="342900" indent="-143510">
              <a:spcBef>
                <a:spcPts val="1000"/>
              </a:spcBef>
              <a:buClr>
                <a:schemeClr val="dk1"/>
              </a:buClr>
              <a:buSzPct val="100000"/>
              <a:buFont typeface="Wingdings" panose="05000000000000000000" pitchFamily="2" charset="2"/>
              <a:buChar char="§"/>
            </a:pPr>
            <a:r>
              <a:rPr lang="en-US" err="1">
                <a:solidFill>
                  <a:schemeClr val="dk1"/>
                </a:solidFill>
                <a:latin typeface="Intervogue Reg"/>
              </a:rPr>
              <a:t>Supabase</a:t>
            </a:r>
            <a:endParaRPr lang="en-US" err="1">
              <a:solidFill>
                <a:schemeClr val="dk1"/>
              </a:solidFill>
              <a:latin typeface="Intervogue Reg" panose="00000500000000000000" pitchFamily="50" charset="0"/>
            </a:endParaRPr>
          </a:p>
          <a:p>
            <a:pPr marL="342900" indent="-143510">
              <a:spcBef>
                <a:spcPts val="1000"/>
              </a:spcBef>
              <a:buClr>
                <a:schemeClr val="dk1"/>
              </a:buClr>
              <a:buSzPct val="100000"/>
              <a:buFont typeface="Wingdings" panose="05000000000000000000" pitchFamily="2" charset="2"/>
              <a:buChar char="§"/>
            </a:pPr>
            <a:endParaRPr lang="en-US">
              <a:solidFill>
                <a:schemeClr val="dk1"/>
              </a:solidFill>
              <a:latin typeface="Intervogue Reg" panose="00000500000000000000" pitchFamily="50" charset="0"/>
              <a:sym typeface="Libre Franklin"/>
            </a:endParaRPr>
          </a:p>
          <a:p>
            <a:pPr marL="342900" indent="-143510">
              <a:spcBef>
                <a:spcPts val="1000"/>
              </a:spcBef>
              <a:buClr>
                <a:schemeClr val="dk1"/>
              </a:buClr>
              <a:buSzPct val="100000"/>
              <a:buFont typeface="Wingdings" panose="05000000000000000000" pitchFamily="2" charset="2"/>
              <a:buChar char="§"/>
            </a:pPr>
            <a:endParaRPr lang="en-US">
              <a:solidFill>
                <a:schemeClr val="dk1"/>
              </a:solidFill>
              <a:latin typeface="Intervogue Reg" panose="00000500000000000000" pitchFamily="50" charset="0"/>
              <a:sym typeface="Libre Franklin"/>
            </a:endParaRPr>
          </a:p>
          <a:p>
            <a:pPr marL="342900" indent="-143510">
              <a:spcBef>
                <a:spcPts val="1000"/>
              </a:spcBef>
              <a:buClr>
                <a:schemeClr val="dk1"/>
              </a:buClr>
              <a:buSzPct val="100000"/>
              <a:buFont typeface="Wingdings" panose="05000000000000000000" pitchFamily="2" charset="2"/>
              <a:buChar char="§"/>
            </a:pPr>
            <a:endParaRPr lang="en-US">
              <a:solidFill>
                <a:schemeClr val="dk1"/>
              </a:solidFill>
              <a:latin typeface="Intervogue Reg" panose="00000500000000000000" pitchFamily="5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481031"/>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1491943"/>
            <a:ext cx="11145119" cy="503794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400" b="1">
                <a:solidFill>
                  <a:srgbClr val="5D7C3F"/>
                </a:solidFill>
                <a:latin typeface="Intervogue Reg" panose="00000500000000000000" pitchFamily="50" charset="0"/>
              </a:rPr>
              <a:t>Team Leader Name: </a:t>
            </a:r>
            <a:r>
              <a:rPr lang="en-US" sz="1400" b="1">
                <a:solidFill>
                  <a:schemeClr val="tx1"/>
                </a:solidFill>
                <a:latin typeface="Intervogue Reg" panose="00000500000000000000" pitchFamily="50" charset="0"/>
              </a:rPr>
              <a:t>Abhijit Patil</a:t>
            </a:r>
            <a:endParaRPr lang="en-US"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 ECE		Year :  I</a:t>
            </a:r>
            <a:endParaRPr lang="en-US">
              <a:latin typeface="Intervogue Reg" panose="00000500000000000000" pitchFamily="50" charset="0"/>
            </a:endParaRPr>
          </a:p>
          <a:p>
            <a:pPr marL="0" lvl="0" indent="0" algn="l" rtl="0">
              <a:lnSpc>
                <a:spcPct val="90000"/>
              </a:lnSpc>
              <a:spcBef>
                <a:spcPts val="1000"/>
              </a:spcBef>
              <a:spcAft>
                <a:spcPts val="0"/>
              </a:spcAft>
              <a:buClr>
                <a:srgbClr val="5D7C3F"/>
              </a:buClr>
              <a:buSzPts val="1200"/>
              <a:buNone/>
            </a:pPr>
            <a:r>
              <a:rPr lang="en-US" sz="1400" b="1">
                <a:solidFill>
                  <a:srgbClr val="5D7C3F"/>
                </a:solidFill>
                <a:latin typeface="Intervogue Reg" panose="00000500000000000000" pitchFamily="50" charset="0"/>
              </a:rPr>
              <a:t>Team Member 1 Name: </a:t>
            </a:r>
            <a:r>
              <a:rPr lang="en-US" sz="1400" b="1">
                <a:solidFill>
                  <a:schemeClr val="tx1"/>
                </a:solidFill>
                <a:latin typeface="Intervogue Reg" panose="00000500000000000000" pitchFamily="50" charset="0"/>
              </a:rPr>
              <a:t>Gaurav Gautam</a:t>
            </a:r>
            <a:endParaRPr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CSE		Year :  I</a:t>
            </a:r>
            <a:endParaRPr>
              <a:latin typeface="Intervogue Reg" panose="00000500000000000000" pitchFamily="50" charset="0"/>
            </a:endParaRPr>
          </a:p>
          <a:p>
            <a:pPr marL="0" lvl="0" indent="0" algn="l" rtl="0">
              <a:lnSpc>
                <a:spcPct val="90000"/>
              </a:lnSpc>
              <a:spcBef>
                <a:spcPts val="1000"/>
              </a:spcBef>
              <a:spcAft>
                <a:spcPts val="0"/>
              </a:spcAft>
              <a:buClr>
                <a:srgbClr val="5D7C3F"/>
              </a:buClr>
              <a:buSzPts val="1200"/>
              <a:buNone/>
            </a:pPr>
            <a:r>
              <a:rPr lang="en-US" sz="1400" b="1">
                <a:solidFill>
                  <a:srgbClr val="5D7C3F"/>
                </a:solidFill>
                <a:latin typeface="Intervogue Reg" panose="00000500000000000000" pitchFamily="50" charset="0"/>
              </a:rPr>
              <a:t>Team Member 2 Name: </a:t>
            </a:r>
            <a:r>
              <a:rPr lang="en-US" sz="1400" b="1">
                <a:solidFill>
                  <a:schemeClr val="tx1"/>
                </a:solidFill>
                <a:latin typeface="Intervogue Reg" panose="00000500000000000000" pitchFamily="50" charset="0"/>
              </a:rPr>
              <a:t>Vyom </a:t>
            </a:r>
            <a:r>
              <a:rPr lang="en-US" sz="1400" b="1" err="1">
                <a:solidFill>
                  <a:schemeClr val="tx1"/>
                </a:solidFill>
                <a:latin typeface="Intervogue Reg" panose="00000500000000000000" pitchFamily="50" charset="0"/>
              </a:rPr>
              <a:t>Nikhra</a:t>
            </a:r>
            <a:endParaRPr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AI&amp;DS                   Year : I</a:t>
            </a:r>
            <a:endParaRPr>
              <a:latin typeface="Intervogue Reg" panose="00000500000000000000" pitchFamily="50" charset="0"/>
            </a:endParaRPr>
          </a:p>
          <a:p>
            <a:pPr marL="0" lvl="0" indent="0" algn="l" rtl="0">
              <a:lnSpc>
                <a:spcPct val="90000"/>
              </a:lnSpc>
              <a:spcBef>
                <a:spcPts val="1000"/>
              </a:spcBef>
              <a:spcAft>
                <a:spcPts val="0"/>
              </a:spcAft>
              <a:buClr>
                <a:srgbClr val="5D7C3F"/>
              </a:buClr>
              <a:buSzPts val="1200"/>
              <a:buNone/>
            </a:pPr>
            <a:r>
              <a:rPr lang="en-US" sz="1400" b="1">
                <a:solidFill>
                  <a:srgbClr val="5D7C3F"/>
                </a:solidFill>
                <a:latin typeface="Intervogue Reg" panose="00000500000000000000" pitchFamily="50" charset="0"/>
              </a:rPr>
              <a:t>Team Member 3 Name: </a:t>
            </a:r>
            <a:r>
              <a:rPr lang="en-US" sz="1400" b="1">
                <a:solidFill>
                  <a:schemeClr val="tx1"/>
                </a:solidFill>
                <a:latin typeface="Intervogue Reg" panose="00000500000000000000" pitchFamily="50" charset="0"/>
              </a:rPr>
              <a:t>Vedant </a:t>
            </a:r>
            <a:r>
              <a:rPr lang="en-US" sz="1400" b="1" err="1">
                <a:solidFill>
                  <a:schemeClr val="tx1"/>
                </a:solidFill>
                <a:latin typeface="Intervogue Reg" panose="00000500000000000000" pitchFamily="50" charset="0"/>
              </a:rPr>
              <a:t>Kesarwani</a:t>
            </a:r>
            <a:endParaRPr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:CSE	                     Year:  I</a:t>
            </a:r>
            <a:endParaRPr>
              <a:latin typeface="Intervogue Reg" panose="00000500000000000000" pitchFamily="50" charset="0"/>
            </a:endParaRPr>
          </a:p>
          <a:p>
            <a:pPr marL="0" lvl="0" indent="0" algn="l" rtl="0">
              <a:lnSpc>
                <a:spcPct val="90000"/>
              </a:lnSpc>
              <a:spcBef>
                <a:spcPts val="1000"/>
              </a:spcBef>
              <a:spcAft>
                <a:spcPts val="0"/>
              </a:spcAft>
              <a:buClr>
                <a:srgbClr val="5D7C3F"/>
              </a:buClr>
              <a:buSzPts val="1200"/>
              <a:buNone/>
            </a:pPr>
            <a:r>
              <a:rPr lang="en-US" sz="1400" b="1">
                <a:solidFill>
                  <a:srgbClr val="5D7C3F"/>
                </a:solidFill>
                <a:latin typeface="Intervogue Reg" panose="00000500000000000000" pitchFamily="50" charset="0"/>
              </a:rPr>
              <a:t>Team Member 4 Name: </a:t>
            </a:r>
            <a:r>
              <a:rPr lang="en-US" sz="1400" b="1" err="1">
                <a:solidFill>
                  <a:schemeClr val="tx1"/>
                </a:solidFill>
                <a:latin typeface="Intervogue Reg" panose="00000500000000000000" pitchFamily="50" charset="0"/>
              </a:rPr>
              <a:t>Abhiraj</a:t>
            </a:r>
            <a:r>
              <a:rPr lang="en-US" sz="1400" b="1">
                <a:solidFill>
                  <a:schemeClr val="tx1"/>
                </a:solidFill>
                <a:latin typeface="Intervogue Reg" panose="00000500000000000000" pitchFamily="50" charset="0"/>
              </a:rPr>
              <a:t> Singh Chauhan</a:t>
            </a:r>
            <a:endParaRPr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 CSE		Year :  I</a:t>
            </a:r>
            <a:endParaRPr>
              <a:latin typeface="Intervogue Reg" panose="00000500000000000000" pitchFamily="50" charset="0"/>
            </a:endParaRPr>
          </a:p>
          <a:p>
            <a:pPr marL="0" lvl="0" indent="0" algn="l" rtl="0">
              <a:lnSpc>
                <a:spcPct val="90000"/>
              </a:lnSpc>
              <a:spcBef>
                <a:spcPts val="1000"/>
              </a:spcBef>
              <a:spcAft>
                <a:spcPts val="0"/>
              </a:spcAft>
              <a:buClr>
                <a:srgbClr val="5D7C3F"/>
              </a:buClr>
              <a:buSzPts val="1200"/>
              <a:buNone/>
            </a:pPr>
            <a:r>
              <a:rPr lang="en-US" sz="1400" b="1">
                <a:solidFill>
                  <a:srgbClr val="5D7C3F"/>
                </a:solidFill>
                <a:latin typeface="Intervogue Reg" panose="00000500000000000000" pitchFamily="50" charset="0"/>
              </a:rPr>
              <a:t>Team Member 5 Name: </a:t>
            </a:r>
            <a:r>
              <a:rPr lang="en-US" sz="1400" b="1" err="1">
                <a:solidFill>
                  <a:schemeClr val="tx1"/>
                </a:solidFill>
                <a:latin typeface="Intervogue Reg" panose="00000500000000000000" pitchFamily="50" charset="0"/>
              </a:rPr>
              <a:t>Mallepaga</a:t>
            </a:r>
            <a:r>
              <a:rPr lang="en-US" sz="1400" b="1">
                <a:solidFill>
                  <a:schemeClr val="tx1"/>
                </a:solidFill>
                <a:latin typeface="Intervogue Reg" panose="00000500000000000000" pitchFamily="50" charset="0"/>
              </a:rPr>
              <a:t> Sarayu</a:t>
            </a:r>
            <a:endParaRPr sz="1800">
              <a:solidFill>
                <a:schemeClr val="tx1"/>
              </a:solidFill>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Branch : </a:t>
            </a:r>
            <a:r>
              <a:rPr lang="en-US" sz="1200" err="1">
                <a:latin typeface="Intervogue Reg" panose="00000500000000000000" pitchFamily="50" charset="0"/>
              </a:rPr>
              <a:t>Btech</a:t>
            </a:r>
            <a:r>
              <a:rPr lang="en-US" sz="1200">
                <a:latin typeface="Intervogue Reg" panose="00000500000000000000" pitchFamily="50" charset="0"/>
              </a:rPr>
              <a:t> 			Stream : CSE		Year : I</a:t>
            </a:r>
            <a:endParaRPr>
              <a:latin typeface="Intervogue Reg" panose="00000500000000000000" pitchFamily="50" charset="0"/>
            </a:endParaRPr>
          </a:p>
          <a:p>
            <a:pPr marL="0" lvl="0" indent="0" algn="l" rtl="0">
              <a:lnSpc>
                <a:spcPct val="90000"/>
              </a:lnSpc>
              <a:spcBef>
                <a:spcPts val="1000"/>
              </a:spcBef>
              <a:spcAft>
                <a:spcPts val="0"/>
              </a:spcAft>
              <a:buClr>
                <a:srgbClr val="804160"/>
              </a:buClr>
              <a:buSzPts val="1200"/>
              <a:buNone/>
            </a:pPr>
            <a:r>
              <a:rPr lang="en-US" sz="1400" b="1">
                <a:solidFill>
                  <a:srgbClr val="804160"/>
                </a:solidFill>
                <a:latin typeface="Intervogue Reg" panose="00000500000000000000" pitchFamily="50" charset="0"/>
              </a:rPr>
              <a:t>Team Mentor 1 Name: Type Your Name Here</a:t>
            </a:r>
            <a:endParaRPr sz="1800">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Category (Academic/Industry): 			Expertise (AI/ML/Blockchain </a:t>
            </a:r>
            <a:r>
              <a:rPr lang="en-US" sz="1200" err="1">
                <a:latin typeface="Intervogue Reg" panose="00000500000000000000" pitchFamily="50" charset="0"/>
              </a:rPr>
              <a:t>etc</a:t>
            </a:r>
            <a:r>
              <a:rPr lang="en-US" sz="1200">
                <a:latin typeface="Intervogue Reg" panose="00000500000000000000" pitchFamily="50" charset="0"/>
              </a:rPr>
              <a:t>): 		Domain Experience (in years):    </a:t>
            </a:r>
            <a:endParaRPr>
              <a:latin typeface="Intervogue Reg" panose="00000500000000000000" pitchFamily="50" charset="0"/>
            </a:endParaRPr>
          </a:p>
          <a:p>
            <a:pPr marL="0" lvl="0" indent="0" algn="l" rtl="0">
              <a:lnSpc>
                <a:spcPct val="90000"/>
              </a:lnSpc>
              <a:spcBef>
                <a:spcPts val="1000"/>
              </a:spcBef>
              <a:spcAft>
                <a:spcPts val="0"/>
              </a:spcAft>
              <a:buClr>
                <a:srgbClr val="804160"/>
              </a:buClr>
              <a:buSzPts val="1200"/>
              <a:buNone/>
            </a:pPr>
            <a:r>
              <a:rPr lang="en-US" sz="1400" b="1">
                <a:solidFill>
                  <a:srgbClr val="804160"/>
                </a:solidFill>
                <a:latin typeface="Intervogue Reg" panose="00000500000000000000" pitchFamily="50" charset="0"/>
              </a:rPr>
              <a:t>Team Mentor 2 Name: Type Your Name Here</a:t>
            </a:r>
            <a:endParaRPr sz="1800">
              <a:latin typeface="Intervogue Reg" panose="00000500000000000000" pitchFamily="50" charset="0"/>
            </a:endParaRPr>
          </a:p>
          <a:p>
            <a:pPr marL="0" lvl="0" indent="0" algn="l" rtl="0">
              <a:lnSpc>
                <a:spcPct val="90000"/>
              </a:lnSpc>
              <a:spcBef>
                <a:spcPts val="1000"/>
              </a:spcBef>
              <a:spcAft>
                <a:spcPts val="0"/>
              </a:spcAft>
              <a:buClr>
                <a:schemeClr val="dk1"/>
              </a:buClr>
              <a:buSzPts val="1200"/>
              <a:buNone/>
            </a:pPr>
            <a:r>
              <a:rPr lang="en-US" sz="1200">
                <a:latin typeface="Intervogue Reg" panose="00000500000000000000" pitchFamily="50" charset="0"/>
              </a:rPr>
              <a:t>Category (Academic/Industry):		 	Expertise (AI/ML/Blockchain </a:t>
            </a:r>
            <a:r>
              <a:rPr lang="en-US" sz="1200" err="1">
                <a:latin typeface="Intervogue Reg" panose="00000500000000000000" pitchFamily="50" charset="0"/>
              </a:rPr>
              <a:t>etc</a:t>
            </a:r>
            <a:r>
              <a:rPr lang="en-US" sz="1200">
                <a:latin typeface="Intervogue Reg" panose="00000500000000000000" pitchFamily="50" charset="0"/>
              </a:rPr>
              <a:t>): 		Domain Experience (in years):    </a:t>
            </a:r>
            <a:endParaRPr>
              <a:latin typeface="Intervogue Reg" panose="00000500000000000000" pitchFamily="50"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
      <a:majorFont>
        <a:latin typeface="Intervogue Alt Bold"/>
        <a:ea typeface=""/>
        <a:cs typeface=""/>
      </a:majorFont>
      <a:minorFont>
        <a:latin typeface="Intervogue Re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revision>3</cp:revision>
  <dcterms:created xsi:type="dcterms:W3CDTF">2022-02-11T07:14:46Z</dcterms:created>
  <dcterms:modified xsi:type="dcterms:W3CDTF">2023-10-07T20:24:12Z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