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E908-97EA-4269-586E-C3DEA1918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74D0A-F6F4-758F-BBFC-62AEA04C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3F73-2BBE-7006-A9CF-D76CFDB5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DDE4-BF80-D9ED-F647-3320C5B2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C9D7-75E5-7765-75B3-445C6E4A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4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D4E2-486E-6CE3-944A-4CE34AE6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4E3D9-122E-38A9-C57E-A67281AD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B142-0E09-8EBD-46C7-CC32AC3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0EC1-8101-54A6-4465-01245C6F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D5C44-D528-AC15-1F91-A9DFA1D2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1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27D06-06D7-3E0C-0ADD-A90AD33CE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E6C3-4ACF-7F9E-1C0D-E9F5DE15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4EDB8-3E96-09B4-7F0A-EC1A61A0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4F44B-B680-5226-03BC-E4F9352E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6511-EA39-4B65-2656-CE8427C7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DC7-1AE8-6B88-592E-E88DE4CA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1D21-A5B6-BB9B-FB20-78CA26D1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B466-E5A1-7FD1-96D8-90751661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6A63-D06E-CE0D-6A3B-975BD194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399B-E9CB-8CCA-859E-0E406CC7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EDBC-9C9D-21F6-45E7-2CE04845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7BFC-E7F5-DFA5-929C-F98EE1B9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7F25-2606-2E2A-930A-96E8E996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4DF1-F9AD-332B-A74A-D236898F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730-C4F2-6FAA-A546-7CD25385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3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15D8-EE51-3C85-A057-7725616F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34A6-B6E3-A106-4317-47E458111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86A31-D128-D0A7-1BCF-D40C78AE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CA04-CB80-E500-91DD-A44134A9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5986-4E30-F8A3-E141-371F6600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669FA-4F7C-0643-AE09-773B3FEF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B552-8658-6294-7307-7FBAE4D4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3EF6-0B12-8FCA-47EF-E0E111A1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DAC1E-A678-D694-A2AE-ED78418F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011D-C949-CACE-F54C-44DEFE82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06B45-DE5F-1126-21E3-3D271334B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63157-B908-04AE-C76E-030A13D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0B23F-D61C-CAE4-A809-DBFEE946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83CC1-2A3F-A01F-A321-DC8140D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5E18-AF7B-1DDF-8256-71562B61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262D4-A29B-F45B-C921-956D0F97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47664-BFA4-FB2A-3AC0-165DA896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7FD00-12AA-538A-1A42-188EB007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1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370E7-7C84-7D6C-29DE-03F1259C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86D7-3464-4E48-606E-EB9B05FA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B459-8877-F205-7D6D-9B523CBF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5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FF88-5538-A381-42ED-3B96D878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0E4F-381E-DE1B-755B-9EE4B74F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5691C-4EF5-1C55-0A0B-9369E0D08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4AD5-F7EE-1D01-50D5-B5A2EF64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E73E-0572-71FA-F57E-76F7F9B0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99551-3662-FA1B-8355-BA4C9728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3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3431-71B1-6D1E-E7EF-B8475C08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C1FD2-68F1-C84B-DB86-4E794C9AA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4FA5C-C8D7-7AEC-E090-9FF81CC2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6B425-36AB-617F-B90D-1B9DF2FA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2D0D-F9B0-F681-3E62-DDE61C97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369B-62EE-E40C-01EC-2AAE79C9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4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04009-2EB4-595F-8FED-576A2958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F8F62-8433-FCAD-91F4-AB6040A2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7D8B-D01B-AED0-0236-8855E5F64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1A18-A596-6CE6-04A9-59B07FD63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388D-1B5F-8EE9-3B9F-C6E8282AE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5618-1CD3-0EDA-E135-4A3CFBCA4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520" y="2323613"/>
            <a:ext cx="5437239" cy="2210774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Regional Heating Network (RHN) – Graph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16467-1F2A-1EC6-1F5D-6D123F233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5" r="18056"/>
          <a:stretch/>
        </p:blipFill>
        <p:spPr>
          <a:xfrm>
            <a:off x="0" y="0"/>
            <a:ext cx="5194996" cy="68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E3DFED-6B36-3452-060B-C60E0A30F7B4}"/>
              </a:ext>
            </a:extLst>
          </p:cNvPr>
          <p:cNvSpPr txBox="1"/>
          <p:nvPr/>
        </p:nvSpPr>
        <p:spPr>
          <a:xfrm>
            <a:off x="6973190" y="416366"/>
            <a:ext cx="5024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Modelling every node as an object allows the programmer to scale the model later on with ease!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9FF7AE-9347-FC3E-ACCD-074FF243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98" y="1151289"/>
            <a:ext cx="4544470" cy="4555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F817E3-FD99-75C5-BAAE-84F137B6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2" y="1339696"/>
            <a:ext cx="6526806" cy="46308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C750E3-A8B9-75C2-0BF9-62A0EB3CD4F8}"/>
              </a:ext>
            </a:extLst>
          </p:cNvPr>
          <p:cNvSpPr txBox="1"/>
          <p:nvPr/>
        </p:nvSpPr>
        <p:spPr>
          <a:xfrm>
            <a:off x="434432" y="6072301"/>
            <a:ext cx="1114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Every junction is now modelled as a graph node, with some defined properties and a set of neighbours!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91BD48-3E7E-B9AC-8ED3-1D6A1BE3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32" y="215249"/>
            <a:ext cx="5130626" cy="1325563"/>
          </a:xfrm>
        </p:spPr>
        <p:txBody>
          <a:bodyPr/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16521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2EA3-CC7E-366A-21D0-CBBF80AC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2" y="237305"/>
            <a:ext cx="1056722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Use of BFS while building connections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5066FB-34E5-DD66-69D0-BD21DE106122}"/>
              </a:ext>
            </a:extLst>
          </p:cNvPr>
          <p:cNvSpPr txBox="1"/>
          <p:nvPr/>
        </p:nvSpPr>
        <p:spPr>
          <a:xfrm>
            <a:off x="6332275" y="2222990"/>
            <a:ext cx="498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What if we have multiple ways to reach a user?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D86EEF-4B05-8503-1B19-6FDF80F101DF}"/>
              </a:ext>
            </a:extLst>
          </p:cNvPr>
          <p:cNvGrpSpPr/>
          <p:nvPr/>
        </p:nvGrpSpPr>
        <p:grpSpPr>
          <a:xfrm>
            <a:off x="688255" y="1747534"/>
            <a:ext cx="5333706" cy="4257113"/>
            <a:chOff x="806245" y="1677398"/>
            <a:chExt cx="5333706" cy="42571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C9329D-F2F3-4CDD-5D47-45DDEE3325B2}"/>
                </a:ext>
              </a:extLst>
            </p:cNvPr>
            <p:cNvSpPr/>
            <p:nvPr/>
          </p:nvSpPr>
          <p:spPr>
            <a:xfrm>
              <a:off x="806245" y="1677398"/>
              <a:ext cx="894735" cy="894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4E9C69-DE91-D2E9-7254-BEA384618BFB}"/>
                </a:ext>
              </a:extLst>
            </p:cNvPr>
            <p:cNvSpPr/>
            <p:nvPr/>
          </p:nvSpPr>
          <p:spPr>
            <a:xfrm>
              <a:off x="3080887" y="1984655"/>
              <a:ext cx="255639" cy="2556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172A9E-04D2-DB05-C6A8-BF543A375BA5}"/>
                </a:ext>
              </a:extLst>
            </p:cNvPr>
            <p:cNvSpPr/>
            <p:nvPr/>
          </p:nvSpPr>
          <p:spPr>
            <a:xfrm>
              <a:off x="1125792" y="4149214"/>
              <a:ext cx="255639" cy="2556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DD1F59-1671-EEF5-7634-39519ADD4772}"/>
                </a:ext>
              </a:extLst>
            </p:cNvPr>
            <p:cNvSpPr/>
            <p:nvPr/>
          </p:nvSpPr>
          <p:spPr>
            <a:xfrm>
              <a:off x="4400499" y="4033120"/>
              <a:ext cx="255639" cy="25563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C67C21-2C8F-DC81-A47A-782487B6300A}"/>
                </a:ext>
              </a:extLst>
            </p:cNvPr>
            <p:cNvSpPr/>
            <p:nvPr/>
          </p:nvSpPr>
          <p:spPr>
            <a:xfrm>
              <a:off x="5043947" y="3001296"/>
              <a:ext cx="629265" cy="6292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10C042-2FB6-0E50-0DB2-07FAC2CBE476}"/>
                </a:ext>
              </a:extLst>
            </p:cNvPr>
            <p:cNvSpPr/>
            <p:nvPr/>
          </p:nvSpPr>
          <p:spPr>
            <a:xfrm>
              <a:off x="1838618" y="5305246"/>
              <a:ext cx="629265" cy="6292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D76B52-92D5-F5F8-F0DD-533C91FB4946}"/>
                </a:ext>
              </a:extLst>
            </p:cNvPr>
            <p:cNvSpPr/>
            <p:nvPr/>
          </p:nvSpPr>
          <p:spPr>
            <a:xfrm>
              <a:off x="3462181" y="5213092"/>
              <a:ext cx="629265" cy="6292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EFFD60-CA24-BF79-D9C3-865B48C2695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 flipH="1">
              <a:off x="1253612" y="2572133"/>
              <a:ext cx="1" cy="15770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A62DF2-32FA-51E7-CF49-118D76A84F72}"/>
                </a:ext>
              </a:extLst>
            </p:cNvPr>
            <p:cNvCxnSpPr>
              <a:cxnSpLocks/>
              <a:stCxn id="6" idx="4"/>
              <a:endCxn id="9" idx="1"/>
            </p:cNvCxnSpPr>
            <p:nvPr/>
          </p:nvCxnSpPr>
          <p:spPr>
            <a:xfrm>
              <a:off x="1253612" y="4404853"/>
              <a:ext cx="677160" cy="9925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C3AA39-DB3E-2DFE-D279-58DFAEF4001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 flipV="1">
              <a:off x="1700980" y="2112475"/>
              <a:ext cx="1379907" cy="122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BA20CA-C2B7-189F-207E-74A75F70D3C4}"/>
                </a:ext>
              </a:extLst>
            </p:cNvPr>
            <p:cNvCxnSpPr>
              <a:cxnSpLocks/>
              <a:stCxn id="5" idx="6"/>
              <a:endCxn id="8" idx="1"/>
            </p:cNvCxnSpPr>
            <p:nvPr/>
          </p:nvCxnSpPr>
          <p:spPr>
            <a:xfrm>
              <a:off x="3336526" y="2112475"/>
              <a:ext cx="1799575" cy="980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0AA5C6-6B33-8920-CEED-B03278BF3CE2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3208707" y="2240294"/>
              <a:ext cx="1319612" cy="17928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1CC112-2273-F525-B441-8305ABDEC4CE}"/>
                </a:ext>
              </a:extLst>
            </p:cNvPr>
            <p:cNvCxnSpPr>
              <a:cxnSpLocks/>
              <a:stCxn id="7" idx="4"/>
              <a:endCxn id="10" idx="7"/>
            </p:cNvCxnSpPr>
            <p:nvPr/>
          </p:nvCxnSpPr>
          <p:spPr>
            <a:xfrm flipH="1">
              <a:off x="3999292" y="4288759"/>
              <a:ext cx="529027" cy="10164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F8D38A-3F17-35CE-E04E-F938DDC29A8C}"/>
                </a:ext>
              </a:extLst>
            </p:cNvPr>
            <p:cNvCxnSpPr>
              <a:cxnSpLocks/>
              <a:stCxn id="6" idx="6"/>
              <a:endCxn id="10" idx="1"/>
            </p:cNvCxnSpPr>
            <p:nvPr/>
          </p:nvCxnSpPr>
          <p:spPr>
            <a:xfrm>
              <a:off x="1381431" y="4277034"/>
              <a:ext cx="2172904" cy="1028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49CA055-00E4-E2A9-16D5-00D7BCC98E21}"/>
                </a:ext>
              </a:extLst>
            </p:cNvPr>
            <p:cNvSpPr txBox="1"/>
            <p:nvPr/>
          </p:nvSpPr>
          <p:spPr>
            <a:xfrm>
              <a:off x="1625826" y="2221748"/>
              <a:ext cx="447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F5DEE5-8B35-5B62-F4F9-2CC94B5DC23D}"/>
                </a:ext>
              </a:extLst>
            </p:cNvPr>
            <p:cNvSpPr txBox="1"/>
            <p:nvPr/>
          </p:nvSpPr>
          <p:spPr>
            <a:xfrm>
              <a:off x="3336525" y="1783522"/>
              <a:ext cx="488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J1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3C143D-A832-FC0A-900D-7269A1E8CE78}"/>
                </a:ext>
              </a:extLst>
            </p:cNvPr>
            <p:cNvSpPr txBox="1"/>
            <p:nvPr/>
          </p:nvSpPr>
          <p:spPr>
            <a:xfrm>
              <a:off x="1348081" y="3926649"/>
              <a:ext cx="488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J3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F2DE097-517B-A276-512D-735CD7A07CAE}"/>
                </a:ext>
              </a:extLst>
            </p:cNvPr>
            <p:cNvSpPr txBox="1"/>
            <p:nvPr/>
          </p:nvSpPr>
          <p:spPr>
            <a:xfrm>
              <a:off x="4657352" y="3848454"/>
              <a:ext cx="488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J2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F43974-E102-4A7A-97B3-50F09DD3D3E6}"/>
                </a:ext>
              </a:extLst>
            </p:cNvPr>
            <p:cNvSpPr txBox="1"/>
            <p:nvPr/>
          </p:nvSpPr>
          <p:spPr>
            <a:xfrm>
              <a:off x="5651729" y="2816630"/>
              <a:ext cx="488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U1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AC8ACFC-8FC8-B7F4-7736-0CB3509EAA47}"/>
                </a:ext>
              </a:extLst>
            </p:cNvPr>
            <p:cNvSpPr txBox="1"/>
            <p:nvPr/>
          </p:nvSpPr>
          <p:spPr>
            <a:xfrm>
              <a:off x="2459277" y="5154935"/>
              <a:ext cx="488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U3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BEE53E-711A-441B-D9DF-9044F91B06D7}"/>
                </a:ext>
              </a:extLst>
            </p:cNvPr>
            <p:cNvSpPr txBox="1"/>
            <p:nvPr/>
          </p:nvSpPr>
          <p:spPr>
            <a:xfrm>
              <a:off x="4110075" y="5125078"/>
              <a:ext cx="488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Adobe Ming Std L" panose="02020300000000000000" pitchFamily="18" charset="-128"/>
                  <a:ea typeface="Adobe Ming Std L" panose="02020300000000000000" pitchFamily="18" charset="-128"/>
                </a:rPr>
                <a:t>U2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0579410-23F2-07E0-E114-03C665906BB3}"/>
              </a:ext>
            </a:extLst>
          </p:cNvPr>
          <p:cNvSpPr txBox="1"/>
          <p:nvPr/>
        </p:nvSpPr>
        <p:spPr>
          <a:xfrm>
            <a:off x="6332274" y="2701106"/>
            <a:ext cx="498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How to reach node U2?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BFF17F-81BE-7C67-8754-EBAF59EBE618}"/>
              </a:ext>
            </a:extLst>
          </p:cNvPr>
          <p:cNvSpPr txBox="1"/>
          <p:nvPr/>
        </p:nvSpPr>
        <p:spPr>
          <a:xfrm>
            <a:off x="6332276" y="3179222"/>
            <a:ext cx="568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Possible paths? S </a:t>
            </a:r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  <a:sym typeface="Wingdings" panose="05000000000000000000" pitchFamily="2" charset="2"/>
              </a:rPr>
              <a:t> J1 J2  U2 and S  J3  U2</a:t>
            </a:r>
            <a:endParaRPr lang="en-IN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B398A8-1A59-C188-746B-2E92F18E3BCA}"/>
              </a:ext>
            </a:extLst>
          </p:cNvPr>
          <p:cNvSpPr txBox="1"/>
          <p:nvPr/>
        </p:nvSpPr>
        <p:spPr>
          <a:xfrm>
            <a:off x="6332274" y="3657338"/>
            <a:ext cx="4984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Choose the second</a:t>
            </a:r>
          </a:p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Reason?</a:t>
            </a:r>
          </a:p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 second path supplies it before the first one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1C356C-C116-B570-67E9-577647192578}"/>
              </a:ext>
            </a:extLst>
          </p:cNvPr>
          <p:cNvSpPr txBox="1"/>
          <p:nvPr/>
        </p:nvSpPr>
        <p:spPr>
          <a:xfrm>
            <a:off x="6342112" y="4683577"/>
            <a:ext cx="498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Hence, build model using the path S </a:t>
            </a:r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  <a:sym typeface="Wingdings" panose="05000000000000000000" pitchFamily="2" charset="2"/>
              </a:rPr>
              <a:t> J3  U2</a:t>
            </a:r>
            <a:endParaRPr lang="en-IN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A5A4FD4-3482-908D-9D16-0D427A8EB452}"/>
              </a:ext>
            </a:extLst>
          </p:cNvPr>
          <p:cNvGrpSpPr/>
          <p:nvPr/>
        </p:nvGrpSpPr>
        <p:grpSpPr>
          <a:xfrm rot="18942278">
            <a:off x="901985" y="1968139"/>
            <a:ext cx="492768" cy="421952"/>
            <a:chOff x="6026022" y="4791140"/>
            <a:chExt cx="492768" cy="421952"/>
          </a:xfrm>
        </p:grpSpPr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A42D515-4A7A-36C0-C9D2-9C34677F8E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91140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602C1E99-141E-1DC2-B0E4-DD4DF904A760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22" y="4879154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2D5DC1-5143-87C3-F84B-4602FA18E15F}"/>
              </a:ext>
            </a:extLst>
          </p:cNvPr>
          <p:cNvGrpSpPr/>
          <p:nvPr/>
        </p:nvGrpSpPr>
        <p:grpSpPr>
          <a:xfrm rot="18942278">
            <a:off x="2827449" y="1658436"/>
            <a:ext cx="492768" cy="421952"/>
            <a:chOff x="6026022" y="4791140"/>
            <a:chExt cx="492768" cy="421952"/>
          </a:xfrm>
        </p:grpSpPr>
        <p:cxnSp>
          <p:nvCxnSpPr>
            <p:cNvPr id="87" name="Connector: Curved 86">
              <a:extLst>
                <a:ext uri="{FF2B5EF4-FFF2-40B4-BE49-F238E27FC236}">
                  <a16:creationId xmlns:a16="http://schemas.microsoft.com/office/drawing/2014/main" id="{50A26FC7-7E6C-AC33-BE7B-8119D342FD9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91140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Curved 87">
              <a:extLst>
                <a:ext uri="{FF2B5EF4-FFF2-40B4-BE49-F238E27FC236}">
                  <a16:creationId xmlns:a16="http://schemas.microsoft.com/office/drawing/2014/main" id="{1AA5D5EB-5A65-18DF-2D90-45E492852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22" y="4879154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80E3D8-E2CB-B215-052C-1E140E7259FF}"/>
              </a:ext>
            </a:extLst>
          </p:cNvPr>
          <p:cNvGrpSpPr/>
          <p:nvPr/>
        </p:nvGrpSpPr>
        <p:grpSpPr>
          <a:xfrm rot="18942278">
            <a:off x="415950" y="4108879"/>
            <a:ext cx="492768" cy="421952"/>
            <a:chOff x="6026022" y="4791140"/>
            <a:chExt cx="492768" cy="421952"/>
          </a:xfrm>
        </p:grpSpPr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59EB441A-BAB4-F74E-1B27-A1F31BF52FA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91140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0A32DEA9-8768-3CB0-629C-D120B7E4BF1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22" y="4879154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AD71A2E-A69C-53EB-BAD9-63B83B2F2CC3}"/>
              </a:ext>
            </a:extLst>
          </p:cNvPr>
          <p:cNvGrpSpPr/>
          <p:nvPr/>
        </p:nvGrpSpPr>
        <p:grpSpPr>
          <a:xfrm rot="18942278">
            <a:off x="3412440" y="5383427"/>
            <a:ext cx="492768" cy="421952"/>
            <a:chOff x="6026022" y="4791140"/>
            <a:chExt cx="492768" cy="421952"/>
          </a:xfrm>
        </p:grpSpPr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CECF18AF-8CFF-6720-FA22-D7B2298885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91140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134A2D92-DE50-3B57-F617-0A5D7CB2848F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22" y="4879154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F1583C-A5EE-B84F-B621-5D6ADEC16829}"/>
              </a:ext>
            </a:extLst>
          </p:cNvPr>
          <p:cNvGrpSpPr/>
          <p:nvPr/>
        </p:nvGrpSpPr>
        <p:grpSpPr>
          <a:xfrm rot="18942278">
            <a:off x="3669036" y="3997015"/>
            <a:ext cx="492768" cy="421952"/>
            <a:chOff x="6026022" y="4791140"/>
            <a:chExt cx="492768" cy="421952"/>
          </a:xfrm>
        </p:grpSpPr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F1C520C4-239B-7117-4934-3217C7AF3D1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91140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267F52E0-9F94-5FED-9B65-D62554F9574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22" y="4879154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B33F5AF-6247-EEB5-14B6-9A95C3DFD5BC}"/>
              </a:ext>
            </a:extLst>
          </p:cNvPr>
          <p:cNvGrpSpPr/>
          <p:nvPr/>
        </p:nvGrpSpPr>
        <p:grpSpPr>
          <a:xfrm rot="18942278">
            <a:off x="4994205" y="3154069"/>
            <a:ext cx="492768" cy="421952"/>
            <a:chOff x="6026022" y="4791140"/>
            <a:chExt cx="492768" cy="421952"/>
          </a:xfrm>
        </p:grpSpPr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D4F5A5B8-0943-A049-EAF1-BAD8CD95F71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91140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9C7D846F-BB27-EE3A-2E02-31FF64F47EC3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22" y="4879154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7C0AB4C-048E-62C3-8164-7CAEE8671E5E}"/>
              </a:ext>
            </a:extLst>
          </p:cNvPr>
          <p:cNvGrpSpPr/>
          <p:nvPr/>
        </p:nvGrpSpPr>
        <p:grpSpPr>
          <a:xfrm rot="18942278">
            <a:off x="1788876" y="5483228"/>
            <a:ext cx="492768" cy="421952"/>
            <a:chOff x="6026022" y="4791140"/>
            <a:chExt cx="492768" cy="421952"/>
          </a:xfrm>
        </p:grpSpPr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DB0B55B0-3865-4D59-FB8B-BCCFFC6C096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91140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0C91FD79-D925-BB99-C7F6-C6B4B3C48A7F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22" y="4879154"/>
              <a:ext cx="422790" cy="33393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36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  <p:bldP spid="72" grpId="0"/>
      <p:bldP spid="73" grpId="0"/>
      <p:bldP spid="7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0A91-A03C-FE12-19AC-FFA3FD39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286"/>
            <a:ext cx="4736690" cy="1325563"/>
          </a:xfrm>
        </p:spPr>
        <p:txBody>
          <a:bodyPr/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Assumptions of our current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FFA3-7FAB-340B-F9AF-AB0D8F11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4" y="1989599"/>
            <a:ext cx="4736689" cy="4441108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Assuming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negligible losses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while traveling through pipes, the entire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temperature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and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pressure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drop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occurs only at the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source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and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sink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</a:p>
          <a:p>
            <a:pPr algn="just"/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maximum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safe mass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flow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rate is determined based on a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50 K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temperature drop.</a:t>
            </a:r>
          </a:p>
          <a:p>
            <a:pPr algn="just"/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Any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increase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in demand is managed by either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raising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the source supply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temperature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or introducing high-temperature water from the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storage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tank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</a:p>
          <a:p>
            <a:pPr algn="just"/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Throughout this process, care is taken to ensure that the mass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flow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rates in each pipe do not exceed their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maximum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US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capacity</a:t>
            </a:r>
            <a:r>
              <a:rPr lang="en-US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  <a:endParaRPr lang="en-IN" sz="16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pic>
        <p:nvPicPr>
          <p:cNvPr id="3076" name="Picture 4" descr="9,800+ Water Flowing Through Pipe Stock Illustrations, Royalty-Free Vector  Graphics &amp; Clip Art - iStock">
            <a:extLst>
              <a:ext uri="{FF2B5EF4-FFF2-40B4-BE49-F238E27FC236}">
                <a16:creationId xmlns:a16="http://schemas.microsoft.com/office/drawing/2014/main" id="{4DD6E7B2-5940-67E4-13B7-CAA55635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5791200" cy="688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3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03EA-0610-31E3-21EC-DA674D7A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2" y="207808"/>
            <a:ext cx="10515600" cy="1325563"/>
          </a:xfrm>
        </p:spPr>
        <p:txBody>
          <a:bodyPr/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Dry Run of building a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11AEBD-063A-1D0E-DDA6-7A63E2D1D165}"/>
              </a:ext>
            </a:extLst>
          </p:cNvPr>
          <p:cNvSpPr/>
          <p:nvPr/>
        </p:nvSpPr>
        <p:spPr>
          <a:xfrm>
            <a:off x="668594" y="1681316"/>
            <a:ext cx="1317522" cy="1199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(S)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1C0FA-BAEE-C1DA-399D-E40D3008448B}"/>
              </a:ext>
            </a:extLst>
          </p:cNvPr>
          <p:cNvSpPr/>
          <p:nvPr/>
        </p:nvSpPr>
        <p:spPr>
          <a:xfrm>
            <a:off x="4827639" y="1681316"/>
            <a:ext cx="1317522" cy="1199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Junction (J1)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DF6F0-47F3-A6C6-5E96-65B2B4328C62}"/>
              </a:ext>
            </a:extLst>
          </p:cNvPr>
          <p:cNvSpPr/>
          <p:nvPr/>
        </p:nvSpPr>
        <p:spPr>
          <a:xfrm>
            <a:off x="8863782" y="1681316"/>
            <a:ext cx="1317522" cy="1199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(U1)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13C94-DE8A-6D96-34D3-51A562440CFF}"/>
              </a:ext>
            </a:extLst>
          </p:cNvPr>
          <p:cNvSpPr/>
          <p:nvPr/>
        </p:nvSpPr>
        <p:spPr>
          <a:xfrm>
            <a:off x="668594" y="3564194"/>
            <a:ext cx="1317522" cy="1199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Junction (J2)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E4813E-5EE0-E237-6C10-20A192824570}"/>
              </a:ext>
            </a:extLst>
          </p:cNvPr>
          <p:cNvSpPr/>
          <p:nvPr/>
        </p:nvSpPr>
        <p:spPr>
          <a:xfrm>
            <a:off x="668594" y="5373328"/>
            <a:ext cx="1317522" cy="1199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(U3)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44BD8-4520-C5EF-679A-D6F239190251}"/>
              </a:ext>
            </a:extLst>
          </p:cNvPr>
          <p:cNvSpPr/>
          <p:nvPr/>
        </p:nvSpPr>
        <p:spPr>
          <a:xfrm>
            <a:off x="4827639" y="3564194"/>
            <a:ext cx="1317522" cy="1199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(U2)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F504C5-64E4-2A6B-936D-2345721CE67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86116" y="2281084"/>
            <a:ext cx="28415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1368C2-3F19-71AF-C285-BF96DD511FF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145161" y="2281084"/>
            <a:ext cx="2718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508C4A-734E-3595-E8C0-43D4251FF93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327355" y="2880852"/>
            <a:ext cx="0" cy="68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2C2556-6017-07FE-ADCE-42DFFDDB1C6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327355" y="4763730"/>
            <a:ext cx="0" cy="609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5DD787-FCC8-29AD-4B81-17F0F591DE8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486400" y="2880852"/>
            <a:ext cx="0" cy="68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A1ED56-3C16-14EB-3C93-25B3A20ED541}"/>
              </a:ext>
            </a:extLst>
          </p:cNvPr>
          <p:cNvSpPr txBox="1"/>
          <p:nvPr/>
        </p:nvSpPr>
        <p:spPr>
          <a:xfrm>
            <a:off x="7504471" y="4496165"/>
            <a:ext cx="4768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the Excel Data:</a:t>
            </a:r>
          </a:p>
          <a:p>
            <a:endParaRPr lang="en-IN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Single heater, 2 junctions, 3 sinks</a:t>
            </a:r>
          </a:p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Source connected to the 2 junctions</a:t>
            </a:r>
          </a:p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Junctions connected to users</a:t>
            </a:r>
          </a:p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One of the junctions connected to 2 users</a:t>
            </a:r>
          </a:p>
        </p:txBody>
      </p:sp>
    </p:spTree>
    <p:extLst>
      <p:ext uri="{BB962C8B-B14F-4D97-AF65-F5344CB8AC3E}">
        <p14:creationId xmlns:p14="http://schemas.microsoft.com/office/powerpoint/2010/main" val="10839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5D00-167E-6194-4928-3356DB61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306594"/>
            <a:ext cx="10515600" cy="1325563"/>
          </a:xfrm>
        </p:spPr>
        <p:txBody>
          <a:bodyPr/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Algorithm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160D04-16C9-9CC2-8B63-814137E34FCF}"/>
              </a:ext>
            </a:extLst>
          </p:cNvPr>
          <p:cNvGrpSpPr/>
          <p:nvPr/>
        </p:nvGrpSpPr>
        <p:grpSpPr>
          <a:xfrm>
            <a:off x="589935" y="1659858"/>
            <a:ext cx="9512710" cy="4891548"/>
            <a:chOff x="668594" y="1681316"/>
            <a:chExt cx="9512710" cy="4891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DF2982-BF4B-35FF-DF01-C97F9EAF1A4B}"/>
                </a:ext>
              </a:extLst>
            </p:cNvPr>
            <p:cNvSpPr/>
            <p:nvPr/>
          </p:nvSpPr>
          <p:spPr>
            <a:xfrm>
              <a:off x="668594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 (S)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9738C7-907E-8CBD-3652-AA9DFC044570}"/>
                </a:ext>
              </a:extLst>
            </p:cNvPr>
            <p:cNvSpPr/>
            <p:nvPr/>
          </p:nvSpPr>
          <p:spPr>
            <a:xfrm>
              <a:off x="4827639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920B30-6776-582D-833F-B147B0BF85E2}"/>
                </a:ext>
              </a:extLst>
            </p:cNvPr>
            <p:cNvSpPr/>
            <p:nvPr/>
          </p:nvSpPr>
          <p:spPr>
            <a:xfrm>
              <a:off x="8863782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B27C47-E6B5-9204-4040-70DBEDF315B3}"/>
                </a:ext>
              </a:extLst>
            </p:cNvPr>
            <p:cNvSpPr/>
            <p:nvPr/>
          </p:nvSpPr>
          <p:spPr>
            <a:xfrm>
              <a:off x="668594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522293-2609-0CEC-E59B-849D7DF21BD9}"/>
                </a:ext>
              </a:extLst>
            </p:cNvPr>
            <p:cNvSpPr/>
            <p:nvPr/>
          </p:nvSpPr>
          <p:spPr>
            <a:xfrm>
              <a:off x="668594" y="5373328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2B82A9-BAD3-FCBC-B3EC-1FE65F84A5BE}"/>
                </a:ext>
              </a:extLst>
            </p:cNvPr>
            <p:cNvSpPr/>
            <p:nvPr/>
          </p:nvSpPr>
          <p:spPr>
            <a:xfrm>
              <a:off x="4827639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(U2)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DF0A9D-EA85-0B58-045D-340583836A5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86116" y="2281084"/>
              <a:ext cx="28415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BDAB7A-AF74-186D-03A1-B11A777BBEA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45161" y="2281084"/>
              <a:ext cx="2718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3E369B-C60D-67F7-B8B0-56A816477732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27355" y="4763730"/>
              <a:ext cx="0" cy="609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B959AD-1C5E-50D7-DD5E-147F1C72282E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486400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7F19F2-CDB3-BBD7-C02E-975BB0C390B1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327355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9BEB99-B045-7D8C-8EE4-174103457E3A}"/>
              </a:ext>
            </a:extLst>
          </p:cNvPr>
          <p:cNvSpPr txBox="1"/>
          <p:nvPr/>
        </p:nvSpPr>
        <p:spPr>
          <a:xfrm>
            <a:off x="10156722" y="1689293"/>
            <a:ext cx="2035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U1</a:t>
            </a:r>
          </a:p>
          <a:p>
            <a:endParaRPr lang="en-IN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Demand = 10 kW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Max mass demand flow rate = 10 kg/s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A36460-FA17-8DF6-E806-B7EFA59B3DB4}"/>
              </a:ext>
            </a:extLst>
          </p:cNvPr>
          <p:cNvSpPr txBox="1"/>
          <p:nvPr/>
        </p:nvSpPr>
        <p:spPr>
          <a:xfrm>
            <a:off x="6125500" y="3575446"/>
            <a:ext cx="20451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U2</a:t>
            </a:r>
          </a:p>
          <a:p>
            <a:endParaRPr lang="en-IN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Demand = 15 kW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Max mass demand flow rate = 20 kg/s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31DF7-AC41-E086-50E8-FFF1709E1D0F}"/>
              </a:ext>
            </a:extLst>
          </p:cNvPr>
          <p:cNvSpPr txBox="1"/>
          <p:nvPr/>
        </p:nvSpPr>
        <p:spPr>
          <a:xfrm>
            <a:off x="2094272" y="5425614"/>
            <a:ext cx="10019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How do we get the mass flow through junction J1, and temperature at J1?</a:t>
            </a:r>
          </a:p>
        </p:txBody>
      </p:sp>
    </p:spTree>
    <p:extLst>
      <p:ext uri="{BB962C8B-B14F-4D97-AF65-F5344CB8AC3E}">
        <p14:creationId xmlns:p14="http://schemas.microsoft.com/office/powerpoint/2010/main" val="163806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A726-2D3E-47FB-06C6-5F3F9D0F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3FE-1F7C-B882-36B7-C5FC101E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306594"/>
            <a:ext cx="10515600" cy="1325563"/>
          </a:xfrm>
        </p:spPr>
        <p:txBody>
          <a:bodyPr/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Algorithm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7762C4-8050-2B62-504E-10D6CA6C2509}"/>
              </a:ext>
            </a:extLst>
          </p:cNvPr>
          <p:cNvGrpSpPr/>
          <p:nvPr/>
        </p:nvGrpSpPr>
        <p:grpSpPr>
          <a:xfrm>
            <a:off x="589935" y="1659858"/>
            <a:ext cx="9512710" cy="4891548"/>
            <a:chOff x="668594" y="1681316"/>
            <a:chExt cx="9512710" cy="4891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3C39C6-B8D8-95E0-C8EF-C18D00ECE1FE}"/>
                </a:ext>
              </a:extLst>
            </p:cNvPr>
            <p:cNvSpPr/>
            <p:nvPr/>
          </p:nvSpPr>
          <p:spPr>
            <a:xfrm>
              <a:off x="668594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 (S)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CF834-45F6-6FAA-1C39-87119AA395AD}"/>
                </a:ext>
              </a:extLst>
            </p:cNvPr>
            <p:cNvSpPr/>
            <p:nvPr/>
          </p:nvSpPr>
          <p:spPr>
            <a:xfrm>
              <a:off x="4827639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EC68A0-F6E1-0DF5-781E-6DC78D547E38}"/>
                </a:ext>
              </a:extLst>
            </p:cNvPr>
            <p:cNvSpPr/>
            <p:nvPr/>
          </p:nvSpPr>
          <p:spPr>
            <a:xfrm>
              <a:off x="8863782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2D1BB-042C-AC26-9FCE-176F82CE73EC}"/>
                </a:ext>
              </a:extLst>
            </p:cNvPr>
            <p:cNvSpPr/>
            <p:nvPr/>
          </p:nvSpPr>
          <p:spPr>
            <a:xfrm>
              <a:off x="668594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3A9268-0D5A-3A81-D1E2-15D5338AEB5C}"/>
                </a:ext>
              </a:extLst>
            </p:cNvPr>
            <p:cNvSpPr/>
            <p:nvPr/>
          </p:nvSpPr>
          <p:spPr>
            <a:xfrm>
              <a:off x="668594" y="5373328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44575A-A75A-29CB-5364-8AD4A9CF9096}"/>
                </a:ext>
              </a:extLst>
            </p:cNvPr>
            <p:cNvSpPr/>
            <p:nvPr/>
          </p:nvSpPr>
          <p:spPr>
            <a:xfrm>
              <a:off x="4827639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(U2)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1882D8-1D11-E547-9191-FAA7D5A48826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86116" y="2281084"/>
              <a:ext cx="28415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0441DD-B8D9-1BF5-4305-136A618F7E6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45161" y="2281084"/>
              <a:ext cx="2718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9BCD43-2877-4DCD-7A0D-D12949C84BA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27355" y="4763730"/>
              <a:ext cx="0" cy="609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EA728C-4BB2-E899-225F-4724E869CAB7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486400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3FA5B3-11FA-E5C7-5362-15CB2BF64D81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327355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524A13-1044-7E4F-9F66-0D2DC251481D}"/>
              </a:ext>
            </a:extLst>
          </p:cNvPr>
          <p:cNvSpPr txBox="1"/>
          <p:nvPr/>
        </p:nvSpPr>
        <p:spPr>
          <a:xfrm>
            <a:off x="10156722" y="1689293"/>
            <a:ext cx="2035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U1</a:t>
            </a:r>
          </a:p>
          <a:p>
            <a:endParaRPr lang="en-IN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Demand = 100 kW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Max mass demand flow rate = 10 kg/s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8DAF9-E4A3-B325-75F2-E63E1942BF12}"/>
              </a:ext>
            </a:extLst>
          </p:cNvPr>
          <p:cNvSpPr txBox="1"/>
          <p:nvPr/>
        </p:nvSpPr>
        <p:spPr>
          <a:xfrm>
            <a:off x="4778480" y="4814707"/>
            <a:ext cx="20451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U2</a:t>
            </a:r>
          </a:p>
          <a:p>
            <a:endParaRPr lang="en-IN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Demand = 150 kW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Max mass demand flow rate = 20 kg/s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91BF0-8497-5E26-A7E9-4259AF860A53}"/>
              </a:ext>
            </a:extLst>
          </p:cNvPr>
          <p:cNvSpPr txBox="1"/>
          <p:nvPr/>
        </p:nvSpPr>
        <p:spPr>
          <a:xfrm>
            <a:off x="8278764" y="3252280"/>
            <a:ext cx="3913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Start off by defining return temperature, 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308 K</a:t>
            </a:r>
          </a:p>
          <a:p>
            <a:pPr algn="just"/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Assume the network is operating at max load, or take mass flow rate, 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W1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10 kg/s </a:t>
            </a:r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and 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W2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20 kg/s</a:t>
            </a:r>
          </a:p>
          <a:p>
            <a:pPr algn="just"/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Gives us supply temperature, 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331.81 K </a:t>
            </a:r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and 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342.71 K</a:t>
            </a:r>
          </a:p>
          <a:p>
            <a:pPr algn="just"/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Since at a given instant, J1 will have only one temperature defined, we have to choose on out of  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331.8 K</a:t>
            </a:r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and 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343.71 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01C83-006E-2127-8751-87992292ABC7}"/>
              </a:ext>
            </a:extLst>
          </p:cNvPr>
          <p:cNvSpPr txBox="1"/>
          <p:nvPr/>
        </p:nvSpPr>
        <p:spPr>
          <a:xfrm>
            <a:off x="8932608" y="1309252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308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57EC7-0EFE-DD8F-7307-D4BCAD178ED5}"/>
              </a:ext>
            </a:extLst>
          </p:cNvPr>
          <p:cNvSpPr txBox="1"/>
          <p:nvPr/>
        </p:nvSpPr>
        <p:spPr>
          <a:xfrm>
            <a:off x="6096000" y="3879460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 = 308 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773F64-263B-0455-27A1-FD75C405224B}"/>
              </a:ext>
            </a:extLst>
          </p:cNvPr>
          <p:cNvSpPr txBox="1"/>
          <p:nvPr/>
        </p:nvSpPr>
        <p:spPr>
          <a:xfrm>
            <a:off x="8932608" y="2901674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? 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63FC22-5D02-CB8C-3134-972154A3FF86}"/>
              </a:ext>
            </a:extLst>
          </p:cNvPr>
          <p:cNvSpPr txBox="1"/>
          <p:nvPr/>
        </p:nvSpPr>
        <p:spPr>
          <a:xfrm>
            <a:off x="3657598" y="3862357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? 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F5C0305-54ED-F864-B09A-7D2F18395F15}"/>
              </a:ext>
            </a:extLst>
          </p:cNvPr>
          <p:cNvSpPr/>
          <p:nvPr/>
        </p:nvSpPr>
        <p:spPr>
          <a:xfrm>
            <a:off x="9684774" y="2938127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7CF7D33-E6CE-A4E9-C216-5A3F509FC5A2}"/>
              </a:ext>
            </a:extLst>
          </p:cNvPr>
          <p:cNvSpPr/>
          <p:nvPr/>
        </p:nvSpPr>
        <p:spPr>
          <a:xfrm rot="5400000">
            <a:off x="3883745" y="4306327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9612886-1AAD-E0EB-6622-5AD50F370731}"/>
              </a:ext>
            </a:extLst>
          </p:cNvPr>
          <p:cNvSpPr/>
          <p:nvPr/>
        </p:nvSpPr>
        <p:spPr>
          <a:xfrm rot="10800000">
            <a:off x="8460660" y="1369587"/>
            <a:ext cx="471948" cy="233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964AFA3-4EBF-BEE5-35D0-73D022F0FF9D}"/>
              </a:ext>
            </a:extLst>
          </p:cNvPr>
          <p:cNvSpPr/>
          <p:nvPr/>
        </p:nvSpPr>
        <p:spPr>
          <a:xfrm rot="16200000">
            <a:off x="6325701" y="4261288"/>
            <a:ext cx="471948" cy="233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862257-986D-E168-12B1-FB2694AD5EB9}"/>
              </a:ext>
            </a:extLst>
          </p:cNvPr>
          <p:cNvSpPr txBox="1"/>
          <p:nvPr/>
        </p:nvSpPr>
        <p:spPr>
          <a:xfrm>
            <a:off x="5220928" y="1302574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308 K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0886F11-27B4-B0D7-0309-38AB2FF11282}"/>
              </a:ext>
            </a:extLst>
          </p:cNvPr>
          <p:cNvSpPr/>
          <p:nvPr/>
        </p:nvSpPr>
        <p:spPr>
          <a:xfrm rot="10800000">
            <a:off x="4748980" y="1362909"/>
            <a:ext cx="471948" cy="233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A7F92E-B22B-169C-4E33-3C3D13212793}"/>
              </a:ext>
            </a:extLst>
          </p:cNvPr>
          <p:cNvSpPr txBox="1"/>
          <p:nvPr/>
        </p:nvSpPr>
        <p:spPr>
          <a:xfrm>
            <a:off x="4842387" y="2822391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 ? K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FD2BCD8-E948-4780-A198-53033C07274D}"/>
              </a:ext>
            </a:extLst>
          </p:cNvPr>
          <p:cNvSpPr/>
          <p:nvPr/>
        </p:nvSpPr>
        <p:spPr>
          <a:xfrm>
            <a:off x="5712544" y="2858844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14" grpId="0"/>
      <p:bldP spid="16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5992E-04DC-9A9B-ABCE-03C23F255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3FDD-F77A-824D-6566-63271D6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306594"/>
            <a:ext cx="10515600" cy="1325563"/>
          </a:xfrm>
        </p:spPr>
        <p:txBody>
          <a:bodyPr/>
          <a:lstStyle/>
          <a:p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Algorithm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AA7646-BB6E-0268-93FC-B3FB98769736}"/>
              </a:ext>
            </a:extLst>
          </p:cNvPr>
          <p:cNvGrpSpPr/>
          <p:nvPr/>
        </p:nvGrpSpPr>
        <p:grpSpPr>
          <a:xfrm>
            <a:off x="589935" y="1659858"/>
            <a:ext cx="9512710" cy="4891548"/>
            <a:chOff x="668594" y="1681316"/>
            <a:chExt cx="9512710" cy="4891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CEDB83-D1B0-8A21-A5EF-EC03831FFA42}"/>
                </a:ext>
              </a:extLst>
            </p:cNvPr>
            <p:cNvSpPr/>
            <p:nvPr/>
          </p:nvSpPr>
          <p:spPr>
            <a:xfrm>
              <a:off x="668594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 (S)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591D23-8E1A-14CF-3797-60F6CB56DD24}"/>
                </a:ext>
              </a:extLst>
            </p:cNvPr>
            <p:cNvSpPr/>
            <p:nvPr/>
          </p:nvSpPr>
          <p:spPr>
            <a:xfrm>
              <a:off x="4827639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4BF86D-A394-0EDA-08A3-B5676F94523C}"/>
                </a:ext>
              </a:extLst>
            </p:cNvPr>
            <p:cNvSpPr/>
            <p:nvPr/>
          </p:nvSpPr>
          <p:spPr>
            <a:xfrm>
              <a:off x="8863782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39DA8-0013-294A-1718-BCFC4D647A26}"/>
                </a:ext>
              </a:extLst>
            </p:cNvPr>
            <p:cNvSpPr/>
            <p:nvPr/>
          </p:nvSpPr>
          <p:spPr>
            <a:xfrm>
              <a:off x="668594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494CF-F817-C0DF-0122-E3A35BF1762D}"/>
                </a:ext>
              </a:extLst>
            </p:cNvPr>
            <p:cNvSpPr/>
            <p:nvPr/>
          </p:nvSpPr>
          <p:spPr>
            <a:xfrm>
              <a:off x="668594" y="5373328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6A60B-3485-B3EE-846D-925B9C10A437}"/>
                </a:ext>
              </a:extLst>
            </p:cNvPr>
            <p:cNvSpPr/>
            <p:nvPr/>
          </p:nvSpPr>
          <p:spPr>
            <a:xfrm>
              <a:off x="4827639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(U2)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73B849-124A-52DD-B223-406A8BFD861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86116" y="2281084"/>
              <a:ext cx="28415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ABB7A1-08E3-402A-275B-9AE12AB6C22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45161" y="2281084"/>
              <a:ext cx="2718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9DB948-C8B2-AAF6-59F3-E720A9C2930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27355" y="4763730"/>
              <a:ext cx="0" cy="609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C0B3C-8DDD-87A2-3C16-AE65CA74D56E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486400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E7B41F-33DE-F469-57B9-BCA077ADF521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327355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916BBD-C84D-4420-8D59-072ACD0C5C26}"/>
              </a:ext>
            </a:extLst>
          </p:cNvPr>
          <p:cNvSpPr txBox="1"/>
          <p:nvPr/>
        </p:nvSpPr>
        <p:spPr>
          <a:xfrm>
            <a:off x="10156722" y="1689293"/>
            <a:ext cx="2035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U1</a:t>
            </a:r>
          </a:p>
          <a:p>
            <a:endParaRPr lang="en-IN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Demand = 100 kW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Max mass demand flow rate = 10 kg/s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D45929-0056-B9C2-04BB-DAB21B01A49F}"/>
              </a:ext>
            </a:extLst>
          </p:cNvPr>
          <p:cNvSpPr txBox="1"/>
          <p:nvPr/>
        </p:nvSpPr>
        <p:spPr>
          <a:xfrm>
            <a:off x="4778480" y="4814707"/>
            <a:ext cx="20451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U2</a:t>
            </a:r>
          </a:p>
          <a:p>
            <a:endParaRPr lang="en-IN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Demand = 150 kW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Max mass demand flow rate = 20 kg/s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341C3-434A-EAFE-5814-2760357A70FC}"/>
              </a:ext>
            </a:extLst>
          </p:cNvPr>
          <p:cNvSpPr txBox="1"/>
          <p:nvPr/>
        </p:nvSpPr>
        <p:spPr>
          <a:xfrm>
            <a:off x="8278764" y="3252280"/>
            <a:ext cx="3913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Taking the greater of the two, ensures a reduction in load on the system, or clearly the mass flow rate falls for any one of the sink, however the demand is successfully met. Hence 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343.71 K</a:t>
            </a:r>
            <a:endParaRPr lang="en-IN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algn="just"/>
            <a:r>
              <a:rPr lang="en-IN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Cascading this entire calculation, int the similar manner we can obtain the mass flow rates and temperatures at every junction!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B28DC-31B6-B228-E482-991C0CB7EC98}"/>
              </a:ext>
            </a:extLst>
          </p:cNvPr>
          <p:cNvSpPr txBox="1"/>
          <p:nvPr/>
        </p:nvSpPr>
        <p:spPr>
          <a:xfrm>
            <a:off x="8932608" y="1309252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308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3CEA8-9777-B2AA-17F4-93EF6DA4C53A}"/>
              </a:ext>
            </a:extLst>
          </p:cNvPr>
          <p:cNvSpPr txBox="1"/>
          <p:nvPr/>
        </p:nvSpPr>
        <p:spPr>
          <a:xfrm>
            <a:off x="6096000" y="3879460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 = 308 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B5F20-B792-EE99-1BA5-A53E492371CF}"/>
              </a:ext>
            </a:extLst>
          </p:cNvPr>
          <p:cNvSpPr txBox="1"/>
          <p:nvPr/>
        </p:nvSpPr>
        <p:spPr>
          <a:xfrm>
            <a:off x="8664680" y="2889368"/>
            <a:ext cx="162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343.71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D42C8-CFB7-18CB-37CE-75F00C2C4FCA}"/>
              </a:ext>
            </a:extLst>
          </p:cNvPr>
          <p:cNvSpPr txBox="1"/>
          <p:nvPr/>
        </p:nvSpPr>
        <p:spPr>
          <a:xfrm>
            <a:off x="3357714" y="3862357"/>
            <a:ext cx="146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343.71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0A7B29F-BB93-90DE-EFDC-0BADA833A9C3}"/>
              </a:ext>
            </a:extLst>
          </p:cNvPr>
          <p:cNvSpPr/>
          <p:nvPr/>
        </p:nvSpPr>
        <p:spPr>
          <a:xfrm>
            <a:off x="10055942" y="2908241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551C1F0-AFDF-9734-7EC3-206B65020339}"/>
              </a:ext>
            </a:extLst>
          </p:cNvPr>
          <p:cNvSpPr/>
          <p:nvPr/>
        </p:nvSpPr>
        <p:spPr>
          <a:xfrm rot="5400000">
            <a:off x="3883745" y="4306327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0500BBB-1867-FD3A-9D4E-CDBE4966494E}"/>
              </a:ext>
            </a:extLst>
          </p:cNvPr>
          <p:cNvSpPr/>
          <p:nvPr/>
        </p:nvSpPr>
        <p:spPr>
          <a:xfrm rot="10800000">
            <a:off x="8460660" y="1369587"/>
            <a:ext cx="471948" cy="233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3577FA1-BD86-9D7B-CF81-78985AA8C2C9}"/>
              </a:ext>
            </a:extLst>
          </p:cNvPr>
          <p:cNvSpPr/>
          <p:nvPr/>
        </p:nvSpPr>
        <p:spPr>
          <a:xfrm rot="16200000">
            <a:off x="6325701" y="4261288"/>
            <a:ext cx="471948" cy="233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F99DD3-7F5C-54E8-0C43-B1676A8ED75B}"/>
              </a:ext>
            </a:extLst>
          </p:cNvPr>
          <p:cNvSpPr txBox="1"/>
          <p:nvPr/>
        </p:nvSpPr>
        <p:spPr>
          <a:xfrm>
            <a:off x="5220928" y="1302574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308 K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F698361-5697-A995-C377-254E3ABDD7AF}"/>
              </a:ext>
            </a:extLst>
          </p:cNvPr>
          <p:cNvSpPr/>
          <p:nvPr/>
        </p:nvSpPr>
        <p:spPr>
          <a:xfrm rot="10800000">
            <a:off x="4748980" y="1362909"/>
            <a:ext cx="471948" cy="233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9D18D-5BB5-353D-146B-2AF6DC5D32E5}"/>
              </a:ext>
            </a:extLst>
          </p:cNvPr>
          <p:cNvSpPr txBox="1"/>
          <p:nvPr/>
        </p:nvSpPr>
        <p:spPr>
          <a:xfrm>
            <a:off x="4667865" y="2871238"/>
            <a:ext cx="146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343.71 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K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D64F890-1AA5-DB5B-56E3-DCAFAEDF0CAF}"/>
              </a:ext>
            </a:extLst>
          </p:cNvPr>
          <p:cNvSpPr/>
          <p:nvPr/>
        </p:nvSpPr>
        <p:spPr>
          <a:xfrm>
            <a:off x="6096000" y="2906870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14" grpId="0"/>
      <p:bldP spid="16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671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Ming Std L</vt:lpstr>
      <vt:lpstr>Arial</vt:lpstr>
      <vt:lpstr>Calibri</vt:lpstr>
      <vt:lpstr>Calibri Light</vt:lpstr>
      <vt:lpstr>Office Theme</vt:lpstr>
      <vt:lpstr>Regional Heating Network (RHN) – Graph model</vt:lpstr>
      <vt:lpstr>Solution approach</vt:lpstr>
      <vt:lpstr>Use of BFS while building connections</vt:lpstr>
      <vt:lpstr>Assumptions of our current model</vt:lpstr>
      <vt:lpstr>Dry Run of building a network</vt:lpstr>
      <vt:lpstr>Algorithm</vt:lpstr>
      <vt:lpstr>Algorithm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Mukherjee</dc:creator>
  <cp:lastModifiedBy>Aditya Mukherjee</cp:lastModifiedBy>
  <cp:revision>3</cp:revision>
  <dcterms:created xsi:type="dcterms:W3CDTF">2025-03-11T05:59:07Z</dcterms:created>
  <dcterms:modified xsi:type="dcterms:W3CDTF">2025-03-11T11:13:14Z</dcterms:modified>
</cp:coreProperties>
</file>