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953D9-A8E5-125C-3B40-71238F76A2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9A09A6C-36CD-0B93-BB3C-111501782D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9165D3E-6331-B6FC-05B2-A82A18AE9104}"/>
              </a:ext>
            </a:extLst>
          </p:cNvPr>
          <p:cNvSpPr>
            <a:spLocks noGrp="1"/>
          </p:cNvSpPr>
          <p:nvPr>
            <p:ph type="dt" sz="half" idx="10"/>
          </p:nvPr>
        </p:nvSpPr>
        <p:spPr/>
        <p:txBody>
          <a:bodyPr/>
          <a:lstStyle/>
          <a:p>
            <a:fld id="{FB1CC132-6B6C-4371-BE56-7C06C690C77F}" type="datetimeFigureOut">
              <a:rPr lang="en-IN" smtClean="0"/>
              <a:t>29-03-2024</a:t>
            </a:fld>
            <a:endParaRPr lang="en-IN"/>
          </a:p>
        </p:txBody>
      </p:sp>
      <p:sp>
        <p:nvSpPr>
          <p:cNvPr id="5" name="Footer Placeholder 4">
            <a:extLst>
              <a:ext uri="{FF2B5EF4-FFF2-40B4-BE49-F238E27FC236}">
                <a16:creationId xmlns:a16="http://schemas.microsoft.com/office/drawing/2014/main" id="{70E3F55A-1D00-7D30-2F9E-AD5C964CB8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57CAD4-2984-4319-E211-83C0F13120B7}"/>
              </a:ext>
            </a:extLst>
          </p:cNvPr>
          <p:cNvSpPr>
            <a:spLocks noGrp="1"/>
          </p:cNvSpPr>
          <p:nvPr>
            <p:ph type="sldNum" sz="quarter" idx="12"/>
          </p:nvPr>
        </p:nvSpPr>
        <p:spPr/>
        <p:txBody>
          <a:bodyPr/>
          <a:lstStyle/>
          <a:p>
            <a:fld id="{9220A216-01D1-4346-9F10-EDF8920FE3A6}" type="slidenum">
              <a:rPr lang="en-IN" smtClean="0"/>
              <a:t>‹#›</a:t>
            </a:fld>
            <a:endParaRPr lang="en-IN"/>
          </a:p>
        </p:txBody>
      </p:sp>
    </p:spTree>
    <p:extLst>
      <p:ext uri="{BB962C8B-B14F-4D97-AF65-F5344CB8AC3E}">
        <p14:creationId xmlns:p14="http://schemas.microsoft.com/office/powerpoint/2010/main" val="4154608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6DC46-AFA3-6D8B-CE29-23B49B8B299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CD6E11-1624-A72A-FAA6-40FC33EA4F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2AC79C-9578-BF40-FDA0-B4BD66160136}"/>
              </a:ext>
            </a:extLst>
          </p:cNvPr>
          <p:cNvSpPr>
            <a:spLocks noGrp="1"/>
          </p:cNvSpPr>
          <p:nvPr>
            <p:ph type="dt" sz="half" idx="10"/>
          </p:nvPr>
        </p:nvSpPr>
        <p:spPr/>
        <p:txBody>
          <a:bodyPr/>
          <a:lstStyle/>
          <a:p>
            <a:fld id="{FB1CC132-6B6C-4371-BE56-7C06C690C77F}" type="datetimeFigureOut">
              <a:rPr lang="en-IN" smtClean="0"/>
              <a:t>29-03-2024</a:t>
            </a:fld>
            <a:endParaRPr lang="en-IN"/>
          </a:p>
        </p:txBody>
      </p:sp>
      <p:sp>
        <p:nvSpPr>
          <p:cNvPr id="5" name="Footer Placeholder 4">
            <a:extLst>
              <a:ext uri="{FF2B5EF4-FFF2-40B4-BE49-F238E27FC236}">
                <a16:creationId xmlns:a16="http://schemas.microsoft.com/office/drawing/2014/main" id="{03205C27-4FCC-8BFE-886A-7655805328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E64F70-D07D-7BE1-E328-D82162F840F6}"/>
              </a:ext>
            </a:extLst>
          </p:cNvPr>
          <p:cNvSpPr>
            <a:spLocks noGrp="1"/>
          </p:cNvSpPr>
          <p:nvPr>
            <p:ph type="sldNum" sz="quarter" idx="12"/>
          </p:nvPr>
        </p:nvSpPr>
        <p:spPr/>
        <p:txBody>
          <a:bodyPr/>
          <a:lstStyle/>
          <a:p>
            <a:fld id="{9220A216-01D1-4346-9F10-EDF8920FE3A6}" type="slidenum">
              <a:rPr lang="en-IN" smtClean="0"/>
              <a:t>‹#›</a:t>
            </a:fld>
            <a:endParaRPr lang="en-IN"/>
          </a:p>
        </p:txBody>
      </p:sp>
    </p:spTree>
    <p:extLst>
      <p:ext uri="{BB962C8B-B14F-4D97-AF65-F5344CB8AC3E}">
        <p14:creationId xmlns:p14="http://schemas.microsoft.com/office/powerpoint/2010/main" val="3151205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EEE3B3-394D-BE0B-A754-4FF58D4E296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356D815-0D61-716C-C7EB-1A1E901A7E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FD63A8-C306-E2B2-B195-C0499EB06712}"/>
              </a:ext>
            </a:extLst>
          </p:cNvPr>
          <p:cNvSpPr>
            <a:spLocks noGrp="1"/>
          </p:cNvSpPr>
          <p:nvPr>
            <p:ph type="dt" sz="half" idx="10"/>
          </p:nvPr>
        </p:nvSpPr>
        <p:spPr/>
        <p:txBody>
          <a:bodyPr/>
          <a:lstStyle/>
          <a:p>
            <a:fld id="{FB1CC132-6B6C-4371-BE56-7C06C690C77F}" type="datetimeFigureOut">
              <a:rPr lang="en-IN" smtClean="0"/>
              <a:t>29-03-2024</a:t>
            </a:fld>
            <a:endParaRPr lang="en-IN"/>
          </a:p>
        </p:txBody>
      </p:sp>
      <p:sp>
        <p:nvSpPr>
          <p:cNvPr id="5" name="Footer Placeholder 4">
            <a:extLst>
              <a:ext uri="{FF2B5EF4-FFF2-40B4-BE49-F238E27FC236}">
                <a16:creationId xmlns:a16="http://schemas.microsoft.com/office/drawing/2014/main" id="{9E545848-EEF5-BEE2-9488-B6ACF77BCA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F6AAA7-50CA-4E7E-C3E2-2E6C4D3D2A74}"/>
              </a:ext>
            </a:extLst>
          </p:cNvPr>
          <p:cNvSpPr>
            <a:spLocks noGrp="1"/>
          </p:cNvSpPr>
          <p:nvPr>
            <p:ph type="sldNum" sz="quarter" idx="12"/>
          </p:nvPr>
        </p:nvSpPr>
        <p:spPr/>
        <p:txBody>
          <a:bodyPr/>
          <a:lstStyle/>
          <a:p>
            <a:fld id="{9220A216-01D1-4346-9F10-EDF8920FE3A6}" type="slidenum">
              <a:rPr lang="en-IN" smtClean="0"/>
              <a:t>‹#›</a:t>
            </a:fld>
            <a:endParaRPr lang="en-IN"/>
          </a:p>
        </p:txBody>
      </p:sp>
    </p:spTree>
    <p:extLst>
      <p:ext uri="{BB962C8B-B14F-4D97-AF65-F5344CB8AC3E}">
        <p14:creationId xmlns:p14="http://schemas.microsoft.com/office/powerpoint/2010/main" val="1056422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986CB-8F15-607A-53B3-1223E29588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8CBE3BD-254A-FB4C-A02F-8EFAF2D2DE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1BCFB0-D688-4186-8A2E-079C84D298A8}"/>
              </a:ext>
            </a:extLst>
          </p:cNvPr>
          <p:cNvSpPr>
            <a:spLocks noGrp="1"/>
          </p:cNvSpPr>
          <p:nvPr>
            <p:ph type="dt" sz="half" idx="10"/>
          </p:nvPr>
        </p:nvSpPr>
        <p:spPr/>
        <p:txBody>
          <a:bodyPr/>
          <a:lstStyle/>
          <a:p>
            <a:fld id="{FB1CC132-6B6C-4371-BE56-7C06C690C77F}" type="datetimeFigureOut">
              <a:rPr lang="en-IN" smtClean="0"/>
              <a:t>29-03-2024</a:t>
            </a:fld>
            <a:endParaRPr lang="en-IN"/>
          </a:p>
        </p:txBody>
      </p:sp>
      <p:sp>
        <p:nvSpPr>
          <p:cNvPr id="5" name="Footer Placeholder 4">
            <a:extLst>
              <a:ext uri="{FF2B5EF4-FFF2-40B4-BE49-F238E27FC236}">
                <a16:creationId xmlns:a16="http://schemas.microsoft.com/office/drawing/2014/main" id="{1259C3B6-B634-E08F-8490-B2CE0C13B0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E99C38-9723-8C29-A186-5EC81CDCF27D}"/>
              </a:ext>
            </a:extLst>
          </p:cNvPr>
          <p:cNvSpPr>
            <a:spLocks noGrp="1"/>
          </p:cNvSpPr>
          <p:nvPr>
            <p:ph type="sldNum" sz="quarter" idx="12"/>
          </p:nvPr>
        </p:nvSpPr>
        <p:spPr/>
        <p:txBody>
          <a:bodyPr/>
          <a:lstStyle/>
          <a:p>
            <a:fld id="{9220A216-01D1-4346-9F10-EDF8920FE3A6}" type="slidenum">
              <a:rPr lang="en-IN" smtClean="0"/>
              <a:t>‹#›</a:t>
            </a:fld>
            <a:endParaRPr lang="en-IN"/>
          </a:p>
        </p:txBody>
      </p:sp>
    </p:spTree>
    <p:extLst>
      <p:ext uri="{BB962C8B-B14F-4D97-AF65-F5344CB8AC3E}">
        <p14:creationId xmlns:p14="http://schemas.microsoft.com/office/powerpoint/2010/main" val="1997393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17795-DFB7-CA08-71B6-A137D64B7C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5B6416E-3F02-2B0A-87AC-31C8BBD2693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A218F6-B0B9-06B6-59CC-61ADE2972882}"/>
              </a:ext>
            </a:extLst>
          </p:cNvPr>
          <p:cNvSpPr>
            <a:spLocks noGrp="1"/>
          </p:cNvSpPr>
          <p:nvPr>
            <p:ph type="dt" sz="half" idx="10"/>
          </p:nvPr>
        </p:nvSpPr>
        <p:spPr/>
        <p:txBody>
          <a:bodyPr/>
          <a:lstStyle/>
          <a:p>
            <a:fld id="{FB1CC132-6B6C-4371-BE56-7C06C690C77F}" type="datetimeFigureOut">
              <a:rPr lang="en-IN" smtClean="0"/>
              <a:t>29-03-2024</a:t>
            </a:fld>
            <a:endParaRPr lang="en-IN"/>
          </a:p>
        </p:txBody>
      </p:sp>
      <p:sp>
        <p:nvSpPr>
          <p:cNvPr id="5" name="Footer Placeholder 4">
            <a:extLst>
              <a:ext uri="{FF2B5EF4-FFF2-40B4-BE49-F238E27FC236}">
                <a16:creationId xmlns:a16="http://schemas.microsoft.com/office/drawing/2014/main" id="{64023BE3-6884-86C7-259B-51AA465A9D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AE4E33-E56A-A7D8-799B-9435C0644863}"/>
              </a:ext>
            </a:extLst>
          </p:cNvPr>
          <p:cNvSpPr>
            <a:spLocks noGrp="1"/>
          </p:cNvSpPr>
          <p:nvPr>
            <p:ph type="sldNum" sz="quarter" idx="12"/>
          </p:nvPr>
        </p:nvSpPr>
        <p:spPr/>
        <p:txBody>
          <a:bodyPr/>
          <a:lstStyle/>
          <a:p>
            <a:fld id="{9220A216-01D1-4346-9F10-EDF8920FE3A6}" type="slidenum">
              <a:rPr lang="en-IN" smtClean="0"/>
              <a:t>‹#›</a:t>
            </a:fld>
            <a:endParaRPr lang="en-IN"/>
          </a:p>
        </p:txBody>
      </p:sp>
    </p:spTree>
    <p:extLst>
      <p:ext uri="{BB962C8B-B14F-4D97-AF65-F5344CB8AC3E}">
        <p14:creationId xmlns:p14="http://schemas.microsoft.com/office/powerpoint/2010/main" val="1369029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E1B07-B847-7C2A-67EF-83EFE94B99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982D69F-70DF-899B-9449-FF1770B0F9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A512AF5-8001-2DD9-EFA3-19E2C7F3E9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F40F305-5416-70D5-5276-9A9C5618FB41}"/>
              </a:ext>
            </a:extLst>
          </p:cNvPr>
          <p:cNvSpPr>
            <a:spLocks noGrp="1"/>
          </p:cNvSpPr>
          <p:nvPr>
            <p:ph type="dt" sz="half" idx="10"/>
          </p:nvPr>
        </p:nvSpPr>
        <p:spPr/>
        <p:txBody>
          <a:bodyPr/>
          <a:lstStyle/>
          <a:p>
            <a:fld id="{FB1CC132-6B6C-4371-BE56-7C06C690C77F}" type="datetimeFigureOut">
              <a:rPr lang="en-IN" smtClean="0"/>
              <a:t>29-03-2024</a:t>
            </a:fld>
            <a:endParaRPr lang="en-IN"/>
          </a:p>
        </p:txBody>
      </p:sp>
      <p:sp>
        <p:nvSpPr>
          <p:cNvPr id="6" name="Footer Placeholder 5">
            <a:extLst>
              <a:ext uri="{FF2B5EF4-FFF2-40B4-BE49-F238E27FC236}">
                <a16:creationId xmlns:a16="http://schemas.microsoft.com/office/drawing/2014/main" id="{7977E24E-A549-73BE-30F4-5D6383E359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6359C2-5CF1-BDDA-6EB5-E66EC67CA414}"/>
              </a:ext>
            </a:extLst>
          </p:cNvPr>
          <p:cNvSpPr>
            <a:spLocks noGrp="1"/>
          </p:cNvSpPr>
          <p:nvPr>
            <p:ph type="sldNum" sz="quarter" idx="12"/>
          </p:nvPr>
        </p:nvSpPr>
        <p:spPr/>
        <p:txBody>
          <a:bodyPr/>
          <a:lstStyle/>
          <a:p>
            <a:fld id="{9220A216-01D1-4346-9F10-EDF8920FE3A6}" type="slidenum">
              <a:rPr lang="en-IN" smtClean="0"/>
              <a:t>‹#›</a:t>
            </a:fld>
            <a:endParaRPr lang="en-IN"/>
          </a:p>
        </p:txBody>
      </p:sp>
    </p:spTree>
    <p:extLst>
      <p:ext uri="{BB962C8B-B14F-4D97-AF65-F5344CB8AC3E}">
        <p14:creationId xmlns:p14="http://schemas.microsoft.com/office/powerpoint/2010/main" val="1811362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9DD4D-0C0A-33A4-F601-F30A0D6C173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5E2B6D8-E6D5-D9C2-0970-64531F4C84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64C1F4-8D82-BD64-0C6D-631B9D53D5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E189FCC-A435-A485-E236-2EC1D6FEEE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FDCCFD-E87D-B6CB-CCB6-BE528DA880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B8E1214-1B8F-E725-9D47-905D26DAFF26}"/>
              </a:ext>
            </a:extLst>
          </p:cNvPr>
          <p:cNvSpPr>
            <a:spLocks noGrp="1"/>
          </p:cNvSpPr>
          <p:nvPr>
            <p:ph type="dt" sz="half" idx="10"/>
          </p:nvPr>
        </p:nvSpPr>
        <p:spPr/>
        <p:txBody>
          <a:bodyPr/>
          <a:lstStyle/>
          <a:p>
            <a:fld id="{FB1CC132-6B6C-4371-BE56-7C06C690C77F}" type="datetimeFigureOut">
              <a:rPr lang="en-IN" smtClean="0"/>
              <a:t>29-03-2024</a:t>
            </a:fld>
            <a:endParaRPr lang="en-IN"/>
          </a:p>
        </p:txBody>
      </p:sp>
      <p:sp>
        <p:nvSpPr>
          <p:cNvPr id="8" name="Footer Placeholder 7">
            <a:extLst>
              <a:ext uri="{FF2B5EF4-FFF2-40B4-BE49-F238E27FC236}">
                <a16:creationId xmlns:a16="http://schemas.microsoft.com/office/drawing/2014/main" id="{F3D4F6FD-24A3-66C7-A146-2D68D216381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D5E6D1B-6E9E-F6E4-9A8A-85894D623AE8}"/>
              </a:ext>
            </a:extLst>
          </p:cNvPr>
          <p:cNvSpPr>
            <a:spLocks noGrp="1"/>
          </p:cNvSpPr>
          <p:nvPr>
            <p:ph type="sldNum" sz="quarter" idx="12"/>
          </p:nvPr>
        </p:nvSpPr>
        <p:spPr/>
        <p:txBody>
          <a:bodyPr/>
          <a:lstStyle/>
          <a:p>
            <a:fld id="{9220A216-01D1-4346-9F10-EDF8920FE3A6}" type="slidenum">
              <a:rPr lang="en-IN" smtClean="0"/>
              <a:t>‹#›</a:t>
            </a:fld>
            <a:endParaRPr lang="en-IN"/>
          </a:p>
        </p:txBody>
      </p:sp>
    </p:spTree>
    <p:extLst>
      <p:ext uri="{BB962C8B-B14F-4D97-AF65-F5344CB8AC3E}">
        <p14:creationId xmlns:p14="http://schemas.microsoft.com/office/powerpoint/2010/main" val="1284836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A37BB-90D8-5E1A-CF90-EA01C6B16BD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6AD9C71-2EC4-4503-2499-B1A8F73149F4}"/>
              </a:ext>
            </a:extLst>
          </p:cNvPr>
          <p:cNvSpPr>
            <a:spLocks noGrp="1"/>
          </p:cNvSpPr>
          <p:nvPr>
            <p:ph type="dt" sz="half" idx="10"/>
          </p:nvPr>
        </p:nvSpPr>
        <p:spPr/>
        <p:txBody>
          <a:bodyPr/>
          <a:lstStyle/>
          <a:p>
            <a:fld id="{FB1CC132-6B6C-4371-BE56-7C06C690C77F}" type="datetimeFigureOut">
              <a:rPr lang="en-IN" smtClean="0"/>
              <a:t>29-03-2024</a:t>
            </a:fld>
            <a:endParaRPr lang="en-IN"/>
          </a:p>
        </p:txBody>
      </p:sp>
      <p:sp>
        <p:nvSpPr>
          <p:cNvPr id="4" name="Footer Placeholder 3">
            <a:extLst>
              <a:ext uri="{FF2B5EF4-FFF2-40B4-BE49-F238E27FC236}">
                <a16:creationId xmlns:a16="http://schemas.microsoft.com/office/drawing/2014/main" id="{283E4203-1093-7C10-A06B-31DF6828E99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A6DCE11-746B-A745-545E-D9971B1B0882}"/>
              </a:ext>
            </a:extLst>
          </p:cNvPr>
          <p:cNvSpPr>
            <a:spLocks noGrp="1"/>
          </p:cNvSpPr>
          <p:nvPr>
            <p:ph type="sldNum" sz="quarter" idx="12"/>
          </p:nvPr>
        </p:nvSpPr>
        <p:spPr/>
        <p:txBody>
          <a:bodyPr/>
          <a:lstStyle/>
          <a:p>
            <a:fld id="{9220A216-01D1-4346-9F10-EDF8920FE3A6}" type="slidenum">
              <a:rPr lang="en-IN" smtClean="0"/>
              <a:t>‹#›</a:t>
            </a:fld>
            <a:endParaRPr lang="en-IN"/>
          </a:p>
        </p:txBody>
      </p:sp>
    </p:spTree>
    <p:extLst>
      <p:ext uri="{BB962C8B-B14F-4D97-AF65-F5344CB8AC3E}">
        <p14:creationId xmlns:p14="http://schemas.microsoft.com/office/powerpoint/2010/main" val="2063524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89467F-21EF-EABF-5DDD-D5CA37CFDFC4}"/>
              </a:ext>
            </a:extLst>
          </p:cNvPr>
          <p:cNvSpPr>
            <a:spLocks noGrp="1"/>
          </p:cNvSpPr>
          <p:nvPr>
            <p:ph type="dt" sz="half" idx="10"/>
          </p:nvPr>
        </p:nvSpPr>
        <p:spPr/>
        <p:txBody>
          <a:bodyPr/>
          <a:lstStyle/>
          <a:p>
            <a:fld id="{FB1CC132-6B6C-4371-BE56-7C06C690C77F}" type="datetimeFigureOut">
              <a:rPr lang="en-IN" smtClean="0"/>
              <a:t>29-03-2024</a:t>
            </a:fld>
            <a:endParaRPr lang="en-IN"/>
          </a:p>
        </p:txBody>
      </p:sp>
      <p:sp>
        <p:nvSpPr>
          <p:cNvPr id="3" name="Footer Placeholder 2">
            <a:extLst>
              <a:ext uri="{FF2B5EF4-FFF2-40B4-BE49-F238E27FC236}">
                <a16:creationId xmlns:a16="http://schemas.microsoft.com/office/drawing/2014/main" id="{FD41C2B0-2888-F3C6-BFF7-405967791E3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6C62323-973F-4841-6629-72575E539CF0}"/>
              </a:ext>
            </a:extLst>
          </p:cNvPr>
          <p:cNvSpPr>
            <a:spLocks noGrp="1"/>
          </p:cNvSpPr>
          <p:nvPr>
            <p:ph type="sldNum" sz="quarter" idx="12"/>
          </p:nvPr>
        </p:nvSpPr>
        <p:spPr/>
        <p:txBody>
          <a:bodyPr/>
          <a:lstStyle/>
          <a:p>
            <a:fld id="{9220A216-01D1-4346-9F10-EDF8920FE3A6}" type="slidenum">
              <a:rPr lang="en-IN" smtClean="0"/>
              <a:t>‹#›</a:t>
            </a:fld>
            <a:endParaRPr lang="en-IN"/>
          </a:p>
        </p:txBody>
      </p:sp>
    </p:spTree>
    <p:extLst>
      <p:ext uri="{BB962C8B-B14F-4D97-AF65-F5344CB8AC3E}">
        <p14:creationId xmlns:p14="http://schemas.microsoft.com/office/powerpoint/2010/main" val="1063936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AB0BB-4983-4CEF-7728-BB4A8BB33F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FE36373-3F34-BE50-1BC0-2599C3A45B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3EBB3B4-7176-4224-1844-2F764FF8AA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40AB55-866C-AC4C-8D0C-0D44DA9EAFCE}"/>
              </a:ext>
            </a:extLst>
          </p:cNvPr>
          <p:cNvSpPr>
            <a:spLocks noGrp="1"/>
          </p:cNvSpPr>
          <p:nvPr>
            <p:ph type="dt" sz="half" idx="10"/>
          </p:nvPr>
        </p:nvSpPr>
        <p:spPr/>
        <p:txBody>
          <a:bodyPr/>
          <a:lstStyle/>
          <a:p>
            <a:fld id="{FB1CC132-6B6C-4371-BE56-7C06C690C77F}" type="datetimeFigureOut">
              <a:rPr lang="en-IN" smtClean="0"/>
              <a:t>29-03-2024</a:t>
            </a:fld>
            <a:endParaRPr lang="en-IN"/>
          </a:p>
        </p:txBody>
      </p:sp>
      <p:sp>
        <p:nvSpPr>
          <p:cNvPr id="6" name="Footer Placeholder 5">
            <a:extLst>
              <a:ext uri="{FF2B5EF4-FFF2-40B4-BE49-F238E27FC236}">
                <a16:creationId xmlns:a16="http://schemas.microsoft.com/office/drawing/2014/main" id="{9B1F2204-CFE4-833C-1A0A-CCA45B03C6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FC146B3-5B0D-5233-728C-D427A372431C}"/>
              </a:ext>
            </a:extLst>
          </p:cNvPr>
          <p:cNvSpPr>
            <a:spLocks noGrp="1"/>
          </p:cNvSpPr>
          <p:nvPr>
            <p:ph type="sldNum" sz="quarter" idx="12"/>
          </p:nvPr>
        </p:nvSpPr>
        <p:spPr/>
        <p:txBody>
          <a:bodyPr/>
          <a:lstStyle/>
          <a:p>
            <a:fld id="{9220A216-01D1-4346-9F10-EDF8920FE3A6}" type="slidenum">
              <a:rPr lang="en-IN" smtClean="0"/>
              <a:t>‹#›</a:t>
            </a:fld>
            <a:endParaRPr lang="en-IN"/>
          </a:p>
        </p:txBody>
      </p:sp>
    </p:spTree>
    <p:extLst>
      <p:ext uri="{BB962C8B-B14F-4D97-AF65-F5344CB8AC3E}">
        <p14:creationId xmlns:p14="http://schemas.microsoft.com/office/powerpoint/2010/main" val="994702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01CAC-7E40-9874-64BD-35DA741238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41031F1-C061-C344-6B09-68D2382E56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B17AE16-83B4-E6F7-175D-2A4CD44DE0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9B9B5E-3628-CF80-197D-20BD5D86498A}"/>
              </a:ext>
            </a:extLst>
          </p:cNvPr>
          <p:cNvSpPr>
            <a:spLocks noGrp="1"/>
          </p:cNvSpPr>
          <p:nvPr>
            <p:ph type="dt" sz="half" idx="10"/>
          </p:nvPr>
        </p:nvSpPr>
        <p:spPr/>
        <p:txBody>
          <a:bodyPr/>
          <a:lstStyle/>
          <a:p>
            <a:fld id="{FB1CC132-6B6C-4371-BE56-7C06C690C77F}" type="datetimeFigureOut">
              <a:rPr lang="en-IN" smtClean="0"/>
              <a:t>29-03-2024</a:t>
            </a:fld>
            <a:endParaRPr lang="en-IN"/>
          </a:p>
        </p:txBody>
      </p:sp>
      <p:sp>
        <p:nvSpPr>
          <p:cNvPr id="6" name="Footer Placeholder 5">
            <a:extLst>
              <a:ext uri="{FF2B5EF4-FFF2-40B4-BE49-F238E27FC236}">
                <a16:creationId xmlns:a16="http://schemas.microsoft.com/office/drawing/2014/main" id="{0B298653-FAC6-014C-FF7C-FB89DB4A6D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707E3E-027F-8141-724F-E7853872C16D}"/>
              </a:ext>
            </a:extLst>
          </p:cNvPr>
          <p:cNvSpPr>
            <a:spLocks noGrp="1"/>
          </p:cNvSpPr>
          <p:nvPr>
            <p:ph type="sldNum" sz="quarter" idx="12"/>
          </p:nvPr>
        </p:nvSpPr>
        <p:spPr/>
        <p:txBody>
          <a:bodyPr/>
          <a:lstStyle/>
          <a:p>
            <a:fld id="{9220A216-01D1-4346-9F10-EDF8920FE3A6}" type="slidenum">
              <a:rPr lang="en-IN" smtClean="0"/>
              <a:t>‹#›</a:t>
            </a:fld>
            <a:endParaRPr lang="en-IN"/>
          </a:p>
        </p:txBody>
      </p:sp>
    </p:spTree>
    <p:extLst>
      <p:ext uri="{BB962C8B-B14F-4D97-AF65-F5344CB8AC3E}">
        <p14:creationId xmlns:p14="http://schemas.microsoft.com/office/powerpoint/2010/main" val="1169269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8483E0-82F3-5E5C-6CFD-6B8DBBBC1A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DFAF628-4EB1-362F-F9D7-B9BB8FC975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A06712-76D7-E280-126F-608FCB07AC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B1CC132-6B6C-4371-BE56-7C06C690C77F}" type="datetimeFigureOut">
              <a:rPr lang="en-IN" smtClean="0"/>
              <a:t>29-03-2024</a:t>
            </a:fld>
            <a:endParaRPr lang="en-IN"/>
          </a:p>
        </p:txBody>
      </p:sp>
      <p:sp>
        <p:nvSpPr>
          <p:cNvPr id="5" name="Footer Placeholder 4">
            <a:extLst>
              <a:ext uri="{FF2B5EF4-FFF2-40B4-BE49-F238E27FC236}">
                <a16:creationId xmlns:a16="http://schemas.microsoft.com/office/drawing/2014/main" id="{BD28CA3F-667E-E86C-454A-62D16AE0D3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5A7F6E06-0F36-424C-ED8B-FDFB1E668F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220A216-01D1-4346-9F10-EDF8920FE3A6}" type="slidenum">
              <a:rPr lang="en-IN" smtClean="0"/>
              <a:t>‹#›</a:t>
            </a:fld>
            <a:endParaRPr lang="en-IN"/>
          </a:p>
        </p:txBody>
      </p:sp>
    </p:spTree>
    <p:extLst>
      <p:ext uri="{BB962C8B-B14F-4D97-AF65-F5344CB8AC3E}">
        <p14:creationId xmlns:p14="http://schemas.microsoft.com/office/powerpoint/2010/main" val="15075494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AAB6F5A-48B8-F7F5-5D3A-6AEE6C8150B0}"/>
              </a:ext>
            </a:extLst>
          </p:cNvPr>
          <p:cNvPicPr>
            <a:picLocks noChangeAspect="1"/>
          </p:cNvPicPr>
          <p:nvPr/>
        </p:nvPicPr>
        <p:blipFill rotWithShape="1">
          <a:blip r:embed="rId2"/>
          <a:srcRect l="2292" r="8820"/>
          <a:stretch/>
        </p:blipFill>
        <p:spPr>
          <a:xfrm>
            <a:off x="21" y="9833"/>
            <a:ext cx="12191979" cy="6857999"/>
          </a:xfrm>
          <a:prstGeom prst="rect">
            <a:avLst/>
          </a:prstGeom>
        </p:spPr>
      </p:pic>
      <p:sp>
        <p:nvSpPr>
          <p:cNvPr id="2" name="Title 1">
            <a:extLst>
              <a:ext uri="{FF2B5EF4-FFF2-40B4-BE49-F238E27FC236}">
                <a16:creationId xmlns:a16="http://schemas.microsoft.com/office/drawing/2014/main" id="{BB7D2AE1-674B-ACE4-715D-022FFA57F103}"/>
              </a:ext>
            </a:extLst>
          </p:cNvPr>
          <p:cNvSpPr>
            <a:spLocks noGrp="1"/>
          </p:cNvSpPr>
          <p:nvPr>
            <p:ph type="ctrTitle"/>
          </p:nvPr>
        </p:nvSpPr>
        <p:spPr>
          <a:xfrm>
            <a:off x="956065" y="498764"/>
            <a:ext cx="3726596" cy="1496291"/>
          </a:xfrm>
        </p:spPr>
        <p:txBody>
          <a:bodyPr anchor="b">
            <a:normAutofit/>
          </a:bodyPr>
          <a:lstStyle/>
          <a:p>
            <a:r>
              <a:rPr lang="en-IN" sz="3200" dirty="0"/>
              <a:t>Crop Production Analysis</a:t>
            </a:r>
          </a:p>
        </p:txBody>
      </p:sp>
      <p:sp>
        <p:nvSpPr>
          <p:cNvPr id="3" name="Subtitle 2">
            <a:extLst>
              <a:ext uri="{FF2B5EF4-FFF2-40B4-BE49-F238E27FC236}">
                <a16:creationId xmlns:a16="http://schemas.microsoft.com/office/drawing/2014/main" id="{7977AB6F-6EDC-8045-6EE4-5511C18EF0AD}"/>
              </a:ext>
            </a:extLst>
          </p:cNvPr>
          <p:cNvSpPr>
            <a:spLocks noGrp="1"/>
          </p:cNvSpPr>
          <p:nvPr>
            <p:ph type="subTitle" idx="1"/>
          </p:nvPr>
        </p:nvSpPr>
        <p:spPr>
          <a:xfrm>
            <a:off x="1442079" y="2246231"/>
            <a:ext cx="2754568" cy="1019085"/>
          </a:xfrm>
        </p:spPr>
        <p:txBody>
          <a:bodyPr>
            <a:normAutofit/>
          </a:bodyPr>
          <a:lstStyle/>
          <a:p>
            <a:r>
              <a:rPr lang="en-IN" dirty="0"/>
              <a:t>Abhijit Singh</a:t>
            </a:r>
            <a:br>
              <a:rPr lang="en-IN" dirty="0"/>
            </a:br>
            <a:r>
              <a:rPr lang="en-IN" dirty="0"/>
              <a:t>Batch – MIP-DA-04</a:t>
            </a:r>
          </a:p>
        </p:txBody>
      </p:sp>
    </p:spTree>
    <p:extLst>
      <p:ext uri="{BB962C8B-B14F-4D97-AF65-F5344CB8AC3E}">
        <p14:creationId xmlns:p14="http://schemas.microsoft.com/office/powerpoint/2010/main" val="4132753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AAB6F5A-48B8-F7F5-5D3A-6AEE6C8150B0}"/>
              </a:ext>
            </a:extLst>
          </p:cNvPr>
          <p:cNvPicPr>
            <a:picLocks noChangeAspect="1"/>
          </p:cNvPicPr>
          <p:nvPr/>
        </p:nvPicPr>
        <p:blipFill rotWithShape="1">
          <a:blip r:embed="rId2"/>
          <a:srcRect l="2292" r="8820"/>
          <a:stretch/>
        </p:blipFill>
        <p:spPr>
          <a:xfrm>
            <a:off x="20" y="1"/>
            <a:ext cx="12191979" cy="6857999"/>
          </a:xfrm>
          <a:prstGeom prst="rect">
            <a:avLst/>
          </a:prstGeom>
        </p:spPr>
      </p:pic>
      <p:sp>
        <p:nvSpPr>
          <p:cNvPr id="2" name="Title 1">
            <a:extLst>
              <a:ext uri="{FF2B5EF4-FFF2-40B4-BE49-F238E27FC236}">
                <a16:creationId xmlns:a16="http://schemas.microsoft.com/office/drawing/2014/main" id="{BB7D2AE1-674B-ACE4-715D-022FFA57F103}"/>
              </a:ext>
            </a:extLst>
          </p:cNvPr>
          <p:cNvSpPr>
            <a:spLocks noGrp="1"/>
          </p:cNvSpPr>
          <p:nvPr>
            <p:ph type="ctrTitle"/>
          </p:nvPr>
        </p:nvSpPr>
        <p:spPr>
          <a:xfrm>
            <a:off x="293591" y="78887"/>
            <a:ext cx="7833371" cy="1496291"/>
          </a:xfrm>
        </p:spPr>
        <p:txBody>
          <a:bodyPr anchor="b">
            <a:normAutofit/>
          </a:bodyPr>
          <a:lstStyle/>
          <a:p>
            <a:r>
              <a:rPr lang="en-IN" sz="3200" dirty="0"/>
              <a:t>Conclusion and recommendations</a:t>
            </a:r>
          </a:p>
        </p:txBody>
      </p:sp>
      <p:sp>
        <p:nvSpPr>
          <p:cNvPr id="3" name="Subtitle 2">
            <a:extLst>
              <a:ext uri="{FF2B5EF4-FFF2-40B4-BE49-F238E27FC236}">
                <a16:creationId xmlns:a16="http://schemas.microsoft.com/office/drawing/2014/main" id="{7977AB6F-6EDC-8045-6EE4-5511C18EF0AD}"/>
              </a:ext>
            </a:extLst>
          </p:cNvPr>
          <p:cNvSpPr>
            <a:spLocks noGrp="1"/>
          </p:cNvSpPr>
          <p:nvPr>
            <p:ph type="subTitle" idx="1"/>
          </p:nvPr>
        </p:nvSpPr>
        <p:spPr>
          <a:xfrm>
            <a:off x="968943" y="2108578"/>
            <a:ext cx="8221709" cy="3564433"/>
          </a:xfrm>
        </p:spPr>
        <p:txBody>
          <a:bodyPr>
            <a:noAutofit/>
          </a:bodyPr>
          <a:lstStyle/>
          <a:p>
            <a:pPr algn="l"/>
            <a:r>
              <a:rPr lang="en-US" sz="1200" b="0" i="0" dirty="0">
                <a:solidFill>
                  <a:schemeClr val="bg1"/>
                </a:solidFill>
                <a:effectLst/>
                <a:latin typeface="Söhne"/>
              </a:rPr>
              <a:t>Overall Growth: Crop production has increased significantly since 1966, with some fluctuations.</a:t>
            </a:r>
          </a:p>
          <a:p>
            <a:pPr algn="l"/>
            <a:r>
              <a:rPr lang="en-US" sz="1200" b="0" i="0" dirty="0">
                <a:solidFill>
                  <a:schemeClr val="bg1"/>
                </a:solidFill>
                <a:effectLst/>
                <a:latin typeface="Söhne"/>
              </a:rPr>
              <a:t>Shifting Production: Rice remains the most produced crop, but there's a rise in production of barley, wheat, oilseeds, castor, sunflower, soybean, and groundnut.</a:t>
            </a:r>
          </a:p>
          <a:p>
            <a:pPr algn="l"/>
            <a:r>
              <a:rPr lang="en-US" sz="1200" b="0" i="0" dirty="0">
                <a:solidFill>
                  <a:schemeClr val="bg1"/>
                </a:solidFill>
                <a:effectLst/>
                <a:latin typeface="Söhne"/>
              </a:rPr>
              <a:t>Regional Variations: Uttar Pradesh is a leader in sugarcane, rice, and wheat production. Other states excel in specific crops: Maharashtra (kharif crops), Madhya Pradesh (soybean), Orissa &amp; West Bengal (vegetables), Uttar Pradesh (potato).</a:t>
            </a:r>
          </a:p>
          <a:p>
            <a:pPr algn="l"/>
            <a:r>
              <a:rPr lang="en-US" sz="1200" b="0" i="0" dirty="0">
                <a:solidFill>
                  <a:schemeClr val="bg1"/>
                </a:solidFill>
                <a:effectLst/>
                <a:latin typeface="Söhne"/>
              </a:rPr>
              <a:t>District-Level Insights: The heatmap allows for analysis of high-production districts for key crops (wheat, rice, sugarcane, potato).</a:t>
            </a:r>
          </a:p>
          <a:p>
            <a:pPr algn="l"/>
            <a:r>
              <a:rPr lang="en-US" sz="1200" b="0" i="0" dirty="0">
                <a:solidFill>
                  <a:schemeClr val="bg1"/>
                </a:solidFill>
                <a:effectLst/>
                <a:latin typeface="Söhne"/>
              </a:rPr>
              <a:t>Recommendations for Policy Makers</a:t>
            </a:r>
          </a:p>
          <a:p>
            <a:pPr algn="l"/>
            <a:r>
              <a:rPr lang="en-US" sz="1200" b="0" i="0" dirty="0">
                <a:solidFill>
                  <a:schemeClr val="bg1"/>
                </a:solidFill>
                <a:effectLst/>
                <a:latin typeface="Söhne"/>
              </a:rPr>
              <a:t>Focus on Increasing Productivity: While overall production has grown, policies should encourage further yield improvement per hectare. This can involve promoting better seeds, irrigation methods, and agricultural practices.</a:t>
            </a:r>
          </a:p>
          <a:p>
            <a:pPr algn="l"/>
            <a:r>
              <a:rPr lang="en-US" sz="1200" b="0" i="0" dirty="0">
                <a:solidFill>
                  <a:schemeClr val="bg1"/>
                </a:solidFill>
                <a:effectLst/>
                <a:latin typeface="Söhne"/>
              </a:rPr>
              <a:t>Diversification: Support the growing trend towards diversified crops like barley, wheat, oilseeds, etc. This reduces dependence on a few staple crops and improves dietary diversity.</a:t>
            </a:r>
          </a:p>
          <a:p>
            <a:pPr algn="l"/>
            <a:r>
              <a:rPr lang="en-US" sz="1200" b="0" i="0" dirty="0">
                <a:solidFill>
                  <a:schemeClr val="bg1"/>
                </a:solidFill>
                <a:effectLst/>
                <a:latin typeface="Söhne"/>
              </a:rPr>
              <a:t>Regional Specialization: Invest in infrastructure and support for states with high potential in specific crops (e.g., soybean in Madhya Pradesh, vegetables in Orissa &amp; West Bengal).</a:t>
            </a:r>
          </a:p>
          <a:p>
            <a:pPr algn="l"/>
            <a:r>
              <a:rPr lang="en-US" sz="1200" b="0" i="0" dirty="0">
                <a:solidFill>
                  <a:schemeClr val="bg1"/>
                </a:solidFill>
                <a:effectLst/>
                <a:latin typeface="Söhne"/>
              </a:rPr>
              <a:t>Data-Driven Decisions: Utilize the data from the dashboard and similar sources to identify areas needing improvement and tailor policies accordingly.</a:t>
            </a:r>
          </a:p>
          <a:p>
            <a:pPr algn="l"/>
            <a:r>
              <a:rPr lang="en-US" sz="1200" b="0" i="0" dirty="0">
                <a:solidFill>
                  <a:schemeClr val="bg1"/>
                </a:solidFill>
                <a:effectLst/>
                <a:latin typeface="Söhne"/>
              </a:rPr>
              <a:t>Focus on District-Level Performance: Analyze high-production districts to understand successful practices and replicate them in other areas (using the heatmap data).</a:t>
            </a:r>
          </a:p>
        </p:txBody>
      </p:sp>
    </p:spTree>
    <p:extLst>
      <p:ext uri="{BB962C8B-B14F-4D97-AF65-F5344CB8AC3E}">
        <p14:creationId xmlns:p14="http://schemas.microsoft.com/office/powerpoint/2010/main" val="407240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AAB6F5A-48B8-F7F5-5D3A-6AEE6C8150B0}"/>
              </a:ext>
            </a:extLst>
          </p:cNvPr>
          <p:cNvPicPr>
            <a:picLocks noChangeAspect="1"/>
          </p:cNvPicPr>
          <p:nvPr/>
        </p:nvPicPr>
        <p:blipFill rotWithShape="1">
          <a:blip r:embed="rId2"/>
          <a:srcRect l="2292" r="8820"/>
          <a:stretch/>
        </p:blipFill>
        <p:spPr>
          <a:xfrm>
            <a:off x="20" y="1"/>
            <a:ext cx="12191979" cy="6857999"/>
          </a:xfrm>
          <a:prstGeom prst="rect">
            <a:avLst/>
          </a:prstGeom>
        </p:spPr>
      </p:pic>
      <p:sp>
        <p:nvSpPr>
          <p:cNvPr id="2" name="Title 1">
            <a:extLst>
              <a:ext uri="{FF2B5EF4-FFF2-40B4-BE49-F238E27FC236}">
                <a16:creationId xmlns:a16="http://schemas.microsoft.com/office/drawing/2014/main" id="{BB7D2AE1-674B-ACE4-715D-022FFA57F103}"/>
              </a:ext>
            </a:extLst>
          </p:cNvPr>
          <p:cNvSpPr>
            <a:spLocks noGrp="1"/>
          </p:cNvSpPr>
          <p:nvPr>
            <p:ph type="ctrTitle"/>
          </p:nvPr>
        </p:nvSpPr>
        <p:spPr>
          <a:xfrm>
            <a:off x="293591" y="78887"/>
            <a:ext cx="7833371" cy="1496291"/>
          </a:xfrm>
        </p:spPr>
        <p:txBody>
          <a:bodyPr anchor="b">
            <a:normAutofit/>
          </a:bodyPr>
          <a:lstStyle/>
          <a:p>
            <a:r>
              <a:rPr lang="en-IN" sz="3200" dirty="0"/>
              <a:t>Introduction</a:t>
            </a:r>
          </a:p>
        </p:txBody>
      </p:sp>
      <p:sp>
        <p:nvSpPr>
          <p:cNvPr id="3" name="Subtitle 2">
            <a:extLst>
              <a:ext uri="{FF2B5EF4-FFF2-40B4-BE49-F238E27FC236}">
                <a16:creationId xmlns:a16="http://schemas.microsoft.com/office/drawing/2014/main" id="{7977AB6F-6EDC-8045-6EE4-5511C18EF0AD}"/>
              </a:ext>
            </a:extLst>
          </p:cNvPr>
          <p:cNvSpPr>
            <a:spLocks noGrp="1"/>
          </p:cNvSpPr>
          <p:nvPr>
            <p:ph type="subTitle" idx="1"/>
          </p:nvPr>
        </p:nvSpPr>
        <p:spPr>
          <a:xfrm>
            <a:off x="968943" y="2108578"/>
            <a:ext cx="8221709" cy="3564433"/>
          </a:xfrm>
        </p:spPr>
        <p:txBody>
          <a:bodyPr>
            <a:normAutofit fontScale="85000" lnSpcReduction="20000"/>
          </a:bodyPr>
          <a:lstStyle/>
          <a:p>
            <a:pPr algn="l"/>
            <a:r>
              <a:rPr lang="en-US" b="0" i="0" dirty="0">
                <a:solidFill>
                  <a:schemeClr val="bg1"/>
                </a:solidFill>
                <a:effectLst/>
                <a:latin typeface="Söhne"/>
              </a:rPr>
              <a:t>Agriculture in India has been the backbone of its economy for centuries, providing livelihoods to millions and serving as a critical component of the nation's food security. As India navigates through the complexities of modern agricultural challenges, there arises an increasing need for comprehensive analysis and informed decision-making to ensure sustainable farming practices and optimal resource allocation. In this pursuit, the internship project embarks on a journey to delve into the intricacies of Indian agriculture, leveraging data-driven insights to drive impactful change.</a:t>
            </a:r>
          </a:p>
          <a:p>
            <a:pPr algn="l"/>
            <a:r>
              <a:rPr lang="en-US" b="0" i="0" dirty="0">
                <a:solidFill>
                  <a:schemeClr val="bg1"/>
                </a:solidFill>
                <a:effectLst/>
                <a:latin typeface="Söhne"/>
              </a:rPr>
              <a:t>The project sets out with the ambition to conduct a thorough examination of Indian agriculture, focusing on district-wise and year-wise data encompassing various crops' cultivation, production, and yields. Through the lens of Power BI, the project aims to construct interactive visualizations that unravel trends, patterns, and disparities inherent in agricultural practices, thereby empowering stakeholders with actionable insights for informed decision-making.</a:t>
            </a:r>
          </a:p>
        </p:txBody>
      </p:sp>
    </p:spTree>
    <p:extLst>
      <p:ext uri="{BB962C8B-B14F-4D97-AF65-F5344CB8AC3E}">
        <p14:creationId xmlns:p14="http://schemas.microsoft.com/office/powerpoint/2010/main" val="2644310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AAB6F5A-48B8-F7F5-5D3A-6AEE6C8150B0}"/>
              </a:ext>
            </a:extLst>
          </p:cNvPr>
          <p:cNvPicPr>
            <a:picLocks noChangeAspect="1"/>
          </p:cNvPicPr>
          <p:nvPr/>
        </p:nvPicPr>
        <p:blipFill rotWithShape="1">
          <a:blip r:embed="rId2"/>
          <a:srcRect l="2292" r="8820"/>
          <a:stretch/>
        </p:blipFill>
        <p:spPr>
          <a:xfrm>
            <a:off x="20" y="1"/>
            <a:ext cx="12191979" cy="6857999"/>
          </a:xfrm>
          <a:prstGeom prst="rect">
            <a:avLst/>
          </a:prstGeom>
        </p:spPr>
      </p:pic>
      <p:sp>
        <p:nvSpPr>
          <p:cNvPr id="2" name="Title 1">
            <a:extLst>
              <a:ext uri="{FF2B5EF4-FFF2-40B4-BE49-F238E27FC236}">
                <a16:creationId xmlns:a16="http://schemas.microsoft.com/office/drawing/2014/main" id="{BB7D2AE1-674B-ACE4-715D-022FFA57F103}"/>
              </a:ext>
            </a:extLst>
          </p:cNvPr>
          <p:cNvSpPr>
            <a:spLocks noGrp="1"/>
          </p:cNvSpPr>
          <p:nvPr>
            <p:ph type="ctrTitle"/>
          </p:nvPr>
        </p:nvSpPr>
        <p:spPr>
          <a:xfrm>
            <a:off x="293591" y="78887"/>
            <a:ext cx="7833371" cy="1496291"/>
          </a:xfrm>
        </p:spPr>
        <p:txBody>
          <a:bodyPr anchor="b">
            <a:normAutofit/>
          </a:bodyPr>
          <a:lstStyle/>
          <a:p>
            <a:r>
              <a:rPr lang="en-IN" sz="3200" dirty="0"/>
              <a:t>Components of dataset</a:t>
            </a:r>
          </a:p>
        </p:txBody>
      </p:sp>
      <p:sp>
        <p:nvSpPr>
          <p:cNvPr id="3" name="Subtitle 2">
            <a:extLst>
              <a:ext uri="{FF2B5EF4-FFF2-40B4-BE49-F238E27FC236}">
                <a16:creationId xmlns:a16="http://schemas.microsoft.com/office/drawing/2014/main" id="{7977AB6F-6EDC-8045-6EE4-5511C18EF0AD}"/>
              </a:ext>
            </a:extLst>
          </p:cNvPr>
          <p:cNvSpPr>
            <a:spLocks noGrp="1"/>
          </p:cNvSpPr>
          <p:nvPr>
            <p:ph type="subTitle" idx="1"/>
          </p:nvPr>
        </p:nvSpPr>
        <p:spPr>
          <a:xfrm>
            <a:off x="968943" y="2108578"/>
            <a:ext cx="8221709" cy="3564433"/>
          </a:xfrm>
        </p:spPr>
        <p:txBody>
          <a:bodyPr>
            <a:normAutofit fontScale="92500" lnSpcReduction="10000"/>
          </a:bodyPr>
          <a:lstStyle/>
          <a:p>
            <a:pPr algn="l"/>
            <a:r>
              <a:rPr lang="en-US" sz="1400" b="0" i="0" dirty="0">
                <a:solidFill>
                  <a:schemeClr val="bg1"/>
                </a:solidFill>
                <a:effectLst/>
                <a:latin typeface="Söhne"/>
              </a:rPr>
              <a:t>The dataset offers a comprehensive view of agricultural variables across various districts and years in India. It encompasses a wide range of data points related to crop cultivation, production quantities, and yields for numerous crops. Here's a breakdown of the key components of the dataset:</a:t>
            </a:r>
          </a:p>
          <a:p>
            <a:pPr algn="l">
              <a:buFont typeface="+mj-lt"/>
              <a:buAutoNum type="arabicPeriod"/>
            </a:pPr>
            <a:r>
              <a:rPr lang="en-US" sz="1400" b="1" i="0" dirty="0">
                <a:solidFill>
                  <a:schemeClr val="bg1"/>
                </a:solidFill>
                <a:effectLst/>
                <a:latin typeface="Söhne"/>
              </a:rPr>
              <a:t>District and Year Information</a:t>
            </a:r>
            <a:r>
              <a:rPr lang="en-US" sz="1400" b="0" i="0" dirty="0">
                <a:solidFill>
                  <a:schemeClr val="bg1"/>
                </a:solidFill>
                <a:effectLst/>
                <a:latin typeface="Söhne"/>
              </a:rPr>
              <a:t>: Each entry in the dataset is associated with a specific district and year, providing the temporal and spatial context necessary for analysis.</a:t>
            </a:r>
          </a:p>
          <a:p>
            <a:pPr algn="l">
              <a:buFont typeface="+mj-lt"/>
              <a:buAutoNum type="arabicPeriod"/>
            </a:pPr>
            <a:r>
              <a:rPr lang="en-US" sz="1400" b="1" i="0" dirty="0">
                <a:solidFill>
                  <a:schemeClr val="bg1"/>
                </a:solidFill>
                <a:effectLst/>
                <a:latin typeface="Söhne"/>
              </a:rPr>
              <a:t>Crop-specific Data</a:t>
            </a:r>
            <a:r>
              <a:rPr lang="en-US" sz="1400" b="0" i="0" dirty="0">
                <a:solidFill>
                  <a:schemeClr val="bg1"/>
                </a:solidFill>
                <a:effectLst/>
                <a:latin typeface="Söhne"/>
              </a:rPr>
              <a:t>: The dataset includes information on the cultivation, production, and yields of several major crops such as rice, wheat, sorghum, millets, pulses, oilseeds, sugarcane, and more. This information is provided in terms of area (in 1000 hectares), production (in 1000 tons), and yield (in kilograms per hectare) for each crop.</a:t>
            </a:r>
          </a:p>
          <a:p>
            <a:pPr algn="l">
              <a:buFont typeface="+mj-lt"/>
              <a:buAutoNum type="arabicPeriod"/>
            </a:pPr>
            <a:r>
              <a:rPr lang="en-US" sz="1400" b="1" i="0" dirty="0">
                <a:solidFill>
                  <a:schemeClr val="bg1"/>
                </a:solidFill>
                <a:effectLst/>
                <a:latin typeface="Söhne"/>
              </a:rPr>
              <a:t>Seasonal Crop Data</a:t>
            </a:r>
            <a:r>
              <a:rPr lang="en-US" sz="1400" b="0" i="0" dirty="0">
                <a:solidFill>
                  <a:schemeClr val="bg1"/>
                </a:solidFill>
                <a:effectLst/>
                <a:latin typeface="Söhne"/>
              </a:rPr>
              <a:t>: Crop data is further segmented into kharif and rabi seasons, allowing for the exploration of seasonal patterns in crop cultivation and performance.</a:t>
            </a:r>
          </a:p>
          <a:p>
            <a:pPr algn="l">
              <a:buFont typeface="+mj-lt"/>
              <a:buAutoNum type="arabicPeriod"/>
            </a:pPr>
            <a:r>
              <a:rPr lang="en-US" sz="1400" b="1" i="0" dirty="0">
                <a:solidFill>
                  <a:schemeClr val="bg1"/>
                </a:solidFill>
                <a:effectLst/>
                <a:latin typeface="Söhne"/>
              </a:rPr>
              <a:t>Crop Diversity</a:t>
            </a:r>
            <a:r>
              <a:rPr lang="en-US" sz="1400" b="0" i="0" dirty="0">
                <a:solidFill>
                  <a:schemeClr val="bg1"/>
                </a:solidFill>
                <a:effectLst/>
                <a:latin typeface="Söhne"/>
              </a:rPr>
              <a:t>: Apart from staple crops like rice and wheat, the dataset also covers the cultivation of other important crops including sorghum, millets (such as pearl millet and finger millet), maize, barley, chickpea, </a:t>
            </a:r>
            <a:r>
              <a:rPr lang="en-US" sz="1400" b="0" i="0" dirty="0" err="1">
                <a:solidFill>
                  <a:schemeClr val="bg1"/>
                </a:solidFill>
                <a:effectLst/>
                <a:latin typeface="Söhne"/>
              </a:rPr>
              <a:t>pigeonpea</a:t>
            </a:r>
            <a:r>
              <a:rPr lang="en-US" sz="1400" b="0" i="0" dirty="0">
                <a:solidFill>
                  <a:schemeClr val="bg1"/>
                </a:solidFill>
                <a:effectLst/>
                <a:latin typeface="Söhne"/>
              </a:rPr>
              <a:t>, minor pulses, groundnut, sesame, rapeseed and mustard, safflower, castor, linseed, sunflower, soybean, and various oilseeds.</a:t>
            </a:r>
          </a:p>
          <a:p>
            <a:pPr algn="l">
              <a:buFont typeface="+mj-lt"/>
              <a:buAutoNum type="arabicPeriod"/>
            </a:pPr>
            <a:r>
              <a:rPr lang="en-US" sz="1400" b="1" i="0" dirty="0">
                <a:solidFill>
                  <a:schemeClr val="bg1"/>
                </a:solidFill>
                <a:effectLst/>
                <a:latin typeface="Söhne"/>
              </a:rPr>
              <a:t>Fruits and Vegetables</a:t>
            </a:r>
            <a:r>
              <a:rPr lang="en-US" sz="1400" b="0" i="0" dirty="0">
                <a:solidFill>
                  <a:schemeClr val="bg1"/>
                </a:solidFill>
                <a:effectLst/>
                <a:latin typeface="Söhne"/>
              </a:rPr>
              <a:t>: Additionally, the dataset includes information on the cultivation area of fruits, vegetables, and their combined cultivation area.</a:t>
            </a:r>
          </a:p>
          <a:p>
            <a:pPr algn="l">
              <a:buFont typeface="+mj-lt"/>
              <a:buAutoNum type="arabicPeriod"/>
            </a:pPr>
            <a:r>
              <a:rPr lang="en-US" sz="1400" b="1" i="0" dirty="0">
                <a:solidFill>
                  <a:schemeClr val="bg1"/>
                </a:solidFill>
                <a:effectLst/>
                <a:latin typeface="Söhne"/>
              </a:rPr>
              <a:t>Other Agricultural Activities</a:t>
            </a:r>
            <a:r>
              <a:rPr lang="en-US" sz="1400" b="0" i="0" dirty="0">
                <a:solidFill>
                  <a:schemeClr val="bg1"/>
                </a:solidFill>
                <a:effectLst/>
                <a:latin typeface="Söhne"/>
              </a:rPr>
              <a:t>: Beyond crop cultivation, the dataset also provides insights into the cultivation area of potatoes, onions, and fodder, contributing to a comprehensive understanding of agricultural practices.</a:t>
            </a:r>
          </a:p>
        </p:txBody>
      </p:sp>
    </p:spTree>
    <p:extLst>
      <p:ext uri="{BB962C8B-B14F-4D97-AF65-F5344CB8AC3E}">
        <p14:creationId xmlns:p14="http://schemas.microsoft.com/office/powerpoint/2010/main" val="193353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AAB6F5A-48B8-F7F5-5D3A-6AEE6C8150B0}"/>
              </a:ext>
            </a:extLst>
          </p:cNvPr>
          <p:cNvPicPr>
            <a:picLocks noChangeAspect="1"/>
          </p:cNvPicPr>
          <p:nvPr/>
        </p:nvPicPr>
        <p:blipFill rotWithShape="1">
          <a:blip r:embed="rId2"/>
          <a:srcRect l="2292" r="8820"/>
          <a:stretch/>
        </p:blipFill>
        <p:spPr>
          <a:xfrm>
            <a:off x="20" y="1"/>
            <a:ext cx="12191979" cy="6857999"/>
          </a:xfrm>
          <a:prstGeom prst="rect">
            <a:avLst/>
          </a:prstGeom>
        </p:spPr>
      </p:pic>
      <p:sp>
        <p:nvSpPr>
          <p:cNvPr id="2" name="Title 1">
            <a:extLst>
              <a:ext uri="{FF2B5EF4-FFF2-40B4-BE49-F238E27FC236}">
                <a16:creationId xmlns:a16="http://schemas.microsoft.com/office/drawing/2014/main" id="{BB7D2AE1-674B-ACE4-715D-022FFA57F103}"/>
              </a:ext>
            </a:extLst>
          </p:cNvPr>
          <p:cNvSpPr>
            <a:spLocks noGrp="1"/>
          </p:cNvSpPr>
          <p:nvPr>
            <p:ph type="ctrTitle"/>
          </p:nvPr>
        </p:nvSpPr>
        <p:spPr>
          <a:xfrm>
            <a:off x="293591" y="78887"/>
            <a:ext cx="7833371" cy="1496291"/>
          </a:xfrm>
        </p:spPr>
        <p:txBody>
          <a:bodyPr anchor="b">
            <a:normAutofit/>
          </a:bodyPr>
          <a:lstStyle/>
          <a:p>
            <a:r>
              <a:rPr lang="en-IN" sz="3200" dirty="0"/>
              <a:t>Components of dataset</a:t>
            </a:r>
          </a:p>
        </p:txBody>
      </p:sp>
      <p:sp>
        <p:nvSpPr>
          <p:cNvPr id="3" name="Subtitle 2">
            <a:extLst>
              <a:ext uri="{FF2B5EF4-FFF2-40B4-BE49-F238E27FC236}">
                <a16:creationId xmlns:a16="http://schemas.microsoft.com/office/drawing/2014/main" id="{7977AB6F-6EDC-8045-6EE4-5511C18EF0AD}"/>
              </a:ext>
            </a:extLst>
          </p:cNvPr>
          <p:cNvSpPr>
            <a:spLocks noGrp="1"/>
          </p:cNvSpPr>
          <p:nvPr>
            <p:ph type="subTitle" idx="1"/>
          </p:nvPr>
        </p:nvSpPr>
        <p:spPr>
          <a:xfrm>
            <a:off x="968943" y="2108578"/>
            <a:ext cx="8221709" cy="3564433"/>
          </a:xfrm>
        </p:spPr>
        <p:txBody>
          <a:bodyPr>
            <a:normAutofit fontScale="92500" lnSpcReduction="10000"/>
          </a:bodyPr>
          <a:lstStyle/>
          <a:p>
            <a:pPr algn="l"/>
            <a:r>
              <a:rPr lang="en-US" sz="1400" b="0" i="0" dirty="0">
                <a:solidFill>
                  <a:schemeClr val="bg1"/>
                </a:solidFill>
                <a:effectLst/>
                <a:latin typeface="Söhne"/>
              </a:rPr>
              <a:t>The dataset offers a comprehensive view of agricultural variables across various districts and years in India. It encompasses a wide range of data points related to crop cultivation, production quantities, and yields for numerous crops. Here's a breakdown of the key components of the dataset:</a:t>
            </a:r>
          </a:p>
          <a:p>
            <a:pPr algn="l">
              <a:buFont typeface="+mj-lt"/>
              <a:buAutoNum type="arabicPeriod"/>
            </a:pPr>
            <a:r>
              <a:rPr lang="en-US" sz="1400" b="1" i="0" dirty="0">
                <a:solidFill>
                  <a:schemeClr val="bg1"/>
                </a:solidFill>
                <a:effectLst/>
                <a:latin typeface="Söhne"/>
              </a:rPr>
              <a:t>District and Year Information</a:t>
            </a:r>
            <a:r>
              <a:rPr lang="en-US" sz="1400" b="0" i="0" dirty="0">
                <a:solidFill>
                  <a:schemeClr val="bg1"/>
                </a:solidFill>
                <a:effectLst/>
                <a:latin typeface="Söhne"/>
              </a:rPr>
              <a:t>: Each entry in the dataset is associated with a specific district and year, providing the temporal and spatial context necessary for analysis.</a:t>
            </a:r>
          </a:p>
          <a:p>
            <a:pPr algn="l">
              <a:buFont typeface="+mj-lt"/>
              <a:buAutoNum type="arabicPeriod"/>
            </a:pPr>
            <a:r>
              <a:rPr lang="en-US" sz="1400" b="1" i="0" dirty="0">
                <a:solidFill>
                  <a:schemeClr val="bg1"/>
                </a:solidFill>
                <a:effectLst/>
                <a:latin typeface="Söhne"/>
              </a:rPr>
              <a:t>Crop-specific Data</a:t>
            </a:r>
            <a:r>
              <a:rPr lang="en-US" sz="1400" b="0" i="0" dirty="0">
                <a:solidFill>
                  <a:schemeClr val="bg1"/>
                </a:solidFill>
                <a:effectLst/>
                <a:latin typeface="Söhne"/>
              </a:rPr>
              <a:t>: The dataset includes information on the cultivation, production, and yields of several major crops such as rice, wheat, sorghum, millets, pulses, oilseeds, sugarcane, and more. This information is provided in terms of area (in 1000 hectares), production (in 1000 tons), and yield (in kilograms per hectare) for each crop.</a:t>
            </a:r>
          </a:p>
          <a:p>
            <a:pPr algn="l">
              <a:buFont typeface="+mj-lt"/>
              <a:buAutoNum type="arabicPeriod"/>
            </a:pPr>
            <a:r>
              <a:rPr lang="en-US" sz="1400" b="1" i="0" dirty="0">
                <a:solidFill>
                  <a:schemeClr val="bg1"/>
                </a:solidFill>
                <a:effectLst/>
                <a:latin typeface="Söhne"/>
              </a:rPr>
              <a:t>Seasonal Crop Data</a:t>
            </a:r>
            <a:r>
              <a:rPr lang="en-US" sz="1400" b="0" i="0" dirty="0">
                <a:solidFill>
                  <a:schemeClr val="bg1"/>
                </a:solidFill>
                <a:effectLst/>
                <a:latin typeface="Söhne"/>
              </a:rPr>
              <a:t>: Crop data is further segmented into kharif and rabi seasons, allowing for the exploration of seasonal patterns in crop cultivation and performance.</a:t>
            </a:r>
          </a:p>
          <a:p>
            <a:pPr algn="l">
              <a:buFont typeface="+mj-lt"/>
              <a:buAutoNum type="arabicPeriod"/>
            </a:pPr>
            <a:r>
              <a:rPr lang="en-US" sz="1400" b="1" i="0" dirty="0">
                <a:solidFill>
                  <a:schemeClr val="bg1"/>
                </a:solidFill>
                <a:effectLst/>
                <a:latin typeface="Söhne"/>
              </a:rPr>
              <a:t>Crop Diversity</a:t>
            </a:r>
            <a:r>
              <a:rPr lang="en-US" sz="1400" b="0" i="0" dirty="0">
                <a:solidFill>
                  <a:schemeClr val="bg1"/>
                </a:solidFill>
                <a:effectLst/>
                <a:latin typeface="Söhne"/>
              </a:rPr>
              <a:t>: Apart from staple crops like rice and wheat, the dataset also covers the cultivation of other important crops including sorghum, millets (such as pearl millet and finger millet), maize, barley, chickpea, </a:t>
            </a:r>
            <a:r>
              <a:rPr lang="en-US" sz="1400" b="0" i="0" dirty="0" err="1">
                <a:solidFill>
                  <a:schemeClr val="bg1"/>
                </a:solidFill>
                <a:effectLst/>
                <a:latin typeface="Söhne"/>
              </a:rPr>
              <a:t>pigeonpea</a:t>
            </a:r>
            <a:r>
              <a:rPr lang="en-US" sz="1400" b="0" i="0" dirty="0">
                <a:solidFill>
                  <a:schemeClr val="bg1"/>
                </a:solidFill>
                <a:effectLst/>
                <a:latin typeface="Söhne"/>
              </a:rPr>
              <a:t>, minor pulses, groundnut, sesame, rapeseed and mustard, safflower, castor, linseed, sunflower, soybean, and various oilseeds.</a:t>
            </a:r>
          </a:p>
          <a:p>
            <a:pPr algn="l">
              <a:buFont typeface="+mj-lt"/>
              <a:buAutoNum type="arabicPeriod"/>
            </a:pPr>
            <a:r>
              <a:rPr lang="en-US" sz="1400" b="1" i="0" dirty="0">
                <a:solidFill>
                  <a:schemeClr val="bg1"/>
                </a:solidFill>
                <a:effectLst/>
                <a:latin typeface="Söhne"/>
              </a:rPr>
              <a:t>Fruits and Vegetables</a:t>
            </a:r>
            <a:r>
              <a:rPr lang="en-US" sz="1400" b="0" i="0" dirty="0">
                <a:solidFill>
                  <a:schemeClr val="bg1"/>
                </a:solidFill>
                <a:effectLst/>
                <a:latin typeface="Söhne"/>
              </a:rPr>
              <a:t>: Additionally, the dataset includes information on the cultivation area of fruits, vegetables, and their combined cultivation area.</a:t>
            </a:r>
          </a:p>
          <a:p>
            <a:pPr algn="l">
              <a:buFont typeface="+mj-lt"/>
              <a:buAutoNum type="arabicPeriod"/>
            </a:pPr>
            <a:r>
              <a:rPr lang="en-US" sz="1400" b="1" i="0" dirty="0">
                <a:solidFill>
                  <a:schemeClr val="bg1"/>
                </a:solidFill>
                <a:effectLst/>
                <a:latin typeface="Söhne"/>
              </a:rPr>
              <a:t>Other Agricultural Activities</a:t>
            </a:r>
            <a:r>
              <a:rPr lang="en-US" sz="1400" b="0" i="0" dirty="0">
                <a:solidFill>
                  <a:schemeClr val="bg1"/>
                </a:solidFill>
                <a:effectLst/>
                <a:latin typeface="Söhne"/>
              </a:rPr>
              <a:t>: Beyond crop cultivation, the dataset also provides insights into the cultivation area of potatoes, onions, and fodder, contributing to a comprehensive understanding of agricultural practices.</a:t>
            </a:r>
          </a:p>
        </p:txBody>
      </p:sp>
    </p:spTree>
    <p:extLst>
      <p:ext uri="{BB962C8B-B14F-4D97-AF65-F5344CB8AC3E}">
        <p14:creationId xmlns:p14="http://schemas.microsoft.com/office/powerpoint/2010/main" val="1849284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AAB6F5A-48B8-F7F5-5D3A-6AEE6C8150B0}"/>
              </a:ext>
            </a:extLst>
          </p:cNvPr>
          <p:cNvPicPr>
            <a:picLocks noChangeAspect="1"/>
          </p:cNvPicPr>
          <p:nvPr/>
        </p:nvPicPr>
        <p:blipFill rotWithShape="1">
          <a:blip r:embed="rId2"/>
          <a:srcRect l="2292" r="8820"/>
          <a:stretch/>
        </p:blipFill>
        <p:spPr>
          <a:xfrm>
            <a:off x="20" y="1"/>
            <a:ext cx="12191979" cy="6857999"/>
          </a:xfrm>
          <a:prstGeom prst="rect">
            <a:avLst/>
          </a:prstGeom>
        </p:spPr>
      </p:pic>
      <p:sp>
        <p:nvSpPr>
          <p:cNvPr id="2" name="Title 1">
            <a:extLst>
              <a:ext uri="{FF2B5EF4-FFF2-40B4-BE49-F238E27FC236}">
                <a16:creationId xmlns:a16="http://schemas.microsoft.com/office/drawing/2014/main" id="{BB7D2AE1-674B-ACE4-715D-022FFA57F103}"/>
              </a:ext>
            </a:extLst>
          </p:cNvPr>
          <p:cNvSpPr>
            <a:spLocks noGrp="1"/>
          </p:cNvSpPr>
          <p:nvPr>
            <p:ph type="ctrTitle"/>
          </p:nvPr>
        </p:nvSpPr>
        <p:spPr>
          <a:xfrm>
            <a:off x="293591" y="78887"/>
            <a:ext cx="7833371" cy="1496291"/>
          </a:xfrm>
        </p:spPr>
        <p:txBody>
          <a:bodyPr anchor="b">
            <a:normAutofit/>
          </a:bodyPr>
          <a:lstStyle/>
          <a:p>
            <a:r>
              <a:rPr lang="en-IN" sz="3200" dirty="0"/>
              <a:t>Components of dataset</a:t>
            </a:r>
          </a:p>
        </p:txBody>
      </p:sp>
      <p:sp>
        <p:nvSpPr>
          <p:cNvPr id="3" name="Subtitle 2">
            <a:extLst>
              <a:ext uri="{FF2B5EF4-FFF2-40B4-BE49-F238E27FC236}">
                <a16:creationId xmlns:a16="http://schemas.microsoft.com/office/drawing/2014/main" id="{7977AB6F-6EDC-8045-6EE4-5511C18EF0AD}"/>
              </a:ext>
            </a:extLst>
          </p:cNvPr>
          <p:cNvSpPr>
            <a:spLocks noGrp="1"/>
          </p:cNvSpPr>
          <p:nvPr>
            <p:ph type="subTitle" idx="1"/>
          </p:nvPr>
        </p:nvSpPr>
        <p:spPr>
          <a:xfrm>
            <a:off x="968943" y="2108578"/>
            <a:ext cx="8221709" cy="3564433"/>
          </a:xfrm>
        </p:spPr>
        <p:txBody>
          <a:bodyPr>
            <a:normAutofit fontScale="92500" lnSpcReduction="10000"/>
          </a:bodyPr>
          <a:lstStyle/>
          <a:p>
            <a:pPr algn="l"/>
            <a:r>
              <a:rPr lang="en-US" sz="1400" b="0" i="0" dirty="0">
                <a:solidFill>
                  <a:schemeClr val="bg1"/>
                </a:solidFill>
                <a:effectLst/>
                <a:latin typeface="Söhne"/>
              </a:rPr>
              <a:t>The dataset offers a comprehensive view of agricultural variables across various districts and years in India. It encompasses a wide range of data points related to crop cultivation, production quantities, and yields for numerous crops. Here's a breakdown of the key components of the dataset:</a:t>
            </a:r>
          </a:p>
          <a:p>
            <a:pPr algn="l">
              <a:buFont typeface="+mj-lt"/>
              <a:buAutoNum type="arabicPeriod"/>
            </a:pPr>
            <a:r>
              <a:rPr lang="en-US" sz="1400" b="1" i="0" dirty="0">
                <a:solidFill>
                  <a:schemeClr val="bg1"/>
                </a:solidFill>
                <a:effectLst/>
                <a:latin typeface="Söhne"/>
              </a:rPr>
              <a:t>District and Year Information</a:t>
            </a:r>
            <a:r>
              <a:rPr lang="en-US" sz="1400" b="0" i="0" dirty="0">
                <a:solidFill>
                  <a:schemeClr val="bg1"/>
                </a:solidFill>
                <a:effectLst/>
                <a:latin typeface="Söhne"/>
              </a:rPr>
              <a:t>: Each entry in the dataset is associated with a specific district and year, providing the temporal and spatial context necessary for analysis.</a:t>
            </a:r>
          </a:p>
          <a:p>
            <a:pPr algn="l">
              <a:buFont typeface="+mj-lt"/>
              <a:buAutoNum type="arabicPeriod"/>
            </a:pPr>
            <a:r>
              <a:rPr lang="en-US" sz="1400" b="1" i="0" dirty="0">
                <a:solidFill>
                  <a:schemeClr val="bg1"/>
                </a:solidFill>
                <a:effectLst/>
                <a:latin typeface="Söhne"/>
              </a:rPr>
              <a:t>Crop-specific Data</a:t>
            </a:r>
            <a:r>
              <a:rPr lang="en-US" sz="1400" b="0" i="0" dirty="0">
                <a:solidFill>
                  <a:schemeClr val="bg1"/>
                </a:solidFill>
                <a:effectLst/>
                <a:latin typeface="Söhne"/>
              </a:rPr>
              <a:t>: The dataset includes information on the cultivation, production, and yields of several major crops such as rice, wheat, sorghum, millets, pulses, oilseeds, sugarcane, and more. This information is provided in terms of area (in 1000 hectares), production (in 1000 tons), and yield (in kilograms per hectare) for each crop.</a:t>
            </a:r>
          </a:p>
          <a:p>
            <a:pPr algn="l">
              <a:buFont typeface="+mj-lt"/>
              <a:buAutoNum type="arabicPeriod"/>
            </a:pPr>
            <a:r>
              <a:rPr lang="en-US" sz="1400" b="1" i="0" dirty="0">
                <a:solidFill>
                  <a:schemeClr val="bg1"/>
                </a:solidFill>
                <a:effectLst/>
                <a:latin typeface="Söhne"/>
              </a:rPr>
              <a:t>Seasonal Crop Data</a:t>
            </a:r>
            <a:r>
              <a:rPr lang="en-US" sz="1400" b="0" i="0" dirty="0">
                <a:solidFill>
                  <a:schemeClr val="bg1"/>
                </a:solidFill>
                <a:effectLst/>
                <a:latin typeface="Söhne"/>
              </a:rPr>
              <a:t>: Crop data is further segmented into kharif and rabi seasons, allowing for the exploration of seasonal patterns in crop cultivation and performance.</a:t>
            </a:r>
          </a:p>
          <a:p>
            <a:pPr algn="l">
              <a:buFont typeface="+mj-lt"/>
              <a:buAutoNum type="arabicPeriod"/>
            </a:pPr>
            <a:r>
              <a:rPr lang="en-US" sz="1400" b="1" i="0" dirty="0">
                <a:solidFill>
                  <a:schemeClr val="bg1"/>
                </a:solidFill>
                <a:effectLst/>
                <a:latin typeface="Söhne"/>
              </a:rPr>
              <a:t>Crop Diversity</a:t>
            </a:r>
            <a:r>
              <a:rPr lang="en-US" sz="1400" b="0" i="0" dirty="0">
                <a:solidFill>
                  <a:schemeClr val="bg1"/>
                </a:solidFill>
                <a:effectLst/>
                <a:latin typeface="Söhne"/>
              </a:rPr>
              <a:t>: Apart from staple crops like rice and wheat, the dataset also covers the cultivation of other important crops including sorghum, millets (such as pearl millet and finger millet), maize, barley, chickpea, </a:t>
            </a:r>
            <a:r>
              <a:rPr lang="en-US" sz="1400" b="0" i="0" dirty="0" err="1">
                <a:solidFill>
                  <a:schemeClr val="bg1"/>
                </a:solidFill>
                <a:effectLst/>
                <a:latin typeface="Söhne"/>
              </a:rPr>
              <a:t>pigeonpea</a:t>
            </a:r>
            <a:r>
              <a:rPr lang="en-US" sz="1400" b="0" i="0" dirty="0">
                <a:solidFill>
                  <a:schemeClr val="bg1"/>
                </a:solidFill>
                <a:effectLst/>
                <a:latin typeface="Söhne"/>
              </a:rPr>
              <a:t>, minor pulses, groundnut, sesame, rapeseed and mustard, safflower, castor, linseed, sunflower, soybean, and various oilseeds.</a:t>
            </a:r>
          </a:p>
          <a:p>
            <a:pPr algn="l">
              <a:buFont typeface="+mj-lt"/>
              <a:buAutoNum type="arabicPeriod"/>
            </a:pPr>
            <a:r>
              <a:rPr lang="en-US" sz="1400" b="1" i="0" dirty="0">
                <a:solidFill>
                  <a:schemeClr val="bg1"/>
                </a:solidFill>
                <a:effectLst/>
                <a:latin typeface="Söhne"/>
              </a:rPr>
              <a:t>Fruits and Vegetables</a:t>
            </a:r>
            <a:r>
              <a:rPr lang="en-US" sz="1400" b="0" i="0" dirty="0">
                <a:solidFill>
                  <a:schemeClr val="bg1"/>
                </a:solidFill>
                <a:effectLst/>
                <a:latin typeface="Söhne"/>
              </a:rPr>
              <a:t>: Additionally, the dataset includes information on the cultivation area of fruits, vegetables, and their combined cultivation area.</a:t>
            </a:r>
          </a:p>
          <a:p>
            <a:pPr algn="l">
              <a:buFont typeface="+mj-lt"/>
              <a:buAutoNum type="arabicPeriod"/>
            </a:pPr>
            <a:r>
              <a:rPr lang="en-US" sz="1400" b="1" i="0" dirty="0">
                <a:solidFill>
                  <a:schemeClr val="bg1"/>
                </a:solidFill>
                <a:effectLst/>
                <a:latin typeface="Söhne"/>
              </a:rPr>
              <a:t>Other Agricultural Activities</a:t>
            </a:r>
            <a:r>
              <a:rPr lang="en-US" sz="1400" b="0" i="0" dirty="0">
                <a:solidFill>
                  <a:schemeClr val="bg1"/>
                </a:solidFill>
                <a:effectLst/>
                <a:latin typeface="Söhne"/>
              </a:rPr>
              <a:t>: Beyond crop cultivation, the dataset also provides insights into the cultivation area of potatoes, onions, and fodder, contributing to a comprehensive understanding of agricultural practices.</a:t>
            </a:r>
          </a:p>
        </p:txBody>
      </p:sp>
    </p:spTree>
    <p:extLst>
      <p:ext uri="{BB962C8B-B14F-4D97-AF65-F5344CB8AC3E}">
        <p14:creationId xmlns:p14="http://schemas.microsoft.com/office/powerpoint/2010/main" val="2296694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AAB6F5A-48B8-F7F5-5D3A-6AEE6C8150B0}"/>
              </a:ext>
            </a:extLst>
          </p:cNvPr>
          <p:cNvPicPr>
            <a:picLocks noChangeAspect="1"/>
          </p:cNvPicPr>
          <p:nvPr/>
        </p:nvPicPr>
        <p:blipFill rotWithShape="1">
          <a:blip r:embed="rId2"/>
          <a:srcRect l="2292" r="8820"/>
          <a:stretch/>
        </p:blipFill>
        <p:spPr>
          <a:xfrm>
            <a:off x="0" y="0"/>
            <a:ext cx="12191979" cy="6857999"/>
          </a:xfrm>
          <a:prstGeom prst="rect">
            <a:avLst/>
          </a:prstGeom>
        </p:spPr>
      </p:pic>
      <p:sp>
        <p:nvSpPr>
          <p:cNvPr id="2" name="Title 1">
            <a:extLst>
              <a:ext uri="{FF2B5EF4-FFF2-40B4-BE49-F238E27FC236}">
                <a16:creationId xmlns:a16="http://schemas.microsoft.com/office/drawing/2014/main" id="{BB7D2AE1-674B-ACE4-715D-022FFA57F103}"/>
              </a:ext>
            </a:extLst>
          </p:cNvPr>
          <p:cNvSpPr>
            <a:spLocks noGrp="1"/>
          </p:cNvSpPr>
          <p:nvPr>
            <p:ph type="ctrTitle"/>
          </p:nvPr>
        </p:nvSpPr>
        <p:spPr>
          <a:xfrm>
            <a:off x="1650443" y="93749"/>
            <a:ext cx="7833371" cy="668365"/>
          </a:xfrm>
        </p:spPr>
        <p:txBody>
          <a:bodyPr anchor="b">
            <a:normAutofit/>
          </a:bodyPr>
          <a:lstStyle/>
          <a:p>
            <a:r>
              <a:rPr lang="en-IN" sz="3200" dirty="0"/>
              <a:t>Crop Dashboard</a:t>
            </a:r>
          </a:p>
        </p:txBody>
      </p:sp>
      <p:sp>
        <p:nvSpPr>
          <p:cNvPr id="3" name="Subtitle 2">
            <a:extLst>
              <a:ext uri="{FF2B5EF4-FFF2-40B4-BE49-F238E27FC236}">
                <a16:creationId xmlns:a16="http://schemas.microsoft.com/office/drawing/2014/main" id="{7977AB6F-6EDC-8045-6EE4-5511C18EF0AD}"/>
              </a:ext>
            </a:extLst>
          </p:cNvPr>
          <p:cNvSpPr>
            <a:spLocks noGrp="1"/>
          </p:cNvSpPr>
          <p:nvPr>
            <p:ph type="subTitle" idx="1"/>
          </p:nvPr>
        </p:nvSpPr>
        <p:spPr>
          <a:xfrm>
            <a:off x="1834182" y="855863"/>
            <a:ext cx="8221709" cy="3564433"/>
          </a:xfrm>
        </p:spPr>
        <p:txBody>
          <a:bodyPr>
            <a:normAutofit/>
          </a:bodyPr>
          <a:lstStyle/>
          <a:p>
            <a:pPr algn="l"/>
            <a:r>
              <a:rPr lang="en-US" sz="1400" b="0" i="0" dirty="0">
                <a:solidFill>
                  <a:schemeClr val="bg1"/>
                </a:solidFill>
                <a:effectLst/>
                <a:latin typeface="Söhne"/>
              </a:rPr>
              <a:t>The first Dashboard consists of information about the major crop production trends in India over the years. </a:t>
            </a:r>
            <a:r>
              <a:rPr lang="en-US" sz="1400" dirty="0">
                <a:solidFill>
                  <a:schemeClr val="bg1"/>
                </a:solidFill>
                <a:latin typeface="Söhne"/>
              </a:rPr>
              <a:t>It shows statistics on crop production by state in India from 1966 to 2017. The dashboard includes:</a:t>
            </a:r>
          </a:p>
          <a:p>
            <a:pPr algn="l">
              <a:buFont typeface="Arial" panose="020B0604020202020204" pitchFamily="34" charset="0"/>
              <a:buChar char="•"/>
            </a:pPr>
            <a:r>
              <a:rPr lang="en-US" sz="1400" dirty="0">
                <a:solidFill>
                  <a:schemeClr val="bg1"/>
                </a:solidFill>
                <a:latin typeface="Söhne"/>
              </a:rPr>
              <a:t>Total production of sugarcane, rice, and wheat</a:t>
            </a:r>
          </a:p>
          <a:p>
            <a:pPr algn="l">
              <a:buFont typeface="Arial" panose="020B0604020202020204" pitchFamily="34" charset="0"/>
              <a:buChar char="•"/>
            </a:pPr>
            <a:r>
              <a:rPr lang="en-US" sz="1400" dirty="0">
                <a:solidFill>
                  <a:schemeClr val="bg1"/>
                </a:solidFill>
                <a:latin typeface="Söhne"/>
              </a:rPr>
              <a:t>Sum of yield per hectare of various crops</a:t>
            </a:r>
          </a:p>
          <a:p>
            <a:pPr algn="l">
              <a:buFont typeface="Arial" panose="020B0604020202020204" pitchFamily="34" charset="0"/>
              <a:buChar char="•"/>
            </a:pPr>
            <a:r>
              <a:rPr lang="en-US" sz="1400" dirty="0">
                <a:solidFill>
                  <a:schemeClr val="bg1"/>
                </a:solidFill>
                <a:latin typeface="Söhne"/>
              </a:rPr>
              <a:t>Sum of area under rice and wheat cultivation by state</a:t>
            </a:r>
          </a:p>
          <a:p>
            <a:pPr algn="l"/>
            <a:r>
              <a:rPr lang="en-US" sz="1400" dirty="0">
                <a:solidFill>
                  <a:schemeClr val="bg1"/>
                </a:solidFill>
                <a:latin typeface="Söhne"/>
              </a:rPr>
              <a:t>Some of the key insights from the dashboard are that overall crop production in India has increased significantly, with rice being the most produced crop. Uttar Pradesh is the leading producer of sugarcane, rice and wheat. The yield per hectare has also increased across all the states.</a:t>
            </a:r>
          </a:p>
          <a:p>
            <a:pPr algn="l"/>
            <a:endParaRPr lang="en-US" sz="1400" b="0" i="0" dirty="0">
              <a:solidFill>
                <a:schemeClr val="bg1"/>
              </a:solidFill>
              <a:effectLst/>
              <a:latin typeface="Söhne"/>
            </a:endParaRPr>
          </a:p>
        </p:txBody>
      </p:sp>
      <p:pic>
        <p:nvPicPr>
          <p:cNvPr id="6" name="Picture 5">
            <a:extLst>
              <a:ext uri="{FF2B5EF4-FFF2-40B4-BE49-F238E27FC236}">
                <a16:creationId xmlns:a16="http://schemas.microsoft.com/office/drawing/2014/main" id="{5F3B8916-449D-D5B9-CF35-970629CAF733}"/>
              </a:ext>
            </a:extLst>
          </p:cNvPr>
          <p:cNvPicPr>
            <a:picLocks noChangeAspect="1"/>
          </p:cNvPicPr>
          <p:nvPr/>
        </p:nvPicPr>
        <p:blipFill>
          <a:blip r:embed="rId3"/>
          <a:stretch>
            <a:fillRect/>
          </a:stretch>
        </p:blipFill>
        <p:spPr>
          <a:xfrm>
            <a:off x="1975058" y="3031953"/>
            <a:ext cx="6861633" cy="3865490"/>
          </a:xfrm>
          <a:prstGeom prst="rect">
            <a:avLst/>
          </a:prstGeom>
        </p:spPr>
      </p:pic>
    </p:spTree>
    <p:extLst>
      <p:ext uri="{BB962C8B-B14F-4D97-AF65-F5344CB8AC3E}">
        <p14:creationId xmlns:p14="http://schemas.microsoft.com/office/powerpoint/2010/main" val="1411266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AAB6F5A-48B8-F7F5-5D3A-6AEE6C8150B0}"/>
              </a:ext>
            </a:extLst>
          </p:cNvPr>
          <p:cNvPicPr>
            <a:picLocks noChangeAspect="1"/>
          </p:cNvPicPr>
          <p:nvPr/>
        </p:nvPicPr>
        <p:blipFill rotWithShape="1">
          <a:blip r:embed="rId2"/>
          <a:srcRect l="2292" r="8820"/>
          <a:stretch/>
        </p:blipFill>
        <p:spPr>
          <a:xfrm>
            <a:off x="20" y="1"/>
            <a:ext cx="12191979" cy="6857999"/>
          </a:xfrm>
          <a:prstGeom prst="rect">
            <a:avLst/>
          </a:prstGeom>
        </p:spPr>
      </p:pic>
      <p:sp>
        <p:nvSpPr>
          <p:cNvPr id="2" name="Title 1">
            <a:extLst>
              <a:ext uri="{FF2B5EF4-FFF2-40B4-BE49-F238E27FC236}">
                <a16:creationId xmlns:a16="http://schemas.microsoft.com/office/drawing/2014/main" id="{BB7D2AE1-674B-ACE4-715D-022FFA57F103}"/>
              </a:ext>
            </a:extLst>
          </p:cNvPr>
          <p:cNvSpPr>
            <a:spLocks noGrp="1"/>
          </p:cNvSpPr>
          <p:nvPr>
            <p:ph type="ctrTitle"/>
          </p:nvPr>
        </p:nvSpPr>
        <p:spPr>
          <a:xfrm>
            <a:off x="1670107" y="0"/>
            <a:ext cx="7833371" cy="668365"/>
          </a:xfrm>
        </p:spPr>
        <p:txBody>
          <a:bodyPr anchor="b">
            <a:normAutofit/>
          </a:bodyPr>
          <a:lstStyle/>
          <a:p>
            <a:r>
              <a:rPr lang="en-IN" sz="3200" dirty="0"/>
              <a:t>Crop Dashboard</a:t>
            </a:r>
          </a:p>
        </p:txBody>
      </p:sp>
      <p:sp>
        <p:nvSpPr>
          <p:cNvPr id="3" name="Subtitle 2">
            <a:extLst>
              <a:ext uri="{FF2B5EF4-FFF2-40B4-BE49-F238E27FC236}">
                <a16:creationId xmlns:a16="http://schemas.microsoft.com/office/drawing/2014/main" id="{7977AB6F-6EDC-8045-6EE4-5511C18EF0AD}"/>
              </a:ext>
            </a:extLst>
          </p:cNvPr>
          <p:cNvSpPr>
            <a:spLocks noGrp="1"/>
          </p:cNvSpPr>
          <p:nvPr>
            <p:ph type="subTitle" idx="1"/>
          </p:nvPr>
        </p:nvSpPr>
        <p:spPr>
          <a:xfrm>
            <a:off x="1475937" y="668365"/>
            <a:ext cx="8221709" cy="3564433"/>
          </a:xfrm>
        </p:spPr>
        <p:txBody>
          <a:bodyPr>
            <a:normAutofit/>
          </a:bodyPr>
          <a:lstStyle/>
          <a:p>
            <a:pPr algn="l">
              <a:buFont typeface="Arial" panose="020B0604020202020204" pitchFamily="34" charset="0"/>
              <a:buChar char="•"/>
            </a:pPr>
            <a:r>
              <a:rPr lang="en-US" sz="1400" b="0" i="0" dirty="0">
                <a:solidFill>
                  <a:schemeClr val="bg1"/>
                </a:solidFill>
                <a:effectLst/>
                <a:latin typeface="Google Sans"/>
              </a:rPr>
              <a:t>Karnataka has highest production of onions per ha</a:t>
            </a:r>
          </a:p>
          <a:p>
            <a:pPr algn="l">
              <a:buFont typeface="Arial" panose="020B0604020202020204" pitchFamily="34" charset="0"/>
              <a:buChar char="•"/>
            </a:pPr>
            <a:r>
              <a:rPr lang="en-US" sz="1400" dirty="0">
                <a:solidFill>
                  <a:schemeClr val="bg1"/>
                </a:solidFill>
                <a:latin typeface="Google Sans"/>
              </a:rPr>
              <a:t>Andhra Pradesh has the maximum area when it comes to production of vegetables</a:t>
            </a:r>
          </a:p>
          <a:p>
            <a:pPr algn="l">
              <a:buFont typeface="Arial" panose="020B0604020202020204" pitchFamily="34" charset="0"/>
              <a:buChar char="•"/>
            </a:pPr>
            <a:r>
              <a:rPr lang="en-US" sz="1400" dirty="0">
                <a:solidFill>
                  <a:schemeClr val="bg1"/>
                </a:solidFill>
                <a:latin typeface="Google Sans"/>
              </a:rPr>
              <a:t>There was a sharp decline in the production of rice in early 2000’s.</a:t>
            </a:r>
          </a:p>
          <a:p>
            <a:pPr algn="l">
              <a:buFont typeface="Arial" panose="020B0604020202020204" pitchFamily="34" charset="0"/>
              <a:buChar char="•"/>
            </a:pPr>
            <a:r>
              <a:rPr lang="en-US" sz="1400" dirty="0">
                <a:solidFill>
                  <a:schemeClr val="bg1"/>
                </a:solidFill>
                <a:latin typeface="Google Sans"/>
              </a:rPr>
              <a:t>There was a sharp decline in the production of oil seed after 2010.</a:t>
            </a:r>
          </a:p>
          <a:p>
            <a:pPr algn="l">
              <a:buFont typeface="Arial" panose="020B0604020202020204" pitchFamily="34" charset="0"/>
              <a:buChar char="•"/>
            </a:pPr>
            <a:r>
              <a:rPr lang="en-US" sz="1400" dirty="0">
                <a:solidFill>
                  <a:schemeClr val="bg1"/>
                </a:solidFill>
                <a:latin typeface="Google Sans"/>
              </a:rPr>
              <a:t>Barley, wheat, castor, sunflower, soyabean and groundnut have seen a exponential growth in their production over the years.</a:t>
            </a:r>
          </a:p>
        </p:txBody>
      </p:sp>
      <p:pic>
        <p:nvPicPr>
          <p:cNvPr id="6" name="Picture 5">
            <a:extLst>
              <a:ext uri="{FF2B5EF4-FFF2-40B4-BE49-F238E27FC236}">
                <a16:creationId xmlns:a16="http://schemas.microsoft.com/office/drawing/2014/main" id="{EB44C551-D6D5-B11D-2347-3D3003A89B2A}"/>
              </a:ext>
            </a:extLst>
          </p:cNvPr>
          <p:cNvPicPr>
            <a:picLocks noChangeAspect="1"/>
          </p:cNvPicPr>
          <p:nvPr/>
        </p:nvPicPr>
        <p:blipFill>
          <a:blip r:embed="rId3"/>
          <a:stretch>
            <a:fillRect/>
          </a:stretch>
        </p:blipFill>
        <p:spPr>
          <a:xfrm>
            <a:off x="1043502" y="2851355"/>
            <a:ext cx="10104996" cy="3923071"/>
          </a:xfrm>
          <a:prstGeom prst="rect">
            <a:avLst/>
          </a:prstGeom>
        </p:spPr>
      </p:pic>
    </p:spTree>
    <p:extLst>
      <p:ext uri="{BB962C8B-B14F-4D97-AF65-F5344CB8AC3E}">
        <p14:creationId xmlns:p14="http://schemas.microsoft.com/office/powerpoint/2010/main" val="467887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AAB6F5A-48B8-F7F5-5D3A-6AEE6C8150B0}"/>
              </a:ext>
            </a:extLst>
          </p:cNvPr>
          <p:cNvPicPr>
            <a:picLocks noChangeAspect="1"/>
          </p:cNvPicPr>
          <p:nvPr/>
        </p:nvPicPr>
        <p:blipFill rotWithShape="1">
          <a:blip r:embed="rId2"/>
          <a:srcRect l="2292" r="8820"/>
          <a:stretch/>
        </p:blipFill>
        <p:spPr>
          <a:xfrm>
            <a:off x="20" y="1"/>
            <a:ext cx="12191979" cy="6857999"/>
          </a:xfrm>
          <a:prstGeom prst="rect">
            <a:avLst/>
          </a:prstGeom>
        </p:spPr>
      </p:pic>
      <p:sp>
        <p:nvSpPr>
          <p:cNvPr id="2" name="Title 1">
            <a:extLst>
              <a:ext uri="{FF2B5EF4-FFF2-40B4-BE49-F238E27FC236}">
                <a16:creationId xmlns:a16="http://schemas.microsoft.com/office/drawing/2014/main" id="{BB7D2AE1-674B-ACE4-715D-022FFA57F103}"/>
              </a:ext>
            </a:extLst>
          </p:cNvPr>
          <p:cNvSpPr>
            <a:spLocks noGrp="1"/>
          </p:cNvSpPr>
          <p:nvPr>
            <p:ph type="ctrTitle"/>
          </p:nvPr>
        </p:nvSpPr>
        <p:spPr>
          <a:xfrm>
            <a:off x="1670107" y="0"/>
            <a:ext cx="7833371" cy="668365"/>
          </a:xfrm>
        </p:spPr>
        <p:txBody>
          <a:bodyPr anchor="b">
            <a:normAutofit/>
          </a:bodyPr>
          <a:lstStyle/>
          <a:p>
            <a:r>
              <a:rPr lang="en-IN" sz="3200" dirty="0"/>
              <a:t>Crop Dashboard</a:t>
            </a:r>
          </a:p>
        </p:txBody>
      </p:sp>
      <p:sp>
        <p:nvSpPr>
          <p:cNvPr id="3" name="Subtitle 2">
            <a:extLst>
              <a:ext uri="{FF2B5EF4-FFF2-40B4-BE49-F238E27FC236}">
                <a16:creationId xmlns:a16="http://schemas.microsoft.com/office/drawing/2014/main" id="{7977AB6F-6EDC-8045-6EE4-5511C18EF0AD}"/>
              </a:ext>
            </a:extLst>
          </p:cNvPr>
          <p:cNvSpPr>
            <a:spLocks noGrp="1"/>
          </p:cNvSpPr>
          <p:nvPr>
            <p:ph type="subTitle" idx="1"/>
          </p:nvPr>
        </p:nvSpPr>
        <p:spPr>
          <a:xfrm>
            <a:off x="1475937" y="668365"/>
            <a:ext cx="8221709" cy="3564433"/>
          </a:xfrm>
        </p:spPr>
        <p:txBody>
          <a:bodyPr>
            <a:normAutofit/>
          </a:bodyPr>
          <a:lstStyle/>
          <a:p>
            <a:pPr algn="l">
              <a:buFont typeface="Arial" panose="020B0604020202020204" pitchFamily="34" charset="0"/>
              <a:buChar char="•"/>
            </a:pPr>
            <a:r>
              <a:rPr lang="en-US" sz="1400" dirty="0">
                <a:solidFill>
                  <a:schemeClr val="bg1"/>
                </a:solidFill>
                <a:latin typeface="Google Sans"/>
              </a:rPr>
              <a:t>The heat map shows the bubble representation of crops like wheat, rice , sugarcane and potato with their district wise value .</a:t>
            </a:r>
          </a:p>
          <a:p>
            <a:pPr algn="l">
              <a:buFont typeface="Arial" panose="020B0604020202020204" pitchFamily="34" charset="0"/>
              <a:buChar char="•"/>
            </a:pPr>
            <a:r>
              <a:rPr lang="en-US" sz="1400" dirty="0">
                <a:solidFill>
                  <a:schemeClr val="bg1"/>
                </a:solidFill>
                <a:latin typeface="Google Sans"/>
              </a:rPr>
              <a:t>These values can be filtered based on the year of production to check the highest production of crop </a:t>
            </a:r>
            <a:r>
              <a:rPr lang="en-US" sz="1400" dirty="0" err="1">
                <a:solidFill>
                  <a:schemeClr val="bg1"/>
                </a:solidFill>
                <a:latin typeface="Google Sans"/>
              </a:rPr>
              <a:t>distict</a:t>
            </a:r>
            <a:r>
              <a:rPr lang="en-US" sz="1400" dirty="0">
                <a:solidFill>
                  <a:schemeClr val="bg1"/>
                </a:solidFill>
                <a:latin typeface="Google Sans"/>
              </a:rPr>
              <a:t> wise</a:t>
            </a:r>
          </a:p>
          <a:p>
            <a:pPr algn="l">
              <a:buFont typeface="Arial" panose="020B0604020202020204" pitchFamily="34" charset="0"/>
              <a:buChar char="•"/>
            </a:pPr>
            <a:r>
              <a:rPr lang="en-US" sz="1400" dirty="0" err="1">
                <a:solidFill>
                  <a:schemeClr val="bg1"/>
                </a:solidFill>
                <a:latin typeface="Google Sans"/>
              </a:rPr>
              <a:t>Ferozpur</a:t>
            </a:r>
            <a:r>
              <a:rPr lang="en-US" sz="1400" dirty="0">
                <a:solidFill>
                  <a:schemeClr val="bg1"/>
                </a:solidFill>
                <a:latin typeface="Google Sans"/>
              </a:rPr>
              <a:t> (Punjab) district has the highest wheat production . </a:t>
            </a:r>
            <a:r>
              <a:rPr lang="en-US" sz="1400" dirty="0" err="1">
                <a:solidFill>
                  <a:schemeClr val="bg1"/>
                </a:solidFill>
                <a:latin typeface="Google Sans"/>
              </a:rPr>
              <a:t>Mednapur</a:t>
            </a:r>
            <a:r>
              <a:rPr lang="en-US" sz="1400" dirty="0">
                <a:solidFill>
                  <a:schemeClr val="bg1"/>
                </a:solidFill>
                <a:latin typeface="Google Sans"/>
              </a:rPr>
              <a:t> (WB) district produces highest amount of rice. Hooghly district in West Bengal  produced highest amount of potatoes</a:t>
            </a:r>
          </a:p>
        </p:txBody>
      </p:sp>
      <p:pic>
        <p:nvPicPr>
          <p:cNvPr id="11" name="Picture 10">
            <a:extLst>
              <a:ext uri="{FF2B5EF4-FFF2-40B4-BE49-F238E27FC236}">
                <a16:creationId xmlns:a16="http://schemas.microsoft.com/office/drawing/2014/main" id="{67EECA81-3817-9AEE-77DC-5F44410A84A4}"/>
              </a:ext>
            </a:extLst>
          </p:cNvPr>
          <p:cNvPicPr>
            <a:picLocks noChangeAspect="1"/>
          </p:cNvPicPr>
          <p:nvPr/>
        </p:nvPicPr>
        <p:blipFill>
          <a:blip r:embed="rId3"/>
          <a:stretch>
            <a:fillRect/>
          </a:stretch>
        </p:blipFill>
        <p:spPr>
          <a:xfrm>
            <a:off x="986347" y="2418735"/>
            <a:ext cx="10219306" cy="4336284"/>
          </a:xfrm>
          <a:prstGeom prst="rect">
            <a:avLst/>
          </a:prstGeom>
        </p:spPr>
      </p:pic>
    </p:spTree>
    <p:extLst>
      <p:ext uri="{BB962C8B-B14F-4D97-AF65-F5344CB8AC3E}">
        <p14:creationId xmlns:p14="http://schemas.microsoft.com/office/powerpoint/2010/main" val="209296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AAB6F5A-48B8-F7F5-5D3A-6AEE6C8150B0}"/>
              </a:ext>
            </a:extLst>
          </p:cNvPr>
          <p:cNvPicPr>
            <a:picLocks noChangeAspect="1"/>
          </p:cNvPicPr>
          <p:nvPr/>
        </p:nvPicPr>
        <p:blipFill rotWithShape="1">
          <a:blip r:embed="rId2"/>
          <a:srcRect l="2292" r="8820"/>
          <a:stretch/>
        </p:blipFill>
        <p:spPr>
          <a:xfrm>
            <a:off x="20" y="1"/>
            <a:ext cx="12191979" cy="6857999"/>
          </a:xfrm>
          <a:prstGeom prst="rect">
            <a:avLst/>
          </a:prstGeom>
        </p:spPr>
      </p:pic>
      <p:sp>
        <p:nvSpPr>
          <p:cNvPr id="2" name="Title 1">
            <a:extLst>
              <a:ext uri="{FF2B5EF4-FFF2-40B4-BE49-F238E27FC236}">
                <a16:creationId xmlns:a16="http://schemas.microsoft.com/office/drawing/2014/main" id="{BB7D2AE1-674B-ACE4-715D-022FFA57F103}"/>
              </a:ext>
            </a:extLst>
          </p:cNvPr>
          <p:cNvSpPr>
            <a:spLocks noGrp="1"/>
          </p:cNvSpPr>
          <p:nvPr>
            <p:ph type="ctrTitle"/>
          </p:nvPr>
        </p:nvSpPr>
        <p:spPr>
          <a:xfrm>
            <a:off x="1670107" y="0"/>
            <a:ext cx="7833371" cy="668365"/>
          </a:xfrm>
        </p:spPr>
        <p:txBody>
          <a:bodyPr anchor="b">
            <a:normAutofit/>
          </a:bodyPr>
          <a:lstStyle/>
          <a:p>
            <a:r>
              <a:rPr lang="en-IN" sz="3200" dirty="0"/>
              <a:t>Crop Dashboard</a:t>
            </a:r>
          </a:p>
        </p:txBody>
      </p:sp>
      <p:sp>
        <p:nvSpPr>
          <p:cNvPr id="3" name="Subtitle 2">
            <a:extLst>
              <a:ext uri="{FF2B5EF4-FFF2-40B4-BE49-F238E27FC236}">
                <a16:creationId xmlns:a16="http://schemas.microsoft.com/office/drawing/2014/main" id="{7977AB6F-6EDC-8045-6EE4-5511C18EF0AD}"/>
              </a:ext>
            </a:extLst>
          </p:cNvPr>
          <p:cNvSpPr>
            <a:spLocks noGrp="1"/>
          </p:cNvSpPr>
          <p:nvPr>
            <p:ph type="subTitle" idx="1"/>
          </p:nvPr>
        </p:nvSpPr>
        <p:spPr>
          <a:xfrm>
            <a:off x="1475937" y="668365"/>
            <a:ext cx="8221709" cy="3564433"/>
          </a:xfrm>
        </p:spPr>
        <p:txBody>
          <a:bodyPr>
            <a:normAutofit/>
          </a:bodyPr>
          <a:lstStyle/>
          <a:p>
            <a:pPr algn="l">
              <a:buFont typeface="Arial" panose="020B0604020202020204" pitchFamily="34" charset="0"/>
              <a:buChar char="•"/>
            </a:pPr>
            <a:r>
              <a:rPr lang="en-US" sz="1400" dirty="0">
                <a:solidFill>
                  <a:schemeClr val="bg1"/>
                </a:solidFill>
                <a:latin typeface="Google Sans"/>
              </a:rPr>
              <a:t>Maharashtra has the highest production of kharif crops</a:t>
            </a:r>
          </a:p>
          <a:p>
            <a:pPr algn="l">
              <a:buFont typeface="Arial" panose="020B0604020202020204" pitchFamily="34" charset="0"/>
              <a:buChar char="•"/>
            </a:pPr>
            <a:r>
              <a:rPr lang="en-US" sz="1400" dirty="0">
                <a:solidFill>
                  <a:schemeClr val="bg1"/>
                </a:solidFill>
                <a:latin typeface="Google Sans"/>
              </a:rPr>
              <a:t>Madhya Pradesh has the highest production of soyabean</a:t>
            </a:r>
          </a:p>
          <a:p>
            <a:pPr algn="l">
              <a:buFont typeface="Arial" panose="020B0604020202020204" pitchFamily="34" charset="0"/>
              <a:buChar char="•"/>
            </a:pPr>
            <a:r>
              <a:rPr lang="en-US" sz="1400" dirty="0">
                <a:solidFill>
                  <a:schemeClr val="bg1"/>
                </a:solidFill>
                <a:latin typeface="Google Sans"/>
              </a:rPr>
              <a:t>Orrisa has highest production of vegetable followed closely by </a:t>
            </a:r>
            <a:r>
              <a:rPr lang="en-US" sz="1400" dirty="0" err="1">
                <a:solidFill>
                  <a:schemeClr val="bg1"/>
                </a:solidFill>
                <a:latin typeface="Google Sans"/>
              </a:rPr>
              <a:t>Westbengal,Bihar</a:t>
            </a:r>
            <a:r>
              <a:rPr lang="en-US" sz="1400" dirty="0">
                <a:solidFill>
                  <a:schemeClr val="bg1"/>
                </a:solidFill>
                <a:latin typeface="Google Sans"/>
              </a:rPr>
              <a:t> and UP</a:t>
            </a:r>
          </a:p>
          <a:p>
            <a:pPr algn="l">
              <a:buFont typeface="Arial" panose="020B0604020202020204" pitchFamily="34" charset="0"/>
              <a:buChar char="•"/>
            </a:pPr>
            <a:r>
              <a:rPr lang="en-US" sz="1400" dirty="0">
                <a:solidFill>
                  <a:schemeClr val="bg1"/>
                </a:solidFill>
                <a:latin typeface="Google Sans"/>
              </a:rPr>
              <a:t>Uttar Pradesh is the highest producer of potato</a:t>
            </a:r>
          </a:p>
        </p:txBody>
      </p:sp>
      <p:pic>
        <p:nvPicPr>
          <p:cNvPr id="6" name="Picture 5">
            <a:extLst>
              <a:ext uri="{FF2B5EF4-FFF2-40B4-BE49-F238E27FC236}">
                <a16:creationId xmlns:a16="http://schemas.microsoft.com/office/drawing/2014/main" id="{9FFA1571-5C92-3D5B-222F-12C13C83AD12}"/>
              </a:ext>
            </a:extLst>
          </p:cNvPr>
          <p:cNvPicPr>
            <a:picLocks noChangeAspect="1"/>
          </p:cNvPicPr>
          <p:nvPr/>
        </p:nvPicPr>
        <p:blipFill>
          <a:blip r:embed="rId3"/>
          <a:stretch>
            <a:fillRect/>
          </a:stretch>
        </p:blipFill>
        <p:spPr>
          <a:xfrm>
            <a:off x="1072970" y="2234634"/>
            <a:ext cx="9731583" cy="4623365"/>
          </a:xfrm>
          <a:prstGeom prst="rect">
            <a:avLst/>
          </a:prstGeom>
        </p:spPr>
      </p:pic>
    </p:spTree>
    <p:extLst>
      <p:ext uri="{BB962C8B-B14F-4D97-AF65-F5344CB8AC3E}">
        <p14:creationId xmlns:p14="http://schemas.microsoft.com/office/powerpoint/2010/main" val="5896588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95</TotalTime>
  <Words>1663</Words>
  <Application>Microsoft Office PowerPoint</Application>
  <PresentationFormat>Widescreen</PresentationFormat>
  <Paragraphs>61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Aptos Display</vt:lpstr>
      <vt:lpstr>Arial</vt:lpstr>
      <vt:lpstr>Google Sans</vt:lpstr>
      <vt:lpstr>Söhne</vt:lpstr>
      <vt:lpstr>Office Theme</vt:lpstr>
      <vt:lpstr>Crop Production Analysis</vt:lpstr>
      <vt:lpstr>Introduction</vt:lpstr>
      <vt:lpstr>Components of dataset</vt:lpstr>
      <vt:lpstr>Components of dataset</vt:lpstr>
      <vt:lpstr>Components of dataset</vt:lpstr>
      <vt:lpstr>Crop Dashboard</vt:lpstr>
      <vt:lpstr>Crop Dashboard</vt:lpstr>
      <vt:lpstr>Crop Dashboard</vt:lpstr>
      <vt:lpstr>Crop Dashboard</vt:lpstr>
      <vt:lpstr>Conclusion and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Crop Production Analysis</dc:title>
  <dc:creator>Abhijit Singh</dc:creator>
  <cp:lastModifiedBy>Abhijit Singh</cp:lastModifiedBy>
  <cp:revision>1</cp:revision>
  <dcterms:created xsi:type="dcterms:W3CDTF">2024-03-29T11:45:31Z</dcterms:created>
  <dcterms:modified xsi:type="dcterms:W3CDTF">2024-03-29T13:21:17Z</dcterms:modified>
</cp:coreProperties>
</file>