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7144F-D582-4BD1-B9AC-59FA8EE51D99}" v="6" dt="2024-03-19T16:51:18.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795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665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587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376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7057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9110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1524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5881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1623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6202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3/19/2024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7112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3/19/2024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86494311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1" y="1"/>
            <a:ext cx="12191979" cy="6857999"/>
          </a:xfrm>
          <a:prstGeom prst="rect">
            <a:avLst/>
          </a:prstGeom>
        </p:spPr>
      </p:pic>
      <p:sp>
        <p:nvSpPr>
          <p:cNvPr id="11" name="Freeform: Shape 10">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956065" y="498764"/>
            <a:ext cx="3726596" cy="1496291"/>
          </a:xfrm>
        </p:spPr>
        <p:txBody>
          <a:bodyPr anchor="b">
            <a:normAutofit fontScale="90000"/>
          </a:bodyPr>
          <a:lstStyle/>
          <a:p>
            <a:r>
              <a:rPr lang="en-IN" sz="3200" dirty="0"/>
              <a:t>Hotel Reservation Analysis</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4" y="2108579"/>
            <a:ext cx="2754568" cy="1019085"/>
          </a:xfrm>
        </p:spPr>
        <p:txBody>
          <a:bodyPr>
            <a:normAutofit/>
          </a:bodyPr>
          <a:lstStyle/>
          <a:p>
            <a:r>
              <a:rPr lang="en-IN" dirty="0"/>
              <a:t>Abhijit Singh</a:t>
            </a:r>
            <a:br>
              <a:rPr lang="en-IN" dirty="0"/>
            </a:br>
            <a:r>
              <a:rPr lang="en-IN" dirty="0"/>
              <a:t>Batch – MIP-DA-04</a:t>
            </a:r>
          </a:p>
        </p:txBody>
      </p:sp>
    </p:spTree>
    <p:extLst>
      <p:ext uri="{BB962C8B-B14F-4D97-AF65-F5344CB8AC3E}">
        <p14:creationId xmlns:p14="http://schemas.microsoft.com/office/powerpoint/2010/main" val="413275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Introduction</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92500" lnSpcReduction="20000"/>
          </a:bodyPr>
          <a:lstStyle/>
          <a:p>
            <a:pPr algn="l"/>
            <a:r>
              <a:rPr lang="en-US" b="0" i="0" dirty="0">
                <a:solidFill>
                  <a:schemeClr val="bg1"/>
                </a:solidFill>
                <a:effectLst/>
                <a:latin typeface="Söhne"/>
              </a:rPr>
              <a:t>In today's dynamic and competitive hospitality landscape, understanding guest preferences and booking trends is paramount for hotels to optimize operations and enhance guest experiences. With the proliferation of online booking platforms and the increasing reliance on data-driven decision-making, hoteliers are leveraging comprehensive datasets to extract actionable insights.</a:t>
            </a:r>
          </a:p>
          <a:p>
            <a:pPr algn="l"/>
            <a:r>
              <a:rPr lang="en-US" b="0" i="0" dirty="0">
                <a:solidFill>
                  <a:schemeClr val="bg1"/>
                </a:solidFill>
                <a:effectLst/>
                <a:latin typeface="Söhne"/>
              </a:rPr>
              <a:t>This dataset provides a valuable opportunity to delve into the intricacies of hotel reservations, encompassing various parameters such as the number of adults and children per booking, duration of stay, meal plans, room types, lead times, arrival dates, market segments, average prices per room, and booking statuses. Each entry represents a unique booking transaction, reflecting the diverse preferences and behaviors of guests.</a:t>
            </a:r>
          </a:p>
        </p:txBody>
      </p:sp>
    </p:spTree>
    <p:extLst>
      <p:ext uri="{BB962C8B-B14F-4D97-AF65-F5344CB8AC3E}">
        <p14:creationId xmlns:p14="http://schemas.microsoft.com/office/powerpoint/2010/main" val="26443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Components of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68943" y="2108578"/>
            <a:ext cx="8221709" cy="3564433"/>
          </a:xfrm>
        </p:spPr>
        <p:txBody>
          <a:bodyPr>
            <a:normAutofit fontScale="85000" lnSpcReduction="20000"/>
          </a:bodyPr>
          <a:lstStyle/>
          <a:p>
            <a:pPr algn="l"/>
            <a:br>
              <a:rPr lang="en-US" dirty="0">
                <a:solidFill>
                  <a:schemeClr val="bg1"/>
                </a:solidFill>
              </a:rPr>
            </a:br>
            <a:r>
              <a:rPr lang="en-US" b="0" i="0" dirty="0">
                <a:solidFill>
                  <a:schemeClr val="bg1"/>
                </a:solidFill>
                <a:effectLst/>
                <a:latin typeface="Söhne"/>
              </a:rPr>
              <a:t>The dataset consists of a variety of columns providing information on hotel reservations. Beginning with the </a:t>
            </a:r>
            <a:r>
              <a:rPr lang="en-US" b="0" i="0" dirty="0" err="1">
                <a:solidFill>
                  <a:schemeClr val="bg1"/>
                </a:solidFill>
                <a:effectLst/>
                <a:latin typeface="Söhne"/>
              </a:rPr>
              <a:t>booking_id</a:t>
            </a:r>
            <a:r>
              <a:rPr lang="en-US" b="0" i="0" dirty="0">
                <a:solidFill>
                  <a:schemeClr val="bg1"/>
                </a:solidFill>
                <a:effectLst/>
                <a:latin typeface="Söhne"/>
              </a:rPr>
              <a:t> column, each entry is assigned a unique identifier, distinguishing it from other booking transactions within the dataset. This identifier serves as a fundamental reference point for tracking and analyzing individual bookings. Subsequent columns capture essential details such as the number of adults and children included in each reservation, the breakdown of nights spent on weekends versus weekdays, the chosen meal plan, and the type of room reserved. Additionally, the dataset includes columns specifying the lead time between booking and arrival dates, the date of arrival itself, the market segment to which the reservation belongs, the average price per room, and the current status of the booking. Together, these columns offer a comprehensive overview of hotel reservation data, facilitating detailed analysis and insights into booking patterns and guest preferences.</a:t>
            </a:r>
          </a:p>
        </p:txBody>
      </p:sp>
    </p:spTree>
    <p:extLst>
      <p:ext uri="{BB962C8B-B14F-4D97-AF65-F5344CB8AC3E}">
        <p14:creationId xmlns:p14="http://schemas.microsoft.com/office/powerpoint/2010/main" val="19335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Query Operations Performed on the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838314" y="1654064"/>
            <a:ext cx="8221709" cy="5203936"/>
          </a:xfrm>
        </p:spPr>
        <p:txBody>
          <a:bodyPr>
            <a:normAutofit/>
          </a:bodyPr>
          <a:lstStyle/>
          <a:p>
            <a:pPr marL="342900" indent="-342900" algn="l">
              <a:buFont typeface="Arial" panose="020B0604020202020204" pitchFamily="34" charset="0"/>
              <a:buChar char="•"/>
            </a:pPr>
            <a:r>
              <a:rPr lang="en-US" sz="1800" b="0" i="0" dirty="0">
                <a:solidFill>
                  <a:schemeClr val="bg1"/>
                </a:solidFill>
                <a:effectLst/>
                <a:latin typeface="Söhne"/>
              </a:rPr>
              <a:t>The first query was used to get the overall structure and component of the database using select * from query to return all the columns of the database</a:t>
            </a:r>
          </a:p>
          <a:p>
            <a:pPr marL="342900" indent="-342900" algn="l">
              <a:buFont typeface="Arial" panose="020B0604020202020204" pitchFamily="34" charset="0"/>
              <a:buChar char="•"/>
            </a:pPr>
            <a:endParaRPr lang="en-US" sz="1800"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The second query was used to find the number of distinct number of bookings in the hotel during the time. The total number of records were 700. </a:t>
            </a:r>
            <a:r>
              <a:rPr lang="en-US" sz="1800" dirty="0">
                <a:solidFill>
                  <a:schemeClr val="bg1"/>
                </a:solidFill>
                <a:latin typeface="Söhne"/>
              </a:rPr>
              <a:t>This answers the first question what is the total number of booking in the dataset.</a:t>
            </a:r>
            <a:endParaRPr lang="en-US" sz="1800" b="0" i="0" dirty="0">
              <a:solidFill>
                <a:schemeClr val="bg1"/>
              </a:solidFill>
              <a:effectLst/>
              <a:latin typeface="Söhne"/>
            </a:endParaRPr>
          </a:p>
          <a:p>
            <a:pPr marL="342900" indent="-342900" algn="l">
              <a:buFont typeface="Arial" panose="020B0604020202020204" pitchFamily="34" charset="0"/>
              <a:buChar char="•"/>
            </a:pPr>
            <a:endParaRPr lang="en-US" sz="1800" b="0" i="0" dirty="0">
              <a:solidFill>
                <a:schemeClr val="bg1"/>
              </a:solidFill>
              <a:effectLst/>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check which meal plan is most popular among the users we use count(*) query on total records and then group by type of meal column.</a:t>
            </a:r>
            <a:r>
              <a:rPr lang="en-US" sz="1800" dirty="0">
                <a:solidFill>
                  <a:schemeClr val="bg1"/>
                </a:solidFill>
                <a:latin typeface="Söhne"/>
              </a:rPr>
              <a:t> It was found that meal plan 1 is most popular among customer</a:t>
            </a:r>
            <a:br>
              <a:rPr lang="en-US" sz="1800" b="0" i="0" dirty="0">
                <a:solidFill>
                  <a:schemeClr val="bg1"/>
                </a:solidFill>
                <a:effectLst/>
                <a:latin typeface="Söhne"/>
              </a:rPr>
            </a:br>
            <a:endParaRPr lang="en-US" sz="1800" b="0" i="0" dirty="0">
              <a:solidFill>
                <a:schemeClr val="bg1"/>
              </a:solidFill>
              <a:effectLst/>
              <a:latin typeface="Söhne"/>
            </a:endParaRPr>
          </a:p>
        </p:txBody>
      </p:sp>
      <p:pic>
        <p:nvPicPr>
          <p:cNvPr id="6" name="Picture 5">
            <a:extLst>
              <a:ext uri="{FF2B5EF4-FFF2-40B4-BE49-F238E27FC236}">
                <a16:creationId xmlns:a16="http://schemas.microsoft.com/office/drawing/2014/main" id="{DD781268-7285-870A-D285-75433D945963}"/>
              </a:ext>
            </a:extLst>
          </p:cNvPr>
          <p:cNvPicPr>
            <a:picLocks noChangeAspect="1"/>
          </p:cNvPicPr>
          <p:nvPr/>
        </p:nvPicPr>
        <p:blipFill>
          <a:blip r:embed="rId3"/>
          <a:stretch>
            <a:fillRect/>
          </a:stretch>
        </p:blipFill>
        <p:spPr>
          <a:xfrm>
            <a:off x="1298361" y="2530045"/>
            <a:ext cx="3970364" cy="228620"/>
          </a:xfrm>
          <a:prstGeom prst="rect">
            <a:avLst/>
          </a:prstGeom>
        </p:spPr>
      </p:pic>
      <p:pic>
        <p:nvPicPr>
          <p:cNvPr id="8" name="Picture 7">
            <a:extLst>
              <a:ext uri="{FF2B5EF4-FFF2-40B4-BE49-F238E27FC236}">
                <a16:creationId xmlns:a16="http://schemas.microsoft.com/office/drawing/2014/main" id="{62A8602F-6BD3-9CF3-5EC3-3ABEEF3DC5B8}"/>
              </a:ext>
            </a:extLst>
          </p:cNvPr>
          <p:cNvPicPr>
            <a:picLocks noChangeAspect="1"/>
          </p:cNvPicPr>
          <p:nvPr/>
        </p:nvPicPr>
        <p:blipFill>
          <a:blip r:embed="rId4"/>
          <a:stretch>
            <a:fillRect/>
          </a:stretch>
        </p:blipFill>
        <p:spPr>
          <a:xfrm>
            <a:off x="1298361" y="4075607"/>
            <a:ext cx="5265876" cy="281964"/>
          </a:xfrm>
          <a:prstGeom prst="rect">
            <a:avLst/>
          </a:prstGeom>
        </p:spPr>
      </p:pic>
      <p:pic>
        <p:nvPicPr>
          <p:cNvPr id="12" name="Picture 11">
            <a:extLst>
              <a:ext uri="{FF2B5EF4-FFF2-40B4-BE49-F238E27FC236}">
                <a16:creationId xmlns:a16="http://schemas.microsoft.com/office/drawing/2014/main" id="{4F565D8C-1A20-CC90-658E-62483BCE3894}"/>
              </a:ext>
            </a:extLst>
          </p:cNvPr>
          <p:cNvPicPr>
            <a:picLocks noChangeAspect="1"/>
          </p:cNvPicPr>
          <p:nvPr/>
        </p:nvPicPr>
        <p:blipFill>
          <a:blip r:embed="rId5"/>
          <a:stretch>
            <a:fillRect/>
          </a:stretch>
        </p:blipFill>
        <p:spPr>
          <a:xfrm>
            <a:off x="1223716" y="5645842"/>
            <a:ext cx="6652837" cy="365792"/>
          </a:xfrm>
          <a:prstGeom prst="rect">
            <a:avLst/>
          </a:prstGeom>
        </p:spPr>
      </p:pic>
    </p:spTree>
    <p:extLst>
      <p:ext uri="{BB962C8B-B14F-4D97-AF65-F5344CB8AC3E}">
        <p14:creationId xmlns:p14="http://schemas.microsoft.com/office/powerpoint/2010/main" val="130264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Query Operations Performed on the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838314" y="1654064"/>
            <a:ext cx="8221709" cy="4441512"/>
          </a:xfrm>
        </p:spPr>
        <p:txBody>
          <a:bodyPr>
            <a:normAutofit fontScale="92500" lnSpcReduction="20000"/>
          </a:bodyPr>
          <a:lstStyle/>
          <a:p>
            <a:pPr marL="342900" indent="-342900" algn="l">
              <a:buFont typeface="Arial" panose="020B0604020202020204" pitchFamily="34" charset="0"/>
              <a:buChar char="•"/>
            </a:pPr>
            <a:r>
              <a:rPr lang="en-US" b="0" i="0" dirty="0">
                <a:solidFill>
                  <a:schemeClr val="bg1"/>
                </a:solidFill>
                <a:effectLst/>
                <a:latin typeface="Söhne"/>
              </a:rPr>
              <a:t>To find the average price of rooms reservation which has the involvement of children, aggregate function can be used to take the average price and </a:t>
            </a:r>
            <a:r>
              <a:rPr lang="en-US" dirty="0">
                <a:solidFill>
                  <a:schemeClr val="bg1"/>
                </a:solidFill>
                <a:latin typeface="Söhne"/>
              </a:rPr>
              <a:t>to filter the result the where clause can be used where number of children is greater then zero. The average cost was found to be 144.56</a:t>
            </a:r>
          </a:p>
          <a:p>
            <a:pPr marL="342900" indent="-342900" algn="l">
              <a:buFont typeface="Arial" panose="020B0604020202020204" pitchFamily="34" charset="0"/>
              <a:buChar char="•"/>
            </a:pPr>
            <a:endParaRPr lang="en-US" dirty="0">
              <a:solidFill>
                <a:schemeClr val="bg1"/>
              </a:solidFill>
              <a:latin typeface="Söhne"/>
            </a:endParaRPr>
          </a:p>
          <a:p>
            <a:pPr marL="342900" indent="-342900" algn="l">
              <a:buFont typeface="Arial" panose="020B0604020202020204" pitchFamily="34" charset="0"/>
              <a:buChar char="•"/>
            </a:pPr>
            <a:r>
              <a:rPr lang="en-US" b="0" i="0" dirty="0">
                <a:solidFill>
                  <a:schemeClr val="bg1"/>
                </a:solidFill>
                <a:effectLst/>
                <a:latin typeface="Söhne"/>
              </a:rPr>
              <a:t>To find the number of reservation made in the year 2018 count function was used  and use like key word in where clause and use ‘%2018’ . It number of booking in 2018 was 577</a:t>
            </a:r>
          </a:p>
          <a:p>
            <a:pPr marL="342900" indent="-342900" algn="l">
              <a:buFont typeface="Arial" panose="020B0604020202020204" pitchFamily="34" charset="0"/>
              <a:buChar char="•"/>
            </a:pPr>
            <a:endParaRPr lang="en-US" b="0" i="0" dirty="0">
              <a:solidFill>
                <a:schemeClr val="bg1"/>
              </a:solidFill>
              <a:effectLst/>
              <a:latin typeface="Söhne"/>
            </a:endParaRPr>
          </a:p>
          <a:p>
            <a:pPr marL="342900" indent="-342900" algn="l">
              <a:buFont typeface="Arial" panose="020B0604020202020204" pitchFamily="34" charset="0"/>
              <a:buChar char="•"/>
            </a:pPr>
            <a:r>
              <a:rPr lang="en-US" b="0" i="0" dirty="0">
                <a:solidFill>
                  <a:schemeClr val="bg1"/>
                </a:solidFill>
                <a:effectLst/>
                <a:latin typeface="Söhne"/>
              </a:rPr>
              <a:t>To check which was the commonly booked room type count query was executed and group by room type was performed . Room type 1 was most popular room type, followed by room type 4.</a:t>
            </a:r>
            <a:br>
              <a:rPr lang="en-US" b="0" i="0" dirty="0">
                <a:solidFill>
                  <a:schemeClr val="bg1"/>
                </a:solidFill>
                <a:effectLst/>
                <a:latin typeface="Söhne"/>
              </a:rPr>
            </a:br>
            <a:endParaRPr lang="en-US" b="0" i="0" dirty="0">
              <a:solidFill>
                <a:schemeClr val="bg1"/>
              </a:solidFill>
              <a:effectLst/>
              <a:latin typeface="Söhne"/>
            </a:endParaRPr>
          </a:p>
        </p:txBody>
      </p:sp>
      <p:pic>
        <p:nvPicPr>
          <p:cNvPr id="7" name="Picture 6">
            <a:extLst>
              <a:ext uri="{FF2B5EF4-FFF2-40B4-BE49-F238E27FC236}">
                <a16:creationId xmlns:a16="http://schemas.microsoft.com/office/drawing/2014/main" id="{1014E7FD-534E-D125-DCEC-00BB67494784}"/>
              </a:ext>
            </a:extLst>
          </p:cNvPr>
          <p:cNvPicPr>
            <a:picLocks noChangeAspect="1"/>
          </p:cNvPicPr>
          <p:nvPr/>
        </p:nvPicPr>
        <p:blipFill>
          <a:blip r:embed="rId3"/>
          <a:stretch>
            <a:fillRect/>
          </a:stretch>
        </p:blipFill>
        <p:spPr>
          <a:xfrm>
            <a:off x="1229599" y="3234673"/>
            <a:ext cx="8207451" cy="205758"/>
          </a:xfrm>
          <a:prstGeom prst="rect">
            <a:avLst/>
          </a:prstGeom>
        </p:spPr>
      </p:pic>
      <p:pic>
        <p:nvPicPr>
          <p:cNvPr id="10" name="Picture 9">
            <a:extLst>
              <a:ext uri="{FF2B5EF4-FFF2-40B4-BE49-F238E27FC236}">
                <a16:creationId xmlns:a16="http://schemas.microsoft.com/office/drawing/2014/main" id="{2988D69B-522D-0E77-C8E3-F124A8DE4873}"/>
              </a:ext>
            </a:extLst>
          </p:cNvPr>
          <p:cNvPicPr>
            <a:picLocks noChangeAspect="1"/>
          </p:cNvPicPr>
          <p:nvPr/>
        </p:nvPicPr>
        <p:blipFill>
          <a:blip r:embed="rId4"/>
          <a:stretch>
            <a:fillRect/>
          </a:stretch>
        </p:blipFill>
        <p:spPr>
          <a:xfrm>
            <a:off x="1218307" y="4619333"/>
            <a:ext cx="6271803" cy="190517"/>
          </a:xfrm>
          <a:prstGeom prst="rect">
            <a:avLst/>
          </a:prstGeom>
        </p:spPr>
      </p:pic>
      <p:pic>
        <p:nvPicPr>
          <p:cNvPr id="16" name="Picture 15">
            <a:extLst>
              <a:ext uri="{FF2B5EF4-FFF2-40B4-BE49-F238E27FC236}">
                <a16:creationId xmlns:a16="http://schemas.microsoft.com/office/drawing/2014/main" id="{D4B72DAA-BCC3-BACC-6A50-B5464C9D6679}"/>
              </a:ext>
            </a:extLst>
          </p:cNvPr>
          <p:cNvPicPr>
            <a:picLocks noChangeAspect="1"/>
          </p:cNvPicPr>
          <p:nvPr/>
        </p:nvPicPr>
        <p:blipFill>
          <a:blip r:embed="rId5"/>
          <a:stretch>
            <a:fillRect/>
          </a:stretch>
        </p:blipFill>
        <p:spPr>
          <a:xfrm>
            <a:off x="1218307" y="5908974"/>
            <a:ext cx="6492803" cy="358171"/>
          </a:xfrm>
          <a:prstGeom prst="rect">
            <a:avLst/>
          </a:prstGeom>
        </p:spPr>
      </p:pic>
    </p:spTree>
    <p:extLst>
      <p:ext uri="{BB962C8B-B14F-4D97-AF65-F5344CB8AC3E}">
        <p14:creationId xmlns:p14="http://schemas.microsoft.com/office/powerpoint/2010/main" val="299746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Query Operations Performed on the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10161" y="1332393"/>
            <a:ext cx="8221709" cy="4441512"/>
          </a:xfrm>
        </p:spPr>
        <p:txBody>
          <a:bodyPr>
            <a:normAutofit/>
          </a:bodyPr>
          <a:lstStyle/>
          <a:p>
            <a:pPr marL="342900" indent="-342900" algn="l">
              <a:buFont typeface="Arial" panose="020B0604020202020204" pitchFamily="34" charset="0"/>
              <a:buChar char="•"/>
            </a:pPr>
            <a:endParaRPr lang="en-US" sz="1800"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a:t>
            </a:r>
            <a:r>
              <a:rPr lang="en-US" sz="1800" dirty="0">
                <a:solidFill>
                  <a:schemeClr val="bg1"/>
                </a:solidFill>
                <a:latin typeface="Söhne"/>
              </a:rPr>
              <a:t>check which reservations, fall on the weekend the count query was used  where no of weekend night was greater than 0 which came out to be 383.</a:t>
            </a:r>
          </a:p>
          <a:p>
            <a:pPr marL="342900" indent="-342900" algn="l">
              <a:buFont typeface="Arial" panose="020B0604020202020204" pitchFamily="34" charset="0"/>
              <a:buChar char="•"/>
            </a:pPr>
            <a:endParaRPr lang="en-US" sz="1800" b="0" i="0" dirty="0">
              <a:solidFill>
                <a:schemeClr val="bg1"/>
              </a:solidFill>
              <a:effectLst/>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check the lowest and highest lead time max and min functions were used  on the lead time column. Max lead time came out to be 443 and min lead time was 0.</a:t>
            </a:r>
          </a:p>
          <a:p>
            <a:pPr marL="342900" indent="-342900" algn="l">
              <a:buFont typeface="Arial" panose="020B0604020202020204" pitchFamily="34" charset="0"/>
              <a:buChar char="•"/>
            </a:pPr>
            <a:endParaRPr lang="en-US" sz="1800"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find the most common market segment count method was used  on the market segment column which was grouped by market segment type. Online was the most common market segment.</a:t>
            </a:r>
          </a:p>
          <a:p>
            <a:pPr marL="342900" indent="-342900" algn="l">
              <a:buFont typeface="Arial" panose="020B0604020202020204" pitchFamily="34" charset="0"/>
              <a:buChar char="•"/>
            </a:pPr>
            <a:endParaRPr lang="en-US" sz="1800" b="0" i="0" dirty="0">
              <a:solidFill>
                <a:schemeClr val="bg1"/>
              </a:solidFill>
              <a:effectLst/>
              <a:latin typeface="Söhne"/>
            </a:endParaRPr>
          </a:p>
        </p:txBody>
      </p:sp>
      <p:pic>
        <p:nvPicPr>
          <p:cNvPr id="6" name="Picture 5">
            <a:extLst>
              <a:ext uri="{FF2B5EF4-FFF2-40B4-BE49-F238E27FC236}">
                <a16:creationId xmlns:a16="http://schemas.microsoft.com/office/drawing/2014/main" id="{10258588-46F3-385C-B3A8-E259DC012791}"/>
              </a:ext>
            </a:extLst>
          </p:cNvPr>
          <p:cNvPicPr>
            <a:picLocks noChangeAspect="1"/>
          </p:cNvPicPr>
          <p:nvPr/>
        </p:nvPicPr>
        <p:blipFill>
          <a:blip r:embed="rId3"/>
          <a:stretch>
            <a:fillRect/>
          </a:stretch>
        </p:blipFill>
        <p:spPr>
          <a:xfrm>
            <a:off x="1330275" y="2521324"/>
            <a:ext cx="7605419" cy="281964"/>
          </a:xfrm>
          <a:prstGeom prst="rect">
            <a:avLst/>
          </a:prstGeom>
        </p:spPr>
      </p:pic>
      <p:pic>
        <p:nvPicPr>
          <p:cNvPr id="9" name="Picture 8">
            <a:extLst>
              <a:ext uri="{FF2B5EF4-FFF2-40B4-BE49-F238E27FC236}">
                <a16:creationId xmlns:a16="http://schemas.microsoft.com/office/drawing/2014/main" id="{B554500B-72C0-92D1-9C69-3128ADF2DF50}"/>
              </a:ext>
            </a:extLst>
          </p:cNvPr>
          <p:cNvPicPr>
            <a:picLocks noChangeAspect="1"/>
          </p:cNvPicPr>
          <p:nvPr/>
        </p:nvPicPr>
        <p:blipFill>
          <a:blip r:embed="rId4"/>
          <a:stretch>
            <a:fillRect/>
          </a:stretch>
        </p:blipFill>
        <p:spPr>
          <a:xfrm>
            <a:off x="1330275" y="3939793"/>
            <a:ext cx="7254869" cy="213378"/>
          </a:xfrm>
          <a:prstGeom prst="rect">
            <a:avLst/>
          </a:prstGeom>
        </p:spPr>
      </p:pic>
      <p:pic>
        <p:nvPicPr>
          <p:cNvPr id="12" name="Picture 11">
            <a:extLst>
              <a:ext uri="{FF2B5EF4-FFF2-40B4-BE49-F238E27FC236}">
                <a16:creationId xmlns:a16="http://schemas.microsoft.com/office/drawing/2014/main" id="{428BD8FB-8B28-303D-A2B0-BE8F8744CD50}"/>
              </a:ext>
            </a:extLst>
          </p:cNvPr>
          <p:cNvPicPr>
            <a:picLocks noChangeAspect="1"/>
          </p:cNvPicPr>
          <p:nvPr/>
        </p:nvPicPr>
        <p:blipFill>
          <a:blip r:embed="rId5"/>
          <a:stretch>
            <a:fillRect/>
          </a:stretch>
        </p:blipFill>
        <p:spPr>
          <a:xfrm>
            <a:off x="1330275" y="5023601"/>
            <a:ext cx="8519898" cy="281964"/>
          </a:xfrm>
          <a:prstGeom prst="rect">
            <a:avLst/>
          </a:prstGeom>
        </p:spPr>
      </p:pic>
    </p:spTree>
    <p:extLst>
      <p:ext uri="{BB962C8B-B14F-4D97-AF65-F5344CB8AC3E}">
        <p14:creationId xmlns:p14="http://schemas.microsoft.com/office/powerpoint/2010/main" val="164962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Query Operations Performed on the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10161" y="1332393"/>
            <a:ext cx="8221709" cy="4441512"/>
          </a:xfrm>
        </p:spPr>
        <p:txBody>
          <a:bodyPr>
            <a:normAutofit/>
          </a:bodyPr>
          <a:lstStyle/>
          <a:p>
            <a:pPr marL="342900" indent="-342900" algn="l">
              <a:buFont typeface="Arial" panose="020B0604020202020204" pitchFamily="34" charset="0"/>
              <a:buChar char="•"/>
            </a:pPr>
            <a:endParaRPr lang="en-US" sz="1800"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a:t>
            </a:r>
            <a:r>
              <a:rPr lang="en-US" sz="1800" dirty="0">
                <a:solidFill>
                  <a:schemeClr val="bg1"/>
                </a:solidFill>
                <a:latin typeface="Söhne"/>
              </a:rPr>
              <a:t>check which reservations, fall on the weekend the count query was used  where no of weekend night was greater than 0 which came out to be 493.</a:t>
            </a:r>
          </a:p>
          <a:p>
            <a:pPr marL="342900" indent="-342900" algn="l">
              <a:buFont typeface="Arial" panose="020B0604020202020204" pitchFamily="34" charset="0"/>
              <a:buChar char="•"/>
            </a:pPr>
            <a:endParaRPr lang="en-US" sz="1800" b="0" i="0" dirty="0">
              <a:solidFill>
                <a:schemeClr val="bg1"/>
              </a:solidFill>
              <a:effectLst/>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Total number of children and adult in the hotel in all the reservations wer</a:t>
            </a:r>
            <a:r>
              <a:rPr lang="en-US" sz="1800" dirty="0">
                <a:solidFill>
                  <a:schemeClr val="bg1"/>
                </a:solidFill>
                <a:latin typeface="Söhne"/>
              </a:rPr>
              <a:t>e found by using the sum aggregate function there were total 1316 people were found to be adult and 69 were children.</a:t>
            </a:r>
          </a:p>
          <a:p>
            <a:pPr marL="342900" indent="-342900" algn="l">
              <a:buFont typeface="Arial" panose="020B0604020202020204" pitchFamily="34" charset="0"/>
              <a:buChar char="•"/>
            </a:pPr>
            <a:endParaRPr lang="en-US" sz="1800"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To find the average number of weekend for the reservations involving children are below. The average number of days came out to be 1.</a:t>
            </a:r>
          </a:p>
        </p:txBody>
      </p:sp>
      <p:pic>
        <p:nvPicPr>
          <p:cNvPr id="7" name="Picture 6">
            <a:extLst>
              <a:ext uri="{FF2B5EF4-FFF2-40B4-BE49-F238E27FC236}">
                <a16:creationId xmlns:a16="http://schemas.microsoft.com/office/drawing/2014/main" id="{D4AECAF4-5FBE-C5B3-ADCA-B143D68C5062}"/>
              </a:ext>
            </a:extLst>
          </p:cNvPr>
          <p:cNvPicPr>
            <a:picLocks noChangeAspect="1"/>
          </p:cNvPicPr>
          <p:nvPr/>
        </p:nvPicPr>
        <p:blipFill>
          <a:blip r:embed="rId3"/>
          <a:stretch>
            <a:fillRect/>
          </a:stretch>
        </p:blipFill>
        <p:spPr>
          <a:xfrm>
            <a:off x="1330275" y="2506003"/>
            <a:ext cx="7160582" cy="322681"/>
          </a:xfrm>
          <a:prstGeom prst="rect">
            <a:avLst/>
          </a:prstGeom>
        </p:spPr>
      </p:pic>
      <p:pic>
        <p:nvPicPr>
          <p:cNvPr id="10" name="Picture 9">
            <a:extLst>
              <a:ext uri="{FF2B5EF4-FFF2-40B4-BE49-F238E27FC236}">
                <a16:creationId xmlns:a16="http://schemas.microsoft.com/office/drawing/2014/main" id="{30AB70EB-3069-FDCA-4649-83A67385150F}"/>
              </a:ext>
            </a:extLst>
          </p:cNvPr>
          <p:cNvPicPr>
            <a:picLocks noChangeAspect="1"/>
          </p:cNvPicPr>
          <p:nvPr/>
        </p:nvPicPr>
        <p:blipFill>
          <a:blip r:embed="rId4"/>
          <a:stretch>
            <a:fillRect/>
          </a:stretch>
        </p:blipFill>
        <p:spPr>
          <a:xfrm>
            <a:off x="1330275" y="4176249"/>
            <a:ext cx="8550381" cy="322681"/>
          </a:xfrm>
          <a:prstGeom prst="rect">
            <a:avLst/>
          </a:prstGeom>
        </p:spPr>
      </p:pic>
      <p:pic>
        <p:nvPicPr>
          <p:cNvPr id="13" name="Picture 12">
            <a:extLst>
              <a:ext uri="{FF2B5EF4-FFF2-40B4-BE49-F238E27FC236}">
                <a16:creationId xmlns:a16="http://schemas.microsoft.com/office/drawing/2014/main" id="{E30DDC17-D22C-3D86-4455-F868F8B0F051}"/>
              </a:ext>
            </a:extLst>
          </p:cNvPr>
          <p:cNvPicPr>
            <a:picLocks noChangeAspect="1"/>
          </p:cNvPicPr>
          <p:nvPr/>
        </p:nvPicPr>
        <p:blipFill>
          <a:blip r:embed="rId5"/>
          <a:stretch>
            <a:fillRect/>
          </a:stretch>
        </p:blipFill>
        <p:spPr>
          <a:xfrm>
            <a:off x="1330275" y="5423738"/>
            <a:ext cx="6751905" cy="327688"/>
          </a:xfrm>
          <a:prstGeom prst="rect">
            <a:avLst/>
          </a:prstGeom>
        </p:spPr>
      </p:pic>
    </p:spTree>
    <p:extLst>
      <p:ext uri="{BB962C8B-B14F-4D97-AF65-F5344CB8AC3E}">
        <p14:creationId xmlns:p14="http://schemas.microsoft.com/office/powerpoint/2010/main" val="217888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Query Operations Performed on the dataset</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10161" y="1332393"/>
            <a:ext cx="8221709" cy="5363682"/>
          </a:xfrm>
        </p:spPr>
        <p:txBody>
          <a:bodyPr>
            <a:normAutofit/>
          </a:bodyPr>
          <a:lstStyle/>
          <a:p>
            <a:pPr marL="342900" indent="-342900" algn="l">
              <a:buFont typeface="Arial" panose="020B0604020202020204" pitchFamily="34" charset="0"/>
              <a:buChar char="•"/>
            </a:pPr>
            <a:endParaRPr lang="en-US" sz="1600" dirty="0">
              <a:solidFill>
                <a:schemeClr val="bg1"/>
              </a:solidFill>
              <a:latin typeface="Söhne"/>
            </a:endParaRPr>
          </a:p>
          <a:p>
            <a:pPr marL="342900" indent="-342900" algn="l">
              <a:buFont typeface="Arial" panose="020B0604020202020204" pitchFamily="34" charset="0"/>
              <a:buChar char="•"/>
            </a:pPr>
            <a:r>
              <a:rPr lang="en-US" sz="1600" b="0" i="0" dirty="0">
                <a:solidFill>
                  <a:schemeClr val="bg1"/>
                </a:solidFill>
                <a:effectLst/>
                <a:latin typeface="Söhne"/>
              </a:rPr>
              <a:t>To find the monthly reservation number </a:t>
            </a:r>
            <a:r>
              <a:rPr lang="en-US" sz="1600" dirty="0">
                <a:solidFill>
                  <a:schemeClr val="bg1"/>
                </a:solidFill>
                <a:latin typeface="Söhne"/>
              </a:rPr>
              <a:t>in the hotel for the year 2018 . The month of June was busiest in terms of booking as 84 reservations were made in the month.</a:t>
            </a:r>
          </a:p>
          <a:p>
            <a:pPr marL="342900" indent="-342900" algn="l">
              <a:buFont typeface="Arial" panose="020B0604020202020204" pitchFamily="34" charset="0"/>
              <a:buChar char="•"/>
            </a:pPr>
            <a:endParaRPr lang="en-US" sz="1600" b="0" i="0" dirty="0">
              <a:solidFill>
                <a:schemeClr val="bg1"/>
              </a:solidFill>
              <a:effectLst/>
              <a:latin typeface="Söhne"/>
            </a:endParaRPr>
          </a:p>
          <a:p>
            <a:pPr marL="342900" indent="-342900" algn="l">
              <a:buFont typeface="Arial" panose="020B0604020202020204" pitchFamily="34" charset="0"/>
              <a:buChar char="•"/>
            </a:pPr>
            <a:r>
              <a:rPr lang="en-US" sz="1600" b="0" i="0" dirty="0">
                <a:solidFill>
                  <a:schemeClr val="bg1"/>
                </a:solidFill>
                <a:effectLst/>
                <a:latin typeface="Söhne"/>
              </a:rPr>
              <a:t>Total average number of nights spent by the guest in the room during weekend and weekday for weekend and weekday nights room type 4  was popular choice .</a:t>
            </a:r>
          </a:p>
          <a:p>
            <a:pPr marL="342900" indent="-342900" algn="l">
              <a:buFont typeface="Arial" panose="020B0604020202020204" pitchFamily="34" charset="0"/>
              <a:buChar char="•"/>
            </a:pPr>
            <a:endParaRPr lang="en-US" sz="1600" b="0" i="0" dirty="0">
              <a:solidFill>
                <a:schemeClr val="bg1"/>
              </a:solidFill>
              <a:effectLst/>
              <a:latin typeface="Söhne"/>
            </a:endParaRPr>
          </a:p>
          <a:p>
            <a:pPr marL="342900" indent="-342900" algn="l">
              <a:buFont typeface="Arial" panose="020B0604020202020204" pitchFamily="34" charset="0"/>
              <a:buChar char="•"/>
            </a:pPr>
            <a:r>
              <a:rPr lang="en-US" sz="1600" dirty="0">
                <a:solidFill>
                  <a:schemeClr val="bg1"/>
                </a:solidFill>
                <a:latin typeface="Söhne"/>
              </a:rPr>
              <a:t>For reservation involving children the most popular room type was room type 1 and the average time spent was 87.70 and count of day spent was 534.</a:t>
            </a:r>
          </a:p>
          <a:p>
            <a:pPr marL="342900" indent="-342900" algn="l">
              <a:buFont typeface="Arial" panose="020B0604020202020204" pitchFamily="34" charset="0"/>
              <a:buChar char="•"/>
            </a:pPr>
            <a:endParaRPr lang="en-US" sz="1600" dirty="0">
              <a:solidFill>
                <a:schemeClr val="bg1"/>
              </a:solidFill>
              <a:latin typeface="Söhne"/>
            </a:endParaRPr>
          </a:p>
          <a:p>
            <a:pPr marL="342900" indent="-342900" algn="l">
              <a:buFont typeface="Arial" panose="020B0604020202020204" pitchFamily="34" charset="0"/>
              <a:buChar char="•"/>
            </a:pPr>
            <a:r>
              <a:rPr lang="en-US" sz="1600" dirty="0">
                <a:solidFill>
                  <a:schemeClr val="bg1"/>
                </a:solidFill>
                <a:latin typeface="Söhne"/>
              </a:rPr>
              <a:t>Market segment that has highest average price is online segment which was found by querying max  average price and grouping the result by market segment</a:t>
            </a:r>
          </a:p>
          <a:p>
            <a:pPr marL="342900" indent="-342900" algn="l">
              <a:buFont typeface="Arial" panose="020B0604020202020204" pitchFamily="34" charset="0"/>
              <a:buChar char="•"/>
            </a:pPr>
            <a:endParaRPr lang="en-US" sz="1600" dirty="0">
              <a:solidFill>
                <a:schemeClr val="bg1"/>
              </a:solidFill>
              <a:latin typeface="Söhne"/>
            </a:endParaRPr>
          </a:p>
        </p:txBody>
      </p:sp>
      <p:pic>
        <p:nvPicPr>
          <p:cNvPr id="6" name="Picture 5">
            <a:extLst>
              <a:ext uri="{FF2B5EF4-FFF2-40B4-BE49-F238E27FC236}">
                <a16:creationId xmlns:a16="http://schemas.microsoft.com/office/drawing/2014/main" id="{0DE95928-A55C-2F39-D8CD-69CA347909CA}"/>
              </a:ext>
            </a:extLst>
          </p:cNvPr>
          <p:cNvPicPr>
            <a:picLocks noChangeAspect="1"/>
          </p:cNvPicPr>
          <p:nvPr/>
        </p:nvPicPr>
        <p:blipFill>
          <a:blip r:embed="rId3"/>
          <a:stretch>
            <a:fillRect/>
          </a:stretch>
        </p:blipFill>
        <p:spPr>
          <a:xfrm>
            <a:off x="1330275" y="2393701"/>
            <a:ext cx="8169348" cy="586791"/>
          </a:xfrm>
          <a:prstGeom prst="rect">
            <a:avLst/>
          </a:prstGeom>
        </p:spPr>
      </p:pic>
      <p:pic>
        <p:nvPicPr>
          <p:cNvPr id="9" name="Picture 8">
            <a:extLst>
              <a:ext uri="{FF2B5EF4-FFF2-40B4-BE49-F238E27FC236}">
                <a16:creationId xmlns:a16="http://schemas.microsoft.com/office/drawing/2014/main" id="{9278A28B-6FD6-E8D0-A08C-9C3980EBB868}"/>
              </a:ext>
            </a:extLst>
          </p:cNvPr>
          <p:cNvPicPr>
            <a:picLocks noChangeAspect="1"/>
          </p:cNvPicPr>
          <p:nvPr/>
        </p:nvPicPr>
        <p:blipFill>
          <a:blip r:embed="rId4"/>
          <a:stretch>
            <a:fillRect/>
          </a:stretch>
        </p:blipFill>
        <p:spPr>
          <a:xfrm>
            <a:off x="1361738" y="3544269"/>
            <a:ext cx="7801595" cy="509492"/>
          </a:xfrm>
          <a:prstGeom prst="rect">
            <a:avLst/>
          </a:prstGeom>
        </p:spPr>
      </p:pic>
      <p:pic>
        <p:nvPicPr>
          <p:cNvPr id="17" name="Picture 16">
            <a:extLst>
              <a:ext uri="{FF2B5EF4-FFF2-40B4-BE49-F238E27FC236}">
                <a16:creationId xmlns:a16="http://schemas.microsoft.com/office/drawing/2014/main" id="{5041AA11-77AF-25CD-6FB8-BD5E3F75042C}"/>
              </a:ext>
            </a:extLst>
          </p:cNvPr>
          <p:cNvPicPr>
            <a:picLocks noChangeAspect="1"/>
          </p:cNvPicPr>
          <p:nvPr/>
        </p:nvPicPr>
        <p:blipFill>
          <a:blip r:embed="rId5"/>
          <a:stretch>
            <a:fillRect/>
          </a:stretch>
        </p:blipFill>
        <p:spPr>
          <a:xfrm>
            <a:off x="1298811" y="4659737"/>
            <a:ext cx="7864522" cy="586791"/>
          </a:xfrm>
          <a:prstGeom prst="rect">
            <a:avLst/>
          </a:prstGeom>
        </p:spPr>
      </p:pic>
      <p:pic>
        <p:nvPicPr>
          <p:cNvPr id="19" name="Picture 18">
            <a:extLst>
              <a:ext uri="{FF2B5EF4-FFF2-40B4-BE49-F238E27FC236}">
                <a16:creationId xmlns:a16="http://schemas.microsoft.com/office/drawing/2014/main" id="{D569440E-2527-EEA3-280A-64ED1E98C662}"/>
              </a:ext>
            </a:extLst>
          </p:cNvPr>
          <p:cNvPicPr>
            <a:picLocks noChangeAspect="1"/>
          </p:cNvPicPr>
          <p:nvPr/>
        </p:nvPicPr>
        <p:blipFill>
          <a:blip r:embed="rId6"/>
          <a:stretch>
            <a:fillRect/>
          </a:stretch>
        </p:blipFill>
        <p:spPr>
          <a:xfrm>
            <a:off x="1298811" y="5929531"/>
            <a:ext cx="8291278" cy="236240"/>
          </a:xfrm>
          <a:prstGeom prst="rect">
            <a:avLst/>
          </a:prstGeom>
        </p:spPr>
      </p:pic>
    </p:spTree>
    <p:extLst>
      <p:ext uri="{BB962C8B-B14F-4D97-AF65-F5344CB8AC3E}">
        <p14:creationId xmlns:p14="http://schemas.microsoft.com/office/powerpoint/2010/main" val="243015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AB6F5A-48B8-F7F5-5D3A-6AEE6C8150B0}"/>
              </a:ext>
            </a:extLst>
          </p:cNvPr>
          <p:cNvPicPr>
            <a:picLocks noChangeAspect="1"/>
          </p:cNvPicPr>
          <p:nvPr/>
        </p:nvPicPr>
        <p:blipFill rotWithShape="1">
          <a:blip r:embed="rId2"/>
          <a:srcRect l="2292" r="8820"/>
          <a:stretch/>
        </p:blipFill>
        <p:spPr>
          <a:xfrm>
            <a:off x="20" y="1"/>
            <a:ext cx="12191979" cy="6857999"/>
          </a:xfrm>
          <a:prstGeom prst="rect">
            <a:avLst/>
          </a:prstGeom>
        </p:spPr>
      </p:pic>
      <p:sp>
        <p:nvSpPr>
          <p:cNvPr id="2" name="Title 1">
            <a:extLst>
              <a:ext uri="{FF2B5EF4-FFF2-40B4-BE49-F238E27FC236}">
                <a16:creationId xmlns:a16="http://schemas.microsoft.com/office/drawing/2014/main" id="{BB7D2AE1-674B-ACE4-715D-022FFA57F103}"/>
              </a:ext>
            </a:extLst>
          </p:cNvPr>
          <p:cNvSpPr>
            <a:spLocks noGrp="1"/>
          </p:cNvSpPr>
          <p:nvPr>
            <p:ph type="ctrTitle"/>
          </p:nvPr>
        </p:nvSpPr>
        <p:spPr>
          <a:xfrm>
            <a:off x="293591" y="78887"/>
            <a:ext cx="7833371" cy="1496291"/>
          </a:xfrm>
        </p:spPr>
        <p:txBody>
          <a:bodyPr anchor="b">
            <a:normAutofit/>
          </a:bodyPr>
          <a:lstStyle/>
          <a:p>
            <a:r>
              <a:rPr lang="en-IN" sz="3200" dirty="0"/>
              <a:t>Conclusion</a:t>
            </a:r>
          </a:p>
        </p:txBody>
      </p:sp>
      <p:sp>
        <p:nvSpPr>
          <p:cNvPr id="3" name="Subtitle 2">
            <a:extLst>
              <a:ext uri="{FF2B5EF4-FFF2-40B4-BE49-F238E27FC236}">
                <a16:creationId xmlns:a16="http://schemas.microsoft.com/office/drawing/2014/main" id="{7977AB6F-6EDC-8045-6EE4-5511C18EF0AD}"/>
              </a:ext>
            </a:extLst>
          </p:cNvPr>
          <p:cNvSpPr>
            <a:spLocks noGrp="1"/>
          </p:cNvSpPr>
          <p:nvPr>
            <p:ph type="subTitle" idx="1"/>
          </p:nvPr>
        </p:nvSpPr>
        <p:spPr>
          <a:xfrm>
            <a:off x="910161" y="1332393"/>
            <a:ext cx="8221709" cy="5363682"/>
          </a:xfrm>
        </p:spPr>
        <p:txBody>
          <a:bodyPr>
            <a:normAutofit/>
          </a:bodyPr>
          <a:lstStyle/>
          <a:p>
            <a:pPr marL="342900" indent="-342900" algn="l">
              <a:buFont typeface="Arial" panose="020B0604020202020204" pitchFamily="34" charset="0"/>
              <a:buChar char="•"/>
            </a:pPr>
            <a:endParaRPr lang="en-US" dirty="0">
              <a:solidFill>
                <a:schemeClr val="bg1"/>
              </a:solidFill>
              <a:latin typeface="Söhne"/>
            </a:endParaRPr>
          </a:p>
          <a:p>
            <a:pPr marL="342900" indent="-342900" algn="l">
              <a:buFont typeface="Arial" panose="020B0604020202020204" pitchFamily="34" charset="0"/>
              <a:buChar char="•"/>
            </a:pPr>
            <a:r>
              <a:rPr lang="en-US" sz="1800" b="0" i="0" dirty="0">
                <a:solidFill>
                  <a:schemeClr val="bg1"/>
                </a:solidFill>
                <a:effectLst/>
                <a:latin typeface="Söhne"/>
              </a:rPr>
              <a:t>In conclusion, this analysis of the hotel reservation dataset has provided valuable insights into various aspects of guest bookings and preferences. We found that meal plan 1 is the most popular among customers, and Room type 1 is the commonly booked room type. Online bookings dominate the market segment, and weekends see a significant number of reservations. Lead times vary widely, with some bookings made well in advance. Families with children tend to prefer Room type 1, and the average length of stay for these reservations is around 1 day. June appears to be the busiest month for bookings in 2018. Overall, this analysis has helped us understand guest behaviors and trends, enabling the hotel to better tailor its services and offerings to meet customer needs.</a:t>
            </a:r>
            <a:endParaRPr lang="en-US" b="0" i="0" dirty="0">
              <a:solidFill>
                <a:schemeClr val="bg1"/>
              </a:solidFill>
              <a:effectLst/>
              <a:latin typeface="Söhne"/>
            </a:endParaRPr>
          </a:p>
        </p:txBody>
      </p:sp>
    </p:spTree>
    <p:extLst>
      <p:ext uri="{BB962C8B-B14F-4D97-AF65-F5344CB8AC3E}">
        <p14:creationId xmlns:p14="http://schemas.microsoft.com/office/powerpoint/2010/main" val="3222226068"/>
      </p:ext>
    </p:extLst>
  </p:cSld>
  <p:clrMapOvr>
    <a:masterClrMapping/>
  </p:clrMapOvr>
</p:sld>
</file>

<file path=ppt/theme/theme1.xml><?xml version="1.0" encoding="utf-8"?>
<a:theme xmlns:a="http://schemas.openxmlformats.org/drawingml/2006/main" name="Swell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281</TotalTime>
  <Words>1019</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Neue Haas Grotesk Text Pro</vt:lpstr>
      <vt:lpstr>Söhne</vt:lpstr>
      <vt:lpstr>SwellVTI</vt:lpstr>
      <vt:lpstr>Hotel Reservation Analysis</vt:lpstr>
      <vt:lpstr>Introduction</vt:lpstr>
      <vt:lpstr>Components of dataset</vt:lpstr>
      <vt:lpstr>Query Operations Performed on the dataset</vt:lpstr>
      <vt:lpstr>Query Operations Performed on the dataset</vt:lpstr>
      <vt:lpstr>Query Operations Performed on the dataset</vt:lpstr>
      <vt:lpstr>Query Operations Performed on the dataset</vt:lpstr>
      <vt:lpstr>Query Operations Performed on the dataset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Abhijit Singh</dc:creator>
  <cp:lastModifiedBy>Abhijit Singh</cp:lastModifiedBy>
  <cp:revision>2</cp:revision>
  <dcterms:created xsi:type="dcterms:W3CDTF">2024-03-19T12:55:02Z</dcterms:created>
  <dcterms:modified xsi:type="dcterms:W3CDTF">2024-03-19T17:36:47Z</dcterms:modified>
</cp:coreProperties>
</file>