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1"/>
            <a:ext cx="2351127" cy="34104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6"/>
            <a:ext cx="3296115" cy="3778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399" cy="569975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599" y="365"/>
                </a:lnTo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48"/>
                </a:lnTo>
                <a:lnTo>
                  <a:pt x="0" y="8648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51"/>
                </a:lnTo>
                <a:lnTo>
                  <a:pt x="188887" y="386651"/>
                </a:lnTo>
                <a:lnTo>
                  <a:pt x="188887" y="360006"/>
                </a:lnTo>
                <a:lnTo>
                  <a:pt x="188887" y="26657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40" y="652648"/>
            <a:ext cx="1035811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1"/>
            <a:ext cx="2351127" cy="34104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6"/>
            <a:ext cx="3296115" cy="3778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399" cy="569975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599" y="365"/>
                </a:lnTo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48"/>
                </a:lnTo>
                <a:lnTo>
                  <a:pt x="0" y="8648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51"/>
                </a:lnTo>
                <a:lnTo>
                  <a:pt x="188887" y="386651"/>
                </a:lnTo>
                <a:lnTo>
                  <a:pt x="188887" y="360006"/>
                </a:lnTo>
                <a:lnTo>
                  <a:pt x="188887" y="26657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1"/>
            <a:ext cx="2351127" cy="34104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6"/>
            <a:ext cx="3296115" cy="3778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399" cy="569975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599" y="365"/>
                </a:lnTo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48"/>
                </a:lnTo>
                <a:lnTo>
                  <a:pt x="0" y="8648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51"/>
                </a:lnTo>
                <a:lnTo>
                  <a:pt x="188887" y="386651"/>
                </a:lnTo>
                <a:lnTo>
                  <a:pt x="188887" y="360006"/>
                </a:lnTo>
                <a:lnTo>
                  <a:pt x="188887" y="26657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1"/>
            <a:ext cx="2351127" cy="34104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6"/>
            <a:ext cx="3296115" cy="3778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399" cy="56997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4" y="652648"/>
            <a:ext cx="1054735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646" y="2816470"/>
            <a:ext cx="10330707" cy="2626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platform.cloud.ibm.com/dashboards/380a93e5-f4a1-4e4d-9841-4966b65d676b/view/4c21e17d12b36af74bfcc0e407cf7a0f7d35250fbabb8456d6d77b490a327397f33b1590c87c1d5b89130561a5bf110acc" TargetMode="External"/><Relationship Id="rId3" Type="http://schemas.openxmlformats.org/officeDocument/2006/relationships/image" Target="../media/image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698" y="857264"/>
            <a:ext cx="11433175" cy="5900420"/>
            <a:chOff x="371698" y="857264"/>
            <a:chExt cx="11433175" cy="5900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698" y="6396338"/>
              <a:ext cx="2351856" cy="3424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2011" y="6377225"/>
              <a:ext cx="3292395" cy="3800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57264"/>
              <a:ext cx="10058399" cy="570545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2964" y="1366906"/>
            <a:ext cx="10516235" cy="635"/>
          </a:xfrm>
          <a:custGeom>
            <a:avLst/>
            <a:gdLst/>
            <a:ahLst/>
            <a:cxnLst/>
            <a:rect l="l" t="t" r="r" b="b"/>
            <a:pathLst>
              <a:path w="10516235" h="634">
                <a:moveTo>
                  <a:pt x="0" y="0"/>
                </a:moveTo>
                <a:lnTo>
                  <a:pt x="10515651" y="243"/>
                </a:lnTo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31341" y="6255105"/>
            <a:ext cx="1497965" cy="512445"/>
          </a:xfrm>
          <a:custGeom>
            <a:avLst/>
            <a:gdLst/>
            <a:ahLst/>
            <a:cxnLst/>
            <a:rect l="l" t="t" r="r" b="b"/>
            <a:pathLst>
              <a:path w="1497964" h="512445">
                <a:moveTo>
                  <a:pt x="624293" y="426046"/>
                </a:moveTo>
                <a:lnTo>
                  <a:pt x="534657" y="425818"/>
                </a:lnTo>
                <a:lnTo>
                  <a:pt x="449694" y="426046"/>
                </a:lnTo>
                <a:lnTo>
                  <a:pt x="624293" y="426046"/>
                </a:lnTo>
                <a:close/>
              </a:path>
              <a:path w="1497964" h="512445">
                <a:moveTo>
                  <a:pt x="1497965" y="222275"/>
                </a:moveTo>
                <a:lnTo>
                  <a:pt x="1040384" y="222275"/>
                </a:lnTo>
                <a:lnTo>
                  <a:pt x="998982" y="220484"/>
                </a:lnTo>
                <a:lnTo>
                  <a:pt x="948944" y="216166"/>
                </a:lnTo>
                <a:lnTo>
                  <a:pt x="868032" y="210400"/>
                </a:lnTo>
                <a:lnTo>
                  <a:pt x="636905" y="209816"/>
                </a:lnTo>
                <a:lnTo>
                  <a:pt x="636905" y="426072"/>
                </a:lnTo>
                <a:lnTo>
                  <a:pt x="341630" y="426046"/>
                </a:lnTo>
                <a:lnTo>
                  <a:pt x="449694" y="426046"/>
                </a:lnTo>
                <a:lnTo>
                  <a:pt x="479171" y="425678"/>
                </a:lnTo>
                <a:lnTo>
                  <a:pt x="534657" y="425818"/>
                </a:lnTo>
                <a:lnTo>
                  <a:pt x="587235" y="425678"/>
                </a:lnTo>
                <a:lnTo>
                  <a:pt x="636905" y="426072"/>
                </a:lnTo>
                <a:lnTo>
                  <a:pt x="636905" y="209816"/>
                </a:lnTo>
                <a:lnTo>
                  <a:pt x="609384" y="209740"/>
                </a:lnTo>
                <a:lnTo>
                  <a:pt x="609384" y="26657"/>
                </a:lnTo>
                <a:lnTo>
                  <a:pt x="609384" y="0"/>
                </a:lnTo>
                <a:lnTo>
                  <a:pt x="429387" y="0"/>
                </a:lnTo>
                <a:lnTo>
                  <a:pt x="429387" y="8648"/>
                </a:lnTo>
                <a:lnTo>
                  <a:pt x="412496" y="8648"/>
                </a:lnTo>
                <a:lnTo>
                  <a:pt x="412496" y="206273"/>
                </a:lnTo>
                <a:lnTo>
                  <a:pt x="411213" y="206082"/>
                </a:lnTo>
                <a:lnTo>
                  <a:pt x="398145" y="203555"/>
                </a:lnTo>
                <a:lnTo>
                  <a:pt x="381635" y="199605"/>
                </a:lnTo>
                <a:lnTo>
                  <a:pt x="339852" y="190957"/>
                </a:lnTo>
                <a:lnTo>
                  <a:pt x="291338" y="186639"/>
                </a:lnTo>
                <a:lnTo>
                  <a:pt x="242697" y="184480"/>
                </a:lnTo>
                <a:lnTo>
                  <a:pt x="134747" y="184480"/>
                </a:lnTo>
                <a:lnTo>
                  <a:pt x="17259" y="185915"/>
                </a:lnTo>
                <a:lnTo>
                  <a:pt x="1524" y="187363"/>
                </a:lnTo>
                <a:lnTo>
                  <a:pt x="1143" y="187363"/>
                </a:lnTo>
                <a:lnTo>
                  <a:pt x="1143" y="187718"/>
                </a:lnTo>
                <a:lnTo>
                  <a:pt x="381" y="187718"/>
                </a:lnTo>
                <a:lnTo>
                  <a:pt x="381" y="188074"/>
                </a:lnTo>
                <a:lnTo>
                  <a:pt x="0" y="188074"/>
                </a:lnTo>
                <a:lnTo>
                  <a:pt x="0" y="405523"/>
                </a:lnTo>
                <a:lnTo>
                  <a:pt x="109080" y="436105"/>
                </a:lnTo>
                <a:lnTo>
                  <a:pt x="165989" y="448005"/>
                </a:lnTo>
                <a:lnTo>
                  <a:pt x="223647" y="457352"/>
                </a:lnTo>
                <a:lnTo>
                  <a:pt x="370065" y="472465"/>
                </a:lnTo>
                <a:lnTo>
                  <a:pt x="429120" y="480758"/>
                </a:lnTo>
                <a:lnTo>
                  <a:pt x="509778" y="496227"/>
                </a:lnTo>
                <a:lnTo>
                  <a:pt x="530987" y="501281"/>
                </a:lnTo>
                <a:lnTo>
                  <a:pt x="552323" y="505587"/>
                </a:lnTo>
                <a:lnTo>
                  <a:pt x="573900" y="508838"/>
                </a:lnTo>
                <a:lnTo>
                  <a:pt x="595884" y="510997"/>
                </a:lnTo>
                <a:lnTo>
                  <a:pt x="636905" y="512432"/>
                </a:lnTo>
                <a:lnTo>
                  <a:pt x="744855" y="512432"/>
                </a:lnTo>
                <a:lnTo>
                  <a:pt x="1293114" y="511352"/>
                </a:lnTo>
                <a:lnTo>
                  <a:pt x="1401191" y="511352"/>
                </a:lnTo>
                <a:lnTo>
                  <a:pt x="1401191" y="463473"/>
                </a:lnTo>
                <a:lnTo>
                  <a:pt x="1401191" y="438277"/>
                </a:lnTo>
                <a:lnTo>
                  <a:pt x="1497965" y="438277"/>
                </a:lnTo>
                <a:lnTo>
                  <a:pt x="1497965" y="246748"/>
                </a:lnTo>
                <a:lnTo>
                  <a:pt x="1497965" y="242087"/>
                </a:lnTo>
                <a:lnTo>
                  <a:pt x="1497965" y="222275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20719" y="2181856"/>
            <a:ext cx="387096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59889" algn="l"/>
              </a:tabLst>
            </a:pPr>
            <a:r>
              <a:rPr dirty="0" u="none" sz="3600" spc="10" b="1">
                <a:solidFill>
                  <a:srgbClr val="0D649A"/>
                </a:solidFill>
                <a:latin typeface="Courier New"/>
                <a:cs typeface="Courier New"/>
              </a:rPr>
              <a:t>STA</a:t>
            </a:r>
            <a:r>
              <a:rPr dirty="0" u="none" sz="3600" spc="-65" b="1">
                <a:solidFill>
                  <a:srgbClr val="0D649A"/>
                </a:solidFill>
                <a:latin typeface="Courier New"/>
                <a:cs typeface="Courier New"/>
              </a:rPr>
              <a:t>C</a:t>
            </a:r>
            <a:r>
              <a:rPr dirty="0" u="none" sz="3600" b="1">
                <a:solidFill>
                  <a:srgbClr val="0D649A"/>
                </a:solidFill>
                <a:latin typeface="Courier New"/>
                <a:cs typeface="Courier New"/>
              </a:rPr>
              <a:t>K</a:t>
            </a:r>
            <a:r>
              <a:rPr dirty="0" u="none" sz="3600">
                <a:solidFill>
                  <a:srgbClr val="0D649A"/>
                </a:solidFill>
                <a:latin typeface="Times New Roman"/>
                <a:cs typeface="Times New Roman"/>
              </a:rPr>
              <a:t>	</a:t>
            </a:r>
            <a:r>
              <a:rPr dirty="0" u="none" sz="3600" spc="10" b="1">
                <a:solidFill>
                  <a:srgbClr val="0D649A"/>
                </a:solidFill>
                <a:latin typeface="Courier New"/>
                <a:cs typeface="Courier New"/>
              </a:rPr>
              <a:t>OVE</a:t>
            </a:r>
            <a:r>
              <a:rPr dirty="0" u="none" sz="3600" spc="-65" b="1">
                <a:solidFill>
                  <a:srgbClr val="0D649A"/>
                </a:solidFill>
                <a:latin typeface="Courier New"/>
                <a:cs typeface="Courier New"/>
              </a:rPr>
              <a:t>R</a:t>
            </a:r>
            <a:r>
              <a:rPr dirty="0" u="none" sz="3600" spc="10" b="1">
                <a:solidFill>
                  <a:srgbClr val="0D649A"/>
                </a:solidFill>
                <a:latin typeface="Courier New"/>
                <a:cs typeface="Courier New"/>
              </a:rPr>
              <a:t>FLO</a:t>
            </a:r>
            <a:r>
              <a:rPr dirty="0" u="none" sz="3600" b="1">
                <a:solidFill>
                  <a:srgbClr val="0D649A"/>
                </a:solidFill>
                <a:latin typeface="Courier New"/>
                <a:cs typeface="Courier New"/>
              </a:rPr>
              <a:t>W</a:t>
            </a:r>
            <a:endParaRPr sz="36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1828784"/>
            <a:ext cx="4800599" cy="43529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58877" y="4282485"/>
            <a:ext cx="186690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95"/>
              </a:lnSpc>
            </a:pPr>
            <a:r>
              <a:rPr dirty="0" sz="2750" spc="1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8306" y="2668274"/>
            <a:ext cx="4425315" cy="203390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4604" marR="5080">
              <a:lnSpc>
                <a:spcPts val="3910"/>
              </a:lnSpc>
              <a:spcBef>
                <a:spcPts val="575"/>
              </a:spcBef>
              <a:tabLst>
                <a:tab pos="2757170" algn="l"/>
              </a:tabLst>
            </a:pPr>
            <a:r>
              <a:rPr dirty="0" sz="3600" spc="10" b="1">
                <a:solidFill>
                  <a:srgbClr val="0D649A"/>
                </a:solidFill>
                <a:latin typeface="Courier New"/>
                <a:cs typeface="Courier New"/>
              </a:rPr>
              <a:t>DEV</a:t>
            </a:r>
            <a:r>
              <a:rPr dirty="0" sz="3600" spc="-65" b="1">
                <a:solidFill>
                  <a:srgbClr val="0D649A"/>
                </a:solidFill>
                <a:latin typeface="Courier New"/>
                <a:cs typeface="Courier New"/>
              </a:rPr>
              <a:t>E</a:t>
            </a:r>
            <a:r>
              <a:rPr dirty="0" sz="3600" spc="10" b="1">
                <a:solidFill>
                  <a:srgbClr val="0D649A"/>
                </a:solidFill>
                <a:latin typeface="Courier New"/>
                <a:cs typeface="Courier New"/>
              </a:rPr>
              <a:t>LOPE</a:t>
            </a:r>
            <a:r>
              <a:rPr dirty="0" sz="3600" b="1">
                <a:solidFill>
                  <a:srgbClr val="0D649A"/>
                </a:solidFill>
                <a:latin typeface="Courier New"/>
                <a:cs typeface="Courier New"/>
              </a:rPr>
              <a:t>R</a:t>
            </a:r>
            <a:r>
              <a:rPr dirty="0" sz="3600">
                <a:solidFill>
                  <a:srgbClr val="0D649A"/>
                </a:solidFill>
                <a:latin typeface="Times New Roman"/>
                <a:cs typeface="Times New Roman"/>
              </a:rPr>
              <a:t>	</a:t>
            </a:r>
            <a:r>
              <a:rPr dirty="0" sz="3600" spc="10" b="1">
                <a:solidFill>
                  <a:srgbClr val="0D649A"/>
                </a:solidFill>
                <a:latin typeface="Courier New"/>
                <a:cs typeface="Courier New"/>
              </a:rPr>
              <a:t>SURVE</a:t>
            </a:r>
            <a:r>
              <a:rPr dirty="0" sz="3600" b="1">
                <a:solidFill>
                  <a:srgbClr val="0D649A"/>
                </a:solidFill>
                <a:latin typeface="Courier New"/>
                <a:cs typeface="Courier New"/>
              </a:rPr>
              <a:t>Y </a:t>
            </a:r>
            <a:r>
              <a:rPr dirty="0" sz="3600">
                <a:solidFill>
                  <a:srgbClr val="0D649A"/>
                </a:solidFill>
                <a:latin typeface="Times New Roman"/>
                <a:cs typeface="Times New Roman"/>
              </a:rPr>
              <a:t> </a:t>
            </a:r>
            <a:r>
              <a:rPr dirty="0" sz="3600" spc="10" b="1">
                <a:solidFill>
                  <a:srgbClr val="0D649A"/>
                </a:solidFill>
                <a:latin typeface="Courier New"/>
                <a:cs typeface="Courier New"/>
              </a:rPr>
              <a:t>2019</a:t>
            </a: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2750" spc="25">
                <a:solidFill>
                  <a:srgbClr val="006FC0"/>
                </a:solidFill>
                <a:latin typeface="Calibri"/>
                <a:cs typeface="Calibri"/>
              </a:rPr>
              <a:t>REHV</a:t>
            </a:r>
            <a:r>
              <a:rPr dirty="0" sz="275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750" spc="5">
                <a:solidFill>
                  <a:srgbClr val="006FC0"/>
                </a:solidFill>
                <a:latin typeface="Calibri"/>
                <a:cs typeface="Calibri"/>
              </a:rPr>
              <a:t>VIERNES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431800" algn="l"/>
              </a:tabLst>
            </a:pPr>
            <a:r>
              <a:rPr dirty="0" sz="2750" spc="15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dirty="0" sz="2750" spc="15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2750" spc="15">
                <a:solidFill>
                  <a:srgbClr val="006FC0"/>
                </a:solidFill>
                <a:latin typeface="Calibri"/>
                <a:cs typeface="Calibri"/>
              </a:rPr>
              <a:t>vember</a:t>
            </a:r>
            <a:r>
              <a:rPr dirty="0" sz="2750" spc="-5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750" spc="25">
                <a:solidFill>
                  <a:srgbClr val="006FC0"/>
                </a:solidFill>
                <a:latin typeface="Calibri"/>
                <a:cs typeface="Calibri"/>
              </a:rPr>
              <a:t>2024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00794" y="855103"/>
            <a:ext cx="192405" cy="360045"/>
          </a:xfrm>
          <a:custGeom>
            <a:avLst/>
            <a:gdLst/>
            <a:ahLst/>
            <a:cxnLst/>
            <a:rect l="l" t="t" r="r" b="b"/>
            <a:pathLst>
              <a:path w="192405" h="360044">
                <a:moveTo>
                  <a:pt x="191947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11950" y="360045"/>
                </a:lnTo>
                <a:lnTo>
                  <a:pt x="184785" y="360045"/>
                </a:lnTo>
                <a:lnTo>
                  <a:pt x="191947" y="360045"/>
                </a:lnTo>
                <a:lnTo>
                  <a:pt x="191947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34791" y="76981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83" y="0"/>
                </a:moveTo>
                <a:lnTo>
                  <a:pt x="109486" y="0"/>
                </a:lnTo>
                <a:lnTo>
                  <a:pt x="109486" y="97142"/>
                </a:lnTo>
                <a:lnTo>
                  <a:pt x="0" y="97142"/>
                </a:lnTo>
                <a:lnTo>
                  <a:pt x="0" y="457136"/>
                </a:lnTo>
                <a:lnTo>
                  <a:pt x="179997" y="457136"/>
                </a:lnTo>
                <a:lnTo>
                  <a:pt x="179997" y="359994"/>
                </a:lnTo>
                <a:lnTo>
                  <a:pt x="289483" y="359994"/>
                </a:lnTo>
                <a:lnTo>
                  <a:pt x="289483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46214" y="2281758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34"/>
                </a:lnTo>
                <a:lnTo>
                  <a:pt x="0" y="359981"/>
                </a:lnTo>
                <a:lnTo>
                  <a:pt x="0" y="408228"/>
                </a:lnTo>
                <a:lnTo>
                  <a:pt x="179997" y="408228"/>
                </a:lnTo>
                <a:lnTo>
                  <a:pt x="179997" y="359981"/>
                </a:lnTo>
                <a:lnTo>
                  <a:pt x="179997" y="4823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58412" y="43783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8" y="0"/>
                </a:moveTo>
                <a:lnTo>
                  <a:pt x="0" y="0"/>
                </a:lnTo>
                <a:lnTo>
                  <a:pt x="0" y="359984"/>
                </a:lnTo>
                <a:lnTo>
                  <a:pt x="179998" y="359984"/>
                </a:lnTo>
                <a:lnTo>
                  <a:pt x="179998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01431" y="830617"/>
            <a:ext cx="274955" cy="372745"/>
          </a:xfrm>
          <a:custGeom>
            <a:avLst/>
            <a:gdLst/>
            <a:ahLst/>
            <a:cxnLst/>
            <a:rect l="l" t="t" r="r" b="b"/>
            <a:pathLst>
              <a:path w="274955" h="372744">
                <a:moveTo>
                  <a:pt x="274701" y="12280"/>
                </a:moveTo>
                <a:lnTo>
                  <a:pt x="240461" y="12280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64" y="359994"/>
                </a:lnTo>
                <a:lnTo>
                  <a:pt x="60464" y="372186"/>
                </a:lnTo>
                <a:lnTo>
                  <a:pt x="90055" y="372186"/>
                </a:lnTo>
                <a:lnTo>
                  <a:pt x="240461" y="372186"/>
                </a:lnTo>
                <a:lnTo>
                  <a:pt x="274701" y="372186"/>
                </a:lnTo>
                <a:lnTo>
                  <a:pt x="274701" y="1228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154680"/>
            <a:ext cx="856043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 indent="-635">
              <a:lnSpc>
                <a:spcPts val="4320"/>
              </a:lnSpc>
              <a:spcBef>
                <a:spcPts val="640"/>
              </a:spcBef>
              <a:tabLst>
                <a:tab pos="2758440" algn="l"/>
                <a:tab pos="4889500" algn="l"/>
                <a:tab pos="5499735" algn="l"/>
                <a:tab pos="8242934" algn="l"/>
              </a:tabLst>
            </a:pPr>
            <a:r>
              <a:rPr dirty="0" u="none" spc="-5"/>
              <a:t>DATABASE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TRENDS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-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FINDINGS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&amp; </a:t>
            </a:r>
            <a:r>
              <a:rPr dirty="0" u="none" spc="-5">
                <a:latin typeface="Times New Roman"/>
                <a:cs typeface="Times New Roman"/>
              </a:rPr>
              <a:t> </a:t>
            </a:r>
            <a:r>
              <a:rPr dirty="0" u="none" spc="-5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6" y="2732046"/>
            <a:ext cx="4972050" cy="232727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41300" marR="6985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Lack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SQL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SQLite.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Increasing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MongoDB.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6" y="1793490"/>
            <a:ext cx="71348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dirty="0" sz="2800" spc="-5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38" y="2816470"/>
            <a:ext cx="4916170" cy="173037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dirty="0" sz="2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SQLite </a:t>
            </a:r>
            <a:r>
              <a:rPr dirty="0" sz="2800" spc="-6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losing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ground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  <a:p>
            <a:pPr marL="241300" marR="52387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PostgreSQL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establishment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52648"/>
            <a:ext cx="27717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pc="-5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0641" y="2950587"/>
            <a:ext cx="4549140" cy="1869439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60"/>
              </a:spcBef>
            </a:pPr>
            <a:r>
              <a:rPr dirty="0" u="heavy" sz="2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https://dataplatform.cloud.ibm.com/da </a:t>
            </a:r>
            <a:r>
              <a:rPr dirty="0" sz="2200" spc="-484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shboards/380a93e5-f4a1-4e4d-9841- </a:t>
            </a:r>
            <a:r>
              <a:rPr dirty="0" sz="220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4966b65d676b/view/4c21e17d12b36af </a:t>
            </a:r>
            <a:r>
              <a:rPr dirty="0" sz="2200" spc="-484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74</a:t>
            </a:r>
            <a:r>
              <a:rPr dirty="0" u="heavy" sz="2200" spc="-3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</a:t>
            </a:r>
            <a:r>
              <a:rPr dirty="0" u="heavy" sz="2200" spc="-5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</a:t>
            </a: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0e407cf7</a:t>
            </a:r>
            <a:r>
              <a:rPr dirty="0" u="heavy" sz="2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0</a:t>
            </a:r>
            <a:r>
              <a:rPr dirty="0" u="heavy" sz="2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</a:t>
            </a: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7d35250fb</a:t>
            </a:r>
            <a:r>
              <a:rPr dirty="0" u="heavy" sz="2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dirty="0" u="heavy" sz="22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bb</a:t>
            </a:r>
            <a:r>
              <a:rPr dirty="0" u="heavy" sz="22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8</a:t>
            </a: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456d </a:t>
            </a:r>
            <a:r>
              <a:rPr dirty="0" sz="2200" spc="-5">
                <a:solidFill>
                  <a:srgbClr val="0462C1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6d77b490a327397f33b1590c87c1d5b8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dirty="0" u="heavy" sz="22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9130561a5bf110acc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467" y="1901952"/>
            <a:ext cx="3054095" cy="3054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599" y="365"/>
                </a:lnTo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40" y="652648"/>
            <a:ext cx="734123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1100" algn="l"/>
                <a:tab pos="5803900" algn="l"/>
              </a:tabLst>
            </a:pPr>
            <a:r>
              <a:rPr dirty="0" u="none" spc="-5"/>
              <a:t>CURRENT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TECHNOLOGY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255" y="1690116"/>
            <a:ext cx="8095487" cy="46680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599" y="365"/>
                </a:lnTo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40" y="652648"/>
            <a:ext cx="70434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8205" algn="l"/>
                <a:tab pos="5504180" algn="l"/>
              </a:tabLst>
            </a:pPr>
            <a:r>
              <a:rPr dirty="0" u="none" spc="-5"/>
              <a:t>FUTURE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TECHNOLOGY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32" y="1623060"/>
            <a:ext cx="8403335" cy="47548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667" y="1690116"/>
            <a:ext cx="8360663" cy="47015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pc="-5"/>
              <a:t>DEMOGRAPHICS</a:t>
            </a:r>
            <a:r>
              <a:rPr dirty="0" spc="-5">
                <a:latin typeface="Times New Roman"/>
                <a:cs typeface="Times New Roman"/>
              </a:rPr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48"/>
                </a:lnTo>
                <a:lnTo>
                  <a:pt x="0" y="8648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51"/>
                </a:lnTo>
                <a:lnTo>
                  <a:pt x="188887" y="386651"/>
                </a:lnTo>
                <a:lnTo>
                  <a:pt x="188887" y="360006"/>
                </a:lnTo>
                <a:lnTo>
                  <a:pt x="188887" y="26657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2"/>
            <a:ext cx="4352543" cy="43510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pc="-5"/>
              <a:t>DISCUSSION</a:t>
            </a:r>
            <a:r>
              <a:rPr dirty="0" spc="-5">
                <a:latin typeface="Times New Roman"/>
                <a:cs typeface="Times New Roman"/>
              </a:rPr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52648"/>
            <a:ext cx="94837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3005" algn="l"/>
                <a:tab pos="5199380" algn="l"/>
                <a:tab pos="5809615" algn="l"/>
              </a:tabLst>
            </a:pPr>
            <a:r>
              <a:rPr dirty="0" u="none" spc="-5"/>
              <a:t>OVERALL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FINDINGS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&amp;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6" y="2816475"/>
            <a:ext cx="4412615" cy="26269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31242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widely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used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dirty="0" sz="2800" spc="-6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006FC0"/>
                </a:solidFill>
                <a:latin typeface="Calibri"/>
                <a:cs typeface="Calibri"/>
              </a:rPr>
              <a:t>popular.</a:t>
            </a:r>
            <a:endParaRPr sz="2800">
              <a:latin typeface="Calibri"/>
              <a:cs typeface="Calibri"/>
            </a:endParaRPr>
          </a:p>
          <a:p>
            <a:pPr marL="241300" marR="1016635" indent="-22923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Over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90%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male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mostly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developed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6" y="1793490"/>
            <a:ext cx="71348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dirty="0" sz="2800" spc="-5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5561965" marR="42862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5562600" algn="l"/>
              </a:tabLst>
            </a:pPr>
            <a:r>
              <a:rPr dirty="0" spc="-15"/>
              <a:t>JavaScript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20"/>
              <a:t>TypeScript</a:t>
            </a:r>
            <a:r>
              <a:rPr dirty="0" spc="-10"/>
              <a:t> web </a:t>
            </a:r>
            <a:r>
              <a:rPr dirty="0" spc="-620"/>
              <a:t> </a:t>
            </a:r>
            <a:r>
              <a:rPr dirty="0" spc="-15"/>
              <a:t>frames</a:t>
            </a:r>
            <a:r>
              <a:rPr dirty="0" spc="-10"/>
              <a:t> </a:t>
            </a:r>
            <a:r>
              <a:rPr dirty="0" spc="-15"/>
              <a:t>gaining</a:t>
            </a:r>
            <a:r>
              <a:rPr dirty="0" spc="-10"/>
              <a:t> </a:t>
            </a:r>
            <a:r>
              <a:rPr dirty="0" spc="-20"/>
              <a:t>followers.</a:t>
            </a:r>
          </a:p>
          <a:p>
            <a:pPr marL="5561965" marR="508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5562600" algn="l"/>
              </a:tabLst>
            </a:pPr>
            <a:r>
              <a:rPr dirty="0" spc="-5"/>
              <a:t>Global</a:t>
            </a:r>
            <a:r>
              <a:rPr dirty="0" spc="-5"/>
              <a:t> </a:t>
            </a:r>
            <a:r>
              <a:rPr dirty="0" spc="-10"/>
              <a:t>polarization</a:t>
            </a:r>
            <a:r>
              <a:rPr dirty="0" spc="-10"/>
              <a:t> </a:t>
            </a:r>
            <a:r>
              <a:rPr dirty="0" spc="-5"/>
              <a:t>of</a:t>
            </a:r>
            <a:r>
              <a:rPr dirty="0" spc="-5"/>
              <a:t> </a:t>
            </a:r>
            <a:r>
              <a:rPr dirty="0" spc="-15"/>
              <a:t>developers </a:t>
            </a:r>
            <a:r>
              <a:rPr dirty="0" spc="-625"/>
              <a:t> </a:t>
            </a:r>
            <a:r>
              <a:rPr dirty="0" spc="-10"/>
              <a:t>location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45"/>
              <a:t>gender.</a:t>
            </a:r>
          </a:p>
          <a:p>
            <a:pPr marL="5561965" marR="149225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5562600" algn="l"/>
              </a:tabLst>
            </a:pPr>
            <a:r>
              <a:rPr dirty="0" spc="-45"/>
              <a:t>Young</a:t>
            </a:r>
            <a:r>
              <a:rPr dirty="0" spc="-10"/>
              <a:t> </a:t>
            </a:r>
            <a:r>
              <a:rPr dirty="0" spc="-15"/>
              <a:t>developers</a:t>
            </a:r>
            <a:r>
              <a:rPr dirty="0" spc="-5"/>
              <a:t> without </a:t>
            </a:r>
            <a:r>
              <a:rPr dirty="0"/>
              <a:t> </a:t>
            </a:r>
            <a:r>
              <a:rPr dirty="0" spc="-15"/>
              <a:t>postgrad</a:t>
            </a:r>
            <a:r>
              <a:rPr dirty="0"/>
              <a:t> </a:t>
            </a:r>
            <a:r>
              <a:rPr dirty="0" spc="-10"/>
              <a:t>studies</a:t>
            </a:r>
            <a:r>
              <a:rPr dirty="0" spc="-10"/>
              <a:t> </a:t>
            </a:r>
            <a:r>
              <a:rPr dirty="0"/>
              <a:t>on</a:t>
            </a:r>
            <a:r>
              <a:rPr dirty="0" spc="-5"/>
              <a:t> its</a:t>
            </a:r>
            <a:r>
              <a:rPr dirty="0" spc="-15"/>
              <a:t> </a:t>
            </a:r>
            <a:r>
              <a:rPr dirty="0" spc="-25"/>
              <a:t>majority.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1"/>
              <a:ext cx="2351127" cy="3410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6"/>
              <a:ext cx="3296115" cy="377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399" cy="569975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48"/>
                </a:lnTo>
                <a:lnTo>
                  <a:pt x="0" y="8648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51"/>
                </a:lnTo>
                <a:lnTo>
                  <a:pt x="188887" y="386651"/>
                </a:lnTo>
                <a:lnTo>
                  <a:pt x="188887" y="360006"/>
                </a:lnTo>
                <a:lnTo>
                  <a:pt x="188887" y="26657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pc="-5"/>
              <a:t>CONCLUSION</a:t>
            </a:r>
            <a:r>
              <a:rPr dirty="0" spc="-5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3565" y="1793490"/>
            <a:ext cx="6614795" cy="33953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3086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are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people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with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very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marked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characteristics.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good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idea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popularity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dirty="0" sz="2800" spc="-6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tools,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obtained.</a:t>
            </a:r>
            <a:endParaRPr sz="2800">
              <a:latin typeface="Calibri"/>
              <a:cs typeface="Calibri"/>
            </a:endParaRPr>
          </a:p>
          <a:p>
            <a:pPr algn="just" marL="241300" marR="1348105" indent="-228600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There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a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done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spread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accessibility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this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labor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market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r>
              <a:rPr dirty="0" sz="2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development.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236" y="2113788"/>
            <a:ext cx="3054095" cy="30540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48"/>
                </a:lnTo>
                <a:lnTo>
                  <a:pt x="0" y="8648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51"/>
                </a:lnTo>
                <a:lnTo>
                  <a:pt x="188887" y="386651"/>
                </a:lnTo>
                <a:lnTo>
                  <a:pt x="188887" y="360006"/>
                </a:lnTo>
                <a:lnTo>
                  <a:pt x="188887" y="26657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36"/>
            <a:ext cx="3194303" cy="31943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dirty="0" spc="-5"/>
              <a:t>APPENDIX</a:t>
            </a:r>
            <a:r>
              <a:rPr dirty="0" spc="-5">
                <a:latin typeface="Times New Roman"/>
                <a:cs typeface="Times New Roman"/>
              </a:rPr>
              <a:t>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599" y="365"/>
                </a:lnTo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48"/>
                </a:lnTo>
                <a:lnTo>
                  <a:pt x="0" y="8648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51"/>
                </a:lnTo>
                <a:lnTo>
                  <a:pt x="188887" y="386651"/>
                </a:lnTo>
                <a:lnTo>
                  <a:pt x="188887" y="360006"/>
                </a:lnTo>
                <a:lnTo>
                  <a:pt x="188887" y="26657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822" y="670682"/>
            <a:ext cx="36830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265" algn="l"/>
              </a:tabLst>
            </a:pPr>
            <a:r>
              <a:rPr dirty="0" u="none" spc="-5"/>
              <a:t>JOB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1708404"/>
            <a:ext cx="7879079" cy="4585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6"/>
            <a:ext cx="3194303" cy="31943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62" y="551428"/>
            <a:ext cx="21590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pc="-5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833" y="1715156"/>
            <a:ext cx="2864485" cy="395859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dirty="0" sz="22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 Charts</a:t>
            </a:r>
            <a:endParaRPr sz="1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9331" y="819579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8" y="0"/>
                </a:moveTo>
                <a:lnTo>
                  <a:pt x="0" y="0"/>
                </a:lnTo>
                <a:lnTo>
                  <a:pt x="0" y="359996"/>
                </a:lnTo>
                <a:lnTo>
                  <a:pt x="179998" y="359996"/>
                </a:lnTo>
                <a:lnTo>
                  <a:pt x="179998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38243" y="783125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8" y="0"/>
                </a:moveTo>
                <a:lnTo>
                  <a:pt x="0" y="0"/>
                </a:lnTo>
                <a:lnTo>
                  <a:pt x="0" y="359996"/>
                </a:lnTo>
                <a:lnTo>
                  <a:pt x="179998" y="359996"/>
                </a:lnTo>
                <a:lnTo>
                  <a:pt x="179998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38107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52"/>
                </a:moveTo>
                <a:lnTo>
                  <a:pt x="182257" y="393"/>
                </a:lnTo>
                <a:lnTo>
                  <a:pt x="182257" y="0"/>
                </a:lnTo>
                <a:lnTo>
                  <a:pt x="2171" y="0"/>
                </a:lnTo>
                <a:lnTo>
                  <a:pt x="2171" y="393"/>
                </a:lnTo>
                <a:lnTo>
                  <a:pt x="0" y="393"/>
                </a:lnTo>
                <a:lnTo>
                  <a:pt x="0" y="360426"/>
                </a:lnTo>
                <a:lnTo>
                  <a:pt x="139" y="360426"/>
                </a:lnTo>
                <a:lnTo>
                  <a:pt x="139" y="360934"/>
                </a:lnTo>
                <a:lnTo>
                  <a:pt x="2489" y="360934"/>
                </a:lnTo>
                <a:lnTo>
                  <a:pt x="2489" y="361950"/>
                </a:lnTo>
                <a:lnTo>
                  <a:pt x="2933" y="361950"/>
                </a:lnTo>
                <a:lnTo>
                  <a:pt x="2933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57" y="360680"/>
                </a:lnTo>
                <a:lnTo>
                  <a:pt x="182257" y="360426"/>
                </a:lnTo>
                <a:lnTo>
                  <a:pt x="182880" y="360426"/>
                </a:lnTo>
                <a:lnTo>
                  <a:pt x="182880" y="25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76261" y="2709240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84" y="0"/>
                </a:moveTo>
                <a:lnTo>
                  <a:pt x="0" y="0"/>
                </a:lnTo>
                <a:lnTo>
                  <a:pt x="0" y="359981"/>
                </a:lnTo>
                <a:lnTo>
                  <a:pt x="179984" y="359981"/>
                </a:lnTo>
                <a:lnTo>
                  <a:pt x="179984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90934" y="2697269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8" y="0"/>
                </a:moveTo>
                <a:lnTo>
                  <a:pt x="0" y="0"/>
                </a:lnTo>
                <a:lnTo>
                  <a:pt x="0" y="359996"/>
                </a:lnTo>
                <a:lnTo>
                  <a:pt x="179998" y="359996"/>
                </a:lnTo>
                <a:lnTo>
                  <a:pt x="179998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599" y="365"/>
                </a:lnTo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747647" y="1708404"/>
            <a:ext cx="8531860" cy="4934585"/>
            <a:chOff x="1747647" y="1708404"/>
            <a:chExt cx="8531860" cy="493458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48"/>
                  </a:lnTo>
                  <a:lnTo>
                    <a:pt x="0" y="8648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51"/>
                  </a:lnTo>
                  <a:lnTo>
                    <a:pt x="188887" y="386651"/>
                  </a:lnTo>
                  <a:lnTo>
                    <a:pt x="188887" y="360006"/>
                  </a:lnTo>
                  <a:lnTo>
                    <a:pt x="188887" y="26657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1708404"/>
              <a:ext cx="8366759" cy="463448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022" y="670682"/>
            <a:ext cx="52070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0465" algn="l"/>
              </a:tabLst>
            </a:pPr>
            <a:r>
              <a:rPr dirty="0" u="none" spc="-5"/>
              <a:t>POPULAR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701" y="592576"/>
            <a:ext cx="52070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60065" algn="l"/>
              </a:tabLst>
            </a:pPr>
            <a:r>
              <a:rPr dirty="0" u="none" spc="-5"/>
              <a:t>EXECUTIVE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5" y="1715156"/>
            <a:ext cx="6570980" cy="340169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2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contextualization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dirty="0" sz="2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goal.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 description.</a:t>
            </a:r>
            <a:endParaRPr sz="22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gathering.</a:t>
            </a:r>
            <a:endParaRPr sz="1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dirty="0" sz="18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dirty="0" sz="18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visualizations.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dirty="0" sz="2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supported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dirty="0" sz="2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dirty="0" sz="2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r>
              <a:rPr dirty="0" sz="2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dirty="0" sz="2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dirty="0" sz="2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r>
              <a:rPr dirty="0" sz="2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6FC0"/>
                </a:solidFill>
                <a:latin typeface="Calibri"/>
                <a:cs typeface="Calibri"/>
              </a:rPr>
              <a:t>regarding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 results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previously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exposed.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dirty="0" sz="2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 research.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3" cy="3194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967" y="652648"/>
            <a:ext cx="36830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pc="-5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4485" y="2245229"/>
            <a:ext cx="6510655" cy="29806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Overflow’s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annual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dirty="0" sz="2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dirty="0" sz="2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largest </a:t>
            </a:r>
            <a:r>
              <a:rPr dirty="0" sz="2200" spc="-484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dirty="0" sz="2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comprehensive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dirty="0" sz="22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people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who</a:t>
            </a:r>
            <a:r>
              <a:rPr dirty="0" sz="2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world.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dirty="0" sz="2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don’t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represent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everyone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in the</a:t>
            </a:r>
            <a:r>
              <a:rPr dirty="0" sz="2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community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006FC0"/>
                </a:solidFill>
                <a:latin typeface="Calibri"/>
                <a:cs typeface="Calibri"/>
              </a:rPr>
              <a:t>evenly.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Nearly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90,000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3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predict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dirty="0" sz="22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dirty="0" sz="2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going.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Characterization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 developers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globe.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862" y="664205"/>
            <a:ext cx="33782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pc="-5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5" y="1638060"/>
            <a:ext cx="6703695" cy="454342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Collect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&amp;</a:t>
            </a:r>
            <a:r>
              <a:rPr dirty="0" sz="22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explore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its</a:t>
            </a:r>
            <a:r>
              <a:rPr dirty="0" sz="22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dirty="0" sz="18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APIs.</a:t>
            </a:r>
            <a:endParaRPr sz="1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dirty="0" sz="18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library.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2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dirty="0" sz="22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6FC0"/>
                </a:solidFill>
                <a:latin typeface="Calibri"/>
                <a:cs typeface="Calibri"/>
              </a:rPr>
              <a:t>Wrangling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5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dirty="0" sz="2200" spc="-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 data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Handling</a:t>
            </a:r>
            <a:r>
              <a:rPr dirty="0" sz="18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Correlations.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2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dirty="0" sz="2200" spc="-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lvl="1" marL="698500" marR="5080" indent="-228600">
              <a:lnSpc>
                <a:spcPts val="1939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Highlight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 distribution</a:t>
            </a:r>
            <a:r>
              <a:rPr dirty="0" sz="1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1800" spc="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dirty="0" sz="1800" spc="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relationships,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dirty="0" sz="1800" spc="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composition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dirty="0" sz="1800" spc="-39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comparison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200" spc="-10">
                <a:solidFill>
                  <a:srgbClr val="006FC0"/>
                </a:solidFill>
                <a:latin typeface="Calibri"/>
                <a:cs typeface="Calibri"/>
              </a:rPr>
              <a:t>Dashboards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3" cy="3194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599" y="365"/>
                </a:lnTo>
              </a:path>
            </a:pathLst>
          </a:custGeom>
          <a:ln w="6349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48"/>
                </a:lnTo>
                <a:lnTo>
                  <a:pt x="0" y="8648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51"/>
                </a:lnTo>
                <a:lnTo>
                  <a:pt x="188887" y="386651"/>
                </a:lnTo>
                <a:lnTo>
                  <a:pt x="188887" y="360006"/>
                </a:lnTo>
                <a:lnTo>
                  <a:pt x="188887" y="26657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40" y="652648"/>
            <a:ext cx="21615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pc="-5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824228"/>
            <a:ext cx="4351019" cy="43510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652648"/>
            <a:ext cx="82632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3475" algn="l"/>
                <a:tab pos="6419215" algn="l"/>
              </a:tabLst>
            </a:pPr>
            <a:r>
              <a:rPr dirty="0" sz="4000" spc="-5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dirty="0" sz="4000" spc="-5">
                <a:solidFill>
                  <a:srgbClr val="005392"/>
                </a:solidFill>
                <a:latin typeface="Times New Roman"/>
                <a:cs typeface="Times New Roman"/>
              </a:rPr>
              <a:t>	</a:t>
            </a:r>
            <a:r>
              <a:rPr dirty="0" sz="4000" spc="-5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dirty="0" sz="4000" spc="-5">
                <a:solidFill>
                  <a:srgbClr val="005392"/>
                </a:solidFill>
                <a:latin typeface="Times New Roman"/>
                <a:cs typeface="Times New Roman"/>
              </a:rPr>
              <a:t>	</a:t>
            </a:r>
            <a:r>
              <a:rPr dirty="0" sz="4000" spc="-5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6" y="1793490"/>
            <a:ext cx="67583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5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r>
              <a:rPr dirty="0" sz="2800" spc="-55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dirty="0" sz="2800" spc="-6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5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5227" cy="36713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327148"/>
            <a:ext cx="6019799" cy="3671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6" y="2816475"/>
            <a:ext cx="4222750" cy="18586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keep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fastest-growing.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Great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dirty="0" sz="280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6" y="570352"/>
            <a:ext cx="8561070" cy="16751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  <a:tabLst>
                <a:tab pos="2590800" algn="l"/>
                <a:tab pos="4504690" algn="l"/>
                <a:tab pos="5993130" algn="l"/>
                <a:tab pos="6419850" algn="l"/>
                <a:tab pos="8335009" algn="l"/>
              </a:tabLst>
            </a:pPr>
            <a:r>
              <a:rPr dirty="0" sz="2800" spc="-5">
                <a:solidFill>
                  <a:srgbClr val="005392"/>
                </a:solidFill>
                <a:latin typeface="Courier New"/>
                <a:cs typeface="Courier New"/>
              </a:rPr>
              <a:t>PROG</a:t>
            </a:r>
            <a:r>
              <a:rPr dirty="0" sz="2800" spc="-20">
                <a:solidFill>
                  <a:srgbClr val="005392"/>
                </a:solidFill>
                <a:latin typeface="Courier New"/>
                <a:cs typeface="Courier New"/>
              </a:rPr>
              <a:t>R</a:t>
            </a:r>
            <a:r>
              <a:rPr dirty="0" sz="2800" spc="-5">
                <a:solidFill>
                  <a:srgbClr val="005392"/>
                </a:solidFill>
                <a:latin typeface="Courier New"/>
                <a:cs typeface="Courier New"/>
              </a:rPr>
              <a:t>AMMI</a:t>
            </a:r>
            <a:r>
              <a:rPr dirty="0" sz="2800" spc="-20">
                <a:solidFill>
                  <a:srgbClr val="005392"/>
                </a:solidFill>
                <a:latin typeface="Courier New"/>
                <a:cs typeface="Courier New"/>
              </a:rPr>
              <a:t>N</a:t>
            </a:r>
            <a:r>
              <a:rPr dirty="0" sz="2800" spc="-5">
                <a:solidFill>
                  <a:srgbClr val="005392"/>
                </a:solidFill>
                <a:latin typeface="Courier New"/>
                <a:cs typeface="Courier New"/>
              </a:rPr>
              <a:t>G</a:t>
            </a:r>
            <a:r>
              <a:rPr dirty="0" sz="2800">
                <a:solidFill>
                  <a:srgbClr val="005392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5392"/>
                </a:solidFill>
                <a:latin typeface="Courier New"/>
                <a:cs typeface="Courier New"/>
              </a:rPr>
              <a:t>L</a:t>
            </a:r>
            <a:r>
              <a:rPr dirty="0" sz="2800" spc="-20">
                <a:solidFill>
                  <a:srgbClr val="005392"/>
                </a:solidFill>
                <a:latin typeface="Courier New"/>
                <a:cs typeface="Courier New"/>
              </a:rPr>
              <a:t>A</a:t>
            </a:r>
            <a:r>
              <a:rPr dirty="0" sz="2800" spc="-5">
                <a:solidFill>
                  <a:srgbClr val="005392"/>
                </a:solidFill>
                <a:latin typeface="Courier New"/>
                <a:cs typeface="Courier New"/>
              </a:rPr>
              <a:t>NGUA</a:t>
            </a:r>
            <a:r>
              <a:rPr dirty="0" sz="2800" spc="-20">
                <a:solidFill>
                  <a:srgbClr val="005392"/>
                </a:solidFill>
                <a:latin typeface="Courier New"/>
                <a:cs typeface="Courier New"/>
              </a:rPr>
              <a:t>G</a:t>
            </a:r>
            <a:r>
              <a:rPr dirty="0" sz="2800" spc="-5">
                <a:solidFill>
                  <a:srgbClr val="005392"/>
                </a:solidFill>
                <a:latin typeface="Courier New"/>
                <a:cs typeface="Courier New"/>
              </a:rPr>
              <a:t>E</a:t>
            </a:r>
            <a:r>
              <a:rPr dirty="0" sz="2800">
                <a:solidFill>
                  <a:srgbClr val="005392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5392"/>
                </a:solidFill>
                <a:latin typeface="Courier New"/>
                <a:cs typeface="Courier New"/>
              </a:rPr>
              <a:t>TR</a:t>
            </a:r>
            <a:r>
              <a:rPr dirty="0" sz="2800" spc="-20">
                <a:solidFill>
                  <a:srgbClr val="005392"/>
                </a:solidFill>
                <a:latin typeface="Courier New"/>
                <a:cs typeface="Courier New"/>
              </a:rPr>
              <a:t>E</a:t>
            </a:r>
            <a:r>
              <a:rPr dirty="0" sz="2800" spc="-5">
                <a:solidFill>
                  <a:srgbClr val="005392"/>
                </a:solidFill>
                <a:latin typeface="Courier New"/>
                <a:cs typeface="Courier New"/>
              </a:rPr>
              <a:t>NDS</a:t>
            </a:r>
            <a:r>
              <a:rPr dirty="0" sz="2800">
                <a:solidFill>
                  <a:srgbClr val="005392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5392"/>
                </a:solidFill>
                <a:latin typeface="Courier New"/>
                <a:cs typeface="Courier New"/>
              </a:rPr>
              <a:t>-</a:t>
            </a:r>
            <a:r>
              <a:rPr dirty="0" sz="2800">
                <a:solidFill>
                  <a:srgbClr val="005392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005392"/>
                </a:solidFill>
                <a:latin typeface="Courier New"/>
                <a:cs typeface="Courier New"/>
              </a:rPr>
              <a:t>F</a:t>
            </a:r>
            <a:r>
              <a:rPr dirty="0" sz="2800" spc="-5">
                <a:solidFill>
                  <a:srgbClr val="005392"/>
                </a:solidFill>
                <a:latin typeface="Courier New"/>
                <a:cs typeface="Courier New"/>
              </a:rPr>
              <a:t>IND</a:t>
            </a:r>
            <a:r>
              <a:rPr dirty="0" sz="2800" spc="-20">
                <a:solidFill>
                  <a:srgbClr val="005392"/>
                </a:solidFill>
                <a:latin typeface="Courier New"/>
                <a:cs typeface="Courier New"/>
              </a:rPr>
              <a:t>I</a:t>
            </a:r>
            <a:r>
              <a:rPr dirty="0" sz="2800" spc="-5">
                <a:solidFill>
                  <a:srgbClr val="005392"/>
                </a:solidFill>
                <a:latin typeface="Courier New"/>
                <a:cs typeface="Courier New"/>
              </a:rPr>
              <a:t>NGS</a:t>
            </a:r>
            <a:r>
              <a:rPr dirty="0" sz="2800">
                <a:solidFill>
                  <a:srgbClr val="005392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dirty="0" sz="2800" spc="-5">
                <a:solidFill>
                  <a:srgbClr val="005392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5371465" algn="l"/>
              </a:tabLst>
            </a:pPr>
            <a:r>
              <a:rPr dirty="0" sz="2800" spc="-5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dirty="0" sz="2800" spc="-5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38" y="2816470"/>
            <a:ext cx="455866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Possible</a:t>
            </a:r>
            <a:r>
              <a:rPr dirty="0" sz="2800" spc="-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 migration </a:t>
            </a:r>
            <a:r>
              <a:rPr dirty="0" sz="2800" spc="-6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2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TypeScript.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324" y="716402"/>
            <a:ext cx="46024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8440" algn="l"/>
              </a:tabLst>
            </a:pPr>
            <a:r>
              <a:rPr dirty="0" u="none" spc="-5"/>
              <a:t>DATABASE</a:t>
            </a:r>
            <a:r>
              <a:rPr dirty="0" u="none" spc="-5">
                <a:latin typeface="Times New Roman"/>
                <a:cs typeface="Times New Roman"/>
              </a:rPr>
              <a:t>	</a:t>
            </a:r>
            <a:r>
              <a:rPr dirty="0" u="none" spc="-5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6" y="1793490"/>
            <a:ext cx="18224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dirty="0" sz="2800" spc="-7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5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85" y="1793490"/>
            <a:ext cx="13989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dirty="0" sz="2800" spc="-7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800" spc="-55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3703" cy="36713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296" y="2327148"/>
            <a:ext cx="6013703" cy="3671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2024-11-07T06:24:23Z</dcterms:created>
  <dcterms:modified xsi:type="dcterms:W3CDTF">2024-11-07T06:24:23Z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2024-11-07T00:00:00Z</vt:filetime>
  </property>
</Properties>
</file>