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Titillium Web"/>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TitilliumWeb-boldItalic.fntdata"/><Relationship Id="rId61" Type="http://schemas.openxmlformats.org/officeDocument/2006/relationships/font" Target="fonts/TitilliumWeb-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TitilliumWeb-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TitilliumWeb-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a61d4791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a61d4791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b70f30f30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b70f30f30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b70f30f30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b70f30f30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a61d47913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a61d47913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Lexical matching, semantic similarity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a61d47913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a61d47913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b70f30f30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b70f30f30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a61d4791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a61d4791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b5b2ad2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b5b2ad2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a61d4791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a61d4791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a61d4791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a61d4791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a61d47913_0_6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3a61d47913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3a61d4791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3a61d4791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4cf8bd5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34cf8bd5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Where Ranking SCL is either pointwise or pairwise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Add labels(TODO)</a:t>
            </a:r>
            <a:endParaRPr/>
          </a:p>
          <a:p>
            <a:pPr indent="0" lvl="0" marL="0" rtl="0" algn="l">
              <a:spcBef>
                <a:spcPts val="0"/>
              </a:spcBef>
              <a:spcAft>
                <a:spcPts val="0"/>
              </a:spcAft>
              <a:buNone/>
            </a:pPr>
            <a:r>
              <a:rPr lang="en-GB"/>
              <a:t>Just add text box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4cf8bd52e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4cf8bd52e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Where Ranking SCL is either pointwise or pairwise loss</a:t>
            </a:r>
            <a:endParaRPr/>
          </a:p>
          <a:p>
            <a:pPr indent="0" lvl="0" marL="0" rtl="0" algn="l">
              <a:spcBef>
                <a:spcPts val="0"/>
              </a:spcBef>
              <a:spcAft>
                <a:spcPts val="0"/>
              </a:spcAft>
              <a:buNone/>
            </a:pPr>
            <a:r>
              <a:rPr lang="en-GB"/>
              <a:t>Interpolation of pairwise/pointwise with SCL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have now seen How do do data augmentation and supervised contrastive learning work? We have also seen our implementation of SCL loss function. Now lets see how we create smaller augmented datasets from large datasets.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be658aae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3be658aae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we create not 1 but 4 </a:t>
            </a:r>
            <a:r>
              <a:rPr lang="en-GB"/>
              <a:t>datasets</a:t>
            </a:r>
            <a:r>
              <a:rPr lang="en-GB"/>
              <a:t> of </a:t>
            </a:r>
            <a:r>
              <a:rPr lang="en-GB"/>
              <a:t>varying</a:t>
            </a:r>
            <a:r>
              <a:rPr lang="en-GB"/>
              <a:t> sizes in our </a:t>
            </a:r>
            <a:r>
              <a:rPr lang="en-GB"/>
              <a:t>experiments</a:t>
            </a:r>
            <a:r>
              <a:rPr lang="en-GB"/>
              <a:t>. 1k, 2k ,10k, 100k. 1k contains 1000 original(q,D) positive pairs before data augmentation. </a:t>
            </a:r>
            <a:endParaRPr/>
          </a:p>
          <a:p>
            <a:pPr indent="0" lvl="0" marL="0" rtl="0" algn="l">
              <a:spcBef>
                <a:spcPts val="0"/>
              </a:spcBef>
              <a:spcAft>
                <a:spcPts val="0"/>
              </a:spcAft>
              <a:buNone/>
            </a:pPr>
            <a:r>
              <a:rPr lang="en-GB"/>
              <a:t>After augmentation and negative selection the dataset has 4k instances.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3a61d47913_0_5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3a61d47913_0_5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3be658aae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3be658aae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 Relevant Doc/Query ratio</a:t>
            </a:r>
            <a:endParaRPr/>
          </a:p>
          <a:p>
            <a:pPr indent="0" lvl="0" marL="0" rtl="0" algn="l">
              <a:spcBef>
                <a:spcPts val="0"/>
              </a:spcBef>
              <a:spcAft>
                <a:spcPts val="0"/>
              </a:spcAft>
              <a:buNone/>
            </a:pPr>
            <a:r>
              <a:rPr lang="en-GB"/>
              <a:t>MsMarco 1.1</a:t>
            </a:r>
            <a:endParaRPr/>
          </a:p>
          <a:p>
            <a:pPr indent="0" lvl="0" marL="0" rtl="0" algn="l">
              <a:spcBef>
                <a:spcPts val="0"/>
              </a:spcBef>
              <a:spcAft>
                <a:spcPts val="0"/>
              </a:spcAft>
              <a:buNone/>
            </a:pPr>
            <a:r>
              <a:rPr lang="en-GB"/>
              <a:t>ROBUST 5</a:t>
            </a:r>
            <a:endParaRPr/>
          </a:p>
          <a:p>
            <a:pPr indent="0" lvl="0" marL="0" rtl="0" algn="l">
              <a:spcBef>
                <a:spcPts val="0"/>
              </a:spcBef>
              <a:spcAft>
                <a:spcPts val="0"/>
              </a:spcAft>
              <a:buNone/>
            </a:pPr>
            <a:r>
              <a:rPr lang="en-GB"/>
              <a:t>FiQA 2.6</a:t>
            </a:r>
            <a:endParaRPr/>
          </a:p>
          <a:p>
            <a:pPr indent="0" lvl="0" marL="0" rtl="0" algn="l">
              <a:spcBef>
                <a:spcPts val="0"/>
              </a:spcBef>
              <a:spcAft>
                <a:spcPts val="0"/>
              </a:spcAft>
              <a:buNone/>
            </a:pPr>
            <a:r>
              <a:rPr lang="en-GB"/>
              <a:t>SciFact 1.1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3a61d47913_0_5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mentioned before we want to answer 3 research questions through our experiments.</a:t>
            </a:r>
            <a:endParaRPr/>
          </a:p>
        </p:txBody>
      </p:sp>
      <p:sp>
        <p:nvSpPr>
          <p:cNvPr id="510" name="Google Shape;510;g13a61d47913_0_5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3be658aa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3be658aa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t>
            </a:r>
            <a:r>
              <a:rPr lang="en-GB"/>
              <a:t>experiment</a:t>
            </a:r>
            <a:r>
              <a:rPr lang="en-GB"/>
              <a:t> with all 3 augmentation </a:t>
            </a:r>
            <a:r>
              <a:rPr lang="en-GB"/>
              <a:t>strategy, 3 losses (Pointwise, pairwise and SCL ranking) with 3 models (BERT,ROBERTA and distill bert) in all our experiments. We only show results only for a few of these combinations.</a:t>
            </a:r>
            <a:endParaRPr/>
          </a:p>
          <a:p>
            <a:pPr indent="0" lvl="0" marL="0" rtl="0" algn="l">
              <a:spcBef>
                <a:spcPts val="0"/>
              </a:spcBef>
              <a:spcAft>
                <a:spcPts val="0"/>
              </a:spcAft>
              <a:buNone/>
            </a:pPr>
            <a:r>
              <a:rPr lang="en-GB"/>
              <a:t>To answer </a:t>
            </a:r>
            <a:r>
              <a:rPr lang="en-GB"/>
              <a:t>this we experiment on augmented datasets of different sizes(1k,2k,10k,100k) with 3 loss objectives(pointwise, pairwise and SCL ) different models(BERT, Roberta, DistillBERT)</a:t>
            </a:r>
            <a:r>
              <a:rPr lang="en-GB"/>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3be658aae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3be658aae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we create not 1 but 4 datasets of varying sizes in our experiments. 1k, 2k ,10k, 100k. 1k contains 1000 original(q,D) positive pairs before data augmentation. </a:t>
            </a:r>
            <a:endParaRPr/>
          </a:p>
          <a:p>
            <a:pPr indent="0" lvl="0" marL="0" rtl="0" algn="l">
              <a:spcBef>
                <a:spcPts val="0"/>
              </a:spcBef>
              <a:spcAft>
                <a:spcPts val="0"/>
              </a:spcAft>
              <a:buNone/>
            </a:pPr>
            <a:r>
              <a:rPr lang="en-GB"/>
              <a:t>After augmentation and negative selection the dataset has 4k instances.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3b2bdf4c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3b2bdf4c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experiment on </a:t>
            </a:r>
            <a:r>
              <a:rPr b="1" lang="en-GB"/>
              <a:t>Roberta</a:t>
            </a:r>
            <a:r>
              <a:rPr lang="en-GB"/>
              <a:t> with </a:t>
            </a:r>
            <a:r>
              <a:rPr b="1" lang="en-GB"/>
              <a:t>Pointwise(Cross entropy)</a:t>
            </a:r>
            <a:r>
              <a:rPr lang="en-GB"/>
              <a:t> loss objective on datasets of different sizes  with data augmentation and we can clearly see that performance using pointwise loss is worse that the baseline(which is pointwise loss without data </a:t>
            </a:r>
            <a:r>
              <a:rPr lang="en-GB"/>
              <a:t>augmentation</a:t>
            </a:r>
            <a:r>
              <a:rPr lang="en-GB"/>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be658aae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be658aae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Contextual</a:t>
            </a:r>
            <a:r>
              <a:rPr lang="en-GB"/>
              <a:t> models have impressive performance compared to classical models. But they have also the following drawbacks: </a:t>
            </a:r>
            <a:endParaRPr/>
          </a:p>
          <a:p>
            <a:pPr indent="-298450" lvl="0" marL="457200" rtl="0" algn="l">
              <a:spcBef>
                <a:spcPts val="0"/>
              </a:spcBef>
              <a:spcAft>
                <a:spcPts val="0"/>
              </a:spcAft>
              <a:buSzPts val="1100"/>
              <a:buAutoNum type="arabicPeriod"/>
            </a:pPr>
            <a:r>
              <a:rPr lang="en-GB"/>
              <a:t>These </a:t>
            </a:r>
            <a:r>
              <a:rPr lang="en-GB"/>
              <a:t>contextual</a:t>
            </a:r>
            <a:r>
              <a:rPr lang="en-GB"/>
              <a:t> models are over-</a:t>
            </a:r>
            <a:r>
              <a:rPr lang="en-GB"/>
              <a:t>parameterized</a:t>
            </a:r>
            <a:r>
              <a:rPr lang="en-GB"/>
              <a:t> data hungry models requiring large amount of training data.</a:t>
            </a:r>
            <a:endParaRPr/>
          </a:p>
          <a:p>
            <a:pPr indent="-298450" lvl="0" marL="457200" rtl="0" algn="l">
              <a:spcBef>
                <a:spcPts val="0"/>
              </a:spcBef>
              <a:spcAft>
                <a:spcPts val="0"/>
              </a:spcAft>
              <a:buSzPts val="1100"/>
              <a:buAutoNum type="arabicPeriod"/>
            </a:pPr>
            <a:r>
              <a:rPr lang="en-GB"/>
              <a:t>Fine-tuning these models generally do not generalise well.</a:t>
            </a:r>
            <a:endParaRPr/>
          </a:p>
          <a:p>
            <a:pPr indent="0" lvl="0" marL="0" rtl="0" algn="l">
              <a:spcBef>
                <a:spcPts val="0"/>
              </a:spcBef>
              <a:spcAft>
                <a:spcPts val="0"/>
              </a:spcAft>
              <a:buNone/>
            </a:pPr>
            <a:r>
              <a:rPr lang="en-GB"/>
              <a:t>So the question is how to use contextual model for a low data regime setup.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We want to answer this question and do that end we define our problem statement.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3b2bdf4c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3b2bdf4c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SCL ranking loss we clearly see a performance improvement.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3b2bdf4c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3b2bdf4c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be658aa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3be658aa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To answer this we experiment on 3 augmentation strategy.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34cf8bd52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34cf8bd52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see random aug does worse but its difficult to say who is a clear winner among matching and </a:t>
            </a:r>
            <a:r>
              <a:rPr lang="en-GB"/>
              <a:t>semantic</a:t>
            </a:r>
            <a:r>
              <a:rPr lang="en-GB"/>
              <a:t> </a:t>
            </a:r>
            <a:r>
              <a:rPr lang="en-GB"/>
              <a:t>augmentation</a:t>
            </a:r>
            <a:r>
              <a:rPr lang="en-GB"/>
              <a:t> technique.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3b70f30f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3b70f30f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Her for BERT we see that random performs better than previous but similar to semantic. And choosing a clear winner here is difficult too.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3be658aae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3be658aae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random does better for average precision, matching in reciprocal ranking and difference between random and semantic in nDcG is not that much.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3be658aae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3be658aae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to sum up. Simple data augmentation technique do not have a big impact on ranking performance. For </a:t>
            </a:r>
            <a:r>
              <a:rPr lang="en-GB"/>
              <a:t>future</a:t>
            </a:r>
            <a:r>
              <a:rPr lang="en-GB"/>
              <a:t> studies we can look at other data </a:t>
            </a:r>
            <a:r>
              <a:rPr lang="en-GB"/>
              <a:t>augmentation</a:t>
            </a:r>
            <a:r>
              <a:rPr lang="en-GB"/>
              <a:t> technique which might work.</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3be658aae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3be658aae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3be658aae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3be658aae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Check if marginal utility argument is true for this example.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3b2bdf4c5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3b2bdf4c5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a61d4791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a61d4791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3be658aae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3be658aae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Check if marginal utility argument is true for this example.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3be658aae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3be658aae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Check if marginal utility argument is true for this example.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be658aae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3be658aae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34cf8bd52e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34cf8bd52e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3be658aae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3be658aae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3be658aae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3be658aae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it turns out that there is a large variance in the ranking metrics for the RankingSCL model when trained in the pointwise regime, i.e., MAP value of 0.24°+-0.11.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3a61d47913_0_6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3a61d47913_0_6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4cf8bd52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4cf8bd52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34cf8bd52e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34cf8bd52e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34cf8bd52e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34cf8bd52e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a61d4791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a61d4791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use Data augmentation along with Supervised contrastive learning. To verify our method works we want to </a:t>
            </a:r>
            <a:r>
              <a:rPr lang="en-GB"/>
              <a:t>answer 3 research questions.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34cf8bd52e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34cf8bd52e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slide, re do. slide</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34cf8bd52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34cf8bd52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Highlight</a:t>
            </a:r>
            <a:r>
              <a:rPr lang="en-GB"/>
              <a:t> the improvment part roberta. Show </a:t>
            </a:r>
            <a:r>
              <a:rPr lang="en-GB"/>
              <a:t>impressive</a:t>
            </a:r>
            <a:r>
              <a:rPr lang="en-GB"/>
              <a:t> gains. Spefic areaas to look at.</a:t>
            </a:r>
            <a:endParaRPr/>
          </a:p>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rPr lang="en-GB"/>
              <a:t>IN your opinion why does not simple augmentation technique work? Is it cos of the augmentation style? The data used?</a:t>
            </a:r>
            <a:endParaRPr/>
          </a:p>
          <a:p>
            <a:pPr indent="-298450" lvl="0" marL="457200" rtl="0" algn="l">
              <a:spcBef>
                <a:spcPts val="0"/>
              </a:spcBef>
              <a:spcAft>
                <a:spcPts val="0"/>
              </a:spcAft>
              <a:buSzPts val="1100"/>
              <a:buAutoNum type="arabicPeriod"/>
            </a:pPr>
            <a:r>
              <a:rPr lang="en-GB"/>
              <a:t>What do you do with documents with small </a:t>
            </a:r>
            <a:r>
              <a:rPr lang="en-GB"/>
              <a:t>number</a:t>
            </a:r>
            <a:r>
              <a:rPr lang="en-GB"/>
              <a:t> of passages?</a:t>
            </a:r>
            <a:endParaRPr/>
          </a:p>
          <a:p>
            <a:pPr indent="-298450" lvl="0" marL="457200" rtl="0" algn="l">
              <a:spcBef>
                <a:spcPts val="0"/>
              </a:spcBef>
              <a:spcAft>
                <a:spcPts val="0"/>
              </a:spcAft>
              <a:buSzPts val="1100"/>
              <a:buAutoNum type="arabicPeriod"/>
            </a:pPr>
            <a:r>
              <a:rPr lang="en-GB"/>
              <a:t>How did you divide documents into passages?</a:t>
            </a:r>
            <a:endParaRPr/>
          </a:p>
          <a:p>
            <a:pPr indent="-298450" lvl="0" marL="457200" rtl="0" algn="l">
              <a:spcBef>
                <a:spcPts val="0"/>
              </a:spcBef>
              <a:spcAft>
                <a:spcPts val="0"/>
              </a:spcAft>
              <a:buSzPts val="1100"/>
              <a:buAutoNum type="arabicPeriod"/>
            </a:pPr>
            <a:r>
              <a:rPr lang="en-GB"/>
              <a:t>How many passages in average do trecdl have? distribution?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34cf8bd52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34cf8bd52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Document re-ranking results on the \trecdldf{} datasets for \ce{} and \pairwise{} with \scl{} with data augmentation using BM25 selection strategy. We show the relative improvement of the augmentation approaches against a baseline without augmentation in parentheses. Statistically significant improvements at a level of $95\%$ and $90\%$ are indicated by $*$ and $\#$ respectively~\cite{paired_significance_test}.</a:t>
            </a:r>
            <a:endParaRPr/>
          </a:p>
          <a:p>
            <a:pPr indent="-298450" lvl="0" marL="457200" rtl="0" algn="l">
              <a:spcBef>
                <a:spcPts val="0"/>
              </a:spcBef>
              <a:spcAft>
                <a:spcPts val="0"/>
              </a:spcAft>
              <a:buSzPts val="1100"/>
              <a:buAutoNum type="arabicPeriod"/>
            </a:pPr>
            <a:r>
              <a:rPr lang="en-GB"/>
              <a:t>Animate figure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34cf8bd52e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34cf8bd52e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 </a:t>
            </a:r>
            <a:r>
              <a:rPr b="1" lang="en-GB"/>
              <a:t>threat to Validity</a:t>
            </a:r>
            <a:r>
              <a:rPr lang="en-GB"/>
              <a:t> here.</a:t>
            </a:r>
            <a:endParaRPr/>
          </a:p>
          <a:p>
            <a:pPr indent="0" lvl="0" marL="0" rtl="0" algn="l">
              <a:spcBef>
                <a:spcPts val="0"/>
              </a:spcBef>
              <a:spcAft>
                <a:spcPts val="0"/>
              </a:spcAft>
              <a:buNone/>
            </a:pPr>
            <a:r>
              <a:rPr lang="en-GB"/>
              <a:t>Document re-ranking results on the \robust{}{}, \scifact{} and \fiqa{} datasets. We train each ranker using  \random{} data augmentation techniques on different datasets. The models are trained using a linear interpolation of \ce{} (\ce{} and \scl{}) and \pairwise{} (\pairwise{} and \scl{}) loss functions.  Values in brackets are percentage improvement from baseline. Statistically significant improvements at a level of $95\%$ and $90\%$ are indicated by $*$ and $\#$ respectively~\cite{paired_significance_test}.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a61d47913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a61d47913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a61d47913_0_6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3a61d47913_0_6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a61d4791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a61d4791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That makes sense…for example in images you want to respect physics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case of an image classification task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a61d4791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a61d4791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内容页3">
  <p:cSld name="2_内容页3">
    <p:spTree>
      <p:nvGrpSpPr>
        <p:cNvPr id="6" name="Shape 6"/>
        <p:cNvGrpSpPr/>
        <p:nvPr/>
      </p:nvGrpSpPr>
      <p:grpSpPr>
        <a:xfrm>
          <a:off x="0" y="0"/>
          <a:ext cx="0" cy="0"/>
          <a:chOff x="0" y="0"/>
          <a:chExt cx="0" cy="0"/>
        </a:xfrm>
      </p:grpSpPr>
    </p:spTree>
  </p:cSld>
  <p:clrMapOvr>
    <a:masterClrMapping/>
  </p:clrMapOvr>
  <p:extLst>
    <p:ext uri="{DCECCB84-F9BA-43D5-87BE-67443E8EF086}">
      <p15:sldGuideLst>
        <p15:guide id="1" pos="2880">
          <p15:clr>
            <a:srgbClr val="FBAE40"/>
          </p15:clr>
        </p15:guide>
        <p15:guide id="2" pos="5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页3">
  <p:cSld name="内容页3">
    <p:spTree>
      <p:nvGrpSpPr>
        <p:cNvPr id="7" name="Shape 7"/>
        <p:cNvGrpSpPr/>
        <p:nvPr/>
      </p:nvGrpSpPr>
      <p:grpSpPr>
        <a:xfrm>
          <a:off x="0" y="0"/>
          <a:ext cx="0" cy="0"/>
          <a:chOff x="0" y="0"/>
          <a:chExt cx="0" cy="0"/>
        </a:xfrm>
      </p:grpSpPr>
      <p:sp>
        <p:nvSpPr>
          <p:cNvPr id="8" name="Google Shape;8;p3"/>
          <p:cNvSpPr/>
          <p:nvPr/>
        </p:nvSpPr>
        <p:spPr>
          <a:xfrm>
            <a:off x="3884496" y="1437624"/>
            <a:ext cx="1350300" cy="1350300"/>
          </a:xfrm>
          <a:prstGeom prst="ellipse">
            <a:avLst/>
          </a:prstGeom>
          <a:noFill/>
          <a:ln cap="flat" cmpd="sng" w="19050">
            <a:solidFill>
              <a:srgbClr val="20517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 name="Google Shape;9;p3"/>
          <p:cNvSpPr txBox="1"/>
          <p:nvPr>
            <p:ph idx="1" type="body"/>
          </p:nvPr>
        </p:nvSpPr>
        <p:spPr>
          <a:xfrm>
            <a:off x="4209152" y="1816132"/>
            <a:ext cx="783300" cy="7560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90000"/>
              </a:lnSpc>
              <a:spcBef>
                <a:spcPts val="800"/>
              </a:spcBef>
              <a:spcAft>
                <a:spcPts val="0"/>
              </a:spcAft>
              <a:buClr>
                <a:srgbClr val="2A6BA5"/>
              </a:buClr>
              <a:buSzPts val="4500"/>
              <a:buFont typeface="Arial"/>
              <a:buNone/>
              <a:defRPr b="0" i="0" sz="4500" u="none" cap="none" strike="noStrike">
                <a:solidFill>
                  <a:srgbClr val="2A6BA5"/>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 name="Google Shape;10;p3"/>
          <p:cNvSpPr txBox="1"/>
          <p:nvPr>
            <p:ph idx="2" type="body"/>
          </p:nvPr>
        </p:nvSpPr>
        <p:spPr>
          <a:xfrm>
            <a:off x="3843010" y="2918214"/>
            <a:ext cx="1418700" cy="3726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20517C"/>
              </a:buClr>
              <a:buSzPts val="1800"/>
              <a:buFont typeface="Arial"/>
              <a:buNone/>
              <a:defRPr b="0" i="0" sz="18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 name="Google Shape;11;p3"/>
          <p:cNvSpPr txBox="1"/>
          <p:nvPr>
            <p:ph idx="3" type="body"/>
          </p:nvPr>
        </p:nvSpPr>
        <p:spPr>
          <a:xfrm>
            <a:off x="2627784" y="3279252"/>
            <a:ext cx="3896700" cy="3726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20517C"/>
              </a:buClr>
              <a:buSzPts val="3000"/>
              <a:buFont typeface="Arial"/>
              <a:buNone/>
              <a:defRPr b="0" i="0" sz="3000" u="none" cap="none" strike="noStrike">
                <a:solidFill>
                  <a:srgbClr val="20517C"/>
                </a:solidFill>
                <a:latin typeface="Microsoft Yahei"/>
                <a:ea typeface="Microsoft Yahei"/>
                <a:cs typeface="Microsoft Yahei"/>
                <a:sym typeface="Microsoft Yahei"/>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3"/>
          <p:cNvSpPr/>
          <p:nvPr/>
        </p:nvSpPr>
        <p:spPr>
          <a:xfrm>
            <a:off x="-18510" y="0"/>
            <a:ext cx="9162600" cy="951600"/>
          </a:xfrm>
          <a:prstGeom prst="rect">
            <a:avLst/>
          </a:prstGeom>
          <a:solidFill>
            <a:srgbClr val="2051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 name="Google Shape;13;p3"/>
          <p:cNvSpPr/>
          <p:nvPr/>
        </p:nvSpPr>
        <p:spPr>
          <a:xfrm>
            <a:off x="-18510" y="4245936"/>
            <a:ext cx="9162600" cy="896700"/>
          </a:xfrm>
          <a:prstGeom prst="rect">
            <a:avLst/>
          </a:prstGeom>
          <a:solidFill>
            <a:srgbClr val="2051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pos="2880">
          <p15:clr>
            <a:srgbClr val="FBAE40"/>
          </p15:clr>
        </p15:guide>
        <p15:guide id="2" pos="5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内容页3">
  <p:cSld name="1_内容页3">
    <p:spTree>
      <p:nvGrpSpPr>
        <p:cNvPr id="14" name="Shape 14"/>
        <p:cNvGrpSpPr/>
        <p:nvPr/>
      </p:nvGrpSpPr>
      <p:grpSpPr>
        <a:xfrm>
          <a:off x="0" y="0"/>
          <a:ext cx="0" cy="0"/>
          <a:chOff x="0" y="0"/>
          <a:chExt cx="0" cy="0"/>
        </a:xfrm>
      </p:grpSpPr>
      <p:sp>
        <p:nvSpPr>
          <p:cNvPr id="15" name="Google Shape;15;p4"/>
          <p:cNvSpPr/>
          <p:nvPr/>
        </p:nvSpPr>
        <p:spPr>
          <a:xfrm>
            <a:off x="-18510" y="0"/>
            <a:ext cx="9162600" cy="843600"/>
          </a:xfrm>
          <a:prstGeom prst="rect">
            <a:avLst/>
          </a:prstGeom>
          <a:solidFill>
            <a:srgbClr val="2051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 name="Google Shape;16;p4"/>
          <p:cNvSpPr txBox="1"/>
          <p:nvPr>
            <p:ph idx="1" type="body"/>
          </p:nvPr>
        </p:nvSpPr>
        <p:spPr>
          <a:xfrm>
            <a:off x="344958" y="209202"/>
            <a:ext cx="648000" cy="7560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90000"/>
              </a:lnSpc>
              <a:spcBef>
                <a:spcPts val="80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 name="Google Shape;17;p4"/>
          <p:cNvSpPr txBox="1"/>
          <p:nvPr>
            <p:ph idx="2" type="body"/>
          </p:nvPr>
        </p:nvSpPr>
        <p:spPr>
          <a:xfrm>
            <a:off x="1078194" y="261188"/>
            <a:ext cx="3439800" cy="372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3000"/>
              <a:buFont typeface="Arial"/>
              <a:buNone/>
              <a:defRPr b="0" i="0" sz="3000" u="none" cap="none" strike="noStrike">
                <a:solidFill>
                  <a:schemeClr val="lt1"/>
                </a:solidFill>
                <a:latin typeface="Microsoft Yahei"/>
                <a:ea typeface="Microsoft Yahei"/>
                <a:cs typeface="Microsoft Yahei"/>
                <a:sym typeface="Microsoft Yahei"/>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18" name="Google Shape;18;p4"/>
          <p:cNvCxnSpPr/>
          <p:nvPr/>
        </p:nvCxnSpPr>
        <p:spPr>
          <a:xfrm flipH="1">
            <a:off x="826624" y="305529"/>
            <a:ext cx="230700" cy="36390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extLst>
    <p:ext uri="{DCECCB84-F9BA-43D5-87BE-67443E8EF086}">
      <p15:sldGuideLst>
        <p15:guide id="1" pos="2880">
          <p15:clr>
            <a:srgbClr val="FBAE40"/>
          </p15:clr>
        </p15:guide>
        <p15:guide id="2" pos="5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页">
  <p:cSld name="首页">
    <p:spTree>
      <p:nvGrpSpPr>
        <p:cNvPr id="19" name="Shape 19"/>
        <p:cNvGrpSpPr/>
        <p:nvPr/>
      </p:nvGrpSpPr>
      <p:grpSpPr>
        <a:xfrm>
          <a:off x="0" y="0"/>
          <a:ext cx="0" cy="0"/>
          <a:chOff x="0" y="0"/>
          <a:chExt cx="0" cy="0"/>
        </a:xfrm>
      </p:grpSpPr>
      <p:sp>
        <p:nvSpPr>
          <p:cNvPr id="20" name="Google Shape;20;p5"/>
          <p:cNvSpPr/>
          <p:nvPr/>
        </p:nvSpPr>
        <p:spPr>
          <a:xfrm>
            <a:off x="-18510" y="0"/>
            <a:ext cx="9162600" cy="1599900"/>
          </a:xfrm>
          <a:prstGeom prst="rect">
            <a:avLst/>
          </a:prstGeom>
          <a:solidFill>
            <a:srgbClr val="2051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 name="Google Shape;21;p5"/>
          <p:cNvSpPr/>
          <p:nvPr/>
        </p:nvSpPr>
        <p:spPr>
          <a:xfrm>
            <a:off x="-18510" y="3975906"/>
            <a:ext cx="9162600" cy="1167600"/>
          </a:xfrm>
          <a:prstGeom prst="rect">
            <a:avLst/>
          </a:prstGeom>
          <a:solidFill>
            <a:srgbClr val="2051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 name="Google Shape;22;p5"/>
          <p:cNvSpPr/>
          <p:nvPr/>
        </p:nvSpPr>
        <p:spPr>
          <a:xfrm>
            <a:off x="6030162" y="1923678"/>
            <a:ext cx="2485208" cy="1512169"/>
          </a:xfrm>
          <a:custGeom>
            <a:rect b="b" l="l" r="r" t="t"/>
            <a:pathLst>
              <a:path extrusionOk="0" h="2392" w="3931">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1"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 name="Google Shape;23;p5"/>
          <p:cNvSpPr txBox="1"/>
          <p:nvPr>
            <p:ph idx="1" type="body"/>
          </p:nvPr>
        </p:nvSpPr>
        <p:spPr>
          <a:xfrm>
            <a:off x="629562" y="2193708"/>
            <a:ext cx="4911900" cy="606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A6BA5"/>
              </a:buClr>
              <a:buSzPts val="3600"/>
              <a:buFont typeface="Arial"/>
              <a:buNone/>
              <a:defRPr b="1" i="0" sz="3600" u="none" cap="none" strike="noStrike">
                <a:solidFill>
                  <a:srgbClr val="2A6BA5"/>
                </a:solidFill>
                <a:latin typeface="Microsoft Yahei"/>
                <a:ea typeface="Microsoft Yahei"/>
                <a:cs typeface="Microsoft Yahei"/>
                <a:sym typeface="Microsoft Yahei"/>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4" name="Google Shape;24;p5"/>
          <p:cNvSpPr txBox="1"/>
          <p:nvPr>
            <p:ph idx="2" type="body"/>
          </p:nvPr>
        </p:nvSpPr>
        <p:spPr>
          <a:xfrm>
            <a:off x="629561" y="2969219"/>
            <a:ext cx="2534400" cy="3774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0517C"/>
              </a:buClr>
              <a:buSzPts val="1800"/>
              <a:buFont typeface="Arial"/>
              <a:buChar char="•"/>
              <a:defRPr b="1" i="0" sz="18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 name="Google Shape;25;p5"/>
          <p:cNvSpPr txBox="1"/>
          <p:nvPr>
            <p:ph idx="3" type="body"/>
          </p:nvPr>
        </p:nvSpPr>
        <p:spPr>
          <a:xfrm>
            <a:off x="3271903" y="2969219"/>
            <a:ext cx="2542200" cy="3774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0517C"/>
              </a:buClr>
              <a:buSzPts val="1800"/>
              <a:buFont typeface="Arial"/>
              <a:buChar char="•"/>
              <a:defRPr b="1" i="0" sz="18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6" name="Google Shape;26;p5"/>
          <p:cNvSpPr txBox="1"/>
          <p:nvPr>
            <p:ph idx="4" type="body"/>
          </p:nvPr>
        </p:nvSpPr>
        <p:spPr>
          <a:xfrm>
            <a:off x="5038329" y="4462574"/>
            <a:ext cx="1964100" cy="3774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1" i="0" sz="18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 name="Google Shape;27;p5"/>
          <p:cNvSpPr txBox="1"/>
          <p:nvPr>
            <p:ph idx="5" type="body"/>
          </p:nvPr>
        </p:nvSpPr>
        <p:spPr>
          <a:xfrm>
            <a:off x="7106329" y="4462574"/>
            <a:ext cx="20376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pos="2846">
          <p15:clr>
            <a:srgbClr val="FBAE40"/>
          </p15:clr>
        </p15:guide>
        <p15:guide id="2" pos="5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页2">
  <p:cSld name="内容页2">
    <p:spTree>
      <p:nvGrpSpPr>
        <p:cNvPr id="28" name="Shape 28"/>
        <p:cNvGrpSpPr/>
        <p:nvPr/>
      </p:nvGrpSpPr>
      <p:grpSpPr>
        <a:xfrm>
          <a:off x="0" y="0"/>
          <a:ext cx="0" cy="0"/>
          <a:chOff x="0" y="0"/>
          <a:chExt cx="0" cy="0"/>
        </a:xfrm>
      </p:grpSpPr>
      <p:sp>
        <p:nvSpPr>
          <p:cNvPr id="29" name="Google Shape;29;p6"/>
          <p:cNvSpPr/>
          <p:nvPr/>
        </p:nvSpPr>
        <p:spPr>
          <a:xfrm>
            <a:off x="0" y="0"/>
            <a:ext cx="2519700" cy="5143500"/>
          </a:xfrm>
          <a:prstGeom prst="rect">
            <a:avLst/>
          </a:prstGeom>
          <a:solidFill>
            <a:srgbClr val="2051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 name="Google Shape;30;p6"/>
          <p:cNvSpPr txBox="1"/>
          <p:nvPr/>
        </p:nvSpPr>
        <p:spPr>
          <a:xfrm>
            <a:off x="467544" y="627534"/>
            <a:ext cx="1503000" cy="762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0" lang="en-GB" sz="4500">
                <a:solidFill>
                  <a:schemeClr val="lt1"/>
                </a:solidFill>
                <a:latin typeface="Microsoft Yahei"/>
                <a:ea typeface="Microsoft Yahei"/>
                <a:cs typeface="Microsoft Yahei"/>
                <a:sym typeface="Microsoft Yahei"/>
              </a:rPr>
              <a:t>目录</a:t>
            </a:r>
            <a:endParaRPr sz="1100"/>
          </a:p>
        </p:txBody>
      </p:sp>
      <p:sp>
        <p:nvSpPr>
          <p:cNvPr id="31" name="Google Shape;31;p6"/>
          <p:cNvSpPr txBox="1"/>
          <p:nvPr/>
        </p:nvSpPr>
        <p:spPr>
          <a:xfrm>
            <a:off x="622621" y="1389281"/>
            <a:ext cx="1192800" cy="3462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0" lang="en-GB" sz="1800">
                <a:solidFill>
                  <a:schemeClr val="lt1"/>
                </a:solidFill>
                <a:latin typeface="Arial"/>
                <a:ea typeface="Arial"/>
                <a:cs typeface="Arial"/>
                <a:sym typeface="Arial"/>
              </a:rPr>
              <a:t>contents</a:t>
            </a:r>
            <a:endParaRPr b="0" sz="1800">
              <a:solidFill>
                <a:schemeClr val="lt1"/>
              </a:solidFill>
              <a:latin typeface="Arial"/>
              <a:ea typeface="Arial"/>
              <a:cs typeface="Arial"/>
              <a:sym typeface="Arial"/>
            </a:endParaRPr>
          </a:p>
        </p:txBody>
      </p:sp>
      <p:sp>
        <p:nvSpPr>
          <p:cNvPr id="32" name="Google Shape;32;p6"/>
          <p:cNvSpPr txBox="1"/>
          <p:nvPr>
            <p:ph idx="1" type="body"/>
          </p:nvPr>
        </p:nvSpPr>
        <p:spPr>
          <a:xfrm>
            <a:off x="3869922" y="1414102"/>
            <a:ext cx="1674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3" name="Google Shape;33;p6"/>
          <p:cNvSpPr txBox="1"/>
          <p:nvPr>
            <p:ph idx="2" type="body"/>
          </p:nvPr>
        </p:nvSpPr>
        <p:spPr>
          <a:xfrm>
            <a:off x="3869922" y="1987553"/>
            <a:ext cx="1674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4" name="Google Shape;34;p6"/>
          <p:cNvSpPr txBox="1"/>
          <p:nvPr>
            <p:ph idx="3" type="body"/>
          </p:nvPr>
        </p:nvSpPr>
        <p:spPr>
          <a:xfrm>
            <a:off x="3869922" y="2561005"/>
            <a:ext cx="1674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5" name="Google Shape;35;p6"/>
          <p:cNvSpPr txBox="1"/>
          <p:nvPr>
            <p:ph idx="4" type="body"/>
          </p:nvPr>
        </p:nvSpPr>
        <p:spPr>
          <a:xfrm>
            <a:off x="3869922" y="3134456"/>
            <a:ext cx="1674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6" name="Google Shape;36;p6"/>
          <p:cNvSpPr txBox="1"/>
          <p:nvPr>
            <p:ph idx="5" type="body"/>
          </p:nvPr>
        </p:nvSpPr>
        <p:spPr>
          <a:xfrm>
            <a:off x="3869922" y="3707908"/>
            <a:ext cx="1674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7" name="Google Shape;37;p6"/>
          <p:cNvSpPr txBox="1"/>
          <p:nvPr>
            <p:ph idx="6" type="body"/>
          </p:nvPr>
        </p:nvSpPr>
        <p:spPr>
          <a:xfrm>
            <a:off x="3869922" y="4281358"/>
            <a:ext cx="1674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38" name="Google Shape;38;p6"/>
          <p:cNvCxnSpPr/>
          <p:nvPr/>
        </p:nvCxnSpPr>
        <p:spPr>
          <a:xfrm flipH="1">
            <a:off x="5004084" y="1451904"/>
            <a:ext cx="324000" cy="324000"/>
          </a:xfrm>
          <a:prstGeom prst="straightConnector1">
            <a:avLst/>
          </a:prstGeom>
          <a:noFill/>
          <a:ln cap="flat" cmpd="sng" w="9525">
            <a:solidFill>
              <a:srgbClr val="20517C"/>
            </a:solidFill>
            <a:prstDash val="solid"/>
            <a:miter lim="800000"/>
            <a:headEnd len="sm" w="sm" type="none"/>
            <a:tailEnd len="sm" w="sm" type="none"/>
          </a:ln>
        </p:spPr>
      </p:cxnSp>
      <p:cxnSp>
        <p:nvCxnSpPr>
          <p:cNvPr id="39" name="Google Shape;39;p6"/>
          <p:cNvCxnSpPr/>
          <p:nvPr/>
        </p:nvCxnSpPr>
        <p:spPr>
          <a:xfrm flipH="1">
            <a:off x="5004084" y="2048255"/>
            <a:ext cx="324000" cy="324000"/>
          </a:xfrm>
          <a:prstGeom prst="straightConnector1">
            <a:avLst/>
          </a:prstGeom>
          <a:noFill/>
          <a:ln cap="flat" cmpd="sng" w="9525">
            <a:solidFill>
              <a:srgbClr val="20517C"/>
            </a:solidFill>
            <a:prstDash val="solid"/>
            <a:miter lim="800000"/>
            <a:headEnd len="sm" w="sm" type="none"/>
            <a:tailEnd len="sm" w="sm" type="none"/>
          </a:ln>
        </p:spPr>
      </p:cxnSp>
      <p:cxnSp>
        <p:nvCxnSpPr>
          <p:cNvPr id="40" name="Google Shape;40;p6"/>
          <p:cNvCxnSpPr/>
          <p:nvPr/>
        </p:nvCxnSpPr>
        <p:spPr>
          <a:xfrm flipH="1">
            <a:off x="5004084" y="2614397"/>
            <a:ext cx="324000" cy="324000"/>
          </a:xfrm>
          <a:prstGeom prst="straightConnector1">
            <a:avLst/>
          </a:prstGeom>
          <a:noFill/>
          <a:ln cap="flat" cmpd="sng" w="9525">
            <a:solidFill>
              <a:srgbClr val="20517C"/>
            </a:solidFill>
            <a:prstDash val="solid"/>
            <a:miter lim="800000"/>
            <a:headEnd len="sm" w="sm" type="none"/>
            <a:tailEnd len="sm" w="sm" type="none"/>
          </a:ln>
        </p:spPr>
      </p:cxnSp>
      <p:cxnSp>
        <p:nvCxnSpPr>
          <p:cNvPr id="41" name="Google Shape;41;p6"/>
          <p:cNvCxnSpPr/>
          <p:nvPr/>
        </p:nvCxnSpPr>
        <p:spPr>
          <a:xfrm flipH="1">
            <a:off x="5004084" y="3187848"/>
            <a:ext cx="324000" cy="324000"/>
          </a:xfrm>
          <a:prstGeom prst="straightConnector1">
            <a:avLst/>
          </a:prstGeom>
          <a:noFill/>
          <a:ln cap="flat" cmpd="sng" w="9525">
            <a:solidFill>
              <a:srgbClr val="20517C"/>
            </a:solidFill>
            <a:prstDash val="solid"/>
            <a:miter lim="800000"/>
            <a:headEnd len="sm" w="sm" type="none"/>
            <a:tailEnd len="sm" w="sm" type="none"/>
          </a:ln>
        </p:spPr>
      </p:cxnSp>
      <p:cxnSp>
        <p:nvCxnSpPr>
          <p:cNvPr id="42" name="Google Shape;42;p6"/>
          <p:cNvCxnSpPr/>
          <p:nvPr/>
        </p:nvCxnSpPr>
        <p:spPr>
          <a:xfrm flipH="1">
            <a:off x="5004084" y="3761300"/>
            <a:ext cx="324000" cy="324000"/>
          </a:xfrm>
          <a:prstGeom prst="straightConnector1">
            <a:avLst/>
          </a:prstGeom>
          <a:noFill/>
          <a:ln cap="flat" cmpd="sng" w="9525">
            <a:solidFill>
              <a:srgbClr val="20517C"/>
            </a:solidFill>
            <a:prstDash val="solid"/>
            <a:miter lim="800000"/>
            <a:headEnd len="sm" w="sm" type="none"/>
            <a:tailEnd len="sm" w="sm" type="none"/>
          </a:ln>
        </p:spPr>
      </p:cxnSp>
      <p:cxnSp>
        <p:nvCxnSpPr>
          <p:cNvPr id="43" name="Google Shape;43;p6"/>
          <p:cNvCxnSpPr/>
          <p:nvPr/>
        </p:nvCxnSpPr>
        <p:spPr>
          <a:xfrm flipH="1">
            <a:off x="5004084" y="4353948"/>
            <a:ext cx="324000" cy="324000"/>
          </a:xfrm>
          <a:prstGeom prst="straightConnector1">
            <a:avLst/>
          </a:prstGeom>
          <a:noFill/>
          <a:ln cap="flat" cmpd="sng" w="9525">
            <a:solidFill>
              <a:srgbClr val="20517C"/>
            </a:solidFill>
            <a:prstDash val="solid"/>
            <a:miter lim="800000"/>
            <a:headEnd len="sm" w="sm" type="none"/>
            <a:tailEnd len="sm" w="sm" type="none"/>
          </a:ln>
        </p:spPr>
      </p:cxnSp>
      <p:sp>
        <p:nvSpPr>
          <p:cNvPr id="44" name="Google Shape;44;p6"/>
          <p:cNvSpPr txBox="1"/>
          <p:nvPr>
            <p:ph idx="7" type="body"/>
          </p:nvPr>
        </p:nvSpPr>
        <p:spPr>
          <a:xfrm>
            <a:off x="5544108" y="1414102"/>
            <a:ext cx="1674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 name="Google Shape;45;p6"/>
          <p:cNvSpPr txBox="1"/>
          <p:nvPr>
            <p:ph idx="8" type="body"/>
          </p:nvPr>
        </p:nvSpPr>
        <p:spPr>
          <a:xfrm>
            <a:off x="5544108" y="1992418"/>
            <a:ext cx="2376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 name="Google Shape;46;p6"/>
          <p:cNvSpPr txBox="1"/>
          <p:nvPr>
            <p:ph idx="9" type="body"/>
          </p:nvPr>
        </p:nvSpPr>
        <p:spPr>
          <a:xfrm>
            <a:off x="5544108" y="2558559"/>
            <a:ext cx="2376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7" name="Google Shape;47;p6"/>
          <p:cNvSpPr txBox="1"/>
          <p:nvPr>
            <p:ph idx="13" type="body"/>
          </p:nvPr>
        </p:nvSpPr>
        <p:spPr>
          <a:xfrm>
            <a:off x="5544108" y="3134630"/>
            <a:ext cx="2376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8" name="Google Shape;48;p6"/>
          <p:cNvSpPr txBox="1"/>
          <p:nvPr>
            <p:ph idx="14" type="body"/>
          </p:nvPr>
        </p:nvSpPr>
        <p:spPr>
          <a:xfrm>
            <a:off x="5544108" y="3717507"/>
            <a:ext cx="2376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9" name="Google Shape;49;p6"/>
          <p:cNvSpPr txBox="1"/>
          <p:nvPr>
            <p:ph idx="15" type="body"/>
          </p:nvPr>
        </p:nvSpPr>
        <p:spPr>
          <a:xfrm>
            <a:off x="5544108" y="4281857"/>
            <a:ext cx="2376300" cy="37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0517C"/>
              </a:buClr>
              <a:buSzPts val="2400"/>
              <a:buFont typeface="Arial"/>
              <a:buNone/>
              <a:defRPr b="1" i="0" sz="2400" u="none" cap="none" strike="noStrike">
                <a:solidFill>
                  <a:srgbClr val="20517C"/>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pos="2880">
          <p15:clr>
            <a:srgbClr val="FBAE40"/>
          </p15:clr>
        </p15:guide>
        <p15:guide id="2" pos="53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内容页3">
  <p:cSld name="3_内容页3">
    <p:spTree>
      <p:nvGrpSpPr>
        <p:cNvPr id="50" name="Shape 50"/>
        <p:cNvGrpSpPr/>
        <p:nvPr/>
      </p:nvGrpSpPr>
      <p:grpSpPr>
        <a:xfrm>
          <a:off x="0" y="0"/>
          <a:ext cx="0" cy="0"/>
          <a:chOff x="0" y="0"/>
          <a:chExt cx="0" cy="0"/>
        </a:xfrm>
      </p:grpSpPr>
    </p:spTree>
  </p:cSld>
  <p:clrMapOvr>
    <a:masterClrMapping/>
  </p:clrMapOvr>
  <p:extLst>
    <p:ext uri="{DCECCB84-F9BA-43D5-87BE-67443E8EF086}">
      <p15:sldGuideLst>
        <p15:guide id="1" pos="2880">
          <p15:clr>
            <a:srgbClr val="FBAE40"/>
          </p15:clr>
        </p15:guide>
        <p15:guide id="2" pos="5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53" name="Google Shape;53;p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7" name="Google Shape;57;p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8" name="Google Shape;5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Char char="●"/>
              <a:defRPr sz="3600"/>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61" name="Google Shape;6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58000"/>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7.gif"/><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1.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26.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980">
                <a:solidFill>
                  <a:schemeClr val="dk1"/>
                </a:solidFill>
              </a:rPr>
              <a:t>Supervised Contrastive Learning Approach for Contextual Ranking</a:t>
            </a:r>
            <a:endParaRPr sz="3980">
              <a:solidFill>
                <a:schemeClr val="dk1"/>
              </a:solidFill>
            </a:endParaRPr>
          </a:p>
        </p:txBody>
      </p:sp>
      <p:sp>
        <p:nvSpPr>
          <p:cNvPr id="67" name="Google Shape;67;p11"/>
          <p:cNvSpPr txBox="1"/>
          <p:nvPr>
            <p:ph idx="1" type="subTitle"/>
          </p:nvPr>
        </p:nvSpPr>
        <p:spPr>
          <a:xfrm>
            <a:off x="166125" y="2834125"/>
            <a:ext cx="8666100" cy="7926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SzPts val="935"/>
              <a:buNone/>
            </a:pPr>
            <a:r>
              <a:rPr lang="en-GB" sz="1879" u="sng">
                <a:solidFill>
                  <a:schemeClr val="dk1"/>
                </a:solidFill>
                <a:highlight>
                  <a:schemeClr val="lt1"/>
                </a:highlight>
              </a:rPr>
              <a:t>Abhijit Anand</a:t>
            </a:r>
            <a:r>
              <a:rPr lang="en-GB" sz="1879">
                <a:solidFill>
                  <a:schemeClr val="dk1"/>
                </a:solidFill>
                <a:highlight>
                  <a:schemeClr val="lt1"/>
                </a:highlight>
              </a:rPr>
              <a:t>, Jurek Leonhardt, Koustav Rudra, Avishek Anand</a:t>
            </a:r>
            <a:endParaRPr sz="1879">
              <a:solidFill>
                <a:schemeClr val="dk1"/>
              </a:solidFill>
              <a:highlight>
                <a:schemeClr val="lt1"/>
              </a:highlight>
            </a:endParaRPr>
          </a:p>
        </p:txBody>
      </p:sp>
      <p:pic>
        <p:nvPicPr>
          <p:cNvPr id="68" name="Google Shape;68;p11"/>
          <p:cNvPicPr preferRelativeResize="0"/>
          <p:nvPr/>
        </p:nvPicPr>
        <p:blipFill>
          <a:blip r:embed="rId3">
            <a:alphaModFix/>
          </a:blip>
          <a:stretch>
            <a:fillRect/>
          </a:stretch>
        </p:blipFill>
        <p:spPr>
          <a:xfrm>
            <a:off x="6143425" y="4205700"/>
            <a:ext cx="948200" cy="991329"/>
          </a:xfrm>
          <a:prstGeom prst="rect">
            <a:avLst/>
          </a:prstGeom>
          <a:noFill/>
          <a:ln>
            <a:noFill/>
          </a:ln>
        </p:spPr>
      </p:pic>
      <p:pic>
        <p:nvPicPr>
          <p:cNvPr id="69" name="Google Shape;69;p11"/>
          <p:cNvPicPr preferRelativeResize="0"/>
          <p:nvPr/>
        </p:nvPicPr>
        <p:blipFill>
          <a:blip r:embed="rId4">
            <a:alphaModFix/>
          </a:blip>
          <a:stretch>
            <a:fillRect/>
          </a:stretch>
        </p:blipFill>
        <p:spPr>
          <a:xfrm>
            <a:off x="118125" y="3663680"/>
            <a:ext cx="1422900" cy="1410670"/>
          </a:xfrm>
          <a:prstGeom prst="rect">
            <a:avLst/>
          </a:prstGeom>
          <a:noFill/>
          <a:ln>
            <a:noFill/>
          </a:ln>
        </p:spPr>
      </p:pic>
      <p:pic>
        <p:nvPicPr>
          <p:cNvPr id="70" name="Google Shape;70;p11"/>
          <p:cNvPicPr preferRelativeResize="0"/>
          <p:nvPr/>
        </p:nvPicPr>
        <p:blipFill>
          <a:blip r:embed="rId5">
            <a:alphaModFix/>
          </a:blip>
          <a:stretch>
            <a:fillRect/>
          </a:stretch>
        </p:blipFill>
        <p:spPr>
          <a:xfrm>
            <a:off x="7597695" y="4356973"/>
            <a:ext cx="1422900" cy="55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Data Augmentation</a:t>
            </a:r>
            <a:endParaRPr sz="3500">
              <a:solidFill>
                <a:schemeClr val="lt1"/>
              </a:solidFill>
              <a:highlight>
                <a:schemeClr val="dk1"/>
              </a:highlight>
            </a:endParaRPr>
          </a:p>
        </p:txBody>
      </p:sp>
      <p:sp>
        <p:nvSpPr>
          <p:cNvPr id="151" name="Google Shape;15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
        <p:nvSpPr>
          <p:cNvPr id="152" name="Google Shape;152;p20"/>
          <p:cNvSpPr txBox="1"/>
          <p:nvPr>
            <p:ph idx="12" type="sldNum"/>
          </p:nvPr>
        </p:nvSpPr>
        <p:spPr>
          <a:xfrm>
            <a:off x="6246058" y="361656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153" name="Google Shape;153;p20"/>
          <p:cNvSpPr/>
          <p:nvPr/>
        </p:nvSpPr>
        <p:spPr>
          <a:xfrm>
            <a:off x="311700" y="1421650"/>
            <a:ext cx="20688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Is september a good time to go to aruba?</a:t>
            </a:r>
            <a:endParaRPr>
              <a:solidFill>
                <a:schemeClr val="dk1"/>
              </a:solidFill>
            </a:endParaRPr>
          </a:p>
        </p:txBody>
      </p:sp>
      <p:sp>
        <p:nvSpPr>
          <p:cNvPr id="154" name="Google Shape;154;p20"/>
          <p:cNvSpPr/>
          <p:nvPr/>
        </p:nvSpPr>
        <p:spPr>
          <a:xfrm>
            <a:off x="120750" y="3158525"/>
            <a:ext cx="4063800" cy="1441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Best Time to Travel to Aruba "Catch sunsets from a private beach palapa year-round in Aruba. In Aruba one can almost always count on sunny skies and calm seas. The best time to visit the island depends on the type of vacation. If looking for the cheapest hotel rooms and best travel deals, go when the trade winds stop blowing.</a:t>
            </a:r>
            <a:endParaRPr sz="1200">
              <a:solidFill>
                <a:schemeClr val="dk1"/>
              </a:solidFill>
            </a:endParaRPr>
          </a:p>
        </p:txBody>
      </p:sp>
      <p:cxnSp>
        <p:nvCxnSpPr>
          <p:cNvPr id="155" name="Google Shape;155;p20"/>
          <p:cNvCxnSpPr>
            <a:stCxn id="153" idx="1"/>
          </p:cNvCxnSpPr>
          <p:nvPr/>
        </p:nvCxnSpPr>
        <p:spPr>
          <a:xfrm flipH="1">
            <a:off x="1341300" y="2065450"/>
            <a:ext cx="4800" cy="10395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0"/>
          <p:cNvSpPr/>
          <p:nvPr/>
        </p:nvSpPr>
        <p:spPr>
          <a:xfrm>
            <a:off x="4809600" y="1421650"/>
            <a:ext cx="20688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What is a parenthesis phrase?</a:t>
            </a:r>
            <a:endParaRPr/>
          </a:p>
        </p:txBody>
      </p:sp>
      <p:sp>
        <p:nvSpPr>
          <p:cNvPr id="157" name="Google Shape;157;p20"/>
          <p:cNvSpPr/>
          <p:nvPr/>
        </p:nvSpPr>
        <p:spPr>
          <a:xfrm>
            <a:off x="4618650" y="3158525"/>
            <a:ext cx="4063800" cy="1441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Algebraic expressions Mathematical phrases Mathematical phrases can be written as verbal sentences You should be able to:- translate verbal sentences into algebraic expressions, - translate algebraic expressions into phrases. Example: The product of two and three. Word „ product ” indicates, that there should be multiplication of these numbers (“product” is a result of multiplication). </a:t>
            </a:r>
            <a:endParaRPr sz="1200">
              <a:solidFill>
                <a:schemeClr val="dk1"/>
              </a:solidFill>
            </a:endParaRPr>
          </a:p>
        </p:txBody>
      </p:sp>
      <p:cxnSp>
        <p:nvCxnSpPr>
          <p:cNvPr id="158" name="Google Shape;158;p20"/>
          <p:cNvCxnSpPr>
            <a:stCxn id="156" idx="1"/>
          </p:cNvCxnSpPr>
          <p:nvPr/>
        </p:nvCxnSpPr>
        <p:spPr>
          <a:xfrm flipH="1">
            <a:off x="5839200" y="2065450"/>
            <a:ext cx="4800" cy="10395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0"/>
          <p:cNvSpPr txBox="1"/>
          <p:nvPr/>
        </p:nvSpPr>
        <p:spPr>
          <a:xfrm>
            <a:off x="1562500" y="2704750"/>
            <a:ext cx="183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Positive Document</a:t>
            </a:r>
            <a:endParaRPr b="1">
              <a:solidFill>
                <a:schemeClr val="dk1"/>
              </a:solidFill>
            </a:endParaRPr>
          </a:p>
        </p:txBody>
      </p:sp>
      <p:sp>
        <p:nvSpPr>
          <p:cNvPr id="160" name="Google Shape;160;p20"/>
          <p:cNvSpPr txBox="1"/>
          <p:nvPr/>
        </p:nvSpPr>
        <p:spPr>
          <a:xfrm>
            <a:off x="5919575" y="2640900"/>
            <a:ext cx="17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Positive Document</a:t>
            </a:r>
            <a:endParaRPr b="1">
              <a:solidFill>
                <a:schemeClr val="dk1"/>
              </a:solidFill>
            </a:endParaRPr>
          </a:p>
        </p:txBody>
      </p:sp>
      <p:sp>
        <p:nvSpPr>
          <p:cNvPr id="161" name="Google Shape;161;p20"/>
          <p:cNvSpPr txBox="1"/>
          <p:nvPr/>
        </p:nvSpPr>
        <p:spPr>
          <a:xfrm>
            <a:off x="710825" y="1021450"/>
            <a:ext cx="7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Query</a:t>
            </a:r>
            <a:endParaRPr b="1">
              <a:solidFill>
                <a:schemeClr val="dk1"/>
              </a:solidFill>
            </a:endParaRPr>
          </a:p>
        </p:txBody>
      </p:sp>
      <p:sp>
        <p:nvSpPr>
          <p:cNvPr id="162" name="Google Shape;162;p20"/>
          <p:cNvSpPr txBox="1"/>
          <p:nvPr/>
        </p:nvSpPr>
        <p:spPr>
          <a:xfrm>
            <a:off x="5349550" y="1021450"/>
            <a:ext cx="7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Query</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168" name="Google Shape;168;p21"/>
          <p:cNvSpPr/>
          <p:nvPr/>
        </p:nvSpPr>
        <p:spPr>
          <a:xfrm>
            <a:off x="311700" y="1689900"/>
            <a:ext cx="20688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Is september a good time to go to aruba?</a:t>
            </a:r>
            <a:endParaRPr>
              <a:solidFill>
                <a:schemeClr val="dk1"/>
              </a:solidFill>
            </a:endParaRPr>
          </a:p>
        </p:txBody>
      </p:sp>
      <p:sp>
        <p:nvSpPr>
          <p:cNvPr id="169" name="Google Shape;169;p21"/>
          <p:cNvSpPr/>
          <p:nvPr/>
        </p:nvSpPr>
        <p:spPr>
          <a:xfrm>
            <a:off x="139000" y="3516225"/>
            <a:ext cx="4063800" cy="14418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Best Time to Travel to Aruba "Catch sunsets from a private beach palapa year-round in Aruba. In Aruba one can almost always count on sunny skies and calm seas. The best time to visit the island depends on the type of vacation. If looking for the cheapest hotel rooms and best travel deals, go when the trade winds stop blowing.</a:t>
            </a:r>
            <a:endParaRPr sz="1200">
              <a:solidFill>
                <a:schemeClr val="dk1"/>
              </a:solidFill>
            </a:endParaRPr>
          </a:p>
        </p:txBody>
      </p:sp>
      <p:sp>
        <p:nvSpPr>
          <p:cNvPr id="170" name="Google Shape;170;p21"/>
          <p:cNvSpPr/>
          <p:nvPr/>
        </p:nvSpPr>
        <p:spPr>
          <a:xfrm>
            <a:off x="5244075" y="1311875"/>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The Best Time to Travel to Aruba "Catch sunsets from a private beach palapa year-round in Aruba.</a:t>
            </a:r>
            <a:endParaRPr sz="1000"/>
          </a:p>
        </p:txBody>
      </p:sp>
      <p:sp>
        <p:nvSpPr>
          <p:cNvPr id="171" name="Google Shape;171;p21"/>
          <p:cNvSpPr/>
          <p:nvPr/>
        </p:nvSpPr>
        <p:spPr>
          <a:xfrm>
            <a:off x="5244075" y="2377250"/>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In Aruba one can almost always count on sunny skies and calm seas. </a:t>
            </a:r>
            <a:endParaRPr sz="1000">
              <a:solidFill>
                <a:schemeClr val="dk1"/>
              </a:solidFill>
            </a:endParaRPr>
          </a:p>
        </p:txBody>
      </p:sp>
      <p:sp>
        <p:nvSpPr>
          <p:cNvPr id="172" name="Google Shape;172;p21"/>
          <p:cNvSpPr/>
          <p:nvPr/>
        </p:nvSpPr>
        <p:spPr>
          <a:xfrm>
            <a:off x="5244075" y="3373125"/>
            <a:ext cx="2210100" cy="491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The best time to visit the island depends on the type of vacation.</a:t>
            </a:r>
            <a:endParaRPr sz="1000"/>
          </a:p>
        </p:txBody>
      </p:sp>
      <p:sp>
        <p:nvSpPr>
          <p:cNvPr id="173" name="Google Shape;173;p21"/>
          <p:cNvSpPr/>
          <p:nvPr/>
        </p:nvSpPr>
        <p:spPr>
          <a:xfrm>
            <a:off x="5244075" y="4125725"/>
            <a:ext cx="2210100" cy="756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looking for the cheapest hotel rooms and best travel deals, go when the trade winds stop blowing.</a:t>
            </a:r>
            <a:endParaRPr sz="1000">
              <a:solidFill>
                <a:schemeClr val="dk1"/>
              </a:solidFill>
            </a:endParaRPr>
          </a:p>
          <a:p>
            <a:pPr indent="0" lvl="0" marL="0" rtl="0" algn="l">
              <a:spcBef>
                <a:spcPts val="0"/>
              </a:spcBef>
              <a:spcAft>
                <a:spcPts val="0"/>
              </a:spcAft>
              <a:buNone/>
            </a:pPr>
            <a:r>
              <a:rPr lang="en-GB" sz="1200">
                <a:solidFill>
                  <a:schemeClr val="dk1"/>
                </a:solidFill>
              </a:rPr>
              <a:t> </a:t>
            </a:r>
            <a:endParaRPr/>
          </a:p>
        </p:txBody>
      </p:sp>
      <p:cxnSp>
        <p:nvCxnSpPr>
          <p:cNvPr id="174" name="Google Shape;174;p21"/>
          <p:cNvCxnSpPr>
            <a:stCxn id="169" idx="0"/>
            <a:endCxn id="172" idx="2"/>
          </p:cNvCxnSpPr>
          <p:nvPr/>
        </p:nvCxnSpPr>
        <p:spPr>
          <a:xfrm flipH="1" rot="10800000">
            <a:off x="4202800" y="3618825"/>
            <a:ext cx="1041300" cy="6183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175" name="Google Shape;175;p21"/>
          <p:cNvCxnSpPr>
            <a:endCxn id="170" idx="2"/>
          </p:cNvCxnSpPr>
          <p:nvPr/>
        </p:nvCxnSpPr>
        <p:spPr>
          <a:xfrm rot="-5400000">
            <a:off x="3422175" y="2423075"/>
            <a:ext cx="2611200" cy="1032600"/>
          </a:xfrm>
          <a:prstGeom prst="bentConnector2">
            <a:avLst/>
          </a:prstGeom>
          <a:noFill/>
          <a:ln cap="flat" cmpd="sng" w="9525">
            <a:solidFill>
              <a:schemeClr val="dk2"/>
            </a:solidFill>
            <a:prstDash val="solid"/>
            <a:round/>
            <a:headEnd len="med" w="med" type="none"/>
            <a:tailEnd len="med" w="med" type="none"/>
          </a:ln>
        </p:spPr>
      </p:cxnSp>
      <p:cxnSp>
        <p:nvCxnSpPr>
          <p:cNvPr id="176" name="Google Shape;176;p21"/>
          <p:cNvCxnSpPr>
            <a:endCxn id="171" idx="2"/>
          </p:cNvCxnSpPr>
          <p:nvPr/>
        </p:nvCxnSpPr>
        <p:spPr>
          <a:xfrm rot="-5400000">
            <a:off x="3968325" y="2962400"/>
            <a:ext cx="1539000" cy="1012500"/>
          </a:xfrm>
          <a:prstGeom prst="bentConnector2">
            <a:avLst/>
          </a:prstGeom>
          <a:noFill/>
          <a:ln cap="flat" cmpd="sng" w="9525">
            <a:solidFill>
              <a:schemeClr val="dk2"/>
            </a:solidFill>
            <a:prstDash val="solid"/>
            <a:round/>
            <a:headEnd len="med" w="med" type="none"/>
            <a:tailEnd len="med" w="med" type="none"/>
          </a:ln>
        </p:spPr>
      </p:cxnSp>
      <p:cxnSp>
        <p:nvCxnSpPr>
          <p:cNvPr id="177" name="Google Shape;177;p21"/>
          <p:cNvCxnSpPr>
            <a:stCxn id="169" idx="0"/>
            <a:endCxn id="173" idx="2"/>
          </p:cNvCxnSpPr>
          <p:nvPr/>
        </p:nvCxnSpPr>
        <p:spPr>
          <a:xfrm>
            <a:off x="4202800" y="4237125"/>
            <a:ext cx="1041300" cy="266700"/>
          </a:xfrm>
          <a:prstGeom prst="bentConnector3">
            <a:avLst>
              <a:gd fmla="val 49999" name="adj1"/>
            </a:avLst>
          </a:prstGeom>
          <a:noFill/>
          <a:ln cap="flat" cmpd="sng" w="9525">
            <a:solidFill>
              <a:schemeClr val="dk2"/>
            </a:solidFill>
            <a:prstDash val="solid"/>
            <a:round/>
            <a:headEnd len="med" w="med" type="none"/>
            <a:tailEnd len="med" w="med" type="none"/>
          </a:ln>
        </p:spPr>
      </p:cxnSp>
      <p:sp>
        <p:nvSpPr>
          <p:cNvPr id="178" name="Google Shape;178;p21"/>
          <p:cNvSpPr txBox="1"/>
          <p:nvPr/>
        </p:nvSpPr>
        <p:spPr>
          <a:xfrm flipH="1">
            <a:off x="7617925" y="1499675"/>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P1</a:t>
            </a:r>
            <a:endParaRPr b="1">
              <a:solidFill>
                <a:schemeClr val="dk1"/>
              </a:solidFill>
            </a:endParaRPr>
          </a:p>
        </p:txBody>
      </p:sp>
      <p:sp>
        <p:nvSpPr>
          <p:cNvPr id="179" name="Google Shape;179;p21"/>
          <p:cNvSpPr txBox="1"/>
          <p:nvPr/>
        </p:nvSpPr>
        <p:spPr>
          <a:xfrm flipH="1">
            <a:off x="7587450" y="2543950"/>
            <a:ext cx="5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a:solidFill>
                  <a:schemeClr val="dk1"/>
                </a:solidFill>
              </a:rPr>
              <a:t>P2</a:t>
            </a:r>
            <a:endParaRPr b="1">
              <a:solidFill>
                <a:schemeClr val="dk1"/>
              </a:solidFill>
            </a:endParaRPr>
          </a:p>
        </p:txBody>
      </p:sp>
      <p:sp>
        <p:nvSpPr>
          <p:cNvPr id="180" name="Google Shape;180;p21"/>
          <p:cNvSpPr txBox="1"/>
          <p:nvPr/>
        </p:nvSpPr>
        <p:spPr>
          <a:xfrm flipH="1">
            <a:off x="7587450" y="3464325"/>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P3</a:t>
            </a:r>
            <a:endParaRPr b="1">
              <a:solidFill>
                <a:schemeClr val="dk1"/>
              </a:solidFill>
            </a:endParaRPr>
          </a:p>
        </p:txBody>
      </p:sp>
      <p:sp>
        <p:nvSpPr>
          <p:cNvPr id="181" name="Google Shape;181;p21"/>
          <p:cNvSpPr txBox="1"/>
          <p:nvPr/>
        </p:nvSpPr>
        <p:spPr>
          <a:xfrm flipH="1">
            <a:off x="7587438" y="4303775"/>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P4</a:t>
            </a:r>
            <a:endParaRPr b="1">
              <a:solidFill>
                <a:schemeClr val="dk1"/>
              </a:solidFill>
            </a:endParaRPr>
          </a:p>
        </p:txBody>
      </p:sp>
      <p:sp>
        <p:nvSpPr>
          <p:cNvPr id="182" name="Google Shape;182;p21"/>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Simple Data Augmentation Strategies</a:t>
            </a:r>
            <a:endParaRPr sz="3500">
              <a:solidFill>
                <a:schemeClr val="lt1"/>
              </a:solidFill>
              <a:highlight>
                <a:schemeClr val="dk1"/>
              </a:highlight>
            </a:endParaRPr>
          </a:p>
        </p:txBody>
      </p:sp>
      <p:sp>
        <p:nvSpPr>
          <p:cNvPr id="183" name="Google Shape;183;p21"/>
          <p:cNvSpPr txBox="1"/>
          <p:nvPr/>
        </p:nvSpPr>
        <p:spPr>
          <a:xfrm>
            <a:off x="724250" y="1233575"/>
            <a:ext cx="7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Query</a:t>
            </a:r>
            <a:endParaRPr b="1">
              <a:solidFill>
                <a:schemeClr val="dk1"/>
              </a:solidFill>
            </a:endParaRPr>
          </a:p>
        </p:txBody>
      </p:sp>
      <p:sp>
        <p:nvSpPr>
          <p:cNvPr id="184" name="Google Shape;184;p21"/>
          <p:cNvSpPr txBox="1"/>
          <p:nvPr/>
        </p:nvSpPr>
        <p:spPr>
          <a:xfrm>
            <a:off x="269850" y="3021050"/>
            <a:ext cx="21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Positive Document(D</a:t>
            </a:r>
            <a:r>
              <a:rPr b="1" baseline="30000" lang="en-GB">
                <a:solidFill>
                  <a:schemeClr val="dk1"/>
                </a:solidFill>
              </a:rPr>
              <a:t>+</a:t>
            </a:r>
            <a:r>
              <a:rPr b="1" lang="en-GB">
                <a:solidFill>
                  <a:schemeClr val="dk1"/>
                </a:solidFill>
              </a:rPr>
              <a:t>)</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190" name="Google Shape;190;p22"/>
          <p:cNvSpPr/>
          <p:nvPr/>
        </p:nvSpPr>
        <p:spPr>
          <a:xfrm>
            <a:off x="407325" y="2433038"/>
            <a:ext cx="20688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Is september a good time to go to aruba?</a:t>
            </a:r>
            <a:endParaRPr>
              <a:solidFill>
                <a:schemeClr val="dk1"/>
              </a:solidFill>
            </a:endParaRPr>
          </a:p>
        </p:txBody>
      </p:sp>
      <p:sp>
        <p:nvSpPr>
          <p:cNvPr id="191" name="Google Shape;191;p22"/>
          <p:cNvSpPr txBox="1"/>
          <p:nvPr/>
        </p:nvSpPr>
        <p:spPr>
          <a:xfrm>
            <a:off x="853400" y="2104463"/>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Query(q)</a:t>
            </a:r>
            <a:endParaRPr b="1">
              <a:solidFill>
                <a:schemeClr val="dk1"/>
              </a:solidFill>
            </a:endParaRPr>
          </a:p>
        </p:txBody>
      </p:sp>
      <p:sp>
        <p:nvSpPr>
          <p:cNvPr id="192" name="Google Shape;192;p22"/>
          <p:cNvSpPr/>
          <p:nvPr/>
        </p:nvSpPr>
        <p:spPr>
          <a:xfrm>
            <a:off x="5194125" y="963150"/>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The Best Time to Travel to Aruba "Catch sunsets from a private beach palapa year-round in Aruba.</a:t>
            </a:r>
            <a:endParaRPr sz="1000">
              <a:solidFill>
                <a:schemeClr val="dk1"/>
              </a:solidFill>
            </a:endParaRPr>
          </a:p>
        </p:txBody>
      </p:sp>
      <p:sp>
        <p:nvSpPr>
          <p:cNvPr id="193" name="Google Shape;193;p22"/>
          <p:cNvSpPr/>
          <p:nvPr/>
        </p:nvSpPr>
        <p:spPr>
          <a:xfrm>
            <a:off x="5194125" y="2028525"/>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In Aruba one can almost always count on sunny skies and calm seas. </a:t>
            </a:r>
            <a:endParaRPr sz="1000">
              <a:solidFill>
                <a:schemeClr val="dk1"/>
              </a:solidFill>
            </a:endParaRPr>
          </a:p>
        </p:txBody>
      </p:sp>
      <p:sp>
        <p:nvSpPr>
          <p:cNvPr id="194" name="Google Shape;194;p22"/>
          <p:cNvSpPr/>
          <p:nvPr/>
        </p:nvSpPr>
        <p:spPr>
          <a:xfrm>
            <a:off x="5194125" y="3024400"/>
            <a:ext cx="2210100" cy="491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The best time to visit the island depends on the type of vacation.</a:t>
            </a:r>
            <a:endParaRPr sz="1000">
              <a:solidFill>
                <a:schemeClr val="dk1"/>
              </a:solidFill>
            </a:endParaRPr>
          </a:p>
        </p:txBody>
      </p:sp>
      <p:sp>
        <p:nvSpPr>
          <p:cNvPr id="195" name="Google Shape;195;p22"/>
          <p:cNvSpPr/>
          <p:nvPr/>
        </p:nvSpPr>
        <p:spPr>
          <a:xfrm>
            <a:off x="5194125" y="3777000"/>
            <a:ext cx="2210100" cy="756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looking for the cheapest hotel rooms and best travel deals, go when the trade winds stop blowing.</a:t>
            </a:r>
            <a:endParaRPr sz="1000">
              <a:solidFill>
                <a:schemeClr val="dk1"/>
              </a:solidFill>
            </a:endParaRPr>
          </a:p>
          <a:p>
            <a:pPr indent="0" lvl="0" marL="0" rtl="0" algn="l">
              <a:spcBef>
                <a:spcPts val="0"/>
              </a:spcBef>
              <a:spcAft>
                <a:spcPts val="0"/>
              </a:spcAft>
              <a:buNone/>
            </a:pPr>
            <a:r>
              <a:rPr lang="en-GB" sz="1200">
                <a:solidFill>
                  <a:schemeClr val="dk1"/>
                </a:solidFill>
              </a:rPr>
              <a:t> </a:t>
            </a:r>
            <a:endParaRPr>
              <a:solidFill>
                <a:schemeClr val="dk1"/>
              </a:solidFill>
            </a:endParaRPr>
          </a:p>
        </p:txBody>
      </p:sp>
      <p:cxnSp>
        <p:nvCxnSpPr>
          <p:cNvPr id="196" name="Google Shape;196;p22"/>
          <p:cNvCxnSpPr>
            <a:stCxn id="197" idx="0"/>
            <a:endCxn id="194" idx="2"/>
          </p:cNvCxnSpPr>
          <p:nvPr/>
        </p:nvCxnSpPr>
        <p:spPr>
          <a:xfrm flipH="1" rot="10800000">
            <a:off x="4152825" y="3270100"/>
            <a:ext cx="1041300" cy="618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8" name="Google Shape;198;p22"/>
          <p:cNvCxnSpPr>
            <a:endCxn id="192" idx="2"/>
          </p:cNvCxnSpPr>
          <p:nvPr/>
        </p:nvCxnSpPr>
        <p:spPr>
          <a:xfrm rot="-5400000">
            <a:off x="3372225" y="2074350"/>
            <a:ext cx="2611200" cy="1032600"/>
          </a:xfrm>
          <a:prstGeom prst="bentConnector2">
            <a:avLst/>
          </a:prstGeom>
          <a:noFill/>
          <a:ln cap="flat" cmpd="sng" w="9525">
            <a:solidFill>
              <a:schemeClr val="dk2"/>
            </a:solidFill>
            <a:prstDash val="solid"/>
            <a:round/>
            <a:headEnd len="med" w="med" type="none"/>
            <a:tailEnd len="med" w="med" type="none"/>
          </a:ln>
        </p:spPr>
      </p:cxnSp>
      <p:cxnSp>
        <p:nvCxnSpPr>
          <p:cNvPr id="199" name="Google Shape;199;p22"/>
          <p:cNvCxnSpPr>
            <a:endCxn id="193" idx="2"/>
          </p:cNvCxnSpPr>
          <p:nvPr/>
        </p:nvCxnSpPr>
        <p:spPr>
          <a:xfrm rot="-5400000">
            <a:off x="3918375" y="2613675"/>
            <a:ext cx="1539000" cy="1012500"/>
          </a:xfrm>
          <a:prstGeom prst="bentConnector2">
            <a:avLst/>
          </a:prstGeom>
          <a:noFill/>
          <a:ln cap="flat" cmpd="sng" w="9525">
            <a:solidFill>
              <a:schemeClr val="dk2"/>
            </a:solidFill>
            <a:prstDash val="solid"/>
            <a:round/>
            <a:headEnd len="med" w="med" type="none"/>
            <a:tailEnd len="med" w="med" type="none"/>
          </a:ln>
        </p:spPr>
      </p:cxnSp>
      <p:cxnSp>
        <p:nvCxnSpPr>
          <p:cNvPr id="200" name="Google Shape;200;p22"/>
          <p:cNvCxnSpPr>
            <a:stCxn id="197" idx="0"/>
            <a:endCxn id="195" idx="2"/>
          </p:cNvCxnSpPr>
          <p:nvPr/>
        </p:nvCxnSpPr>
        <p:spPr>
          <a:xfrm>
            <a:off x="4152825" y="3888450"/>
            <a:ext cx="1041300" cy="2667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01" name="Google Shape;201;p22"/>
          <p:cNvSpPr txBox="1"/>
          <p:nvPr/>
        </p:nvSpPr>
        <p:spPr>
          <a:xfrm flipH="1">
            <a:off x="7567975" y="11509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P1</a:t>
            </a:r>
            <a:endParaRPr b="1">
              <a:solidFill>
                <a:schemeClr val="dk1"/>
              </a:solidFill>
            </a:endParaRPr>
          </a:p>
        </p:txBody>
      </p:sp>
      <p:sp>
        <p:nvSpPr>
          <p:cNvPr id="202" name="Google Shape;202;p22"/>
          <p:cNvSpPr txBox="1"/>
          <p:nvPr/>
        </p:nvSpPr>
        <p:spPr>
          <a:xfrm flipH="1">
            <a:off x="7537500" y="2195225"/>
            <a:ext cx="5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a:solidFill>
                  <a:schemeClr val="dk1"/>
                </a:solidFill>
              </a:rPr>
              <a:t>P2</a:t>
            </a:r>
            <a:endParaRPr b="1">
              <a:solidFill>
                <a:schemeClr val="dk1"/>
              </a:solidFill>
            </a:endParaRPr>
          </a:p>
        </p:txBody>
      </p:sp>
      <p:sp>
        <p:nvSpPr>
          <p:cNvPr id="203" name="Google Shape;203;p22"/>
          <p:cNvSpPr txBox="1"/>
          <p:nvPr/>
        </p:nvSpPr>
        <p:spPr>
          <a:xfrm flipH="1">
            <a:off x="7537500" y="311560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P3</a:t>
            </a:r>
            <a:endParaRPr b="1">
              <a:solidFill>
                <a:schemeClr val="dk1"/>
              </a:solidFill>
            </a:endParaRPr>
          </a:p>
        </p:txBody>
      </p:sp>
      <p:sp>
        <p:nvSpPr>
          <p:cNvPr id="204" name="Google Shape;204;p22"/>
          <p:cNvSpPr txBox="1"/>
          <p:nvPr/>
        </p:nvSpPr>
        <p:spPr>
          <a:xfrm flipH="1">
            <a:off x="7537488" y="39550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P4</a:t>
            </a:r>
            <a:endParaRPr b="1">
              <a:solidFill>
                <a:schemeClr val="dk1"/>
              </a:solidFill>
            </a:endParaRPr>
          </a:p>
        </p:txBody>
      </p:sp>
      <p:cxnSp>
        <p:nvCxnSpPr>
          <p:cNvPr id="205" name="Google Shape;205;p22"/>
          <p:cNvCxnSpPr>
            <a:stCxn id="190" idx="0"/>
          </p:cNvCxnSpPr>
          <p:nvPr/>
        </p:nvCxnSpPr>
        <p:spPr>
          <a:xfrm flipH="1" rot="10800000">
            <a:off x="2476125" y="2728238"/>
            <a:ext cx="1676700" cy="26700"/>
          </a:xfrm>
          <a:prstGeom prst="straightConnector1">
            <a:avLst/>
          </a:prstGeom>
          <a:noFill/>
          <a:ln cap="flat" cmpd="sng" w="9525">
            <a:solidFill>
              <a:schemeClr val="dk2"/>
            </a:solidFill>
            <a:prstDash val="solid"/>
            <a:round/>
            <a:headEnd len="med" w="med" type="none"/>
            <a:tailEnd len="med" w="med" type="triangle"/>
          </a:ln>
        </p:spPr>
      </p:cxnSp>
      <p:sp>
        <p:nvSpPr>
          <p:cNvPr id="206" name="Google Shape;206;p22"/>
          <p:cNvSpPr txBox="1"/>
          <p:nvPr/>
        </p:nvSpPr>
        <p:spPr>
          <a:xfrm>
            <a:off x="2476125" y="2318538"/>
            <a:ext cx="14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Score: S(q,P</a:t>
            </a:r>
            <a:r>
              <a:rPr b="1" baseline="-25000" lang="en-GB">
                <a:solidFill>
                  <a:schemeClr val="dk1"/>
                </a:solidFill>
              </a:rPr>
              <a:t>i</a:t>
            </a:r>
            <a:r>
              <a:rPr b="1" lang="en-GB">
                <a:solidFill>
                  <a:schemeClr val="dk1"/>
                </a:solidFill>
              </a:rPr>
              <a:t>)</a:t>
            </a:r>
            <a:endParaRPr b="1">
              <a:solidFill>
                <a:schemeClr val="dk1"/>
              </a:solidFill>
            </a:endParaRPr>
          </a:p>
        </p:txBody>
      </p:sp>
      <p:sp>
        <p:nvSpPr>
          <p:cNvPr id="207" name="Google Shape;207;p22"/>
          <p:cNvSpPr txBox="1"/>
          <p:nvPr/>
        </p:nvSpPr>
        <p:spPr>
          <a:xfrm>
            <a:off x="7956900" y="11509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S1=S(q,P1)</a:t>
            </a:r>
            <a:endParaRPr b="1">
              <a:solidFill>
                <a:schemeClr val="dk1"/>
              </a:solidFill>
            </a:endParaRPr>
          </a:p>
        </p:txBody>
      </p:sp>
      <p:sp>
        <p:nvSpPr>
          <p:cNvPr id="208" name="Google Shape;208;p22"/>
          <p:cNvSpPr txBox="1"/>
          <p:nvPr/>
        </p:nvSpPr>
        <p:spPr>
          <a:xfrm>
            <a:off x="7956900" y="2195225"/>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S2=S(q,P2)</a:t>
            </a:r>
            <a:endParaRPr b="1">
              <a:solidFill>
                <a:schemeClr val="dk1"/>
              </a:solidFill>
            </a:endParaRPr>
          </a:p>
        </p:txBody>
      </p:sp>
      <p:sp>
        <p:nvSpPr>
          <p:cNvPr id="209" name="Google Shape;209;p22"/>
          <p:cNvSpPr txBox="1"/>
          <p:nvPr/>
        </p:nvSpPr>
        <p:spPr>
          <a:xfrm>
            <a:off x="7956900" y="311560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S3=S(q,P3)</a:t>
            </a:r>
            <a:endParaRPr b="1">
              <a:solidFill>
                <a:schemeClr val="dk1"/>
              </a:solidFill>
            </a:endParaRPr>
          </a:p>
        </p:txBody>
      </p:sp>
      <p:sp>
        <p:nvSpPr>
          <p:cNvPr id="210" name="Google Shape;210;p22"/>
          <p:cNvSpPr txBox="1"/>
          <p:nvPr/>
        </p:nvSpPr>
        <p:spPr>
          <a:xfrm>
            <a:off x="7956900" y="39550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S4=S(q,P4)</a:t>
            </a:r>
            <a:endParaRPr b="1">
              <a:solidFill>
                <a:schemeClr val="dk1"/>
              </a:solidFill>
            </a:endParaRPr>
          </a:p>
        </p:txBody>
      </p:sp>
      <p:sp>
        <p:nvSpPr>
          <p:cNvPr id="211" name="Google Shape;211;p22"/>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Simple Data Augmentation Strategies</a:t>
            </a:r>
            <a:endParaRPr sz="3500">
              <a:solidFill>
                <a:schemeClr val="lt1"/>
              </a:solidFill>
              <a:highlight>
                <a:schemeClr val="dk1"/>
              </a:highlight>
            </a:endParaRPr>
          </a:p>
        </p:txBody>
      </p:sp>
      <p:sp>
        <p:nvSpPr>
          <p:cNvPr id="212" name="Google Shape;212;p22"/>
          <p:cNvSpPr txBox="1"/>
          <p:nvPr/>
        </p:nvSpPr>
        <p:spPr>
          <a:xfrm>
            <a:off x="7956900" y="7699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rgbClr val="990000"/>
                </a:solidFill>
              </a:rPr>
              <a:t>Scoring</a:t>
            </a:r>
            <a:endParaRPr b="1" u="sng">
              <a:solidFill>
                <a:srgbClr val="99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218" name="Google Shape;218;p23"/>
          <p:cNvSpPr/>
          <p:nvPr/>
        </p:nvSpPr>
        <p:spPr>
          <a:xfrm>
            <a:off x="407325" y="2433038"/>
            <a:ext cx="20688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Is september a good time to go to aruba?</a:t>
            </a:r>
            <a:endParaRPr>
              <a:solidFill>
                <a:schemeClr val="dk1"/>
              </a:solidFill>
            </a:endParaRPr>
          </a:p>
        </p:txBody>
      </p:sp>
      <p:sp>
        <p:nvSpPr>
          <p:cNvPr id="219" name="Google Shape;219;p23"/>
          <p:cNvSpPr txBox="1"/>
          <p:nvPr/>
        </p:nvSpPr>
        <p:spPr>
          <a:xfrm>
            <a:off x="853400" y="2104463"/>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Query(q)</a:t>
            </a:r>
            <a:endParaRPr b="1">
              <a:solidFill>
                <a:schemeClr val="dk1"/>
              </a:solidFill>
            </a:endParaRPr>
          </a:p>
        </p:txBody>
      </p:sp>
      <p:sp>
        <p:nvSpPr>
          <p:cNvPr id="220" name="Google Shape;220;p23"/>
          <p:cNvSpPr/>
          <p:nvPr/>
        </p:nvSpPr>
        <p:spPr>
          <a:xfrm>
            <a:off x="5194125" y="963150"/>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The Best Time to Travel to Aruba "Catch sunsets from a private beach palapa year-round in Aruba.</a:t>
            </a:r>
            <a:endParaRPr sz="1000">
              <a:solidFill>
                <a:schemeClr val="dk1"/>
              </a:solidFill>
            </a:endParaRPr>
          </a:p>
        </p:txBody>
      </p:sp>
      <p:sp>
        <p:nvSpPr>
          <p:cNvPr id="221" name="Google Shape;221;p23"/>
          <p:cNvSpPr/>
          <p:nvPr/>
        </p:nvSpPr>
        <p:spPr>
          <a:xfrm>
            <a:off x="5194125" y="2028525"/>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In Aruba one can almost always count on sunny skies and calm seas. </a:t>
            </a:r>
            <a:endParaRPr sz="1000">
              <a:solidFill>
                <a:schemeClr val="dk1"/>
              </a:solidFill>
            </a:endParaRPr>
          </a:p>
        </p:txBody>
      </p:sp>
      <p:sp>
        <p:nvSpPr>
          <p:cNvPr id="222" name="Google Shape;222;p23"/>
          <p:cNvSpPr/>
          <p:nvPr/>
        </p:nvSpPr>
        <p:spPr>
          <a:xfrm>
            <a:off x="5194125" y="3024400"/>
            <a:ext cx="2210100" cy="491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The best time to visit the island depends on the type of vacation.</a:t>
            </a:r>
            <a:endParaRPr sz="1000">
              <a:solidFill>
                <a:schemeClr val="dk1"/>
              </a:solidFill>
            </a:endParaRPr>
          </a:p>
        </p:txBody>
      </p:sp>
      <p:sp>
        <p:nvSpPr>
          <p:cNvPr id="223" name="Google Shape;223;p23"/>
          <p:cNvSpPr/>
          <p:nvPr/>
        </p:nvSpPr>
        <p:spPr>
          <a:xfrm>
            <a:off x="5194125" y="3777000"/>
            <a:ext cx="2210100" cy="756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looking for the cheapest hotel rooms and best travel deals, go when the trade winds stop blowing.</a:t>
            </a:r>
            <a:endParaRPr sz="1000">
              <a:solidFill>
                <a:schemeClr val="dk1"/>
              </a:solidFill>
            </a:endParaRPr>
          </a:p>
          <a:p>
            <a:pPr indent="0" lvl="0" marL="0" rtl="0" algn="l">
              <a:spcBef>
                <a:spcPts val="0"/>
              </a:spcBef>
              <a:spcAft>
                <a:spcPts val="0"/>
              </a:spcAft>
              <a:buNone/>
            </a:pPr>
            <a:r>
              <a:rPr lang="en-GB" sz="1200">
                <a:solidFill>
                  <a:schemeClr val="dk1"/>
                </a:solidFill>
              </a:rPr>
              <a:t> </a:t>
            </a:r>
            <a:endParaRPr>
              <a:solidFill>
                <a:schemeClr val="dk1"/>
              </a:solidFill>
            </a:endParaRPr>
          </a:p>
        </p:txBody>
      </p:sp>
      <p:cxnSp>
        <p:nvCxnSpPr>
          <p:cNvPr id="224" name="Google Shape;224;p23"/>
          <p:cNvCxnSpPr>
            <a:stCxn id="225" idx="0"/>
            <a:endCxn id="222" idx="2"/>
          </p:cNvCxnSpPr>
          <p:nvPr/>
        </p:nvCxnSpPr>
        <p:spPr>
          <a:xfrm flipH="1" rot="10800000">
            <a:off x="4152825" y="3270100"/>
            <a:ext cx="1041300" cy="618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26" name="Google Shape;226;p23"/>
          <p:cNvCxnSpPr>
            <a:endCxn id="220" idx="2"/>
          </p:cNvCxnSpPr>
          <p:nvPr/>
        </p:nvCxnSpPr>
        <p:spPr>
          <a:xfrm rot="-5400000">
            <a:off x="3372225" y="2074350"/>
            <a:ext cx="2611200" cy="1032600"/>
          </a:xfrm>
          <a:prstGeom prst="bentConnector2">
            <a:avLst/>
          </a:prstGeom>
          <a:noFill/>
          <a:ln cap="flat" cmpd="sng" w="9525">
            <a:solidFill>
              <a:schemeClr val="dk2"/>
            </a:solidFill>
            <a:prstDash val="solid"/>
            <a:round/>
            <a:headEnd len="med" w="med" type="none"/>
            <a:tailEnd len="med" w="med" type="none"/>
          </a:ln>
        </p:spPr>
      </p:cxnSp>
      <p:cxnSp>
        <p:nvCxnSpPr>
          <p:cNvPr id="227" name="Google Shape;227;p23"/>
          <p:cNvCxnSpPr>
            <a:endCxn id="221" idx="2"/>
          </p:cNvCxnSpPr>
          <p:nvPr/>
        </p:nvCxnSpPr>
        <p:spPr>
          <a:xfrm rot="-5400000">
            <a:off x="3918375" y="2613675"/>
            <a:ext cx="1539000" cy="1012500"/>
          </a:xfrm>
          <a:prstGeom prst="bentConnector2">
            <a:avLst/>
          </a:prstGeom>
          <a:noFill/>
          <a:ln cap="flat" cmpd="sng" w="9525">
            <a:solidFill>
              <a:schemeClr val="dk2"/>
            </a:solidFill>
            <a:prstDash val="solid"/>
            <a:round/>
            <a:headEnd len="med" w="med" type="none"/>
            <a:tailEnd len="med" w="med" type="none"/>
          </a:ln>
        </p:spPr>
      </p:cxnSp>
      <p:cxnSp>
        <p:nvCxnSpPr>
          <p:cNvPr id="228" name="Google Shape;228;p23"/>
          <p:cNvCxnSpPr>
            <a:stCxn id="225" idx="0"/>
            <a:endCxn id="223" idx="2"/>
          </p:cNvCxnSpPr>
          <p:nvPr/>
        </p:nvCxnSpPr>
        <p:spPr>
          <a:xfrm>
            <a:off x="4152825" y="3888450"/>
            <a:ext cx="1041300" cy="2667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29" name="Google Shape;229;p23"/>
          <p:cNvSpPr txBox="1"/>
          <p:nvPr/>
        </p:nvSpPr>
        <p:spPr>
          <a:xfrm flipH="1">
            <a:off x="7567975" y="11509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P1</a:t>
            </a:r>
            <a:endParaRPr b="1">
              <a:solidFill>
                <a:schemeClr val="dk1"/>
              </a:solidFill>
            </a:endParaRPr>
          </a:p>
        </p:txBody>
      </p:sp>
      <p:sp>
        <p:nvSpPr>
          <p:cNvPr id="230" name="Google Shape;230;p23"/>
          <p:cNvSpPr txBox="1"/>
          <p:nvPr/>
        </p:nvSpPr>
        <p:spPr>
          <a:xfrm flipH="1">
            <a:off x="7537500" y="2195225"/>
            <a:ext cx="5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a:solidFill>
                  <a:schemeClr val="dk1"/>
                </a:solidFill>
              </a:rPr>
              <a:t>P2</a:t>
            </a:r>
            <a:endParaRPr b="1">
              <a:solidFill>
                <a:schemeClr val="dk1"/>
              </a:solidFill>
            </a:endParaRPr>
          </a:p>
        </p:txBody>
      </p:sp>
      <p:sp>
        <p:nvSpPr>
          <p:cNvPr id="231" name="Google Shape;231;p23"/>
          <p:cNvSpPr txBox="1"/>
          <p:nvPr/>
        </p:nvSpPr>
        <p:spPr>
          <a:xfrm flipH="1">
            <a:off x="7537500" y="311560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P3</a:t>
            </a:r>
            <a:endParaRPr b="1">
              <a:solidFill>
                <a:schemeClr val="dk1"/>
              </a:solidFill>
            </a:endParaRPr>
          </a:p>
        </p:txBody>
      </p:sp>
      <p:sp>
        <p:nvSpPr>
          <p:cNvPr id="232" name="Google Shape;232;p23"/>
          <p:cNvSpPr txBox="1"/>
          <p:nvPr/>
        </p:nvSpPr>
        <p:spPr>
          <a:xfrm flipH="1">
            <a:off x="7537488" y="39550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P4</a:t>
            </a:r>
            <a:endParaRPr b="1">
              <a:solidFill>
                <a:schemeClr val="dk1"/>
              </a:solidFill>
            </a:endParaRPr>
          </a:p>
        </p:txBody>
      </p:sp>
      <p:cxnSp>
        <p:nvCxnSpPr>
          <p:cNvPr id="233" name="Google Shape;233;p23"/>
          <p:cNvCxnSpPr>
            <a:stCxn id="218" idx="0"/>
          </p:cNvCxnSpPr>
          <p:nvPr/>
        </p:nvCxnSpPr>
        <p:spPr>
          <a:xfrm flipH="1" rot="10800000">
            <a:off x="2476125" y="2728238"/>
            <a:ext cx="1676700" cy="267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3"/>
          <p:cNvSpPr txBox="1"/>
          <p:nvPr/>
        </p:nvSpPr>
        <p:spPr>
          <a:xfrm>
            <a:off x="2476125" y="2318538"/>
            <a:ext cx="14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Score: S(q,P</a:t>
            </a:r>
            <a:r>
              <a:rPr b="1" baseline="-25000" lang="en-GB">
                <a:solidFill>
                  <a:schemeClr val="dk1"/>
                </a:solidFill>
              </a:rPr>
              <a:t>i</a:t>
            </a:r>
            <a:r>
              <a:rPr b="1" lang="en-GB">
                <a:solidFill>
                  <a:schemeClr val="dk1"/>
                </a:solidFill>
              </a:rPr>
              <a:t>)</a:t>
            </a:r>
            <a:endParaRPr b="1">
              <a:solidFill>
                <a:schemeClr val="dk1"/>
              </a:solidFill>
            </a:endParaRPr>
          </a:p>
        </p:txBody>
      </p:sp>
      <p:sp>
        <p:nvSpPr>
          <p:cNvPr id="235" name="Google Shape;235;p23"/>
          <p:cNvSpPr txBox="1"/>
          <p:nvPr/>
        </p:nvSpPr>
        <p:spPr>
          <a:xfrm>
            <a:off x="7956900" y="11509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S1=S(q,P1)</a:t>
            </a:r>
            <a:endParaRPr b="1">
              <a:solidFill>
                <a:schemeClr val="dk1"/>
              </a:solidFill>
            </a:endParaRPr>
          </a:p>
        </p:txBody>
      </p:sp>
      <p:sp>
        <p:nvSpPr>
          <p:cNvPr id="236" name="Google Shape;236;p23"/>
          <p:cNvSpPr txBox="1"/>
          <p:nvPr/>
        </p:nvSpPr>
        <p:spPr>
          <a:xfrm>
            <a:off x="7956900" y="2195225"/>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S2=S(q,P2)</a:t>
            </a:r>
            <a:endParaRPr b="1">
              <a:solidFill>
                <a:schemeClr val="dk1"/>
              </a:solidFill>
            </a:endParaRPr>
          </a:p>
        </p:txBody>
      </p:sp>
      <p:sp>
        <p:nvSpPr>
          <p:cNvPr id="237" name="Google Shape;237;p23"/>
          <p:cNvSpPr txBox="1"/>
          <p:nvPr/>
        </p:nvSpPr>
        <p:spPr>
          <a:xfrm>
            <a:off x="7956900" y="311560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S3=S(q,P3)</a:t>
            </a:r>
            <a:endParaRPr b="1">
              <a:solidFill>
                <a:schemeClr val="dk1"/>
              </a:solidFill>
            </a:endParaRPr>
          </a:p>
        </p:txBody>
      </p:sp>
      <p:sp>
        <p:nvSpPr>
          <p:cNvPr id="238" name="Google Shape;238;p23"/>
          <p:cNvSpPr txBox="1"/>
          <p:nvPr/>
        </p:nvSpPr>
        <p:spPr>
          <a:xfrm>
            <a:off x="7956900" y="39550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S4=S(q,P4)</a:t>
            </a:r>
            <a:endParaRPr b="1">
              <a:solidFill>
                <a:schemeClr val="dk1"/>
              </a:solidFill>
            </a:endParaRPr>
          </a:p>
        </p:txBody>
      </p:sp>
      <p:sp>
        <p:nvSpPr>
          <p:cNvPr id="239" name="Google Shape;239;p23"/>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Simple </a:t>
            </a:r>
            <a:r>
              <a:rPr lang="en-GB" sz="3500">
                <a:solidFill>
                  <a:schemeClr val="lt1"/>
                </a:solidFill>
                <a:highlight>
                  <a:schemeClr val="dk1"/>
                </a:highlight>
              </a:rPr>
              <a:t>Data Augmentation Strategies</a:t>
            </a:r>
            <a:endParaRPr sz="3500">
              <a:solidFill>
                <a:schemeClr val="lt1"/>
              </a:solidFill>
              <a:highlight>
                <a:schemeClr val="dk1"/>
              </a:highlight>
            </a:endParaRPr>
          </a:p>
        </p:txBody>
      </p:sp>
      <p:sp>
        <p:nvSpPr>
          <p:cNvPr id="240" name="Google Shape;240;p23"/>
          <p:cNvSpPr/>
          <p:nvPr/>
        </p:nvSpPr>
        <p:spPr>
          <a:xfrm>
            <a:off x="407325" y="3515800"/>
            <a:ext cx="3239100" cy="11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rPr>
              <a:t>Matching: </a:t>
            </a:r>
            <a:r>
              <a:rPr b="1" lang="en-GB" sz="1800">
                <a:solidFill>
                  <a:schemeClr val="dk1"/>
                </a:solidFill>
              </a:rPr>
              <a:t>BM25, </a:t>
            </a:r>
            <a:endParaRPr b="1" sz="1800">
              <a:solidFill>
                <a:schemeClr val="dk1"/>
              </a:solidFill>
            </a:endParaRPr>
          </a:p>
          <a:p>
            <a:pPr indent="0" lvl="0" marL="0" rtl="0" algn="ctr">
              <a:spcBef>
                <a:spcPts val="0"/>
              </a:spcBef>
              <a:spcAft>
                <a:spcPts val="0"/>
              </a:spcAft>
              <a:buNone/>
            </a:pPr>
            <a:r>
              <a:rPr b="1" lang="en-GB" sz="1800">
                <a:solidFill>
                  <a:schemeClr val="dk1"/>
                </a:solidFill>
              </a:rPr>
              <a:t>Semantic: Glove, </a:t>
            </a:r>
            <a:endParaRPr b="1" sz="1800">
              <a:solidFill>
                <a:schemeClr val="dk1"/>
              </a:solidFill>
            </a:endParaRPr>
          </a:p>
          <a:p>
            <a:pPr indent="0" lvl="0" marL="0" rtl="0" algn="ctr">
              <a:spcBef>
                <a:spcPts val="0"/>
              </a:spcBef>
              <a:spcAft>
                <a:spcPts val="0"/>
              </a:spcAft>
              <a:buNone/>
            </a:pPr>
            <a:r>
              <a:rPr b="1" lang="en-GB" sz="1800">
                <a:solidFill>
                  <a:schemeClr val="dk1"/>
                </a:solidFill>
              </a:rPr>
              <a:t>Random sampling</a:t>
            </a:r>
            <a:endParaRPr b="1" sz="1800">
              <a:solidFill>
                <a:schemeClr val="dk1"/>
              </a:solidFill>
            </a:endParaRPr>
          </a:p>
        </p:txBody>
      </p:sp>
      <p:sp>
        <p:nvSpPr>
          <p:cNvPr id="241" name="Google Shape;241;p23"/>
          <p:cNvSpPr txBox="1"/>
          <p:nvPr/>
        </p:nvSpPr>
        <p:spPr>
          <a:xfrm>
            <a:off x="7956900" y="7699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rgbClr val="990000"/>
                </a:solidFill>
              </a:rPr>
              <a:t>Scoring</a:t>
            </a:r>
            <a:endParaRPr b="1" u="sng">
              <a:solidFill>
                <a:srgbClr val="99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247" name="Google Shape;247;p24"/>
          <p:cNvSpPr/>
          <p:nvPr/>
        </p:nvSpPr>
        <p:spPr>
          <a:xfrm>
            <a:off x="407325" y="2433038"/>
            <a:ext cx="20688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Is september a good time to go to aruba?</a:t>
            </a:r>
            <a:endParaRPr>
              <a:solidFill>
                <a:schemeClr val="dk1"/>
              </a:solidFill>
            </a:endParaRPr>
          </a:p>
        </p:txBody>
      </p:sp>
      <p:sp>
        <p:nvSpPr>
          <p:cNvPr id="248" name="Google Shape;248;p24"/>
          <p:cNvSpPr txBox="1"/>
          <p:nvPr/>
        </p:nvSpPr>
        <p:spPr>
          <a:xfrm>
            <a:off x="853400" y="2104463"/>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Query(q)</a:t>
            </a:r>
            <a:endParaRPr b="1">
              <a:solidFill>
                <a:schemeClr val="dk1"/>
              </a:solidFill>
            </a:endParaRPr>
          </a:p>
        </p:txBody>
      </p:sp>
      <p:sp>
        <p:nvSpPr>
          <p:cNvPr id="249" name="Google Shape;249;p24"/>
          <p:cNvSpPr/>
          <p:nvPr/>
        </p:nvSpPr>
        <p:spPr>
          <a:xfrm>
            <a:off x="5194125" y="963150"/>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The Best Time to Travel to Aruba "Catch sunsets from a private beach palapa year-round in Aruba.</a:t>
            </a:r>
            <a:endParaRPr sz="1000">
              <a:solidFill>
                <a:schemeClr val="dk1"/>
              </a:solidFill>
            </a:endParaRPr>
          </a:p>
        </p:txBody>
      </p:sp>
      <p:sp>
        <p:nvSpPr>
          <p:cNvPr id="250" name="Google Shape;250;p24"/>
          <p:cNvSpPr/>
          <p:nvPr/>
        </p:nvSpPr>
        <p:spPr>
          <a:xfrm>
            <a:off x="5194125" y="2028525"/>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In Aruba one can almost always count on sunny skies and calm seas. </a:t>
            </a:r>
            <a:endParaRPr sz="1000">
              <a:solidFill>
                <a:schemeClr val="dk1"/>
              </a:solidFill>
            </a:endParaRPr>
          </a:p>
        </p:txBody>
      </p:sp>
      <p:sp>
        <p:nvSpPr>
          <p:cNvPr id="251" name="Google Shape;251;p24"/>
          <p:cNvSpPr/>
          <p:nvPr/>
        </p:nvSpPr>
        <p:spPr>
          <a:xfrm>
            <a:off x="5194125" y="3024400"/>
            <a:ext cx="2210100" cy="491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The best time to visit the island depends on the type of vacation.</a:t>
            </a:r>
            <a:endParaRPr sz="1000">
              <a:solidFill>
                <a:schemeClr val="dk1"/>
              </a:solidFill>
            </a:endParaRPr>
          </a:p>
        </p:txBody>
      </p:sp>
      <p:sp>
        <p:nvSpPr>
          <p:cNvPr id="252" name="Google Shape;252;p24"/>
          <p:cNvSpPr/>
          <p:nvPr/>
        </p:nvSpPr>
        <p:spPr>
          <a:xfrm>
            <a:off x="5194125" y="3777000"/>
            <a:ext cx="2210100" cy="756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If looking for the cheapest hotel rooms and best travel deals, go when the trade winds stop blowing.</a:t>
            </a:r>
            <a:endParaRPr sz="1000">
              <a:solidFill>
                <a:schemeClr val="dk1"/>
              </a:solidFill>
            </a:endParaRPr>
          </a:p>
          <a:p>
            <a:pPr indent="0" lvl="0" marL="0" rtl="0" algn="l">
              <a:spcBef>
                <a:spcPts val="0"/>
              </a:spcBef>
              <a:spcAft>
                <a:spcPts val="0"/>
              </a:spcAft>
              <a:buNone/>
            </a:pPr>
            <a:r>
              <a:rPr lang="en-GB" sz="1200">
                <a:solidFill>
                  <a:schemeClr val="dk1"/>
                </a:solidFill>
              </a:rPr>
              <a:t> </a:t>
            </a:r>
            <a:endParaRPr>
              <a:solidFill>
                <a:schemeClr val="dk1"/>
              </a:solidFill>
            </a:endParaRPr>
          </a:p>
        </p:txBody>
      </p:sp>
      <p:cxnSp>
        <p:nvCxnSpPr>
          <p:cNvPr id="253" name="Google Shape;253;p24"/>
          <p:cNvCxnSpPr>
            <a:stCxn id="254" idx="0"/>
            <a:endCxn id="251" idx="2"/>
          </p:cNvCxnSpPr>
          <p:nvPr/>
        </p:nvCxnSpPr>
        <p:spPr>
          <a:xfrm flipH="1" rot="10800000">
            <a:off x="4152825" y="3270100"/>
            <a:ext cx="1041300" cy="618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55" name="Google Shape;255;p24"/>
          <p:cNvCxnSpPr>
            <a:endCxn id="249" idx="2"/>
          </p:cNvCxnSpPr>
          <p:nvPr/>
        </p:nvCxnSpPr>
        <p:spPr>
          <a:xfrm rot="-5400000">
            <a:off x="3372225" y="2074350"/>
            <a:ext cx="2611200" cy="1032600"/>
          </a:xfrm>
          <a:prstGeom prst="bentConnector2">
            <a:avLst/>
          </a:prstGeom>
          <a:noFill/>
          <a:ln cap="flat" cmpd="sng" w="9525">
            <a:solidFill>
              <a:schemeClr val="dk2"/>
            </a:solidFill>
            <a:prstDash val="solid"/>
            <a:round/>
            <a:headEnd len="med" w="med" type="none"/>
            <a:tailEnd len="med" w="med" type="none"/>
          </a:ln>
        </p:spPr>
      </p:cxnSp>
      <p:cxnSp>
        <p:nvCxnSpPr>
          <p:cNvPr id="256" name="Google Shape;256;p24"/>
          <p:cNvCxnSpPr>
            <a:endCxn id="250" idx="2"/>
          </p:cNvCxnSpPr>
          <p:nvPr/>
        </p:nvCxnSpPr>
        <p:spPr>
          <a:xfrm rot="-5400000">
            <a:off x="3918375" y="2613675"/>
            <a:ext cx="1539000" cy="1012500"/>
          </a:xfrm>
          <a:prstGeom prst="bentConnector2">
            <a:avLst/>
          </a:prstGeom>
          <a:noFill/>
          <a:ln cap="flat" cmpd="sng" w="9525">
            <a:solidFill>
              <a:schemeClr val="dk2"/>
            </a:solidFill>
            <a:prstDash val="solid"/>
            <a:round/>
            <a:headEnd len="med" w="med" type="none"/>
            <a:tailEnd len="med" w="med" type="none"/>
          </a:ln>
        </p:spPr>
      </p:cxnSp>
      <p:cxnSp>
        <p:nvCxnSpPr>
          <p:cNvPr id="257" name="Google Shape;257;p24"/>
          <p:cNvCxnSpPr>
            <a:stCxn id="254" idx="0"/>
            <a:endCxn id="252" idx="2"/>
          </p:cNvCxnSpPr>
          <p:nvPr/>
        </p:nvCxnSpPr>
        <p:spPr>
          <a:xfrm>
            <a:off x="4152825" y="3888450"/>
            <a:ext cx="1041300" cy="2667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58" name="Google Shape;258;p24"/>
          <p:cNvSpPr txBox="1"/>
          <p:nvPr/>
        </p:nvSpPr>
        <p:spPr>
          <a:xfrm flipH="1">
            <a:off x="7567975" y="11509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P1</a:t>
            </a:r>
            <a:endParaRPr b="1">
              <a:solidFill>
                <a:schemeClr val="dk1"/>
              </a:solidFill>
            </a:endParaRPr>
          </a:p>
        </p:txBody>
      </p:sp>
      <p:sp>
        <p:nvSpPr>
          <p:cNvPr id="259" name="Google Shape;259;p24"/>
          <p:cNvSpPr txBox="1"/>
          <p:nvPr/>
        </p:nvSpPr>
        <p:spPr>
          <a:xfrm flipH="1">
            <a:off x="7537500" y="2195225"/>
            <a:ext cx="5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a:solidFill>
                  <a:schemeClr val="dk1"/>
                </a:solidFill>
              </a:rPr>
              <a:t>P2</a:t>
            </a:r>
            <a:endParaRPr b="1">
              <a:solidFill>
                <a:schemeClr val="dk1"/>
              </a:solidFill>
            </a:endParaRPr>
          </a:p>
        </p:txBody>
      </p:sp>
      <p:sp>
        <p:nvSpPr>
          <p:cNvPr id="260" name="Google Shape;260;p24"/>
          <p:cNvSpPr txBox="1"/>
          <p:nvPr/>
        </p:nvSpPr>
        <p:spPr>
          <a:xfrm flipH="1">
            <a:off x="7537500" y="311560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P3</a:t>
            </a:r>
            <a:endParaRPr b="1">
              <a:solidFill>
                <a:schemeClr val="dk1"/>
              </a:solidFill>
            </a:endParaRPr>
          </a:p>
        </p:txBody>
      </p:sp>
      <p:sp>
        <p:nvSpPr>
          <p:cNvPr id="261" name="Google Shape;261;p24"/>
          <p:cNvSpPr txBox="1"/>
          <p:nvPr/>
        </p:nvSpPr>
        <p:spPr>
          <a:xfrm flipH="1">
            <a:off x="7537488" y="39550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P4</a:t>
            </a:r>
            <a:endParaRPr b="1">
              <a:solidFill>
                <a:schemeClr val="dk1"/>
              </a:solidFill>
            </a:endParaRPr>
          </a:p>
        </p:txBody>
      </p:sp>
      <p:cxnSp>
        <p:nvCxnSpPr>
          <p:cNvPr id="262" name="Google Shape;262;p24"/>
          <p:cNvCxnSpPr>
            <a:stCxn id="247" idx="0"/>
          </p:cNvCxnSpPr>
          <p:nvPr/>
        </p:nvCxnSpPr>
        <p:spPr>
          <a:xfrm flipH="1" rot="10800000">
            <a:off x="2476125" y="2728238"/>
            <a:ext cx="1676700" cy="267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24"/>
          <p:cNvSpPr txBox="1"/>
          <p:nvPr/>
        </p:nvSpPr>
        <p:spPr>
          <a:xfrm>
            <a:off x="2476125" y="2318538"/>
            <a:ext cx="14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Score: S(q,P</a:t>
            </a:r>
            <a:r>
              <a:rPr b="1" baseline="-25000" lang="en-GB">
                <a:solidFill>
                  <a:schemeClr val="dk1"/>
                </a:solidFill>
              </a:rPr>
              <a:t>i</a:t>
            </a:r>
            <a:r>
              <a:rPr b="1" lang="en-GB">
                <a:solidFill>
                  <a:schemeClr val="dk1"/>
                </a:solidFill>
              </a:rPr>
              <a:t>)</a:t>
            </a:r>
            <a:endParaRPr b="1">
              <a:solidFill>
                <a:schemeClr val="dk1"/>
              </a:solidFill>
            </a:endParaRPr>
          </a:p>
        </p:txBody>
      </p:sp>
      <p:sp>
        <p:nvSpPr>
          <p:cNvPr id="264" name="Google Shape;264;p24"/>
          <p:cNvSpPr txBox="1"/>
          <p:nvPr/>
        </p:nvSpPr>
        <p:spPr>
          <a:xfrm>
            <a:off x="7956900" y="11509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S1=S(q,P1)</a:t>
            </a:r>
            <a:endParaRPr b="1">
              <a:solidFill>
                <a:schemeClr val="dk1"/>
              </a:solidFill>
            </a:endParaRPr>
          </a:p>
        </p:txBody>
      </p:sp>
      <p:sp>
        <p:nvSpPr>
          <p:cNvPr id="265" name="Google Shape;265;p24"/>
          <p:cNvSpPr txBox="1"/>
          <p:nvPr/>
        </p:nvSpPr>
        <p:spPr>
          <a:xfrm>
            <a:off x="7956900" y="2195225"/>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S2=S(q,P2)</a:t>
            </a:r>
            <a:endParaRPr b="1">
              <a:solidFill>
                <a:schemeClr val="dk1"/>
              </a:solidFill>
            </a:endParaRPr>
          </a:p>
        </p:txBody>
      </p:sp>
      <p:sp>
        <p:nvSpPr>
          <p:cNvPr id="266" name="Google Shape;266;p24"/>
          <p:cNvSpPr txBox="1"/>
          <p:nvPr/>
        </p:nvSpPr>
        <p:spPr>
          <a:xfrm>
            <a:off x="7956900" y="311560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S3=S(q,P3)</a:t>
            </a:r>
            <a:endParaRPr b="1">
              <a:solidFill>
                <a:schemeClr val="dk1"/>
              </a:solidFill>
            </a:endParaRPr>
          </a:p>
        </p:txBody>
      </p:sp>
      <p:sp>
        <p:nvSpPr>
          <p:cNvPr id="267" name="Google Shape;267;p24"/>
          <p:cNvSpPr txBox="1"/>
          <p:nvPr/>
        </p:nvSpPr>
        <p:spPr>
          <a:xfrm>
            <a:off x="7956900" y="39550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S4=S(q,P4)</a:t>
            </a:r>
            <a:endParaRPr b="1">
              <a:solidFill>
                <a:schemeClr val="dk1"/>
              </a:solidFill>
            </a:endParaRPr>
          </a:p>
        </p:txBody>
      </p:sp>
      <p:sp>
        <p:nvSpPr>
          <p:cNvPr id="268" name="Google Shape;268;p24"/>
          <p:cNvSpPr/>
          <p:nvPr/>
        </p:nvSpPr>
        <p:spPr>
          <a:xfrm>
            <a:off x="248125" y="4062000"/>
            <a:ext cx="2125800" cy="643800"/>
          </a:xfrm>
          <a:prstGeom prst="snip1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1"/>
                </a:solidFill>
              </a:rPr>
              <a:t>S1&gt;S3&gt;S2&gt;S4</a:t>
            </a:r>
            <a:endParaRPr sz="2100">
              <a:solidFill>
                <a:schemeClr val="dk1"/>
              </a:solidFill>
            </a:endParaRPr>
          </a:p>
        </p:txBody>
      </p:sp>
      <p:sp>
        <p:nvSpPr>
          <p:cNvPr id="269" name="Google Shape;269;p24"/>
          <p:cNvSpPr/>
          <p:nvPr/>
        </p:nvSpPr>
        <p:spPr>
          <a:xfrm>
            <a:off x="2506225" y="4062000"/>
            <a:ext cx="2181300" cy="643800"/>
          </a:xfrm>
          <a:prstGeom prst="snip1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solidFill>
                  <a:schemeClr val="dk1"/>
                </a:solidFill>
              </a:rPr>
              <a:t>Top 2 Passage for Augmentation</a:t>
            </a:r>
            <a:endParaRPr sz="1900">
              <a:solidFill>
                <a:schemeClr val="dk1"/>
              </a:solidFill>
            </a:endParaRPr>
          </a:p>
        </p:txBody>
      </p:sp>
      <p:sp>
        <p:nvSpPr>
          <p:cNvPr id="270" name="Google Shape;270;p24"/>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Simple Data Augmentation Strategies</a:t>
            </a:r>
            <a:endParaRPr sz="3500">
              <a:solidFill>
                <a:schemeClr val="lt1"/>
              </a:solidFill>
              <a:highlight>
                <a:schemeClr val="dk1"/>
              </a:highlight>
            </a:endParaRPr>
          </a:p>
        </p:txBody>
      </p:sp>
      <p:sp>
        <p:nvSpPr>
          <p:cNvPr id="271" name="Google Shape;271;p24"/>
          <p:cNvSpPr txBox="1"/>
          <p:nvPr/>
        </p:nvSpPr>
        <p:spPr>
          <a:xfrm>
            <a:off x="7956900" y="769950"/>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rgbClr val="990000"/>
                </a:solidFill>
              </a:rPr>
              <a:t>Scoring</a:t>
            </a:r>
            <a:endParaRPr b="1" u="sng">
              <a:solidFill>
                <a:srgbClr val="99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277" name="Google Shape;277;p25"/>
          <p:cNvSpPr/>
          <p:nvPr/>
        </p:nvSpPr>
        <p:spPr>
          <a:xfrm>
            <a:off x="5465375" y="3417550"/>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The Best Time to Travel to Aruba "Catch sunsets from a private beach palapa year-round in Aruba.</a:t>
            </a:r>
            <a:endParaRPr sz="1000">
              <a:solidFill>
                <a:schemeClr val="dk1"/>
              </a:solidFill>
            </a:endParaRPr>
          </a:p>
        </p:txBody>
      </p:sp>
      <p:sp>
        <p:nvSpPr>
          <p:cNvPr id="278" name="Google Shape;278;p25"/>
          <p:cNvSpPr/>
          <p:nvPr/>
        </p:nvSpPr>
        <p:spPr>
          <a:xfrm>
            <a:off x="5465375" y="4244900"/>
            <a:ext cx="2210100" cy="491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The best time to visit the island depends on the type of vacation.</a:t>
            </a:r>
            <a:endParaRPr sz="1000">
              <a:solidFill>
                <a:schemeClr val="dk1"/>
              </a:solidFill>
            </a:endParaRPr>
          </a:p>
        </p:txBody>
      </p:sp>
      <p:sp>
        <p:nvSpPr>
          <p:cNvPr id="279" name="Google Shape;279;p25"/>
          <p:cNvSpPr txBox="1"/>
          <p:nvPr/>
        </p:nvSpPr>
        <p:spPr>
          <a:xfrm flipH="1">
            <a:off x="7839225" y="36053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P1</a:t>
            </a:r>
            <a:endParaRPr b="1">
              <a:solidFill>
                <a:schemeClr val="dk1"/>
              </a:solidFill>
            </a:endParaRPr>
          </a:p>
        </p:txBody>
      </p:sp>
      <p:sp>
        <p:nvSpPr>
          <p:cNvPr id="280" name="Google Shape;280;p25"/>
          <p:cNvSpPr txBox="1"/>
          <p:nvPr/>
        </p:nvSpPr>
        <p:spPr>
          <a:xfrm flipH="1">
            <a:off x="7802050" y="429050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P3</a:t>
            </a:r>
            <a:endParaRPr b="1">
              <a:solidFill>
                <a:schemeClr val="dk1"/>
              </a:solidFill>
            </a:endParaRPr>
          </a:p>
        </p:txBody>
      </p:sp>
      <p:sp>
        <p:nvSpPr>
          <p:cNvPr id="281" name="Google Shape;281;p25"/>
          <p:cNvSpPr/>
          <p:nvPr/>
        </p:nvSpPr>
        <p:spPr>
          <a:xfrm>
            <a:off x="5227775" y="1425000"/>
            <a:ext cx="2685300" cy="11736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Best Time to Travel to Aruba "Catch sunsets from a private beach palapa year-round in Aruba. The best time to visit the island depends on the type of vacation</a:t>
            </a:r>
            <a:endParaRPr sz="1200">
              <a:solidFill>
                <a:schemeClr val="dk1"/>
              </a:solidFill>
            </a:endParaRPr>
          </a:p>
        </p:txBody>
      </p:sp>
      <p:cxnSp>
        <p:nvCxnSpPr>
          <p:cNvPr id="282" name="Google Shape;282;p25"/>
          <p:cNvCxnSpPr>
            <a:stCxn id="283" idx="0"/>
            <a:endCxn id="281" idx="1"/>
          </p:cNvCxnSpPr>
          <p:nvPr/>
        </p:nvCxnSpPr>
        <p:spPr>
          <a:xfrm rot="10800000">
            <a:off x="6570425" y="2598525"/>
            <a:ext cx="0" cy="77460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25"/>
          <p:cNvSpPr txBox="1"/>
          <p:nvPr/>
        </p:nvSpPr>
        <p:spPr>
          <a:xfrm>
            <a:off x="6692575" y="2776300"/>
            <a:ext cx="98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combined</a:t>
            </a:r>
            <a:endParaRPr b="1" sz="1200">
              <a:solidFill>
                <a:schemeClr val="dk1"/>
              </a:solidFill>
            </a:endParaRPr>
          </a:p>
        </p:txBody>
      </p:sp>
      <p:sp>
        <p:nvSpPr>
          <p:cNvPr id="285" name="Google Shape;285;p25"/>
          <p:cNvSpPr txBox="1"/>
          <p:nvPr/>
        </p:nvSpPr>
        <p:spPr>
          <a:xfrm>
            <a:off x="5158350" y="757775"/>
            <a:ext cx="38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6" name="Google Shape;286;p25"/>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Simple Data Augmentation Strategies</a:t>
            </a:r>
            <a:endParaRPr sz="3500">
              <a:solidFill>
                <a:schemeClr val="lt1"/>
              </a:solidFill>
              <a:highlight>
                <a:schemeClr val="dk1"/>
              </a:highlight>
            </a:endParaRPr>
          </a:p>
        </p:txBody>
      </p:sp>
      <p:sp>
        <p:nvSpPr>
          <p:cNvPr id="283" name="Google Shape;283;p25"/>
          <p:cNvSpPr txBox="1"/>
          <p:nvPr/>
        </p:nvSpPr>
        <p:spPr>
          <a:xfrm>
            <a:off x="5385875" y="3373125"/>
            <a:ext cx="2369100" cy="147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292" name="Google Shape;292;p26"/>
          <p:cNvSpPr/>
          <p:nvPr/>
        </p:nvSpPr>
        <p:spPr>
          <a:xfrm>
            <a:off x="311700" y="1689900"/>
            <a:ext cx="20688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Is september a good time to go to aruba?</a:t>
            </a:r>
            <a:endParaRPr>
              <a:solidFill>
                <a:schemeClr val="dk1"/>
              </a:solidFill>
            </a:endParaRPr>
          </a:p>
        </p:txBody>
      </p:sp>
      <p:sp>
        <p:nvSpPr>
          <p:cNvPr id="293" name="Google Shape;293;p26"/>
          <p:cNvSpPr/>
          <p:nvPr/>
        </p:nvSpPr>
        <p:spPr>
          <a:xfrm>
            <a:off x="139000" y="3516225"/>
            <a:ext cx="4063800" cy="14418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Best Time to Travel to Aruba "Catch sunsets from a private beach palapa year-round in Aruba. In Aruba one can almost always count on sunny skies and calm seas. The best time to visit the island depends on the type of vacation. If looking for the cheapest hotel rooms and best travel deals, go when the trade winds stop blowing.</a:t>
            </a:r>
            <a:endParaRPr sz="1200">
              <a:solidFill>
                <a:schemeClr val="dk1"/>
              </a:solidFill>
            </a:endParaRPr>
          </a:p>
        </p:txBody>
      </p:sp>
      <p:sp>
        <p:nvSpPr>
          <p:cNvPr id="294" name="Google Shape;294;p26"/>
          <p:cNvSpPr txBox="1"/>
          <p:nvPr/>
        </p:nvSpPr>
        <p:spPr>
          <a:xfrm>
            <a:off x="757775" y="1361325"/>
            <a:ext cx="11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Query(q)</a:t>
            </a:r>
            <a:endParaRPr b="1">
              <a:solidFill>
                <a:schemeClr val="dk1"/>
              </a:solidFill>
            </a:endParaRPr>
          </a:p>
        </p:txBody>
      </p:sp>
      <p:sp>
        <p:nvSpPr>
          <p:cNvPr id="295" name="Google Shape;295;p26"/>
          <p:cNvSpPr txBox="1"/>
          <p:nvPr/>
        </p:nvSpPr>
        <p:spPr>
          <a:xfrm>
            <a:off x="608250" y="3048975"/>
            <a:ext cx="23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Positive Document(D</a:t>
            </a:r>
            <a:r>
              <a:rPr b="1" baseline="30000" lang="en-GB">
                <a:solidFill>
                  <a:schemeClr val="dk1"/>
                </a:solidFill>
              </a:rPr>
              <a:t>+</a:t>
            </a:r>
            <a:r>
              <a:rPr b="1" lang="en-GB">
                <a:solidFill>
                  <a:schemeClr val="dk1"/>
                </a:solidFill>
              </a:rPr>
              <a:t>)</a:t>
            </a:r>
            <a:endParaRPr b="1">
              <a:solidFill>
                <a:schemeClr val="dk1"/>
              </a:solidFill>
            </a:endParaRPr>
          </a:p>
        </p:txBody>
      </p:sp>
      <p:sp>
        <p:nvSpPr>
          <p:cNvPr id="296" name="Google Shape;296;p26"/>
          <p:cNvSpPr/>
          <p:nvPr/>
        </p:nvSpPr>
        <p:spPr>
          <a:xfrm>
            <a:off x="5465375" y="3417550"/>
            <a:ext cx="2210100" cy="643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The Best Time to Travel to Aruba "Catch sunsets from a private beach palapa year-round in Aruba.</a:t>
            </a:r>
            <a:endParaRPr sz="1000">
              <a:solidFill>
                <a:schemeClr val="dk1"/>
              </a:solidFill>
            </a:endParaRPr>
          </a:p>
        </p:txBody>
      </p:sp>
      <p:sp>
        <p:nvSpPr>
          <p:cNvPr id="297" name="Google Shape;297;p26"/>
          <p:cNvSpPr/>
          <p:nvPr/>
        </p:nvSpPr>
        <p:spPr>
          <a:xfrm>
            <a:off x="5465375" y="4244900"/>
            <a:ext cx="2210100" cy="491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1000">
                <a:solidFill>
                  <a:schemeClr val="dk1"/>
                </a:solidFill>
              </a:rPr>
              <a:t>The best time to visit the island depends on the type of vacation.</a:t>
            </a:r>
            <a:endParaRPr sz="1000">
              <a:solidFill>
                <a:schemeClr val="dk1"/>
              </a:solidFill>
            </a:endParaRPr>
          </a:p>
        </p:txBody>
      </p:sp>
      <p:sp>
        <p:nvSpPr>
          <p:cNvPr id="298" name="Google Shape;298;p26"/>
          <p:cNvSpPr txBox="1"/>
          <p:nvPr/>
        </p:nvSpPr>
        <p:spPr>
          <a:xfrm flipH="1">
            <a:off x="7839225" y="360535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P1</a:t>
            </a:r>
            <a:endParaRPr b="1">
              <a:solidFill>
                <a:schemeClr val="dk1"/>
              </a:solidFill>
            </a:endParaRPr>
          </a:p>
        </p:txBody>
      </p:sp>
      <p:sp>
        <p:nvSpPr>
          <p:cNvPr id="299" name="Google Shape;299;p26"/>
          <p:cNvSpPr txBox="1"/>
          <p:nvPr/>
        </p:nvSpPr>
        <p:spPr>
          <a:xfrm flipH="1">
            <a:off x="7802050" y="429050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P3</a:t>
            </a:r>
            <a:endParaRPr b="1">
              <a:solidFill>
                <a:schemeClr val="dk1"/>
              </a:solidFill>
            </a:endParaRPr>
          </a:p>
        </p:txBody>
      </p:sp>
      <p:cxnSp>
        <p:nvCxnSpPr>
          <p:cNvPr id="300" name="Google Shape;300;p26"/>
          <p:cNvCxnSpPr>
            <a:stCxn id="292" idx="1"/>
          </p:cNvCxnSpPr>
          <p:nvPr/>
        </p:nvCxnSpPr>
        <p:spPr>
          <a:xfrm>
            <a:off x="1346100" y="2333700"/>
            <a:ext cx="1800" cy="1173600"/>
          </a:xfrm>
          <a:prstGeom prst="straightConnector1">
            <a:avLst/>
          </a:prstGeom>
          <a:noFill/>
          <a:ln cap="flat" cmpd="sng" w="9525">
            <a:solidFill>
              <a:schemeClr val="dk2"/>
            </a:solidFill>
            <a:prstDash val="lgDash"/>
            <a:round/>
            <a:headEnd len="med" w="med" type="none"/>
            <a:tailEnd len="med" w="med" type="triangle"/>
          </a:ln>
        </p:spPr>
      </p:cxnSp>
      <p:sp>
        <p:nvSpPr>
          <p:cNvPr id="301" name="Google Shape;301;p26"/>
          <p:cNvSpPr/>
          <p:nvPr/>
        </p:nvSpPr>
        <p:spPr>
          <a:xfrm>
            <a:off x="5227775" y="1425000"/>
            <a:ext cx="2685300" cy="11736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Best Time to Travel to Aruba "Catch sunsets from a private beach palapa year-round in Aruba. The best time to visit the island depends on the type of vacation</a:t>
            </a:r>
            <a:endParaRPr sz="1200">
              <a:solidFill>
                <a:schemeClr val="dk1"/>
              </a:solidFill>
            </a:endParaRPr>
          </a:p>
        </p:txBody>
      </p:sp>
      <p:cxnSp>
        <p:nvCxnSpPr>
          <p:cNvPr id="302" name="Google Shape;302;p26"/>
          <p:cNvCxnSpPr>
            <a:stCxn id="303" idx="0"/>
            <a:endCxn id="301" idx="1"/>
          </p:cNvCxnSpPr>
          <p:nvPr/>
        </p:nvCxnSpPr>
        <p:spPr>
          <a:xfrm rot="10800000">
            <a:off x="6570425" y="2598525"/>
            <a:ext cx="0" cy="7746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26"/>
          <p:cNvSpPr txBox="1"/>
          <p:nvPr/>
        </p:nvSpPr>
        <p:spPr>
          <a:xfrm>
            <a:off x="6692575" y="2776300"/>
            <a:ext cx="98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combined</a:t>
            </a:r>
            <a:endParaRPr b="1" sz="1200">
              <a:solidFill>
                <a:schemeClr val="dk1"/>
              </a:solidFill>
            </a:endParaRPr>
          </a:p>
        </p:txBody>
      </p:sp>
      <p:cxnSp>
        <p:nvCxnSpPr>
          <p:cNvPr id="305" name="Google Shape;305;p26"/>
          <p:cNvCxnSpPr>
            <a:stCxn id="292" idx="0"/>
            <a:endCxn id="301" idx="2"/>
          </p:cNvCxnSpPr>
          <p:nvPr/>
        </p:nvCxnSpPr>
        <p:spPr>
          <a:xfrm>
            <a:off x="2380500" y="2011800"/>
            <a:ext cx="2847300" cy="0"/>
          </a:xfrm>
          <a:prstGeom prst="straightConnector1">
            <a:avLst/>
          </a:prstGeom>
          <a:noFill/>
          <a:ln cap="flat" cmpd="sng" w="9525">
            <a:solidFill>
              <a:schemeClr val="dk2"/>
            </a:solidFill>
            <a:prstDash val="lgDash"/>
            <a:round/>
            <a:headEnd len="med" w="med" type="none"/>
            <a:tailEnd len="med" w="med" type="triangle"/>
          </a:ln>
        </p:spPr>
      </p:cxnSp>
      <p:sp>
        <p:nvSpPr>
          <p:cNvPr id="306" name="Google Shape;306;p26"/>
          <p:cNvSpPr txBox="1"/>
          <p:nvPr/>
        </p:nvSpPr>
        <p:spPr>
          <a:xfrm>
            <a:off x="2648850" y="1303575"/>
            <a:ext cx="211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Augmented Positive Document(D</a:t>
            </a:r>
            <a:r>
              <a:rPr b="1" baseline="-25000" lang="en-GB">
                <a:solidFill>
                  <a:schemeClr val="dk1"/>
                </a:solidFill>
              </a:rPr>
              <a:t>A</a:t>
            </a:r>
            <a:r>
              <a:rPr b="1" baseline="30000" lang="en-GB">
                <a:solidFill>
                  <a:schemeClr val="dk1"/>
                </a:solidFill>
              </a:rPr>
              <a:t>+</a:t>
            </a:r>
            <a:r>
              <a:rPr b="1" lang="en-GB">
                <a:solidFill>
                  <a:schemeClr val="dk1"/>
                </a:solidFill>
              </a:rPr>
              <a:t>)</a:t>
            </a:r>
            <a:endParaRPr b="1">
              <a:solidFill>
                <a:schemeClr val="dk1"/>
              </a:solidFill>
            </a:endParaRPr>
          </a:p>
        </p:txBody>
      </p:sp>
      <p:sp>
        <p:nvSpPr>
          <p:cNvPr id="307" name="Google Shape;307;p26"/>
          <p:cNvSpPr txBox="1"/>
          <p:nvPr/>
        </p:nvSpPr>
        <p:spPr>
          <a:xfrm>
            <a:off x="5158350" y="757775"/>
            <a:ext cx="38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8" name="Google Shape;308;p26"/>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Simple Data Augmentation Strategies</a:t>
            </a:r>
            <a:endParaRPr sz="3500">
              <a:solidFill>
                <a:schemeClr val="lt1"/>
              </a:solidFill>
              <a:highlight>
                <a:schemeClr val="dk1"/>
              </a:highlight>
            </a:endParaRPr>
          </a:p>
        </p:txBody>
      </p:sp>
      <p:sp>
        <p:nvSpPr>
          <p:cNvPr id="303" name="Google Shape;303;p26"/>
          <p:cNvSpPr txBox="1"/>
          <p:nvPr/>
        </p:nvSpPr>
        <p:spPr>
          <a:xfrm>
            <a:off x="5385875" y="3373125"/>
            <a:ext cx="2369100" cy="147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p:nvPr/>
        </p:nvSpPr>
        <p:spPr>
          <a:xfrm>
            <a:off x="3118725" y="2567975"/>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3847450" y="19590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383300" y="299255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5544525" y="3546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4528125" y="4088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634150" y="2242450"/>
            <a:ext cx="2074500" cy="7101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is a decentralized digital currency. </a:t>
            </a:r>
            <a:r>
              <a:rPr lang="en-GB" sz="1000">
                <a:highlight>
                  <a:schemeClr val="lt2"/>
                </a:highlight>
              </a:rPr>
              <a:t>Bitcoin is acc. To some is a store of value just like gold.</a:t>
            </a:r>
            <a:endParaRPr sz="1000">
              <a:highlight>
                <a:schemeClr val="lt2"/>
              </a:highlight>
            </a:endParaRPr>
          </a:p>
          <a:p>
            <a:pPr indent="0" lvl="0" marL="0" rtl="0" algn="l">
              <a:spcBef>
                <a:spcPts val="0"/>
              </a:spcBef>
              <a:spcAft>
                <a:spcPts val="0"/>
              </a:spcAft>
              <a:buNone/>
            </a:pPr>
            <a:r>
              <a:t/>
            </a:r>
            <a:endParaRPr sz="1000"/>
          </a:p>
        </p:txBody>
      </p:sp>
      <p:sp>
        <p:nvSpPr>
          <p:cNvPr id="319" name="Google Shape;319;p27"/>
          <p:cNvSpPr/>
          <p:nvPr/>
        </p:nvSpPr>
        <p:spPr>
          <a:xfrm>
            <a:off x="6956775" y="1954150"/>
            <a:ext cx="2074500" cy="900900"/>
          </a:xfrm>
          <a:prstGeom prst="snip1Rect">
            <a:avLst>
              <a:gd fmla="val 16667" name="adj"/>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Dangerous is the eighth studio album by American singer Michael jackson. It was released by Epic records on November 26, 1991.</a:t>
            </a:r>
            <a:endParaRPr sz="1000"/>
          </a:p>
        </p:txBody>
      </p:sp>
      <p:cxnSp>
        <p:nvCxnSpPr>
          <p:cNvPr id="320" name="Google Shape;320;p27"/>
          <p:cNvCxnSpPr>
            <a:stCxn id="321" idx="1"/>
            <a:endCxn id="322" idx="3"/>
          </p:cNvCxnSpPr>
          <p:nvPr/>
        </p:nvCxnSpPr>
        <p:spPr>
          <a:xfrm>
            <a:off x="2616400" y="1696600"/>
            <a:ext cx="1293900" cy="3465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27"/>
          <p:cNvCxnSpPr>
            <a:stCxn id="318" idx="0"/>
            <a:endCxn id="313" idx="2"/>
          </p:cNvCxnSpPr>
          <p:nvPr/>
        </p:nvCxnSpPr>
        <p:spPr>
          <a:xfrm>
            <a:off x="2708650" y="2597500"/>
            <a:ext cx="410100" cy="1365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27"/>
          <p:cNvCxnSpPr>
            <a:stCxn id="315" idx="0"/>
            <a:endCxn id="319" idx="2"/>
          </p:cNvCxnSpPr>
          <p:nvPr/>
        </p:nvCxnSpPr>
        <p:spPr>
          <a:xfrm flipH="1" rot="10800000">
            <a:off x="6555200" y="2404550"/>
            <a:ext cx="401700" cy="588000"/>
          </a:xfrm>
          <a:prstGeom prst="straightConnector1">
            <a:avLst/>
          </a:prstGeom>
          <a:noFill/>
          <a:ln cap="flat" cmpd="sng" w="9525">
            <a:solidFill>
              <a:schemeClr val="dk2"/>
            </a:solidFill>
            <a:prstDash val="solid"/>
            <a:round/>
            <a:headEnd len="med" w="med" type="none"/>
            <a:tailEnd len="med" w="med" type="none"/>
          </a:ln>
        </p:spPr>
      </p:cxnSp>
      <p:sp>
        <p:nvSpPr>
          <p:cNvPr id="325" name="Google Shape;325;p27"/>
          <p:cNvSpPr txBox="1"/>
          <p:nvPr/>
        </p:nvSpPr>
        <p:spPr>
          <a:xfrm>
            <a:off x="4442025" y="44200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26" name="Google Shape;326;p27"/>
          <p:cNvSpPr txBox="1"/>
          <p:nvPr/>
        </p:nvSpPr>
        <p:spPr>
          <a:xfrm>
            <a:off x="6234200" y="3271425"/>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27" name="Google Shape;327;p27"/>
          <p:cNvSpPr txBox="1"/>
          <p:nvPr/>
        </p:nvSpPr>
        <p:spPr>
          <a:xfrm>
            <a:off x="5424150" y="385310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22" name="Google Shape;322;p27"/>
          <p:cNvSpPr txBox="1"/>
          <p:nvPr/>
        </p:nvSpPr>
        <p:spPr>
          <a:xfrm>
            <a:off x="3268350" y="1881688"/>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328" name="Google Shape;328;p27"/>
          <p:cNvSpPr txBox="1"/>
          <p:nvPr/>
        </p:nvSpPr>
        <p:spPr>
          <a:xfrm>
            <a:off x="2836188" y="28595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329" name="Google Shape;32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330" name="Google Shape;330;p27"/>
          <p:cNvSpPr/>
          <p:nvPr/>
        </p:nvSpPr>
        <p:spPr>
          <a:xfrm>
            <a:off x="7355025" y="1192708"/>
            <a:ext cx="1542300" cy="643800"/>
          </a:xfrm>
          <a:prstGeom prst="roundRect">
            <a:avLst>
              <a:gd fmla="val 16667" name="adj"/>
            </a:avLst>
          </a:prstGeom>
          <a:solidFill>
            <a:srgbClr val="F77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What is Bitcoin?</a:t>
            </a:r>
            <a:endParaRPr>
              <a:solidFill>
                <a:schemeClr val="lt1"/>
              </a:solidFill>
            </a:endParaRPr>
          </a:p>
        </p:txBody>
      </p:sp>
      <p:sp>
        <p:nvSpPr>
          <p:cNvPr id="331" name="Google Shape;331;p27"/>
          <p:cNvSpPr txBox="1"/>
          <p:nvPr/>
        </p:nvSpPr>
        <p:spPr>
          <a:xfrm>
            <a:off x="7812625" y="838183"/>
            <a:ext cx="6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Query</a:t>
            </a:r>
            <a:endParaRPr/>
          </a:p>
        </p:txBody>
      </p:sp>
      <p:sp>
        <p:nvSpPr>
          <p:cNvPr id="321" name="Google Shape;321;p27"/>
          <p:cNvSpPr/>
          <p:nvPr/>
        </p:nvSpPr>
        <p:spPr>
          <a:xfrm>
            <a:off x="1385350" y="873700"/>
            <a:ext cx="2462100" cy="8229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can be sent from user to user on the peer-to-peer bitcoin network. </a:t>
            </a:r>
            <a:r>
              <a:rPr lang="en-GB" sz="1000">
                <a:solidFill>
                  <a:srgbClr val="005760"/>
                </a:solidFill>
              </a:rPr>
              <a:t>Bitcoin miners join large mining pools to minimize the variance of their income.</a:t>
            </a:r>
            <a:endParaRPr sz="1000">
              <a:solidFill>
                <a:srgbClr val="005760"/>
              </a:solidFill>
            </a:endParaRPr>
          </a:p>
        </p:txBody>
      </p:sp>
      <p:sp>
        <p:nvSpPr>
          <p:cNvPr id="332" name="Google Shape;332;p27"/>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Supervised Contrastive Learning</a:t>
            </a:r>
            <a:endParaRPr sz="3500">
              <a:solidFill>
                <a:schemeClr val="lt1"/>
              </a:solidFill>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8"/>
          <p:cNvSpPr txBox="1"/>
          <p:nvPr>
            <p:ph type="title"/>
          </p:nvPr>
        </p:nvSpPr>
        <p:spPr>
          <a:xfrm>
            <a:off x="185400" y="153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Ranking Supervised Contrastive loss</a:t>
            </a:r>
            <a:endParaRPr/>
          </a:p>
        </p:txBody>
      </p:sp>
      <p:sp>
        <p:nvSpPr>
          <p:cNvPr id="338" name="Google Shape;338;p28"/>
          <p:cNvSpPr/>
          <p:nvPr/>
        </p:nvSpPr>
        <p:spPr>
          <a:xfrm>
            <a:off x="5113700" y="18614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3118725" y="2567975"/>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3118725" y="35210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3847450" y="19590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6383300" y="299255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5544525" y="3546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528125" y="4088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1420875" y="4123275"/>
            <a:ext cx="1647600" cy="6774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is acc. To some is a store of value just like gold.</a:t>
            </a:r>
            <a:endParaRPr sz="1000"/>
          </a:p>
        </p:txBody>
      </p:sp>
      <p:sp>
        <p:nvSpPr>
          <p:cNvPr id="346" name="Google Shape;346;p28"/>
          <p:cNvSpPr/>
          <p:nvPr/>
        </p:nvSpPr>
        <p:spPr>
          <a:xfrm>
            <a:off x="634150" y="2242450"/>
            <a:ext cx="2074500" cy="7101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is a decentralized digital currency. </a:t>
            </a:r>
            <a:r>
              <a:rPr lang="en-GB" sz="1000">
                <a:solidFill>
                  <a:srgbClr val="005760"/>
                </a:solidFill>
                <a:highlight>
                  <a:schemeClr val="lt2"/>
                </a:highlight>
              </a:rPr>
              <a:t>Bitcoin is acc. To some is a store of value just like gold.</a:t>
            </a:r>
            <a:endParaRPr sz="1000">
              <a:solidFill>
                <a:srgbClr val="005760"/>
              </a:solidFill>
              <a:highlight>
                <a:schemeClr val="lt2"/>
              </a:highlight>
            </a:endParaRPr>
          </a:p>
          <a:p>
            <a:pPr indent="0" lvl="0" marL="0" rtl="0" algn="l">
              <a:spcBef>
                <a:spcPts val="0"/>
              </a:spcBef>
              <a:spcAft>
                <a:spcPts val="0"/>
              </a:spcAft>
              <a:buNone/>
            </a:pPr>
            <a:r>
              <a:t/>
            </a:r>
            <a:endParaRPr sz="1000"/>
          </a:p>
        </p:txBody>
      </p:sp>
      <p:sp>
        <p:nvSpPr>
          <p:cNvPr id="347" name="Google Shape;347;p28"/>
          <p:cNvSpPr/>
          <p:nvPr/>
        </p:nvSpPr>
        <p:spPr>
          <a:xfrm>
            <a:off x="6956775" y="1954150"/>
            <a:ext cx="2074500" cy="900900"/>
          </a:xfrm>
          <a:prstGeom prst="snip1Rect">
            <a:avLst>
              <a:gd fmla="val 16667" name="adj"/>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Dangerous is the eighth studio album by American singer Michael jackson. It was released by Epic records on November 26, 1991.</a:t>
            </a:r>
            <a:endParaRPr sz="1000"/>
          </a:p>
        </p:txBody>
      </p:sp>
      <p:cxnSp>
        <p:nvCxnSpPr>
          <p:cNvPr id="348" name="Google Shape;348;p28"/>
          <p:cNvCxnSpPr>
            <a:stCxn id="346" idx="1"/>
          </p:cNvCxnSpPr>
          <p:nvPr/>
        </p:nvCxnSpPr>
        <p:spPr>
          <a:xfrm flipH="1">
            <a:off x="1665100" y="2952550"/>
            <a:ext cx="6300" cy="11538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28"/>
          <p:cNvCxnSpPr>
            <a:stCxn id="346" idx="0"/>
            <a:endCxn id="339" idx="2"/>
          </p:cNvCxnSpPr>
          <p:nvPr/>
        </p:nvCxnSpPr>
        <p:spPr>
          <a:xfrm>
            <a:off x="2708650" y="2597500"/>
            <a:ext cx="410100" cy="1365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28"/>
          <p:cNvCxnSpPr>
            <a:stCxn id="342" idx="0"/>
            <a:endCxn id="347" idx="2"/>
          </p:cNvCxnSpPr>
          <p:nvPr/>
        </p:nvCxnSpPr>
        <p:spPr>
          <a:xfrm flipH="1" rot="10800000">
            <a:off x="6555200" y="2404550"/>
            <a:ext cx="401700" cy="5880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28"/>
          <p:cNvSpPr txBox="1"/>
          <p:nvPr/>
        </p:nvSpPr>
        <p:spPr>
          <a:xfrm>
            <a:off x="4442025" y="44200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52" name="Google Shape;352;p28"/>
          <p:cNvSpPr txBox="1"/>
          <p:nvPr/>
        </p:nvSpPr>
        <p:spPr>
          <a:xfrm>
            <a:off x="6234200" y="3271425"/>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53" name="Google Shape;353;p28"/>
          <p:cNvSpPr txBox="1"/>
          <p:nvPr/>
        </p:nvSpPr>
        <p:spPr>
          <a:xfrm>
            <a:off x="5424150" y="385310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54" name="Google Shape;354;p28"/>
          <p:cNvSpPr txBox="1"/>
          <p:nvPr/>
        </p:nvSpPr>
        <p:spPr>
          <a:xfrm>
            <a:off x="3275050" y="1882363"/>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355" name="Google Shape;355;p28"/>
          <p:cNvSpPr txBox="1"/>
          <p:nvPr/>
        </p:nvSpPr>
        <p:spPr>
          <a:xfrm>
            <a:off x="2836188" y="28595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356" name="Google Shape;356;p28"/>
          <p:cNvSpPr txBox="1"/>
          <p:nvPr/>
        </p:nvSpPr>
        <p:spPr>
          <a:xfrm>
            <a:off x="2813500" y="3836725"/>
            <a:ext cx="120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augmented positive</a:t>
            </a:r>
            <a:endParaRPr sz="200"/>
          </a:p>
        </p:txBody>
      </p:sp>
      <p:sp>
        <p:nvSpPr>
          <p:cNvPr id="357" name="Google Shape;35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cxnSp>
        <p:nvCxnSpPr>
          <p:cNvPr id="358" name="Google Shape;358;p28"/>
          <p:cNvCxnSpPr/>
          <p:nvPr/>
        </p:nvCxnSpPr>
        <p:spPr>
          <a:xfrm flipH="1">
            <a:off x="2551825" y="3767925"/>
            <a:ext cx="571500" cy="339000"/>
          </a:xfrm>
          <a:prstGeom prst="straightConnector1">
            <a:avLst/>
          </a:prstGeom>
          <a:noFill/>
          <a:ln cap="flat" cmpd="sng" w="9525">
            <a:solidFill>
              <a:schemeClr val="dk2"/>
            </a:solidFill>
            <a:prstDash val="solid"/>
            <a:round/>
            <a:headEnd len="med" w="med" type="none"/>
            <a:tailEnd len="med" w="med" type="none"/>
          </a:ln>
        </p:spPr>
      </p:cxnSp>
      <p:sp>
        <p:nvSpPr>
          <p:cNvPr id="359" name="Google Shape;359;p28"/>
          <p:cNvSpPr/>
          <p:nvPr/>
        </p:nvSpPr>
        <p:spPr>
          <a:xfrm>
            <a:off x="1385350" y="892813"/>
            <a:ext cx="2462100" cy="8229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can be sent from user to user on the peer-to-peer bitcoin network. </a:t>
            </a:r>
            <a:r>
              <a:rPr lang="en-GB" sz="1000">
                <a:solidFill>
                  <a:srgbClr val="005760"/>
                </a:solidFill>
              </a:rPr>
              <a:t>Bitcoin miners join large mining pools to minimize the variance of their income.</a:t>
            </a:r>
            <a:endParaRPr sz="1000">
              <a:solidFill>
                <a:srgbClr val="005760"/>
              </a:solidFill>
            </a:endParaRPr>
          </a:p>
        </p:txBody>
      </p:sp>
      <p:cxnSp>
        <p:nvCxnSpPr>
          <p:cNvPr id="360" name="Google Shape;360;p28"/>
          <p:cNvCxnSpPr/>
          <p:nvPr/>
        </p:nvCxnSpPr>
        <p:spPr>
          <a:xfrm>
            <a:off x="2776275" y="1730150"/>
            <a:ext cx="1140600" cy="313500"/>
          </a:xfrm>
          <a:prstGeom prst="straightConnector1">
            <a:avLst/>
          </a:prstGeom>
          <a:noFill/>
          <a:ln cap="flat" cmpd="sng" w="9525">
            <a:solidFill>
              <a:schemeClr val="dk2"/>
            </a:solidFill>
            <a:prstDash val="solid"/>
            <a:round/>
            <a:headEnd len="med" w="med" type="none"/>
            <a:tailEnd len="med" w="med" type="none"/>
          </a:ln>
        </p:spPr>
      </p:cxnSp>
      <p:sp>
        <p:nvSpPr>
          <p:cNvPr id="361" name="Google Shape;361;p28"/>
          <p:cNvSpPr txBox="1"/>
          <p:nvPr/>
        </p:nvSpPr>
        <p:spPr>
          <a:xfrm>
            <a:off x="5179400" y="1535100"/>
            <a:ext cx="120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augmented positive</a:t>
            </a:r>
            <a:endParaRPr sz="200"/>
          </a:p>
        </p:txBody>
      </p:sp>
      <p:sp>
        <p:nvSpPr>
          <p:cNvPr id="362" name="Google Shape;362;p28"/>
          <p:cNvSpPr/>
          <p:nvPr/>
        </p:nvSpPr>
        <p:spPr>
          <a:xfrm>
            <a:off x="4281575" y="912050"/>
            <a:ext cx="1716900" cy="7101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Bitcoin miners join large mining pools to minimize the variance of their income.</a:t>
            </a:r>
            <a:endParaRPr>
              <a:solidFill>
                <a:schemeClr val="dk1"/>
              </a:solidFill>
            </a:endParaRPr>
          </a:p>
        </p:txBody>
      </p:sp>
      <p:cxnSp>
        <p:nvCxnSpPr>
          <p:cNvPr id="363" name="Google Shape;363;p28"/>
          <p:cNvCxnSpPr>
            <a:stCxn id="362" idx="1"/>
          </p:cNvCxnSpPr>
          <p:nvPr/>
        </p:nvCxnSpPr>
        <p:spPr>
          <a:xfrm>
            <a:off x="5140025" y="1622150"/>
            <a:ext cx="120600" cy="2952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28"/>
          <p:cNvCxnSpPr>
            <a:stCxn id="359" idx="0"/>
            <a:endCxn id="362" idx="2"/>
          </p:cNvCxnSpPr>
          <p:nvPr/>
        </p:nvCxnSpPr>
        <p:spPr>
          <a:xfrm flipH="1" rot="10800000">
            <a:off x="3847450" y="1267063"/>
            <a:ext cx="434100" cy="3720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28"/>
          <p:cNvSpPr/>
          <p:nvPr/>
        </p:nvSpPr>
        <p:spPr>
          <a:xfrm>
            <a:off x="6930150" y="1080663"/>
            <a:ext cx="1542300" cy="643800"/>
          </a:xfrm>
          <a:prstGeom prst="roundRect">
            <a:avLst>
              <a:gd fmla="val 16667" name="adj"/>
            </a:avLst>
          </a:prstGeom>
          <a:solidFill>
            <a:srgbClr val="F77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What is Bitcoin?</a:t>
            </a:r>
            <a:endParaRPr>
              <a:solidFill>
                <a:schemeClr val="lt1"/>
              </a:solidFill>
            </a:endParaRPr>
          </a:p>
        </p:txBody>
      </p:sp>
      <p:sp>
        <p:nvSpPr>
          <p:cNvPr id="366" name="Google Shape;366;p28"/>
          <p:cNvSpPr txBox="1"/>
          <p:nvPr/>
        </p:nvSpPr>
        <p:spPr>
          <a:xfrm>
            <a:off x="7387750" y="726138"/>
            <a:ext cx="6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Query</a:t>
            </a:r>
            <a:endParaRPr/>
          </a:p>
        </p:txBody>
      </p:sp>
      <p:sp>
        <p:nvSpPr>
          <p:cNvPr id="367" name="Google Shape;367;p28"/>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Supervised Contrastive Learning</a:t>
            </a:r>
            <a:endParaRPr sz="3500">
              <a:solidFill>
                <a:schemeClr val="lt1"/>
              </a:solidFill>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9"/>
          <p:cNvSpPr txBox="1"/>
          <p:nvPr>
            <p:ph type="title"/>
          </p:nvPr>
        </p:nvSpPr>
        <p:spPr>
          <a:xfrm>
            <a:off x="185400" y="153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Ranking Supervised Contrastive loss</a:t>
            </a:r>
            <a:endParaRPr/>
          </a:p>
        </p:txBody>
      </p:sp>
      <p:sp>
        <p:nvSpPr>
          <p:cNvPr id="373" name="Google Shape;373;p29"/>
          <p:cNvSpPr/>
          <p:nvPr/>
        </p:nvSpPr>
        <p:spPr>
          <a:xfrm>
            <a:off x="4391775" y="2855050"/>
            <a:ext cx="343800" cy="332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113700" y="18614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3118725" y="2567975"/>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3118725" y="35210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847450" y="19590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6383300" y="299255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5544525" y="3546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4528125" y="4088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29"/>
          <p:cNvCxnSpPr/>
          <p:nvPr/>
        </p:nvCxnSpPr>
        <p:spPr>
          <a:xfrm flipH="1">
            <a:off x="4642975" y="2144950"/>
            <a:ext cx="600300" cy="710100"/>
          </a:xfrm>
          <a:prstGeom prst="straightConnector1">
            <a:avLst/>
          </a:prstGeom>
          <a:noFill/>
          <a:ln cap="flat" cmpd="sng" w="9525">
            <a:solidFill>
              <a:srgbClr val="38761D"/>
            </a:solidFill>
            <a:prstDash val="dash"/>
            <a:round/>
            <a:headEnd len="med" w="med" type="none"/>
            <a:tailEnd len="med" w="med" type="triangle"/>
          </a:ln>
        </p:spPr>
      </p:cxnSp>
      <p:cxnSp>
        <p:nvCxnSpPr>
          <p:cNvPr id="382" name="Google Shape;382;p29"/>
          <p:cNvCxnSpPr/>
          <p:nvPr/>
        </p:nvCxnSpPr>
        <p:spPr>
          <a:xfrm>
            <a:off x="4105425" y="2242450"/>
            <a:ext cx="422700" cy="612600"/>
          </a:xfrm>
          <a:prstGeom prst="straightConnector1">
            <a:avLst/>
          </a:prstGeom>
          <a:noFill/>
          <a:ln cap="flat" cmpd="sng" w="9525">
            <a:solidFill>
              <a:srgbClr val="38761D"/>
            </a:solidFill>
            <a:prstDash val="dash"/>
            <a:round/>
            <a:headEnd len="med" w="med" type="none"/>
            <a:tailEnd len="med" w="med" type="triangle"/>
          </a:ln>
        </p:spPr>
      </p:cxnSp>
      <p:cxnSp>
        <p:nvCxnSpPr>
          <p:cNvPr id="383" name="Google Shape;383;p29"/>
          <p:cNvCxnSpPr/>
          <p:nvPr/>
        </p:nvCxnSpPr>
        <p:spPr>
          <a:xfrm>
            <a:off x="3462527" y="2787940"/>
            <a:ext cx="979500" cy="169800"/>
          </a:xfrm>
          <a:prstGeom prst="straightConnector1">
            <a:avLst/>
          </a:prstGeom>
          <a:noFill/>
          <a:ln cap="flat" cmpd="sng" w="9525">
            <a:solidFill>
              <a:srgbClr val="38761D"/>
            </a:solidFill>
            <a:prstDash val="dash"/>
            <a:round/>
            <a:headEnd len="med" w="med" type="none"/>
            <a:tailEnd len="med" w="med" type="triangle"/>
          </a:ln>
        </p:spPr>
      </p:cxnSp>
      <p:cxnSp>
        <p:nvCxnSpPr>
          <p:cNvPr id="384" name="Google Shape;384;p29"/>
          <p:cNvCxnSpPr/>
          <p:nvPr/>
        </p:nvCxnSpPr>
        <p:spPr>
          <a:xfrm flipH="1" rot="10800000">
            <a:off x="3412275" y="3070100"/>
            <a:ext cx="979500" cy="548400"/>
          </a:xfrm>
          <a:prstGeom prst="straightConnector1">
            <a:avLst/>
          </a:prstGeom>
          <a:noFill/>
          <a:ln cap="flat" cmpd="sng" w="9525">
            <a:solidFill>
              <a:srgbClr val="38761D"/>
            </a:solidFill>
            <a:prstDash val="dash"/>
            <a:round/>
            <a:headEnd len="med" w="med" type="none"/>
            <a:tailEnd len="med" w="med" type="triangle"/>
          </a:ln>
        </p:spPr>
      </p:cxnSp>
      <p:sp>
        <p:nvSpPr>
          <p:cNvPr id="385" name="Google Shape;385;p29"/>
          <p:cNvSpPr/>
          <p:nvPr/>
        </p:nvSpPr>
        <p:spPr>
          <a:xfrm>
            <a:off x="1420875" y="4123275"/>
            <a:ext cx="1647600" cy="6774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is acc. To some is a store of value just like gold.</a:t>
            </a:r>
            <a:endParaRPr sz="1000"/>
          </a:p>
        </p:txBody>
      </p:sp>
      <p:sp>
        <p:nvSpPr>
          <p:cNvPr id="386" name="Google Shape;386;p29"/>
          <p:cNvSpPr/>
          <p:nvPr/>
        </p:nvSpPr>
        <p:spPr>
          <a:xfrm>
            <a:off x="634150" y="2242450"/>
            <a:ext cx="2074500" cy="7101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is a decentralized digital currency. </a:t>
            </a:r>
            <a:r>
              <a:rPr lang="en-GB" sz="1000">
                <a:solidFill>
                  <a:srgbClr val="005760"/>
                </a:solidFill>
                <a:highlight>
                  <a:schemeClr val="lt2"/>
                </a:highlight>
              </a:rPr>
              <a:t>Bitcoin is acc. To some is a store of value just like gold.</a:t>
            </a:r>
            <a:endParaRPr sz="1000">
              <a:solidFill>
                <a:srgbClr val="005760"/>
              </a:solidFill>
              <a:highlight>
                <a:schemeClr val="lt2"/>
              </a:highlight>
            </a:endParaRPr>
          </a:p>
          <a:p>
            <a:pPr indent="0" lvl="0" marL="0" rtl="0" algn="l">
              <a:spcBef>
                <a:spcPts val="0"/>
              </a:spcBef>
              <a:spcAft>
                <a:spcPts val="0"/>
              </a:spcAft>
              <a:buNone/>
            </a:pPr>
            <a:r>
              <a:t/>
            </a:r>
            <a:endParaRPr sz="1000"/>
          </a:p>
        </p:txBody>
      </p:sp>
      <p:sp>
        <p:nvSpPr>
          <p:cNvPr id="387" name="Google Shape;387;p29"/>
          <p:cNvSpPr/>
          <p:nvPr/>
        </p:nvSpPr>
        <p:spPr>
          <a:xfrm>
            <a:off x="6956775" y="1954150"/>
            <a:ext cx="2074500" cy="900900"/>
          </a:xfrm>
          <a:prstGeom prst="snip1Rect">
            <a:avLst>
              <a:gd fmla="val 16667" name="adj"/>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Dangerous is the eighth studio album by American singer Michael jackson. It was released by Epic records on November 26, 1991.</a:t>
            </a:r>
            <a:endParaRPr sz="1000"/>
          </a:p>
        </p:txBody>
      </p:sp>
      <p:cxnSp>
        <p:nvCxnSpPr>
          <p:cNvPr id="388" name="Google Shape;388;p29"/>
          <p:cNvCxnSpPr>
            <a:stCxn id="386" idx="1"/>
          </p:cNvCxnSpPr>
          <p:nvPr/>
        </p:nvCxnSpPr>
        <p:spPr>
          <a:xfrm flipH="1">
            <a:off x="1665100" y="2952550"/>
            <a:ext cx="6300" cy="11538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29"/>
          <p:cNvCxnSpPr>
            <a:stCxn id="386" idx="0"/>
            <a:endCxn id="375" idx="2"/>
          </p:cNvCxnSpPr>
          <p:nvPr/>
        </p:nvCxnSpPr>
        <p:spPr>
          <a:xfrm>
            <a:off x="2708650" y="2597500"/>
            <a:ext cx="410100" cy="1365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29"/>
          <p:cNvCxnSpPr>
            <a:stCxn id="378" idx="0"/>
            <a:endCxn id="387" idx="2"/>
          </p:cNvCxnSpPr>
          <p:nvPr/>
        </p:nvCxnSpPr>
        <p:spPr>
          <a:xfrm flipH="1" rot="10800000">
            <a:off x="6555200" y="2404550"/>
            <a:ext cx="401700" cy="588000"/>
          </a:xfrm>
          <a:prstGeom prst="straightConnector1">
            <a:avLst/>
          </a:prstGeom>
          <a:noFill/>
          <a:ln cap="flat" cmpd="sng" w="9525">
            <a:solidFill>
              <a:schemeClr val="dk2"/>
            </a:solidFill>
            <a:prstDash val="solid"/>
            <a:round/>
            <a:headEnd len="med" w="med" type="none"/>
            <a:tailEnd len="med" w="med" type="none"/>
          </a:ln>
        </p:spPr>
      </p:cxnSp>
      <p:sp>
        <p:nvSpPr>
          <p:cNvPr id="391" name="Google Shape;391;p29"/>
          <p:cNvSpPr txBox="1"/>
          <p:nvPr/>
        </p:nvSpPr>
        <p:spPr>
          <a:xfrm>
            <a:off x="4442025" y="44200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92" name="Google Shape;392;p29"/>
          <p:cNvSpPr txBox="1"/>
          <p:nvPr/>
        </p:nvSpPr>
        <p:spPr>
          <a:xfrm>
            <a:off x="6234200" y="3271425"/>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93" name="Google Shape;393;p29"/>
          <p:cNvSpPr txBox="1"/>
          <p:nvPr/>
        </p:nvSpPr>
        <p:spPr>
          <a:xfrm>
            <a:off x="5424150" y="385310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394" name="Google Shape;394;p29"/>
          <p:cNvSpPr txBox="1"/>
          <p:nvPr/>
        </p:nvSpPr>
        <p:spPr>
          <a:xfrm>
            <a:off x="3275050" y="1882363"/>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395" name="Google Shape;395;p29"/>
          <p:cNvSpPr txBox="1"/>
          <p:nvPr/>
        </p:nvSpPr>
        <p:spPr>
          <a:xfrm>
            <a:off x="2836188" y="28595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396" name="Google Shape;396;p29"/>
          <p:cNvSpPr txBox="1"/>
          <p:nvPr/>
        </p:nvSpPr>
        <p:spPr>
          <a:xfrm>
            <a:off x="2813500" y="3836725"/>
            <a:ext cx="120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augmented positive</a:t>
            </a:r>
            <a:endParaRPr sz="200"/>
          </a:p>
        </p:txBody>
      </p:sp>
      <p:sp>
        <p:nvSpPr>
          <p:cNvPr id="397" name="Google Shape;397;p29"/>
          <p:cNvSpPr txBox="1"/>
          <p:nvPr/>
        </p:nvSpPr>
        <p:spPr>
          <a:xfrm rot="-1801897">
            <a:off x="3627609" y="3309947"/>
            <a:ext cx="698932" cy="32336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SCL loss</a:t>
            </a:r>
            <a:endParaRPr b="1" sz="900"/>
          </a:p>
        </p:txBody>
      </p:sp>
      <p:sp>
        <p:nvSpPr>
          <p:cNvPr id="398" name="Google Shape;39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cxnSp>
        <p:nvCxnSpPr>
          <p:cNvPr id="399" name="Google Shape;399;p29"/>
          <p:cNvCxnSpPr/>
          <p:nvPr/>
        </p:nvCxnSpPr>
        <p:spPr>
          <a:xfrm flipH="1">
            <a:off x="2551825" y="3767925"/>
            <a:ext cx="571500" cy="339000"/>
          </a:xfrm>
          <a:prstGeom prst="straightConnector1">
            <a:avLst/>
          </a:prstGeom>
          <a:noFill/>
          <a:ln cap="flat" cmpd="sng" w="9525">
            <a:solidFill>
              <a:schemeClr val="dk2"/>
            </a:solidFill>
            <a:prstDash val="solid"/>
            <a:round/>
            <a:headEnd len="med" w="med" type="none"/>
            <a:tailEnd len="med" w="med" type="none"/>
          </a:ln>
        </p:spPr>
      </p:cxnSp>
      <p:sp>
        <p:nvSpPr>
          <p:cNvPr id="400" name="Google Shape;400;p29"/>
          <p:cNvSpPr/>
          <p:nvPr/>
        </p:nvSpPr>
        <p:spPr>
          <a:xfrm>
            <a:off x="1385350" y="892813"/>
            <a:ext cx="2462100" cy="8229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can be sent from user to user on the peer-to-peer bitcoin network. </a:t>
            </a:r>
            <a:r>
              <a:rPr lang="en-GB" sz="1000">
                <a:solidFill>
                  <a:srgbClr val="005760"/>
                </a:solidFill>
              </a:rPr>
              <a:t>Bitcoin miners join large mining pools to minimize the variance of their income.</a:t>
            </a:r>
            <a:endParaRPr sz="1000">
              <a:solidFill>
                <a:srgbClr val="005760"/>
              </a:solidFill>
            </a:endParaRPr>
          </a:p>
        </p:txBody>
      </p:sp>
      <p:cxnSp>
        <p:nvCxnSpPr>
          <p:cNvPr id="401" name="Google Shape;401;p29"/>
          <p:cNvCxnSpPr/>
          <p:nvPr/>
        </p:nvCxnSpPr>
        <p:spPr>
          <a:xfrm>
            <a:off x="2776275" y="1730150"/>
            <a:ext cx="1140600" cy="313500"/>
          </a:xfrm>
          <a:prstGeom prst="straightConnector1">
            <a:avLst/>
          </a:prstGeom>
          <a:noFill/>
          <a:ln cap="flat" cmpd="sng" w="9525">
            <a:solidFill>
              <a:schemeClr val="dk2"/>
            </a:solidFill>
            <a:prstDash val="solid"/>
            <a:round/>
            <a:headEnd len="med" w="med" type="none"/>
            <a:tailEnd len="med" w="med" type="none"/>
          </a:ln>
        </p:spPr>
      </p:cxnSp>
      <p:sp>
        <p:nvSpPr>
          <p:cNvPr id="402" name="Google Shape;402;p29"/>
          <p:cNvSpPr txBox="1"/>
          <p:nvPr/>
        </p:nvSpPr>
        <p:spPr>
          <a:xfrm>
            <a:off x="5179400" y="1535100"/>
            <a:ext cx="120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augmented positive</a:t>
            </a:r>
            <a:endParaRPr sz="200"/>
          </a:p>
        </p:txBody>
      </p:sp>
      <p:sp>
        <p:nvSpPr>
          <p:cNvPr id="403" name="Google Shape;403;p29"/>
          <p:cNvSpPr/>
          <p:nvPr/>
        </p:nvSpPr>
        <p:spPr>
          <a:xfrm>
            <a:off x="4281575" y="912050"/>
            <a:ext cx="1716900" cy="7101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Bitcoin miners join large mining pools to minimize the variance of their income.</a:t>
            </a:r>
            <a:endParaRPr>
              <a:solidFill>
                <a:schemeClr val="dk1"/>
              </a:solidFill>
            </a:endParaRPr>
          </a:p>
        </p:txBody>
      </p:sp>
      <p:cxnSp>
        <p:nvCxnSpPr>
          <p:cNvPr id="404" name="Google Shape;404;p29"/>
          <p:cNvCxnSpPr>
            <a:stCxn id="403" idx="1"/>
          </p:cNvCxnSpPr>
          <p:nvPr/>
        </p:nvCxnSpPr>
        <p:spPr>
          <a:xfrm>
            <a:off x="5140025" y="1622150"/>
            <a:ext cx="120600" cy="2952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29"/>
          <p:cNvCxnSpPr>
            <a:stCxn id="400" idx="0"/>
            <a:endCxn id="403" idx="2"/>
          </p:cNvCxnSpPr>
          <p:nvPr/>
        </p:nvCxnSpPr>
        <p:spPr>
          <a:xfrm flipH="1" rot="10800000">
            <a:off x="3847450" y="1267063"/>
            <a:ext cx="434100" cy="372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29"/>
          <p:cNvSpPr/>
          <p:nvPr/>
        </p:nvSpPr>
        <p:spPr>
          <a:xfrm>
            <a:off x="6930150" y="1080663"/>
            <a:ext cx="1542300" cy="643800"/>
          </a:xfrm>
          <a:prstGeom prst="roundRect">
            <a:avLst>
              <a:gd fmla="val 16667" name="adj"/>
            </a:avLst>
          </a:prstGeom>
          <a:solidFill>
            <a:srgbClr val="F77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What is Bitcoin?</a:t>
            </a:r>
            <a:endParaRPr>
              <a:solidFill>
                <a:schemeClr val="lt1"/>
              </a:solidFill>
            </a:endParaRPr>
          </a:p>
        </p:txBody>
      </p:sp>
      <p:sp>
        <p:nvSpPr>
          <p:cNvPr id="407" name="Google Shape;407;p29"/>
          <p:cNvSpPr txBox="1"/>
          <p:nvPr/>
        </p:nvSpPr>
        <p:spPr>
          <a:xfrm>
            <a:off x="7387750" y="726138"/>
            <a:ext cx="6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Query</a:t>
            </a:r>
            <a:endParaRPr/>
          </a:p>
        </p:txBody>
      </p:sp>
      <p:sp>
        <p:nvSpPr>
          <p:cNvPr id="408" name="Google Shape;408;p29"/>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Supervised Contrastive Learning</a:t>
            </a:r>
            <a:endParaRPr sz="3500">
              <a:solidFill>
                <a:schemeClr val="lt1"/>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2"/>
          <p:cNvSpPr txBox="1"/>
          <p:nvPr>
            <p:ph idx="1" type="body"/>
          </p:nvPr>
        </p:nvSpPr>
        <p:spPr>
          <a:xfrm>
            <a:off x="4147404" y="1798575"/>
            <a:ext cx="786300" cy="5670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2A6BA5"/>
              </a:buClr>
              <a:buSzPts val="4500"/>
              <a:buNone/>
            </a:pPr>
            <a:r>
              <a:rPr lang="en-GB"/>
              <a:t>01</a:t>
            </a:r>
            <a:endParaRPr/>
          </a:p>
        </p:txBody>
      </p:sp>
      <p:sp>
        <p:nvSpPr>
          <p:cNvPr id="76" name="Google Shape;76;p12"/>
          <p:cNvSpPr txBox="1"/>
          <p:nvPr>
            <p:ph idx="3" type="body"/>
          </p:nvPr>
        </p:nvSpPr>
        <p:spPr>
          <a:xfrm>
            <a:off x="3042751" y="3022758"/>
            <a:ext cx="3058500" cy="4710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0517C"/>
              </a:buClr>
              <a:buSzPts val="3000"/>
              <a:buNone/>
            </a:pPr>
            <a:r>
              <a:rPr lang="en-GB">
                <a:latin typeface="Arial"/>
                <a:ea typeface="Arial"/>
                <a:cs typeface="Arial"/>
                <a:sym typeface="Arial"/>
              </a:rPr>
              <a:t>Introduction</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0"/>
          <p:cNvSpPr txBox="1"/>
          <p:nvPr>
            <p:ph type="title"/>
          </p:nvPr>
        </p:nvSpPr>
        <p:spPr>
          <a:xfrm>
            <a:off x="185400" y="153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Ranking Supervised Contrastive loss</a:t>
            </a:r>
            <a:endParaRPr/>
          </a:p>
        </p:txBody>
      </p:sp>
      <p:sp>
        <p:nvSpPr>
          <p:cNvPr id="414" name="Google Shape;414;p30"/>
          <p:cNvSpPr/>
          <p:nvPr/>
        </p:nvSpPr>
        <p:spPr>
          <a:xfrm>
            <a:off x="4391775" y="2855050"/>
            <a:ext cx="343800" cy="3321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5113700" y="18614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118725" y="2567975"/>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118725" y="35210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3847450" y="1959000"/>
            <a:ext cx="343800" cy="3321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6383300" y="299255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5544525" y="3546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4528125" y="4088000"/>
            <a:ext cx="343800" cy="33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30"/>
          <p:cNvCxnSpPr/>
          <p:nvPr/>
        </p:nvCxnSpPr>
        <p:spPr>
          <a:xfrm flipH="1">
            <a:off x="4642975" y="2144950"/>
            <a:ext cx="600300" cy="710100"/>
          </a:xfrm>
          <a:prstGeom prst="straightConnector1">
            <a:avLst/>
          </a:prstGeom>
          <a:noFill/>
          <a:ln cap="flat" cmpd="sng" w="9525">
            <a:solidFill>
              <a:srgbClr val="38761D"/>
            </a:solidFill>
            <a:prstDash val="dash"/>
            <a:round/>
            <a:headEnd len="med" w="med" type="none"/>
            <a:tailEnd len="med" w="med" type="triangle"/>
          </a:ln>
        </p:spPr>
      </p:cxnSp>
      <p:cxnSp>
        <p:nvCxnSpPr>
          <p:cNvPr id="423" name="Google Shape;423;p30"/>
          <p:cNvCxnSpPr/>
          <p:nvPr/>
        </p:nvCxnSpPr>
        <p:spPr>
          <a:xfrm>
            <a:off x="4105425" y="2242450"/>
            <a:ext cx="422700" cy="612600"/>
          </a:xfrm>
          <a:prstGeom prst="straightConnector1">
            <a:avLst/>
          </a:prstGeom>
          <a:noFill/>
          <a:ln cap="flat" cmpd="sng" w="9525">
            <a:solidFill>
              <a:srgbClr val="38761D"/>
            </a:solidFill>
            <a:prstDash val="dash"/>
            <a:round/>
            <a:headEnd len="med" w="med" type="none"/>
            <a:tailEnd len="med" w="med" type="triangle"/>
          </a:ln>
        </p:spPr>
      </p:cxnSp>
      <p:cxnSp>
        <p:nvCxnSpPr>
          <p:cNvPr id="424" name="Google Shape;424;p30"/>
          <p:cNvCxnSpPr/>
          <p:nvPr/>
        </p:nvCxnSpPr>
        <p:spPr>
          <a:xfrm>
            <a:off x="3462527" y="2787940"/>
            <a:ext cx="979500" cy="169800"/>
          </a:xfrm>
          <a:prstGeom prst="straightConnector1">
            <a:avLst/>
          </a:prstGeom>
          <a:noFill/>
          <a:ln cap="flat" cmpd="sng" w="9525">
            <a:solidFill>
              <a:srgbClr val="38761D"/>
            </a:solidFill>
            <a:prstDash val="dash"/>
            <a:round/>
            <a:headEnd len="med" w="med" type="none"/>
            <a:tailEnd len="med" w="med" type="triangle"/>
          </a:ln>
        </p:spPr>
      </p:cxnSp>
      <p:cxnSp>
        <p:nvCxnSpPr>
          <p:cNvPr id="425" name="Google Shape;425;p30"/>
          <p:cNvCxnSpPr/>
          <p:nvPr/>
        </p:nvCxnSpPr>
        <p:spPr>
          <a:xfrm flipH="1" rot="10800000">
            <a:off x="3412275" y="3070100"/>
            <a:ext cx="979500" cy="548400"/>
          </a:xfrm>
          <a:prstGeom prst="straightConnector1">
            <a:avLst/>
          </a:prstGeom>
          <a:noFill/>
          <a:ln cap="flat" cmpd="sng" w="9525">
            <a:solidFill>
              <a:srgbClr val="38761D"/>
            </a:solidFill>
            <a:prstDash val="dash"/>
            <a:round/>
            <a:headEnd len="med" w="med" type="none"/>
            <a:tailEnd len="med" w="med" type="triangle"/>
          </a:ln>
        </p:spPr>
      </p:cxnSp>
      <p:cxnSp>
        <p:nvCxnSpPr>
          <p:cNvPr id="426" name="Google Shape;426;p30"/>
          <p:cNvCxnSpPr>
            <a:stCxn id="414" idx="5"/>
            <a:endCxn id="420" idx="1"/>
          </p:cNvCxnSpPr>
          <p:nvPr/>
        </p:nvCxnSpPr>
        <p:spPr>
          <a:xfrm>
            <a:off x="4685227" y="3138515"/>
            <a:ext cx="909600" cy="456000"/>
          </a:xfrm>
          <a:prstGeom prst="straightConnector1">
            <a:avLst/>
          </a:prstGeom>
          <a:noFill/>
          <a:ln cap="flat" cmpd="sng" w="9525">
            <a:solidFill>
              <a:srgbClr val="CC0000"/>
            </a:solidFill>
            <a:prstDash val="dash"/>
            <a:round/>
            <a:headEnd len="med" w="med" type="triangle"/>
            <a:tailEnd len="med" w="med" type="triangle"/>
          </a:ln>
        </p:spPr>
      </p:cxnSp>
      <p:cxnSp>
        <p:nvCxnSpPr>
          <p:cNvPr id="427" name="Google Shape;427;p30"/>
          <p:cNvCxnSpPr>
            <a:stCxn id="415" idx="5"/>
            <a:endCxn id="419" idx="2"/>
          </p:cNvCxnSpPr>
          <p:nvPr/>
        </p:nvCxnSpPr>
        <p:spPr>
          <a:xfrm>
            <a:off x="5407152" y="2144865"/>
            <a:ext cx="976200" cy="1013700"/>
          </a:xfrm>
          <a:prstGeom prst="straightConnector1">
            <a:avLst/>
          </a:prstGeom>
          <a:noFill/>
          <a:ln cap="flat" cmpd="sng" w="9525">
            <a:solidFill>
              <a:srgbClr val="CC0000"/>
            </a:solidFill>
            <a:prstDash val="dash"/>
            <a:round/>
            <a:headEnd len="med" w="med" type="triangle"/>
            <a:tailEnd len="med" w="med" type="triangle"/>
          </a:ln>
        </p:spPr>
      </p:cxnSp>
      <p:sp>
        <p:nvSpPr>
          <p:cNvPr id="428" name="Google Shape;428;p30"/>
          <p:cNvSpPr/>
          <p:nvPr/>
        </p:nvSpPr>
        <p:spPr>
          <a:xfrm>
            <a:off x="1420875" y="4123275"/>
            <a:ext cx="1647600" cy="6774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is acc. To some is a store of value just like gold.</a:t>
            </a:r>
            <a:endParaRPr sz="1000"/>
          </a:p>
        </p:txBody>
      </p:sp>
      <p:sp>
        <p:nvSpPr>
          <p:cNvPr id="429" name="Google Shape;429;p30"/>
          <p:cNvSpPr/>
          <p:nvPr/>
        </p:nvSpPr>
        <p:spPr>
          <a:xfrm>
            <a:off x="634150" y="2242450"/>
            <a:ext cx="2074500" cy="7101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is a decentralized digital currency. </a:t>
            </a:r>
            <a:r>
              <a:rPr lang="en-GB" sz="1000">
                <a:solidFill>
                  <a:srgbClr val="005760"/>
                </a:solidFill>
                <a:highlight>
                  <a:schemeClr val="lt2"/>
                </a:highlight>
              </a:rPr>
              <a:t>Bitcoin is acc. To some is a store of value just like gold.</a:t>
            </a:r>
            <a:endParaRPr sz="1000">
              <a:solidFill>
                <a:srgbClr val="005760"/>
              </a:solidFill>
              <a:highlight>
                <a:schemeClr val="lt2"/>
              </a:highlight>
            </a:endParaRPr>
          </a:p>
          <a:p>
            <a:pPr indent="0" lvl="0" marL="0" rtl="0" algn="l">
              <a:spcBef>
                <a:spcPts val="0"/>
              </a:spcBef>
              <a:spcAft>
                <a:spcPts val="0"/>
              </a:spcAft>
              <a:buNone/>
            </a:pPr>
            <a:r>
              <a:t/>
            </a:r>
            <a:endParaRPr sz="1000"/>
          </a:p>
        </p:txBody>
      </p:sp>
      <p:sp>
        <p:nvSpPr>
          <p:cNvPr id="430" name="Google Shape;430;p30"/>
          <p:cNvSpPr/>
          <p:nvPr/>
        </p:nvSpPr>
        <p:spPr>
          <a:xfrm>
            <a:off x="6956775" y="1954150"/>
            <a:ext cx="2074500" cy="900900"/>
          </a:xfrm>
          <a:prstGeom prst="snip1Rect">
            <a:avLst>
              <a:gd fmla="val 16667" name="adj"/>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Dangerous is the eighth studio album by American singer Michael jackson. It was released by Epic records on November 26, 1991.</a:t>
            </a:r>
            <a:endParaRPr sz="1000"/>
          </a:p>
        </p:txBody>
      </p:sp>
      <p:cxnSp>
        <p:nvCxnSpPr>
          <p:cNvPr id="431" name="Google Shape;431;p30"/>
          <p:cNvCxnSpPr>
            <a:stCxn id="429" idx="1"/>
          </p:cNvCxnSpPr>
          <p:nvPr/>
        </p:nvCxnSpPr>
        <p:spPr>
          <a:xfrm flipH="1">
            <a:off x="1665100" y="2952550"/>
            <a:ext cx="6300" cy="115380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30"/>
          <p:cNvCxnSpPr>
            <a:stCxn id="429" idx="0"/>
            <a:endCxn id="416" idx="2"/>
          </p:cNvCxnSpPr>
          <p:nvPr/>
        </p:nvCxnSpPr>
        <p:spPr>
          <a:xfrm>
            <a:off x="2708650" y="2597500"/>
            <a:ext cx="410100" cy="136500"/>
          </a:xfrm>
          <a:prstGeom prst="straightConnector1">
            <a:avLst/>
          </a:prstGeom>
          <a:noFill/>
          <a:ln cap="flat" cmpd="sng" w="9525">
            <a:solidFill>
              <a:schemeClr val="dk2"/>
            </a:solidFill>
            <a:prstDash val="solid"/>
            <a:round/>
            <a:headEnd len="med" w="med" type="none"/>
            <a:tailEnd len="med" w="med" type="triangle"/>
          </a:ln>
        </p:spPr>
      </p:cxnSp>
      <p:cxnSp>
        <p:nvCxnSpPr>
          <p:cNvPr id="433" name="Google Shape;433;p30"/>
          <p:cNvCxnSpPr>
            <a:stCxn id="419" idx="0"/>
            <a:endCxn id="430" idx="2"/>
          </p:cNvCxnSpPr>
          <p:nvPr/>
        </p:nvCxnSpPr>
        <p:spPr>
          <a:xfrm flipH="1" rot="10800000">
            <a:off x="6555200" y="2404550"/>
            <a:ext cx="401700" cy="588000"/>
          </a:xfrm>
          <a:prstGeom prst="straightConnector1">
            <a:avLst/>
          </a:prstGeom>
          <a:noFill/>
          <a:ln cap="flat" cmpd="sng" w="9525">
            <a:solidFill>
              <a:schemeClr val="dk2"/>
            </a:solidFill>
            <a:prstDash val="solid"/>
            <a:round/>
            <a:headEnd len="med" w="med" type="none"/>
            <a:tailEnd len="med" w="med" type="none"/>
          </a:ln>
        </p:spPr>
      </p:cxnSp>
      <p:sp>
        <p:nvSpPr>
          <p:cNvPr id="434" name="Google Shape;434;p30"/>
          <p:cNvSpPr txBox="1"/>
          <p:nvPr/>
        </p:nvSpPr>
        <p:spPr>
          <a:xfrm>
            <a:off x="4442025" y="44200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435" name="Google Shape;435;p30"/>
          <p:cNvSpPr txBox="1"/>
          <p:nvPr/>
        </p:nvSpPr>
        <p:spPr>
          <a:xfrm>
            <a:off x="6234200" y="3271425"/>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436" name="Google Shape;436;p30"/>
          <p:cNvSpPr txBox="1"/>
          <p:nvPr/>
        </p:nvSpPr>
        <p:spPr>
          <a:xfrm>
            <a:off x="5424150" y="385310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negative</a:t>
            </a:r>
            <a:endParaRPr sz="200"/>
          </a:p>
        </p:txBody>
      </p:sp>
      <p:sp>
        <p:nvSpPr>
          <p:cNvPr id="437" name="Google Shape;437;p30"/>
          <p:cNvSpPr txBox="1"/>
          <p:nvPr/>
        </p:nvSpPr>
        <p:spPr>
          <a:xfrm>
            <a:off x="3275050" y="1882363"/>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438" name="Google Shape;438;p30"/>
          <p:cNvSpPr txBox="1"/>
          <p:nvPr/>
        </p:nvSpPr>
        <p:spPr>
          <a:xfrm>
            <a:off x="2836188" y="2859550"/>
            <a:ext cx="6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positive</a:t>
            </a:r>
            <a:endParaRPr sz="200"/>
          </a:p>
        </p:txBody>
      </p:sp>
      <p:sp>
        <p:nvSpPr>
          <p:cNvPr id="439" name="Google Shape;439;p30"/>
          <p:cNvSpPr txBox="1"/>
          <p:nvPr/>
        </p:nvSpPr>
        <p:spPr>
          <a:xfrm>
            <a:off x="2813500" y="3836725"/>
            <a:ext cx="120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augmented positive</a:t>
            </a:r>
            <a:endParaRPr sz="200"/>
          </a:p>
        </p:txBody>
      </p:sp>
      <p:sp>
        <p:nvSpPr>
          <p:cNvPr id="440" name="Google Shape;440;p30"/>
          <p:cNvSpPr txBox="1"/>
          <p:nvPr/>
        </p:nvSpPr>
        <p:spPr>
          <a:xfrm rot="-1801897">
            <a:off x="3627609" y="3309947"/>
            <a:ext cx="698932" cy="32336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SCL loss</a:t>
            </a:r>
            <a:endParaRPr b="1" sz="900"/>
          </a:p>
        </p:txBody>
      </p:sp>
      <p:cxnSp>
        <p:nvCxnSpPr>
          <p:cNvPr id="441" name="Google Shape;441;p30"/>
          <p:cNvCxnSpPr>
            <a:stCxn id="421" idx="1"/>
            <a:endCxn id="439" idx="0"/>
          </p:cNvCxnSpPr>
          <p:nvPr/>
        </p:nvCxnSpPr>
        <p:spPr>
          <a:xfrm rot="10800000">
            <a:off x="3415373" y="3836635"/>
            <a:ext cx="1163100" cy="300000"/>
          </a:xfrm>
          <a:prstGeom prst="straightConnector1">
            <a:avLst/>
          </a:prstGeom>
          <a:noFill/>
          <a:ln cap="flat" cmpd="sng" w="9525">
            <a:solidFill>
              <a:srgbClr val="CC0000"/>
            </a:solidFill>
            <a:prstDash val="dash"/>
            <a:round/>
            <a:headEnd len="med" w="med" type="triangle"/>
            <a:tailEnd len="med" w="med" type="triangle"/>
          </a:ln>
        </p:spPr>
      </p:cxnSp>
      <p:sp>
        <p:nvSpPr>
          <p:cNvPr id="442" name="Google Shape;442;p30"/>
          <p:cNvSpPr txBox="1"/>
          <p:nvPr/>
        </p:nvSpPr>
        <p:spPr>
          <a:xfrm rot="1500124">
            <a:off x="4761329" y="3077187"/>
            <a:ext cx="909971" cy="3231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t>Pairwise loss</a:t>
            </a:r>
            <a:endParaRPr b="1" sz="900"/>
          </a:p>
        </p:txBody>
      </p:sp>
      <p:sp>
        <p:nvSpPr>
          <p:cNvPr id="443" name="Google Shape;44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cxnSp>
        <p:nvCxnSpPr>
          <p:cNvPr id="444" name="Google Shape;444;p30"/>
          <p:cNvCxnSpPr/>
          <p:nvPr/>
        </p:nvCxnSpPr>
        <p:spPr>
          <a:xfrm flipH="1">
            <a:off x="2551825" y="3767925"/>
            <a:ext cx="571500" cy="339000"/>
          </a:xfrm>
          <a:prstGeom prst="straightConnector1">
            <a:avLst/>
          </a:prstGeom>
          <a:noFill/>
          <a:ln cap="flat" cmpd="sng" w="9525">
            <a:solidFill>
              <a:schemeClr val="dk2"/>
            </a:solidFill>
            <a:prstDash val="solid"/>
            <a:round/>
            <a:headEnd len="med" w="med" type="none"/>
            <a:tailEnd len="med" w="med" type="none"/>
          </a:ln>
        </p:spPr>
      </p:cxnSp>
      <p:sp>
        <p:nvSpPr>
          <p:cNvPr id="445" name="Google Shape;445;p30"/>
          <p:cNvSpPr/>
          <p:nvPr/>
        </p:nvSpPr>
        <p:spPr>
          <a:xfrm>
            <a:off x="1385350" y="892813"/>
            <a:ext cx="2462100" cy="8229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Bitcoin can be sent from user to user on the peer-to-peer bitcoin network. </a:t>
            </a:r>
            <a:r>
              <a:rPr lang="en-GB" sz="1000">
                <a:solidFill>
                  <a:srgbClr val="005760"/>
                </a:solidFill>
              </a:rPr>
              <a:t>Bitcoin miners join large mining pools to minimize the variance of their income.</a:t>
            </a:r>
            <a:endParaRPr sz="1000">
              <a:solidFill>
                <a:srgbClr val="005760"/>
              </a:solidFill>
            </a:endParaRPr>
          </a:p>
        </p:txBody>
      </p:sp>
      <p:cxnSp>
        <p:nvCxnSpPr>
          <p:cNvPr id="446" name="Google Shape;446;p30"/>
          <p:cNvCxnSpPr/>
          <p:nvPr/>
        </p:nvCxnSpPr>
        <p:spPr>
          <a:xfrm>
            <a:off x="2776275" y="1730150"/>
            <a:ext cx="1140600" cy="313500"/>
          </a:xfrm>
          <a:prstGeom prst="straightConnector1">
            <a:avLst/>
          </a:prstGeom>
          <a:noFill/>
          <a:ln cap="flat" cmpd="sng" w="9525">
            <a:solidFill>
              <a:schemeClr val="dk2"/>
            </a:solidFill>
            <a:prstDash val="solid"/>
            <a:round/>
            <a:headEnd len="med" w="med" type="none"/>
            <a:tailEnd len="med" w="med" type="none"/>
          </a:ln>
        </p:spPr>
      </p:cxnSp>
      <p:sp>
        <p:nvSpPr>
          <p:cNvPr id="447" name="Google Shape;447;p30"/>
          <p:cNvSpPr txBox="1"/>
          <p:nvPr/>
        </p:nvSpPr>
        <p:spPr>
          <a:xfrm>
            <a:off x="5179400" y="1535100"/>
            <a:ext cx="120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augmented positive</a:t>
            </a:r>
            <a:endParaRPr sz="200"/>
          </a:p>
        </p:txBody>
      </p:sp>
      <p:sp>
        <p:nvSpPr>
          <p:cNvPr id="448" name="Google Shape;448;p30"/>
          <p:cNvSpPr/>
          <p:nvPr/>
        </p:nvSpPr>
        <p:spPr>
          <a:xfrm>
            <a:off x="4281575" y="912050"/>
            <a:ext cx="1716900" cy="710100"/>
          </a:xfrm>
          <a:prstGeom prst="snip1Rect">
            <a:avLst>
              <a:gd fmla="val 16667" name="adj"/>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rPr>
              <a:t>Bitcoin miners join large mining pools to minimize the variance of their income.</a:t>
            </a:r>
            <a:endParaRPr>
              <a:solidFill>
                <a:schemeClr val="dk1"/>
              </a:solidFill>
            </a:endParaRPr>
          </a:p>
        </p:txBody>
      </p:sp>
      <p:cxnSp>
        <p:nvCxnSpPr>
          <p:cNvPr id="449" name="Google Shape;449;p30"/>
          <p:cNvCxnSpPr>
            <a:stCxn id="448" idx="1"/>
          </p:cNvCxnSpPr>
          <p:nvPr/>
        </p:nvCxnSpPr>
        <p:spPr>
          <a:xfrm>
            <a:off x="5140025" y="1622150"/>
            <a:ext cx="120600" cy="2952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30"/>
          <p:cNvCxnSpPr>
            <a:stCxn id="445" idx="0"/>
            <a:endCxn id="448" idx="2"/>
          </p:cNvCxnSpPr>
          <p:nvPr/>
        </p:nvCxnSpPr>
        <p:spPr>
          <a:xfrm flipH="1" rot="10800000">
            <a:off x="3847450" y="1267063"/>
            <a:ext cx="434100" cy="3720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30"/>
          <p:cNvSpPr/>
          <p:nvPr/>
        </p:nvSpPr>
        <p:spPr>
          <a:xfrm>
            <a:off x="6930150" y="1080663"/>
            <a:ext cx="1542300" cy="643800"/>
          </a:xfrm>
          <a:prstGeom prst="roundRect">
            <a:avLst>
              <a:gd fmla="val 16667" name="adj"/>
            </a:avLst>
          </a:prstGeom>
          <a:solidFill>
            <a:srgbClr val="F77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What is Bitcoin?</a:t>
            </a:r>
            <a:endParaRPr>
              <a:solidFill>
                <a:schemeClr val="lt1"/>
              </a:solidFill>
            </a:endParaRPr>
          </a:p>
        </p:txBody>
      </p:sp>
      <p:sp>
        <p:nvSpPr>
          <p:cNvPr id="452" name="Google Shape;452;p30"/>
          <p:cNvSpPr txBox="1"/>
          <p:nvPr/>
        </p:nvSpPr>
        <p:spPr>
          <a:xfrm>
            <a:off x="7387750" y="726138"/>
            <a:ext cx="6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Query</a:t>
            </a:r>
            <a:endParaRPr/>
          </a:p>
        </p:txBody>
      </p:sp>
      <p:sp>
        <p:nvSpPr>
          <p:cNvPr id="453" name="Google Shape;453;p30"/>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Ranking Supervised Contrastive Loss</a:t>
            </a:r>
            <a:endParaRPr sz="3500">
              <a:solidFill>
                <a:schemeClr val="lt1"/>
              </a:solidFill>
              <a:highlight>
                <a:schemeClr val="dk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31"/>
          <p:cNvPicPr preferRelativeResize="0"/>
          <p:nvPr/>
        </p:nvPicPr>
        <p:blipFill>
          <a:blip r:embed="rId3">
            <a:alphaModFix/>
          </a:blip>
          <a:stretch>
            <a:fillRect/>
          </a:stretch>
        </p:blipFill>
        <p:spPr>
          <a:xfrm>
            <a:off x="1041463" y="1728488"/>
            <a:ext cx="6886575" cy="962025"/>
          </a:xfrm>
          <a:prstGeom prst="rect">
            <a:avLst/>
          </a:prstGeom>
          <a:noFill/>
          <a:ln>
            <a:noFill/>
          </a:ln>
        </p:spPr>
      </p:pic>
      <p:cxnSp>
        <p:nvCxnSpPr>
          <p:cNvPr id="459" name="Google Shape;459;p31"/>
          <p:cNvCxnSpPr/>
          <p:nvPr/>
        </p:nvCxnSpPr>
        <p:spPr>
          <a:xfrm flipH="1">
            <a:off x="7376650" y="1368025"/>
            <a:ext cx="610200" cy="429300"/>
          </a:xfrm>
          <a:prstGeom prst="straightConnector1">
            <a:avLst/>
          </a:prstGeom>
          <a:noFill/>
          <a:ln cap="flat" cmpd="sng" w="9525">
            <a:solidFill>
              <a:srgbClr val="B45F06"/>
            </a:solidFill>
            <a:prstDash val="solid"/>
            <a:round/>
            <a:headEnd len="med" w="med" type="none"/>
            <a:tailEnd len="med" w="med" type="triangle"/>
          </a:ln>
        </p:spPr>
      </p:cxnSp>
      <p:sp>
        <p:nvSpPr>
          <p:cNvPr id="460" name="Google Shape;460;p31"/>
          <p:cNvSpPr txBox="1"/>
          <p:nvPr/>
        </p:nvSpPr>
        <p:spPr>
          <a:xfrm>
            <a:off x="7558300" y="1017725"/>
            <a:ext cx="196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rPr>
              <a:t>Temperature</a:t>
            </a:r>
            <a:endParaRPr sz="1600">
              <a:solidFill>
                <a:schemeClr val="dk1"/>
              </a:solidFill>
            </a:endParaRPr>
          </a:p>
        </p:txBody>
      </p:sp>
      <p:sp>
        <p:nvSpPr>
          <p:cNvPr id="461" name="Google Shape;46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cxnSp>
        <p:nvCxnSpPr>
          <p:cNvPr id="462" name="Google Shape;462;p31"/>
          <p:cNvCxnSpPr/>
          <p:nvPr/>
        </p:nvCxnSpPr>
        <p:spPr>
          <a:xfrm flipH="1">
            <a:off x="6404150" y="1374725"/>
            <a:ext cx="147600" cy="402600"/>
          </a:xfrm>
          <a:prstGeom prst="straightConnector1">
            <a:avLst/>
          </a:prstGeom>
          <a:noFill/>
          <a:ln cap="flat" cmpd="sng" w="9525">
            <a:solidFill>
              <a:srgbClr val="B45F06"/>
            </a:solidFill>
            <a:prstDash val="solid"/>
            <a:round/>
            <a:headEnd len="med" w="med" type="none"/>
            <a:tailEnd len="med" w="med" type="triangle"/>
          </a:ln>
        </p:spPr>
      </p:cxnSp>
      <p:cxnSp>
        <p:nvCxnSpPr>
          <p:cNvPr id="463" name="Google Shape;463;p31"/>
          <p:cNvCxnSpPr/>
          <p:nvPr/>
        </p:nvCxnSpPr>
        <p:spPr>
          <a:xfrm>
            <a:off x="6672475" y="1394850"/>
            <a:ext cx="301800" cy="395700"/>
          </a:xfrm>
          <a:prstGeom prst="straightConnector1">
            <a:avLst/>
          </a:prstGeom>
          <a:noFill/>
          <a:ln cap="flat" cmpd="sng" w="9525">
            <a:solidFill>
              <a:srgbClr val="B45F06"/>
            </a:solidFill>
            <a:prstDash val="solid"/>
            <a:round/>
            <a:headEnd len="med" w="med" type="none"/>
            <a:tailEnd len="med" w="med" type="triangle"/>
          </a:ln>
        </p:spPr>
      </p:cxnSp>
      <p:sp>
        <p:nvSpPr>
          <p:cNvPr id="464" name="Google Shape;464;p31"/>
          <p:cNvSpPr txBox="1"/>
          <p:nvPr/>
        </p:nvSpPr>
        <p:spPr>
          <a:xfrm>
            <a:off x="6136025" y="1033175"/>
            <a:ext cx="13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Positives</a:t>
            </a:r>
            <a:endParaRPr>
              <a:solidFill>
                <a:schemeClr val="dk1"/>
              </a:solidFill>
            </a:endParaRPr>
          </a:p>
        </p:txBody>
      </p:sp>
      <p:sp>
        <p:nvSpPr>
          <p:cNvPr id="465" name="Google Shape;465;p31"/>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Supervised Contrastive Loss</a:t>
            </a:r>
            <a:endParaRPr sz="3500">
              <a:solidFill>
                <a:schemeClr val="lt1"/>
              </a:solidFill>
              <a:highlight>
                <a:schemeClr val="dk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32"/>
          <p:cNvPicPr preferRelativeResize="0"/>
          <p:nvPr/>
        </p:nvPicPr>
        <p:blipFill>
          <a:blip r:embed="rId3">
            <a:alphaModFix/>
          </a:blip>
          <a:stretch>
            <a:fillRect/>
          </a:stretch>
        </p:blipFill>
        <p:spPr>
          <a:xfrm>
            <a:off x="917063" y="1183563"/>
            <a:ext cx="6886575" cy="962025"/>
          </a:xfrm>
          <a:prstGeom prst="rect">
            <a:avLst/>
          </a:prstGeom>
          <a:noFill/>
          <a:ln>
            <a:noFill/>
          </a:ln>
        </p:spPr>
      </p:pic>
      <p:sp>
        <p:nvSpPr>
          <p:cNvPr id="471" name="Google Shape;471;p32"/>
          <p:cNvSpPr txBox="1"/>
          <p:nvPr>
            <p:ph idx="1" type="body"/>
          </p:nvPr>
        </p:nvSpPr>
        <p:spPr>
          <a:xfrm>
            <a:off x="466600" y="2470348"/>
            <a:ext cx="7290300" cy="1118400"/>
          </a:xfrm>
          <a:prstGeom prst="rect">
            <a:avLst/>
          </a:prstGeom>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B45F06"/>
                </a:solidFill>
                <a:highlight>
                  <a:schemeClr val="lt1"/>
                </a:highlight>
              </a:rPr>
              <a:t>        </a:t>
            </a:r>
            <a:endParaRPr>
              <a:solidFill>
                <a:srgbClr val="B45F06"/>
              </a:solidFill>
              <a:highlight>
                <a:schemeClr val="lt1"/>
              </a:highlight>
            </a:endParaRPr>
          </a:p>
        </p:txBody>
      </p:sp>
      <p:pic>
        <p:nvPicPr>
          <p:cNvPr id="472" name="Google Shape;472;p32"/>
          <p:cNvPicPr preferRelativeResize="0"/>
          <p:nvPr/>
        </p:nvPicPr>
        <p:blipFill>
          <a:blip r:embed="rId4">
            <a:alphaModFix/>
          </a:blip>
          <a:stretch>
            <a:fillRect/>
          </a:stretch>
        </p:blipFill>
        <p:spPr>
          <a:xfrm>
            <a:off x="519275" y="2769625"/>
            <a:ext cx="7164358" cy="572700"/>
          </a:xfrm>
          <a:prstGeom prst="rect">
            <a:avLst/>
          </a:prstGeom>
          <a:noFill/>
          <a:ln>
            <a:noFill/>
          </a:ln>
        </p:spPr>
      </p:pic>
      <p:sp>
        <p:nvSpPr>
          <p:cNvPr id="473" name="Google Shape;47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474" name="Google Shape;474;p32"/>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Ranking Supervised Contrastive Loss</a:t>
            </a:r>
            <a:endParaRPr sz="3500">
              <a:solidFill>
                <a:schemeClr val="lt1"/>
              </a:solidFill>
              <a:highlight>
                <a:schemeClr val="dk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txBox="1"/>
          <p:nvPr/>
        </p:nvSpPr>
        <p:spPr>
          <a:xfrm>
            <a:off x="124925" y="1430425"/>
            <a:ext cx="1473000" cy="6774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700">
                <a:solidFill>
                  <a:srgbClr val="003049"/>
                </a:solidFill>
                <a:latin typeface="Titillium Web"/>
                <a:ea typeface="Titillium Web"/>
                <a:cs typeface="Titillium Web"/>
                <a:sym typeface="Titillium Web"/>
              </a:rPr>
              <a:t>N </a:t>
            </a:r>
            <a:r>
              <a:rPr lang="en-GB" sz="1700">
                <a:solidFill>
                  <a:srgbClr val="003049"/>
                </a:solidFill>
                <a:latin typeface="Titillium Web"/>
                <a:ea typeface="Titillium Web"/>
                <a:cs typeface="Titillium Web"/>
                <a:sym typeface="Titillium Web"/>
              </a:rPr>
              <a:t>(q,D+) training data</a:t>
            </a:r>
            <a:endParaRPr sz="1700">
              <a:solidFill>
                <a:srgbClr val="B45F06"/>
              </a:solidFill>
            </a:endParaRPr>
          </a:p>
        </p:txBody>
      </p:sp>
      <p:cxnSp>
        <p:nvCxnSpPr>
          <p:cNvPr id="480" name="Google Shape;480;p33"/>
          <p:cNvCxnSpPr>
            <a:stCxn id="479" idx="3"/>
            <a:endCxn id="481" idx="1"/>
          </p:cNvCxnSpPr>
          <p:nvPr/>
        </p:nvCxnSpPr>
        <p:spPr>
          <a:xfrm>
            <a:off x="1597925" y="1769125"/>
            <a:ext cx="1765800" cy="1090200"/>
          </a:xfrm>
          <a:prstGeom prst="straightConnector1">
            <a:avLst/>
          </a:prstGeom>
          <a:noFill/>
          <a:ln cap="flat" cmpd="sng" w="28575">
            <a:solidFill>
              <a:srgbClr val="F77F00"/>
            </a:solidFill>
            <a:prstDash val="solid"/>
            <a:round/>
            <a:headEnd len="med" w="med" type="none"/>
            <a:tailEnd len="med" w="med" type="triangle"/>
          </a:ln>
        </p:spPr>
      </p:cxnSp>
      <p:sp>
        <p:nvSpPr>
          <p:cNvPr id="482" name="Google Shape;482;p33"/>
          <p:cNvSpPr txBox="1"/>
          <p:nvPr/>
        </p:nvSpPr>
        <p:spPr>
          <a:xfrm>
            <a:off x="1671263" y="2453075"/>
            <a:ext cx="1692600" cy="64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F77F00"/>
                </a:solidFill>
                <a:highlight>
                  <a:srgbClr val="FFFFFF"/>
                </a:highlight>
                <a:latin typeface="Titillium Web"/>
                <a:ea typeface="Titillium Web"/>
                <a:cs typeface="Titillium Web"/>
                <a:sym typeface="Titillium Web"/>
              </a:rPr>
              <a:t>Data Augmentation</a:t>
            </a:r>
            <a:endParaRPr sz="1500">
              <a:highlight>
                <a:srgbClr val="B45F06"/>
              </a:highlight>
            </a:endParaRPr>
          </a:p>
        </p:txBody>
      </p:sp>
      <p:sp>
        <p:nvSpPr>
          <p:cNvPr id="483" name="Google Shape;483;p33"/>
          <p:cNvSpPr txBox="1"/>
          <p:nvPr/>
        </p:nvSpPr>
        <p:spPr>
          <a:xfrm>
            <a:off x="3460325" y="2345875"/>
            <a:ext cx="1083900" cy="6774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300">
                <a:solidFill>
                  <a:srgbClr val="003049"/>
                </a:solidFill>
                <a:latin typeface="Titillium Web"/>
                <a:ea typeface="Titillium Web"/>
                <a:cs typeface="Titillium Web"/>
                <a:sym typeface="Titillium Web"/>
              </a:rPr>
              <a:t>(q,D+) training data</a:t>
            </a:r>
            <a:endParaRPr sz="1300">
              <a:solidFill>
                <a:srgbClr val="003049"/>
              </a:solidFill>
              <a:latin typeface="Titillium Web"/>
              <a:ea typeface="Titillium Web"/>
              <a:cs typeface="Titillium Web"/>
              <a:sym typeface="Titillium Web"/>
            </a:endParaRPr>
          </a:p>
        </p:txBody>
      </p:sp>
      <p:sp>
        <p:nvSpPr>
          <p:cNvPr id="484" name="Google Shape;484;p33"/>
          <p:cNvSpPr txBox="1"/>
          <p:nvPr/>
        </p:nvSpPr>
        <p:spPr>
          <a:xfrm>
            <a:off x="4430125" y="2655625"/>
            <a:ext cx="1083900" cy="6774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300">
                <a:solidFill>
                  <a:srgbClr val="003049"/>
                </a:solidFill>
                <a:latin typeface="Titillium Web"/>
                <a:ea typeface="Titillium Web"/>
                <a:cs typeface="Titillium Web"/>
                <a:sym typeface="Titillium Web"/>
              </a:rPr>
              <a:t>(q,D</a:t>
            </a:r>
            <a:r>
              <a:rPr baseline="-25000" lang="en-GB" sz="1300">
                <a:solidFill>
                  <a:srgbClr val="003049"/>
                </a:solidFill>
                <a:latin typeface="Titillium Web"/>
                <a:ea typeface="Titillium Web"/>
                <a:cs typeface="Titillium Web"/>
                <a:sym typeface="Titillium Web"/>
              </a:rPr>
              <a:t>A</a:t>
            </a:r>
            <a:r>
              <a:rPr lang="en-GB" sz="1300">
                <a:solidFill>
                  <a:srgbClr val="003049"/>
                </a:solidFill>
                <a:latin typeface="Titillium Web"/>
                <a:ea typeface="Titillium Web"/>
                <a:cs typeface="Titillium Web"/>
                <a:sym typeface="Titillium Web"/>
              </a:rPr>
              <a:t>+) training data</a:t>
            </a:r>
            <a:endParaRPr>
              <a:solidFill>
                <a:srgbClr val="B45F06"/>
              </a:solidFill>
            </a:endParaRPr>
          </a:p>
        </p:txBody>
      </p:sp>
      <p:sp>
        <p:nvSpPr>
          <p:cNvPr id="485" name="Google Shape;485;p33"/>
          <p:cNvSpPr txBox="1"/>
          <p:nvPr/>
        </p:nvSpPr>
        <p:spPr>
          <a:xfrm>
            <a:off x="3776975" y="3568525"/>
            <a:ext cx="2003700" cy="415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500">
                <a:solidFill>
                  <a:srgbClr val="F77F00"/>
                </a:solidFill>
                <a:highlight>
                  <a:srgbClr val="FFFFFF"/>
                </a:highlight>
                <a:latin typeface="Titillium Web"/>
                <a:ea typeface="Titillium Web"/>
                <a:cs typeface="Titillium Web"/>
                <a:sym typeface="Titillium Web"/>
              </a:rPr>
              <a:t>Positive pairs(2n)</a:t>
            </a:r>
            <a:endParaRPr sz="1500">
              <a:highlight>
                <a:srgbClr val="B45F06"/>
              </a:highlight>
            </a:endParaRPr>
          </a:p>
        </p:txBody>
      </p:sp>
      <p:sp>
        <p:nvSpPr>
          <p:cNvPr id="486" name="Google Shape;486;p33"/>
          <p:cNvSpPr txBox="1"/>
          <p:nvPr/>
        </p:nvSpPr>
        <p:spPr>
          <a:xfrm>
            <a:off x="5760500" y="2364000"/>
            <a:ext cx="1552200" cy="415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F77F00"/>
                </a:solidFill>
                <a:highlight>
                  <a:srgbClr val="FFFFFF"/>
                </a:highlight>
                <a:latin typeface="Titillium Web"/>
                <a:ea typeface="Titillium Web"/>
                <a:cs typeface="Titillium Web"/>
                <a:sym typeface="Titillium Web"/>
              </a:rPr>
              <a:t>Select negatives</a:t>
            </a:r>
            <a:endParaRPr sz="1500">
              <a:solidFill>
                <a:srgbClr val="F77F00"/>
              </a:solidFill>
              <a:highlight>
                <a:srgbClr val="FFFFFF"/>
              </a:highlight>
              <a:latin typeface="Titillium Web"/>
              <a:ea typeface="Titillium Web"/>
              <a:cs typeface="Titillium Web"/>
              <a:sym typeface="Titillium Web"/>
            </a:endParaRPr>
          </a:p>
        </p:txBody>
      </p:sp>
      <p:sp>
        <p:nvSpPr>
          <p:cNvPr id="487" name="Google Shape;487;p33"/>
          <p:cNvSpPr txBox="1"/>
          <p:nvPr/>
        </p:nvSpPr>
        <p:spPr>
          <a:xfrm>
            <a:off x="7391975" y="2515625"/>
            <a:ext cx="1564800" cy="6876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700">
                <a:solidFill>
                  <a:srgbClr val="003049"/>
                </a:solidFill>
                <a:latin typeface="Titillium Web"/>
                <a:ea typeface="Titillium Web"/>
                <a:cs typeface="Titillium Web"/>
                <a:sym typeface="Titillium Web"/>
              </a:rPr>
              <a:t>2n (q,D) with negatives </a:t>
            </a:r>
            <a:endParaRPr sz="1700">
              <a:solidFill>
                <a:schemeClr val="lt1"/>
              </a:solidFill>
              <a:highlight>
                <a:srgbClr val="F77F00"/>
              </a:highlight>
            </a:endParaRPr>
          </a:p>
        </p:txBody>
      </p:sp>
      <p:sp>
        <p:nvSpPr>
          <p:cNvPr id="488" name="Google Shape;48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481" name="Google Shape;481;p33"/>
          <p:cNvSpPr txBox="1"/>
          <p:nvPr/>
        </p:nvSpPr>
        <p:spPr>
          <a:xfrm>
            <a:off x="3363726" y="2228375"/>
            <a:ext cx="2317500" cy="12621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9" name="Google Shape;489;p33"/>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Augmented Datasets and Models</a:t>
            </a:r>
            <a:endParaRPr sz="3500">
              <a:solidFill>
                <a:schemeClr val="lt1"/>
              </a:solidFill>
              <a:highlight>
                <a:schemeClr val="dk1"/>
              </a:highlight>
            </a:endParaRPr>
          </a:p>
        </p:txBody>
      </p:sp>
      <p:cxnSp>
        <p:nvCxnSpPr>
          <p:cNvPr id="490" name="Google Shape;490;p33"/>
          <p:cNvCxnSpPr/>
          <p:nvPr/>
        </p:nvCxnSpPr>
        <p:spPr>
          <a:xfrm flipH="1" rot="10800000">
            <a:off x="5695400" y="2880825"/>
            <a:ext cx="1564800" cy="12300"/>
          </a:xfrm>
          <a:prstGeom prst="straightConnector1">
            <a:avLst/>
          </a:prstGeom>
          <a:noFill/>
          <a:ln cap="flat" cmpd="sng" w="28575">
            <a:solidFill>
              <a:srgbClr val="F77F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ph idx="1" type="body"/>
          </p:nvPr>
        </p:nvSpPr>
        <p:spPr>
          <a:xfrm>
            <a:off x="4147404" y="1798575"/>
            <a:ext cx="786300" cy="5670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2A6BA5"/>
              </a:buClr>
              <a:buSzPts val="4500"/>
              <a:buNone/>
            </a:pPr>
            <a:r>
              <a:rPr lang="en-GB"/>
              <a:t>03</a:t>
            </a:r>
            <a:endParaRPr/>
          </a:p>
        </p:txBody>
      </p:sp>
      <p:sp>
        <p:nvSpPr>
          <p:cNvPr id="496" name="Google Shape;496;p34"/>
          <p:cNvSpPr txBox="1"/>
          <p:nvPr>
            <p:ph idx="3" type="body"/>
          </p:nvPr>
        </p:nvSpPr>
        <p:spPr>
          <a:xfrm>
            <a:off x="3042751" y="3022758"/>
            <a:ext cx="3058500" cy="4710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0517C"/>
              </a:buClr>
              <a:buSzPts val="3000"/>
              <a:buNone/>
            </a:pPr>
            <a:r>
              <a:rPr lang="en-GB">
                <a:latin typeface="Arial"/>
                <a:ea typeface="Arial"/>
                <a:cs typeface="Arial"/>
                <a:sym typeface="Arial"/>
              </a:rPr>
              <a:t>Experimental Setup</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502" name="Google Shape;502;p35"/>
          <p:cNvSpPr txBox="1"/>
          <p:nvPr/>
        </p:nvSpPr>
        <p:spPr>
          <a:xfrm>
            <a:off x="212325" y="1216100"/>
            <a:ext cx="8726400" cy="569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2500">
                <a:solidFill>
                  <a:schemeClr val="dk1"/>
                </a:solidFill>
                <a:latin typeface="Titillium Web"/>
                <a:ea typeface="Titillium Web"/>
                <a:cs typeface="Titillium Web"/>
                <a:sym typeface="Titillium Web"/>
              </a:rPr>
              <a:t>3 Models X 3 Augmentation </a:t>
            </a:r>
            <a:r>
              <a:rPr b="1" lang="en-GB" sz="2500">
                <a:solidFill>
                  <a:schemeClr val="dk1"/>
                </a:solidFill>
                <a:latin typeface="Titillium Web"/>
                <a:ea typeface="Titillium Web"/>
                <a:cs typeface="Titillium Web"/>
                <a:sym typeface="Titillium Web"/>
              </a:rPr>
              <a:t>X 3 Loss functions </a:t>
            </a:r>
            <a:r>
              <a:rPr b="1" lang="en-GB" sz="2500">
                <a:solidFill>
                  <a:schemeClr val="dk1"/>
                </a:solidFill>
                <a:latin typeface="Titillium Web"/>
                <a:ea typeface="Titillium Web"/>
                <a:cs typeface="Titillium Web"/>
                <a:sym typeface="Titillium Web"/>
              </a:rPr>
              <a:t>X 4 datasets</a:t>
            </a:r>
            <a:endParaRPr sz="2500">
              <a:solidFill>
                <a:schemeClr val="dk1"/>
              </a:solidFill>
              <a:latin typeface="Titillium Web"/>
              <a:ea typeface="Titillium Web"/>
              <a:cs typeface="Titillium Web"/>
              <a:sym typeface="Titillium Web"/>
            </a:endParaRPr>
          </a:p>
        </p:txBody>
      </p:sp>
      <p:sp>
        <p:nvSpPr>
          <p:cNvPr id="503" name="Google Shape;503;p35"/>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Large</a:t>
            </a:r>
            <a:r>
              <a:rPr lang="en-GB" sz="3500">
                <a:solidFill>
                  <a:schemeClr val="lt1"/>
                </a:solidFill>
                <a:highlight>
                  <a:schemeClr val="dk1"/>
                </a:highlight>
              </a:rPr>
              <a:t> Experimental Space</a:t>
            </a:r>
            <a:endParaRPr sz="3500">
              <a:solidFill>
                <a:schemeClr val="lt1"/>
              </a:solidFill>
              <a:highlight>
                <a:schemeClr val="dk1"/>
              </a:highlight>
            </a:endParaRPr>
          </a:p>
        </p:txBody>
      </p:sp>
      <p:sp>
        <p:nvSpPr>
          <p:cNvPr id="504" name="Google Shape;504;p35"/>
          <p:cNvSpPr/>
          <p:nvPr/>
        </p:nvSpPr>
        <p:spPr>
          <a:xfrm>
            <a:off x="106348" y="2191600"/>
            <a:ext cx="1516800" cy="11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chemeClr val="dk1"/>
                </a:solidFill>
              </a:rPr>
              <a:t>BERT</a:t>
            </a:r>
            <a:endParaRPr sz="2000">
              <a:solidFill>
                <a:schemeClr val="dk1"/>
              </a:solidFill>
            </a:endParaRPr>
          </a:p>
          <a:p>
            <a:pPr indent="0" lvl="0" marL="0" rtl="0" algn="l">
              <a:spcBef>
                <a:spcPts val="0"/>
              </a:spcBef>
              <a:spcAft>
                <a:spcPts val="0"/>
              </a:spcAft>
              <a:buNone/>
            </a:pPr>
            <a:r>
              <a:rPr lang="en-GB" sz="2000">
                <a:solidFill>
                  <a:schemeClr val="dk1"/>
                </a:solidFill>
              </a:rPr>
              <a:t>RoBERTa</a:t>
            </a:r>
            <a:endParaRPr sz="2000">
              <a:solidFill>
                <a:schemeClr val="dk1"/>
              </a:solidFill>
            </a:endParaRPr>
          </a:p>
          <a:p>
            <a:pPr indent="0" lvl="0" marL="0" rtl="0" algn="l">
              <a:spcBef>
                <a:spcPts val="0"/>
              </a:spcBef>
              <a:spcAft>
                <a:spcPts val="0"/>
              </a:spcAft>
              <a:buNone/>
            </a:pPr>
            <a:r>
              <a:rPr lang="en-GB" sz="2000">
                <a:solidFill>
                  <a:schemeClr val="dk1"/>
                </a:solidFill>
              </a:rPr>
              <a:t>DistillBERT</a:t>
            </a:r>
            <a:endParaRPr sz="2000">
              <a:solidFill>
                <a:schemeClr val="dk1"/>
              </a:solidFill>
            </a:endParaRPr>
          </a:p>
        </p:txBody>
      </p:sp>
      <p:sp>
        <p:nvSpPr>
          <p:cNvPr id="505" name="Google Shape;505;p35"/>
          <p:cNvSpPr/>
          <p:nvPr/>
        </p:nvSpPr>
        <p:spPr>
          <a:xfrm>
            <a:off x="4628188" y="2145175"/>
            <a:ext cx="2369400" cy="11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chemeClr val="dk1"/>
                </a:solidFill>
              </a:rPr>
              <a:t>Pointwise Loss</a:t>
            </a:r>
            <a:endParaRPr sz="2000">
              <a:solidFill>
                <a:schemeClr val="dk1"/>
              </a:solidFill>
            </a:endParaRPr>
          </a:p>
          <a:p>
            <a:pPr indent="0" lvl="0" marL="0" rtl="0" algn="l">
              <a:spcBef>
                <a:spcPts val="0"/>
              </a:spcBef>
              <a:spcAft>
                <a:spcPts val="0"/>
              </a:spcAft>
              <a:buNone/>
            </a:pPr>
            <a:r>
              <a:rPr lang="en-GB" sz="2000">
                <a:solidFill>
                  <a:schemeClr val="dk1"/>
                </a:solidFill>
              </a:rPr>
              <a:t>Pairwise Loss</a:t>
            </a:r>
            <a:endParaRPr sz="2000">
              <a:solidFill>
                <a:schemeClr val="dk1"/>
              </a:solidFill>
            </a:endParaRPr>
          </a:p>
          <a:p>
            <a:pPr indent="0" lvl="0" marL="0" rtl="0" algn="l">
              <a:spcBef>
                <a:spcPts val="0"/>
              </a:spcBef>
              <a:spcAft>
                <a:spcPts val="0"/>
              </a:spcAft>
              <a:buNone/>
            </a:pPr>
            <a:r>
              <a:rPr lang="en-GB" sz="2000">
                <a:solidFill>
                  <a:schemeClr val="dk1"/>
                </a:solidFill>
              </a:rPr>
              <a:t>SCL Ranking Loss</a:t>
            </a:r>
            <a:endParaRPr sz="2000">
              <a:solidFill>
                <a:schemeClr val="dk1"/>
              </a:solidFill>
            </a:endParaRPr>
          </a:p>
        </p:txBody>
      </p:sp>
      <p:sp>
        <p:nvSpPr>
          <p:cNvPr id="506" name="Google Shape;506;p35"/>
          <p:cNvSpPr/>
          <p:nvPr/>
        </p:nvSpPr>
        <p:spPr>
          <a:xfrm>
            <a:off x="7308888" y="2145150"/>
            <a:ext cx="1835100" cy="11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chemeClr val="dk1"/>
                </a:solidFill>
              </a:rPr>
              <a:t>MsMarco Doc</a:t>
            </a:r>
            <a:endParaRPr sz="2000">
              <a:solidFill>
                <a:schemeClr val="dk1"/>
              </a:solidFill>
            </a:endParaRPr>
          </a:p>
          <a:p>
            <a:pPr indent="0" lvl="0" marL="0" rtl="0" algn="l">
              <a:spcBef>
                <a:spcPts val="0"/>
              </a:spcBef>
              <a:spcAft>
                <a:spcPts val="0"/>
              </a:spcAft>
              <a:buNone/>
            </a:pPr>
            <a:r>
              <a:rPr lang="en-GB" sz="2000">
                <a:solidFill>
                  <a:schemeClr val="dk1"/>
                </a:solidFill>
              </a:rPr>
              <a:t>ROBUST</a:t>
            </a:r>
            <a:endParaRPr sz="2000">
              <a:solidFill>
                <a:schemeClr val="dk1"/>
              </a:solidFill>
            </a:endParaRPr>
          </a:p>
          <a:p>
            <a:pPr indent="0" lvl="0" marL="0" rtl="0" algn="l">
              <a:spcBef>
                <a:spcPts val="0"/>
              </a:spcBef>
              <a:spcAft>
                <a:spcPts val="0"/>
              </a:spcAft>
              <a:buNone/>
            </a:pPr>
            <a:r>
              <a:rPr lang="en-GB" sz="2000">
                <a:solidFill>
                  <a:schemeClr val="dk1"/>
                </a:solidFill>
              </a:rPr>
              <a:t>FiQA</a:t>
            </a:r>
            <a:endParaRPr sz="2000">
              <a:solidFill>
                <a:schemeClr val="dk1"/>
              </a:solidFill>
            </a:endParaRPr>
          </a:p>
          <a:p>
            <a:pPr indent="0" lvl="0" marL="0" rtl="0" algn="l">
              <a:spcBef>
                <a:spcPts val="0"/>
              </a:spcBef>
              <a:spcAft>
                <a:spcPts val="0"/>
              </a:spcAft>
              <a:buNone/>
            </a:pPr>
            <a:r>
              <a:rPr lang="en-GB" sz="2000">
                <a:solidFill>
                  <a:schemeClr val="dk1"/>
                </a:solidFill>
              </a:rPr>
              <a:t>SciFact</a:t>
            </a:r>
            <a:endParaRPr sz="2000">
              <a:solidFill>
                <a:schemeClr val="dk1"/>
              </a:solidFill>
            </a:endParaRPr>
          </a:p>
        </p:txBody>
      </p:sp>
      <p:sp>
        <p:nvSpPr>
          <p:cNvPr id="507" name="Google Shape;507;p35"/>
          <p:cNvSpPr/>
          <p:nvPr/>
        </p:nvSpPr>
        <p:spPr>
          <a:xfrm>
            <a:off x="2218776" y="2191600"/>
            <a:ext cx="1894800" cy="119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chemeClr val="dk1"/>
                </a:solidFill>
              </a:rPr>
              <a:t>BM25</a:t>
            </a:r>
            <a:endParaRPr sz="2000">
              <a:solidFill>
                <a:schemeClr val="dk1"/>
              </a:solidFill>
            </a:endParaRPr>
          </a:p>
          <a:p>
            <a:pPr indent="0" lvl="0" marL="0" rtl="0" algn="l">
              <a:spcBef>
                <a:spcPts val="0"/>
              </a:spcBef>
              <a:spcAft>
                <a:spcPts val="0"/>
              </a:spcAft>
              <a:buNone/>
            </a:pPr>
            <a:r>
              <a:rPr lang="en-GB" sz="2000">
                <a:solidFill>
                  <a:schemeClr val="dk1"/>
                </a:solidFill>
              </a:rPr>
              <a:t>GloVe</a:t>
            </a:r>
            <a:endParaRPr sz="2000">
              <a:solidFill>
                <a:schemeClr val="dk1"/>
              </a:solidFill>
            </a:endParaRPr>
          </a:p>
          <a:p>
            <a:pPr indent="0" lvl="0" marL="0" rtl="0" algn="l">
              <a:spcBef>
                <a:spcPts val="0"/>
              </a:spcBef>
              <a:spcAft>
                <a:spcPts val="0"/>
              </a:spcAft>
              <a:buNone/>
            </a:pPr>
            <a:r>
              <a:rPr lang="en-GB" sz="2000">
                <a:solidFill>
                  <a:schemeClr val="dk1"/>
                </a:solidFill>
              </a:rPr>
              <a:t>Random</a:t>
            </a:r>
            <a:endParaRPr sz="2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6"/>
          <p:cNvSpPr txBox="1"/>
          <p:nvPr>
            <p:ph idx="1" type="body"/>
          </p:nvPr>
        </p:nvSpPr>
        <p:spPr>
          <a:xfrm>
            <a:off x="4147404" y="1798575"/>
            <a:ext cx="786300" cy="5670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2A6BA5"/>
              </a:buClr>
              <a:buSzPts val="4500"/>
              <a:buNone/>
            </a:pPr>
            <a:r>
              <a:rPr lang="en-GB"/>
              <a:t>04</a:t>
            </a:r>
            <a:endParaRPr/>
          </a:p>
        </p:txBody>
      </p:sp>
      <p:sp>
        <p:nvSpPr>
          <p:cNvPr id="513" name="Google Shape;513;p36"/>
          <p:cNvSpPr txBox="1"/>
          <p:nvPr>
            <p:ph idx="3" type="body"/>
          </p:nvPr>
        </p:nvSpPr>
        <p:spPr>
          <a:xfrm>
            <a:off x="3042751" y="3022758"/>
            <a:ext cx="3058500" cy="4710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0517C"/>
              </a:buClr>
              <a:buSzPts val="3000"/>
              <a:buNone/>
            </a:pPr>
            <a:r>
              <a:rPr lang="en-GB">
                <a:latin typeface="Arial"/>
                <a:ea typeface="Arial"/>
                <a:cs typeface="Arial"/>
                <a:sym typeface="Arial"/>
              </a:rPr>
              <a:t>Results</a:t>
            </a:r>
            <a:endParaRPr>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519" name="Google Shape;519;p37"/>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520" name="Google Shape;520;p37"/>
          <p:cNvSpPr txBox="1"/>
          <p:nvPr>
            <p:ph type="title"/>
          </p:nvPr>
        </p:nvSpPr>
        <p:spPr>
          <a:xfrm>
            <a:off x="0" y="431790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521" name="Google Shape;521;p37"/>
          <p:cNvSpPr txBox="1"/>
          <p:nvPr/>
        </p:nvSpPr>
        <p:spPr>
          <a:xfrm>
            <a:off x="415025" y="2253050"/>
            <a:ext cx="827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RQ I.</a:t>
            </a:r>
            <a:r>
              <a:rPr lang="en-GB" sz="1800">
                <a:solidFill>
                  <a:schemeClr val="dk1"/>
                </a:solidFill>
              </a:rPr>
              <a:t> Does </a:t>
            </a:r>
            <a:r>
              <a:rPr b="1" lang="en-GB" sz="1800" u="sng">
                <a:solidFill>
                  <a:schemeClr val="dk1"/>
                </a:solidFill>
              </a:rPr>
              <a:t>data augmentation</a:t>
            </a:r>
            <a:r>
              <a:rPr lang="en-GB" sz="1800">
                <a:solidFill>
                  <a:schemeClr val="dk1"/>
                </a:solidFill>
              </a:rPr>
              <a:t> or </a:t>
            </a:r>
            <a:r>
              <a:rPr b="1" lang="en-GB" sz="1800" u="sng">
                <a:solidFill>
                  <a:schemeClr val="dk1"/>
                </a:solidFill>
              </a:rPr>
              <a:t>Supervised Contrastive Learning</a:t>
            </a:r>
            <a:r>
              <a:rPr lang="en-GB" sz="1800">
                <a:solidFill>
                  <a:schemeClr val="dk1"/>
                </a:solidFill>
              </a:rPr>
              <a:t> help to improve </a:t>
            </a:r>
            <a:r>
              <a:rPr lang="en-GB" sz="1800">
                <a:solidFill>
                  <a:schemeClr val="dk1"/>
                </a:solidFill>
                <a:latin typeface="Titillium Web"/>
                <a:ea typeface="Titillium Web"/>
                <a:cs typeface="Titillium Web"/>
                <a:sym typeface="Titillium Web"/>
              </a:rPr>
              <a:t>document</a:t>
            </a:r>
            <a:r>
              <a:rPr lang="en-GB" sz="1800">
                <a:solidFill>
                  <a:schemeClr val="dk1"/>
                </a:solidFill>
              </a:rPr>
              <a:t> re-ranking performance for smaller datasets?</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8"/>
          <p:cNvSpPr txBox="1"/>
          <p:nvPr/>
        </p:nvSpPr>
        <p:spPr>
          <a:xfrm>
            <a:off x="357600" y="1192450"/>
            <a:ext cx="2322300" cy="9054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F77F00"/>
              </a:highlight>
            </a:endParaRPr>
          </a:p>
          <a:p>
            <a:pPr indent="0" lvl="0" marL="0" marR="0" rtl="0" algn="l">
              <a:lnSpc>
                <a:spcPct val="100000"/>
              </a:lnSpc>
              <a:spcBef>
                <a:spcPts val="0"/>
              </a:spcBef>
              <a:spcAft>
                <a:spcPts val="0"/>
              </a:spcAft>
              <a:buNone/>
            </a:pPr>
            <a:r>
              <a:rPr lang="en-GB" sz="1300">
                <a:solidFill>
                  <a:srgbClr val="003049"/>
                </a:solidFill>
                <a:latin typeface="Titillium Web"/>
                <a:ea typeface="Titillium Web"/>
                <a:cs typeface="Titillium Web"/>
                <a:sym typeface="Titillium Web"/>
              </a:rPr>
              <a:t>Large Training Data</a:t>
            </a:r>
            <a:endParaRPr b="1">
              <a:solidFill>
                <a:schemeClr val="lt1"/>
              </a:solidFill>
              <a:highlight>
                <a:srgbClr val="F77F00"/>
              </a:highlight>
            </a:endParaRPr>
          </a:p>
        </p:txBody>
      </p:sp>
      <p:cxnSp>
        <p:nvCxnSpPr>
          <p:cNvPr id="527" name="Google Shape;527;p38"/>
          <p:cNvCxnSpPr>
            <a:stCxn id="526" idx="2"/>
          </p:cNvCxnSpPr>
          <p:nvPr/>
        </p:nvCxnSpPr>
        <p:spPr>
          <a:xfrm>
            <a:off x="1518750" y="2097850"/>
            <a:ext cx="600" cy="1248900"/>
          </a:xfrm>
          <a:prstGeom prst="straightConnector1">
            <a:avLst/>
          </a:prstGeom>
          <a:noFill/>
          <a:ln cap="flat" cmpd="sng" w="28575">
            <a:solidFill>
              <a:srgbClr val="F77F00"/>
            </a:solidFill>
            <a:prstDash val="solid"/>
            <a:round/>
            <a:headEnd len="med" w="med" type="none"/>
            <a:tailEnd len="med" w="med" type="triangle"/>
          </a:ln>
        </p:spPr>
      </p:cxnSp>
      <p:sp>
        <p:nvSpPr>
          <p:cNvPr id="528" name="Google Shape;528;p38"/>
          <p:cNvSpPr txBox="1"/>
          <p:nvPr/>
        </p:nvSpPr>
        <p:spPr>
          <a:xfrm>
            <a:off x="1659750" y="2353875"/>
            <a:ext cx="1778100" cy="648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GB">
                <a:solidFill>
                  <a:srgbClr val="F77F00"/>
                </a:solidFill>
                <a:highlight>
                  <a:srgbClr val="FFFFFF"/>
                </a:highlight>
                <a:latin typeface="Titillium Web"/>
                <a:ea typeface="Titillium Web"/>
                <a:cs typeface="Titillium Web"/>
                <a:sym typeface="Titillium Web"/>
              </a:rPr>
              <a:t>Random n positives pairs</a:t>
            </a:r>
            <a:endParaRPr>
              <a:solidFill>
                <a:srgbClr val="F77F00"/>
              </a:solidFill>
              <a:highlight>
                <a:srgbClr val="FFFFFF"/>
              </a:highlight>
              <a:latin typeface="Titillium Web"/>
              <a:ea typeface="Titillium Web"/>
              <a:cs typeface="Titillium Web"/>
              <a:sym typeface="Titillium Web"/>
            </a:endParaRPr>
          </a:p>
        </p:txBody>
      </p:sp>
      <p:sp>
        <p:nvSpPr>
          <p:cNvPr id="529" name="Google Shape;529;p38"/>
          <p:cNvSpPr txBox="1"/>
          <p:nvPr/>
        </p:nvSpPr>
        <p:spPr>
          <a:xfrm>
            <a:off x="1075125" y="3365475"/>
            <a:ext cx="1083900" cy="6774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300">
                <a:solidFill>
                  <a:srgbClr val="003049"/>
                </a:solidFill>
                <a:latin typeface="Titillium Web"/>
                <a:ea typeface="Titillium Web"/>
                <a:cs typeface="Titillium Web"/>
                <a:sym typeface="Titillium Web"/>
              </a:rPr>
              <a:t>(q,D+) training data</a:t>
            </a:r>
            <a:endParaRPr>
              <a:solidFill>
                <a:srgbClr val="B45F06"/>
              </a:solidFill>
            </a:endParaRPr>
          </a:p>
        </p:txBody>
      </p:sp>
      <p:cxnSp>
        <p:nvCxnSpPr>
          <p:cNvPr id="530" name="Google Shape;530;p38"/>
          <p:cNvCxnSpPr>
            <a:stCxn id="529" idx="3"/>
          </p:cNvCxnSpPr>
          <p:nvPr/>
        </p:nvCxnSpPr>
        <p:spPr>
          <a:xfrm flipH="1" rot="10800000">
            <a:off x="2159025" y="3681675"/>
            <a:ext cx="2034300" cy="22500"/>
          </a:xfrm>
          <a:prstGeom prst="straightConnector1">
            <a:avLst/>
          </a:prstGeom>
          <a:noFill/>
          <a:ln cap="flat" cmpd="sng" w="28575">
            <a:solidFill>
              <a:srgbClr val="F77F00"/>
            </a:solidFill>
            <a:prstDash val="solid"/>
            <a:round/>
            <a:headEnd len="med" w="med" type="none"/>
            <a:tailEnd len="med" w="med" type="triangle"/>
          </a:ln>
        </p:spPr>
      </p:cxnSp>
      <p:sp>
        <p:nvSpPr>
          <p:cNvPr id="531" name="Google Shape;531;p38"/>
          <p:cNvSpPr txBox="1"/>
          <p:nvPr/>
        </p:nvSpPr>
        <p:spPr>
          <a:xfrm>
            <a:off x="2205975" y="3755975"/>
            <a:ext cx="1734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77F00"/>
                </a:solidFill>
                <a:highlight>
                  <a:srgbClr val="FFFFFF"/>
                </a:highlight>
                <a:latin typeface="Titillium Web"/>
                <a:ea typeface="Titillium Web"/>
                <a:cs typeface="Titillium Web"/>
                <a:sym typeface="Titillium Web"/>
              </a:rPr>
              <a:t>Data Augmentation</a:t>
            </a:r>
            <a:endParaRPr>
              <a:highlight>
                <a:srgbClr val="B45F06"/>
              </a:highlight>
            </a:endParaRPr>
          </a:p>
        </p:txBody>
      </p:sp>
      <p:sp>
        <p:nvSpPr>
          <p:cNvPr id="532" name="Google Shape;532;p38"/>
          <p:cNvSpPr txBox="1"/>
          <p:nvPr/>
        </p:nvSpPr>
        <p:spPr>
          <a:xfrm>
            <a:off x="4297675" y="3426975"/>
            <a:ext cx="1083900" cy="6774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300">
                <a:solidFill>
                  <a:srgbClr val="003049"/>
                </a:solidFill>
                <a:latin typeface="Titillium Web"/>
                <a:ea typeface="Titillium Web"/>
                <a:cs typeface="Titillium Web"/>
                <a:sym typeface="Titillium Web"/>
              </a:rPr>
              <a:t>(q,D+) training data</a:t>
            </a:r>
            <a:endParaRPr sz="1300">
              <a:solidFill>
                <a:srgbClr val="003049"/>
              </a:solidFill>
              <a:latin typeface="Titillium Web"/>
              <a:ea typeface="Titillium Web"/>
              <a:cs typeface="Titillium Web"/>
              <a:sym typeface="Titillium Web"/>
            </a:endParaRPr>
          </a:p>
        </p:txBody>
      </p:sp>
      <p:sp>
        <p:nvSpPr>
          <p:cNvPr id="533" name="Google Shape;533;p38"/>
          <p:cNvSpPr txBox="1"/>
          <p:nvPr/>
        </p:nvSpPr>
        <p:spPr>
          <a:xfrm>
            <a:off x="5267475" y="3736725"/>
            <a:ext cx="1083900" cy="6774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300">
                <a:solidFill>
                  <a:srgbClr val="003049"/>
                </a:solidFill>
                <a:latin typeface="Titillium Web"/>
                <a:ea typeface="Titillium Web"/>
                <a:cs typeface="Titillium Web"/>
                <a:sym typeface="Titillium Web"/>
              </a:rPr>
              <a:t>(q,D</a:t>
            </a:r>
            <a:r>
              <a:rPr baseline="-25000" lang="en-GB" sz="1300">
                <a:solidFill>
                  <a:srgbClr val="003049"/>
                </a:solidFill>
                <a:latin typeface="Titillium Web"/>
                <a:ea typeface="Titillium Web"/>
                <a:cs typeface="Titillium Web"/>
                <a:sym typeface="Titillium Web"/>
              </a:rPr>
              <a:t>A</a:t>
            </a:r>
            <a:r>
              <a:rPr lang="en-GB" sz="1300">
                <a:solidFill>
                  <a:srgbClr val="003049"/>
                </a:solidFill>
                <a:latin typeface="Titillium Web"/>
                <a:ea typeface="Titillium Web"/>
                <a:cs typeface="Titillium Web"/>
                <a:sym typeface="Titillium Web"/>
              </a:rPr>
              <a:t>+) training data</a:t>
            </a:r>
            <a:endParaRPr>
              <a:solidFill>
                <a:srgbClr val="B45F06"/>
              </a:solidFill>
            </a:endParaRPr>
          </a:p>
        </p:txBody>
      </p:sp>
      <p:sp>
        <p:nvSpPr>
          <p:cNvPr id="534" name="Google Shape;534;p38"/>
          <p:cNvSpPr txBox="1"/>
          <p:nvPr/>
        </p:nvSpPr>
        <p:spPr>
          <a:xfrm>
            <a:off x="4614325" y="4649625"/>
            <a:ext cx="20037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a:solidFill>
                  <a:srgbClr val="F77F00"/>
                </a:solidFill>
                <a:highlight>
                  <a:srgbClr val="FFFFFF"/>
                </a:highlight>
                <a:latin typeface="Titillium Web"/>
                <a:ea typeface="Titillium Web"/>
                <a:cs typeface="Titillium Web"/>
                <a:sym typeface="Titillium Web"/>
              </a:rPr>
              <a:t>Positive pairs(2n)</a:t>
            </a:r>
            <a:endParaRPr>
              <a:highlight>
                <a:srgbClr val="B45F06"/>
              </a:highlight>
            </a:endParaRPr>
          </a:p>
        </p:txBody>
      </p:sp>
      <p:cxnSp>
        <p:nvCxnSpPr>
          <p:cNvPr id="535" name="Google Shape;535;p38"/>
          <p:cNvCxnSpPr>
            <a:stCxn id="536" idx="3"/>
          </p:cNvCxnSpPr>
          <p:nvPr/>
        </p:nvCxnSpPr>
        <p:spPr>
          <a:xfrm flipH="1" rot="10800000">
            <a:off x="6407850" y="2997175"/>
            <a:ext cx="807600" cy="1000800"/>
          </a:xfrm>
          <a:prstGeom prst="bentConnector2">
            <a:avLst/>
          </a:prstGeom>
          <a:noFill/>
          <a:ln cap="flat" cmpd="sng" w="28575">
            <a:solidFill>
              <a:srgbClr val="F77F00"/>
            </a:solidFill>
            <a:prstDash val="solid"/>
            <a:round/>
            <a:headEnd len="med" w="med" type="none"/>
            <a:tailEnd len="med" w="med" type="triangle"/>
          </a:ln>
        </p:spPr>
      </p:cxnSp>
      <p:sp>
        <p:nvSpPr>
          <p:cNvPr id="537" name="Google Shape;537;p38"/>
          <p:cNvSpPr txBox="1"/>
          <p:nvPr/>
        </p:nvSpPr>
        <p:spPr>
          <a:xfrm>
            <a:off x="6691725" y="3346750"/>
            <a:ext cx="15522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77F00"/>
                </a:solidFill>
                <a:highlight>
                  <a:srgbClr val="FFFFFF"/>
                </a:highlight>
                <a:latin typeface="Titillium Web"/>
                <a:ea typeface="Titillium Web"/>
                <a:cs typeface="Titillium Web"/>
                <a:sym typeface="Titillium Web"/>
              </a:rPr>
              <a:t>Select negatives</a:t>
            </a:r>
            <a:endParaRPr>
              <a:solidFill>
                <a:srgbClr val="F77F00"/>
              </a:solidFill>
              <a:highlight>
                <a:srgbClr val="FFFFFF"/>
              </a:highlight>
              <a:latin typeface="Titillium Web"/>
              <a:ea typeface="Titillium Web"/>
              <a:cs typeface="Titillium Web"/>
              <a:sym typeface="Titillium Web"/>
            </a:endParaRPr>
          </a:p>
        </p:txBody>
      </p:sp>
      <p:sp>
        <p:nvSpPr>
          <p:cNvPr id="538" name="Google Shape;538;p38"/>
          <p:cNvSpPr txBox="1"/>
          <p:nvPr/>
        </p:nvSpPr>
        <p:spPr>
          <a:xfrm>
            <a:off x="6351375" y="2227950"/>
            <a:ext cx="1734600" cy="687600"/>
          </a:xfrm>
          <a:prstGeom prst="rect">
            <a:avLst/>
          </a:prstGeom>
          <a:solidFill>
            <a:srgbClr val="EAE2B7"/>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300">
                <a:solidFill>
                  <a:srgbClr val="003049"/>
                </a:solidFill>
                <a:latin typeface="Titillium Web"/>
                <a:ea typeface="Titillium Web"/>
                <a:cs typeface="Titillium Web"/>
                <a:sym typeface="Titillium Web"/>
              </a:rPr>
              <a:t>2n (q,D) with negatives </a:t>
            </a:r>
            <a:endParaRPr>
              <a:solidFill>
                <a:schemeClr val="lt1"/>
              </a:solidFill>
              <a:highlight>
                <a:srgbClr val="F77F00"/>
              </a:highlight>
            </a:endParaRPr>
          </a:p>
        </p:txBody>
      </p:sp>
      <p:sp>
        <p:nvSpPr>
          <p:cNvPr id="539" name="Google Shape;53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536" name="Google Shape;536;p38"/>
          <p:cNvSpPr txBox="1"/>
          <p:nvPr/>
        </p:nvSpPr>
        <p:spPr>
          <a:xfrm>
            <a:off x="4224450" y="3366925"/>
            <a:ext cx="2183400" cy="12621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0" name="Google Shape;540;p38"/>
          <p:cNvSpPr/>
          <p:nvPr/>
        </p:nvSpPr>
        <p:spPr>
          <a:xfrm>
            <a:off x="4656675" y="1179100"/>
            <a:ext cx="3153900" cy="67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1000(1K), 2000(2K), 10K, 100K datasets</a:t>
            </a:r>
            <a:endParaRPr>
              <a:solidFill>
                <a:schemeClr val="dk1"/>
              </a:solidFill>
            </a:endParaRPr>
          </a:p>
        </p:txBody>
      </p:sp>
      <p:sp>
        <p:nvSpPr>
          <p:cNvPr id="541" name="Google Shape;541;p38"/>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Augmented Datasets and Models</a:t>
            </a:r>
            <a:endParaRPr sz="3500">
              <a:solidFill>
                <a:schemeClr val="lt1"/>
              </a:solidFill>
              <a:highlight>
                <a:schemeClr val="dk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547" name="Google Shape;547;p39"/>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chemeClr val="lt1"/>
                </a:solidFill>
                <a:highlight>
                  <a:schemeClr val="dk1"/>
                </a:highlight>
              </a:rPr>
              <a:t>RQ I.</a:t>
            </a:r>
            <a:r>
              <a:rPr lang="en-GB" sz="1800">
                <a:solidFill>
                  <a:schemeClr val="lt1"/>
                </a:solidFill>
                <a:highlight>
                  <a:schemeClr val="dk1"/>
                </a:highlight>
              </a:rPr>
              <a:t> Does </a:t>
            </a:r>
            <a:r>
              <a:rPr b="1" lang="en-GB" sz="1800" u="sng">
                <a:solidFill>
                  <a:schemeClr val="lt1"/>
                </a:solidFill>
                <a:highlight>
                  <a:schemeClr val="dk1"/>
                </a:highlight>
              </a:rPr>
              <a:t>data augmentation</a:t>
            </a:r>
            <a:r>
              <a:rPr lang="en-GB" sz="1800">
                <a:solidFill>
                  <a:schemeClr val="lt1"/>
                </a:solidFill>
                <a:highlight>
                  <a:schemeClr val="dk1"/>
                </a:highlight>
              </a:rPr>
              <a:t> or </a:t>
            </a:r>
            <a:r>
              <a:rPr b="1" lang="en-GB" sz="1800" u="sng">
                <a:solidFill>
                  <a:schemeClr val="lt1"/>
                </a:solidFill>
                <a:highlight>
                  <a:schemeClr val="dk1"/>
                </a:highlight>
              </a:rPr>
              <a:t>Supervised Contrastive Learning</a:t>
            </a:r>
            <a:r>
              <a:rPr lang="en-GB" sz="1800">
                <a:solidFill>
                  <a:schemeClr val="lt1"/>
                </a:solidFill>
                <a:highlight>
                  <a:schemeClr val="dk1"/>
                </a:highlight>
              </a:rPr>
              <a:t> help to improve </a:t>
            </a:r>
            <a:r>
              <a:rPr lang="en-GB" sz="1800">
                <a:solidFill>
                  <a:schemeClr val="lt1"/>
                </a:solidFill>
                <a:highlight>
                  <a:schemeClr val="dk1"/>
                </a:highlight>
                <a:latin typeface="Titillium Web"/>
                <a:ea typeface="Titillium Web"/>
                <a:cs typeface="Titillium Web"/>
                <a:sym typeface="Titillium Web"/>
              </a:rPr>
              <a:t>document</a:t>
            </a:r>
            <a:r>
              <a:rPr lang="en-GB" sz="1800">
                <a:solidFill>
                  <a:schemeClr val="lt1"/>
                </a:solidFill>
                <a:highlight>
                  <a:schemeClr val="dk1"/>
                </a:highlight>
              </a:rPr>
              <a:t> re-ranking performance for smaller datasets?</a:t>
            </a:r>
            <a:endParaRPr sz="1800">
              <a:solidFill>
                <a:schemeClr val="lt1"/>
              </a:solidFill>
              <a:highlight>
                <a:schemeClr val="dk1"/>
              </a:highlight>
            </a:endParaRPr>
          </a:p>
        </p:txBody>
      </p:sp>
      <p:pic>
        <p:nvPicPr>
          <p:cNvPr id="548" name="Google Shape;548;p39" title="Chart"/>
          <p:cNvPicPr preferRelativeResize="0"/>
          <p:nvPr/>
        </p:nvPicPr>
        <p:blipFill>
          <a:blip r:embed="rId3">
            <a:alphaModFix/>
          </a:blip>
          <a:stretch>
            <a:fillRect/>
          </a:stretch>
        </p:blipFill>
        <p:spPr>
          <a:xfrm>
            <a:off x="152400" y="978000"/>
            <a:ext cx="6490188" cy="401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rPr>
              <a:t>Motivation</a:t>
            </a:r>
            <a:endParaRPr sz="3500">
              <a:solidFill>
                <a:schemeClr val="lt1"/>
              </a:solidFill>
            </a:endParaRPr>
          </a:p>
        </p:txBody>
      </p:sp>
      <p:sp>
        <p:nvSpPr>
          <p:cNvPr id="82" name="Google Shape;8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
        <p:nvSpPr>
          <p:cNvPr id="83" name="Google Shape;83;p13"/>
          <p:cNvSpPr txBox="1"/>
          <p:nvPr/>
        </p:nvSpPr>
        <p:spPr>
          <a:xfrm>
            <a:off x="622550" y="1300975"/>
            <a:ext cx="8256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20517C"/>
                </a:solidFill>
              </a:rPr>
              <a:t>Contextual</a:t>
            </a:r>
            <a:r>
              <a:rPr lang="en-GB" sz="2000">
                <a:solidFill>
                  <a:srgbClr val="20517C"/>
                </a:solidFill>
              </a:rPr>
              <a:t> Models have </a:t>
            </a:r>
            <a:r>
              <a:rPr b="1" lang="en-GB" sz="2000">
                <a:solidFill>
                  <a:srgbClr val="20517C"/>
                </a:solidFill>
              </a:rPr>
              <a:t>impressive performance</a:t>
            </a:r>
            <a:r>
              <a:rPr lang="en-GB" sz="2000">
                <a:solidFill>
                  <a:srgbClr val="20517C"/>
                </a:solidFill>
              </a:rPr>
              <a:t> vs classical models.</a:t>
            </a:r>
            <a:endParaRPr sz="2000">
              <a:solidFill>
                <a:srgbClr val="20517C"/>
              </a:solidFill>
            </a:endParaRPr>
          </a:p>
          <a:p>
            <a:pPr indent="0" lvl="0" marL="0" rtl="0" algn="l">
              <a:spcBef>
                <a:spcPts val="0"/>
              </a:spcBef>
              <a:spcAft>
                <a:spcPts val="0"/>
              </a:spcAft>
              <a:buNone/>
            </a:pPr>
            <a:r>
              <a:t/>
            </a:r>
            <a:endParaRPr sz="2000">
              <a:solidFill>
                <a:srgbClr val="20517C"/>
              </a:solidFill>
            </a:endParaRPr>
          </a:p>
          <a:p>
            <a:pPr indent="0" lvl="0" marL="0" rtl="0" algn="l">
              <a:spcBef>
                <a:spcPts val="0"/>
              </a:spcBef>
              <a:spcAft>
                <a:spcPts val="0"/>
              </a:spcAft>
              <a:buNone/>
            </a:pPr>
            <a:r>
              <a:rPr lang="en-GB" sz="2000">
                <a:solidFill>
                  <a:srgbClr val="20517C"/>
                </a:solidFill>
              </a:rPr>
              <a:t>But have following </a:t>
            </a:r>
            <a:r>
              <a:rPr b="1" lang="en-GB" sz="2000">
                <a:solidFill>
                  <a:srgbClr val="20517C"/>
                </a:solidFill>
              </a:rPr>
              <a:t>drawbacks</a:t>
            </a:r>
            <a:r>
              <a:rPr lang="en-GB" sz="2000">
                <a:solidFill>
                  <a:srgbClr val="20517C"/>
                </a:solidFill>
              </a:rPr>
              <a:t>:</a:t>
            </a:r>
            <a:endParaRPr sz="2000">
              <a:solidFill>
                <a:srgbClr val="20517C"/>
              </a:solidFill>
            </a:endParaRPr>
          </a:p>
          <a:p>
            <a:pPr indent="-355600" lvl="0" marL="457200" rtl="0" algn="l">
              <a:spcBef>
                <a:spcPts val="0"/>
              </a:spcBef>
              <a:spcAft>
                <a:spcPts val="0"/>
              </a:spcAft>
              <a:buClr>
                <a:srgbClr val="20517C"/>
              </a:buClr>
              <a:buSzPts val="2000"/>
              <a:buChar char="●"/>
            </a:pPr>
            <a:r>
              <a:rPr lang="en-GB" sz="2000">
                <a:solidFill>
                  <a:srgbClr val="20517C"/>
                </a:solidFill>
              </a:rPr>
              <a:t>Training data </a:t>
            </a:r>
            <a:r>
              <a:rPr lang="en-GB" sz="2000">
                <a:solidFill>
                  <a:srgbClr val="20517C"/>
                </a:solidFill>
              </a:rPr>
              <a:t>requirement</a:t>
            </a:r>
            <a:r>
              <a:rPr lang="en-GB" sz="2000">
                <a:solidFill>
                  <a:srgbClr val="20517C"/>
                </a:solidFill>
              </a:rPr>
              <a:t> is large</a:t>
            </a:r>
            <a:endParaRPr sz="2000">
              <a:solidFill>
                <a:srgbClr val="20517C"/>
              </a:solidFill>
            </a:endParaRPr>
          </a:p>
          <a:p>
            <a:pPr indent="-355600" lvl="0" marL="457200" rtl="0" algn="l">
              <a:spcBef>
                <a:spcPts val="0"/>
              </a:spcBef>
              <a:spcAft>
                <a:spcPts val="0"/>
              </a:spcAft>
              <a:buClr>
                <a:srgbClr val="20517C"/>
              </a:buClr>
              <a:buSzPts val="2000"/>
              <a:buChar char="●"/>
            </a:pPr>
            <a:r>
              <a:rPr lang="en-GB" sz="2000">
                <a:solidFill>
                  <a:srgbClr val="20517C"/>
                </a:solidFill>
              </a:rPr>
              <a:t>Fine-tuning with small amount of data does not generalise</a:t>
            </a:r>
            <a:endParaRPr sz="2000">
              <a:solidFill>
                <a:srgbClr val="20517C"/>
              </a:solidFill>
            </a:endParaRPr>
          </a:p>
        </p:txBody>
      </p:sp>
      <p:sp>
        <p:nvSpPr>
          <p:cNvPr id="84" name="Google Shape;84;p13"/>
          <p:cNvSpPr txBox="1"/>
          <p:nvPr/>
        </p:nvSpPr>
        <p:spPr>
          <a:xfrm>
            <a:off x="622550" y="4048825"/>
            <a:ext cx="697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20517C"/>
                </a:solidFill>
              </a:rPr>
              <a:t>How to use contextual model in low data regime?</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554" name="Google Shape;554;p40" title="Points scored"/>
          <p:cNvPicPr preferRelativeResize="0"/>
          <p:nvPr/>
        </p:nvPicPr>
        <p:blipFill>
          <a:blip r:embed="rId3">
            <a:alphaModFix/>
          </a:blip>
          <a:stretch>
            <a:fillRect/>
          </a:stretch>
        </p:blipFill>
        <p:spPr>
          <a:xfrm>
            <a:off x="0" y="1074088"/>
            <a:ext cx="6581301" cy="4069412"/>
          </a:xfrm>
          <a:prstGeom prst="rect">
            <a:avLst/>
          </a:prstGeom>
          <a:noFill/>
          <a:ln>
            <a:noFill/>
          </a:ln>
        </p:spPr>
      </p:pic>
      <p:sp>
        <p:nvSpPr>
          <p:cNvPr id="555" name="Google Shape;555;p40"/>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chemeClr val="lt1"/>
                </a:solidFill>
                <a:highlight>
                  <a:schemeClr val="dk1"/>
                </a:highlight>
              </a:rPr>
              <a:t>RQ I.</a:t>
            </a:r>
            <a:r>
              <a:rPr lang="en-GB" sz="1800">
                <a:solidFill>
                  <a:schemeClr val="lt1"/>
                </a:solidFill>
                <a:highlight>
                  <a:schemeClr val="dk1"/>
                </a:highlight>
              </a:rPr>
              <a:t> Does </a:t>
            </a:r>
            <a:r>
              <a:rPr b="1" lang="en-GB" sz="1800" u="sng">
                <a:solidFill>
                  <a:schemeClr val="lt1"/>
                </a:solidFill>
                <a:highlight>
                  <a:schemeClr val="dk1"/>
                </a:highlight>
              </a:rPr>
              <a:t>data augmentation</a:t>
            </a:r>
            <a:r>
              <a:rPr lang="en-GB" sz="1800">
                <a:solidFill>
                  <a:schemeClr val="lt1"/>
                </a:solidFill>
                <a:highlight>
                  <a:schemeClr val="dk1"/>
                </a:highlight>
              </a:rPr>
              <a:t> or </a:t>
            </a:r>
            <a:r>
              <a:rPr b="1" lang="en-GB" sz="1800" u="sng">
                <a:solidFill>
                  <a:schemeClr val="lt1"/>
                </a:solidFill>
                <a:highlight>
                  <a:schemeClr val="dk1"/>
                </a:highlight>
              </a:rPr>
              <a:t>Supervised Contrastive Learning</a:t>
            </a:r>
            <a:r>
              <a:rPr lang="en-GB" sz="1800">
                <a:solidFill>
                  <a:schemeClr val="lt1"/>
                </a:solidFill>
                <a:highlight>
                  <a:schemeClr val="dk1"/>
                </a:highlight>
              </a:rPr>
              <a:t> help to improve </a:t>
            </a:r>
            <a:r>
              <a:rPr lang="en-GB" sz="1800">
                <a:solidFill>
                  <a:schemeClr val="lt1"/>
                </a:solidFill>
                <a:highlight>
                  <a:schemeClr val="dk1"/>
                </a:highlight>
                <a:latin typeface="Titillium Web"/>
                <a:ea typeface="Titillium Web"/>
                <a:cs typeface="Titillium Web"/>
                <a:sym typeface="Titillium Web"/>
              </a:rPr>
              <a:t>document</a:t>
            </a:r>
            <a:r>
              <a:rPr lang="en-GB" sz="1800">
                <a:solidFill>
                  <a:schemeClr val="lt1"/>
                </a:solidFill>
                <a:highlight>
                  <a:schemeClr val="dk1"/>
                </a:highlight>
              </a:rPr>
              <a:t> re-ranking performance for smaller datasets?</a:t>
            </a:r>
            <a:endParaRPr sz="1800">
              <a:solidFill>
                <a:schemeClr val="lt1"/>
              </a:solidFill>
              <a:highlight>
                <a:schemeClr val="dk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561" name="Google Shape;561;p41" title="Points scored"/>
          <p:cNvPicPr preferRelativeResize="0"/>
          <p:nvPr/>
        </p:nvPicPr>
        <p:blipFill>
          <a:blip r:embed="rId3">
            <a:alphaModFix/>
          </a:blip>
          <a:stretch>
            <a:fillRect/>
          </a:stretch>
        </p:blipFill>
        <p:spPr>
          <a:xfrm>
            <a:off x="201853" y="1198900"/>
            <a:ext cx="6379446" cy="3944600"/>
          </a:xfrm>
          <a:prstGeom prst="rect">
            <a:avLst/>
          </a:prstGeom>
          <a:noFill/>
          <a:ln>
            <a:noFill/>
          </a:ln>
        </p:spPr>
      </p:pic>
      <p:sp>
        <p:nvSpPr>
          <p:cNvPr id="562" name="Google Shape;562;p41"/>
          <p:cNvSpPr txBox="1"/>
          <p:nvPr/>
        </p:nvSpPr>
        <p:spPr>
          <a:xfrm>
            <a:off x="4406825" y="1198900"/>
            <a:ext cx="4668900" cy="895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GB">
                <a:solidFill>
                  <a:schemeClr val="dk1"/>
                </a:solidFill>
              </a:rPr>
              <a:t>Data augmentation is useful only when </a:t>
            </a:r>
            <a:r>
              <a:rPr b="1" lang="en-GB">
                <a:solidFill>
                  <a:schemeClr val="dk1"/>
                </a:solidFill>
              </a:rPr>
              <a:t>a proper loss function</a:t>
            </a:r>
            <a:r>
              <a:rPr lang="en-GB">
                <a:solidFill>
                  <a:schemeClr val="dk1"/>
                </a:solidFill>
              </a:rPr>
              <a:t> is used in conjugation, i.e.Pointwise RankingSCL or Pairwise RankingSCL</a:t>
            </a:r>
            <a:r>
              <a:rPr lang="en-GB">
                <a:solidFill>
                  <a:schemeClr val="dk1"/>
                </a:solidFill>
                <a:latin typeface="Courier New"/>
                <a:ea typeface="Courier New"/>
                <a:cs typeface="Courier New"/>
                <a:sym typeface="Courier New"/>
              </a:rPr>
              <a:t> </a:t>
            </a:r>
            <a:r>
              <a:rPr lang="en-GB">
                <a:solidFill>
                  <a:schemeClr val="dk1"/>
                </a:solidFill>
              </a:rPr>
              <a:t>loss</a:t>
            </a:r>
            <a:endParaRPr>
              <a:solidFill>
                <a:schemeClr val="dk1"/>
              </a:solidFill>
            </a:endParaRPr>
          </a:p>
        </p:txBody>
      </p:sp>
      <p:sp>
        <p:nvSpPr>
          <p:cNvPr id="563" name="Google Shape;563;p41"/>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chemeClr val="lt1"/>
                </a:solidFill>
                <a:highlight>
                  <a:schemeClr val="dk1"/>
                </a:highlight>
              </a:rPr>
              <a:t>RQ I.</a:t>
            </a:r>
            <a:r>
              <a:rPr lang="en-GB" sz="1800">
                <a:solidFill>
                  <a:schemeClr val="lt1"/>
                </a:solidFill>
                <a:highlight>
                  <a:schemeClr val="dk1"/>
                </a:highlight>
              </a:rPr>
              <a:t> Does </a:t>
            </a:r>
            <a:r>
              <a:rPr b="1" lang="en-GB" sz="1800" u="sng">
                <a:solidFill>
                  <a:schemeClr val="lt1"/>
                </a:solidFill>
                <a:highlight>
                  <a:schemeClr val="dk1"/>
                </a:highlight>
              </a:rPr>
              <a:t>data augmentation</a:t>
            </a:r>
            <a:r>
              <a:rPr lang="en-GB" sz="1800">
                <a:solidFill>
                  <a:schemeClr val="lt1"/>
                </a:solidFill>
                <a:highlight>
                  <a:schemeClr val="dk1"/>
                </a:highlight>
              </a:rPr>
              <a:t> or </a:t>
            </a:r>
            <a:r>
              <a:rPr b="1" lang="en-GB" sz="1800" u="sng">
                <a:solidFill>
                  <a:schemeClr val="lt1"/>
                </a:solidFill>
                <a:highlight>
                  <a:schemeClr val="dk1"/>
                </a:highlight>
              </a:rPr>
              <a:t>Supervised Contrastive Learning</a:t>
            </a:r>
            <a:r>
              <a:rPr lang="en-GB" sz="1800">
                <a:solidFill>
                  <a:schemeClr val="lt1"/>
                </a:solidFill>
                <a:highlight>
                  <a:schemeClr val="dk1"/>
                </a:highlight>
              </a:rPr>
              <a:t> help to improve </a:t>
            </a:r>
            <a:r>
              <a:rPr lang="en-GB" sz="1800">
                <a:solidFill>
                  <a:schemeClr val="lt1"/>
                </a:solidFill>
                <a:highlight>
                  <a:schemeClr val="dk1"/>
                </a:highlight>
                <a:latin typeface="Titillium Web"/>
                <a:ea typeface="Titillium Web"/>
                <a:cs typeface="Titillium Web"/>
                <a:sym typeface="Titillium Web"/>
              </a:rPr>
              <a:t>document</a:t>
            </a:r>
            <a:r>
              <a:rPr lang="en-GB" sz="1800">
                <a:solidFill>
                  <a:schemeClr val="lt1"/>
                </a:solidFill>
                <a:highlight>
                  <a:schemeClr val="dk1"/>
                </a:highlight>
              </a:rPr>
              <a:t> re-ranking performance for smaller datasets?</a:t>
            </a:r>
            <a:endParaRPr sz="1800">
              <a:solidFill>
                <a:schemeClr val="lt1"/>
              </a:solidFill>
              <a:highlight>
                <a:schemeClr val="dk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569" name="Google Shape;569;p42"/>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570" name="Google Shape;570;p42"/>
          <p:cNvSpPr txBox="1"/>
          <p:nvPr>
            <p:ph type="title"/>
          </p:nvPr>
        </p:nvSpPr>
        <p:spPr>
          <a:xfrm>
            <a:off x="0" y="431790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571" name="Google Shape;571;p42"/>
          <p:cNvSpPr txBox="1"/>
          <p:nvPr/>
        </p:nvSpPr>
        <p:spPr>
          <a:xfrm>
            <a:off x="237175" y="2253050"/>
            <a:ext cx="8784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dk1"/>
                </a:solidFill>
              </a:rPr>
              <a:t>RQ II. </a:t>
            </a:r>
            <a:r>
              <a:rPr lang="en-GB" sz="2200">
                <a:solidFill>
                  <a:schemeClr val="dk1"/>
                </a:solidFill>
                <a:latin typeface="Titillium Web"/>
                <a:ea typeface="Titillium Web"/>
                <a:cs typeface="Titillium Web"/>
                <a:sym typeface="Titillium Web"/>
              </a:rPr>
              <a:t>Does</a:t>
            </a:r>
            <a:r>
              <a:rPr lang="en-GB" sz="2200">
                <a:solidFill>
                  <a:schemeClr val="dk1"/>
                </a:solidFill>
              </a:rPr>
              <a:t> the </a:t>
            </a:r>
            <a:r>
              <a:rPr b="1" lang="en-GB" sz="2200" u="sng">
                <a:solidFill>
                  <a:schemeClr val="dk1"/>
                </a:solidFill>
              </a:rPr>
              <a:t>augmentation style</a:t>
            </a:r>
            <a:r>
              <a:rPr lang="en-GB" sz="2200">
                <a:solidFill>
                  <a:schemeClr val="dk1"/>
                </a:solidFill>
              </a:rPr>
              <a:t> impact the ranking performance?</a:t>
            </a:r>
            <a:endParaRPr sz="22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577" name="Google Shape;577;p43" title="Points scored"/>
          <p:cNvPicPr preferRelativeResize="0"/>
          <p:nvPr/>
        </p:nvPicPr>
        <p:blipFill>
          <a:blip r:embed="rId3">
            <a:alphaModFix/>
          </a:blip>
          <a:stretch>
            <a:fillRect/>
          </a:stretch>
        </p:blipFill>
        <p:spPr>
          <a:xfrm>
            <a:off x="165825" y="863225"/>
            <a:ext cx="3361551" cy="2078550"/>
          </a:xfrm>
          <a:prstGeom prst="rect">
            <a:avLst/>
          </a:prstGeom>
          <a:noFill/>
          <a:ln>
            <a:noFill/>
          </a:ln>
        </p:spPr>
      </p:pic>
      <p:sp>
        <p:nvSpPr>
          <p:cNvPr id="578" name="Google Shape;578;p43"/>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 </a:t>
            </a:r>
            <a:r>
              <a:rPr lang="en-GB" sz="1900">
                <a:solidFill>
                  <a:schemeClr val="lt1"/>
                </a:solidFill>
                <a:highlight>
                  <a:schemeClr val="dk1"/>
                </a:highlight>
                <a:latin typeface="Titillium Web"/>
                <a:ea typeface="Titillium Web"/>
                <a:cs typeface="Titillium Web"/>
                <a:sym typeface="Titillium Web"/>
              </a:rPr>
              <a:t>Does</a:t>
            </a:r>
            <a:r>
              <a:rPr lang="en-GB" sz="1900">
                <a:solidFill>
                  <a:schemeClr val="lt1"/>
                </a:solidFill>
                <a:highlight>
                  <a:schemeClr val="dk1"/>
                </a:highlight>
              </a:rPr>
              <a:t> the </a:t>
            </a:r>
            <a:r>
              <a:rPr b="1" lang="en-GB" sz="1900" u="sng">
                <a:solidFill>
                  <a:schemeClr val="lt1"/>
                </a:solidFill>
                <a:highlight>
                  <a:schemeClr val="dk1"/>
                </a:highlight>
              </a:rPr>
              <a:t>augmentation style</a:t>
            </a:r>
            <a:r>
              <a:rPr lang="en-GB" sz="1900">
                <a:solidFill>
                  <a:schemeClr val="lt1"/>
                </a:solidFill>
                <a:highlight>
                  <a:schemeClr val="dk1"/>
                </a:highlight>
              </a:rPr>
              <a:t> impact the ranking performance?</a:t>
            </a:r>
            <a:endParaRPr sz="1900">
              <a:solidFill>
                <a:schemeClr val="lt1"/>
              </a:solidFill>
              <a:highlight>
                <a:schemeClr val="dk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584" name="Google Shape;584;p44" title="Points scored"/>
          <p:cNvPicPr preferRelativeResize="0"/>
          <p:nvPr/>
        </p:nvPicPr>
        <p:blipFill>
          <a:blip r:embed="rId3">
            <a:alphaModFix/>
          </a:blip>
          <a:stretch>
            <a:fillRect/>
          </a:stretch>
        </p:blipFill>
        <p:spPr>
          <a:xfrm>
            <a:off x="165825" y="863225"/>
            <a:ext cx="3361551" cy="2078550"/>
          </a:xfrm>
          <a:prstGeom prst="rect">
            <a:avLst/>
          </a:prstGeom>
          <a:noFill/>
          <a:ln>
            <a:noFill/>
          </a:ln>
        </p:spPr>
      </p:pic>
      <p:sp>
        <p:nvSpPr>
          <p:cNvPr id="585" name="Google Shape;585;p44"/>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 </a:t>
            </a:r>
            <a:r>
              <a:rPr lang="en-GB" sz="1900">
                <a:solidFill>
                  <a:schemeClr val="lt1"/>
                </a:solidFill>
                <a:highlight>
                  <a:schemeClr val="dk1"/>
                </a:highlight>
                <a:latin typeface="Titillium Web"/>
                <a:ea typeface="Titillium Web"/>
                <a:cs typeface="Titillium Web"/>
                <a:sym typeface="Titillium Web"/>
              </a:rPr>
              <a:t>Does</a:t>
            </a:r>
            <a:r>
              <a:rPr lang="en-GB" sz="1900">
                <a:solidFill>
                  <a:schemeClr val="lt1"/>
                </a:solidFill>
                <a:highlight>
                  <a:schemeClr val="dk1"/>
                </a:highlight>
              </a:rPr>
              <a:t> the </a:t>
            </a:r>
            <a:r>
              <a:rPr b="1" lang="en-GB" sz="1900" u="sng">
                <a:solidFill>
                  <a:schemeClr val="lt1"/>
                </a:solidFill>
                <a:highlight>
                  <a:schemeClr val="dk1"/>
                </a:highlight>
              </a:rPr>
              <a:t>augmentation style</a:t>
            </a:r>
            <a:r>
              <a:rPr lang="en-GB" sz="1900">
                <a:solidFill>
                  <a:schemeClr val="lt1"/>
                </a:solidFill>
                <a:highlight>
                  <a:schemeClr val="dk1"/>
                </a:highlight>
              </a:rPr>
              <a:t> impact the ranking performance?</a:t>
            </a:r>
            <a:endParaRPr sz="1900">
              <a:solidFill>
                <a:schemeClr val="lt1"/>
              </a:solidFill>
              <a:highlight>
                <a:schemeClr val="dk1"/>
              </a:highlight>
            </a:endParaRPr>
          </a:p>
        </p:txBody>
      </p:sp>
      <p:pic>
        <p:nvPicPr>
          <p:cNvPr id="586" name="Google Shape;586;p44" title="Chart"/>
          <p:cNvPicPr preferRelativeResize="0"/>
          <p:nvPr/>
        </p:nvPicPr>
        <p:blipFill>
          <a:blip r:embed="rId4">
            <a:alphaModFix/>
          </a:blip>
          <a:stretch>
            <a:fillRect/>
          </a:stretch>
        </p:blipFill>
        <p:spPr>
          <a:xfrm>
            <a:off x="4394525" y="915600"/>
            <a:ext cx="3361551" cy="207856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592" name="Google Shape;592;p45" title="Points scored"/>
          <p:cNvPicPr preferRelativeResize="0"/>
          <p:nvPr/>
        </p:nvPicPr>
        <p:blipFill>
          <a:blip r:embed="rId3">
            <a:alphaModFix/>
          </a:blip>
          <a:stretch>
            <a:fillRect/>
          </a:stretch>
        </p:blipFill>
        <p:spPr>
          <a:xfrm>
            <a:off x="165825" y="863225"/>
            <a:ext cx="3361551" cy="2078550"/>
          </a:xfrm>
          <a:prstGeom prst="rect">
            <a:avLst/>
          </a:prstGeom>
          <a:noFill/>
          <a:ln>
            <a:noFill/>
          </a:ln>
        </p:spPr>
      </p:pic>
      <p:sp>
        <p:nvSpPr>
          <p:cNvPr id="593" name="Google Shape;593;p45"/>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 </a:t>
            </a:r>
            <a:r>
              <a:rPr lang="en-GB" sz="1900">
                <a:solidFill>
                  <a:schemeClr val="lt1"/>
                </a:solidFill>
                <a:highlight>
                  <a:schemeClr val="dk1"/>
                </a:highlight>
                <a:latin typeface="Titillium Web"/>
                <a:ea typeface="Titillium Web"/>
                <a:cs typeface="Titillium Web"/>
                <a:sym typeface="Titillium Web"/>
              </a:rPr>
              <a:t>Does</a:t>
            </a:r>
            <a:r>
              <a:rPr lang="en-GB" sz="1900">
                <a:solidFill>
                  <a:schemeClr val="lt1"/>
                </a:solidFill>
                <a:highlight>
                  <a:schemeClr val="dk1"/>
                </a:highlight>
              </a:rPr>
              <a:t> the </a:t>
            </a:r>
            <a:r>
              <a:rPr b="1" lang="en-GB" sz="1900" u="sng">
                <a:solidFill>
                  <a:schemeClr val="lt1"/>
                </a:solidFill>
                <a:highlight>
                  <a:schemeClr val="dk1"/>
                </a:highlight>
              </a:rPr>
              <a:t>augmentation style</a:t>
            </a:r>
            <a:r>
              <a:rPr lang="en-GB" sz="1900">
                <a:solidFill>
                  <a:schemeClr val="lt1"/>
                </a:solidFill>
                <a:highlight>
                  <a:schemeClr val="dk1"/>
                </a:highlight>
              </a:rPr>
              <a:t> impact the ranking performance?</a:t>
            </a:r>
            <a:endParaRPr sz="1900">
              <a:solidFill>
                <a:schemeClr val="lt1"/>
              </a:solidFill>
              <a:highlight>
                <a:schemeClr val="dk1"/>
              </a:highlight>
            </a:endParaRPr>
          </a:p>
        </p:txBody>
      </p:sp>
      <p:pic>
        <p:nvPicPr>
          <p:cNvPr id="594" name="Google Shape;594;p45" title="Chart"/>
          <p:cNvPicPr preferRelativeResize="0"/>
          <p:nvPr/>
        </p:nvPicPr>
        <p:blipFill>
          <a:blip r:embed="rId4">
            <a:alphaModFix/>
          </a:blip>
          <a:stretch>
            <a:fillRect/>
          </a:stretch>
        </p:blipFill>
        <p:spPr>
          <a:xfrm>
            <a:off x="4394525" y="915600"/>
            <a:ext cx="3361551" cy="2078565"/>
          </a:xfrm>
          <a:prstGeom prst="rect">
            <a:avLst/>
          </a:prstGeom>
          <a:noFill/>
          <a:ln>
            <a:noFill/>
          </a:ln>
        </p:spPr>
      </p:pic>
      <p:pic>
        <p:nvPicPr>
          <p:cNvPr id="595" name="Google Shape;595;p45" title="Chart"/>
          <p:cNvPicPr preferRelativeResize="0"/>
          <p:nvPr/>
        </p:nvPicPr>
        <p:blipFill>
          <a:blip r:embed="rId5">
            <a:alphaModFix/>
          </a:blip>
          <a:stretch>
            <a:fillRect/>
          </a:stretch>
        </p:blipFill>
        <p:spPr>
          <a:xfrm>
            <a:off x="152400" y="3094175"/>
            <a:ext cx="3361551" cy="207856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601" name="Google Shape;601;p46" title="Points scored"/>
          <p:cNvPicPr preferRelativeResize="0"/>
          <p:nvPr/>
        </p:nvPicPr>
        <p:blipFill>
          <a:blip r:embed="rId3">
            <a:alphaModFix/>
          </a:blip>
          <a:stretch>
            <a:fillRect/>
          </a:stretch>
        </p:blipFill>
        <p:spPr>
          <a:xfrm>
            <a:off x="165825" y="863225"/>
            <a:ext cx="3361551" cy="2078550"/>
          </a:xfrm>
          <a:prstGeom prst="rect">
            <a:avLst/>
          </a:prstGeom>
          <a:noFill/>
          <a:ln>
            <a:noFill/>
          </a:ln>
        </p:spPr>
      </p:pic>
      <p:sp>
        <p:nvSpPr>
          <p:cNvPr id="602" name="Google Shape;602;p46"/>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 </a:t>
            </a:r>
            <a:r>
              <a:rPr lang="en-GB" sz="1900">
                <a:solidFill>
                  <a:schemeClr val="lt1"/>
                </a:solidFill>
                <a:highlight>
                  <a:schemeClr val="dk1"/>
                </a:highlight>
                <a:latin typeface="Titillium Web"/>
                <a:ea typeface="Titillium Web"/>
                <a:cs typeface="Titillium Web"/>
                <a:sym typeface="Titillium Web"/>
              </a:rPr>
              <a:t>Does</a:t>
            </a:r>
            <a:r>
              <a:rPr lang="en-GB" sz="1900">
                <a:solidFill>
                  <a:schemeClr val="lt1"/>
                </a:solidFill>
                <a:highlight>
                  <a:schemeClr val="dk1"/>
                </a:highlight>
              </a:rPr>
              <a:t> the </a:t>
            </a:r>
            <a:r>
              <a:rPr b="1" lang="en-GB" sz="1900" u="sng">
                <a:solidFill>
                  <a:schemeClr val="lt1"/>
                </a:solidFill>
                <a:highlight>
                  <a:schemeClr val="dk1"/>
                </a:highlight>
              </a:rPr>
              <a:t>augmentation style</a:t>
            </a:r>
            <a:r>
              <a:rPr lang="en-GB" sz="1900">
                <a:solidFill>
                  <a:schemeClr val="lt1"/>
                </a:solidFill>
                <a:highlight>
                  <a:schemeClr val="dk1"/>
                </a:highlight>
              </a:rPr>
              <a:t> impact the ranking performance?</a:t>
            </a:r>
            <a:endParaRPr sz="1900">
              <a:solidFill>
                <a:schemeClr val="lt1"/>
              </a:solidFill>
              <a:highlight>
                <a:schemeClr val="dk1"/>
              </a:highlight>
            </a:endParaRPr>
          </a:p>
        </p:txBody>
      </p:sp>
      <p:pic>
        <p:nvPicPr>
          <p:cNvPr id="603" name="Google Shape;603;p46" title="Chart"/>
          <p:cNvPicPr preferRelativeResize="0"/>
          <p:nvPr/>
        </p:nvPicPr>
        <p:blipFill>
          <a:blip r:embed="rId4">
            <a:alphaModFix/>
          </a:blip>
          <a:stretch>
            <a:fillRect/>
          </a:stretch>
        </p:blipFill>
        <p:spPr>
          <a:xfrm>
            <a:off x="4394525" y="915600"/>
            <a:ext cx="3361551" cy="2078565"/>
          </a:xfrm>
          <a:prstGeom prst="rect">
            <a:avLst/>
          </a:prstGeom>
          <a:noFill/>
          <a:ln>
            <a:noFill/>
          </a:ln>
        </p:spPr>
      </p:pic>
      <p:pic>
        <p:nvPicPr>
          <p:cNvPr id="604" name="Google Shape;604;p46" title="Chart"/>
          <p:cNvPicPr preferRelativeResize="0"/>
          <p:nvPr/>
        </p:nvPicPr>
        <p:blipFill>
          <a:blip r:embed="rId5">
            <a:alphaModFix/>
          </a:blip>
          <a:stretch>
            <a:fillRect/>
          </a:stretch>
        </p:blipFill>
        <p:spPr>
          <a:xfrm>
            <a:off x="152400" y="3094175"/>
            <a:ext cx="3361551" cy="2078561"/>
          </a:xfrm>
          <a:prstGeom prst="rect">
            <a:avLst/>
          </a:prstGeom>
          <a:noFill/>
          <a:ln>
            <a:noFill/>
          </a:ln>
        </p:spPr>
      </p:pic>
      <p:sp>
        <p:nvSpPr>
          <p:cNvPr id="605" name="Google Shape;605;p46"/>
          <p:cNvSpPr txBox="1"/>
          <p:nvPr/>
        </p:nvSpPr>
        <p:spPr>
          <a:xfrm>
            <a:off x="3775475" y="3132400"/>
            <a:ext cx="5057100" cy="109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i="1" lang="en-GB" sz="1800">
                <a:solidFill>
                  <a:schemeClr val="dk1"/>
                </a:solidFill>
              </a:rPr>
              <a:t>Simple data augmentation</a:t>
            </a:r>
            <a:r>
              <a:rPr lang="en-GB" sz="1800">
                <a:solidFill>
                  <a:schemeClr val="dk1"/>
                </a:solidFill>
              </a:rPr>
              <a:t> strategies </a:t>
            </a:r>
            <a:r>
              <a:rPr b="1" lang="en-GB" sz="1800" u="sng">
                <a:solidFill>
                  <a:schemeClr val="dk1"/>
                </a:solidFill>
              </a:rPr>
              <a:t>do not have a big impact </a:t>
            </a:r>
            <a:r>
              <a:rPr lang="en-GB" sz="1800">
                <a:solidFill>
                  <a:schemeClr val="dk1"/>
                </a:solidFill>
              </a:rPr>
              <a:t>on the ranking performance</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611" name="Google Shape;611;p47"/>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612" name="Google Shape;612;p47"/>
          <p:cNvSpPr txBox="1"/>
          <p:nvPr>
            <p:ph type="title"/>
          </p:nvPr>
        </p:nvSpPr>
        <p:spPr>
          <a:xfrm>
            <a:off x="0" y="431790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613" name="Google Shape;613;p47"/>
          <p:cNvSpPr txBox="1"/>
          <p:nvPr/>
        </p:nvSpPr>
        <p:spPr>
          <a:xfrm>
            <a:off x="415025" y="2253050"/>
            <a:ext cx="827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1"/>
                </a:solidFill>
              </a:rPr>
              <a:t>RQ III.</a:t>
            </a:r>
            <a:r>
              <a:rPr lang="en-GB" sz="2100">
                <a:solidFill>
                  <a:schemeClr val="dk1"/>
                </a:solidFill>
              </a:rPr>
              <a:t> How does </a:t>
            </a:r>
            <a:r>
              <a:rPr b="1" lang="en-GB" sz="2100" u="sng">
                <a:solidFill>
                  <a:schemeClr val="dk1"/>
                </a:solidFill>
              </a:rPr>
              <a:t>training data size</a:t>
            </a:r>
            <a:r>
              <a:rPr lang="en-GB" sz="2100">
                <a:solidFill>
                  <a:schemeClr val="dk1"/>
                </a:solidFill>
              </a:rPr>
              <a:t> impact ranking performance?</a:t>
            </a:r>
            <a:endParaRPr b="1" sz="21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619" name="Google Shape;619;p48" title="Points scored"/>
          <p:cNvPicPr preferRelativeResize="0"/>
          <p:nvPr/>
        </p:nvPicPr>
        <p:blipFill>
          <a:blip r:embed="rId3">
            <a:alphaModFix/>
          </a:blip>
          <a:stretch>
            <a:fillRect/>
          </a:stretch>
        </p:blipFill>
        <p:spPr>
          <a:xfrm>
            <a:off x="152400" y="854350"/>
            <a:ext cx="6690162" cy="4136750"/>
          </a:xfrm>
          <a:prstGeom prst="rect">
            <a:avLst/>
          </a:prstGeom>
          <a:noFill/>
          <a:ln>
            <a:noFill/>
          </a:ln>
        </p:spPr>
      </p:pic>
      <p:sp>
        <p:nvSpPr>
          <p:cNvPr id="620" name="Google Shape;620;p48"/>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III.</a:t>
            </a:r>
            <a:r>
              <a:rPr lang="en-GB" sz="1900">
                <a:solidFill>
                  <a:schemeClr val="lt1"/>
                </a:solidFill>
                <a:highlight>
                  <a:schemeClr val="dk1"/>
                </a:highlight>
              </a:rPr>
              <a:t> How does </a:t>
            </a:r>
            <a:r>
              <a:rPr b="1" lang="en-GB" sz="1900" u="sng">
                <a:solidFill>
                  <a:schemeClr val="lt1"/>
                </a:solidFill>
                <a:highlight>
                  <a:schemeClr val="dk1"/>
                </a:highlight>
              </a:rPr>
              <a:t>training data size</a:t>
            </a:r>
            <a:r>
              <a:rPr lang="en-GB" sz="1900">
                <a:solidFill>
                  <a:schemeClr val="lt1"/>
                </a:solidFill>
                <a:highlight>
                  <a:schemeClr val="dk1"/>
                </a:highlight>
              </a:rPr>
              <a:t> impact ranking performance?</a:t>
            </a:r>
            <a:endParaRPr b="1" sz="1900">
              <a:solidFill>
                <a:schemeClr val="lt1"/>
              </a:solidFill>
              <a:highlight>
                <a:schemeClr val="dk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626" name="Google Shape;626;p49" title="Points scored"/>
          <p:cNvPicPr preferRelativeResize="0"/>
          <p:nvPr/>
        </p:nvPicPr>
        <p:blipFill>
          <a:blip r:embed="rId3">
            <a:alphaModFix/>
          </a:blip>
          <a:stretch>
            <a:fillRect/>
          </a:stretch>
        </p:blipFill>
        <p:spPr>
          <a:xfrm>
            <a:off x="152400" y="854350"/>
            <a:ext cx="6690162" cy="4136750"/>
          </a:xfrm>
          <a:prstGeom prst="rect">
            <a:avLst/>
          </a:prstGeom>
          <a:noFill/>
          <a:ln>
            <a:noFill/>
          </a:ln>
        </p:spPr>
      </p:pic>
      <p:sp>
        <p:nvSpPr>
          <p:cNvPr id="627" name="Google Shape;627;p49"/>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III.</a:t>
            </a:r>
            <a:r>
              <a:rPr lang="en-GB" sz="1900">
                <a:solidFill>
                  <a:schemeClr val="lt1"/>
                </a:solidFill>
                <a:highlight>
                  <a:schemeClr val="dk1"/>
                </a:highlight>
              </a:rPr>
              <a:t> How does </a:t>
            </a:r>
            <a:r>
              <a:rPr b="1" lang="en-GB" sz="1900" u="sng">
                <a:solidFill>
                  <a:schemeClr val="lt1"/>
                </a:solidFill>
                <a:highlight>
                  <a:schemeClr val="dk1"/>
                </a:highlight>
              </a:rPr>
              <a:t>training data size</a:t>
            </a:r>
            <a:r>
              <a:rPr lang="en-GB" sz="1900">
                <a:solidFill>
                  <a:schemeClr val="lt1"/>
                </a:solidFill>
                <a:highlight>
                  <a:schemeClr val="dk1"/>
                </a:highlight>
              </a:rPr>
              <a:t> impact ranking performance?</a:t>
            </a:r>
            <a:endParaRPr b="1" sz="19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Problem Statement</a:t>
            </a:r>
            <a:endParaRPr sz="3500">
              <a:solidFill>
                <a:schemeClr val="lt1"/>
              </a:solidFill>
              <a:highlight>
                <a:schemeClr val="dk1"/>
              </a:highlight>
            </a:endParaRPr>
          </a:p>
        </p:txBody>
      </p:sp>
      <p:sp>
        <p:nvSpPr>
          <p:cNvPr id="90" name="Google Shape;9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
        <p:nvSpPr>
          <p:cNvPr id="91" name="Google Shape;91;p14"/>
          <p:cNvSpPr txBox="1"/>
          <p:nvPr/>
        </p:nvSpPr>
        <p:spPr>
          <a:xfrm>
            <a:off x="370675" y="1620575"/>
            <a:ext cx="8349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200">
                <a:solidFill>
                  <a:schemeClr val="dk1"/>
                </a:solidFill>
                <a:latin typeface="Titillium Web"/>
                <a:ea typeface="Titillium Web"/>
                <a:cs typeface="Titillium Web"/>
                <a:sym typeface="Titillium Web"/>
              </a:rPr>
              <a:t>To come up with an effective method to improve </a:t>
            </a:r>
            <a:r>
              <a:rPr b="1" lang="en-GB" sz="2200" u="sng">
                <a:solidFill>
                  <a:schemeClr val="dk1"/>
                </a:solidFill>
                <a:latin typeface="Titillium Web"/>
                <a:ea typeface="Titillium Web"/>
                <a:cs typeface="Titillium Web"/>
                <a:sym typeface="Titillium Web"/>
              </a:rPr>
              <a:t>document ranking</a:t>
            </a:r>
            <a:r>
              <a:rPr lang="en-GB" sz="2200">
                <a:solidFill>
                  <a:schemeClr val="dk1"/>
                </a:solidFill>
                <a:latin typeface="Titillium Web"/>
                <a:ea typeface="Titillium Web"/>
                <a:cs typeface="Titillium Web"/>
                <a:sym typeface="Titillium Web"/>
              </a:rPr>
              <a:t> performance on </a:t>
            </a:r>
            <a:r>
              <a:rPr b="1" lang="en-GB" sz="2200" u="sng">
                <a:solidFill>
                  <a:schemeClr val="dk1"/>
                </a:solidFill>
                <a:latin typeface="Titillium Web"/>
                <a:ea typeface="Titillium Web"/>
                <a:cs typeface="Titillium Web"/>
                <a:sym typeface="Titillium Web"/>
              </a:rPr>
              <a:t>smaller datasets</a:t>
            </a:r>
            <a:endParaRPr sz="22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633" name="Google Shape;633;p50" title="Points scored"/>
          <p:cNvPicPr preferRelativeResize="0"/>
          <p:nvPr/>
        </p:nvPicPr>
        <p:blipFill>
          <a:blip r:embed="rId3">
            <a:alphaModFix/>
          </a:blip>
          <a:stretch>
            <a:fillRect/>
          </a:stretch>
        </p:blipFill>
        <p:spPr>
          <a:xfrm>
            <a:off x="152400" y="854350"/>
            <a:ext cx="6690162" cy="4136750"/>
          </a:xfrm>
          <a:prstGeom prst="rect">
            <a:avLst/>
          </a:prstGeom>
          <a:noFill/>
          <a:ln>
            <a:noFill/>
          </a:ln>
        </p:spPr>
      </p:pic>
      <p:sp>
        <p:nvSpPr>
          <p:cNvPr id="634" name="Google Shape;634;p50"/>
          <p:cNvSpPr txBox="1"/>
          <p:nvPr/>
        </p:nvSpPr>
        <p:spPr>
          <a:xfrm>
            <a:off x="6636600" y="1972525"/>
            <a:ext cx="2507400" cy="244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GB">
                <a:solidFill>
                  <a:schemeClr val="dk1"/>
                </a:solidFill>
              </a:rPr>
              <a:t>RankingSCL has the </a:t>
            </a:r>
            <a:r>
              <a:rPr b="1" lang="en-GB" u="sng">
                <a:solidFill>
                  <a:schemeClr val="dk1"/>
                </a:solidFill>
              </a:rPr>
              <a:t>highest marginal utility</a:t>
            </a:r>
            <a:r>
              <a:rPr lang="en-GB">
                <a:solidFill>
                  <a:schemeClr val="dk1"/>
                </a:solidFill>
              </a:rPr>
              <a:t> when the dataset sizes are </a:t>
            </a:r>
            <a:r>
              <a:rPr b="1" lang="en-GB" u="sng">
                <a:solidFill>
                  <a:schemeClr val="dk1"/>
                </a:solidFill>
              </a:rPr>
              <a:t>small</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1200"/>
              </a:spcAft>
              <a:buNone/>
            </a:pPr>
            <a:r>
              <a:rPr lang="en-GB">
                <a:solidFill>
                  <a:schemeClr val="dk1"/>
                </a:solidFill>
              </a:rPr>
              <a:t>The utility diminishes with increasing dataset size</a:t>
            </a:r>
            <a:endParaRPr>
              <a:solidFill>
                <a:schemeClr val="dk1"/>
              </a:solidFill>
            </a:endParaRPr>
          </a:p>
        </p:txBody>
      </p:sp>
      <p:sp>
        <p:nvSpPr>
          <p:cNvPr id="635" name="Google Shape;635;p50"/>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III.</a:t>
            </a:r>
            <a:r>
              <a:rPr lang="en-GB" sz="1900">
                <a:solidFill>
                  <a:schemeClr val="lt1"/>
                </a:solidFill>
                <a:highlight>
                  <a:schemeClr val="dk1"/>
                </a:highlight>
              </a:rPr>
              <a:t> How does </a:t>
            </a:r>
            <a:r>
              <a:rPr b="1" lang="en-GB" sz="1900" u="sng">
                <a:solidFill>
                  <a:schemeClr val="lt1"/>
                </a:solidFill>
                <a:highlight>
                  <a:schemeClr val="dk1"/>
                </a:highlight>
              </a:rPr>
              <a:t>training data size</a:t>
            </a:r>
            <a:r>
              <a:rPr lang="en-GB" sz="1900">
                <a:solidFill>
                  <a:schemeClr val="lt1"/>
                </a:solidFill>
                <a:highlight>
                  <a:schemeClr val="dk1"/>
                </a:highlight>
              </a:rPr>
              <a:t> impact ranking performance?</a:t>
            </a:r>
            <a:endParaRPr b="1" sz="1900">
              <a:solidFill>
                <a:schemeClr val="lt1"/>
              </a:solidFill>
              <a:highlight>
                <a:schemeClr val="dk1"/>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pic>
        <p:nvPicPr>
          <p:cNvPr id="641" name="Google Shape;641;p51" title="Points scored"/>
          <p:cNvPicPr preferRelativeResize="0"/>
          <p:nvPr/>
        </p:nvPicPr>
        <p:blipFill>
          <a:blip r:embed="rId3">
            <a:alphaModFix/>
          </a:blip>
          <a:stretch>
            <a:fillRect/>
          </a:stretch>
        </p:blipFill>
        <p:spPr>
          <a:xfrm>
            <a:off x="152400" y="854350"/>
            <a:ext cx="6690162" cy="4136750"/>
          </a:xfrm>
          <a:prstGeom prst="rect">
            <a:avLst/>
          </a:prstGeom>
          <a:noFill/>
          <a:ln>
            <a:noFill/>
          </a:ln>
        </p:spPr>
      </p:pic>
      <p:sp>
        <p:nvSpPr>
          <p:cNvPr id="642" name="Google Shape;642;p51"/>
          <p:cNvSpPr txBox="1"/>
          <p:nvPr/>
        </p:nvSpPr>
        <p:spPr>
          <a:xfrm>
            <a:off x="6636600" y="1972525"/>
            <a:ext cx="2507400" cy="244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GB">
                <a:solidFill>
                  <a:schemeClr val="dk1"/>
                </a:solidFill>
              </a:rPr>
              <a:t>RankingSCL has the </a:t>
            </a:r>
            <a:r>
              <a:rPr b="1" lang="en-GB" u="sng">
                <a:solidFill>
                  <a:schemeClr val="dk1"/>
                </a:solidFill>
              </a:rPr>
              <a:t>highest marginal utility</a:t>
            </a:r>
            <a:r>
              <a:rPr lang="en-GB">
                <a:solidFill>
                  <a:schemeClr val="dk1"/>
                </a:solidFill>
              </a:rPr>
              <a:t> when the dataset sizes are </a:t>
            </a:r>
            <a:r>
              <a:rPr b="1" lang="en-GB" u="sng">
                <a:solidFill>
                  <a:schemeClr val="dk1"/>
                </a:solidFill>
              </a:rPr>
              <a:t>small</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1200"/>
              </a:spcAft>
              <a:buNone/>
            </a:pPr>
            <a:r>
              <a:rPr lang="en-GB">
                <a:solidFill>
                  <a:schemeClr val="dk1"/>
                </a:solidFill>
              </a:rPr>
              <a:t>The utility diminishes with increasing dataset size</a:t>
            </a:r>
            <a:endParaRPr>
              <a:solidFill>
                <a:schemeClr val="dk1"/>
              </a:solidFill>
            </a:endParaRPr>
          </a:p>
        </p:txBody>
      </p:sp>
      <p:sp>
        <p:nvSpPr>
          <p:cNvPr id="643" name="Google Shape;643;p51"/>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900">
                <a:solidFill>
                  <a:schemeClr val="lt1"/>
                </a:solidFill>
                <a:highlight>
                  <a:schemeClr val="dk1"/>
                </a:highlight>
              </a:rPr>
              <a:t>RQ III.</a:t>
            </a:r>
            <a:r>
              <a:rPr lang="en-GB" sz="1900">
                <a:solidFill>
                  <a:schemeClr val="lt1"/>
                </a:solidFill>
                <a:highlight>
                  <a:schemeClr val="dk1"/>
                </a:highlight>
              </a:rPr>
              <a:t> How does </a:t>
            </a:r>
            <a:r>
              <a:rPr b="1" lang="en-GB" sz="1900" u="sng">
                <a:solidFill>
                  <a:schemeClr val="lt1"/>
                </a:solidFill>
                <a:highlight>
                  <a:schemeClr val="dk1"/>
                </a:highlight>
              </a:rPr>
              <a:t>training data size</a:t>
            </a:r>
            <a:r>
              <a:rPr lang="en-GB" sz="1900">
                <a:solidFill>
                  <a:schemeClr val="lt1"/>
                </a:solidFill>
                <a:highlight>
                  <a:schemeClr val="dk1"/>
                </a:highlight>
              </a:rPr>
              <a:t> impact ranking performance?</a:t>
            </a:r>
            <a:endParaRPr b="1" sz="1900">
              <a:solidFill>
                <a:schemeClr val="lt1"/>
              </a:solidFill>
              <a:highlight>
                <a:schemeClr val="dk1"/>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649" name="Google Shape;649;p52"/>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650" name="Google Shape;650;p52"/>
          <p:cNvSpPr txBox="1"/>
          <p:nvPr>
            <p:ph type="title"/>
          </p:nvPr>
        </p:nvSpPr>
        <p:spPr>
          <a:xfrm>
            <a:off x="0" y="431790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lt1"/>
              </a:solidFill>
              <a:highlight>
                <a:schemeClr val="dk1"/>
              </a:highlight>
            </a:endParaRPr>
          </a:p>
        </p:txBody>
      </p:sp>
      <p:sp>
        <p:nvSpPr>
          <p:cNvPr id="651" name="Google Shape;651;p52"/>
          <p:cNvSpPr txBox="1"/>
          <p:nvPr/>
        </p:nvSpPr>
        <p:spPr>
          <a:xfrm>
            <a:off x="415025" y="2253050"/>
            <a:ext cx="827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rPr>
              <a:t>Can we </a:t>
            </a:r>
            <a:r>
              <a:rPr b="1" lang="en-GB" sz="2400" u="sng">
                <a:solidFill>
                  <a:schemeClr val="dk1"/>
                </a:solidFill>
              </a:rPr>
              <a:t>replicate</a:t>
            </a:r>
            <a:r>
              <a:rPr lang="en-GB" sz="2400">
                <a:solidFill>
                  <a:schemeClr val="dk1"/>
                </a:solidFill>
              </a:rPr>
              <a:t> the performance on small datasets?</a:t>
            </a:r>
            <a:endParaRPr b="1" sz="24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id="656" name="Google Shape;656;p53" title="Points scored"/>
          <p:cNvPicPr preferRelativeResize="0"/>
          <p:nvPr/>
        </p:nvPicPr>
        <p:blipFill>
          <a:blip r:embed="rId3">
            <a:alphaModFix/>
          </a:blip>
          <a:stretch>
            <a:fillRect/>
          </a:stretch>
        </p:blipFill>
        <p:spPr>
          <a:xfrm>
            <a:off x="152400" y="1223775"/>
            <a:ext cx="3123750" cy="1936725"/>
          </a:xfrm>
          <a:prstGeom prst="rect">
            <a:avLst/>
          </a:prstGeom>
          <a:noFill/>
          <a:ln>
            <a:noFill/>
          </a:ln>
        </p:spPr>
      </p:pic>
      <p:sp>
        <p:nvSpPr>
          <p:cNvPr id="657" name="Google Shape;657;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658" name="Google Shape;658;p53"/>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lt1"/>
                </a:solidFill>
                <a:highlight>
                  <a:schemeClr val="dk1"/>
                </a:highlight>
              </a:rPr>
              <a:t>Can we </a:t>
            </a:r>
            <a:r>
              <a:rPr b="1" lang="en-GB" sz="2100" u="sng">
                <a:solidFill>
                  <a:schemeClr val="lt1"/>
                </a:solidFill>
                <a:highlight>
                  <a:schemeClr val="dk1"/>
                </a:highlight>
              </a:rPr>
              <a:t>replicate</a:t>
            </a:r>
            <a:r>
              <a:rPr lang="en-GB" sz="2100">
                <a:solidFill>
                  <a:schemeClr val="lt1"/>
                </a:solidFill>
                <a:highlight>
                  <a:schemeClr val="dk1"/>
                </a:highlight>
              </a:rPr>
              <a:t> the performance on small datasets</a:t>
            </a:r>
            <a:endParaRPr b="1" sz="2100">
              <a:solidFill>
                <a:schemeClr val="lt1"/>
              </a:solidFill>
              <a:highlight>
                <a:schemeClr val="dk1"/>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pic>
        <p:nvPicPr>
          <p:cNvPr id="663" name="Google Shape;663;p54" title="Points scored"/>
          <p:cNvPicPr preferRelativeResize="0"/>
          <p:nvPr/>
        </p:nvPicPr>
        <p:blipFill>
          <a:blip r:embed="rId3">
            <a:alphaModFix/>
          </a:blip>
          <a:stretch>
            <a:fillRect/>
          </a:stretch>
        </p:blipFill>
        <p:spPr>
          <a:xfrm>
            <a:off x="152400" y="1223775"/>
            <a:ext cx="3123750" cy="1936725"/>
          </a:xfrm>
          <a:prstGeom prst="rect">
            <a:avLst/>
          </a:prstGeom>
          <a:noFill/>
          <a:ln>
            <a:noFill/>
          </a:ln>
        </p:spPr>
      </p:pic>
      <p:sp>
        <p:nvSpPr>
          <p:cNvPr id="664" name="Google Shape;664;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665" name="Google Shape;665;p54"/>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lt1"/>
                </a:solidFill>
                <a:highlight>
                  <a:schemeClr val="dk1"/>
                </a:highlight>
              </a:rPr>
              <a:t>Can we </a:t>
            </a:r>
            <a:r>
              <a:rPr b="1" lang="en-GB" sz="2100" u="sng">
                <a:solidFill>
                  <a:schemeClr val="lt1"/>
                </a:solidFill>
                <a:highlight>
                  <a:schemeClr val="dk1"/>
                </a:highlight>
              </a:rPr>
              <a:t>replicate</a:t>
            </a:r>
            <a:r>
              <a:rPr lang="en-GB" sz="2100">
                <a:solidFill>
                  <a:schemeClr val="lt1"/>
                </a:solidFill>
                <a:highlight>
                  <a:schemeClr val="dk1"/>
                </a:highlight>
              </a:rPr>
              <a:t> the performance on small datasets</a:t>
            </a:r>
            <a:endParaRPr b="1" sz="2100">
              <a:solidFill>
                <a:schemeClr val="lt1"/>
              </a:solidFill>
              <a:highlight>
                <a:schemeClr val="dk1"/>
              </a:highlight>
            </a:endParaRPr>
          </a:p>
        </p:txBody>
      </p:sp>
      <p:pic>
        <p:nvPicPr>
          <p:cNvPr id="666" name="Google Shape;666;p54" title="Chart"/>
          <p:cNvPicPr preferRelativeResize="0"/>
          <p:nvPr/>
        </p:nvPicPr>
        <p:blipFill>
          <a:blip r:embed="rId4">
            <a:alphaModFix/>
          </a:blip>
          <a:stretch>
            <a:fillRect/>
          </a:stretch>
        </p:blipFill>
        <p:spPr>
          <a:xfrm>
            <a:off x="4572000" y="1223775"/>
            <a:ext cx="3462926" cy="1936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55" title="Points scored"/>
          <p:cNvPicPr preferRelativeResize="0"/>
          <p:nvPr/>
        </p:nvPicPr>
        <p:blipFill>
          <a:blip r:embed="rId3">
            <a:alphaModFix/>
          </a:blip>
          <a:stretch>
            <a:fillRect/>
          </a:stretch>
        </p:blipFill>
        <p:spPr>
          <a:xfrm>
            <a:off x="152400" y="1223775"/>
            <a:ext cx="3123750" cy="1936725"/>
          </a:xfrm>
          <a:prstGeom prst="rect">
            <a:avLst/>
          </a:prstGeom>
          <a:noFill/>
          <a:ln>
            <a:noFill/>
          </a:ln>
        </p:spPr>
      </p:pic>
      <p:sp>
        <p:nvSpPr>
          <p:cNvPr id="672" name="Google Shape;67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673" name="Google Shape;673;p55"/>
          <p:cNvSpPr txBox="1"/>
          <p:nvPr/>
        </p:nvSpPr>
        <p:spPr>
          <a:xfrm>
            <a:off x="3610400" y="3490950"/>
            <a:ext cx="5143500" cy="109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GB" sz="1800">
                <a:solidFill>
                  <a:schemeClr val="dk1"/>
                </a:solidFill>
              </a:rPr>
              <a:t>RankingSCL results in </a:t>
            </a:r>
            <a:r>
              <a:rPr b="1" lang="en-GB" sz="1800" u="sng">
                <a:solidFill>
                  <a:schemeClr val="dk1"/>
                </a:solidFill>
              </a:rPr>
              <a:t>large performance gains</a:t>
            </a:r>
            <a:r>
              <a:rPr lang="en-GB" sz="1800">
                <a:solidFill>
                  <a:schemeClr val="dk1"/>
                </a:solidFill>
              </a:rPr>
              <a:t> on a variety of </a:t>
            </a:r>
            <a:r>
              <a:rPr b="1" lang="en-GB" sz="1800" u="sng">
                <a:solidFill>
                  <a:schemeClr val="dk1"/>
                </a:solidFill>
              </a:rPr>
              <a:t>small ranking datasets</a:t>
            </a:r>
            <a:endParaRPr b="1">
              <a:solidFill>
                <a:schemeClr val="dk1"/>
              </a:solidFill>
            </a:endParaRPr>
          </a:p>
        </p:txBody>
      </p:sp>
      <p:sp>
        <p:nvSpPr>
          <p:cNvPr id="674" name="Google Shape;674;p55"/>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lt1"/>
                </a:solidFill>
                <a:highlight>
                  <a:schemeClr val="dk1"/>
                </a:highlight>
              </a:rPr>
              <a:t>Can we </a:t>
            </a:r>
            <a:r>
              <a:rPr b="1" lang="en-GB" sz="2100" u="sng">
                <a:solidFill>
                  <a:schemeClr val="lt1"/>
                </a:solidFill>
                <a:highlight>
                  <a:schemeClr val="dk1"/>
                </a:highlight>
              </a:rPr>
              <a:t>replicate</a:t>
            </a:r>
            <a:r>
              <a:rPr lang="en-GB" sz="2100">
                <a:solidFill>
                  <a:schemeClr val="lt1"/>
                </a:solidFill>
                <a:highlight>
                  <a:schemeClr val="dk1"/>
                </a:highlight>
              </a:rPr>
              <a:t> the performance on small datasets</a:t>
            </a:r>
            <a:endParaRPr b="1" sz="2100">
              <a:solidFill>
                <a:schemeClr val="lt1"/>
              </a:solidFill>
              <a:highlight>
                <a:schemeClr val="dk1"/>
              </a:highlight>
            </a:endParaRPr>
          </a:p>
        </p:txBody>
      </p:sp>
      <p:pic>
        <p:nvPicPr>
          <p:cNvPr id="675" name="Google Shape;675;p55" title="Chart"/>
          <p:cNvPicPr preferRelativeResize="0"/>
          <p:nvPr/>
        </p:nvPicPr>
        <p:blipFill>
          <a:blip r:embed="rId4">
            <a:alphaModFix/>
          </a:blip>
          <a:stretch>
            <a:fillRect/>
          </a:stretch>
        </p:blipFill>
        <p:spPr>
          <a:xfrm>
            <a:off x="4572000" y="1223775"/>
            <a:ext cx="3462926" cy="1936725"/>
          </a:xfrm>
          <a:prstGeom prst="rect">
            <a:avLst/>
          </a:prstGeom>
          <a:noFill/>
          <a:ln>
            <a:noFill/>
          </a:ln>
        </p:spPr>
      </p:pic>
      <p:pic>
        <p:nvPicPr>
          <p:cNvPr id="676" name="Google Shape;676;p55" title="Chart"/>
          <p:cNvPicPr preferRelativeResize="0"/>
          <p:nvPr/>
        </p:nvPicPr>
        <p:blipFill>
          <a:blip r:embed="rId5">
            <a:alphaModFix/>
          </a:blip>
          <a:stretch>
            <a:fillRect/>
          </a:stretch>
        </p:blipFill>
        <p:spPr>
          <a:xfrm>
            <a:off x="152400" y="3054375"/>
            <a:ext cx="3121355" cy="1936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6"/>
          <p:cNvSpPr txBox="1"/>
          <p:nvPr>
            <p:ph idx="1" type="body"/>
          </p:nvPr>
        </p:nvSpPr>
        <p:spPr>
          <a:xfrm>
            <a:off x="4147404" y="1798575"/>
            <a:ext cx="786300" cy="5670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2A6BA5"/>
              </a:buClr>
              <a:buSzPts val="4500"/>
              <a:buNone/>
            </a:pPr>
            <a:r>
              <a:rPr lang="en-GB"/>
              <a:t>05</a:t>
            </a:r>
            <a:endParaRPr/>
          </a:p>
        </p:txBody>
      </p:sp>
      <p:sp>
        <p:nvSpPr>
          <p:cNvPr id="682" name="Google Shape;682;p56"/>
          <p:cNvSpPr txBox="1"/>
          <p:nvPr>
            <p:ph idx="3" type="body"/>
          </p:nvPr>
        </p:nvSpPr>
        <p:spPr>
          <a:xfrm>
            <a:off x="3042751" y="3022758"/>
            <a:ext cx="3058500" cy="4710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0517C"/>
              </a:buClr>
              <a:buSzPts val="3000"/>
              <a:buNone/>
            </a:pPr>
            <a:r>
              <a:rPr lang="en-GB">
                <a:latin typeface="Arial"/>
                <a:ea typeface="Arial"/>
                <a:cs typeface="Arial"/>
                <a:sym typeface="Arial"/>
              </a:rPr>
              <a:t>Conclusion</a:t>
            </a:r>
            <a:endParaRPr>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700">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Data augmentation is useful only when a </a:t>
            </a:r>
            <a:r>
              <a:rPr b="1" lang="en-GB" u="sng">
                <a:solidFill>
                  <a:schemeClr val="dk1"/>
                </a:solidFill>
              </a:rPr>
              <a:t>proper loss function</a:t>
            </a:r>
            <a:r>
              <a:rPr lang="en-GB">
                <a:solidFill>
                  <a:schemeClr val="dk1"/>
                </a:solidFill>
              </a:rPr>
              <a:t> is used in conjugation, i.e.Pointwise RankingSCL or Pairwise RankingSCL</a:t>
            </a:r>
            <a:r>
              <a:rPr lang="en-GB" sz="1150">
                <a:solidFill>
                  <a:schemeClr val="dk1"/>
                </a:solidFill>
                <a:latin typeface="Courier New"/>
                <a:ea typeface="Courier New"/>
                <a:cs typeface="Courier New"/>
                <a:sym typeface="Courier New"/>
              </a:rPr>
              <a:t> </a:t>
            </a:r>
            <a:r>
              <a:rPr lang="en-GB">
                <a:solidFill>
                  <a:schemeClr val="dk1"/>
                </a:solidFill>
              </a:rPr>
              <a:t>loss</a:t>
            </a:r>
            <a:endParaRPr>
              <a:solidFill>
                <a:schemeClr val="dk1"/>
              </a:solidFill>
            </a:endParaRPr>
          </a:p>
          <a:p>
            <a:pPr indent="-317500" lvl="0" marL="457200" rtl="0" algn="l">
              <a:spcBef>
                <a:spcPts val="1000"/>
              </a:spcBef>
              <a:spcAft>
                <a:spcPts val="0"/>
              </a:spcAft>
              <a:buClr>
                <a:schemeClr val="dk1"/>
              </a:buClr>
              <a:buSzPts val="1400"/>
              <a:buChar char="●"/>
            </a:pPr>
            <a:r>
              <a:rPr lang="en-GB">
                <a:solidFill>
                  <a:schemeClr val="dk1"/>
                </a:solidFill>
              </a:rPr>
              <a:t>Choice of simple </a:t>
            </a:r>
            <a:r>
              <a:rPr b="1" lang="en-GB" u="sng">
                <a:solidFill>
                  <a:schemeClr val="dk1"/>
                </a:solidFill>
              </a:rPr>
              <a:t>data augmentation strategies do not have a big impact</a:t>
            </a:r>
            <a:r>
              <a:rPr lang="en-GB">
                <a:solidFill>
                  <a:schemeClr val="dk1"/>
                </a:solidFill>
              </a:rPr>
              <a:t> on the ranking performance when using </a:t>
            </a:r>
            <a:r>
              <a:rPr lang="en-GB">
                <a:solidFill>
                  <a:schemeClr val="dk1"/>
                </a:solidFill>
              </a:rPr>
              <a:t>RankingSCL</a:t>
            </a:r>
            <a:r>
              <a:rPr lang="en-GB">
                <a:solidFill>
                  <a:schemeClr val="dk1"/>
                </a:solidFill>
              </a:rPr>
              <a:t> (</a:t>
            </a:r>
            <a:r>
              <a:rPr lang="en-GB">
                <a:solidFill>
                  <a:schemeClr val="dk1"/>
                </a:solidFill>
              </a:rPr>
              <a:t>Pointwise</a:t>
            </a:r>
            <a:r>
              <a:rPr lang="en-GB">
                <a:solidFill>
                  <a:schemeClr val="dk1"/>
                </a:solidFill>
              </a:rPr>
              <a:t> or </a:t>
            </a:r>
            <a:r>
              <a:rPr lang="en-GB">
                <a:solidFill>
                  <a:schemeClr val="dk1"/>
                </a:solidFill>
              </a:rPr>
              <a:t>Pairwise</a:t>
            </a:r>
            <a:r>
              <a:rPr lang="en-GB">
                <a:solidFill>
                  <a:schemeClr val="dk1"/>
                </a:solidFill>
              </a:rPr>
              <a:t>).</a:t>
            </a:r>
            <a:endParaRPr>
              <a:solidFill>
                <a:schemeClr val="dk1"/>
              </a:solidFill>
            </a:endParaRPr>
          </a:p>
          <a:p>
            <a:pPr indent="-317500" lvl="0" marL="457200" rtl="0" algn="l">
              <a:spcBef>
                <a:spcPts val="1000"/>
              </a:spcBef>
              <a:spcAft>
                <a:spcPts val="0"/>
              </a:spcAft>
              <a:buClr>
                <a:schemeClr val="dk1"/>
              </a:buClr>
              <a:buSzPts val="1400"/>
              <a:buChar char="●"/>
            </a:pPr>
            <a:r>
              <a:rPr lang="en-GB">
                <a:solidFill>
                  <a:schemeClr val="dk1"/>
                </a:solidFill>
              </a:rPr>
              <a:t>RankingSCL</a:t>
            </a:r>
            <a:r>
              <a:rPr lang="en-GB">
                <a:solidFill>
                  <a:schemeClr val="dk1"/>
                </a:solidFill>
              </a:rPr>
              <a:t> has the </a:t>
            </a:r>
            <a:r>
              <a:rPr b="1" lang="en-GB" u="sng">
                <a:solidFill>
                  <a:schemeClr val="dk1"/>
                </a:solidFill>
              </a:rPr>
              <a:t>highest marginal utility</a:t>
            </a:r>
            <a:r>
              <a:rPr lang="en-GB">
                <a:solidFill>
                  <a:schemeClr val="dk1"/>
                </a:solidFill>
              </a:rPr>
              <a:t> when the dataset sizes are </a:t>
            </a:r>
            <a:r>
              <a:rPr b="1" lang="en-GB" u="sng">
                <a:solidFill>
                  <a:schemeClr val="dk1"/>
                </a:solidFill>
              </a:rPr>
              <a:t>small</a:t>
            </a:r>
            <a:r>
              <a:rPr lang="en-GB">
                <a:solidFill>
                  <a:schemeClr val="dk1"/>
                </a:solidFill>
              </a:rPr>
              <a:t>. The utility diminishes with increasing dataset size. </a:t>
            </a:r>
            <a:endParaRPr>
              <a:solidFill>
                <a:schemeClr val="dk1"/>
              </a:solidFill>
            </a:endParaRPr>
          </a:p>
          <a:p>
            <a:pPr indent="-317500" lvl="0" marL="457200" rtl="0" algn="l">
              <a:spcBef>
                <a:spcPts val="1000"/>
              </a:spcBef>
              <a:spcAft>
                <a:spcPts val="1000"/>
              </a:spcAft>
              <a:buClr>
                <a:schemeClr val="dk1"/>
              </a:buClr>
              <a:buSzPts val="1400"/>
              <a:buChar char="●"/>
            </a:pPr>
            <a:r>
              <a:rPr lang="en-GB">
                <a:solidFill>
                  <a:schemeClr val="dk1"/>
                </a:solidFill>
              </a:rPr>
              <a:t>RankingSCL</a:t>
            </a:r>
            <a:r>
              <a:rPr lang="en-GB">
                <a:solidFill>
                  <a:schemeClr val="dk1"/>
                </a:solidFill>
              </a:rPr>
              <a:t> results in </a:t>
            </a:r>
            <a:r>
              <a:rPr b="1" lang="en-GB" u="sng">
                <a:solidFill>
                  <a:schemeClr val="dk1"/>
                </a:solidFill>
              </a:rPr>
              <a:t>large performance gains</a:t>
            </a:r>
            <a:r>
              <a:rPr lang="en-GB">
                <a:solidFill>
                  <a:schemeClr val="dk1"/>
                </a:solidFill>
              </a:rPr>
              <a:t> on a variety of </a:t>
            </a:r>
            <a:r>
              <a:rPr b="1" lang="en-GB" u="sng">
                <a:solidFill>
                  <a:schemeClr val="dk1"/>
                </a:solidFill>
              </a:rPr>
              <a:t>small ranking datasets</a:t>
            </a:r>
            <a:r>
              <a:rPr lang="en-GB" u="sng">
                <a:solidFill>
                  <a:schemeClr val="dk1"/>
                </a:solidFill>
              </a:rPr>
              <a:t>.</a:t>
            </a:r>
            <a:endParaRPr u="sng">
              <a:solidFill>
                <a:schemeClr val="dk1"/>
              </a:solidFill>
            </a:endParaRPr>
          </a:p>
        </p:txBody>
      </p:sp>
      <p:sp>
        <p:nvSpPr>
          <p:cNvPr id="688" name="Google Shape;688;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689" name="Google Shape;689;p57"/>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Conclusion</a:t>
            </a:r>
            <a:endParaRPr b="1" sz="3500">
              <a:solidFill>
                <a:schemeClr val="lt1"/>
              </a:solidFill>
              <a:highlight>
                <a:schemeClr val="dk1"/>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 SIGIR for the </a:t>
            </a:r>
            <a:r>
              <a:rPr lang="en-GB"/>
              <a:t>Student Travel Grant</a:t>
            </a:r>
            <a:endParaRPr/>
          </a:p>
        </p:txBody>
      </p:sp>
      <p:sp>
        <p:nvSpPr>
          <p:cNvPr id="695" name="Google Shape;695;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Additional Slides</a:t>
            </a:r>
            <a:endParaRPr/>
          </a:p>
        </p:txBody>
      </p:sp>
      <p:sp>
        <p:nvSpPr>
          <p:cNvPr id="701" name="Google Shape;701;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Approach</a:t>
            </a:r>
            <a:endParaRPr sz="3500">
              <a:solidFill>
                <a:schemeClr val="lt1"/>
              </a:solidFill>
              <a:highlight>
                <a:schemeClr val="dk1"/>
              </a:highlight>
            </a:endParaRPr>
          </a:p>
        </p:txBody>
      </p:sp>
      <p:sp>
        <p:nvSpPr>
          <p:cNvPr id="97" name="Google Shape;9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
        <p:nvSpPr>
          <p:cNvPr id="98" name="Google Shape;98;p15"/>
          <p:cNvSpPr txBox="1"/>
          <p:nvPr/>
        </p:nvSpPr>
        <p:spPr>
          <a:xfrm>
            <a:off x="677300" y="1613875"/>
            <a:ext cx="76650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highlight>
                  <a:schemeClr val="lt1"/>
                </a:highlight>
              </a:rPr>
              <a:t>To improve </a:t>
            </a:r>
            <a:r>
              <a:rPr lang="en-GB" sz="2400" u="sng">
                <a:solidFill>
                  <a:schemeClr val="dk1"/>
                </a:solidFill>
                <a:highlight>
                  <a:schemeClr val="lt1"/>
                </a:highlight>
              </a:rPr>
              <a:t>document ranking</a:t>
            </a:r>
            <a:r>
              <a:rPr lang="en-GB" sz="2400">
                <a:solidFill>
                  <a:schemeClr val="dk1"/>
                </a:solidFill>
                <a:highlight>
                  <a:schemeClr val="lt1"/>
                </a:highlight>
              </a:rPr>
              <a:t> performance for </a:t>
            </a:r>
            <a:r>
              <a:rPr lang="en-GB" sz="2400" u="sng">
                <a:solidFill>
                  <a:schemeClr val="dk1"/>
                </a:solidFill>
                <a:highlight>
                  <a:schemeClr val="lt1"/>
                </a:highlight>
              </a:rPr>
              <a:t>smaller dataset</a:t>
            </a:r>
            <a:r>
              <a:rPr lang="en-GB" sz="2400">
                <a:solidFill>
                  <a:schemeClr val="dk1"/>
                </a:solidFill>
                <a:highlight>
                  <a:schemeClr val="lt1"/>
                </a:highlight>
              </a:rPr>
              <a:t> we use </a:t>
            </a:r>
            <a:r>
              <a:rPr b="1" lang="en-GB" sz="2400" u="sng">
                <a:solidFill>
                  <a:schemeClr val="dk1"/>
                </a:solidFill>
                <a:highlight>
                  <a:schemeClr val="lt1"/>
                </a:highlight>
              </a:rPr>
              <a:t>data augmentation</a:t>
            </a:r>
            <a:r>
              <a:rPr lang="en-GB" sz="2400">
                <a:solidFill>
                  <a:schemeClr val="dk1"/>
                </a:solidFill>
                <a:highlight>
                  <a:schemeClr val="lt1"/>
                </a:highlight>
              </a:rPr>
              <a:t>(to increase dataset size) coupled with </a:t>
            </a:r>
            <a:r>
              <a:rPr b="1" lang="en-GB" sz="2400" u="sng">
                <a:solidFill>
                  <a:schemeClr val="dk1"/>
                </a:solidFill>
                <a:highlight>
                  <a:schemeClr val="lt1"/>
                </a:highlight>
              </a:rPr>
              <a:t>supervised contrastive learning</a:t>
            </a:r>
            <a:endParaRPr b="1" sz="2400" u="sng">
              <a:solidFill>
                <a:schemeClr val="dk1"/>
              </a:solidFill>
              <a:highlight>
                <a:schemeClr val="lt1"/>
              </a:highlight>
            </a:endParaRPr>
          </a:p>
          <a:p>
            <a:pPr indent="0" lvl="0" marL="0" rtl="0" algn="ctr">
              <a:spcBef>
                <a:spcPts val="0"/>
              </a:spcBef>
              <a:spcAft>
                <a:spcPts val="0"/>
              </a:spcAft>
              <a:buNone/>
            </a:pPr>
            <a:r>
              <a:t/>
            </a:r>
            <a:endParaRPr sz="2400">
              <a:solidFill>
                <a:schemeClr val="dk1"/>
              </a:solidFill>
              <a:latin typeface="Titillium Web"/>
              <a:ea typeface="Titillium Web"/>
              <a:cs typeface="Titillium Web"/>
              <a:sym typeface="Titillium Web"/>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pic>
        <p:nvPicPr>
          <p:cNvPr id="706" name="Google Shape;706;p60"/>
          <p:cNvPicPr preferRelativeResize="0"/>
          <p:nvPr/>
        </p:nvPicPr>
        <p:blipFill>
          <a:blip r:embed="rId3">
            <a:alphaModFix/>
          </a:blip>
          <a:stretch>
            <a:fillRect/>
          </a:stretch>
        </p:blipFill>
        <p:spPr>
          <a:xfrm>
            <a:off x="345725" y="835025"/>
            <a:ext cx="7924800" cy="3581400"/>
          </a:xfrm>
          <a:prstGeom prst="rect">
            <a:avLst/>
          </a:prstGeom>
          <a:noFill/>
          <a:ln>
            <a:noFill/>
          </a:ln>
        </p:spPr>
      </p:pic>
      <p:cxnSp>
        <p:nvCxnSpPr>
          <p:cNvPr id="707" name="Google Shape;707;p60"/>
          <p:cNvCxnSpPr/>
          <p:nvPr/>
        </p:nvCxnSpPr>
        <p:spPr>
          <a:xfrm flipH="1">
            <a:off x="8134900" y="2568225"/>
            <a:ext cx="360000" cy="300"/>
          </a:xfrm>
          <a:prstGeom prst="straightConnector1">
            <a:avLst/>
          </a:prstGeom>
          <a:noFill/>
          <a:ln cap="flat" cmpd="sng" w="9525">
            <a:solidFill>
              <a:schemeClr val="dk2"/>
            </a:solidFill>
            <a:prstDash val="solid"/>
            <a:round/>
            <a:headEnd len="med" w="med" type="none"/>
            <a:tailEnd len="med" w="med" type="triangle"/>
          </a:ln>
        </p:spPr>
      </p:cxnSp>
      <p:sp>
        <p:nvSpPr>
          <p:cNvPr id="708" name="Google Shape;708;p60"/>
          <p:cNvSpPr txBox="1"/>
          <p:nvPr/>
        </p:nvSpPr>
        <p:spPr>
          <a:xfrm>
            <a:off x="8417275" y="2402400"/>
            <a:ext cx="67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Baseline</a:t>
            </a:r>
            <a:endParaRPr sz="1000"/>
          </a:p>
        </p:txBody>
      </p:sp>
      <p:pic>
        <p:nvPicPr>
          <p:cNvPr id="709" name="Google Shape;709;p60"/>
          <p:cNvPicPr preferRelativeResize="0"/>
          <p:nvPr/>
        </p:nvPicPr>
        <p:blipFill>
          <a:blip r:embed="rId4">
            <a:alphaModFix/>
          </a:blip>
          <a:stretch>
            <a:fillRect/>
          </a:stretch>
        </p:blipFill>
        <p:spPr>
          <a:xfrm rot="-5400000">
            <a:off x="7249637" y="3256286"/>
            <a:ext cx="1608700" cy="161925"/>
          </a:xfrm>
          <a:prstGeom prst="rect">
            <a:avLst/>
          </a:prstGeom>
          <a:noFill/>
          <a:ln>
            <a:noFill/>
          </a:ln>
        </p:spPr>
      </p:pic>
      <p:sp>
        <p:nvSpPr>
          <p:cNvPr id="710" name="Google Shape;710;p60"/>
          <p:cNvSpPr txBox="1"/>
          <p:nvPr/>
        </p:nvSpPr>
        <p:spPr>
          <a:xfrm>
            <a:off x="8134900" y="3167900"/>
            <a:ext cx="95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Pointwise Loss</a:t>
            </a:r>
            <a:endParaRPr sz="900"/>
          </a:p>
        </p:txBody>
      </p:sp>
      <p:pic>
        <p:nvPicPr>
          <p:cNvPr id="711" name="Google Shape;711;p60"/>
          <p:cNvPicPr preferRelativeResize="0"/>
          <p:nvPr/>
        </p:nvPicPr>
        <p:blipFill>
          <a:blip r:embed="rId4">
            <a:alphaModFix/>
          </a:blip>
          <a:stretch>
            <a:fillRect/>
          </a:stretch>
        </p:blipFill>
        <p:spPr>
          <a:xfrm rot="-5400000">
            <a:off x="7491063" y="1753488"/>
            <a:ext cx="1397000" cy="161925"/>
          </a:xfrm>
          <a:prstGeom prst="rect">
            <a:avLst/>
          </a:prstGeom>
          <a:noFill/>
          <a:ln>
            <a:noFill/>
          </a:ln>
        </p:spPr>
      </p:pic>
      <p:sp>
        <p:nvSpPr>
          <p:cNvPr id="712" name="Google Shape;712;p60"/>
          <p:cNvSpPr txBox="1"/>
          <p:nvPr/>
        </p:nvSpPr>
        <p:spPr>
          <a:xfrm>
            <a:off x="8276125" y="1652488"/>
            <a:ext cx="95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SCL Loss</a:t>
            </a:r>
            <a:endParaRPr sz="900"/>
          </a:p>
        </p:txBody>
      </p:sp>
      <p:sp>
        <p:nvSpPr>
          <p:cNvPr id="713" name="Google Shape;713;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61"/>
          <p:cNvPicPr preferRelativeResize="0"/>
          <p:nvPr/>
        </p:nvPicPr>
        <p:blipFill>
          <a:blip r:embed="rId3">
            <a:alphaModFix/>
          </a:blip>
          <a:stretch>
            <a:fillRect/>
          </a:stretch>
        </p:blipFill>
        <p:spPr>
          <a:xfrm>
            <a:off x="0" y="1090818"/>
            <a:ext cx="9143999" cy="3900714"/>
          </a:xfrm>
          <a:prstGeom prst="rect">
            <a:avLst/>
          </a:prstGeom>
          <a:noFill/>
          <a:ln>
            <a:noFill/>
          </a:ln>
        </p:spPr>
      </p:pic>
      <p:sp>
        <p:nvSpPr>
          <p:cNvPr id="719" name="Google Shape;719;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62"/>
          <p:cNvPicPr preferRelativeResize="0"/>
          <p:nvPr/>
        </p:nvPicPr>
        <p:blipFill>
          <a:blip r:embed="rId3">
            <a:alphaModFix/>
          </a:blip>
          <a:stretch>
            <a:fillRect/>
          </a:stretch>
        </p:blipFill>
        <p:spPr>
          <a:xfrm>
            <a:off x="640250" y="1100450"/>
            <a:ext cx="6927750" cy="3820975"/>
          </a:xfrm>
          <a:prstGeom prst="rect">
            <a:avLst/>
          </a:prstGeom>
          <a:noFill/>
          <a:ln>
            <a:noFill/>
          </a:ln>
        </p:spPr>
      </p:pic>
      <p:sp>
        <p:nvSpPr>
          <p:cNvPr id="725" name="Google Shape;725;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3"/>
          <p:cNvSpPr txBox="1"/>
          <p:nvPr>
            <p:ph type="title"/>
          </p:nvPr>
        </p:nvSpPr>
        <p:spPr>
          <a:xfrm>
            <a:off x="311700" y="4986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Can we replicate the performance on small datasets</a:t>
            </a:r>
            <a:endParaRPr/>
          </a:p>
        </p:txBody>
      </p:sp>
      <p:pic>
        <p:nvPicPr>
          <p:cNvPr id="731" name="Google Shape;731;p63"/>
          <p:cNvPicPr preferRelativeResize="0"/>
          <p:nvPr/>
        </p:nvPicPr>
        <p:blipFill>
          <a:blip r:embed="rId3">
            <a:alphaModFix/>
          </a:blip>
          <a:stretch>
            <a:fillRect/>
          </a:stretch>
        </p:blipFill>
        <p:spPr>
          <a:xfrm>
            <a:off x="152400" y="1223775"/>
            <a:ext cx="8839201" cy="3736336"/>
          </a:xfrm>
          <a:prstGeom prst="rect">
            <a:avLst/>
          </a:prstGeom>
          <a:noFill/>
          <a:ln>
            <a:noFill/>
          </a:ln>
        </p:spPr>
      </p:pic>
      <p:sp>
        <p:nvSpPr>
          <p:cNvPr id="732" name="Google Shape;732;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sz="1400">
                <a:solidFill>
                  <a:srgbClr val="000000"/>
                </a:solidFill>
              </a:rPr>
              <a:t>‹#›</a:t>
            </a:fld>
            <a:endParaRPr sz="1400">
              <a:solidFill>
                <a:srgbClr val="000000"/>
              </a:solidFill>
            </a:endParaRPr>
          </a:p>
        </p:txBody>
      </p:sp>
      <p:sp>
        <p:nvSpPr>
          <p:cNvPr id="104" name="Google Shape;104;p16"/>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Research Questions</a:t>
            </a:r>
            <a:endParaRPr sz="3500">
              <a:solidFill>
                <a:schemeClr val="lt1"/>
              </a:solidFill>
              <a:highlight>
                <a:schemeClr val="dk1"/>
              </a:highlight>
            </a:endParaRPr>
          </a:p>
        </p:txBody>
      </p:sp>
      <p:sp>
        <p:nvSpPr>
          <p:cNvPr id="105" name="Google Shape;105;p16"/>
          <p:cNvSpPr/>
          <p:nvPr/>
        </p:nvSpPr>
        <p:spPr>
          <a:xfrm>
            <a:off x="1629550" y="1257175"/>
            <a:ext cx="5968500" cy="781500"/>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1" lang="en-GB" sz="1500">
                <a:solidFill>
                  <a:schemeClr val="dk1"/>
                </a:solidFill>
                <a:latin typeface="Arial"/>
                <a:ea typeface="Arial"/>
                <a:cs typeface="Arial"/>
                <a:sym typeface="Arial"/>
              </a:rPr>
              <a:t>RQ1</a:t>
            </a:r>
            <a:r>
              <a:rPr lang="en-GB" sz="1500">
                <a:solidFill>
                  <a:schemeClr val="dk1"/>
                </a:solidFill>
                <a:latin typeface="Arial"/>
                <a:ea typeface="Arial"/>
                <a:cs typeface="Arial"/>
                <a:sym typeface="Arial"/>
              </a:rPr>
              <a:t>: </a:t>
            </a:r>
            <a:r>
              <a:rPr lang="en-GB" sz="1500">
                <a:solidFill>
                  <a:schemeClr val="dk1"/>
                </a:solidFill>
              </a:rPr>
              <a:t>Does </a:t>
            </a:r>
            <a:r>
              <a:rPr b="1" lang="en-GB" sz="1500" u="sng">
                <a:solidFill>
                  <a:schemeClr val="dk1"/>
                </a:solidFill>
              </a:rPr>
              <a:t>Data Augmentation</a:t>
            </a:r>
            <a:r>
              <a:rPr lang="en-GB" sz="1500">
                <a:solidFill>
                  <a:schemeClr val="dk1"/>
                </a:solidFill>
              </a:rPr>
              <a:t> or </a:t>
            </a:r>
            <a:r>
              <a:rPr b="1" lang="en-GB" sz="1500" u="sng">
                <a:solidFill>
                  <a:schemeClr val="dk1"/>
                </a:solidFill>
              </a:rPr>
              <a:t>Supervised Contrastive Learning</a:t>
            </a:r>
            <a:r>
              <a:rPr lang="en-GB" sz="1500">
                <a:solidFill>
                  <a:schemeClr val="dk1"/>
                </a:solidFill>
              </a:rPr>
              <a:t> help to improve </a:t>
            </a:r>
            <a:r>
              <a:rPr lang="en-GB" sz="1500">
                <a:solidFill>
                  <a:schemeClr val="dk1"/>
                </a:solidFill>
                <a:latin typeface="Titillium Web"/>
                <a:ea typeface="Titillium Web"/>
                <a:cs typeface="Titillium Web"/>
                <a:sym typeface="Titillium Web"/>
              </a:rPr>
              <a:t>document</a:t>
            </a:r>
            <a:r>
              <a:rPr lang="en-GB" sz="1500">
                <a:solidFill>
                  <a:schemeClr val="dk1"/>
                </a:solidFill>
              </a:rPr>
              <a:t> re-ranking performance for smaller datasets?</a:t>
            </a:r>
            <a:endParaRPr sz="1500">
              <a:solidFill>
                <a:schemeClr val="dk1"/>
              </a:solidFill>
              <a:latin typeface="Arial"/>
              <a:ea typeface="Arial"/>
              <a:cs typeface="Arial"/>
              <a:sym typeface="Arial"/>
            </a:endParaRPr>
          </a:p>
        </p:txBody>
      </p:sp>
      <p:grpSp>
        <p:nvGrpSpPr>
          <p:cNvPr id="106" name="Google Shape;106;p16"/>
          <p:cNvGrpSpPr/>
          <p:nvPr/>
        </p:nvGrpSpPr>
        <p:grpSpPr>
          <a:xfrm>
            <a:off x="3546973" y="2252361"/>
            <a:ext cx="1648688" cy="2474574"/>
            <a:chOff x="4978278" y="3012364"/>
            <a:chExt cx="2198251" cy="3299433"/>
          </a:xfrm>
        </p:grpSpPr>
        <p:grpSp>
          <p:nvGrpSpPr>
            <p:cNvPr id="107" name="Google Shape;107;p16"/>
            <p:cNvGrpSpPr/>
            <p:nvPr/>
          </p:nvGrpSpPr>
          <p:grpSpPr>
            <a:xfrm>
              <a:off x="4978278" y="3012364"/>
              <a:ext cx="2198251" cy="2910927"/>
              <a:chOff x="5054012" y="2808549"/>
              <a:chExt cx="1880776" cy="2490526"/>
            </a:xfrm>
          </p:grpSpPr>
          <p:sp>
            <p:nvSpPr>
              <p:cNvPr id="108" name="Google Shape;108;p16"/>
              <p:cNvSpPr/>
              <p:nvPr/>
            </p:nvSpPr>
            <p:spPr>
              <a:xfrm>
                <a:off x="5375275" y="2881314"/>
                <a:ext cx="1238942" cy="1768119"/>
              </a:xfrm>
              <a:custGeom>
                <a:rect b="b" l="l" r="r" t="t"/>
                <a:pathLst>
                  <a:path extrusionOk="0" h="835990" w="585788">
                    <a:moveTo>
                      <a:pt x="292894" y="0"/>
                    </a:moveTo>
                    <a:cubicBezTo>
                      <a:pt x="454655" y="0"/>
                      <a:pt x="585788" y="130355"/>
                      <a:pt x="585788" y="291155"/>
                    </a:cubicBezTo>
                    <a:cubicBezTo>
                      <a:pt x="585788" y="351455"/>
                      <a:pt x="567348" y="407474"/>
                      <a:pt x="535766" y="453942"/>
                    </a:cubicBezTo>
                    <a:lnTo>
                      <a:pt x="500905" y="495944"/>
                    </a:lnTo>
                    <a:lnTo>
                      <a:pt x="482733" y="523214"/>
                    </a:lnTo>
                    <a:lnTo>
                      <a:pt x="458325" y="566455"/>
                    </a:lnTo>
                    <a:lnTo>
                      <a:pt x="440697" y="615462"/>
                    </a:lnTo>
                    <a:lnTo>
                      <a:pt x="429849" y="675999"/>
                    </a:lnTo>
                    <a:lnTo>
                      <a:pt x="429849" y="775453"/>
                    </a:lnTo>
                    <a:lnTo>
                      <a:pt x="423069" y="824459"/>
                    </a:lnTo>
                    <a:lnTo>
                      <a:pt x="408153" y="835990"/>
                    </a:lnTo>
                    <a:lnTo>
                      <a:pt x="184415" y="835990"/>
                    </a:lnTo>
                    <a:lnTo>
                      <a:pt x="162719" y="815811"/>
                    </a:lnTo>
                    <a:lnTo>
                      <a:pt x="160007" y="771129"/>
                    </a:lnTo>
                    <a:lnTo>
                      <a:pt x="155939" y="675999"/>
                    </a:lnTo>
                    <a:lnTo>
                      <a:pt x="145091" y="615462"/>
                    </a:lnTo>
                    <a:lnTo>
                      <a:pt x="124752" y="554924"/>
                    </a:lnTo>
                    <a:lnTo>
                      <a:pt x="88140" y="503035"/>
                    </a:lnTo>
                    <a:lnTo>
                      <a:pt x="71036" y="479261"/>
                    </a:lnTo>
                    <a:lnTo>
                      <a:pt x="50022" y="453942"/>
                    </a:lnTo>
                    <a:cubicBezTo>
                      <a:pt x="18440" y="407474"/>
                      <a:pt x="0" y="351455"/>
                      <a:pt x="0" y="291155"/>
                    </a:cubicBezTo>
                    <a:cubicBezTo>
                      <a:pt x="0" y="130355"/>
                      <a:pt x="131133" y="0"/>
                      <a:pt x="29289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 name="Google Shape;109;p16"/>
              <p:cNvSpPr/>
              <p:nvPr/>
            </p:nvSpPr>
            <p:spPr>
              <a:xfrm>
                <a:off x="5411789" y="2916239"/>
                <a:ext cx="1165752" cy="1710197"/>
              </a:xfrm>
              <a:custGeom>
                <a:rect b="b" l="l" r="r" t="t"/>
                <a:pathLst>
                  <a:path extrusionOk="0" h="808604" w="550532">
                    <a:moveTo>
                      <a:pt x="275266" y="0"/>
                    </a:moveTo>
                    <a:cubicBezTo>
                      <a:pt x="427291" y="0"/>
                      <a:pt x="550532" y="122288"/>
                      <a:pt x="550532" y="273138"/>
                    </a:cubicBezTo>
                    <a:cubicBezTo>
                      <a:pt x="550532" y="329707"/>
                      <a:pt x="533201" y="382259"/>
                      <a:pt x="503521" y="425852"/>
                    </a:cubicBezTo>
                    <a:lnTo>
                      <a:pt x="488921" y="443411"/>
                    </a:lnTo>
                    <a:lnTo>
                      <a:pt x="429848" y="534745"/>
                    </a:lnTo>
                    <a:lnTo>
                      <a:pt x="414932" y="575103"/>
                    </a:lnTo>
                    <a:lnTo>
                      <a:pt x="401372" y="615461"/>
                    </a:lnTo>
                    <a:lnTo>
                      <a:pt x="397304" y="660144"/>
                    </a:lnTo>
                    <a:lnTo>
                      <a:pt x="394592" y="703384"/>
                    </a:lnTo>
                    <a:lnTo>
                      <a:pt x="394592" y="772570"/>
                    </a:lnTo>
                    <a:lnTo>
                      <a:pt x="386456" y="799956"/>
                    </a:lnTo>
                    <a:lnTo>
                      <a:pt x="379676" y="808604"/>
                    </a:lnTo>
                    <a:lnTo>
                      <a:pt x="173566" y="808604"/>
                    </a:lnTo>
                    <a:lnTo>
                      <a:pt x="164074" y="799956"/>
                    </a:lnTo>
                    <a:lnTo>
                      <a:pt x="160006" y="795632"/>
                    </a:lnTo>
                    <a:lnTo>
                      <a:pt x="160006" y="687529"/>
                    </a:lnTo>
                    <a:lnTo>
                      <a:pt x="149158" y="622668"/>
                    </a:lnTo>
                    <a:lnTo>
                      <a:pt x="138310" y="579427"/>
                    </a:lnTo>
                    <a:lnTo>
                      <a:pt x="113903" y="523214"/>
                    </a:lnTo>
                    <a:lnTo>
                      <a:pt x="61638" y="443443"/>
                    </a:lnTo>
                    <a:lnTo>
                      <a:pt x="47011" y="425852"/>
                    </a:lnTo>
                    <a:cubicBezTo>
                      <a:pt x="17331" y="382259"/>
                      <a:pt x="0" y="329707"/>
                      <a:pt x="0" y="273138"/>
                    </a:cubicBezTo>
                    <a:cubicBezTo>
                      <a:pt x="0" y="122288"/>
                      <a:pt x="123241" y="0"/>
                      <a:pt x="275266" y="0"/>
                    </a:cubicBezTo>
                    <a:close/>
                  </a:path>
                </a:pathLst>
              </a:custGeom>
              <a:solidFill>
                <a:srgbClr val="C5DDF0"/>
              </a:soli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0" name="Google Shape;110;p16"/>
              <p:cNvSpPr/>
              <p:nvPr/>
            </p:nvSpPr>
            <p:spPr>
              <a:xfrm>
                <a:off x="5495925" y="2976564"/>
                <a:ext cx="997836" cy="1597088"/>
              </a:xfrm>
              <a:custGeom>
                <a:rect b="b" l="l" r="r" t="t"/>
                <a:pathLst>
                  <a:path extrusionOk="0" h="1597088" w="997836">
                    <a:moveTo>
                      <a:pt x="186378" y="100580"/>
                    </a:moveTo>
                    <a:lnTo>
                      <a:pt x="120429" y="219447"/>
                    </a:lnTo>
                    <a:lnTo>
                      <a:pt x="74551" y="365746"/>
                    </a:lnTo>
                    <a:lnTo>
                      <a:pt x="74551" y="432799"/>
                    </a:lnTo>
                    <a:lnTo>
                      <a:pt x="74551" y="499852"/>
                    </a:lnTo>
                    <a:lnTo>
                      <a:pt x="74551" y="569954"/>
                    </a:lnTo>
                    <a:lnTo>
                      <a:pt x="88888" y="646151"/>
                    </a:lnTo>
                    <a:lnTo>
                      <a:pt x="134766" y="746731"/>
                    </a:lnTo>
                    <a:lnTo>
                      <a:pt x="186378" y="841215"/>
                    </a:lnTo>
                    <a:lnTo>
                      <a:pt x="232256" y="941795"/>
                    </a:lnTo>
                    <a:lnTo>
                      <a:pt x="283868" y="1045423"/>
                    </a:lnTo>
                    <a:lnTo>
                      <a:pt x="306807" y="1213056"/>
                    </a:lnTo>
                    <a:lnTo>
                      <a:pt x="315409" y="1383737"/>
                    </a:lnTo>
                    <a:lnTo>
                      <a:pt x="292470" y="1264870"/>
                    </a:lnTo>
                    <a:lnTo>
                      <a:pt x="269531" y="1146003"/>
                    </a:lnTo>
                    <a:lnTo>
                      <a:pt x="209317" y="1017992"/>
                    </a:lnTo>
                    <a:lnTo>
                      <a:pt x="134766" y="908268"/>
                    </a:lnTo>
                    <a:lnTo>
                      <a:pt x="74551" y="789401"/>
                    </a:lnTo>
                    <a:lnTo>
                      <a:pt x="14337" y="670534"/>
                    </a:lnTo>
                    <a:lnTo>
                      <a:pt x="0" y="576049"/>
                    </a:lnTo>
                    <a:lnTo>
                      <a:pt x="0" y="499852"/>
                    </a:lnTo>
                    <a:lnTo>
                      <a:pt x="14337" y="408416"/>
                    </a:lnTo>
                    <a:lnTo>
                      <a:pt x="37276" y="329171"/>
                    </a:lnTo>
                    <a:lnTo>
                      <a:pt x="106092" y="210304"/>
                    </a:lnTo>
                    <a:lnTo>
                      <a:pt x="186378" y="100580"/>
                    </a:lnTo>
                    <a:close/>
                    <a:moveTo>
                      <a:pt x="547662" y="0"/>
                    </a:moveTo>
                    <a:lnTo>
                      <a:pt x="616479" y="24383"/>
                    </a:lnTo>
                    <a:lnTo>
                      <a:pt x="682428" y="48766"/>
                    </a:lnTo>
                    <a:lnTo>
                      <a:pt x="751244" y="85340"/>
                    </a:lnTo>
                    <a:lnTo>
                      <a:pt x="811458" y="128011"/>
                    </a:lnTo>
                    <a:lnTo>
                      <a:pt x="863071" y="176777"/>
                    </a:lnTo>
                    <a:lnTo>
                      <a:pt x="914683" y="228591"/>
                    </a:lnTo>
                    <a:lnTo>
                      <a:pt x="951958" y="295644"/>
                    </a:lnTo>
                    <a:lnTo>
                      <a:pt x="983499" y="371841"/>
                    </a:lnTo>
                    <a:lnTo>
                      <a:pt x="997836" y="466325"/>
                    </a:lnTo>
                    <a:lnTo>
                      <a:pt x="997836" y="569953"/>
                    </a:lnTo>
                    <a:lnTo>
                      <a:pt x="983499" y="652246"/>
                    </a:lnTo>
                    <a:lnTo>
                      <a:pt x="960560" y="746730"/>
                    </a:lnTo>
                    <a:lnTo>
                      <a:pt x="854469" y="917411"/>
                    </a:lnTo>
                    <a:lnTo>
                      <a:pt x="742642" y="1094188"/>
                    </a:lnTo>
                    <a:lnTo>
                      <a:pt x="705366" y="1213056"/>
                    </a:lnTo>
                    <a:lnTo>
                      <a:pt x="691030" y="1350210"/>
                    </a:lnTo>
                    <a:lnTo>
                      <a:pt x="682428" y="1469077"/>
                    </a:lnTo>
                    <a:lnTo>
                      <a:pt x="676693" y="1597088"/>
                    </a:lnTo>
                    <a:lnTo>
                      <a:pt x="315407" y="1597088"/>
                    </a:lnTo>
                    <a:lnTo>
                      <a:pt x="450173" y="1520891"/>
                    </a:lnTo>
                    <a:lnTo>
                      <a:pt x="487448" y="1130763"/>
                    </a:lnTo>
                    <a:lnTo>
                      <a:pt x="524724" y="1011896"/>
                    </a:lnTo>
                    <a:lnTo>
                      <a:pt x="593540" y="874741"/>
                    </a:lnTo>
                    <a:lnTo>
                      <a:pt x="682428" y="746730"/>
                    </a:lnTo>
                    <a:lnTo>
                      <a:pt x="765581" y="618719"/>
                    </a:lnTo>
                    <a:lnTo>
                      <a:pt x="817193" y="466325"/>
                    </a:lnTo>
                    <a:lnTo>
                      <a:pt x="811458" y="323075"/>
                    </a:lnTo>
                    <a:lnTo>
                      <a:pt x="751244" y="195064"/>
                    </a:lnTo>
                    <a:lnTo>
                      <a:pt x="705366" y="134107"/>
                    </a:lnTo>
                    <a:lnTo>
                      <a:pt x="653754" y="85340"/>
                    </a:lnTo>
                    <a:lnTo>
                      <a:pt x="599275" y="42670"/>
                    </a:lnTo>
                    <a:lnTo>
                      <a:pt x="547662"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 name="Google Shape;111;p16"/>
              <p:cNvSpPr/>
              <p:nvPr/>
            </p:nvSpPr>
            <p:spPr>
              <a:xfrm>
                <a:off x="5759451" y="4625975"/>
                <a:ext cx="481013" cy="673100"/>
              </a:xfrm>
              <a:custGeom>
                <a:rect b="b" l="l" r="r" t="t"/>
                <a:pathLst>
                  <a:path extrusionOk="0" h="221" w="168">
                    <a:moveTo>
                      <a:pt x="167" y="8"/>
                    </a:moveTo>
                    <a:lnTo>
                      <a:pt x="159" y="0"/>
                    </a:lnTo>
                    <a:lnTo>
                      <a:pt x="5" y="0"/>
                    </a:lnTo>
                    <a:lnTo>
                      <a:pt x="2" y="11"/>
                    </a:lnTo>
                    <a:lnTo>
                      <a:pt x="2" y="22"/>
                    </a:lnTo>
                    <a:lnTo>
                      <a:pt x="10" y="16"/>
                    </a:lnTo>
                    <a:lnTo>
                      <a:pt x="10" y="11"/>
                    </a:lnTo>
                    <a:lnTo>
                      <a:pt x="96" y="11"/>
                    </a:lnTo>
                    <a:lnTo>
                      <a:pt x="96" y="16"/>
                    </a:lnTo>
                    <a:lnTo>
                      <a:pt x="10" y="16"/>
                    </a:lnTo>
                    <a:lnTo>
                      <a:pt x="2" y="22"/>
                    </a:lnTo>
                    <a:lnTo>
                      <a:pt x="23" y="33"/>
                    </a:lnTo>
                    <a:lnTo>
                      <a:pt x="0" y="44"/>
                    </a:lnTo>
                    <a:lnTo>
                      <a:pt x="0" y="55"/>
                    </a:lnTo>
                    <a:lnTo>
                      <a:pt x="10" y="53"/>
                    </a:lnTo>
                    <a:lnTo>
                      <a:pt x="10" y="44"/>
                    </a:lnTo>
                    <a:lnTo>
                      <a:pt x="96" y="44"/>
                    </a:lnTo>
                    <a:lnTo>
                      <a:pt x="96" y="53"/>
                    </a:lnTo>
                    <a:lnTo>
                      <a:pt x="10" y="53"/>
                    </a:lnTo>
                    <a:lnTo>
                      <a:pt x="0" y="55"/>
                    </a:lnTo>
                    <a:lnTo>
                      <a:pt x="20" y="67"/>
                    </a:lnTo>
                    <a:lnTo>
                      <a:pt x="2" y="78"/>
                    </a:lnTo>
                    <a:lnTo>
                      <a:pt x="2" y="95"/>
                    </a:lnTo>
                    <a:lnTo>
                      <a:pt x="10" y="89"/>
                    </a:lnTo>
                    <a:lnTo>
                      <a:pt x="10" y="78"/>
                    </a:lnTo>
                    <a:lnTo>
                      <a:pt x="96" y="78"/>
                    </a:lnTo>
                    <a:lnTo>
                      <a:pt x="96" y="89"/>
                    </a:lnTo>
                    <a:lnTo>
                      <a:pt x="10" y="89"/>
                    </a:lnTo>
                    <a:lnTo>
                      <a:pt x="2" y="95"/>
                    </a:lnTo>
                    <a:lnTo>
                      <a:pt x="20" y="106"/>
                    </a:lnTo>
                    <a:lnTo>
                      <a:pt x="2" y="117"/>
                    </a:lnTo>
                    <a:lnTo>
                      <a:pt x="2" y="128"/>
                    </a:lnTo>
                    <a:lnTo>
                      <a:pt x="10" y="122"/>
                    </a:lnTo>
                    <a:lnTo>
                      <a:pt x="10" y="117"/>
                    </a:lnTo>
                    <a:lnTo>
                      <a:pt x="96" y="117"/>
                    </a:lnTo>
                    <a:lnTo>
                      <a:pt x="96" y="122"/>
                    </a:lnTo>
                    <a:lnTo>
                      <a:pt x="10" y="122"/>
                    </a:lnTo>
                    <a:lnTo>
                      <a:pt x="2" y="128"/>
                    </a:lnTo>
                    <a:lnTo>
                      <a:pt x="20" y="136"/>
                    </a:lnTo>
                    <a:lnTo>
                      <a:pt x="2" y="145"/>
                    </a:lnTo>
                    <a:lnTo>
                      <a:pt x="2" y="164"/>
                    </a:lnTo>
                    <a:lnTo>
                      <a:pt x="10" y="156"/>
                    </a:lnTo>
                    <a:lnTo>
                      <a:pt x="10" y="147"/>
                    </a:lnTo>
                    <a:lnTo>
                      <a:pt x="96" y="147"/>
                    </a:lnTo>
                    <a:lnTo>
                      <a:pt x="96" y="156"/>
                    </a:lnTo>
                    <a:lnTo>
                      <a:pt x="10" y="156"/>
                    </a:lnTo>
                    <a:lnTo>
                      <a:pt x="2" y="164"/>
                    </a:lnTo>
                    <a:lnTo>
                      <a:pt x="18" y="175"/>
                    </a:lnTo>
                    <a:lnTo>
                      <a:pt x="18" y="200"/>
                    </a:lnTo>
                    <a:lnTo>
                      <a:pt x="36" y="189"/>
                    </a:lnTo>
                    <a:lnTo>
                      <a:pt x="36" y="181"/>
                    </a:lnTo>
                    <a:lnTo>
                      <a:pt x="96" y="181"/>
                    </a:lnTo>
                    <a:lnTo>
                      <a:pt x="96" y="189"/>
                    </a:lnTo>
                    <a:lnTo>
                      <a:pt x="36" y="189"/>
                    </a:lnTo>
                    <a:lnTo>
                      <a:pt x="18" y="200"/>
                    </a:lnTo>
                    <a:lnTo>
                      <a:pt x="55" y="200"/>
                    </a:lnTo>
                    <a:lnTo>
                      <a:pt x="55" y="220"/>
                    </a:lnTo>
                    <a:lnTo>
                      <a:pt x="65" y="206"/>
                    </a:lnTo>
                    <a:lnTo>
                      <a:pt x="65" y="200"/>
                    </a:lnTo>
                    <a:lnTo>
                      <a:pt x="96" y="200"/>
                    </a:lnTo>
                    <a:lnTo>
                      <a:pt x="96" y="206"/>
                    </a:lnTo>
                    <a:lnTo>
                      <a:pt x="65" y="206"/>
                    </a:lnTo>
                    <a:lnTo>
                      <a:pt x="55" y="220"/>
                    </a:lnTo>
                    <a:lnTo>
                      <a:pt x="107" y="220"/>
                    </a:lnTo>
                    <a:lnTo>
                      <a:pt x="107" y="200"/>
                    </a:lnTo>
                    <a:lnTo>
                      <a:pt x="141" y="200"/>
                    </a:lnTo>
                    <a:lnTo>
                      <a:pt x="141" y="175"/>
                    </a:lnTo>
                    <a:lnTo>
                      <a:pt x="167" y="164"/>
                    </a:lnTo>
                    <a:lnTo>
                      <a:pt x="167" y="147"/>
                    </a:lnTo>
                    <a:lnTo>
                      <a:pt x="144" y="139"/>
                    </a:lnTo>
                    <a:lnTo>
                      <a:pt x="167" y="131"/>
                    </a:lnTo>
                    <a:lnTo>
                      <a:pt x="167" y="117"/>
                    </a:lnTo>
                    <a:lnTo>
                      <a:pt x="144" y="108"/>
                    </a:lnTo>
                    <a:lnTo>
                      <a:pt x="167" y="97"/>
                    </a:lnTo>
                    <a:lnTo>
                      <a:pt x="167" y="81"/>
                    </a:lnTo>
                    <a:lnTo>
                      <a:pt x="146" y="72"/>
                    </a:lnTo>
                    <a:lnTo>
                      <a:pt x="167" y="61"/>
                    </a:lnTo>
                    <a:lnTo>
                      <a:pt x="167" y="47"/>
                    </a:lnTo>
                    <a:lnTo>
                      <a:pt x="144" y="36"/>
                    </a:lnTo>
                    <a:lnTo>
                      <a:pt x="167" y="25"/>
                    </a:lnTo>
                    <a:lnTo>
                      <a:pt x="167" y="8"/>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112" name="Google Shape;112;p16"/>
              <p:cNvCxnSpPr/>
              <p:nvPr/>
            </p:nvCxnSpPr>
            <p:spPr>
              <a:xfrm>
                <a:off x="6752352" y="2765197"/>
                <a:ext cx="0" cy="173104"/>
              </a:xfrm>
              <a:prstGeom prst="straightConnector1">
                <a:avLst/>
              </a:prstGeom>
              <a:noFill/>
              <a:ln cap="flat" cmpd="sng" w="19050">
                <a:solidFill>
                  <a:srgbClr val="BEBEBE"/>
                </a:solidFill>
                <a:prstDash val="solid"/>
                <a:miter lim="800000"/>
                <a:headEnd len="sm" w="sm" type="none"/>
                <a:tailEnd len="sm" w="sm" type="none"/>
              </a:ln>
            </p:spPr>
          </p:cxnSp>
          <p:cxnSp>
            <p:nvCxnSpPr>
              <p:cNvPr id="113" name="Google Shape;113;p16"/>
              <p:cNvCxnSpPr/>
              <p:nvPr/>
            </p:nvCxnSpPr>
            <p:spPr>
              <a:xfrm>
                <a:off x="5267091" y="2781421"/>
                <a:ext cx="0" cy="173104"/>
              </a:xfrm>
              <a:prstGeom prst="straightConnector1">
                <a:avLst/>
              </a:prstGeom>
              <a:noFill/>
              <a:ln cap="flat" cmpd="sng" w="19050">
                <a:solidFill>
                  <a:srgbClr val="BEBEBE"/>
                </a:solidFill>
                <a:prstDash val="solid"/>
                <a:miter lim="800000"/>
                <a:headEnd len="sm" w="sm" type="none"/>
                <a:tailEnd len="sm" w="sm" type="none"/>
              </a:ln>
            </p:spPr>
          </p:cxnSp>
          <p:cxnSp>
            <p:nvCxnSpPr>
              <p:cNvPr id="114" name="Google Shape;114;p16"/>
              <p:cNvCxnSpPr/>
              <p:nvPr/>
            </p:nvCxnSpPr>
            <p:spPr>
              <a:xfrm rot="10800000">
                <a:off x="5139212" y="3882947"/>
                <a:ext cx="0" cy="173021"/>
              </a:xfrm>
              <a:prstGeom prst="straightConnector1">
                <a:avLst/>
              </a:prstGeom>
              <a:noFill/>
              <a:ln cap="flat" cmpd="sng" w="19050">
                <a:solidFill>
                  <a:srgbClr val="BEBEBE"/>
                </a:solidFill>
                <a:prstDash val="solid"/>
                <a:miter lim="800000"/>
                <a:headEnd len="sm" w="sm" type="none"/>
                <a:tailEnd len="sm" w="sm" type="none"/>
              </a:ln>
            </p:spPr>
          </p:cxnSp>
          <p:cxnSp>
            <p:nvCxnSpPr>
              <p:cNvPr id="115" name="Google Shape;115;p16"/>
              <p:cNvCxnSpPr/>
              <p:nvPr/>
            </p:nvCxnSpPr>
            <p:spPr>
              <a:xfrm rot="10800000">
                <a:off x="6849589" y="3852899"/>
                <a:ext cx="0" cy="173021"/>
              </a:xfrm>
              <a:prstGeom prst="straightConnector1">
                <a:avLst/>
              </a:prstGeom>
              <a:noFill/>
              <a:ln cap="flat" cmpd="sng" w="19050">
                <a:solidFill>
                  <a:srgbClr val="BEBEBE"/>
                </a:solidFill>
                <a:prstDash val="solid"/>
                <a:miter lim="800000"/>
                <a:headEnd len="sm" w="sm" type="none"/>
                <a:tailEnd len="sm" w="sm" type="none"/>
              </a:ln>
            </p:spPr>
          </p:cxnSp>
        </p:grpSp>
        <p:sp>
          <p:nvSpPr>
            <p:cNvPr id="116" name="Google Shape;116;p16"/>
            <p:cNvSpPr txBox="1"/>
            <p:nvPr/>
          </p:nvSpPr>
          <p:spPr>
            <a:xfrm>
              <a:off x="5494879" y="5932297"/>
              <a:ext cx="14115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Arial"/>
                  <a:ea typeface="Arial"/>
                  <a:cs typeface="Arial"/>
                  <a:sym typeface="Arial"/>
                </a:rPr>
                <a:t>Questions</a:t>
              </a:r>
              <a:endParaRPr sz="1400">
                <a:solidFill>
                  <a:schemeClr val="dk1"/>
                </a:solidFill>
                <a:latin typeface="Arial"/>
                <a:ea typeface="Arial"/>
                <a:cs typeface="Arial"/>
                <a:sym typeface="Arial"/>
              </a:endParaRPr>
            </a:p>
          </p:txBody>
        </p:sp>
      </p:grpSp>
      <p:sp>
        <p:nvSpPr>
          <p:cNvPr id="117" name="Google Shape;117;p16"/>
          <p:cNvSpPr/>
          <p:nvPr/>
        </p:nvSpPr>
        <p:spPr>
          <a:xfrm>
            <a:off x="582225" y="3123975"/>
            <a:ext cx="2855100" cy="859500"/>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1" lang="en-GB" sz="1500">
                <a:solidFill>
                  <a:schemeClr val="dk1"/>
                </a:solidFill>
                <a:latin typeface="Arial"/>
                <a:ea typeface="Arial"/>
                <a:cs typeface="Arial"/>
                <a:sym typeface="Arial"/>
              </a:rPr>
              <a:t>RQ2</a:t>
            </a:r>
            <a:r>
              <a:rPr lang="en-GB" sz="1500">
                <a:solidFill>
                  <a:schemeClr val="dk1"/>
                </a:solidFill>
                <a:latin typeface="Arial"/>
                <a:ea typeface="Arial"/>
                <a:cs typeface="Arial"/>
                <a:sym typeface="Arial"/>
              </a:rPr>
              <a:t>: </a:t>
            </a:r>
            <a:r>
              <a:rPr lang="en-GB" sz="1500">
                <a:solidFill>
                  <a:schemeClr val="dk1"/>
                </a:solidFill>
                <a:latin typeface="Titillium Web"/>
                <a:ea typeface="Titillium Web"/>
                <a:cs typeface="Titillium Web"/>
                <a:sym typeface="Titillium Web"/>
              </a:rPr>
              <a:t>Does</a:t>
            </a:r>
            <a:r>
              <a:rPr lang="en-GB" sz="1500">
                <a:solidFill>
                  <a:schemeClr val="dk1"/>
                </a:solidFill>
              </a:rPr>
              <a:t> the </a:t>
            </a:r>
            <a:r>
              <a:rPr b="1" lang="en-GB" sz="1500" u="sng">
                <a:solidFill>
                  <a:schemeClr val="dk1"/>
                </a:solidFill>
              </a:rPr>
              <a:t>augmentation style</a:t>
            </a:r>
            <a:r>
              <a:rPr lang="en-GB" sz="1500">
                <a:solidFill>
                  <a:schemeClr val="dk1"/>
                </a:solidFill>
              </a:rPr>
              <a:t> impact the ranking performance?</a:t>
            </a:r>
            <a:endParaRPr sz="1500">
              <a:solidFill>
                <a:schemeClr val="dk1"/>
              </a:solidFill>
            </a:endParaRPr>
          </a:p>
          <a:p>
            <a:pPr indent="0" lvl="0" marL="0" marR="0" rtl="0" algn="l">
              <a:lnSpc>
                <a:spcPct val="120000"/>
              </a:lnSpc>
              <a:spcBef>
                <a:spcPts val="0"/>
              </a:spcBef>
              <a:spcAft>
                <a:spcPts val="0"/>
              </a:spcAft>
              <a:buNone/>
            </a:pPr>
            <a:r>
              <a:t/>
            </a:r>
            <a:endParaRPr sz="1500">
              <a:solidFill>
                <a:schemeClr val="dk1"/>
              </a:solidFill>
            </a:endParaRPr>
          </a:p>
        </p:txBody>
      </p:sp>
      <p:sp>
        <p:nvSpPr>
          <p:cNvPr id="118" name="Google Shape;118;p16"/>
          <p:cNvSpPr/>
          <p:nvPr/>
        </p:nvSpPr>
        <p:spPr>
          <a:xfrm>
            <a:off x="5536725" y="3123974"/>
            <a:ext cx="3175500" cy="651600"/>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b="1" lang="en-GB" sz="1500">
                <a:solidFill>
                  <a:schemeClr val="dk1"/>
                </a:solidFill>
                <a:latin typeface="Arial"/>
                <a:ea typeface="Arial"/>
                <a:cs typeface="Arial"/>
                <a:sym typeface="Arial"/>
              </a:rPr>
              <a:t>RQ3</a:t>
            </a:r>
            <a:r>
              <a:rPr lang="en-GB" sz="1500">
                <a:solidFill>
                  <a:schemeClr val="dk1"/>
                </a:solidFill>
                <a:latin typeface="Arial"/>
                <a:ea typeface="Arial"/>
                <a:cs typeface="Arial"/>
                <a:sym typeface="Arial"/>
              </a:rPr>
              <a:t>: </a:t>
            </a:r>
            <a:r>
              <a:rPr lang="en-GB" sz="1500">
                <a:solidFill>
                  <a:schemeClr val="dk1"/>
                </a:solidFill>
              </a:rPr>
              <a:t>How does </a:t>
            </a:r>
            <a:r>
              <a:rPr b="1" lang="en-GB" sz="1500" u="sng">
                <a:solidFill>
                  <a:schemeClr val="dk1"/>
                </a:solidFill>
              </a:rPr>
              <a:t>training data size</a:t>
            </a:r>
            <a:r>
              <a:rPr lang="en-GB" sz="1500">
                <a:solidFill>
                  <a:schemeClr val="dk1"/>
                </a:solidFill>
              </a:rPr>
              <a:t> impact ranking performance?</a:t>
            </a:r>
            <a:endParaRPr sz="1500">
              <a:solidFill>
                <a:schemeClr val="dk1"/>
              </a:solidFill>
            </a:endParaRPr>
          </a:p>
          <a:p>
            <a:pPr indent="0" lvl="0" marL="0" marR="0" rtl="0" algn="l">
              <a:lnSpc>
                <a:spcPct val="120000"/>
              </a:lnSpc>
              <a:spcBef>
                <a:spcPts val="0"/>
              </a:spcBef>
              <a:spcAft>
                <a:spcPts val="0"/>
              </a:spcAft>
              <a:buNone/>
            </a:pPr>
            <a:r>
              <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 type="body"/>
          </p:nvPr>
        </p:nvSpPr>
        <p:spPr>
          <a:xfrm>
            <a:off x="4147404" y="1798575"/>
            <a:ext cx="786300" cy="5670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2A6BA5"/>
              </a:buClr>
              <a:buSzPts val="4500"/>
              <a:buNone/>
            </a:pPr>
            <a:r>
              <a:rPr lang="en-GB"/>
              <a:t>02</a:t>
            </a:r>
            <a:endParaRPr/>
          </a:p>
        </p:txBody>
      </p:sp>
      <p:sp>
        <p:nvSpPr>
          <p:cNvPr id="124" name="Google Shape;124;p17"/>
          <p:cNvSpPr txBox="1"/>
          <p:nvPr>
            <p:ph idx="3" type="body"/>
          </p:nvPr>
        </p:nvSpPr>
        <p:spPr>
          <a:xfrm>
            <a:off x="3042751" y="3022758"/>
            <a:ext cx="3058500" cy="471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4000"/>
              <a:buFont typeface="Arial"/>
              <a:buNone/>
            </a:pPr>
            <a:r>
              <a:rPr lang="en-GB">
                <a:solidFill>
                  <a:schemeClr val="dk1"/>
                </a:solidFill>
                <a:latin typeface="Arial"/>
                <a:ea typeface="Arial"/>
                <a:cs typeface="Arial"/>
                <a:sym typeface="Arial"/>
              </a:rPr>
              <a:t>Methodology</a:t>
            </a:r>
            <a:endParaRPr>
              <a:solidFill>
                <a:schemeClr val="dk1"/>
              </a:solidFill>
              <a:latin typeface="Arial"/>
              <a:ea typeface="Arial"/>
              <a:cs typeface="Arial"/>
              <a:sym typeface="Arial"/>
            </a:endParaRPr>
          </a:p>
          <a:p>
            <a:pPr indent="0" lvl="0" marL="0" rtl="0" algn="ctr">
              <a:lnSpc>
                <a:spcPct val="90000"/>
              </a:lnSpc>
              <a:spcBef>
                <a:spcPts val="0"/>
              </a:spcBef>
              <a:spcAft>
                <a:spcPts val="0"/>
              </a:spcAft>
              <a:buClr>
                <a:srgbClr val="20517C"/>
              </a:buClr>
              <a:buSzPts val="3000"/>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Data Augmentation</a:t>
            </a:r>
            <a:endParaRPr sz="3500">
              <a:solidFill>
                <a:schemeClr val="lt1"/>
              </a:solidFill>
              <a:highlight>
                <a:schemeClr val="dk1"/>
              </a:highlight>
            </a:endParaRPr>
          </a:p>
        </p:txBody>
      </p:sp>
      <p:sp>
        <p:nvSpPr>
          <p:cNvPr id="130" name="Google Shape;13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
        <p:nvSpPr>
          <p:cNvPr id="131" name="Google Shape;131;p18"/>
          <p:cNvSpPr txBox="1"/>
          <p:nvPr/>
        </p:nvSpPr>
        <p:spPr>
          <a:xfrm>
            <a:off x="456025" y="1173550"/>
            <a:ext cx="6042000" cy="9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1"/>
                </a:solidFill>
              </a:rPr>
              <a:t>Why do data augmentation?</a:t>
            </a:r>
            <a:endParaRPr sz="18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To increase the </a:t>
            </a:r>
            <a:r>
              <a:rPr b="1" lang="en-GB" sz="1600" u="sng">
                <a:solidFill>
                  <a:schemeClr val="dk1"/>
                </a:solidFill>
                <a:latin typeface="Titillium Web"/>
                <a:ea typeface="Titillium Web"/>
                <a:cs typeface="Titillium Web"/>
                <a:sym typeface="Titillium Web"/>
              </a:rPr>
              <a:t>training</a:t>
            </a:r>
            <a:r>
              <a:rPr lang="en-GB" sz="1600">
                <a:solidFill>
                  <a:schemeClr val="dk1"/>
                </a:solidFill>
              </a:rPr>
              <a:t> data without collecting more data</a:t>
            </a:r>
            <a:endParaRPr sz="1600">
              <a:solidFill>
                <a:schemeClr val="dk1"/>
              </a:solidFill>
            </a:endParaRPr>
          </a:p>
        </p:txBody>
      </p:sp>
      <p:sp>
        <p:nvSpPr>
          <p:cNvPr id="132" name="Google Shape;132;p18"/>
          <p:cNvSpPr txBox="1"/>
          <p:nvPr/>
        </p:nvSpPr>
        <p:spPr>
          <a:xfrm>
            <a:off x="456025" y="3037825"/>
            <a:ext cx="6538500" cy="9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1"/>
                </a:solidFill>
              </a:rPr>
              <a:t>How to do data augmentation?</a:t>
            </a:r>
            <a:endParaRPr sz="1800">
              <a:solidFill>
                <a:schemeClr val="dk1"/>
              </a:solidFill>
            </a:endParaRPr>
          </a:p>
          <a:p>
            <a:pPr indent="-330200" lvl="0" marL="457200" rtl="0" algn="ctr">
              <a:spcBef>
                <a:spcPts val="1200"/>
              </a:spcBef>
              <a:spcAft>
                <a:spcPts val="0"/>
              </a:spcAft>
              <a:buClr>
                <a:schemeClr val="dk1"/>
              </a:buClr>
              <a:buSzPts val="1600"/>
              <a:buChar char="●"/>
            </a:pPr>
            <a:r>
              <a:rPr lang="en-GB" sz="1600">
                <a:solidFill>
                  <a:schemeClr val="dk1"/>
                </a:solidFill>
              </a:rPr>
              <a:t>Create modified </a:t>
            </a:r>
            <a:r>
              <a:rPr b="1" lang="en-GB" sz="1600" u="sng">
                <a:solidFill>
                  <a:schemeClr val="dk1"/>
                </a:solidFill>
                <a:latin typeface="Titillium Web"/>
                <a:ea typeface="Titillium Web"/>
                <a:cs typeface="Titillium Web"/>
                <a:sym typeface="Titillium Web"/>
              </a:rPr>
              <a:t>copies</a:t>
            </a:r>
            <a:r>
              <a:rPr lang="en-GB" sz="1600">
                <a:solidFill>
                  <a:schemeClr val="dk1"/>
                </a:solidFill>
              </a:rPr>
              <a:t> of existing data or create </a:t>
            </a:r>
            <a:r>
              <a:rPr b="1" lang="en-GB" sz="1600" u="sng">
                <a:solidFill>
                  <a:schemeClr val="dk1"/>
                </a:solidFill>
                <a:latin typeface="Titillium Web"/>
                <a:ea typeface="Titillium Web"/>
                <a:cs typeface="Titillium Web"/>
                <a:sym typeface="Titillium Web"/>
              </a:rPr>
              <a:t>synthetic data</a:t>
            </a:r>
            <a:endParaRPr sz="1600">
              <a:solidFill>
                <a:schemeClr val="dk1"/>
              </a:solidFill>
            </a:endParaRPr>
          </a:p>
        </p:txBody>
      </p:sp>
      <p:pic>
        <p:nvPicPr>
          <p:cNvPr id="133" name="Google Shape;133;p18"/>
          <p:cNvPicPr preferRelativeResize="0"/>
          <p:nvPr/>
        </p:nvPicPr>
        <p:blipFill>
          <a:blip r:embed="rId3">
            <a:alphaModFix/>
          </a:blip>
          <a:stretch>
            <a:fillRect/>
          </a:stretch>
        </p:blipFill>
        <p:spPr>
          <a:xfrm>
            <a:off x="6919788" y="1306075"/>
            <a:ext cx="2224200" cy="923699"/>
          </a:xfrm>
          <a:prstGeom prst="rect">
            <a:avLst/>
          </a:prstGeom>
          <a:noFill/>
          <a:ln>
            <a:noFill/>
          </a:ln>
        </p:spPr>
      </p:pic>
      <p:pic>
        <p:nvPicPr>
          <p:cNvPr id="134" name="Google Shape;134;p18"/>
          <p:cNvPicPr preferRelativeResize="0"/>
          <p:nvPr/>
        </p:nvPicPr>
        <p:blipFill>
          <a:blip r:embed="rId4">
            <a:alphaModFix/>
          </a:blip>
          <a:stretch>
            <a:fillRect/>
          </a:stretch>
        </p:blipFill>
        <p:spPr>
          <a:xfrm>
            <a:off x="6703919" y="2372000"/>
            <a:ext cx="2440082" cy="923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0" y="0"/>
            <a:ext cx="9144000" cy="825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500">
                <a:solidFill>
                  <a:schemeClr val="lt1"/>
                </a:solidFill>
                <a:highlight>
                  <a:schemeClr val="dk1"/>
                </a:highlight>
              </a:rPr>
              <a:t>Data Augmentation</a:t>
            </a:r>
            <a:endParaRPr sz="3500">
              <a:solidFill>
                <a:schemeClr val="lt1"/>
              </a:solidFill>
              <a:highlight>
                <a:schemeClr val="dk1"/>
              </a:highlight>
            </a:endParaRPr>
          </a:p>
        </p:txBody>
      </p:sp>
      <p:sp>
        <p:nvSpPr>
          <p:cNvPr id="140" name="Google Shape;14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
        <p:nvSpPr>
          <p:cNvPr id="141" name="Google Shape;141;p19"/>
          <p:cNvSpPr txBox="1"/>
          <p:nvPr/>
        </p:nvSpPr>
        <p:spPr>
          <a:xfrm>
            <a:off x="456025" y="1173550"/>
            <a:ext cx="6042000" cy="9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1"/>
                </a:solidFill>
              </a:rPr>
              <a:t>Why do data augmentation?</a:t>
            </a:r>
            <a:endParaRPr sz="18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To increase the </a:t>
            </a:r>
            <a:r>
              <a:rPr b="1" lang="en-GB" sz="1600" u="sng">
                <a:solidFill>
                  <a:schemeClr val="dk1"/>
                </a:solidFill>
                <a:latin typeface="Titillium Web"/>
                <a:ea typeface="Titillium Web"/>
                <a:cs typeface="Titillium Web"/>
                <a:sym typeface="Titillium Web"/>
              </a:rPr>
              <a:t>training</a:t>
            </a:r>
            <a:r>
              <a:rPr lang="en-GB" sz="1600">
                <a:solidFill>
                  <a:schemeClr val="dk1"/>
                </a:solidFill>
              </a:rPr>
              <a:t> data without collecting more data</a:t>
            </a:r>
            <a:endParaRPr sz="1600">
              <a:solidFill>
                <a:schemeClr val="dk1"/>
              </a:solidFill>
            </a:endParaRPr>
          </a:p>
        </p:txBody>
      </p:sp>
      <p:sp>
        <p:nvSpPr>
          <p:cNvPr id="142" name="Google Shape;142;p19"/>
          <p:cNvSpPr txBox="1"/>
          <p:nvPr/>
        </p:nvSpPr>
        <p:spPr>
          <a:xfrm>
            <a:off x="315200" y="2119950"/>
            <a:ext cx="6538500" cy="9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1"/>
                </a:solidFill>
              </a:rPr>
              <a:t>How to do data augmentation?</a:t>
            </a:r>
            <a:endParaRPr sz="1800">
              <a:solidFill>
                <a:schemeClr val="dk1"/>
              </a:solidFill>
            </a:endParaRPr>
          </a:p>
          <a:p>
            <a:pPr indent="-330200" lvl="0" marL="457200" rtl="0" algn="ctr">
              <a:spcBef>
                <a:spcPts val="1200"/>
              </a:spcBef>
              <a:spcAft>
                <a:spcPts val="0"/>
              </a:spcAft>
              <a:buClr>
                <a:schemeClr val="dk1"/>
              </a:buClr>
              <a:buSzPts val="1600"/>
              <a:buChar char="●"/>
            </a:pPr>
            <a:r>
              <a:rPr lang="en-GB" sz="1600">
                <a:solidFill>
                  <a:schemeClr val="dk1"/>
                </a:solidFill>
              </a:rPr>
              <a:t>Create modified </a:t>
            </a:r>
            <a:r>
              <a:rPr b="1" lang="en-GB" sz="1600" u="sng">
                <a:solidFill>
                  <a:schemeClr val="dk1"/>
                </a:solidFill>
                <a:latin typeface="Titillium Web"/>
                <a:ea typeface="Titillium Web"/>
                <a:cs typeface="Titillium Web"/>
                <a:sym typeface="Titillium Web"/>
              </a:rPr>
              <a:t>copies</a:t>
            </a:r>
            <a:r>
              <a:rPr lang="en-GB" sz="1600">
                <a:solidFill>
                  <a:schemeClr val="dk1"/>
                </a:solidFill>
              </a:rPr>
              <a:t> of existing data or create </a:t>
            </a:r>
            <a:r>
              <a:rPr b="1" lang="en-GB" sz="1600" u="sng">
                <a:solidFill>
                  <a:schemeClr val="dk1"/>
                </a:solidFill>
                <a:latin typeface="Titillium Web"/>
                <a:ea typeface="Titillium Web"/>
                <a:cs typeface="Titillium Web"/>
                <a:sym typeface="Titillium Web"/>
              </a:rPr>
              <a:t>synthetic data</a:t>
            </a:r>
            <a:endParaRPr sz="1600">
              <a:solidFill>
                <a:schemeClr val="dk1"/>
              </a:solidFill>
            </a:endParaRPr>
          </a:p>
        </p:txBody>
      </p:sp>
      <p:pic>
        <p:nvPicPr>
          <p:cNvPr id="143" name="Google Shape;143;p19"/>
          <p:cNvPicPr preferRelativeResize="0"/>
          <p:nvPr/>
        </p:nvPicPr>
        <p:blipFill>
          <a:blip r:embed="rId3">
            <a:alphaModFix/>
          </a:blip>
          <a:stretch>
            <a:fillRect/>
          </a:stretch>
        </p:blipFill>
        <p:spPr>
          <a:xfrm>
            <a:off x="6919788" y="1319500"/>
            <a:ext cx="2224200" cy="923699"/>
          </a:xfrm>
          <a:prstGeom prst="rect">
            <a:avLst/>
          </a:prstGeom>
          <a:noFill/>
          <a:ln>
            <a:noFill/>
          </a:ln>
        </p:spPr>
      </p:pic>
      <p:pic>
        <p:nvPicPr>
          <p:cNvPr id="144" name="Google Shape;144;p19"/>
          <p:cNvPicPr preferRelativeResize="0"/>
          <p:nvPr/>
        </p:nvPicPr>
        <p:blipFill>
          <a:blip r:embed="rId4">
            <a:alphaModFix/>
          </a:blip>
          <a:stretch>
            <a:fillRect/>
          </a:stretch>
        </p:blipFill>
        <p:spPr>
          <a:xfrm>
            <a:off x="6703919" y="2405525"/>
            <a:ext cx="2440082" cy="923701"/>
          </a:xfrm>
          <a:prstGeom prst="rect">
            <a:avLst/>
          </a:prstGeom>
          <a:noFill/>
          <a:ln>
            <a:noFill/>
          </a:ln>
        </p:spPr>
      </p:pic>
      <p:sp>
        <p:nvSpPr>
          <p:cNvPr id="145" name="Google Shape;145;p19"/>
          <p:cNvSpPr txBox="1"/>
          <p:nvPr/>
        </p:nvSpPr>
        <p:spPr>
          <a:xfrm>
            <a:off x="456025" y="3609925"/>
            <a:ext cx="6913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Challenges in data augmentation for ranking?</a:t>
            </a:r>
            <a:endParaRPr sz="18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Relevance of a document is </a:t>
            </a:r>
            <a:r>
              <a:rPr b="1" lang="en-GB" sz="1600" u="sng">
                <a:solidFill>
                  <a:schemeClr val="dk1"/>
                </a:solidFill>
                <a:latin typeface="Titillium Web"/>
                <a:ea typeface="Titillium Web"/>
                <a:cs typeface="Titillium Web"/>
                <a:sym typeface="Titillium Web"/>
              </a:rPr>
              <a:t>query specific</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Positive labels are </a:t>
            </a:r>
            <a:r>
              <a:rPr b="1" lang="en-GB" sz="1600" u="sng">
                <a:solidFill>
                  <a:schemeClr val="dk1"/>
                </a:solidFill>
                <a:latin typeface="Titillium Web"/>
                <a:ea typeface="Titillium Web"/>
                <a:cs typeface="Titillium Web"/>
                <a:sym typeface="Titillium Web"/>
              </a:rPr>
              <a:t>sparse</a:t>
            </a:r>
            <a:r>
              <a:rPr lang="en-GB" sz="1600">
                <a:solidFill>
                  <a:schemeClr val="dk1"/>
                </a:solidFill>
              </a:rPr>
              <a:t> in most ranking datasets</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