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9" r:id="rId4"/>
  </p:sldMasterIdLst>
  <p:notesMasterIdLst>
    <p:notesMasterId r:id="rId18"/>
  </p:notesMasterIdLst>
  <p:sldIdLst>
    <p:sldId id="262" r:id="rId5"/>
    <p:sldId id="263" r:id="rId6"/>
    <p:sldId id="266" r:id="rId7"/>
    <p:sldId id="267" r:id="rId8"/>
    <p:sldId id="270" r:id="rId9"/>
    <p:sldId id="269" r:id="rId10"/>
    <p:sldId id="273" r:id="rId11"/>
    <p:sldId id="274" r:id="rId12"/>
    <p:sldId id="271" r:id="rId13"/>
    <p:sldId id="272" r:id="rId14"/>
    <p:sldId id="275" r:id="rId15"/>
    <p:sldId id="276"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2"/>
          <c:order val="2"/>
          <c:tx>
            <c:strRef>
              <c:f>PPT!$D$5</c:f>
              <c:strCache>
                <c:ptCount val="1"/>
                <c:pt idx="0">
                  <c:v>attrition percent</c:v>
                </c:pt>
              </c:strCache>
            </c:strRef>
          </c:tx>
          <c:spPr>
            <a:solidFill>
              <a:schemeClr val="accent3"/>
            </a:solidFill>
            <a:ln>
              <a:noFill/>
            </a:ln>
            <a:effectLst/>
          </c:spPr>
          <c:invertIfNegative val="0"/>
          <c:cat>
            <c:strRef>
              <c:f>PPT!$A$6:$A$12</c:f>
              <c:strCache>
                <c:ptCount val="5"/>
                <c:pt idx="0">
                  <c:v>2006</c:v>
                </c:pt>
                <c:pt idx="1">
                  <c:v>2007</c:v>
                </c:pt>
                <c:pt idx="2">
                  <c:v>2008</c:v>
                </c:pt>
                <c:pt idx="3">
                  <c:v>2009</c:v>
                </c:pt>
                <c:pt idx="4">
                  <c:v>2010</c:v>
                </c:pt>
              </c:strCache>
            </c:strRef>
          </c:cat>
          <c:val>
            <c:numRef>
              <c:f>PPT!$D$6:$D$12</c:f>
              <c:numCache>
                <c:formatCode>0.00</c:formatCode>
                <c:ptCount val="5"/>
                <c:pt idx="0">
                  <c:v>0.21501014198782961</c:v>
                </c:pt>
                <c:pt idx="1">
                  <c:v>0.15694164989939638</c:v>
                </c:pt>
                <c:pt idx="2">
                  <c:v>0.21305182341650672</c:v>
                </c:pt>
                <c:pt idx="3">
                  <c:v>0.22719449225473323</c:v>
                </c:pt>
                <c:pt idx="4">
                  <c:v>0.23076923076923078</c:v>
                </c:pt>
              </c:numCache>
            </c:numRef>
          </c:val>
          <c:extLst>
            <c:ext xmlns:c16="http://schemas.microsoft.com/office/drawing/2014/chart" uri="{C3380CC4-5D6E-409C-BE32-E72D297353CC}">
              <c16:uniqueId val="{00000000-9972-448A-A752-F4ED40C4BF58}"/>
            </c:ext>
          </c:extLst>
        </c:ser>
        <c:dLbls>
          <c:showLegendKey val="0"/>
          <c:showVal val="0"/>
          <c:showCatName val="0"/>
          <c:showSerName val="0"/>
          <c:showPercent val="0"/>
          <c:showBubbleSize val="0"/>
        </c:dLbls>
        <c:gapWidth val="219"/>
        <c:axId val="800830080"/>
        <c:axId val="799025312"/>
        <c:extLst>
          <c:ext xmlns:c15="http://schemas.microsoft.com/office/drawing/2012/chart" uri="{02D57815-91ED-43cb-92C2-25804820EDAC}">
            <c15:filteredBarSeries>
              <c15:ser>
                <c:idx val="0"/>
                <c:order val="0"/>
                <c:tx>
                  <c:strRef>
                    <c:extLst>
                      <c:ext uri="{02D57815-91ED-43cb-92C2-25804820EDAC}">
                        <c15:formulaRef>
                          <c15:sqref>PPT!$B$5</c15:sqref>
                        </c15:formulaRef>
                      </c:ext>
                    </c:extLst>
                    <c:strCache>
                      <c:ptCount val="1"/>
                      <c:pt idx="0">
                        <c:v>Count of SECOND_TERM</c:v>
                      </c:pt>
                    </c:strCache>
                  </c:strRef>
                </c:tx>
                <c:spPr>
                  <a:solidFill>
                    <a:schemeClr val="accent1"/>
                  </a:solidFill>
                  <a:ln>
                    <a:noFill/>
                  </a:ln>
                  <a:effectLst/>
                </c:spPr>
                <c:invertIfNegative val="0"/>
                <c:cat>
                  <c:strRef>
                    <c:extLst>
                      <c:ext uri="{02D57815-91ED-43cb-92C2-25804820EDAC}">
                        <c15:formulaRef>
                          <c15:sqref>PPT!$A$6:$A$12</c15:sqref>
                        </c15:formulaRef>
                      </c:ext>
                    </c:extLst>
                    <c:strCache>
                      <c:ptCount val="5"/>
                      <c:pt idx="0">
                        <c:v>2006</c:v>
                      </c:pt>
                      <c:pt idx="1">
                        <c:v>2007</c:v>
                      </c:pt>
                      <c:pt idx="2">
                        <c:v>2008</c:v>
                      </c:pt>
                      <c:pt idx="3">
                        <c:v>2009</c:v>
                      </c:pt>
                      <c:pt idx="4">
                        <c:v>2010</c:v>
                      </c:pt>
                    </c:strCache>
                  </c:strRef>
                </c:cat>
                <c:val>
                  <c:numRef>
                    <c:extLst>
                      <c:ext uri="{02D57815-91ED-43cb-92C2-25804820EDAC}">
                        <c15:formulaRef>
                          <c15:sqref>PPT!$B$6:$B$12</c15:sqref>
                        </c15:formulaRef>
                      </c:ext>
                    </c:extLst>
                    <c:numCache>
                      <c:formatCode>General</c:formatCode>
                      <c:ptCount val="5"/>
                      <c:pt idx="0">
                        <c:v>493</c:v>
                      </c:pt>
                      <c:pt idx="1">
                        <c:v>497</c:v>
                      </c:pt>
                      <c:pt idx="2">
                        <c:v>521</c:v>
                      </c:pt>
                      <c:pt idx="3">
                        <c:v>581</c:v>
                      </c:pt>
                      <c:pt idx="4">
                        <c:v>676</c:v>
                      </c:pt>
                    </c:numCache>
                  </c:numRef>
                </c:val>
                <c:extLst>
                  <c:ext xmlns:c16="http://schemas.microsoft.com/office/drawing/2014/chart" uri="{C3380CC4-5D6E-409C-BE32-E72D297353CC}">
                    <c16:uniqueId val="{00000002-9972-448A-A752-F4ED40C4BF58}"/>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PPT!$C$5</c15:sqref>
                        </c15:formulaRef>
                      </c:ext>
                    </c:extLst>
                    <c:strCache>
                      <c:ptCount val="1"/>
                      <c:pt idx="0">
                        <c:v>Sum of ATTRITION</c:v>
                      </c:pt>
                    </c:strCache>
                  </c:strRef>
                </c:tx>
                <c:spPr>
                  <a:solidFill>
                    <a:schemeClr val="accent2"/>
                  </a:solidFill>
                  <a:ln>
                    <a:noFill/>
                  </a:ln>
                  <a:effectLst/>
                </c:spPr>
                <c:invertIfNegative val="0"/>
                <c:cat>
                  <c:strRef>
                    <c:extLst>
                      <c:ext xmlns:c15="http://schemas.microsoft.com/office/drawing/2012/chart" uri="{02D57815-91ED-43cb-92C2-25804820EDAC}">
                        <c15:formulaRef>
                          <c15:sqref>PPT!$A$6:$A$12</c15:sqref>
                        </c15:formulaRef>
                      </c:ext>
                    </c:extLst>
                    <c:strCache>
                      <c:ptCount val="5"/>
                      <c:pt idx="0">
                        <c:v>2006</c:v>
                      </c:pt>
                      <c:pt idx="1">
                        <c:v>2007</c:v>
                      </c:pt>
                      <c:pt idx="2">
                        <c:v>2008</c:v>
                      </c:pt>
                      <c:pt idx="3">
                        <c:v>2009</c:v>
                      </c:pt>
                      <c:pt idx="4">
                        <c:v>2010</c:v>
                      </c:pt>
                    </c:strCache>
                  </c:strRef>
                </c:cat>
                <c:val>
                  <c:numRef>
                    <c:extLst>
                      <c:ext xmlns:c15="http://schemas.microsoft.com/office/drawing/2012/chart" uri="{02D57815-91ED-43cb-92C2-25804820EDAC}">
                        <c15:formulaRef>
                          <c15:sqref>PPT!$C$6:$C$12</c15:sqref>
                        </c15:formulaRef>
                      </c:ext>
                    </c:extLst>
                    <c:numCache>
                      <c:formatCode>General</c:formatCode>
                      <c:ptCount val="5"/>
                      <c:pt idx="0">
                        <c:v>106</c:v>
                      </c:pt>
                      <c:pt idx="1">
                        <c:v>78</c:v>
                      </c:pt>
                      <c:pt idx="2">
                        <c:v>111</c:v>
                      </c:pt>
                      <c:pt idx="3">
                        <c:v>132</c:v>
                      </c:pt>
                      <c:pt idx="4">
                        <c:v>156</c:v>
                      </c:pt>
                    </c:numCache>
                  </c:numRef>
                </c:val>
                <c:extLst xmlns:c15="http://schemas.microsoft.com/office/drawing/2012/chart">
                  <c:ext xmlns:c16="http://schemas.microsoft.com/office/drawing/2014/chart" uri="{C3380CC4-5D6E-409C-BE32-E72D297353CC}">
                    <c16:uniqueId val="{00000003-9972-448A-A752-F4ED40C4BF58}"/>
                  </c:ext>
                </c:extLst>
              </c15:ser>
            </c15:filteredBarSeries>
          </c:ext>
        </c:extLst>
      </c:barChart>
      <c:lineChart>
        <c:grouping val="standard"/>
        <c:varyColors val="0"/>
        <c:ser>
          <c:idx val="3"/>
          <c:order val="3"/>
          <c:tx>
            <c:strRef>
              <c:f>PPT!$E$5</c:f>
              <c:strCache>
                <c:ptCount val="1"/>
                <c:pt idx="0">
                  <c:v>avg cost of attend</c:v>
                </c:pt>
              </c:strCache>
            </c:strRef>
          </c:tx>
          <c:spPr>
            <a:ln w="28575" cap="rnd">
              <a:solidFill>
                <a:schemeClr val="accent4"/>
              </a:solidFill>
              <a:round/>
            </a:ln>
            <a:effectLst/>
          </c:spPr>
          <c:marker>
            <c:symbol val="none"/>
          </c:marker>
          <c:cat>
            <c:strRef>
              <c:f>PPT!$A$6:$A$12</c:f>
              <c:strCache>
                <c:ptCount val="5"/>
                <c:pt idx="0">
                  <c:v>2006</c:v>
                </c:pt>
                <c:pt idx="1">
                  <c:v>2007</c:v>
                </c:pt>
                <c:pt idx="2">
                  <c:v>2008</c:v>
                </c:pt>
                <c:pt idx="3">
                  <c:v>2009</c:v>
                </c:pt>
                <c:pt idx="4">
                  <c:v>2010</c:v>
                </c:pt>
              </c:strCache>
            </c:strRef>
          </c:cat>
          <c:val>
            <c:numRef>
              <c:f>PPT!$E$6:$E$12</c:f>
              <c:numCache>
                <c:formatCode>0.00</c:formatCode>
                <c:ptCount val="5"/>
                <c:pt idx="0">
                  <c:v>993370.97560975607</c:v>
                </c:pt>
                <c:pt idx="1">
                  <c:v>1050161.6666666667</c:v>
                </c:pt>
                <c:pt idx="2">
                  <c:v>986301.74216027872</c:v>
                </c:pt>
                <c:pt idx="3">
                  <c:v>1127812.8658536586</c:v>
                </c:pt>
                <c:pt idx="4">
                  <c:v>1224948.6260869566</c:v>
                </c:pt>
              </c:numCache>
            </c:numRef>
          </c:val>
          <c:smooth val="0"/>
          <c:extLst>
            <c:ext xmlns:c16="http://schemas.microsoft.com/office/drawing/2014/chart" uri="{C3380CC4-5D6E-409C-BE32-E72D297353CC}">
              <c16:uniqueId val="{00000001-9972-448A-A752-F4ED40C4BF58}"/>
            </c:ext>
          </c:extLst>
        </c:ser>
        <c:dLbls>
          <c:showLegendKey val="0"/>
          <c:showVal val="0"/>
          <c:showCatName val="0"/>
          <c:showSerName val="0"/>
          <c:showPercent val="0"/>
          <c:showBubbleSize val="0"/>
        </c:dLbls>
        <c:marker val="1"/>
        <c:smooth val="0"/>
        <c:axId val="800848080"/>
        <c:axId val="799056512"/>
      </c:lineChart>
      <c:catAx>
        <c:axId val="800830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9025312"/>
        <c:crosses val="autoZero"/>
        <c:auto val="1"/>
        <c:lblAlgn val="ctr"/>
        <c:lblOffset val="100"/>
        <c:noMultiLvlLbl val="0"/>
      </c:catAx>
      <c:valAx>
        <c:axId val="7990253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0830080"/>
        <c:crosses val="autoZero"/>
        <c:crossBetween val="between"/>
      </c:valAx>
      <c:valAx>
        <c:axId val="799056512"/>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0848080"/>
        <c:crosses val="max"/>
        <c:crossBetween val="between"/>
      </c:valAx>
      <c:catAx>
        <c:axId val="800848080"/>
        <c:scaling>
          <c:orientation val="minMax"/>
        </c:scaling>
        <c:delete val="1"/>
        <c:axPos val="b"/>
        <c:numFmt formatCode="General" sourceLinked="1"/>
        <c:majorTickMark val="out"/>
        <c:minorTickMark val="none"/>
        <c:tickLblPos val="nextTo"/>
        <c:crossAx val="79905651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3"/>
          <c:order val="3"/>
          <c:tx>
            <c:strRef>
              <c:f>Sheet2!$E$17</c:f>
              <c:strCache>
                <c:ptCount val="1"/>
                <c:pt idx="0">
                  <c:v>percent</c:v>
                </c:pt>
              </c:strCache>
            </c:strRef>
          </c:tx>
          <c:spPr>
            <a:solidFill>
              <a:schemeClr val="accent4"/>
            </a:solidFill>
            <a:ln>
              <a:noFill/>
            </a:ln>
            <a:effectLst/>
          </c:spPr>
          <c:invertIfNegative val="0"/>
          <c:cat>
            <c:strRef>
              <c:f>Sheet2!$A$18:$A$26</c:f>
              <c:strCache>
                <c:ptCount val="5"/>
                <c:pt idx="0">
                  <c:v>BGD 1</c:v>
                </c:pt>
                <c:pt idx="1">
                  <c:v>BGD 2</c:v>
                </c:pt>
                <c:pt idx="2">
                  <c:v>BGD 4</c:v>
                </c:pt>
                <c:pt idx="3">
                  <c:v>BGD 3</c:v>
                </c:pt>
                <c:pt idx="4">
                  <c:v>BGD 6</c:v>
                </c:pt>
              </c:strCache>
            </c:strRef>
          </c:cat>
          <c:val>
            <c:numRef>
              <c:f>Sheet2!$E$18:$E$26</c:f>
              <c:numCache>
                <c:formatCode>0.00</c:formatCode>
                <c:ptCount val="5"/>
                <c:pt idx="0">
                  <c:v>0.22910662824207492</c:v>
                </c:pt>
                <c:pt idx="1">
                  <c:v>0.22641509433962265</c:v>
                </c:pt>
                <c:pt idx="2">
                  <c:v>0.18705035971223022</c:v>
                </c:pt>
                <c:pt idx="3">
                  <c:v>0.17951425554382261</c:v>
                </c:pt>
                <c:pt idx="4">
                  <c:v>0.14893617021276595</c:v>
                </c:pt>
              </c:numCache>
            </c:numRef>
          </c:val>
          <c:extLst>
            <c:ext xmlns:c16="http://schemas.microsoft.com/office/drawing/2014/chart" uri="{C3380CC4-5D6E-409C-BE32-E72D297353CC}">
              <c16:uniqueId val="{00000000-1D84-4F57-B7D2-C992C890F53D}"/>
            </c:ext>
          </c:extLst>
        </c:ser>
        <c:dLbls>
          <c:showLegendKey val="0"/>
          <c:showVal val="0"/>
          <c:showCatName val="0"/>
          <c:showSerName val="0"/>
          <c:showPercent val="0"/>
          <c:showBubbleSize val="0"/>
        </c:dLbls>
        <c:gapWidth val="219"/>
        <c:overlap val="-27"/>
        <c:axId val="800857680"/>
        <c:axId val="966015856"/>
        <c:extLst>
          <c:ext xmlns:c15="http://schemas.microsoft.com/office/drawing/2012/chart" uri="{02D57815-91ED-43cb-92C2-25804820EDAC}">
            <c15:filteredBarSeries>
              <c15:ser>
                <c:idx val="0"/>
                <c:order val="0"/>
                <c:tx>
                  <c:strRef>
                    <c:extLst>
                      <c:ext uri="{02D57815-91ED-43cb-92C2-25804820EDAC}">
                        <c15:formulaRef>
                          <c15:sqref>Sheet2!$B$17</c15:sqref>
                        </c15:formulaRef>
                      </c:ext>
                    </c:extLst>
                    <c:strCache>
                      <c:ptCount val="1"/>
                      <c:pt idx="0">
                        <c:v>Average of EST_FAM_CONTRIBUTION_NEW</c:v>
                      </c:pt>
                    </c:strCache>
                  </c:strRef>
                </c:tx>
                <c:spPr>
                  <a:solidFill>
                    <a:schemeClr val="accent1"/>
                  </a:solidFill>
                  <a:ln>
                    <a:noFill/>
                  </a:ln>
                  <a:effectLst/>
                </c:spPr>
                <c:invertIfNegative val="0"/>
                <c:cat>
                  <c:strRef>
                    <c:extLst>
                      <c:ext uri="{02D57815-91ED-43cb-92C2-25804820EDAC}">
                        <c15:formulaRef>
                          <c15:sqref>Sheet2!$A$18:$A$26</c15:sqref>
                        </c15:formulaRef>
                      </c:ext>
                    </c:extLst>
                    <c:strCache>
                      <c:ptCount val="5"/>
                      <c:pt idx="0">
                        <c:v>BGD 1</c:v>
                      </c:pt>
                      <c:pt idx="1">
                        <c:v>BGD 2</c:v>
                      </c:pt>
                      <c:pt idx="2">
                        <c:v>BGD 4</c:v>
                      </c:pt>
                      <c:pt idx="3">
                        <c:v>BGD 3</c:v>
                      </c:pt>
                      <c:pt idx="4">
                        <c:v>BGD 6</c:v>
                      </c:pt>
                    </c:strCache>
                  </c:strRef>
                </c:cat>
                <c:val>
                  <c:numRef>
                    <c:extLst>
                      <c:ext uri="{02D57815-91ED-43cb-92C2-25804820EDAC}">
                        <c15:formulaRef>
                          <c15:sqref>Sheet2!$B$18:$B$26</c15:sqref>
                        </c15:formulaRef>
                      </c:ext>
                    </c:extLst>
                    <c:numCache>
                      <c:formatCode>General</c:formatCode>
                      <c:ptCount val="5"/>
                      <c:pt idx="0">
                        <c:v>263782.10374639771</c:v>
                      </c:pt>
                      <c:pt idx="1">
                        <c:v>188080.18867924527</c:v>
                      </c:pt>
                      <c:pt idx="2">
                        <c:v>282572.80575539568</c:v>
                      </c:pt>
                      <c:pt idx="3">
                        <c:v>143301.47835269271</c:v>
                      </c:pt>
                      <c:pt idx="4">
                        <c:v>177062.55319148937</c:v>
                      </c:pt>
                    </c:numCache>
                  </c:numRef>
                </c:val>
                <c:extLst>
                  <c:ext xmlns:c16="http://schemas.microsoft.com/office/drawing/2014/chart" uri="{C3380CC4-5D6E-409C-BE32-E72D297353CC}">
                    <c16:uniqueId val="{00000001-1D84-4F57-B7D2-C992C890F53D}"/>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Sheet2!$C$17</c15:sqref>
                        </c15:formulaRef>
                      </c:ext>
                    </c:extLst>
                    <c:strCache>
                      <c:ptCount val="1"/>
                      <c:pt idx="0">
                        <c:v>Count of STDNT_BACKGROUND</c:v>
                      </c:pt>
                    </c:strCache>
                  </c:strRef>
                </c:tx>
                <c:spPr>
                  <a:solidFill>
                    <a:schemeClr val="accent2"/>
                  </a:solidFill>
                  <a:ln>
                    <a:noFill/>
                  </a:ln>
                  <a:effectLst/>
                </c:spPr>
                <c:invertIfNegative val="0"/>
                <c:cat>
                  <c:strRef>
                    <c:extLst>
                      <c:ext xmlns:c15="http://schemas.microsoft.com/office/drawing/2012/chart" uri="{02D57815-91ED-43cb-92C2-25804820EDAC}">
                        <c15:formulaRef>
                          <c15:sqref>Sheet2!$A$18:$A$26</c15:sqref>
                        </c15:formulaRef>
                      </c:ext>
                    </c:extLst>
                    <c:strCache>
                      <c:ptCount val="5"/>
                      <c:pt idx="0">
                        <c:v>BGD 1</c:v>
                      </c:pt>
                      <c:pt idx="1">
                        <c:v>BGD 2</c:v>
                      </c:pt>
                      <c:pt idx="2">
                        <c:v>BGD 4</c:v>
                      </c:pt>
                      <c:pt idx="3">
                        <c:v>BGD 3</c:v>
                      </c:pt>
                      <c:pt idx="4">
                        <c:v>BGD 6</c:v>
                      </c:pt>
                    </c:strCache>
                  </c:strRef>
                </c:cat>
                <c:val>
                  <c:numRef>
                    <c:extLst>
                      <c:ext xmlns:c15="http://schemas.microsoft.com/office/drawing/2012/chart" uri="{02D57815-91ED-43cb-92C2-25804820EDAC}">
                        <c15:formulaRef>
                          <c15:sqref>Sheet2!$C$18:$C$26</c15:sqref>
                        </c15:formulaRef>
                      </c:ext>
                    </c:extLst>
                    <c:numCache>
                      <c:formatCode>General</c:formatCode>
                      <c:ptCount val="5"/>
                      <c:pt idx="0">
                        <c:v>2082</c:v>
                      </c:pt>
                      <c:pt idx="1">
                        <c:v>106</c:v>
                      </c:pt>
                      <c:pt idx="2">
                        <c:v>139</c:v>
                      </c:pt>
                      <c:pt idx="3">
                        <c:v>947</c:v>
                      </c:pt>
                      <c:pt idx="4">
                        <c:v>94</c:v>
                      </c:pt>
                    </c:numCache>
                  </c:numRef>
                </c:val>
                <c:extLst xmlns:c15="http://schemas.microsoft.com/office/drawing/2012/chart">
                  <c:ext xmlns:c16="http://schemas.microsoft.com/office/drawing/2014/chart" uri="{C3380CC4-5D6E-409C-BE32-E72D297353CC}">
                    <c16:uniqueId val="{00000002-1D84-4F57-B7D2-C992C890F53D}"/>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Sheet2!$D$17</c15:sqref>
                        </c15:formulaRef>
                      </c:ext>
                    </c:extLst>
                    <c:strCache>
                      <c:ptCount val="1"/>
                      <c:pt idx="0">
                        <c:v>Sum of ATTRITION</c:v>
                      </c:pt>
                    </c:strCache>
                  </c:strRef>
                </c:tx>
                <c:spPr>
                  <a:solidFill>
                    <a:schemeClr val="accent3"/>
                  </a:solidFill>
                  <a:ln>
                    <a:noFill/>
                  </a:ln>
                  <a:effectLst/>
                </c:spPr>
                <c:invertIfNegative val="0"/>
                <c:cat>
                  <c:strRef>
                    <c:extLst>
                      <c:ext xmlns:c15="http://schemas.microsoft.com/office/drawing/2012/chart" uri="{02D57815-91ED-43cb-92C2-25804820EDAC}">
                        <c15:formulaRef>
                          <c15:sqref>Sheet2!$A$18:$A$26</c15:sqref>
                        </c15:formulaRef>
                      </c:ext>
                    </c:extLst>
                    <c:strCache>
                      <c:ptCount val="5"/>
                      <c:pt idx="0">
                        <c:v>BGD 1</c:v>
                      </c:pt>
                      <c:pt idx="1">
                        <c:v>BGD 2</c:v>
                      </c:pt>
                      <c:pt idx="2">
                        <c:v>BGD 4</c:v>
                      </c:pt>
                      <c:pt idx="3">
                        <c:v>BGD 3</c:v>
                      </c:pt>
                      <c:pt idx="4">
                        <c:v>BGD 6</c:v>
                      </c:pt>
                    </c:strCache>
                  </c:strRef>
                </c:cat>
                <c:val>
                  <c:numRef>
                    <c:extLst>
                      <c:ext xmlns:c15="http://schemas.microsoft.com/office/drawing/2012/chart" uri="{02D57815-91ED-43cb-92C2-25804820EDAC}">
                        <c15:formulaRef>
                          <c15:sqref>Sheet2!$D$18:$D$26</c15:sqref>
                        </c15:formulaRef>
                      </c:ext>
                    </c:extLst>
                    <c:numCache>
                      <c:formatCode>General</c:formatCode>
                      <c:ptCount val="5"/>
                      <c:pt idx="0">
                        <c:v>477</c:v>
                      </c:pt>
                      <c:pt idx="1">
                        <c:v>24</c:v>
                      </c:pt>
                      <c:pt idx="2">
                        <c:v>26</c:v>
                      </c:pt>
                      <c:pt idx="3">
                        <c:v>170</c:v>
                      </c:pt>
                      <c:pt idx="4">
                        <c:v>14</c:v>
                      </c:pt>
                    </c:numCache>
                  </c:numRef>
                </c:val>
                <c:extLst xmlns:c15="http://schemas.microsoft.com/office/drawing/2012/chart">
                  <c:ext xmlns:c16="http://schemas.microsoft.com/office/drawing/2014/chart" uri="{C3380CC4-5D6E-409C-BE32-E72D297353CC}">
                    <c16:uniqueId val="{00000003-1D84-4F57-B7D2-C992C890F53D}"/>
                  </c:ext>
                </c:extLst>
              </c15:ser>
            </c15:filteredBarSeries>
          </c:ext>
        </c:extLst>
      </c:barChart>
      <c:catAx>
        <c:axId val="80085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6015856"/>
        <c:crosses val="autoZero"/>
        <c:auto val="1"/>
        <c:lblAlgn val="ctr"/>
        <c:lblOffset val="100"/>
        <c:noMultiLvlLbl val="0"/>
      </c:catAx>
      <c:valAx>
        <c:axId val="9660158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0857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8CEDE8-F6C5-49EC-8BA6-9E519571567F}" type="datetimeFigureOut">
              <a:rPr lang="en-IN" smtClean="0"/>
              <a:t>13-10-2020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1B5825-169B-4359-97D9-CE78118C5140}" type="slidenum">
              <a:rPr lang="en-IN" smtClean="0"/>
              <a:t>‹#›</a:t>
            </a:fld>
            <a:endParaRPr lang="en-IN"/>
          </a:p>
        </p:txBody>
      </p:sp>
    </p:spTree>
    <p:extLst>
      <p:ext uri="{BB962C8B-B14F-4D97-AF65-F5344CB8AC3E}">
        <p14:creationId xmlns:p14="http://schemas.microsoft.com/office/powerpoint/2010/main" val="502476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258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220924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9299356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5725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10/13/2020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541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430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89887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9258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636942-C211-4B28-8DBD-C953E00AF71B}" type="datetime1">
              <a:rPr lang="en-US" smtClean="0"/>
              <a:t>10/13/2020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68202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8D12A6-918A-48BD-8CB9-CA713993B0EA}" type="datetime1">
              <a:rPr lang="en-US" smtClean="0"/>
              <a:t>10/13/2020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9203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10/13/2020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2842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FA2B21-3FCD-4721-B95C-427943F61125}" type="datetime1">
              <a:rPr lang="en-US" smtClean="0"/>
              <a:t>10/13/2020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613326"/>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9E5C-8E48-445E-BF47-6F283685FEE2}"/>
              </a:ext>
            </a:extLst>
          </p:cNvPr>
          <p:cNvSpPr>
            <a:spLocks noGrp="1"/>
          </p:cNvSpPr>
          <p:nvPr>
            <p:ph type="title"/>
          </p:nvPr>
        </p:nvSpPr>
        <p:spPr/>
        <p:txBody>
          <a:bodyPr/>
          <a:lstStyle/>
          <a:p>
            <a:r>
              <a:rPr lang="en-US" dirty="0"/>
              <a:t>CAPSTONE PROJECT</a:t>
            </a:r>
            <a:endParaRPr lang="en-IN" dirty="0"/>
          </a:p>
        </p:txBody>
      </p:sp>
      <p:sp>
        <p:nvSpPr>
          <p:cNvPr id="3" name="Content Placeholder 2">
            <a:extLst>
              <a:ext uri="{FF2B5EF4-FFF2-40B4-BE49-F238E27FC236}">
                <a16:creationId xmlns:a16="http://schemas.microsoft.com/office/drawing/2014/main" id="{B074D582-0D9B-4FE8-8EC4-2ABB61AC96FC}"/>
              </a:ext>
            </a:extLst>
          </p:cNvPr>
          <p:cNvSpPr>
            <a:spLocks noGrp="1"/>
          </p:cNvSpPr>
          <p:nvPr>
            <p:ph idx="1"/>
          </p:nvPr>
        </p:nvSpPr>
        <p:spPr/>
        <p:txBody>
          <a:bodyPr/>
          <a:lstStyle/>
          <a:p>
            <a:r>
              <a:rPr lang="en-US" dirty="0"/>
              <a:t>Students’ Early Attrition Modelling for Clearwater State University</a:t>
            </a:r>
            <a:endParaRPr lang="en-IN" dirty="0"/>
          </a:p>
        </p:txBody>
      </p:sp>
    </p:spTree>
    <p:extLst>
      <p:ext uri="{BB962C8B-B14F-4D97-AF65-F5344CB8AC3E}">
        <p14:creationId xmlns:p14="http://schemas.microsoft.com/office/powerpoint/2010/main" val="36696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4B329F-A34A-4B36-AF63-585FEB49605D}"/>
              </a:ext>
            </a:extLst>
          </p:cNvPr>
          <p:cNvSpPr/>
          <p:nvPr/>
        </p:nvSpPr>
        <p:spPr>
          <a:xfrm>
            <a:off x="408371" y="363983"/>
            <a:ext cx="4706553" cy="673200"/>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solidFill>
                  <a:schemeClr val="tx1"/>
                </a:solidFill>
              </a:rPr>
              <a:t>Statistical Model - Data preprocessing</a:t>
            </a:r>
            <a:endParaRPr lang="en-IN" sz="2000" dirty="0">
              <a:solidFill>
                <a:schemeClr val="tx1"/>
              </a:solidFill>
            </a:endParaRPr>
          </a:p>
        </p:txBody>
      </p:sp>
      <p:sp>
        <p:nvSpPr>
          <p:cNvPr id="2" name="TextBox 1">
            <a:extLst>
              <a:ext uri="{FF2B5EF4-FFF2-40B4-BE49-F238E27FC236}">
                <a16:creationId xmlns:a16="http://schemas.microsoft.com/office/drawing/2014/main" id="{DE299394-2710-4487-9D57-801870E390CD}"/>
              </a:ext>
            </a:extLst>
          </p:cNvPr>
          <p:cNvSpPr txBox="1"/>
          <p:nvPr/>
        </p:nvSpPr>
        <p:spPr>
          <a:xfrm>
            <a:off x="1080000" y="1151137"/>
            <a:ext cx="9962924" cy="5016758"/>
          </a:xfrm>
          <a:prstGeom prst="rect">
            <a:avLst/>
          </a:prstGeom>
          <a:noFill/>
        </p:spPr>
        <p:txBody>
          <a:bodyPr wrap="square" rtlCol="0">
            <a:spAutoFit/>
          </a:bodyPr>
          <a:lstStyle/>
          <a:p>
            <a:r>
              <a:rPr lang="en-US" sz="2000" dirty="0"/>
              <a:t>Data has been prepared for model building as follows – </a:t>
            </a:r>
          </a:p>
          <a:p>
            <a:endParaRPr lang="en-US" sz="2000" dirty="0"/>
          </a:p>
          <a:p>
            <a:pPr marL="342900" indent="-342900">
              <a:lnSpc>
                <a:spcPct val="150000"/>
              </a:lnSpc>
              <a:buFont typeface="+mj-lt"/>
              <a:buAutoNum type="arabicPeriod"/>
            </a:pPr>
            <a:r>
              <a:rPr lang="en-IN" sz="1600" dirty="0"/>
              <a:t>Dropped variables which were not looking significant or those were having strong correlation.</a:t>
            </a:r>
          </a:p>
          <a:p>
            <a:pPr marL="342900" indent="-342900">
              <a:lnSpc>
                <a:spcPct val="150000"/>
              </a:lnSpc>
              <a:buFont typeface="+mj-lt"/>
              <a:buAutoNum type="arabicPeriod"/>
            </a:pPr>
            <a:r>
              <a:rPr lang="en-IN" sz="1600" dirty="0"/>
              <a:t>Course names &amp; major names have been substituted with their main stream name.</a:t>
            </a:r>
          </a:p>
          <a:p>
            <a:pPr marL="342900" indent="-342900">
              <a:lnSpc>
                <a:spcPct val="150000"/>
              </a:lnSpc>
              <a:buFont typeface="+mj-lt"/>
              <a:buAutoNum type="arabicPeriod"/>
            </a:pPr>
            <a:r>
              <a:rPr lang="en-IN" sz="1600" dirty="0"/>
              <a:t>Imputed missing values wherever necessary. However, new category ‘missing’ has been created for missing course names presumably considering missing cells may not actually be missing and in fact students have not shown up for next semester.</a:t>
            </a:r>
          </a:p>
          <a:p>
            <a:pPr marL="342900" indent="-342900">
              <a:lnSpc>
                <a:spcPct val="150000"/>
              </a:lnSpc>
              <a:buFont typeface="+mj-lt"/>
              <a:buAutoNum type="arabicPeriod"/>
            </a:pPr>
            <a:r>
              <a:rPr lang="en-IN" sz="1600" dirty="0"/>
              <a:t>Average has been taken for all course grades for both semesters and derived new variables for ease of analysis. Also, for mother &amp; father education – new variable parents education is derived.</a:t>
            </a:r>
          </a:p>
          <a:p>
            <a:pPr marL="342900" indent="-342900">
              <a:lnSpc>
                <a:spcPct val="150000"/>
              </a:lnSpc>
              <a:buFont typeface="+mj-lt"/>
              <a:buAutoNum type="arabicPeriod"/>
            </a:pPr>
            <a:r>
              <a:rPr lang="en-IN" sz="1600" dirty="0"/>
              <a:t>Converted some qualitative variables to quantitative &amp; vice versa.</a:t>
            </a:r>
          </a:p>
          <a:p>
            <a:pPr marL="342900" indent="-342900">
              <a:lnSpc>
                <a:spcPct val="150000"/>
              </a:lnSpc>
              <a:buFont typeface="+mj-lt"/>
              <a:buAutoNum type="arabicPeriod"/>
            </a:pPr>
            <a:r>
              <a:rPr lang="en-IN" sz="1600" dirty="0"/>
              <a:t>Target variable ‘RETURNED TO 2</a:t>
            </a:r>
            <a:r>
              <a:rPr lang="en-IN" sz="1600" baseline="30000" dirty="0"/>
              <a:t>nd</a:t>
            </a:r>
            <a:r>
              <a:rPr lang="en-IN" sz="1600" dirty="0"/>
              <a:t> YEAR’ has been changed to ‘ATTRITION’.</a:t>
            </a:r>
          </a:p>
          <a:p>
            <a:pPr marL="342900" indent="-342900">
              <a:lnSpc>
                <a:spcPct val="150000"/>
              </a:lnSpc>
              <a:buFont typeface="+mj-lt"/>
              <a:buAutoNum type="arabicPeriod"/>
            </a:pPr>
            <a:r>
              <a:rPr lang="en-US" sz="1600" dirty="0"/>
              <a:t>Data has been randomly spilt in train &amp; test data. 80% is used to train machine learning model &amp; 20% is used to test the model.</a:t>
            </a:r>
            <a:endParaRPr lang="en-IN" sz="1600" dirty="0"/>
          </a:p>
          <a:p>
            <a:pPr marL="342900" indent="-342900">
              <a:buFont typeface="+mj-lt"/>
              <a:buAutoNum type="arabicPeriod"/>
            </a:pPr>
            <a:endParaRPr lang="en-IN" sz="1600" dirty="0"/>
          </a:p>
        </p:txBody>
      </p:sp>
    </p:spTree>
    <p:extLst>
      <p:ext uri="{BB962C8B-B14F-4D97-AF65-F5344CB8AC3E}">
        <p14:creationId xmlns:p14="http://schemas.microsoft.com/office/powerpoint/2010/main" val="710093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4B329F-A34A-4B36-AF63-585FEB49605D}"/>
              </a:ext>
            </a:extLst>
          </p:cNvPr>
          <p:cNvSpPr/>
          <p:nvPr/>
        </p:nvSpPr>
        <p:spPr>
          <a:xfrm>
            <a:off x="408372" y="363983"/>
            <a:ext cx="3344478" cy="674704"/>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solidFill>
                  <a:schemeClr val="tx1"/>
                </a:solidFill>
              </a:rPr>
              <a:t>Statistical Model - Results</a:t>
            </a:r>
            <a:endParaRPr lang="en-IN" sz="2000" dirty="0">
              <a:solidFill>
                <a:schemeClr val="tx1"/>
              </a:solidFill>
            </a:endParaRPr>
          </a:p>
        </p:txBody>
      </p:sp>
      <p:sp>
        <p:nvSpPr>
          <p:cNvPr id="5" name="TextBox 4">
            <a:extLst>
              <a:ext uri="{FF2B5EF4-FFF2-40B4-BE49-F238E27FC236}">
                <a16:creationId xmlns:a16="http://schemas.microsoft.com/office/drawing/2014/main" id="{FE3263C7-00C7-4351-917A-E9A1ADA11601}"/>
              </a:ext>
            </a:extLst>
          </p:cNvPr>
          <p:cNvSpPr txBox="1"/>
          <p:nvPr/>
        </p:nvSpPr>
        <p:spPr>
          <a:xfrm>
            <a:off x="899025" y="1123395"/>
            <a:ext cx="9401452" cy="2739211"/>
          </a:xfrm>
          <a:prstGeom prst="rect">
            <a:avLst/>
          </a:prstGeom>
          <a:noFill/>
        </p:spPr>
        <p:txBody>
          <a:bodyPr wrap="square" rtlCol="0">
            <a:spAutoFit/>
          </a:bodyPr>
          <a:lstStyle/>
          <a:p>
            <a:r>
              <a:rPr lang="en-US" sz="2000" u="sng" dirty="0"/>
              <a:t>Model Results :</a:t>
            </a:r>
            <a:endParaRPr lang="en-IN" sz="2000" u="sng" dirty="0"/>
          </a:p>
          <a:p>
            <a:endParaRPr lang="en-US" sz="2000" dirty="0"/>
          </a:p>
          <a:p>
            <a:pPr marL="285750" indent="-285750">
              <a:buFont typeface="Arial" panose="020B0604020202020204" pitchFamily="34" charset="0"/>
              <a:buChar char="•"/>
            </a:pPr>
            <a:r>
              <a:rPr lang="en-US" sz="1600" dirty="0"/>
              <a:t>Random forest model is finalized on the basis of highest accuracy of model predictions after running several models - Logistic Regression, Extreme Gradient Boosting, GBM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Model accuracy is 0.81 % which means 553 records is accurately predicted out of 680 records of test data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US" sz="1600" dirty="0"/>
              <a:t>These are top 10 features according to the model which has most of the part in predicting target variable –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2000" dirty="0"/>
          </a:p>
        </p:txBody>
      </p:sp>
      <p:pic>
        <p:nvPicPr>
          <p:cNvPr id="12" name="Picture 11">
            <a:extLst>
              <a:ext uri="{FF2B5EF4-FFF2-40B4-BE49-F238E27FC236}">
                <a16:creationId xmlns:a16="http://schemas.microsoft.com/office/drawing/2014/main" id="{654DDAB8-B67C-4B8F-BA83-FD2D4F6DA765}"/>
              </a:ext>
            </a:extLst>
          </p:cNvPr>
          <p:cNvPicPr>
            <a:picLocks noChangeAspect="1"/>
          </p:cNvPicPr>
          <p:nvPr/>
        </p:nvPicPr>
        <p:blipFill>
          <a:blip r:embed="rId2"/>
          <a:stretch>
            <a:fillRect/>
          </a:stretch>
        </p:blipFill>
        <p:spPr>
          <a:xfrm>
            <a:off x="2732591" y="3261866"/>
            <a:ext cx="5163633" cy="2933628"/>
          </a:xfrm>
          <a:prstGeom prst="rect">
            <a:avLst/>
          </a:prstGeom>
        </p:spPr>
      </p:pic>
    </p:spTree>
    <p:extLst>
      <p:ext uri="{BB962C8B-B14F-4D97-AF65-F5344CB8AC3E}">
        <p14:creationId xmlns:p14="http://schemas.microsoft.com/office/powerpoint/2010/main" val="2259840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1B8F642-31D7-4016-A8F9-5540A41A3E44}"/>
              </a:ext>
            </a:extLst>
          </p:cNvPr>
          <p:cNvSpPr/>
          <p:nvPr/>
        </p:nvSpPr>
        <p:spPr>
          <a:xfrm>
            <a:off x="408372" y="363983"/>
            <a:ext cx="3087303" cy="674704"/>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solidFill>
                  <a:schemeClr val="tx1"/>
                </a:solidFill>
              </a:rPr>
              <a:t>Business Interpretations</a:t>
            </a:r>
            <a:endParaRPr lang="en-IN" sz="2000" dirty="0">
              <a:solidFill>
                <a:schemeClr val="tx1"/>
              </a:solidFill>
            </a:endParaRPr>
          </a:p>
        </p:txBody>
      </p:sp>
      <p:sp>
        <p:nvSpPr>
          <p:cNvPr id="4" name="TextBox 3">
            <a:extLst>
              <a:ext uri="{FF2B5EF4-FFF2-40B4-BE49-F238E27FC236}">
                <a16:creationId xmlns:a16="http://schemas.microsoft.com/office/drawing/2014/main" id="{999BB95D-9890-44CF-AD84-9C0E48EC9C60}"/>
              </a:ext>
            </a:extLst>
          </p:cNvPr>
          <p:cNvSpPr txBox="1"/>
          <p:nvPr/>
        </p:nvSpPr>
        <p:spPr>
          <a:xfrm>
            <a:off x="1066800" y="1514475"/>
            <a:ext cx="10372725"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t>Based on the model, it has been clear that student grades have utmost importance than any other factors involved in the model.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Total 3400 records were used for model -  2380 are used to train the model and 1020 are used to test the model accuracy. Model has been able to predict 81% of the records accurately.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As seen in exploratory data analysis, students tend to obtain higher grades if they had obtained good school GPA. But, this is not applicable for all of them.</a:t>
            </a:r>
            <a:r>
              <a:rPr lang="en-US" sz="1600" b="0" i="0" dirty="0">
                <a:solidFill>
                  <a:srgbClr val="000000"/>
                </a:solidFill>
                <a:effectLst/>
              </a:rPr>
              <a:t> Which means Performance record segment has upmost importance than any other segment.</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b="0" i="0" dirty="0">
                <a:solidFill>
                  <a:srgbClr val="000000"/>
                </a:solidFill>
                <a:effectLst/>
              </a:rPr>
              <a:t>Students who are missing in second semester; who may not have chosen any course in 2</a:t>
            </a:r>
            <a:r>
              <a:rPr lang="en-US" sz="1600" b="0" i="0" baseline="30000" dirty="0">
                <a:solidFill>
                  <a:srgbClr val="000000"/>
                </a:solidFill>
                <a:effectLst/>
              </a:rPr>
              <a:t>nd</a:t>
            </a:r>
            <a:r>
              <a:rPr lang="en-US" sz="1600" b="0" i="0" dirty="0">
                <a:solidFill>
                  <a:srgbClr val="000000"/>
                </a:solidFill>
                <a:effectLst/>
              </a:rPr>
              <a:t> semester tend to leave more likely. This is happening with students who have lower performance in 1</a:t>
            </a:r>
            <a:r>
              <a:rPr lang="en-US" sz="1600" b="0" i="0" baseline="30000" dirty="0">
                <a:solidFill>
                  <a:srgbClr val="000000"/>
                </a:solidFill>
                <a:effectLst/>
              </a:rPr>
              <a:t>st</a:t>
            </a:r>
            <a:r>
              <a:rPr lang="en-US" sz="1600" b="0" i="0" dirty="0">
                <a:solidFill>
                  <a:srgbClr val="000000"/>
                </a:solidFill>
                <a:effectLst/>
              </a:rPr>
              <a:t> semester.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0" i="0" dirty="0">
                <a:solidFill>
                  <a:srgbClr val="000000"/>
                </a:solidFill>
                <a:effectLst/>
              </a:rPr>
              <a:t>Parents education also seems to be an important factor. Parents with higher education have higher propensity to contribute more for students financial need. Moreover, cost of attend has increased year on year from 2005 to 2009.</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785729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1B8F642-31D7-4016-A8F9-5540A41A3E44}"/>
              </a:ext>
            </a:extLst>
          </p:cNvPr>
          <p:cNvSpPr/>
          <p:nvPr/>
        </p:nvSpPr>
        <p:spPr>
          <a:xfrm>
            <a:off x="408372" y="363983"/>
            <a:ext cx="2160000" cy="674704"/>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solidFill>
                  <a:schemeClr val="tx1"/>
                </a:solidFill>
              </a:rPr>
              <a:t>Recommendations</a:t>
            </a:r>
            <a:endParaRPr lang="en-IN" sz="2000" dirty="0">
              <a:solidFill>
                <a:schemeClr val="tx1"/>
              </a:solidFill>
            </a:endParaRPr>
          </a:p>
        </p:txBody>
      </p:sp>
      <p:sp>
        <p:nvSpPr>
          <p:cNvPr id="2" name="TextBox 1">
            <a:extLst>
              <a:ext uri="{FF2B5EF4-FFF2-40B4-BE49-F238E27FC236}">
                <a16:creationId xmlns:a16="http://schemas.microsoft.com/office/drawing/2014/main" id="{E1C2E312-DACB-489C-B17A-E24C36516957}"/>
              </a:ext>
            </a:extLst>
          </p:cNvPr>
          <p:cNvSpPr txBox="1"/>
          <p:nvPr/>
        </p:nvSpPr>
        <p:spPr>
          <a:xfrm>
            <a:off x="1066800" y="1514475"/>
            <a:ext cx="10372725"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t>Pay more attention to students particularly who obtain less grades in 1</a:t>
            </a:r>
            <a:r>
              <a:rPr lang="en-US" sz="1600" baseline="30000" dirty="0"/>
              <a:t>st</a:t>
            </a:r>
            <a:r>
              <a:rPr lang="en-US" sz="1600" dirty="0"/>
              <a:t> semester. Intimate them and ask if any help is required.  Reach out to ones who don’t show up in 2</a:t>
            </a:r>
            <a:r>
              <a:rPr lang="en-US" sz="1600" baseline="30000" dirty="0"/>
              <a:t>nd</a:t>
            </a:r>
            <a:r>
              <a:rPr lang="en-US" sz="1600" dirty="0"/>
              <a:t> semester and ask why they are not attending. Assess student performance more frequently by conducting tests.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Nursing stream has higher attrition among all others. Maybe, some students are not choosing right stream which is appropriate for them. For this, counselling sessions can be conducted before admissions in order to help students choose right stream.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Check financial background if family is able to pay or not. Provide financial aid, scholarship, loan, </a:t>
            </a:r>
            <a:r>
              <a:rPr lang="en-US" sz="1600" dirty="0" err="1"/>
              <a:t>etc</a:t>
            </a:r>
            <a:r>
              <a:rPr lang="en-US" sz="1600" dirty="0"/>
              <a:t> if required. Defer the cost if student is not able to pay in given time. Reach out for external funding for those are having consistent performance in school or graduation college, which may also perform well in the university.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25256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939E7E-9DCF-4D9D-858C-7B964E5EE4F1}"/>
              </a:ext>
            </a:extLst>
          </p:cNvPr>
          <p:cNvSpPr txBox="1"/>
          <p:nvPr/>
        </p:nvSpPr>
        <p:spPr>
          <a:xfrm>
            <a:off x="1080000" y="1648398"/>
            <a:ext cx="8478175" cy="2246769"/>
          </a:xfrm>
          <a:prstGeom prst="rect">
            <a:avLst/>
          </a:prstGeom>
          <a:noFill/>
        </p:spPr>
        <p:txBody>
          <a:bodyPr wrap="square" rtlCol="0">
            <a:spAutoFit/>
          </a:bodyPr>
          <a:lstStyle/>
          <a:p>
            <a:r>
              <a:rPr lang="en-IN" sz="2000" b="0" i="0" u="none" strike="noStrike" baseline="0" dirty="0"/>
              <a:t>• Increase enrolment of students </a:t>
            </a:r>
          </a:p>
          <a:p>
            <a:endParaRPr lang="en-IN" sz="2000" b="0" i="0" u="none" strike="noStrike" baseline="0" dirty="0"/>
          </a:p>
          <a:p>
            <a:r>
              <a:rPr lang="en-US" sz="2000" b="0" i="0" u="none" strike="noStrike" baseline="0" dirty="0"/>
              <a:t>• Improve retention, progression and graduation rates </a:t>
            </a:r>
          </a:p>
          <a:p>
            <a:endParaRPr lang="en-US" sz="2000" b="0" i="0" u="none" strike="noStrike" baseline="0" dirty="0"/>
          </a:p>
          <a:p>
            <a:r>
              <a:rPr lang="en-US" sz="2000" b="0" i="0" u="none" strike="noStrike" baseline="0" dirty="0"/>
              <a:t>• Recruit better academically qualified undergraduate and graduate students </a:t>
            </a:r>
          </a:p>
          <a:p>
            <a:endParaRPr lang="en-US" sz="2000" dirty="0"/>
          </a:p>
          <a:p>
            <a:r>
              <a:rPr lang="en-US" sz="2000" b="0" i="0" u="none" strike="noStrike" baseline="0" dirty="0"/>
              <a:t>• Increase external funding and recognition </a:t>
            </a:r>
          </a:p>
        </p:txBody>
      </p:sp>
      <p:sp>
        <p:nvSpPr>
          <p:cNvPr id="6" name="Rectangle 5">
            <a:extLst>
              <a:ext uri="{FF2B5EF4-FFF2-40B4-BE49-F238E27FC236}">
                <a16:creationId xmlns:a16="http://schemas.microsoft.com/office/drawing/2014/main" id="{1D675BD4-9E71-4162-9EB8-EE6C235E6750}"/>
              </a:ext>
            </a:extLst>
          </p:cNvPr>
          <p:cNvSpPr/>
          <p:nvPr/>
        </p:nvSpPr>
        <p:spPr>
          <a:xfrm>
            <a:off x="408374" y="363983"/>
            <a:ext cx="2237172" cy="674704"/>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solidFill>
                  <a:schemeClr val="tx1"/>
                </a:solidFill>
              </a:rPr>
              <a:t>Goals of Project</a:t>
            </a:r>
            <a:endParaRPr lang="en-IN" sz="2000" dirty="0">
              <a:solidFill>
                <a:schemeClr val="tx1"/>
              </a:solidFill>
            </a:endParaRPr>
          </a:p>
        </p:txBody>
      </p:sp>
    </p:spTree>
    <p:extLst>
      <p:ext uri="{BB962C8B-B14F-4D97-AF65-F5344CB8AC3E}">
        <p14:creationId xmlns:p14="http://schemas.microsoft.com/office/powerpoint/2010/main" val="299007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4B329F-A34A-4B36-AF63-585FEB49605D}"/>
              </a:ext>
            </a:extLst>
          </p:cNvPr>
          <p:cNvSpPr/>
          <p:nvPr/>
        </p:nvSpPr>
        <p:spPr>
          <a:xfrm>
            <a:off x="408374" y="363983"/>
            <a:ext cx="3542190" cy="674704"/>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solidFill>
                  <a:schemeClr val="tx1"/>
                </a:solidFill>
              </a:rPr>
              <a:t>Exploratory Data Analysis</a:t>
            </a:r>
            <a:endParaRPr lang="en-IN" sz="2000" dirty="0">
              <a:solidFill>
                <a:schemeClr val="tx1"/>
              </a:solidFill>
            </a:endParaRPr>
          </a:p>
        </p:txBody>
      </p:sp>
      <p:graphicFrame>
        <p:nvGraphicFramePr>
          <p:cNvPr id="15" name="Chart 14">
            <a:extLst>
              <a:ext uri="{FF2B5EF4-FFF2-40B4-BE49-F238E27FC236}">
                <a16:creationId xmlns:a16="http://schemas.microsoft.com/office/drawing/2014/main" id="{2A41D196-5358-4513-A5D2-FC84CE8D4C2C}"/>
              </a:ext>
            </a:extLst>
          </p:cNvPr>
          <p:cNvGraphicFramePr>
            <a:graphicFrameLocks/>
          </p:cNvGraphicFramePr>
          <p:nvPr>
            <p:extLst>
              <p:ext uri="{D42A27DB-BD31-4B8C-83A1-F6EECF244321}">
                <p14:modId xmlns:p14="http://schemas.microsoft.com/office/powerpoint/2010/main" val="2644741459"/>
              </p:ext>
            </p:extLst>
          </p:nvPr>
        </p:nvGraphicFramePr>
        <p:xfrm>
          <a:off x="685060" y="185321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hart 21">
            <a:extLst>
              <a:ext uri="{FF2B5EF4-FFF2-40B4-BE49-F238E27FC236}">
                <a16:creationId xmlns:a16="http://schemas.microsoft.com/office/drawing/2014/main" id="{3BD66F61-769A-4C3F-B7B2-92352564F160}"/>
              </a:ext>
            </a:extLst>
          </p:cNvPr>
          <p:cNvGraphicFramePr>
            <a:graphicFrameLocks/>
          </p:cNvGraphicFramePr>
          <p:nvPr>
            <p:extLst>
              <p:ext uri="{D42A27DB-BD31-4B8C-83A1-F6EECF244321}">
                <p14:modId xmlns:p14="http://schemas.microsoft.com/office/powerpoint/2010/main" val="127148566"/>
              </p:ext>
            </p:extLst>
          </p:nvPr>
        </p:nvGraphicFramePr>
        <p:xfrm>
          <a:off x="6096000" y="1853214"/>
          <a:ext cx="38862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22">
            <a:extLst>
              <a:ext uri="{FF2B5EF4-FFF2-40B4-BE49-F238E27FC236}">
                <a16:creationId xmlns:a16="http://schemas.microsoft.com/office/drawing/2014/main" id="{1F2114BF-F60E-4E36-A7B5-3C3FADE30FBD}"/>
              </a:ext>
            </a:extLst>
          </p:cNvPr>
          <p:cNvSpPr txBox="1"/>
          <p:nvPr/>
        </p:nvSpPr>
        <p:spPr>
          <a:xfrm>
            <a:off x="685060" y="4678530"/>
            <a:ext cx="4606771" cy="1246495"/>
          </a:xfrm>
          <a:prstGeom prst="rect">
            <a:avLst/>
          </a:prstGeom>
          <a:noFill/>
        </p:spPr>
        <p:txBody>
          <a:bodyPr wrap="square" rtlCol="0">
            <a:spAutoFit/>
          </a:bodyPr>
          <a:lstStyle/>
          <a:p>
            <a:pPr marL="285750" indent="-285750">
              <a:buFont typeface="Arial" panose="020B0604020202020204" pitchFamily="34" charset="0"/>
              <a:buChar char="•"/>
            </a:pPr>
            <a:r>
              <a:rPr lang="en-US" sz="1500" dirty="0"/>
              <a:t>If we take a look at last three years, we can see average Cost of attend is increasing, consequently attrition is also increasing. </a:t>
            </a:r>
          </a:p>
          <a:p>
            <a:pPr marL="285750" indent="-285750">
              <a:buFont typeface="Arial" panose="020B0604020202020204" pitchFamily="34" charset="0"/>
              <a:buChar char="•"/>
            </a:pPr>
            <a:r>
              <a:rPr lang="en-US" sz="1500" dirty="0"/>
              <a:t>Less student left the college in the year 2007 among all batches despite cost of program was high.</a:t>
            </a:r>
            <a:endParaRPr lang="en-IN" sz="1500" dirty="0"/>
          </a:p>
        </p:txBody>
      </p:sp>
      <p:cxnSp>
        <p:nvCxnSpPr>
          <p:cNvPr id="25" name="Straight Connector 24">
            <a:extLst>
              <a:ext uri="{FF2B5EF4-FFF2-40B4-BE49-F238E27FC236}">
                <a16:creationId xmlns:a16="http://schemas.microsoft.com/office/drawing/2014/main" id="{CF68E3AC-CA9F-485F-B709-3CFD37D24B56}"/>
              </a:ext>
            </a:extLst>
          </p:cNvPr>
          <p:cNvCxnSpPr/>
          <p:nvPr/>
        </p:nvCxnSpPr>
        <p:spPr>
          <a:xfrm>
            <a:off x="5717219" y="1118586"/>
            <a:ext cx="0" cy="5095783"/>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847F866-ED6F-4857-832F-5A92CE909E0A}"/>
              </a:ext>
            </a:extLst>
          </p:cNvPr>
          <p:cNvSpPr txBox="1"/>
          <p:nvPr/>
        </p:nvSpPr>
        <p:spPr>
          <a:xfrm>
            <a:off x="6096000" y="4678530"/>
            <a:ext cx="5445686" cy="553998"/>
          </a:xfrm>
          <a:prstGeom prst="rect">
            <a:avLst/>
          </a:prstGeom>
          <a:noFill/>
        </p:spPr>
        <p:txBody>
          <a:bodyPr wrap="square" rtlCol="0">
            <a:spAutoFit/>
          </a:bodyPr>
          <a:lstStyle/>
          <a:p>
            <a:pPr marL="285750" indent="-285750">
              <a:buFont typeface="Arial" panose="020B0604020202020204" pitchFamily="34" charset="0"/>
              <a:buChar char="•"/>
            </a:pPr>
            <a:r>
              <a:rPr lang="en-US" sz="1500" dirty="0"/>
              <a:t>Student background seems to be an important factor and can help deciding whether student is predisposed to attrite.</a:t>
            </a:r>
            <a:endParaRPr lang="en-IN" sz="1500" dirty="0"/>
          </a:p>
        </p:txBody>
      </p:sp>
      <p:sp>
        <p:nvSpPr>
          <p:cNvPr id="28" name="Rectangle 27">
            <a:extLst>
              <a:ext uri="{FF2B5EF4-FFF2-40B4-BE49-F238E27FC236}">
                <a16:creationId xmlns:a16="http://schemas.microsoft.com/office/drawing/2014/main" id="{31DB99CD-C946-4DBC-B1C9-5327F8E368C2}"/>
              </a:ext>
            </a:extLst>
          </p:cNvPr>
          <p:cNvSpPr/>
          <p:nvPr/>
        </p:nvSpPr>
        <p:spPr>
          <a:xfrm>
            <a:off x="685060" y="1279496"/>
            <a:ext cx="3932805" cy="3551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Batch year vs cost of program</a:t>
            </a:r>
            <a:endParaRPr lang="en-IN" dirty="0"/>
          </a:p>
        </p:txBody>
      </p:sp>
      <p:sp>
        <p:nvSpPr>
          <p:cNvPr id="32" name="Rectangle 31">
            <a:extLst>
              <a:ext uri="{FF2B5EF4-FFF2-40B4-BE49-F238E27FC236}">
                <a16:creationId xmlns:a16="http://schemas.microsoft.com/office/drawing/2014/main" id="{DA5330A5-E225-48F4-BDF2-DE1426D5C9EF}"/>
              </a:ext>
            </a:extLst>
          </p:cNvPr>
          <p:cNvSpPr/>
          <p:nvPr/>
        </p:nvSpPr>
        <p:spPr>
          <a:xfrm>
            <a:off x="6096000" y="1279495"/>
            <a:ext cx="3932805" cy="3551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Attrition across background</a:t>
            </a:r>
            <a:endParaRPr lang="en-IN" dirty="0"/>
          </a:p>
        </p:txBody>
      </p:sp>
    </p:spTree>
    <p:extLst>
      <p:ext uri="{BB962C8B-B14F-4D97-AF65-F5344CB8AC3E}">
        <p14:creationId xmlns:p14="http://schemas.microsoft.com/office/powerpoint/2010/main" val="2165310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4B329F-A34A-4B36-AF63-585FEB49605D}"/>
              </a:ext>
            </a:extLst>
          </p:cNvPr>
          <p:cNvSpPr/>
          <p:nvPr/>
        </p:nvSpPr>
        <p:spPr>
          <a:xfrm>
            <a:off x="408374" y="363983"/>
            <a:ext cx="3542190" cy="674704"/>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solidFill>
                  <a:schemeClr val="tx1"/>
                </a:solidFill>
              </a:rPr>
              <a:t>Exploratory Data Analysis</a:t>
            </a:r>
            <a:endParaRPr lang="en-IN" sz="2000" dirty="0">
              <a:solidFill>
                <a:schemeClr val="tx1"/>
              </a:solidFill>
            </a:endParaRPr>
          </a:p>
        </p:txBody>
      </p:sp>
      <p:pic>
        <p:nvPicPr>
          <p:cNvPr id="3" name="Picture 2">
            <a:extLst>
              <a:ext uri="{FF2B5EF4-FFF2-40B4-BE49-F238E27FC236}">
                <a16:creationId xmlns:a16="http://schemas.microsoft.com/office/drawing/2014/main" id="{4875B9AC-4B4E-4EC5-808F-2DCD331EDB9B}"/>
              </a:ext>
            </a:extLst>
          </p:cNvPr>
          <p:cNvPicPr>
            <a:picLocks noChangeAspect="1"/>
          </p:cNvPicPr>
          <p:nvPr/>
        </p:nvPicPr>
        <p:blipFill>
          <a:blip r:embed="rId2"/>
          <a:stretch>
            <a:fillRect/>
          </a:stretch>
        </p:blipFill>
        <p:spPr>
          <a:xfrm>
            <a:off x="408375" y="1543082"/>
            <a:ext cx="3813340" cy="2993407"/>
          </a:xfrm>
          <a:prstGeom prst="rect">
            <a:avLst/>
          </a:prstGeom>
        </p:spPr>
      </p:pic>
      <p:cxnSp>
        <p:nvCxnSpPr>
          <p:cNvPr id="9" name="Straight Connector 8">
            <a:extLst>
              <a:ext uri="{FF2B5EF4-FFF2-40B4-BE49-F238E27FC236}">
                <a16:creationId xmlns:a16="http://schemas.microsoft.com/office/drawing/2014/main" id="{45EB23FB-032F-4452-BD98-2BA4B382D63E}"/>
              </a:ext>
            </a:extLst>
          </p:cNvPr>
          <p:cNvCxnSpPr>
            <a:cxnSpLocks/>
          </p:cNvCxnSpPr>
          <p:nvPr/>
        </p:nvCxnSpPr>
        <p:spPr>
          <a:xfrm>
            <a:off x="4446556" y="1230639"/>
            <a:ext cx="0" cy="483833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F84A84-19A2-49D4-B3A7-8197CDD10F55}"/>
              </a:ext>
            </a:extLst>
          </p:cNvPr>
          <p:cNvSpPr txBox="1"/>
          <p:nvPr/>
        </p:nvSpPr>
        <p:spPr>
          <a:xfrm>
            <a:off x="408374" y="4807086"/>
            <a:ext cx="3462288" cy="1015663"/>
          </a:xfrm>
          <a:prstGeom prst="rect">
            <a:avLst/>
          </a:prstGeom>
          <a:noFill/>
        </p:spPr>
        <p:txBody>
          <a:bodyPr wrap="square" rtlCol="0">
            <a:spAutoFit/>
          </a:bodyPr>
          <a:lstStyle/>
          <a:p>
            <a:pPr marL="285750" indent="-285750">
              <a:buFont typeface="Arial" panose="020B0604020202020204" pitchFamily="34" charset="0"/>
              <a:buChar char="•"/>
            </a:pPr>
            <a:r>
              <a:rPr lang="en-US" sz="1500" dirty="0"/>
              <a:t>Attrition rate is higher in Nursing stream and lowest in arts stream.</a:t>
            </a:r>
          </a:p>
          <a:p>
            <a:pPr marL="285750" indent="-285750">
              <a:buFont typeface="Arial" panose="020B0604020202020204" pitchFamily="34" charset="0"/>
              <a:buChar char="•"/>
            </a:pPr>
            <a:r>
              <a:rPr lang="en-US" sz="1500" dirty="0"/>
              <a:t>No student left in last few years who has joint enrolment or early admission</a:t>
            </a:r>
            <a:endParaRPr lang="en-IN" sz="1500" dirty="0"/>
          </a:p>
        </p:txBody>
      </p:sp>
      <p:sp>
        <p:nvSpPr>
          <p:cNvPr id="12" name="Rectangle 11">
            <a:extLst>
              <a:ext uri="{FF2B5EF4-FFF2-40B4-BE49-F238E27FC236}">
                <a16:creationId xmlns:a16="http://schemas.microsoft.com/office/drawing/2014/main" id="{D45151AB-0321-4966-9D75-E47B6EEC8CC8}"/>
              </a:ext>
            </a:extLst>
          </p:cNvPr>
          <p:cNvSpPr/>
          <p:nvPr/>
        </p:nvSpPr>
        <p:spPr>
          <a:xfrm>
            <a:off x="834501" y="1207363"/>
            <a:ext cx="1944210" cy="2959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Major</a:t>
            </a:r>
            <a:endParaRPr lang="en-IN" dirty="0">
              <a:solidFill>
                <a:schemeClr val="tx1"/>
              </a:solidFill>
            </a:endParaRPr>
          </a:p>
        </p:txBody>
      </p:sp>
      <p:sp>
        <p:nvSpPr>
          <p:cNvPr id="14" name="Rectangle 13">
            <a:extLst>
              <a:ext uri="{FF2B5EF4-FFF2-40B4-BE49-F238E27FC236}">
                <a16:creationId xmlns:a16="http://schemas.microsoft.com/office/drawing/2014/main" id="{46E52896-9D44-47A4-B6CC-5C5FA5265445}"/>
              </a:ext>
            </a:extLst>
          </p:cNvPr>
          <p:cNvSpPr/>
          <p:nvPr/>
        </p:nvSpPr>
        <p:spPr>
          <a:xfrm>
            <a:off x="5761608" y="553358"/>
            <a:ext cx="3906169" cy="2959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Grades</a:t>
            </a:r>
            <a:endParaRPr lang="en-IN" dirty="0">
              <a:solidFill>
                <a:schemeClr val="tx1"/>
              </a:solidFill>
            </a:endParaRPr>
          </a:p>
        </p:txBody>
      </p:sp>
      <p:sp>
        <p:nvSpPr>
          <p:cNvPr id="15" name="TextBox 14">
            <a:extLst>
              <a:ext uri="{FF2B5EF4-FFF2-40B4-BE49-F238E27FC236}">
                <a16:creationId xmlns:a16="http://schemas.microsoft.com/office/drawing/2014/main" id="{A5CEFF48-998B-4493-B4DC-3B0D6F4A23DB}"/>
              </a:ext>
            </a:extLst>
          </p:cNvPr>
          <p:cNvSpPr txBox="1"/>
          <p:nvPr/>
        </p:nvSpPr>
        <p:spPr>
          <a:xfrm>
            <a:off x="4978063" y="4807086"/>
            <a:ext cx="6805563" cy="1246495"/>
          </a:xfrm>
          <a:prstGeom prst="rect">
            <a:avLst/>
          </a:prstGeom>
          <a:noFill/>
        </p:spPr>
        <p:txBody>
          <a:bodyPr wrap="square" rtlCol="0">
            <a:spAutoFit/>
          </a:bodyPr>
          <a:lstStyle/>
          <a:p>
            <a:pPr marL="285750" indent="-285750">
              <a:buFont typeface="Arial" panose="020B0604020202020204" pitchFamily="34" charset="0"/>
              <a:buChar char="•"/>
            </a:pPr>
            <a:r>
              <a:rPr lang="en-US" sz="1500" dirty="0"/>
              <a:t>Lower grades leading students to attrite. </a:t>
            </a:r>
          </a:p>
          <a:p>
            <a:pPr marL="285750" indent="-285750">
              <a:buFont typeface="Arial" panose="020B0604020202020204" pitchFamily="34" charset="0"/>
              <a:buChar char="•"/>
            </a:pPr>
            <a:r>
              <a:rPr lang="en-US" sz="1500" dirty="0"/>
              <a:t>Students obtaining lower grades in second semester are more likely to leave than obtaining lower grades in first semester.</a:t>
            </a:r>
          </a:p>
          <a:p>
            <a:pPr marL="285750" indent="-285750">
              <a:buFont typeface="Arial" panose="020B0604020202020204" pitchFamily="34" charset="0"/>
              <a:buChar char="•"/>
            </a:pPr>
            <a:r>
              <a:rPr lang="en-US" sz="1500" dirty="0"/>
              <a:t>Who are returned to 2</a:t>
            </a:r>
            <a:r>
              <a:rPr lang="en-US" sz="1500" baseline="30000" dirty="0"/>
              <a:t>nd</a:t>
            </a:r>
            <a:r>
              <a:rPr lang="en-US" sz="1500" dirty="0"/>
              <a:t> year don’t have much difference in their performance between first &amp; second semester.</a:t>
            </a:r>
            <a:endParaRPr lang="en-IN" sz="1500" dirty="0"/>
          </a:p>
        </p:txBody>
      </p:sp>
      <p:pic>
        <p:nvPicPr>
          <p:cNvPr id="17" name="Picture 16">
            <a:extLst>
              <a:ext uri="{FF2B5EF4-FFF2-40B4-BE49-F238E27FC236}">
                <a16:creationId xmlns:a16="http://schemas.microsoft.com/office/drawing/2014/main" id="{7CC252CC-EA4B-45CA-92A3-847E0A0B7440}"/>
              </a:ext>
            </a:extLst>
          </p:cNvPr>
          <p:cNvPicPr>
            <a:picLocks noChangeAspect="1"/>
          </p:cNvPicPr>
          <p:nvPr/>
        </p:nvPicPr>
        <p:blipFill>
          <a:blip r:embed="rId3"/>
          <a:stretch>
            <a:fillRect/>
          </a:stretch>
        </p:blipFill>
        <p:spPr>
          <a:xfrm>
            <a:off x="4618447" y="1503317"/>
            <a:ext cx="6703680" cy="2888956"/>
          </a:xfrm>
          <a:prstGeom prst="rect">
            <a:avLst/>
          </a:prstGeom>
        </p:spPr>
      </p:pic>
      <p:sp>
        <p:nvSpPr>
          <p:cNvPr id="18" name="TextBox 17">
            <a:extLst>
              <a:ext uri="{FF2B5EF4-FFF2-40B4-BE49-F238E27FC236}">
                <a16:creationId xmlns:a16="http://schemas.microsoft.com/office/drawing/2014/main" id="{6BE18B65-E76E-4D4A-8CAB-8B2977E4FBC0}"/>
              </a:ext>
            </a:extLst>
          </p:cNvPr>
          <p:cNvSpPr txBox="1"/>
          <p:nvPr/>
        </p:nvSpPr>
        <p:spPr>
          <a:xfrm>
            <a:off x="5379868" y="1127464"/>
            <a:ext cx="1944206" cy="338554"/>
          </a:xfrm>
          <a:prstGeom prst="rect">
            <a:avLst/>
          </a:prstGeom>
          <a:noFill/>
        </p:spPr>
        <p:txBody>
          <a:bodyPr wrap="square" rtlCol="0">
            <a:spAutoFit/>
          </a:bodyPr>
          <a:lstStyle/>
          <a:p>
            <a:r>
              <a:rPr lang="en-US" sz="1600" u="sng" dirty="0"/>
              <a:t>First </a:t>
            </a:r>
            <a:r>
              <a:rPr lang="en-US" sz="1600" u="sng" dirty="0" err="1"/>
              <a:t>sem</a:t>
            </a:r>
            <a:endParaRPr lang="en-IN" sz="1600" u="sng" dirty="0"/>
          </a:p>
        </p:txBody>
      </p:sp>
      <p:sp>
        <p:nvSpPr>
          <p:cNvPr id="20" name="TextBox 19">
            <a:extLst>
              <a:ext uri="{FF2B5EF4-FFF2-40B4-BE49-F238E27FC236}">
                <a16:creationId xmlns:a16="http://schemas.microsoft.com/office/drawing/2014/main" id="{7E8B4258-6E5C-486A-B37A-273B0E7F681F}"/>
              </a:ext>
            </a:extLst>
          </p:cNvPr>
          <p:cNvSpPr txBox="1"/>
          <p:nvPr/>
        </p:nvSpPr>
        <p:spPr>
          <a:xfrm>
            <a:off x="8568103" y="1118179"/>
            <a:ext cx="1874087" cy="369332"/>
          </a:xfrm>
          <a:prstGeom prst="rect">
            <a:avLst/>
          </a:prstGeom>
          <a:noFill/>
        </p:spPr>
        <p:txBody>
          <a:bodyPr wrap="square">
            <a:spAutoFit/>
          </a:bodyPr>
          <a:lstStyle/>
          <a:p>
            <a:r>
              <a:rPr lang="en-US" u="sng" dirty="0"/>
              <a:t>Second</a:t>
            </a:r>
            <a:r>
              <a:rPr lang="en-US" sz="1800" u="sng" dirty="0"/>
              <a:t> </a:t>
            </a:r>
            <a:r>
              <a:rPr lang="en-US" sz="1800" u="sng" dirty="0" err="1"/>
              <a:t>sem</a:t>
            </a:r>
            <a:endParaRPr lang="en-IN" sz="1800" u="sng" dirty="0"/>
          </a:p>
        </p:txBody>
      </p:sp>
    </p:spTree>
    <p:extLst>
      <p:ext uri="{BB962C8B-B14F-4D97-AF65-F5344CB8AC3E}">
        <p14:creationId xmlns:p14="http://schemas.microsoft.com/office/powerpoint/2010/main" val="3462797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4B329F-A34A-4B36-AF63-585FEB49605D}"/>
              </a:ext>
            </a:extLst>
          </p:cNvPr>
          <p:cNvSpPr/>
          <p:nvPr/>
        </p:nvSpPr>
        <p:spPr>
          <a:xfrm>
            <a:off x="408374" y="363983"/>
            <a:ext cx="3542190" cy="674704"/>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solidFill>
                  <a:schemeClr val="tx1"/>
                </a:solidFill>
              </a:rPr>
              <a:t>Exploratory Data Analysis</a:t>
            </a:r>
            <a:endParaRPr lang="en-IN" sz="2000" dirty="0">
              <a:solidFill>
                <a:schemeClr val="tx1"/>
              </a:solidFill>
            </a:endParaRPr>
          </a:p>
        </p:txBody>
      </p:sp>
      <p:pic>
        <p:nvPicPr>
          <p:cNvPr id="3" name="Picture 2">
            <a:extLst>
              <a:ext uri="{FF2B5EF4-FFF2-40B4-BE49-F238E27FC236}">
                <a16:creationId xmlns:a16="http://schemas.microsoft.com/office/drawing/2014/main" id="{A69C300F-4BA5-4F9E-8B2C-9DC372C25179}"/>
              </a:ext>
            </a:extLst>
          </p:cNvPr>
          <p:cNvPicPr>
            <a:picLocks noChangeAspect="1"/>
          </p:cNvPicPr>
          <p:nvPr/>
        </p:nvPicPr>
        <p:blipFill>
          <a:blip r:embed="rId2"/>
          <a:stretch>
            <a:fillRect/>
          </a:stretch>
        </p:blipFill>
        <p:spPr>
          <a:xfrm>
            <a:off x="763480" y="1713389"/>
            <a:ext cx="4586983" cy="2266224"/>
          </a:xfrm>
          <a:prstGeom prst="rect">
            <a:avLst/>
          </a:prstGeom>
        </p:spPr>
      </p:pic>
      <p:pic>
        <p:nvPicPr>
          <p:cNvPr id="7" name="Picture 6">
            <a:extLst>
              <a:ext uri="{FF2B5EF4-FFF2-40B4-BE49-F238E27FC236}">
                <a16:creationId xmlns:a16="http://schemas.microsoft.com/office/drawing/2014/main" id="{F12000A9-7802-4B46-91AF-E5294D35BF39}"/>
              </a:ext>
            </a:extLst>
          </p:cNvPr>
          <p:cNvPicPr>
            <a:picLocks noChangeAspect="1"/>
          </p:cNvPicPr>
          <p:nvPr/>
        </p:nvPicPr>
        <p:blipFill>
          <a:blip r:embed="rId3"/>
          <a:stretch>
            <a:fillRect/>
          </a:stretch>
        </p:blipFill>
        <p:spPr>
          <a:xfrm>
            <a:off x="6310379" y="896445"/>
            <a:ext cx="4586983" cy="2266224"/>
          </a:xfrm>
          <a:prstGeom prst="rect">
            <a:avLst/>
          </a:prstGeom>
        </p:spPr>
      </p:pic>
      <p:pic>
        <p:nvPicPr>
          <p:cNvPr id="11" name="Picture 10">
            <a:extLst>
              <a:ext uri="{FF2B5EF4-FFF2-40B4-BE49-F238E27FC236}">
                <a16:creationId xmlns:a16="http://schemas.microsoft.com/office/drawing/2014/main" id="{33581257-6EA6-4811-8E33-A88BC262DA5E}"/>
              </a:ext>
            </a:extLst>
          </p:cNvPr>
          <p:cNvPicPr>
            <a:picLocks noChangeAspect="1"/>
          </p:cNvPicPr>
          <p:nvPr/>
        </p:nvPicPr>
        <p:blipFill>
          <a:blip r:embed="rId4"/>
          <a:stretch>
            <a:fillRect/>
          </a:stretch>
        </p:blipFill>
        <p:spPr>
          <a:xfrm>
            <a:off x="6418510" y="3577701"/>
            <a:ext cx="4037413" cy="2405927"/>
          </a:xfrm>
          <a:prstGeom prst="rect">
            <a:avLst/>
          </a:prstGeom>
        </p:spPr>
      </p:pic>
      <p:sp>
        <p:nvSpPr>
          <p:cNvPr id="12" name="Rectangle 11">
            <a:extLst>
              <a:ext uri="{FF2B5EF4-FFF2-40B4-BE49-F238E27FC236}">
                <a16:creationId xmlns:a16="http://schemas.microsoft.com/office/drawing/2014/main" id="{1EE61951-6545-4E46-8479-4D29401DF622}"/>
              </a:ext>
            </a:extLst>
          </p:cNvPr>
          <p:cNvSpPr/>
          <p:nvPr/>
        </p:nvSpPr>
        <p:spPr>
          <a:xfrm>
            <a:off x="1694110" y="1305017"/>
            <a:ext cx="2256454" cy="24857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Parents Education</a:t>
            </a:r>
            <a:endParaRPr lang="en-IN" dirty="0">
              <a:solidFill>
                <a:schemeClr val="tx1"/>
              </a:solidFill>
            </a:endParaRPr>
          </a:p>
        </p:txBody>
      </p:sp>
      <p:sp>
        <p:nvSpPr>
          <p:cNvPr id="14" name="Rectangle 13">
            <a:extLst>
              <a:ext uri="{FF2B5EF4-FFF2-40B4-BE49-F238E27FC236}">
                <a16:creationId xmlns:a16="http://schemas.microsoft.com/office/drawing/2014/main" id="{E34DD7BF-C84F-42C3-B900-8D48824E3552}"/>
              </a:ext>
            </a:extLst>
          </p:cNvPr>
          <p:cNvSpPr/>
          <p:nvPr/>
        </p:nvSpPr>
        <p:spPr>
          <a:xfrm>
            <a:off x="6418510" y="531532"/>
            <a:ext cx="2050788" cy="342839"/>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tx1"/>
                </a:solidFill>
              </a:rPr>
              <a:t>Family Contribution</a:t>
            </a:r>
            <a:endParaRPr lang="en-IN" dirty="0">
              <a:solidFill>
                <a:schemeClr val="tx1"/>
              </a:solidFill>
            </a:endParaRPr>
          </a:p>
        </p:txBody>
      </p:sp>
      <p:sp>
        <p:nvSpPr>
          <p:cNvPr id="16" name="Rectangle 15">
            <a:extLst>
              <a:ext uri="{FF2B5EF4-FFF2-40B4-BE49-F238E27FC236}">
                <a16:creationId xmlns:a16="http://schemas.microsoft.com/office/drawing/2014/main" id="{96FF74A3-08CB-4952-838E-F3A283975690}"/>
              </a:ext>
            </a:extLst>
          </p:cNvPr>
          <p:cNvSpPr/>
          <p:nvPr/>
        </p:nvSpPr>
        <p:spPr>
          <a:xfrm>
            <a:off x="6418510" y="3162669"/>
            <a:ext cx="1624659" cy="344011"/>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tx1"/>
                </a:solidFill>
              </a:rPr>
              <a:t>Unmet need</a:t>
            </a:r>
            <a:endParaRPr lang="en-IN" dirty="0">
              <a:solidFill>
                <a:schemeClr val="tx1"/>
              </a:solidFill>
            </a:endParaRPr>
          </a:p>
        </p:txBody>
      </p:sp>
      <p:sp>
        <p:nvSpPr>
          <p:cNvPr id="18" name="Oval 17">
            <a:extLst>
              <a:ext uri="{FF2B5EF4-FFF2-40B4-BE49-F238E27FC236}">
                <a16:creationId xmlns:a16="http://schemas.microsoft.com/office/drawing/2014/main" id="{B61B4D4A-A1C9-41AE-8DC2-A17B446A8A6E}"/>
              </a:ext>
            </a:extLst>
          </p:cNvPr>
          <p:cNvSpPr/>
          <p:nvPr/>
        </p:nvSpPr>
        <p:spPr>
          <a:xfrm>
            <a:off x="4483224" y="3124940"/>
            <a:ext cx="542667" cy="381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20" name="Oval 19">
            <a:extLst>
              <a:ext uri="{FF2B5EF4-FFF2-40B4-BE49-F238E27FC236}">
                <a16:creationId xmlns:a16="http://schemas.microsoft.com/office/drawing/2014/main" id="{E43E9D84-79F7-4803-B605-4F747B1CA807}"/>
              </a:ext>
            </a:extLst>
          </p:cNvPr>
          <p:cNvSpPr/>
          <p:nvPr/>
        </p:nvSpPr>
        <p:spPr>
          <a:xfrm>
            <a:off x="9536097" y="1171852"/>
            <a:ext cx="542667" cy="381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22" name="Oval 21">
            <a:extLst>
              <a:ext uri="{FF2B5EF4-FFF2-40B4-BE49-F238E27FC236}">
                <a16:creationId xmlns:a16="http://schemas.microsoft.com/office/drawing/2014/main" id="{5B5D2E98-089F-4464-9EFC-0A0E71497254}"/>
              </a:ext>
            </a:extLst>
          </p:cNvPr>
          <p:cNvSpPr/>
          <p:nvPr/>
        </p:nvSpPr>
        <p:spPr>
          <a:xfrm>
            <a:off x="9537227" y="3788743"/>
            <a:ext cx="542667" cy="3817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23" name="TextBox 22">
            <a:extLst>
              <a:ext uri="{FF2B5EF4-FFF2-40B4-BE49-F238E27FC236}">
                <a16:creationId xmlns:a16="http://schemas.microsoft.com/office/drawing/2014/main" id="{708BC242-A2E7-4AE2-89C6-4D63C0B7BF44}"/>
              </a:ext>
            </a:extLst>
          </p:cNvPr>
          <p:cNvSpPr txBox="1"/>
          <p:nvPr/>
        </p:nvSpPr>
        <p:spPr>
          <a:xfrm>
            <a:off x="843379" y="4170483"/>
            <a:ext cx="5024761" cy="1246495"/>
          </a:xfrm>
          <a:prstGeom prst="rect">
            <a:avLst/>
          </a:prstGeom>
          <a:noFill/>
        </p:spPr>
        <p:txBody>
          <a:bodyPr wrap="square" rtlCol="0">
            <a:spAutoFit/>
          </a:bodyPr>
          <a:lstStyle/>
          <a:p>
            <a:pPr marL="285750" indent="-285750">
              <a:buFont typeface="Arial" panose="020B0604020202020204" pitchFamily="34" charset="0"/>
              <a:buChar char="•"/>
            </a:pPr>
            <a:r>
              <a:rPr lang="en-US" sz="1500" dirty="0"/>
              <a:t>Plot 1,2 &amp; 3 are interrelated to each other.</a:t>
            </a:r>
          </a:p>
          <a:p>
            <a:pPr marL="285750" indent="-285750">
              <a:buFont typeface="Arial" panose="020B0604020202020204" pitchFamily="34" charset="0"/>
              <a:buChar char="•"/>
            </a:pPr>
            <a:r>
              <a:rPr lang="en-US" sz="1500" dirty="0"/>
              <a:t>(1) Higher the attrition lower the family education</a:t>
            </a:r>
          </a:p>
          <a:p>
            <a:pPr marL="285750" indent="-285750">
              <a:buFont typeface="Arial" panose="020B0604020202020204" pitchFamily="34" charset="0"/>
              <a:buChar char="•"/>
            </a:pPr>
            <a:r>
              <a:rPr lang="en-US" sz="1500" dirty="0"/>
              <a:t>(2) </a:t>
            </a:r>
            <a:r>
              <a:rPr lang="en-IN" sz="1500" dirty="0"/>
              <a:t>Lower the parents education lower the family contribution.</a:t>
            </a:r>
            <a:endParaRPr lang="en-US" sz="1500" dirty="0"/>
          </a:p>
          <a:p>
            <a:pPr marL="285750" indent="-285750">
              <a:buFont typeface="Arial" panose="020B0604020202020204" pitchFamily="34" charset="0"/>
              <a:buChar char="•"/>
            </a:pPr>
            <a:r>
              <a:rPr lang="en-IN" sz="1500" dirty="0"/>
              <a:t>(3) Lower the family contribution higher the unmet need.</a:t>
            </a:r>
          </a:p>
        </p:txBody>
      </p:sp>
    </p:spTree>
    <p:extLst>
      <p:ext uri="{BB962C8B-B14F-4D97-AF65-F5344CB8AC3E}">
        <p14:creationId xmlns:p14="http://schemas.microsoft.com/office/powerpoint/2010/main" val="820858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4B329F-A34A-4B36-AF63-585FEB49605D}"/>
              </a:ext>
            </a:extLst>
          </p:cNvPr>
          <p:cNvSpPr/>
          <p:nvPr/>
        </p:nvSpPr>
        <p:spPr>
          <a:xfrm>
            <a:off x="408373" y="363983"/>
            <a:ext cx="5042516" cy="674704"/>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solidFill>
                  <a:schemeClr val="tx1"/>
                </a:solidFill>
              </a:rPr>
              <a:t>Segment Analysis – Student Application Data</a:t>
            </a:r>
            <a:endParaRPr lang="en-IN" sz="2000" dirty="0">
              <a:solidFill>
                <a:schemeClr val="tx1"/>
              </a:solidFill>
            </a:endParaRPr>
          </a:p>
        </p:txBody>
      </p:sp>
      <p:pic>
        <p:nvPicPr>
          <p:cNvPr id="9" name="Picture 8">
            <a:extLst>
              <a:ext uri="{FF2B5EF4-FFF2-40B4-BE49-F238E27FC236}">
                <a16:creationId xmlns:a16="http://schemas.microsoft.com/office/drawing/2014/main" id="{0A37E605-A910-4247-B4C5-B4D2103287C5}"/>
              </a:ext>
            </a:extLst>
          </p:cNvPr>
          <p:cNvPicPr>
            <a:picLocks noChangeAspect="1"/>
          </p:cNvPicPr>
          <p:nvPr/>
        </p:nvPicPr>
        <p:blipFill>
          <a:blip r:embed="rId2"/>
          <a:stretch>
            <a:fillRect/>
          </a:stretch>
        </p:blipFill>
        <p:spPr>
          <a:xfrm>
            <a:off x="8423060" y="1547294"/>
            <a:ext cx="3383573" cy="899238"/>
          </a:xfrm>
          <a:prstGeom prst="rect">
            <a:avLst/>
          </a:prstGeom>
        </p:spPr>
      </p:pic>
      <p:cxnSp>
        <p:nvCxnSpPr>
          <p:cNvPr id="20" name="Straight Connector 19">
            <a:extLst>
              <a:ext uri="{FF2B5EF4-FFF2-40B4-BE49-F238E27FC236}">
                <a16:creationId xmlns:a16="http://schemas.microsoft.com/office/drawing/2014/main" id="{39272C54-4B6C-4B49-9856-0F280DC6DA4C}"/>
              </a:ext>
            </a:extLst>
          </p:cNvPr>
          <p:cNvCxnSpPr>
            <a:cxnSpLocks/>
          </p:cNvCxnSpPr>
          <p:nvPr/>
        </p:nvCxnSpPr>
        <p:spPr>
          <a:xfrm>
            <a:off x="503623" y="2711573"/>
            <a:ext cx="116217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4816B31-C936-46A4-8413-D45BF3E247EE}"/>
              </a:ext>
            </a:extLst>
          </p:cNvPr>
          <p:cNvCxnSpPr>
            <a:cxnSpLocks/>
          </p:cNvCxnSpPr>
          <p:nvPr/>
        </p:nvCxnSpPr>
        <p:spPr>
          <a:xfrm>
            <a:off x="503623" y="5189923"/>
            <a:ext cx="11621702"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8A945DD-9D1A-49B9-BD79-1D547210D59B}"/>
              </a:ext>
            </a:extLst>
          </p:cNvPr>
          <p:cNvSpPr txBox="1"/>
          <p:nvPr/>
        </p:nvSpPr>
        <p:spPr>
          <a:xfrm>
            <a:off x="621437" y="1376039"/>
            <a:ext cx="6400800" cy="1046440"/>
          </a:xfrm>
          <a:prstGeom prst="rect">
            <a:avLst/>
          </a:prstGeom>
          <a:noFill/>
        </p:spPr>
        <p:txBody>
          <a:bodyPr wrap="square" rtlCol="0">
            <a:spAutoFit/>
          </a:bodyPr>
          <a:lstStyle/>
          <a:p>
            <a:r>
              <a:rPr lang="en-US" u="sng" dirty="0"/>
              <a:t>Housing Status</a:t>
            </a:r>
          </a:p>
          <a:p>
            <a:pPr marL="285750" indent="-285750">
              <a:buFont typeface="Arial" panose="020B0604020202020204" pitchFamily="34" charset="0"/>
              <a:buChar char="•"/>
            </a:pPr>
            <a:r>
              <a:rPr lang="en-IN" sz="1500" dirty="0"/>
              <a:t>Attrition percent is higher in students who live in the university campus than who live outside of the university campus.</a:t>
            </a:r>
          </a:p>
          <a:p>
            <a:pPr marL="285750" indent="-285750">
              <a:buFont typeface="Arial" panose="020B0604020202020204" pitchFamily="34" charset="0"/>
              <a:buChar char="•"/>
            </a:pPr>
            <a:endParaRPr lang="en-IN" sz="1400" dirty="0"/>
          </a:p>
        </p:txBody>
      </p:sp>
      <p:sp>
        <p:nvSpPr>
          <p:cNvPr id="28" name="TextBox 27">
            <a:extLst>
              <a:ext uri="{FF2B5EF4-FFF2-40B4-BE49-F238E27FC236}">
                <a16:creationId xmlns:a16="http://schemas.microsoft.com/office/drawing/2014/main" id="{65AE9893-B474-494A-A884-88BB34DFC62A}"/>
              </a:ext>
            </a:extLst>
          </p:cNvPr>
          <p:cNvSpPr txBox="1"/>
          <p:nvPr/>
        </p:nvSpPr>
        <p:spPr>
          <a:xfrm>
            <a:off x="621437" y="2966620"/>
            <a:ext cx="6676008" cy="1292662"/>
          </a:xfrm>
          <a:prstGeom prst="rect">
            <a:avLst/>
          </a:prstGeom>
          <a:noFill/>
        </p:spPr>
        <p:txBody>
          <a:bodyPr wrap="square" rtlCol="0">
            <a:spAutoFit/>
          </a:bodyPr>
          <a:lstStyle/>
          <a:p>
            <a:r>
              <a:rPr lang="en-US" u="sng" dirty="0"/>
              <a:t>High school GPA</a:t>
            </a:r>
          </a:p>
          <a:p>
            <a:pPr marL="285750" indent="-285750">
              <a:buFont typeface="Arial" panose="020B0604020202020204" pitchFamily="34" charset="0"/>
              <a:buChar char="•"/>
            </a:pPr>
            <a:r>
              <a:rPr lang="en-US" sz="1500" dirty="0"/>
              <a:t>There is a relation between high school GPA &amp; student grades.</a:t>
            </a:r>
          </a:p>
          <a:p>
            <a:pPr marL="285750" indent="-285750">
              <a:buFont typeface="Arial" panose="020B0604020202020204" pitchFamily="34" charset="0"/>
              <a:buChar char="•"/>
            </a:pPr>
            <a:r>
              <a:rPr lang="en-IN" sz="1500" dirty="0"/>
              <a:t>Most of the Students with higher GPA tend to obtain more grades in university</a:t>
            </a:r>
            <a:r>
              <a:rPr lang="en-IN" sz="1400" dirty="0"/>
              <a:t>.</a:t>
            </a:r>
          </a:p>
          <a:p>
            <a:pPr marL="285750" indent="-285750">
              <a:buFont typeface="Arial" panose="020B0604020202020204" pitchFamily="34" charset="0"/>
              <a:buChar char="•"/>
            </a:pPr>
            <a:r>
              <a:rPr lang="en-IN" sz="1500" dirty="0"/>
              <a:t>In the plot, Data is more denser in upper right corner which indicates higher the GPA higher the grades.</a:t>
            </a:r>
          </a:p>
        </p:txBody>
      </p:sp>
      <p:pic>
        <p:nvPicPr>
          <p:cNvPr id="30" name="Picture 29">
            <a:extLst>
              <a:ext uri="{FF2B5EF4-FFF2-40B4-BE49-F238E27FC236}">
                <a16:creationId xmlns:a16="http://schemas.microsoft.com/office/drawing/2014/main" id="{4097517E-95D1-4D2F-BB3A-C8196E5F844B}"/>
              </a:ext>
            </a:extLst>
          </p:cNvPr>
          <p:cNvPicPr>
            <a:picLocks noChangeAspect="1"/>
          </p:cNvPicPr>
          <p:nvPr/>
        </p:nvPicPr>
        <p:blipFill>
          <a:blip r:embed="rId3"/>
          <a:stretch>
            <a:fillRect/>
          </a:stretch>
        </p:blipFill>
        <p:spPr>
          <a:xfrm>
            <a:off x="8111740" y="2864201"/>
            <a:ext cx="3383573" cy="2173095"/>
          </a:xfrm>
          <a:prstGeom prst="rect">
            <a:avLst/>
          </a:prstGeom>
        </p:spPr>
      </p:pic>
      <p:sp>
        <p:nvSpPr>
          <p:cNvPr id="31" name="TextBox 30">
            <a:extLst>
              <a:ext uri="{FF2B5EF4-FFF2-40B4-BE49-F238E27FC236}">
                <a16:creationId xmlns:a16="http://schemas.microsoft.com/office/drawing/2014/main" id="{5E8098F0-1E18-4F30-A781-6B0D0DAEB50C}"/>
              </a:ext>
            </a:extLst>
          </p:cNvPr>
          <p:cNvSpPr txBox="1"/>
          <p:nvPr/>
        </p:nvSpPr>
        <p:spPr>
          <a:xfrm>
            <a:off x="621437" y="5369184"/>
            <a:ext cx="6818050" cy="600164"/>
          </a:xfrm>
          <a:prstGeom prst="rect">
            <a:avLst/>
          </a:prstGeom>
          <a:noFill/>
        </p:spPr>
        <p:txBody>
          <a:bodyPr wrap="square" rtlCol="0">
            <a:spAutoFit/>
          </a:bodyPr>
          <a:lstStyle/>
          <a:p>
            <a:r>
              <a:rPr lang="en-US" u="sng" dirty="0"/>
              <a:t>Parents Education</a:t>
            </a:r>
          </a:p>
          <a:p>
            <a:pPr marL="285750" indent="-285750">
              <a:buFont typeface="Arial" panose="020B0604020202020204" pitchFamily="34" charset="0"/>
              <a:buChar char="•"/>
            </a:pPr>
            <a:r>
              <a:rPr lang="en-US" sz="1500" dirty="0"/>
              <a:t>As demonstrated in previous slide; parents education is a crucial factor.</a:t>
            </a:r>
            <a:endParaRPr lang="en-IN" sz="1500" dirty="0"/>
          </a:p>
        </p:txBody>
      </p:sp>
    </p:spTree>
    <p:extLst>
      <p:ext uri="{BB962C8B-B14F-4D97-AF65-F5344CB8AC3E}">
        <p14:creationId xmlns:p14="http://schemas.microsoft.com/office/powerpoint/2010/main" val="28478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4B329F-A34A-4B36-AF63-585FEB49605D}"/>
              </a:ext>
            </a:extLst>
          </p:cNvPr>
          <p:cNvSpPr/>
          <p:nvPr/>
        </p:nvSpPr>
        <p:spPr>
          <a:xfrm>
            <a:off x="408374" y="363983"/>
            <a:ext cx="4412202" cy="674704"/>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solidFill>
                  <a:schemeClr val="tx1"/>
                </a:solidFill>
              </a:rPr>
              <a:t>Segment Analysis – Course Preferences</a:t>
            </a:r>
            <a:endParaRPr lang="en-IN" sz="2000" dirty="0">
              <a:solidFill>
                <a:schemeClr val="tx1"/>
              </a:solidFill>
            </a:endParaRPr>
          </a:p>
        </p:txBody>
      </p:sp>
      <p:pic>
        <p:nvPicPr>
          <p:cNvPr id="7" name="Picture 6">
            <a:extLst>
              <a:ext uri="{FF2B5EF4-FFF2-40B4-BE49-F238E27FC236}">
                <a16:creationId xmlns:a16="http://schemas.microsoft.com/office/drawing/2014/main" id="{C8F251E5-2C42-4779-A8AB-3142DA378F31}"/>
              </a:ext>
            </a:extLst>
          </p:cNvPr>
          <p:cNvPicPr>
            <a:picLocks noChangeAspect="1"/>
          </p:cNvPicPr>
          <p:nvPr/>
        </p:nvPicPr>
        <p:blipFill>
          <a:blip r:embed="rId2"/>
          <a:stretch>
            <a:fillRect/>
          </a:stretch>
        </p:blipFill>
        <p:spPr>
          <a:xfrm>
            <a:off x="408374" y="1327919"/>
            <a:ext cx="5318518" cy="2551623"/>
          </a:xfrm>
          <a:prstGeom prst="rect">
            <a:avLst/>
          </a:prstGeom>
        </p:spPr>
      </p:pic>
      <p:sp>
        <p:nvSpPr>
          <p:cNvPr id="8" name="TextBox 7">
            <a:extLst>
              <a:ext uri="{FF2B5EF4-FFF2-40B4-BE49-F238E27FC236}">
                <a16:creationId xmlns:a16="http://schemas.microsoft.com/office/drawing/2014/main" id="{63C69A11-D5CD-4FB8-A951-6B618A15569D}"/>
              </a:ext>
            </a:extLst>
          </p:cNvPr>
          <p:cNvSpPr txBox="1"/>
          <p:nvPr/>
        </p:nvSpPr>
        <p:spPr>
          <a:xfrm>
            <a:off x="6096000" y="1720840"/>
            <a:ext cx="5187518" cy="1708160"/>
          </a:xfrm>
          <a:prstGeom prst="rect">
            <a:avLst/>
          </a:prstGeom>
          <a:noFill/>
        </p:spPr>
        <p:txBody>
          <a:bodyPr wrap="square" rtlCol="0">
            <a:spAutoFit/>
          </a:bodyPr>
          <a:lstStyle/>
          <a:p>
            <a:pPr marL="285750" indent="-285750">
              <a:buFont typeface="Arial" panose="020B0604020202020204" pitchFamily="34" charset="0"/>
              <a:buChar char="•"/>
            </a:pPr>
            <a:r>
              <a:rPr lang="en-US" sz="1500" dirty="0"/>
              <a:t>If we compare courses chosen between 1</a:t>
            </a:r>
            <a:r>
              <a:rPr lang="en-US" sz="1500" baseline="30000" dirty="0"/>
              <a:t>st</a:t>
            </a:r>
            <a:r>
              <a:rPr lang="en-US" sz="1500" dirty="0"/>
              <a:t> &amp; 2</a:t>
            </a:r>
            <a:r>
              <a:rPr lang="en-US" sz="1500" baseline="30000" dirty="0"/>
              <a:t>nd</a:t>
            </a:r>
            <a:r>
              <a:rPr lang="en-US" sz="1500" dirty="0"/>
              <a:t> semester and disregarding missing values, we may find that which courses chosen in 1</a:t>
            </a:r>
            <a:r>
              <a:rPr lang="en-US" sz="1500" baseline="30000" dirty="0"/>
              <a:t>st</a:t>
            </a:r>
            <a:r>
              <a:rPr lang="en-US" sz="1500" dirty="0"/>
              <a:t> &amp; 2</a:t>
            </a:r>
            <a:r>
              <a:rPr lang="en-US" sz="1500" baseline="30000" dirty="0"/>
              <a:t>nd</a:t>
            </a:r>
            <a:r>
              <a:rPr lang="en-US" sz="1500" dirty="0"/>
              <a:t> semester do matter.</a:t>
            </a:r>
          </a:p>
          <a:p>
            <a:pPr marL="285750" indent="-285750">
              <a:buFont typeface="Arial" panose="020B0604020202020204" pitchFamily="34" charset="0"/>
              <a:buChar char="•"/>
            </a:pPr>
            <a:r>
              <a:rPr lang="en-US" sz="1500" dirty="0"/>
              <a:t>Science &amp; social science are chosen in first </a:t>
            </a:r>
            <a:r>
              <a:rPr lang="en-US" sz="1500" dirty="0" err="1"/>
              <a:t>sem</a:t>
            </a:r>
            <a:r>
              <a:rPr lang="en-US" sz="1500" dirty="0"/>
              <a:t> have lower attrition rate than both chosen in 2</a:t>
            </a:r>
            <a:r>
              <a:rPr lang="en-US" sz="1500" baseline="30000" dirty="0"/>
              <a:t>nd</a:t>
            </a:r>
            <a:r>
              <a:rPr lang="en-US" sz="1500" dirty="0"/>
              <a:t> sem.</a:t>
            </a:r>
          </a:p>
          <a:p>
            <a:pPr marL="285750" indent="-285750">
              <a:buFont typeface="Arial" panose="020B0604020202020204" pitchFamily="34" charset="0"/>
              <a:buChar char="•"/>
            </a:pPr>
            <a:r>
              <a:rPr lang="en-US" sz="1500" dirty="0"/>
              <a:t>Whereas, Language &amp; arts chosen in 1</a:t>
            </a:r>
            <a:r>
              <a:rPr lang="en-US" sz="1500" baseline="30000" dirty="0"/>
              <a:t>st</a:t>
            </a:r>
            <a:r>
              <a:rPr lang="en-US" sz="1500" dirty="0"/>
              <a:t> </a:t>
            </a:r>
            <a:r>
              <a:rPr lang="en-US" sz="1500" dirty="0" err="1"/>
              <a:t>sem</a:t>
            </a:r>
            <a:r>
              <a:rPr lang="en-US" sz="1500" dirty="0"/>
              <a:t> have higher attrition rate than chosen in 2</a:t>
            </a:r>
            <a:r>
              <a:rPr lang="en-US" sz="1500" baseline="30000" dirty="0"/>
              <a:t>nd</a:t>
            </a:r>
            <a:r>
              <a:rPr lang="en-US" sz="1500" dirty="0"/>
              <a:t> sem.</a:t>
            </a:r>
            <a:endParaRPr lang="en-IN" sz="1500" dirty="0"/>
          </a:p>
        </p:txBody>
      </p:sp>
      <p:pic>
        <p:nvPicPr>
          <p:cNvPr id="10" name="Picture 9">
            <a:extLst>
              <a:ext uri="{FF2B5EF4-FFF2-40B4-BE49-F238E27FC236}">
                <a16:creationId xmlns:a16="http://schemas.microsoft.com/office/drawing/2014/main" id="{072ECC47-0C79-4E14-87EF-A21745931F61}"/>
              </a:ext>
            </a:extLst>
          </p:cNvPr>
          <p:cNvPicPr>
            <a:picLocks noChangeAspect="1"/>
          </p:cNvPicPr>
          <p:nvPr/>
        </p:nvPicPr>
        <p:blipFill>
          <a:blip r:embed="rId3"/>
          <a:stretch>
            <a:fillRect/>
          </a:stretch>
        </p:blipFill>
        <p:spPr>
          <a:xfrm>
            <a:off x="6770704" y="3879542"/>
            <a:ext cx="3527394" cy="2416110"/>
          </a:xfrm>
          <a:prstGeom prst="rect">
            <a:avLst/>
          </a:prstGeom>
        </p:spPr>
      </p:pic>
      <p:cxnSp>
        <p:nvCxnSpPr>
          <p:cNvPr id="12" name="Straight Connector 11">
            <a:extLst>
              <a:ext uri="{FF2B5EF4-FFF2-40B4-BE49-F238E27FC236}">
                <a16:creationId xmlns:a16="http://schemas.microsoft.com/office/drawing/2014/main" id="{02B34F48-49A9-4DA1-A4FF-181C549ADA19}"/>
              </a:ext>
            </a:extLst>
          </p:cNvPr>
          <p:cNvCxnSpPr>
            <a:cxnSpLocks/>
          </p:cNvCxnSpPr>
          <p:nvPr/>
        </p:nvCxnSpPr>
        <p:spPr>
          <a:xfrm>
            <a:off x="408374" y="3879542"/>
            <a:ext cx="1155872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1C04EEA-219D-4C91-B0C4-791FF13B6BD3}"/>
              </a:ext>
            </a:extLst>
          </p:cNvPr>
          <p:cNvSpPr txBox="1"/>
          <p:nvPr/>
        </p:nvSpPr>
        <p:spPr>
          <a:xfrm>
            <a:off x="479393" y="4216893"/>
            <a:ext cx="5788241" cy="1246495"/>
          </a:xfrm>
          <a:prstGeom prst="rect">
            <a:avLst/>
          </a:prstGeom>
          <a:noFill/>
        </p:spPr>
        <p:txBody>
          <a:bodyPr wrap="square" rtlCol="0">
            <a:spAutoFit/>
          </a:bodyPr>
          <a:lstStyle/>
          <a:p>
            <a:pPr marL="285750" indent="-285750">
              <a:buFont typeface="Arial" panose="020B0604020202020204" pitchFamily="34" charset="0"/>
              <a:buChar char="•"/>
            </a:pPr>
            <a:r>
              <a:rPr lang="en-US" sz="1500" dirty="0"/>
              <a:t>This plot is rendered based on course name 1 in 2</a:t>
            </a:r>
            <a:r>
              <a:rPr lang="en-US" sz="1500" baseline="30000" dirty="0"/>
              <a:t>nd</a:t>
            </a:r>
            <a:r>
              <a:rPr lang="en-US" sz="1500" dirty="0"/>
              <a:t> </a:t>
            </a:r>
            <a:r>
              <a:rPr lang="en-US" sz="1500" dirty="0" err="1"/>
              <a:t>sem</a:t>
            </a:r>
            <a:r>
              <a:rPr lang="en-US" sz="1500" dirty="0"/>
              <a:t> considering missing values.</a:t>
            </a:r>
          </a:p>
          <a:p>
            <a:pPr marL="285750" indent="-285750">
              <a:buFont typeface="Arial" panose="020B0604020202020204" pitchFamily="34" charset="0"/>
              <a:buChar char="•"/>
            </a:pPr>
            <a:r>
              <a:rPr lang="en-US" sz="1500" dirty="0"/>
              <a:t>If student has not taken any course in second </a:t>
            </a:r>
            <a:r>
              <a:rPr lang="en-US" sz="1500" dirty="0" err="1"/>
              <a:t>sem</a:t>
            </a:r>
            <a:r>
              <a:rPr lang="en-US" sz="1500" dirty="0"/>
              <a:t> </a:t>
            </a:r>
            <a:r>
              <a:rPr lang="en-US" sz="1500" dirty="0" err="1"/>
              <a:t>ie</a:t>
            </a:r>
            <a:r>
              <a:rPr lang="en-US" sz="1500" dirty="0"/>
              <a:t>. showing ‘missing’, then we can implicate he/she has left the college.</a:t>
            </a:r>
          </a:p>
          <a:p>
            <a:pPr marL="285750" indent="-285750">
              <a:buFont typeface="Arial" panose="020B0604020202020204" pitchFamily="34" charset="0"/>
              <a:buChar char="•"/>
            </a:pPr>
            <a:endParaRPr lang="en-IN" sz="1500" dirty="0"/>
          </a:p>
        </p:txBody>
      </p:sp>
    </p:spTree>
    <p:extLst>
      <p:ext uri="{BB962C8B-B14F-4D97-AF65-F5344CB8AC3E}">
        <p14:creationId xmlns:p14="http://schemas.microsoft.com/office/powerpoint/2010/main" val="2492279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4B329F-A34A-4B36-AF63-585FEB49605D}"/>
              </a:ext>
            </a:extLst>
          </p:cNvPr>
          <p:cNvSpPr/>
          <p:nvPr/>
        </p:nvSpPr>
        <p:spPr>
          <a:xfrm>
            <a:off x="408373" y="363983"/>
            <a:ext cx="4616387" cy="674704"/>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solidFill>
                  <a:schemeClr val="tx1"/>
                </a:solidFill>
              </a:rPr>
              <a:t>Segment Analysis – Financial Indicators</a:t>
            </a:r>
            <a:endParaRPr lang="en-IN" sz="2000" dirty="0">
              <a:solidFill>
                <a:schemeClr val="tx1"/>
              </a:solidFill>
            </a:endParaRPr>
          </a:p>
        </p:txBody>
      </p:sp>
      <p:pic>
        <p:nvPicPr>
          <p:cNvPr id="8" name="Picture 7">
            <a:extLst>
              <a:ext uri="{FF2B5EF4-FFF2-40B4-BE49-F238E27FC236}">
                <a16:creationId xmlns:a16="http://schemas.microsoft.com/office/drawing/2014/main" id="{3B831881-BABC-4F86-9283-A2252297BA91}"/>
              </a:ext>
            </a:extLst>
          </p:cNvPr>
          <p:cNvPicPr>
            <a:picLocks noChangeAspect="1"/>
          </p:cNvPicPr>
          <p:nvPr/>
        </p:nvPicPr>
        <p:blipFill>
          <a:blip r:embed="rId2"/>
          <a:stretch>
            <a:fillRect/>
          </a:stretch>
        </p:blipFill>
        <p:spPr>
          <a:xfrm>
            <a:off x="480469" y="1393941"/>
            <a:ext cx="4775111" cy="2461236"/>
          </a:xfrm>
          <a:prstGeom prst="rect">
            <a:avLst/>
          </a:prstGeom>
        </p:spPr>
      </p:pic>
      <p:sp>
        <p:nvSpPr>
          <p:cNvPr id="9" name="TextBox 8">
            <a:extLst>
              <a:ext uri="{FF2B5EF4-FFF2-40B4-BE49-F238E27FC236}">
                <a16:creationId xmlns:a16="http://schemas.microsoft.com/office/drawing/2014/main" id="{7490DCD7-2AA2-4DDB-B8B0-0DD4EB01B7DF}"/>
              </a:ext>
            </a:extLst>
          </p:cNvPr>
          <p:cNvSpPr txBox="1"/>
          <p:nvPr/>
        </p:nvSpPr>
        <p:spPr>
          <a:xfrm>
            <a:off x="5992428" y="1775535"/>
            <a:ext cx="4465468" cy="1477328"/>
          </a:xfrm>
          <a:prstGeom prst="rect">
            <a:avLst/>
          </a:prstGeom>
          <a:noFill/>
        </p:spPr>
        <p:txBody>
          <a:bodyPr wrap="square" rtlCol="0">
            <a:spAutoFit/>
          </a:bodyPr>
          <a:lstStyle/>
          <a:p>
            <a:pPr marL="285750" indent="-285750">
              <a:buFont typeface="Arial" panose="020B0604020202020204" pitchFamily="34" charset="0"/>
              <a:buChar char="•"/>
            </a:pPr>
            <a:r>
              <a:rPr lang="en-US" sz="1500" b="1" dirty="0"/>
              <a:t>Gross financial need</a:t>
            </a:r>
            <a:r>
              <a:rPr lang="en-US" sz="1500" dirty="0"/>
              <a:t> variable is dependent on </a:t>
            </a:r>
            <a:r>
              <a:rPr lang="en-US" sz="1500" b="1" dirty="0"/>
              <a:t>estimated family contribution</a:t>
            </a:r>
            <a:r>
              <a:rPr lang="en-US" sz="1500" dirty="0"/>
              <a:t>. So, we are disregarding that variable.</a:t>
            </a:r>
          </a:p>
          <a:p>
            <a:pPr marL="285750" indent="-285750">
              <a:buFont typeface="Arial" panose="020B0604020202020204" pitchFamily="34" charset="0"/>
              <a:buChar char="•"/>
            </a:pPr>
            <a:r>
              <a:rPr lang="en-US" sz="1500" dirty="0"/>
              <a:t>As boxplots show, student who left before 2</a:t>
            </a:r>
            <a:r>
              <a:rPr lang="en-US" sz="1500" baseline="30000" dirty="0"/>
              <a:t>nd</a:t>
            </a:r>
            <a:r>
              <a:rPr lang="en-US" sz="1500" dirty="0"/>
              <a:t> year could not afford fees(</a:t>
            </a:r>
            <a:r>
              <a:rPr lang="en-US" sz="1500" dirty="0" err="1"/>
              <a:t>ie</a:t>
            </a:r>
            <a:r>
              <a:rPr lang="en-US" sz="1500" dirty="0"/>
              <a:t>. higher unmet need) due to  less family contribution.</a:t>
            </a:r>
          </a:p>
        </p:txBody>
      </p:sp>
      <p:pic>
        <p:nvPicPr>
          <p:cNvPr id="11" name="Picture 10">
            <a:extLst>
              <a:ext uri="{FF2B5EF4-FFF2-40B4-BE49-F238E27FC236}">
                <a16:creationId xmlns:a16="http://schemas.microsoft.com/office/drawing/2014/main" id="{2976CA61-4AC7-427C-8C1E-16DC96F95DC8}"/>
              </a:ext>
            </a:extLst>
          </p:cNvPr>
          <p:cNvPicPr>
            <a:picLocks noChangeAspect="1"/>
          </p:cNvPicPr>
          <p:nvPr/>
        </p:nvPicPr>
        <p:blipFill>
          <a:blip r:embed="rId3"/>
          <a:stretch>
            <a:fillRect/>
          </a:stretch>
        </p:blipFill>
        <p:spPr>
          <a:xfrm>
            <a:off x="6667129" y="3932815"/>
            <a:ext cx="4067665" cy="2383600"/>
          </a:xfrm>
          <a:prstGeom prst="rect">
            <a:avLst/>
          </a:prstGeom>
        </p:spPr>
      </p:pic>
      <p:cxnSp>
        <p:nvCxnSpPr>
          <p:cNvPr id="13" name="Straight Connector 12">
            <a:extLst>
              <a:ext uri="{FF2B5EF4-FFF2-40B4-BE49-F238E27FC236}">
                <a16:creationId xmlns:a16="http://schemas.microsoft.com/office/drawing/2014/main" id="{C8AB76D0-0012-46A1-81B6-55A8B947E8A5}"/>
              </a:ext>
            </a:extLst>
          </p:cNvPr>
          <p:cNvCxnSpPr/>
          <p:nvPr/>
        </p:nvCxnSpPr>
        <p:spPr>
          <a:xfrm flipV="1">
            <a:off x="710214" y="3855177"/>
            <a:ext cx="11061576"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AF3BA30-EC53-4E4E-9542-B86586E40BD3}"/>
              </a:ext>
            </a:extLst>
          </p:cNvPr>
          <p:cNvSpPr txBox="1"/>
          <p:nvPr/>
        </p:nvSpPr>
        <p:spPr>
          <a:xfrm>
            <a:off x="748685" y="4245942"/>
            <a:ext cx="4776187" cy="1708160"/>
          </a:xfrm>
          <a:prstGeom prst="rect">
            <a:avLst/>
          </a:prstGeom>
          <a:noFill/>
        </p:spPr>
        <p:txBody>
          <a:bodyPr wrap="square" rtlCol="0">
            <a:spAutoFit/>
          </a:bodyPr>
          <a:lstStyle/>
          <a:p>
            <a:pPr marL="285750" indent="-285750">
              <a:buFont typeface="Arial" panose="020B0604020202020204" pitchFamily="34" charset="0"/>
              <a:buChar char="•"/>
            </a:pPr>
            <a:r>
              <a:rPr lang="en-US" sz="1500" dirty="0"/>
              <a:t>Increase in cost of attend results increase in unmet need.</a:t>
            </a:r>
          </a:p>
          <a:p>
            <a:pPr marL="285750" indent="-285750">
              <a:buFont typeface="Arial" panose="020B0604020202020204" pitchFamily="34" charset="0"/>
              <a:buChar char="•"/>
            </a:pPr>
            <a:r>
              <a:rPr lang="en-US" sz="1500" dirty="0"/>
              <a:t>And, increase in unmet need results increase in risk of student attrition.</a:t>
            </a:r>
          </a:p>
          <a:p>
            <a:pPr marL="285750" indent="-285750">
              <a:buFont typeface="Arial" panose="020B0604020202020204" pitchFamily="34" charset="0"/>
              <a:buChar char="•"/>
            </a:pPr>
            <a:r>
              <a:rPr lang="en-US" sz="1500" dirty="0"/>
              <a:t>From scatter plot, we can interpret that unmet need remains zero till the certain cost of attend as many would have afforded the certain fees.</a:t>
            </a:r>
            <a:endParaRPr lang="en-IN" sz="1500" dirty="0"/>
          </a:p>
        </p:txBody>
      </p:sp>
    </p:spTree>
    <p:extLst>
      <p:ext uri="{BB962C8B-B14F-4D97-AF65-F5344CB8AC3E}">
        <p14:creationId xmlns:p14="http://schemas.microsoft.com/office/powerpoint/2010/main" val="808804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4B329F-A34A-4B36-AF63-585FEB49605D}"/>
              </a:ext>
            </a:extLst>
          </p:cNvPr>
          <p:cNvSpPr/>
          <p:nvPr/>
        </p:nvSpPr>
        <p:spPr>
          <a:xfrm>
            <a:off x="408374" y="363983"/>
            <a:ext cx="4580876" cy="674704"/>
          </a:xfrm>
          <a:prstGeom prst="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dirty="0">
                <a:solidFill>
                  <a:schemeClr val="tx1"/>
                </a:solidFill>
              </a:rPr>
              <a:t>Segment Analysis – Performance Record</a:t>
            </a:r>
            <a:endParaRPr lang="en-IN" sz="2000" dirty="0">
              <a:solidFill>
                <a:schemeClr val="tx1"/>
              </a:solidFill>
            </a:endParaRPr>
          </a:p>
        </p:txBody>
      </p:sp>
      <p:pic>
        <p:nvPicPr>
          <p:cNvPr id="8" name="Picture 7">
            <a:extLst>
              <a:ext uri="{FF2B5EF4-FFF2-40B4-BE49-F238E27FC236}">
                <a16:creationId xmlns:a16="http://schemas.microsoft.com/office/drawing/2014/main" id="{083E7DD1-056E-4880-B5C4-011951B03BAB}"/>
              </a:ext>
            </a:extLst>
          </p:cNvPr>
          <p:cNvPicPr>
            <a:picLocks noChangeAspect="1"/>
          </p:cNvPicPr>
          <p:nvPr/>
        </p:nvPicPr>
        <p:blipFill>
          <a:blip r:embed="rId2"/>
          <a:stretch>
            <a:fillRect/>
          </a:stretch>
        </p:blipFill>
        <p:spPr>
          <a:xfrm>
            <a:off x="8932857" y="0"/>
            <a:ext cx="2403928" cy="2863242"/>
          </a:xfrm>
          <a:prstGeom prst="rect">
            <a:avLst/>
          </a:prstGeom>
        </p:spPr>
      </p:pic>
      <p:pic>
        <p:nvPicPr>
          <p:cNvPr id="10" name="Picture 9">
            <a:extLst>
              <a:ext uri="{FF2B5EF4-FFF2-40B4-BE49-F238E27FC236}">
                <a16:creationId xmlns:a16="http://schemas.microsoft.com/office/drawing/2014/main" id="{748427DB-54CE-4748-A109-0AA5DD69CD1A}"/>
              </a:ext>
            </a:extLst>
          </p:cNvPr>
          <p:cNvPicPr>
            <a:picLocks noChangeAspect="1"/>
          </p:cNvPicPr>
          <p:nvPr/>
        </p:nvPicPr>
        <p:blipFill>
          <a:blip r:embed="rId3"/>
          <a:stretch>
            <a:fillRect/>
          </a:stretch>
        </p:blipFill>
        <p:spPr>
          <a:xfrm>
            <a:off x="9018645" y="3176002"/>
            <a:ext cx="2318140" cy="2863242"/>
          </a:xfrm>
          <a:prstGeom prst="rect">
            <a:avLst/>
          </a:prstGeom>
        </p:spPr>
      </p:pic>
      <p:sp>
        <p:nvSpPr>
          <p:cNvPr id="13" name="TextBox 12">
            <a:extLst>
              <a:ext uri="{FF2B5EF4-FFF2-40B4-BE49-F238E27FC236}">
                <a16:creationId xmlns:a16="http://schemas.microsoft.com/office/drawing/2014/main" id="{71C94F75-B3E0-4F62-852D-61836E828BE4}"/>
              </a:ext>
            </a:extLst>
          </p:cNvPr>
          <p:cNvSpPr txBox="1"/>
          <p:nvPr/>
        </p:nvSpPr>
        <p:spPr>
          <a:xfrm>
            <a:off x="855215" y="4331084"/>
            <a:ext cx="7125810" cy="1246495"/>
          </a:xfrm>
          <a:prstGeom prst="rect">
            <a:avLst/>
          </a:prstGeom>
          <a:noFill/>
        </p:spPr>
        <p:txBody>
          <a:bodyPr wrap="square" rtlCol="0">
            <a:spAutoFit/>
          </a:bodyPr>
          <a:lstStyle/>
          <a:p>
            <a:pPr marL="285750" indent="-285750">
              <a:buFont typeface="Arial" panose="020B0604020202020204" pitchFamily="34" charset="0"/>
              <a:buChar char="•"/>
            </a:pPr>
            <a:r>
              <a:rPr lang="en-US" sz="1500" dirty="0"/>
              <a:t>Second term earned hours have more contribution in deciding risk of attrition than first term earned hours.</a:t>
            </a:r>
          </a:p>
          <a:p>
            <a:endParaRPr lang="en-US" sz="1500" dirty="0"/>
          </a:p>
          <a:p>
            <a:pPr marL="285750" indent="-285750">
              <a:buFont typeface="Arial" panose="020B0604020202020204" pitchFamily="34" charset="0"/>
              <a:buChar char="•"/>
            </a:pPr>
            <a:r>
              <a:rPr lang="en-US" sz="1500" dirty="0"/>
              <a:t>Also, earned hours are much dependent on respective semester grades.</a:t>
            </a:r>
            <a:r>
              <a:rPr lang="en-IN" sz="1500" dirty="0"/>
              <a:t> </a:t>
            </a:r>
            <a:r>
              <a:rPr lang="en-IN" sz="1500" dirty="0" err="1"/>
              <a:t>ie</a:t>
            </a:r>
            <a:r>
              <a:rPr lang="en-IN" sz="1500" dirty="0"/>
              <a:t>. higher the grades higher the earned hours and vice versa.</a:t>
            </a:r>
            <a:endParaRPr lang="en-US" sz="1500" dirty="0"/>
          </a:p>
        </p:txBody>
      </p:sp>
      <p:pic>
        <p:nvPicPr>
          <p:cNvPr id="15" name="Picture 14">
            <a:extLst>
              <a:ext uri="{FF2B5EF4-FFF2-40B4-BE49-F238E27FC236}">
                <a16:creationId xmlns:a16="http://schemas.microsoft.com/office/drawing/2014/main" id="{4A02496C-E740-4A90-A27C-6D6E91BD0FAD}"/>
              </a:ext>
            </a:extLst>
          </p:cNvPr>
          <p:cNvPicPr>
            <a:picLocks noChangeAspect="1"/>
          </p:cNvPicPr>
          <p:nvPr/>
        </p:nvPicPr>
        <p:blipFill>
          <a:blip r:embed="rId4"/>
          <a:stretch>
            <a:fillRect/>
          </a:stretch>
        </p:blipFill>
        <p:spPr>
          <a:xfrm>
            <a:off x="308308" y="1253249"/>
            <a:ext cx="8320787" cy="2863242"/>
          </a:xfrm>
          <a:prstGeom prst="rect">
            <a:avLst/>
          </a:prstGeom>
        </p:spPr>
      </p:pic>
    </p:spTree>
    <p:extLst>
      <p:ext uri="{BB962C8B-B14F-4D97-AF65-F5344CB8AC3E}">
        <p14:creationId xmlns:p14="http://schemas.microsoft.com/office/powerpoint/2010/main" val="18611045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1775</TotalTime>
  <Words>1214</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lpstr>
      <vt:lpstr>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Abhijit Bhure</dc:creator>
  <cp:lastModifiedBy>Abhijit Bhure</cp:lastModifiedBy>
  <cp:revision>54</cp:revision>
  <dcterms:created xsi:type="dcterms:W3CDTF">2020-10-12T06:36:06Z</dcterms:created>
  <dcterms:modified xsi:type="dcterms:W3CDTF">2020-10-13T12:25:09Z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