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25734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408690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468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32180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694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1543477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2290471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334324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17944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C0F7D-1D02-42F5-9934-10AB9EB64B85}" type="datetimeFigureOut">
              <a:rPr lang="en-IN" smtClean="0"/>
              <a:t>01-04-2021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383620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AC0F7D-1D02-42F5-9934-10AB9EB64B85}"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8625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AC0F7D-1D02-42F5-9934-10AB9EB64B85}" type="datetimeFigureOut">
              <a:rPr lang="en-IN" smtClean="0"/>
              <a:t>01-04-2021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27009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AC0F7D-1D02-42F5-9934-10AB9EB64B85}" type="datetimeFigureOut">
              <a:rPr lang="en-IN" smtClean="0"/>
              <a:t>01-04-2021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283015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0F7D-1D02-42F5-9934-10AB9EB64B85}" type="datetimeFigureOut">
              <a:rPr lang="en-IN" smtClean="0"/>
              <a:t>01-04-2021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289193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AC0F7D-1D02-42F5-9934-10AB9EB64B85}"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256124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C0F7D-1D02-42F5-9934-10AB9EB64B85}" type="datetimeFigureOut">
              <a:rPr lang="en-IN" smtClean="0"/>
              <a:t>01-04-2021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7065B-D4C2-48A8-B5F4-EE642D6D2551}" type="slidenum">
              <a:rPr lang="en-IN" smtClean="0"/>
              <a:t>‹#›</a:t>
            </a:fld>
            <a:endParaRPr lang="en-IN"/>
          </a:p>
        </p:txBody>
      </p:sp>
    </p:spTree>
    <p:extLst>
      <p:ext uri="{BB962C8B-B14F-4D97-AF65-F5344CB8AC3E}">
        <p14:creationId xmlns:p14="http://schemas.microsoft.com/office/powerpoint/2010/main" val="86984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AC0F7D-1D02-42F5-9934-10AB9EB64B85}" type="datetimeFigureOut">
              <a:rPr lang="en-IN" smtClean="0"/>
              <a:t>01-04-2021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47065B-D4C2-48A8-B5F4-EE642D6D2551}" type="slidenum">
              <a:rPr lang="en-IN" smtClean="0"/>
              <a:t>‹#›</a:t>
            </a:fld>
            <a:endParaRPr lang="en-IN"/>
          </a:p>
        </p:txBody>
      </p:sp>
    </p:spTree>
    <p:extLst>
      <p:ext uri="{BB962C8B-B14F-4D97-AF65-F5344CB8AC3E}">
        <p14:creationId xmlns:p14="http://schemas.microsoft.com/office/powerpoint/2010/main" val="11322292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en.m.wikipedia.org/wiki/Demographics_of_Toronto#Ethnic_d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C69B-A9A7-453C-890E-553CD5E553BF}"/>
              </a:ext>
            </a:extLst>
          </p:cNvPr>
          <p:cNvSpPr>
            <a:spLocks noGrp="1"/>
          </p:cNvSpPr>
          <p:nvPr>
            <p:ph type="ctrTitle"/>
          </p:nvPr>
        </p:nvSpPr>
        <p:spPr/>
        <p:txBody>
          <a:bodyPr/>
          <a:lstStyle/>
          <a:p>
            <a:r>
              <a:rPr lang="en-IN" sz="32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Exploring Toronto neighbourhood for opening an Indian Restaurant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4B1294BE-8D33-42A5-8622-CB0EAA3432AD}"/>
              </a:ext>
            </a:extLst>
          </p:cNvPr>
          <p:cNvSpPr>
            <a:spLocks noGrp="1"/>
          </p:cNvSpPr>
          <p:nvPr>
            <p:ph type="subTitle" idx="1"/>
          </p:nvPr>
        </p:nvSpPr>
        <p:spPr/>
        <p:txBody>
          <a:bodyPr/>
          <a:lstStyle/>
          <a:p>
            <a:r>
              <a:rPr lang="en-US" dirty="0"/>
              <a:t>By Abhijit Chatterjee</a:t>
            </a:r>
          </a:p>
          <a:p>
            <a:r>
              <a:rPr lang="en-IN" dirty="0"/>
              <a:t>31-Mar-21</a:t>
            </a:r>
          </a:p>
        </p:txBody>
      </p:sp>
    </p:spTree>
    <p:extLst>
      <p:ext uri="{BB962C8B-B14F-4D97-AF65-F5344CB8AC3E}">
        <p14:creationId xmlns:p14="http://schemas.microsoft.com/office/powerpoint/2010/main" val="321056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66800" y="286603"/>
            <a:ext cx="10058400" cy="1290906"/>
          </a:xfrm>
        </p:spPr>
        <p:txBody>
          <a:bodyPr>
            <a:normAutofit/>
          </a:bodyPr>
          <a:lstStyle/>
          <a:p>
            <a:r>
              <a:rPr lang="en-US" sz="2400" b="1" dirty="0"/>
              <a:t>Discussion and Conclusion</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a:xfrm>
            <a:off x="641823" y="1326088"/>
            <a:ext cx="8596668" cy="3880773"/>
          </a:xfrm>
        </p:spPr>
        <p:txBody>
          <a:bodyPr>
            <a:normAutofit/>
          </a:bodyPr>
          <a:lstStyle/>
          <a:p>
            <a:pPr marL="0" lvl="0" indent="0">
              <a:lnSpc>
                <a:spcPct val="107000"/>
              </a:lnSpc>
              <a:spcBef>
                <a:spcPts val="50"/>
              </a:spcBef>
              <a:spcAft>
                <a:spcPts val="50"/>
              </a:spcAft>
              <a:buNone/>
            </a:pPr>
            <a:r>
              <a:rPr lang="en-IN" sz="1200" b="1" dirty="0">
                <a:effectLst/>
                <a:latin typeface="Arial" panose="020B0604020202020204" pitchFamily="34" charset="0"/>
                <a:ea typeface="Calibri" panose="020F0502020204030204" pitchFamily="34" charset="0"/>
                <a:cs typeface="Times New Roman" panose="02020603050405020304" pitchFamily="18" charset="0"/>
              </a:rPr>
              <a:t>Discussion</a:t>
            </a:r>
          </a:p>
          <a:p>
            <a:pPr marL="342900" lvl="0" indent="-342900">
              <a:lnSpc>
                <a:spcPct val="107000"/>
              </a:lnSpc>
              <a:spcBef>
                <a:spcPts val="50"/>
              </a:spcBef>
              <a:spcAft>
                <a:spcPts val="50"/>
              </a:spcAft>
              <a:buFont typeface="Wingdings" panose="05000000000000000000" pitchFamily="2"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The Boroughs like Central Toronto, Downtown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Toronto,East</a:t>
            </a:r>
            <a:r>
              <a:rPr lang="en-IN" sz="1200" dirty="0">
                <a:effectLst/>
                <a:latin typeface="Arial" panose="020B0604020202020204" pitchFamily="34" charset="0"/>
                <a:ea typeface="Calibri" panose="020F0502020204030204" pitchFamily="34" charset="0"/>
                <a:cs typeface="Times New Roman" panose="02020603050405020304" pitchFamily="18" charset="0"/>
              </a:rPr>
              <a:t>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Toronto,East</a:t>
            </a:r>
            <a:r>
              <a:rPr lang="en-IN" sz="1200" dirty="0">
                <a:effectLst/>
                <a:latin typeface="Arial" panose="020B0604020202020204" pitchFamily="34" charset="0"/>
                <a:ea typeface="Calibri" panose="020F0502020204030204" pitchFamily="34" charset="0"/>
                <a:cs typeface="Times New Roman" panose="02020603050405020304" pitchFamily="18" charset="0"/>
              </a:rPr>
              <a:t> York, North York, Scarborough are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sparsly</a:t>
            </a:r>
            <a:r>
              <a:rPr lang="en-IN" sz="1200" dirty="0">
                <a:effectLst/>
                <a:latin typeface="Arial" panose="020B0604020202020204" pitchFamily="34" charset="0"/>
                <a:ea typeface="Calibri" panose="020F0502020204030204" pitchFamily="34" charset="0"/>
                <a:cs typeface="Times New Roman" panose="02020603050405020304" pitchFamily="18" charset="0"/>
              </a:rPr>
              <a:t> or densely populated with Indian Restaurant.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50"/>
              </a:spcBef>
              <a:spcAft>
                <a:spcPts val="50"/>
              </a:spcAft>
              <a:buFont typeface="Wingdings" panose="05000000000000000000" pitchFamily="2"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From the Indian population bar chart, it is also clearly visible that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scarborogh</a:t>
            </a:r>
            <a:r>
              <a:rPr lang="en-IN" sz="1200" dirty="0">
                <a:effectLst/>
                <a:latin typeface="Arial" panose="020B0604020202020204" pitchFamily="34" charset="0"/>
                <a:ea typeface="Calibri" panose="020F0502020204030204" pitchFamily="34" charset="0"/>
                <a:cs typeface="Times New Roman" panose="02020603050405020304" pitchFamily="18" charset="0"/>
              </a:rPr>
              <a:t> is also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modertely</a:t>
            </a:r>
            <a:r>
              <a:rPr lang="en-IN" sz="1200" dirty="0">
                <a:effectLst/>
                <a:latin typeface="Arial" panose="020B0604020202020204" pitchFamily="34" charset="0"/>
                <a:ea typeface="Calibri" panose="020F0502020204030204" pitchFamily="34" charset="0"/>
                <a:cs typeface="Times New Roman" panose="02020603050405020304" pitchFamily="18" charset="0"/>
              </a:rPr>
              <a:t> populated with Indians.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50"/>
              </a:spcBef>
              <a:spcAft>
                <a:spcPts val="50"/>
              </a:spcAft>
              <a:buFont typeface="Wingdings" panose="05000000000000000000" pitchFamily="2"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So opening a restaurant in Scarborough might attract good foot fall but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competetion</a:t>
            </a:r>
            <a:r>
              <a:rPr lang="en-IN" sz="1200" dirty="0">
                <a:effectLst/>
                <a:latin typeface="Arial" panose="020B0604020202020204" pitchFamily="34" charset="0"/>
                <a:ea typeface="Calibri" panose="020F0502020204030204" pitchFamily="34" charset="0"/>
                <a:cs typeface="Times New Roman" panose="02020603050405020304" pitchFamily="18" charset="0"/>
              </a:rPr>
              <a:t> will be high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50"/>
              </a:spcBef>
              <a:spcAft>
                <a:spcPts val="50"/>
              </a:spcAft>
              <a:buFont typeface="Wingdings" panose="05000000000000000000" pitchFamily="2" charset="2"/>
              <a:buChar char=""/>
            </a:pPr>
            <a:r>
              <a:rPr lang="en-IN" sz="1200" dirty="0" err="1">
                <a:effectLst/>
                <a:latin typeface="Arial" panose="020B0604020202020204" pitchFamily="34" charset="0"/>
                <a:ea typeface="Calibri" panose="020F0502020204030204" pitchFamily="34" charset="0"/>
                <a:cs typeface="Times New Roman" panose="02020603050405020304" pitchFamily="18" charset="0"/>
              </a:rPr>
              <a:t>Etobicocke</a:t>
            </a:r>
            <a:r>
              <a:rPr lang="en-IN" sz="1200" dirty="0">
                <a:effectLst/>
                <a:latin typeface="Arial" panose="020B0604020202020204" pitchFamily="34" charset="0"/>
                <a:ea typeface="Calibri" panose="020F0502020204030204" pitchFamily="34" charset="0"/>
                <a:cs typeface="Times New Roman" panose="02020603050405020304" pitchFamily="18" charset="0"/>
              </a:rPr>
              <a:t> is one borough which have most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densly</a:t>
            </a:r>
            <a:r>
              <a:rPr lang="en-IN" sz="1200" dirty="0">
                <a:effectLst/>
                <a:latin typeface="Arial" panose="020B0604020202020204" pitchFamily="34" charset="0"/>
                <a:ea typeface="Calibri" panose="020F0502020204030204" pitchFamily="34" charset="0"/>
                <a:cs typeface="Times New Roman" panose="02020603050405020304" pitchFamily="18" charset="0"/>
              </a:rPr>
              <a:t>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indian</a:t>
            </a:r>
            <a:r>
              <a:rPr lang="en-IN" sz="1200" dirty="0">
                <a:effectLst/>
                <a:latin typeface="Arial" panose="020B0604020202020204" pitchFamily="34" charset="0"/>
                <a:ea typeface="Calibri" panose="020F0502020204030204" pitchFamily="34" charset="0"/>
                <a:cs typeface="Times New Roman" panose="02020603050405020304" pitchFamily="18" charset="0"/>
              </a:rPr>
              <a:t> population.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50"/>
              </a:spcBef>
              <a:spcAft>
                <a:spcPts val="50"/>
              </a:spcAft>
              <a:buFont typeface="Wingdings" panose="05000000000000000000" pitchFamily="2"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Also there is no Indian Restaurant in </a:t>
            </a:r>
            <a:r>
              <a:rPr lang="en-IN" sz="1200" dirty="0" err="1">
                <a:effectLst/>
                <a:latin typeface="Arial" panose="020B0604020202020204" pitchFamily="34" charset="0"/>
                <a:ea typeface="Calibri" panose="020F0502020204030204" pitchFamily="34" charset="0"/>
                <a:cs typeface="Times New Roman" panose="02020603050405020304" pitchFamily="18" charset="0"/>
              </a:rPr>
              <a:t>Etobicocke</a:t>
            </a:r>
            <a:r>
              <a:rPr lang="en-IN" sz="1200" dirty="0">
                <a:effectLst/>
                <a:latin typeface="Arial" panose="020B0604020202020204" pitchFamily="34" charset="0"/>
                <a:ea typeface="Calibri" panose="020F0502020204030204" pitchFamily="34" charset="0"/>
                <a:cs typeface="Times New Roman" panose="02020603050405020304" pitchFamily="18" charset="0"/>
              </a:rPr>
              <a:t> borough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50"/>
              </a:spcBef>
              <a:spcAft>
                <a:spcPts val="50"/>
              </a:spcAft>
              <a:buFont typeface="Wingdings" panose="05000000000000000000" pitchFamily="2"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Other boroughs like West Toronto, York, Queen's Park, Etobicoke, Mississauga Canada Post Gateway Processing Centre neither have Indian population, nor have Indian Restaurant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a:p>
            <a:pPr marL="0" indent="0">
              <a:buNone/>
            </a:pPr>
            <a:r>
              <a:rPr lang="en-IN" sz="1600" b="1" dirty="0"/>
              <a:t>Conclusion:</a:t>
            </a:r>
          </a:p>
          <a:p>
            <a:pPr marL="0" indent="0">
              <a:buNone/>
            </a:pPr>
            <a:r>
              <a:rPr lang="en-IN"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With Above analysis, it is recommended to leave Scarborough to avoid Higher competition which would impact the lesser profitability. </a:t>
            </a:r>
            <a:r>
              <a:rPr lang="en-IN" sz="1200" b="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Etobicoke is the Borough which should be considered to open Indian Restaurant due to heavy Indian Population and Limited to no competition.</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600" b="1" dirty="0"/>
          </a:p>
        </p:txBody>
      </p:sp>
    </p:spTree>
    <p:extLst>
      <p:ext uri="{BB962C8B-B14F-4D97-AF65-F5344CB8AC3E}">
        <p14:creationId xmlns:p14="http://schemas.microsoft.com/office/powerpoint/2010/main" val="151489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97280" y="286604"/>
            <a:ext cx="9413881" cy="805350"/>
          </a:xfrm>
        </p:spPr>
        <p:txBody>
          <a:bodyPr>
            <a:normAutofit/>
          </a:bodyPr>
          <a:lstStyle/>
          <a:p>
            <a:r>
              <a:rPr lang="en-US" sz="2400" b="1" dirty="0"/>
              <a:t>Business Problem &amp; Beneficiaries</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p:txBody>
          <a:bodyPr>
            <a:normAutofit/>
          </a:bodyPr>
          <a:lstStyle/>
          <a:p>
            <a:pPr marL="0" indent="0">
              <a:buNone/>
            </a:pPr>
            <a:r>
              <a:rPr lang="en-IN" sz="1400" b="1" dirty="0">
                <a:solidFill>
                  <a:srgbClr val="000000"/>
                </a:solidFill>
                <a:effectLst/>
                <a:ea typeface="Calibri" panose="020F0502020204030204" pitchFamily="34" charset="0"/>
                <a:cs typeface="Times New Roman" panose="02020603050405020304" pitchFamily="18" charset="0"/>
              </a:rPr>
              <a:t>Problem</a:t>
            </a:r>
          </a:p>
          <a:p>
            <a:r>
              <a:rPr lang="en-IN" sz="1200" dirty="0">
                <a:solidFill>
                  <a:srgbClr val="000000"/>
                </a:solidFill>
                <a:effectLst/>
                <a:ea typeface="Calibri" panose="020F0502020204030204" pitchFamily="34" charset="0"/>
                <a:cs typeface="Times New Roman" panose="02020603050405020304" pitchFamily="18" charset="0"/>
              </a:rPr>
              <a:t>In a city like Toronto, it is difficult to identify a suitable location where an entrepreneur can open an Indian Restaurant which will be able to attract and serve authentic traditional Indian food to maximum customer which in turn would help to expand the business and to make it profitable. Our Project is to explore Toronto neighbourhoods and recommend best suitable location to open an Indian Restaurant</a:t>
            </a:r>
          </a:p>
          <a:p>
            <a:endParaRPr lang="en-IN" sz="1400" b="1" dirty="0">
              <a:ea typeface="Calibri" panose="020F0502020204030204" pitchFamily="34" charset="0"/>
              <a:cs typeface="Times New Roman" panose="02020603050405020304" pitchFamily="18" charset="0"/>
            </a:endParaRPr>
          </a:p>
          <a:p>
            <a:pPr marL="0" indent="0">
              <a:buNone/>
            </a:pPr>
            <a:r>
              <a:rPr lang="en-IN" sz="1400" b="1" dirty="0">
                <a:effectLst/>
                <a:ea typeface="Calibri" panose="020F0502020204030204" pitchFamily="34" charset="0"/>
                <a:cs typeface="Times New Roman" panose="02020603050405020304" pitchFamily="18" charset="0"/>
              </a:rPr>
              <a:t>Beneficiaries</a:t>
            </a:r>
          </a:p>
          <a:p>
            <a:pPr marL="342900" lvl="0" indent="-342900">
              <a:buFont typeface="Wingdings" panose="05000000000000000000" pitchFamily="2" charset="2"/>
              <a:buChar char=""/>
            </a:pPr>
            <a:r>
              <a:rPr lang="en-IN" sz="1200" dirty="0">
                <a:solidFill>
                  <a:srgbClr val="000000"/>
                </a:solidFill>
                <a:effectLst/>
                <a:ea typeface="Times New Roman" panose="02020603050405020304" pitchFamily="18" charset="0"/>
              </a:rPr>
              <a:t>The Investor/Businessman who wants to invest in the Indian Restaurant start-up and slowly expand their footprint in the segment to make it more profitable.</a:t>
            </a:r>
            <a:endParaRPr lang="en-IN" sz="1200" dirty="0">
              <a:effectLst/>
              <a:ea typeface="Times New Roman" panose="02020603050405020304" pitchFamily="18" charset="0"/>
            </a:endParaRPr>
          </a:p>
          <a:p>
            <a:pPr marL="342900" lvl="0" indent="-342900">
              <a:buFont typeface="Wingdings" panose="05000000000000000000" pitchFamily="2" charset="2"/>
              <a:buChar char=""/>
            </a:pPr>
            <a:r>
              <a:rPr lang="en-IN" sz="1200" dirty="0">
                <a:solidFill>
                  <a:srgbClr val="000000"/>
                </a:solidFill>
                <a:effectLst/>
                <a:ea typeface="Times New Roman" panose="02020603050405020304" pitchFamily="18" charset="0"/>
              </a:rPr>
              <a:t>The professionals in different fields who wants to own an Indian restaurant will be beneficial from this project by understanding different pros and cons, the competition in the field one can expect, analysing the expected customer footfall to generate profitability and to become a successful entrepreneur.</a:t>
            </a:r>
            <a:endParaRPr lang="en-IN" sz="1200" dirty="0">
              <a:effectLst/>
              <a:ea typeface="Times New Roman" panose="02020603050405020304" pitchFamily="18" charset="0"/>
            </a:endParaRPr>
          </a:p>
          <a:p>
            <a:pPr marL="342900" lvl="0" indent="-342900">
              <a:buFont typeface="Wingdings" panose="05000000000000000000" pitchFamily="2" charset="2"/>
              <a:buChar char=""/>
            </a:pPr>
            <a:r>
              <a:rPr lang="en-IN" sz="1200" dirty="0">
                <a:solidFill>
                  <a:srgbClr val="000000"/>
                </a:solidFill>
                <a:effectLst/>
                <a:ea typeface="Times New Roman" panose="02020603050405020304" pitchFamily="18" charset="0"/>
              </a:rPr>
              <a:t>The Indian crowd living in areas who wants to taste the authentic food of India but having limited option will be beneficial from this project.</a:t>
            </a:r>
            <a:endParaRPr lang="en-IN" sz="1200" dirty="0">
              <a:effectLst/>
              <a:ea typeface="Times New Roman" panose="02020603050405020304" pitchFamily="18" charset="0"/>
            </a:endParaRPr>
          </a:p>
          <a:p>
            <a:endParaRPr lang="en-IN" sz="1600" dirty="0"/>
          </a:p>
        </p:txBody>
      </p:sp>
    </p:spTree>
    <p:extLst>
      <p:ext uri="{BB962C8B-B14F-4D97-AF65-F5344CB8AC3E}">
        <p14:creationId xmlns:p14="http://schemas.microsoft.com/office/powerpoint/2010/main" val="117549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97280" y="286603"/>
            <a:ext cx="10058400" cy="1338011"/>
          </a:xfrm>
        </p:spPr>
        <p:txBody>
          <a:bodyPr>
            <a:normAutofit/>
          </a:bodyPr>
          <a:lstStyle/>
          <a:p>
            <a:r>
              <a:rPr lang="en-US" sz="2400" b="1" dirty="0"/>
              <a:t>Data Acquisition and Cleaning</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p:txBody>
          <a:bodyPr>
            <a:normAutofit/>
          </a:bodyPr>
          <a:lstStyle/>
          <a:p>
            <a:r>
              <a:rPr lang="en-IN" sz="1500" b="1" dirty="0">
                <a:solidFill>
                  <a:srgbClr val="000000"/>
                </a:solidFill>
                <a:effectLst/>
                <a:ea typeface="Calibri" panose="020F0502020204030204" pitchFamily="34" charset="0"/>
                <a:cs typeface="Times New Roman" panose="02020603050405020304" pitchFamily="18" charset="0"/>
              </a:rPr>
              <a:t>Acquired data from following sources </a:t>
            </a:r>
            <a:r>
              <a:rPr lang="en-IN" sz="1500" b="1" dirty="0">
                <a:solidFill>
                  <a:srgbClr val="000000"/>
                </a:solidFill>
                <a:cs typeface="Times New Roman" panose="02020603050405020304" pitchFamily="18" charset="0"/>
              </a:rPr>
              <a:t>involved:</a:t>
            </a:r>
          </a:p>
          <a:p>
            <a:pPr lvl="1">
              <a:buFont typeface="Wingdings" panose="05000000000000000000" pitchFamily="2" charset="2"/>
              <a:buChar char="q"/>
            </a:pPr>
            <a:r>
              <a:rPr lang="en-IN" sz="1200" b="1" dirty="0">
                <a:solidFill>
                  <a:srgbClr val="000000"/>
                </a:solidFill>
                <a:effectLst/>
                <a:ea typeface="Calibri" panose="020F0502020204030204" pitchFamily="34" charset="0"/>
                <a:cs typeface="Arial" panose="020B0604020202020204" pitchFamily="34" charset="0"/>
              </a:rPr>
              <a:t>List of postal code and Neighbourhood in Toronto :  </a:t>
            </a:r>
            <a:r>
              <a:rPr lang="en-IN" sz="1200" u="sng" dirty="0">
                <a:solidFill>
                  <a:srgbClr val="000000"/>
                </a:solidFill>
                <a:cs typeface="Arial" panose="020B0604020202020204" pitchFamily="34" charset="0"/>
                <a:hlinkClick r:id="rId2">
                  <a:extLst>
                    <a:ext uri="{A12FA001-AC4F-418D-AE19-62706E023703}">
                      <ahyp:hlinkClr xmlns:ahyp="http://schemas.microsoft.com/office/drawing/2018/hyperlinkcolor" val="tx"/>
                    </a:ext>
                  </a:extLst>
                </a:hlinkClick>
              </a:rPr>
              <a:t>https://en.wikipedia.org/wiki/List_of_postal_codes_of_Canada:_M</a:t>
            </a:r>
            <a:endParaRPr lang="en-IN" sz="1200" u="sng" dirty="0">
              <a:solidFill>
                <a:srgbClr val="000000"/>
              </a:solidFill>
              <a:cs typeface="Arial" panose="020B0604020202020204" pitchFamily="34" charset="0"/>
            </a:endParaRPr>
          </a:p>
          <a:p>
            <a:pPr lvl="1">
              <a:buFont typeface="Wingdings" panose="05000000000000000000" pitchFamily="2" charset="2"/>
              <a:buChar char="q"/>
            </a:pPr>
            <a:r>
              <a:rPr lang="en-IN" sz="1200" b="1" dirty="0">
                <a:solidFill>
                  <a:srgbClr val="000000"/>
                </a:solidFill>
                <a:effectLst/>
                <a:ea typeface="Calibri" panose="020F0502020204030204" pitchFamily="34" charset="0"/>
                <a:cs typeface="Arial" panose="020B0604020202020204" pitchFamily="34" charset="0"/>
              </a:rPr>
              <a:t>Geospatial data:  </a:t>
            </a:r>
            <a:r>
              <a:rPr lang="en-IN" sz="1200" u="sng" dirty="0">
                <a:solidFill>
                  <a:srgbClr val="000000"/>
                </a:solidFill>
                <a:cs typeface="Arial" panose="020B0604020202020204" pitchFamily="34" charset="0"/>
                <a:hlinkClick r:id="rId3">
                  <a:extLst>
                    <a:ext uri="{A12FA001-AC4F-418D-AE19-62706E023703}">
                      <ahyp:hlinkClr xmlns:ahyp="http://schemas.microsoft.com/office/drawing/2018/hyperlinkcolor" val="tx"/>
                    </a:ext>
                  </a:extLst>
                </a:hlinkClick>
              </a:rPr>
              <a:t>https://cocl.us/Geospatial_data</a:t>
            </a:r>
            <a:endParaRPr lang="en-IN" sz="1200" u="sng" dirty="0">
              <a:solidFill>
                <a:srgbClr val="000000"/>
              </a:solidFill>
              <a:cs typeface="Arial" panose="020B0604020202020204" pitchFamily="34" charset="0"/>
            </a:endParaRPr>
          </a:p>
          <a:p>
            <a:pPr lvl="1">
              <a:buFont typeface="Wingdings" panose="05000000000000000000" pitchFamily="2" charset="2"/>
              <a:buChar char="q"/>
            </a:pPr>
            <a:r>
              <a:rPr lang="en-IN" sz="1200" b="1" dirty="0">
                <a:solidFill>
                  <a:srgbClr val="000000"/>
                </a:solidFill>
                <a:effectLst/>
                <a:ea typeface="Calibri" panose="020F0502020204030204" pitchFamily="34" charset="0"/>
                <a:cs typeface="Arial" panose="020B0604020202020204" pitchFamily="34" charset="0"/>
              </a:rPr>
              <a:t>Ethnic Population of Toronto:  </a:t>
            </a:r>
            <a:r>
              <a:rPr lang="en-IN" sz="1200" u="sng" dirty="0">
                <a:solidFill>
                  <a:srgbClr val="000000"/>
                </a:solidFill>
                <a:cs typeface="Arial" panose="020B0604020202020204" pitchFamily="34" charset="0"/>
                <a:hlinkClick r:id="rId4">
                  <a:extLst>
                    <a:ext uri="{A12FA001-AC4F-418D-AE19-62706E023703}">
                      <ahyp:hlinkClr xmlns:ahyp="http://schemas.microsoft.com/office/drawing/2018/hyperlinkcolor" val="tx"/>
                    </a:ext>
                  </a:extLst>
                </a:hlinkClick>
              </a:rPr>
              <a:t>https://en.m.wikipedia.org/wiki/Demographics_of_Toronto#Ethnic_diversity</a:t>
            </a:r>
            <a:endParaRPr lang="en-IN" sz="1200" u="sng" dirty="0">
              <a:solidFill>
                <a:srgbClr val="000000"/>
              </a:solidFill>
              <a:cs typeface="Arial" panose="020B0604020202020204" pitchFamily="34" charset="0"/>
            </a:endParaRPr>
          </a:p>
          <a:p>
            <a:pPr lvl="1">
              <a:buFont typeface="Wingdings" panose="05000000000000000000" pitchFamily="2" charset="2"/>
              <a:buChar char="q"/>
            </a:pPr>
            <a:r>
              <a:rPr lang="en-IN" sz="1200" b="1" dirty="0">
                <a:solidFill>
                  <a:srgbClr val="000000"/>
                </a:solidFill>
                <a:effectLst/>
                <a:ea typeface="Calibri" panose="020F0502020204030204" pitchFamily="34" charset="0"/>
                <a:cs typeface="Arial" panose="020B0604020202020204" pitchFamily="34" charset="0"/>
              </a:rPr>
              <a:t>Location Data using Foursquare API</a:t>
            </a:r>
            <a:endParaRPr lang="en-IN" sz="1200" dirty="0">
              <a:effectLst/>
              <a:ea typeface="Times New Roman" panose="02020603050405020304" pitchFamily="18" charset="0"/>
              <a:cs typeface="Arial" panose="020B0604020202020204" pitchFamily="34" charset="0"/>
            </a:endParaRPr>
          </a:p>
          <a:p>
            <a:r>
              <a:rPr lang="en-IN" sz="1500" b="1" dirty="0">
                <a:effectLst/>
                <a:ea typeface="Calibri" panose="020F0502020204030204" pitchFamily="34" charset="0"/>
                <a:cs typeface="Times New Roman" panose="02020603050405020304" pitchFamily="18" charset="0"/>
              </a:rPr>
              <a:t>Data Cleaning:</a:t>
            </a:r>
          </a:p>
          <a:p>
            <a:pPr lvl="1">
              <a:buFont typeface="Wingdings" panose="05000000000000000000" pitchFamily="2" charset="2"/>
              <a:buChar char="q"/>
            </a:pPr>
            <a:r>
              <a:rPr lang="en-IN" sz="1200" dirty="0">
                <a:solidFill>
                  <a:srgbClr val="000000"/>
                </a:solidFill>
                <a:effectLst/>
                <a:ea typeface="Times New Roman" panose="02020603050405020304" pitchFamily="18" charset="0"/>
              </a:rPr>
              <a:t>Data retrieved from wiki in raw format is cleaned and formatted</a:t>
            </a:r>
          </a:p>
          <a:p>
            <a:pPr lvl="1">
              <a:buFont typeface="Wingdings" panose="05000000000000000000" pitchFamily="2" charset="2"/>
              <a:buChar char="q"/>
            </a:pPr>
            <a:r>
              <a:rPr lang="en-IN" sz="1200" dirty="0">
                <a:solidFill>
                  <a:srgbClr val="000000"/>
                </a:solidFill>
                <a:ea typeface="Times New Roman" panose="02020603050405020304" pitchFamily="18" charset="0"/>
              </a:rPr>
              <a:t>Location data and postal code merged</a:t>
            </a:r>
          </a:p>
          <a:p>
            <a:pPr lvl="1">
              <a:buFont typeface="Wingdings" panose="05000000000000000000" pitchFamily="2" charset="2"/>
              <a:buChar char="q"/>
            </a:pPr>
            <a:r>
              <a:rPr lang="en-IN" sz="1200" dirty="0">
                <a:solidFill>
                  <a:srgbClr val="000000"/>
                </a:solidFill>
                <a:effectLst/>
                <a:ea typeface="Times New Roman" panose="02020603050405020304" pitchFamily="18" charset="0"/>
              </a:rPr>
              <a:t>Ethnic population data converted into standard format for Indian Ethnic</a:t>
            </a:r>
            <a:endParaRPr lang="en-IN" sz="1200" dirty="0">
              <a:effectLst/>
              <a:ea typeface="Times New Roman" panose="02020603050405020304" pitchFamily="18" charset="0"/>
            </a:endParaRPr>
          </a:p>
          <a:p>
            <a:endParaRPr lang="en-IN" sz="1600" dirty="0"/>
          </a:p>
        </p:txBody>
      </p:sp>
    </p:spTree>
    <p:extLst>
      <p:ext uri="{BB962C8B-B14F-4D97-AF65-F5344CB8AC3E}">
        <p14:creationId xmlns:p14="http://schemas.microsoft.com/office/powerpoint/2010/main" val="338677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97280" y="286603"/>
            <a:ext cx="10058400" cy="1338011"/>
          </a:xfrm>
        </p:spPr>
        <p:txBody>
          <a:bodyPr>
            <a:normAutofit/>
          </a:bodyPr>
          <a:lstStyle/>
          <a:p>
            <a:r>
              <a:rPr lang="en-US" sz="2400" b="1" dirty="0"/>
              <a:t>Different Dataset</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p:txBody>
          <a:bodyPr>
            <a:normAutofit/>
          </a:bodyPr>
          <a:lstStyle/>
          <a:p>
            <a:r>
              <a:rPr lang="en-IN" sz="1500" b="1" dirty="0">
                <a:solidFill>
                  <a:srgbClr val="000000"/>
                </a:solidFill>
                <a:effectLst/>
                <a:ea typeface="Calibri" panose="020F0502020204030204" pitchFamily="34" charset="0"/>
                <a:cs typeface="Times New Roman" panose="02020603050405020304" pitchFamily="18" charset="0"/>
              </a:rPr>
              <a:t>Location and Postal code</a:t>
            </a:r>
            <a:r>
              <a:rPr lang="en-IN" sz="1500" b="1" dirty="0">
                <a:solidFill>
                  <a:srgbClr val="000000"/>
                </a:solidFill>
                <a:cs typeface="Times New Roman" panose="02020603050405020304" pitchFamily="18" charset="0"/>
              </a:rPr>
              <a:t>:</a:t>
            </a:r>
          </a:p>
          <a:p>
            <a:endParaRPr lang="en-IN" sz="1600" dirty="0"/>
          </a:p>
          <a:p>
            <a:endParaRPr lang="en-IN" sz="1600" dirty="0"/>
          </a:p>
          <a:p>
            <a:r>
              <a:rPr lang="en-IN" sz="1600" b="1" dirty="0"/>
              <a:t>Ethnic Data</a:t>
            </a:r>
          </a:p>
          <a:p>
            <a:endParaRPr lang="en-IN" sz="1600" dirty="0"/>
          </a:p>
          <a:p>
            <a:endParaRPr lang="en-IN" sz="1600" dirty="0"/>
          </a:p>
          <a:p>
            <a:endParaRPr lang="en-IN" sz="1600" dirty="0"/>
          </a:p>
          <a:p>
            <a:r>
              <a:rPr lang="en-IN" sz="1600" b="1" dirty="0" err="1"/>
              <a:t>FourSqaure</a:t>
            </a:r>
            <a:r>
              <a:rPr lang="en-IN" sz="1600" b="1" dirty="0"/>
              <a:t> Data</a:t>
            </a:r>
          </a:p>
          <a:p>
            <a:endParaRPr lang="en-IN" sz="1600" dirty="0"/>
          </a:p>
          <a:p>
            <a:endParaRPr lang="en-IN" sz="1600" dirty="0"/>
          </a:p>
        </p:txBody>
      </p:sp>
      <p:pic>
        <p:nvPicPr>
          <p:cNvPr id="5" name="Picture 4">
            <a:extLst>
              <a:ext uri="{FF2B5EF4-FFF2-40B4-BE49-F238E27FC236}">
                <a16:creationId xmlns:a16="http://schemas.microsoft.com/office/drawing/2014/main" id="{331C399A-8715-40DC-A9D4-576BC5AB05F4}"/>
              </a:ext>
            </a:extLst>
          </p:cNvPr>
          <p:cNvPicPr>
            <a:picLocks noChangeAspect="1"/>
          </p:cNvPicPr>
          <p:nvPr/>
        </p:nvPicPr>
        <p:blipFill>
          <a:blip r:embed="rId2"/>
          <a:stretch>
            <a:fillRect/>
          </a:stretch>
        </p:blipFill>
        <p:spPr>
          <a:xfrm>
            <a:off x="3575398" y="2163317"/>
            <a:ext cx="5167313" cy="758202"/>
          </a:xfrm>
          <a:prstGeom prst="rect">
            <a:avLst/>
          </a:prstGeom>
        </p:spPr>
      </p:pic>
      <p:pic>
        <p:nvPicPr>
          <p:cNvPr id="7" name="Picture 6">
            <a:extLst>
              <a:ext uri="{FF2B5EF4-FFF2-40B4-BE49-F238E27FC236}">
                <a16:creationId xmlns:a16="http://schemas.microsoft.com/office/drawing/2014/main" id="{99B6F634-198F-4679-B436-E640AE1FC8CA}"/>
              </a:ext>
            </a:extLst>
          </p:cNvPr>
          <p:cNvPicPr>
            <a:picLocks noChangeAspect="1"/>
          </p:cNvPicPr>
          <p:nvPr/>
        </p:nvPicPr>
        <p:blipFill>
          <a:blip r:embed="rId3"/>
          <a:stretch>
            <a:fillRect/>
          </a:stretch>
        </p:blipFill>
        <p:spPr>
          <a:xfrm>
            <a:off x="2221230" y="3352737"/>
            <a:ext cx="3905250" cy="1276350"/>
          </a:xfrm>
          <a:prstGeom prst="rect">
            <a:avLst/>
          </a:prstGeom>
        </p:spPr>
      </p:pic>
      <p:pic>
        <p:nvPicPr>
          <p:cNvPr id="9" name="Picture 8">
            <a:extLst>
              <a:ext uri="{FF2B5EF4-FFF2-40B4-BE49-F238E27FC236}">
                <a16:creationId xmlns:a16="http://schemas.microsoft.com/office/drawing/2014/main" id="{68FB08AB-7B61-4EE9-85EC-9973436A5F08}"/>
              </a:ext>
            </a:extLst>
          </p:cNvPr>
          <p:cNvPicPr>
            <a:picLocks noChangeAspect="1"/>
          </p:cNvPicPr>
          <p:nvPr/>
        </p:nvPicPr>
        <p:blipFill>
          <a:blip r:embed="rId4"/>
          <a:stretch>
            <a:fillRect/>
          </a:stretch>
        </p:blipFill>
        <p:spPr>
          <a:xfrm>
            <a:off x="2063577" y="5165062"/>
            <a:ext cx="7210425" cy="876300"/>
          </a:xfrm>
          <a:prstGeom prst="rect">
            <a:avLst/>
          </a:prstGeom>
        </p:spPr>
      </p:pic>
    </p:spTree>
    <p:extLst>
      <p:ext uri="{BB962C8B-B14F-4D97-AF65-F5344CB8AC3E}">
        <p14:creationId xmlns:p14="http://schemas.microsoft.com/office/powerpoint/2010/main" val="93790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66800" y="286603"/>
            <a:ext cx="10058400" cy="1290906"/>
          </a:xfrm>
        </p:spPr>
        <p:txBody>
          <a:bodyPr>
            <a:normAutofit/>
          </a:bodyPr>
          <a:lstStyle/>
          <a:p>
            <a:r>
              <a:rPr lang="en-US" sz="2400" b="1" dirty="0"/>
              <a:t>Indian Restaurant Population</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p:txBody>
          <a:bodyPr>
            <a:normAutofit/>
          </a:bodyPr>
          <a:lstStyle/>
          <a:p>
            <a:r>
              <a:rPr lang="en-US" sz="1600" dirty="0"/>
              <a:t> </a:t>
            </a:r>
            <a:endParaRPr lang="en-IN" sz="1600" dirty="0"/>
          </a:p>
        </p:txBody>
      </p:sp>
      <p:pic>
        <p:nvPicPr>
          <p:cNvPr id="6" name="Picture 5">
            <a:extLst>
              <a:ext uri="{FF2B5EF4-FFF2-40B4-BE49-F238E27FC236}">
                <a16:creationId xmlns:a16="http://schemas.microsoft.com/office/drawing/2014/main" id="{AB5DDD5A-904C-451B-8247-347D25C8B68B}"/>
              </a:ext>
            </a:extLst>
          </p:cNvPr>
          <p:cNvPicPr>
            <a:picLocks noChangeAspect="1"/>
          </p:cNvPicPr>
          <p:nvPr/>
        </p:nvPicPr>
        <p:blipFill>
          <a:blip r:embed="rId2"/>
          <a:stretch>
            <a:fillRect/>
          </a:stretch>
        </p:blipFill>
        <p:spPr>
          <a:xfrm>
            <a:off x="1578122" y="1109600"/>
            <a:ext cx="6500558" cy="5644613"/>
          </a:xfrm>
          <a:prstGeom prst="rect">
            <a:avLst/>
          </a:prstGeom>
        </p:spPr>
      </p:pic>
    </p:spTree>
    <p:extLst>
      <p:ext uri="{BB962C8B-B14F-4D97-AF65-F5344CB8AC3E}">
        <p14:creationId xmlns:p14="http://schemas.microsoft.com/office/powerpoint/2010/main" val="356361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66800" y="286603"/>
            <a:ext cx="10058400" cy="1290906"/>
          </a:xfrm>
        </p:spPr>
        <p:txBody>
          <a:bodyPr>
            <a:normAutofit/>
          </a:bodyPr>
          <a:lstStyle/>
          <a:p>
            <a:r>
              <a:rPr lang="en-US" sz="2400" b="1" dirty="0"/>
              <a:t>Indian Ethnic Population</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p:txBody>
          <a:bodyPr>
            <a:normAutofit/>
          </a:bodyPr>
          <a:lstStyle/>
          <a:p>
            <a:pPr marL="0" indent="0">
              <a:buNone/>
            </a:pPr>
            <a:r>
              <a:rPr lang="en-US" sz="1600" dirty="0"/>
              <a:t> </a:t>
            </a:r>
            <a:endParaRPr lang="en-IN" sz="1600" dirty="0"/>
          </a:p>
        </p:txBody>
      </p:sp>
      <p:pic>
        <p:nvPicPr>
          <p:cNvPr id="5" name="Picture 4">
            <a:extLst>
              <a:ext uri="{FF2B5EF4-FFF2-40B4-BE49-F238E27FC236}">
                <a16:creationId xmlns:a16="http://schemas.microsoft.com/office/drawing/2014/main" id="{D615A6EC-BA49-49F1-856C-4E49C94E65F2}"/>
              </a:ext>
            </a:extLst>
          </p:cNvPr>
          <p:cNvPicPr>
            <a:picLocks noChangeAspect="1"/>
          </p:cNvPicPr>
          <p:nvPr/>
        </p:nvPicPr>
        <p:blipFill>
          <a:blip r:embed="rId2"/>
          <a:stretch>
            <a:fillRect/>
          </a:stretch>
        </p:blipFill>
        <p:spPr>
          <a:xfrm>
            <a:off x="1619758" y="932056"/>
            <a:ext cx="5934075" cy="5676900"/>
          </a:xfrm>
          <a:prstGeom prst="rect">
            <a:avLst/>
          </a:prstGeom>
        </p:spPr>
      </p:pic>
    </p:spTree>
    <p:extLst>
      <p:ext uri="{BB962C8B-B14F-4D97-AF65-F5344CB8AC3E}">
        <p14:creationId xmlns:p14="http://schemas.microsoft.com/office/powerpoint/2010/main" val="65674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66800" y="286603"/>
            <a:ext cx="10058400" cy="1290906"/>
          </a:xfrm>
        </p:spPr>
        <p:txBody>
          <a:bodyPr>
            <a:normAutofit/>
          </a:bodyPr>
          <a:lstStyle/>
          <a:p>
            <a:r>
              <a:rPr lang="en-US" sz="2400" b="1" dirty="0"/>
              <a:t>Relationship between Indian Restaurant and </a:t>
            </a:r>
            <a:br>
              <a:rPr lang="en-US" sz="2400" b="1" dirty="0"/>
            </a:br>
            <a:r>
              <a:rPr lang="en-US" sz="2400" b="1" dirty="0"/>
              <a:t>Indian Population</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p:txBody>
          <a:bodyPr>
            <a:normAutofit/>
          </a:bodyPr>
          <a:lstStyle/>
          <a:p>
            <a:pPr marL="0" indent="0">
              <a:buNone/>
            </a:pPr>
            <a:r>
              <a:rPr lang="en-US" sz="1400" dirty="0"/>
              <a:t> </a:t>
            </a:r>
            <a:r>
              <a:rPr lang="en-IN" sz="1600" dirty="0">
                <a:effectLst/>
                <a:latin typeface="Arial" panose="020B0604020202020204" pitchFamily="34" charset="0"/>
                <a:ea typeface="Calibri" panose="020F0502020204030204" pitchFamily="34" charset="0"/>
                <a:cs typeface="Times New Roman" panose="02020603050405020304" pitchFamily="18" charset="0"/>
              </a:rPr>
              <a:t>No direct relationship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establieshed</a:t>
            </a:r>
            <a:r>
              <a:rPr lang="en-IN" sz="1600" dirty="0">
                <a:effectLst/>
                <a:latin typeface="Arial" panose="020B0604020202020204" pitchFamily="34" charset="0"/>
                <a:ea typeface="Calibri" panose="020F0502020204030204" pitchFamily="34" charset="0"/>
                <a:cs typeface="Times New Roman" panose="02020603050405020304" pitchFamily="18" charset="0"/>
              </a:rPr>
              <a:t> as the Riding and Neighbourhood are not exactly same. However, for Indian population data, by riding names, most of the ridings are it quite identifiable which Borough it belongs to. Indian Restaurant data also populated by neighbourhood/Borough.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pic>
        <p:nvPicPr>
          <p:cNvPr id="6" name="Picture 5">
            <a:extLst>
              <a:ext uri="{FF2B5EF4-FFF2-40B4-BE49-F238E27FC236}">
                <a16:creationId xmlns:a16="http://schemas.microsoft.com/office/drawing/2014/main" id="{6E85899D-8D45-4063-93CA-045BB32CEE49}"/>
              </a:ext>
            </a:extLst>
          </p:cNvPr>
          <p:cNvPicPr>
            <a:picLocks noChangeAspect="1"/>
          </p:cNvPicPr>
          <p:nvPr/>
        </p:nvPicPr>
        <p:blipFill>
          <a:blip r:embed="rId2"/>
          <a:stretch>
            <a:fillRect/>
          </a:stretch>
        </p:blipFill>
        <p:spPr>
          <a:xfrm>
            <a:off x="1919055" y="3276368"/>
            <a:ext cx="5972175" cy="2009775"/>
          </a:xfrm>
          <a:prstGeom prst="rect">
            <a:avLst/>
          </a:prstGeom>
        </p:spPr>
      </p:pic>
    </p:spTree>
    <p:extLst>
      <p:ext uri="{BB962C8B-B14F-4D97-AF65-F5344CB8AC3E}">
        <p14:creationId xmlns:p14="http://schemas.microsoft.com/office/powerpoint/2010/main" val="86757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66800" y="268848"/>
            <a:ext cx="10058400" cy="1290906"/>
          </a:xfrm>
        </p:spPr>
        <p:txBody>
          <a:bodyPr>
            <a:normAutofit/>
          </a:bodyPr>
          <a:lstStyle/>
          <a:p>
            <a:r>
              <a:rPr lang="en-US" sz="2400" b="1" dirty="0"/>
              <a:t>Classification Model</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a:xfrm>
            <a:off x="668457" y="1839205"/>
            <a:ext cx="8596668" cy="3880773"/>
          </a:xfrm>
        </p:spPr>
        <p:txBody>
          <a:bodyPr>
            <a:normAutofit/>
          </a:bodyPr>
          <a:lstStyle/>
          <a:p>
            <a:pPr marL="0" indent="0">
              <a:buNone/>
            </a:pPr>
            <a:r>
              <a:rPr lang="en-US" sz="1600" dirty="0"/>
              <a:t>Elbow Method: K=6</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Clustering and Plotting:</a:t>
            </a:r>
          </a:p>
          <a:p>
            <a:pPr marL="0" indent="0">
              <a:buNone/>
            </a:pPr>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0124FC55-C290-4EBF-B459-94D79A04F396}"/>
              </a:ext>
            </a:extLst>
          </p:cNvPr>
          <p:cNvPicPr>
            <a:picLocks noChangeAspect="1"/>
          </p:cNvPicPr>
          <p:nvPr/>
        </p:nvPicPr>
        <p:blipFill>
          <a:blip r:embed="rId2"/>
          <a:stretch>
            <a:fillRect/>
          </a:stretch>
        </p:blipFill>
        <p:spPr>
          <a:xfrm>
            <a:off x="3233241" y="1970052"/>
            <a:ext cx="3467100" cy="1962150"/>
          </a:xfrm>
          <a:prstGeom prst="rect">
            <a:avLst/>
          </a:prstGeom>
        </p:spPr>
      </p:pic>
      <p:pic>
        <p:nvPicPr>
          <p:cNvPr id="10" name="Picture 9">
            <a:extLst>
              <a:ext uri="{FF2B5EF4-FFF2-40B4-BE49-F238E27FC236}">
                <a16:creationId xmlns:a16="http://schemas.microsoft.com/office/drawing/2014/main" id="{3C021271-CDFF-4C4B-92A7-23DE4F579FF1}"/>
              </a:ext>
            </a:extLst>
          </p:cNvPr>
          <p:cNvPicPr>
            <a:picLocks noChangeAspect="1"/>
          </p:cNvPicPr>
          <p:nvPr/>
        </p:nvPicPr>
        <p:blipFill>
          <a:blip r:embed="rId3"/>
          <a:stretch>
            <a:fillRect/>
          </a:stretch>
        </p:blipFill>
        <p:spPr>
          <a:xfrm>
            <a:off x="3233241" y="4063049"/>
            <a:ext cx="4972050" cy="2419350"/>
          </a:xfrm>
          <a:prstGeom prst="rect">
            <a:avLst/>
          </a:prstGeom>
        </p:spPr>
      </p:pic>
    </p:spTree>
    <p:extLst>
      <p:ext uri="{BB962C8B-B14F-4D97-AF65-F5344CB8AC3E}">
        <p14:creationId xmlns:p14="http://schemas.microsoft.com/office/powerpoint/2010/main" val="319330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B508-FA5F-4F84-9858-160E5D47E8D8}"/>
              </a:ext>
            </a:extLst>
          </p:cNvPr>
          <p:cNvSpPr>
            <a:spLocks noGrp="1"/>
          </p:cNvSpPr>
          <p:nvPr>
            <p:ph type="title"/>
          </p:nvPr>
        </p:nvSpPr>
        <p:spPr>
          <a:xfrm>
            <a:off x="1066800" y="268848"/>
            <a:ext cx="10058400" cy="1290906"/>
          </a:xfrm>
        </p:spPr>
        <p:txBody>
          <a:bodyPr>
            <a:normAutofit/>
          </a:bodyPr>
          <a:lstStyle/>
          <a:p>
            <a:r>
              <a:rPr lang="en-US" sz="2400" b="1" dirty="0"/>
              <a:t>Indian Restaurant Clusters in Toronto by Borough</a:t>
            </a:r>
            <a:endParaRPr lang="en-IN" sz="2400" b="1" dirty="0"/>
          </a:p>
        </p:txBody>
      </p:sp>
      <p:sp>
        <p:nvSpPr>
          <p:cNvPr id="3" name="Content Placeholder 2">
            <a:extLst>
              <a:ext uri="{FF2B5EF4-FFF2-40B4-BE49-F238E27FC236}">
                <a16:creationId xmlns:a16="http://schemas.microsoft.com/office/drawing/2014/main" id="{56BA866C-5E5D-4443-B80A-3B11F03B28E2}"/>
              </a:ext>
            </a:extLst>
          </p:cNvPr>
          <p:cNvSpPr>
            <a:spLocks noGrp="1"/>
          </p:cNvSpPr>
          <p:nvPr>
            <p:ph idx="1"/>
          </p:nvPr>
        </p:nvSpPr>
        <p:spPr>
          <a:xfrm>
            <a:off x="668457" y="1839205"/>
            <a:ext cx="8596668" cy="3880773"/>
          </a:xfrm>
        </p:spPr>
        <p:txBody>
          <a:bodyPr>
            <a:normAutofit/>
          </a:bodyPr>
          <a:lstStyle/>
          <a:p>
            <a:pPr marL="0" indent="0">
              <a:buNone/>
            </a:pPr>
            <a:r>
              <a:rPr lang="en-US" sz="1600" dirty="0"/>
              <a:t> </a:t>
            </a:r>
          </a:p>
        </p:txBody>
      </p:sp>
      <p:pic>
        <p:nvPicPr>
          <p:cNvPr id="5" name="Picture 4">
            <a:extLst>
              <a:ext uri="{FF2B5EF4-FFF2-40B4-BE49-F238E27FC236}">
                <a16:creationId xmlns:a16="http://schemas.microsoft.com/office/drawing/2014/main" id="{CC1CAA31-05DE-4DF8-9A9C-AFEA10D82715}"/>
              </a:ext>
            </a:extLst>
          </p:cNvPr>
          <p:cNvPicPr>
            <a:picLocks noChangeAspect="1"/>
          </p:cNvPicPr>
          <p:nvPr/>
        </p:nvPicPr>
        <p:blipFill>
          <a:blip r:embed="rId2"/>
          <a:stretch>
            <a:fillRect/>
          </a:stretch>
        </p:blipFill>
        <p:spPr>
          <a:xfrm>
            <a:off x="2517340" y="1138022"/>
            <a:ext cx="5236253" cy="4430676"/>
          </a:xfrm>
          <a:prstGeom prst="rect">
            <a:avLst/>
          </a:prstGeom>
        </p:spPr>
      </p:pic>
    </p:spTree>
    <p:extLst>
      <p:ext uri="{BB962C8B-B14F-4D97-AF65-F5344CB8AC3E}">
        <p14:creationId xmlns:p14="http://schemas.microsoft.com/office/powerpoint/2010/main" val="18104443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566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Helvetica</vt:lpstr>
      <vt:lpstr>Trebuchet MS</vt:lpstr>
      <vt:lpstr>Wingdings</vt:lpstr>
      <vt:lpstr>Wingdings 3</vt:lpstr>
      <vt:lpstr>Facet</vt:lpstr>
      <vt:lpstr>Exploring Toronto neighbourhood for opening an Indian Restaurant </vt:lpstr>
      <vt:lpstr>Business Problem &amp; Beneficiaries</vt:lpstr>
      <vt:lpstr>Data Acquisition and Cleaning</vt:lpstr>
      <vt:lpstr>Different Dataset</vt:lpstr>
      <vt:lpstr>Indian Restaurant Population</vt:lpstr>
      <vt:lpstr>Indian Ethnic Population</vt:lpstr>
      <vt:lpstr>Relationship between Indian Restaurant and  Indian Population</vt:lpstr>
      <vt:lpstr>Classification Model</vt:lpstr>
      <vt:lpstr>Indian Restaurant Clusters in Toronto by Borough</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Toronto neighbourhood for opening an Indian Restaurant</dc:title>
  <dc:creator>Arpita</dc:creator>
  <cp:lastModifiedBy>Arpita</cp:lastModifiedBy>
  <cp:revision>5</cp:revision>
  <dcterms:created xsi:type="dcterms:W3CDTF">2021-04-01T11:01:20Z</dcterms:created>
  <dcterms:modified xsi:type="dcterms:W3CDTF">2021-04-01T11:38:36Z</dcterms:modified>
</cp:coreProperties>
</file>