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00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AD14-2388-4BD5-B864-5511CBDDBDBF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D8B83-CF30-4F16-8F1C-72A14B6B2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96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AD14-2388-4BD5-B864-5511CBDDBDBF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D8B83-CF30-4F16-8F1C-72A14B6B2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22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AD14-2388-4BD5-B864-5511CBDDBDBF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D8B83-CF30-4F16-8F1C-72A14B6B2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9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AD14-2388-4BD5-B864-5511CBDDBDBF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D8B83-CF30-4F16-8F1C-72A14B6B2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10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AD14-2388-4BD5-B864-5511CBDDBDBF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D8B83-CF30-4F16-8F1C-72A14B6B2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3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AD14-2388-4BD5-B864-5511CBDDBDBF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D8B83-CF30-4F16-8F1C-72A14B6B2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8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AD14-2388-4BD5-B864-5511CBDDBDBF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D8B83-CF30-4F16-8F1C-72A14B6B2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66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AD14-2388-4BD5-B864-5511CBDDBDBF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D8B83-CF30-4F16-8F1C-72A14B6B2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61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AD14-2388-4BD5-B864-5511CBDDBDBF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D8B83-CF30-4F16-8F1C-72A14B6B2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0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AD14-2388-4BD5-B864-5511CBDDBDBF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D8B83-CF30-4F16-8F1C-72A14B6B2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35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AD14-2388-4BD5-B864-5511CBDDBDBF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D8B83-CF30-4F16-8F1C-72A14B6B2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19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FAD14-2388-4BD5-B864-5511CBDDBDBF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D8B83-CF30-4F16-8F1C-72A14B6B2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3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dalpozz/creditcardfraud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lr-org.github.io/mlr-tutorial/devel/html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2"/>
          <p:cNvSpPr txBox="1"/>
          <p:nvPr/>
        </p:nvSpPr>
        <p:spPr>
          <a:xfrm>
            <a:off x="917067" y="2450969"/>
            <a:ext cx="11111534" cy="157980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5400" b="0" i="0" u="none" strike="noStrike" cap="none" dirty="0">
                <a:solidFill>
                  <a:schemeClr val="accent1">
                    <a:lumMod val="60000"/>
                    <a:lumOff val="40000"/>
                  </a:schemeClr>
                </a:solidFill>
                <a:latin typeface="Britannic Bold" panose="020B0903060703020204" pitchFamily="34" charset="0"/>
                <a:ea typeface="Source Sans Pro"/>
                <a:cs typeface="Source Sans Pro"/>
                <a:sym typeface="Source Sans Pro"/>
              </a:rPr>
              <a:t>Machine Learning in R using </a:t>
            </a:r>
            <a:r>
              <a:rPr lang="en-US" sz="5400" b="0" i="0" u="none" strike="noStrike" cap="none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ritannic Bold" panose="020B0903060703020204" pitchFamily="34" charset="0"/>
                <a:ea typeface="Source Sans Pro"/>
                <a:cs typeface="Source Sans Pro"/>
                <a:sym typeface="Source Sans Pro"/>
              </a:rPr>
              <a:t>mlR</a:t>
            </a:r>
            <a:endParaRPr lang="en-US" sz="5400" b="0" i="0" u="none" strike="noStrike" cap="none" dirty="0">
              <a:solidFill>
                <a:schemeClr val="accent1">
                  <a:lumMod val="60000"/>
                  <a:lumOff val="40000"/>
                </a:schemeClr>
              </a:solidFill>
              <a:latin typeface="Britannic Bold" panose="020B0903060703020204" pitchFamily="34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" name="Shape 94"/>
          <p:cNvSpPr txBox="1"/>
          <p:nvPr/>
        </p:nvSpPr>
        <p:spPr>
          <a:xfrm>
            <a:off x="3385556" y="2450969"/>
            <a:ext cx="6174557" cy="9181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sz="3600" b="0" i="0" u="none" strike="noStrike" cap="none" dirty="0">
              <a:latin typeface="Rockwell" panose="02060603020205020403" pitchFamily="18" charset="0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313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563" y="1356189"/>
            <a:ext cx="10583238" cy="4820774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MS Business Analytics, University of Minnesota (Class of 2017)</a:t>
            </a:r>
          </a:p>
          <a:p>
            <a:pPr lvl="1"/>
            <a:r>
              <a:rPr lang="en-US" dirty="0">
                <a:latin typeface="Rockwell" panose="02060603020205020403" pitchFamily="18" charset="0"/>
              </a:rPr>
              <a:t>which means I’m a relatively new team member</a:t>
            </a:r>
          </a:p>
          <a:p>
            <a:r>
              <a:rPr lang="en-US" dirty="0">
                <a:latin typeface="Rockwell" panose="02060603020205020403" pitchFamily="18" charset="0"/>
              </a:rPr>
              <a:t>Worked as a Decision Scientist for 3 years at Mu Sigma</a:t>
            </a:r>
          </a:p>
          <a:p>
            <a:r>
              <a:rPr lang="en-US" dirty="0">
                <a:latin typeface="Rockwell" panose="02060603020205020403" pitchFamily="18" charset="0"/>
              </a:rPr>
              <a:t>R Enthusiast (this would be a good time for you to notice my t-shirt, if you haven’t already) </a:t>
            </a:r>
          </a:p>
          <a:p>
            <a:r>
              <a:rPr lang="en-US" dirty="0">
                <a:latin typeface="Rockwell" panose="02060603020205020403" pitchFamily="18" charset="0"/>
              </a:rPr>
              <a:t>Weekends are spent learning, playing table-tennis and making biriyani, with other [sometimes failed] attempts at cooking</a:t>
            </a:r>
          </a:p>
        </p:txBody>
      </p:sp>
      <p:sp>
        <p:nvSpPr>
          <p:cNvPr id="4" name="Shape 104"/>
          <p:cNvSpPr txBox="1"/>
          <p:nvPr/>
        </p:nvSpPr>
        <p:spPr>
          <a:xfrm>
            <a:off x="609600" y="241300"/>
            <a:ext cx="10909852" cy="59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2"/>
                </a:solidFill>
                <a:latin typeface="Tw Cen MT Condensed Extra Bold" panose="020B0803020202020204" pitchFamily="34" charset="0"/>
                <a:ea typeface="Calibri"/>
                <a:cs typeface="Calibri"/>
                <a:sym typeface="Calibri"/>
              </a:rPr>
              <a:t>About me</a:t>
            </a:r>
          </a:p>
        </p:txBody>
      </p:sp>
    </p:spTree>
    <p:extLst>
      <p:ext uri="{BB962C8B-B14F-4D97-AF65-F5344CB8AC3E}">
        <p14:creationId xmlns:p14="http://schemas.microsoft.com/office/powerpoint/2010/main" val="1834802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04"/>
          <p:cNvSpPr txBox="1"/>
          <p:nvPr/>
        </p:nvSpPr>
        <p:spPr>
          <a:xfrm>
            <a:off x="609600" y="241300"/>
            <a:ext cx="10909852" cy="59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2"/>
                </a:solidFill>
                <a:latin typeface="Tw Cen MT Condensed Extra Bold" panose="020B0803020202020204" pitchFamily="34" charset="0"/>
                <a:ea typeface="Calibri"/>
                <a:cs typeface="Calibri"/>
                <a:sym typeface="Calibri"/>
              </a:rPr>
              <a:t>Disclaimer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76045" y="1941815"/>
            <a:ext cx="10748889" cy="126372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Rockwell" panose="02060603020205020403" pitchFamily="18" charset="0"/>
              </a:rPr>
              <a:t>Those who use Python for data science tasks shall not throw stuff at me during this session (or afterwards)</a:t>
            </a:r>
          </a:p>
        </p:txBody>
      </p:sp>
      <p:pic>
        <p:nvPicPr>
          <p:cNvPr id="1026" name="Picture 2" descr="http://www.mypecs.com/ImageServer/ImageService.svc/GetPecsCardImage/40,1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971" y="3448265"/>
            <a:ext cx="2443109" cy="244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448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04"/>
          <p:cNvSpPr txBox="1"/>
          <p:nvPr/>
        </p:nvSpPr>
        <p:spPr>
          <a:xfrm>
            <a:off x="609600" y="241300"/>
            <a:ext cx="10909852" cy="59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2"/>
                </a:solidFill>
                <a:latin typeface="Tw Cen MT Condensed Extra Bold" panose="020B0803020202020204" pitchFamily="34" charset="0"/>
                <a:ea typeface="Calibri"/>
                <a:cs typeface="Calibri"/>
                <a:sym typeface="Calibri"/>
              </a:rPr>
              <a:t>What is </a:t>
            </a:r>
            <a:r>
              <a:rPr lang="en-US" sz="3600" b="0" i="0" u="none" strike="noStrike" cap="none" dirty="0" err="1">
                <a:solidFill>
                  <a:schemeClr val="dk2"/>
                </a:solidFill>
                <a:latin typeface="Tw Cen MT Condensed Extra Bold" panose="020B0803020202020204" pitchFamily="34" charset="0"/>
                <a:ea typeface="Calibri"/>
                <a:cs typeface="Calibri"/>
                <a:sym typeface="Calibri"/>
              </a:rPr>
              <a:t>mlR</a:t>
            </a:r>
            <a:r>
              <a:rPr lang="en-US" sz="3600" b="0" i="0" u="none" strike="noStrike" cap="none" dirty="0">
                <a:solidFill>
                  <a:schemeClr val="dk2"/>
                </a:solidFill>
                <a:latin typeface="Tw Cen MT Condensed Extra Bold" panose="020B0803020202020204" pitchFamily="34" charset="0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70563" y="1356189"/>
            <a:ext cx="10583238" cy="4820774"/>
          </a:xfrm>
        </p:spPr>
        <p:txBody>
          <a:bodyPr/>
          <a:lstStyle/>
          <a:p>
            <a:r>
              <a:rPr lang="en-US" dirty="0" err="1">
                <a:latin typeface="Rockwell" panose="02060603020205020403" pitchFamily="18" charset="0"/>
              </a:rPr>
              <a:t>mlR</a:t>
            </a:r>
            <a:r>
              <a:rPr lang="en-US" dirty="0">
                <a:latin typeface="Rockwell" panose="02060603020205020403" pitchFamily="18" charset="0"/>
              </a:rPr>
              <a:t> is an R library that facilitates the integration of multiple machine learning libraries to perform data science tasks</a:t>
            </a:r>
          </a:p>
          <a:p>
            <a:r>
              <a:rPr lang="en-US" dirty="0">
                <a:latin typeface="Rockwell" panose="02060603020205020403" pitchFamily="18" charset="0"/>
              </a:rPr>
              <a:t>Syntax is relatively simple and intuitive</a:t>
            </a:r>
          </a:p>
          <a:p>
            <a:r>
              <a:rPr lang="en-US" dirty="0">
                <a:latin typeface="Rockwell" panose="02060603020205020403" pitchFamily="18" charset="0"/>
              </a:rPr>
              <a:t>Provides a wide variety of options with respect to various </a:t>
            </a:r>
            <a:r>
              <a:rPr lang="en-US" dirty="0" err="1">
                <a:latin typeface="Rockwell" panose="02060603020205020403" pitchFamily="18" charset="0"/>
              </a:rPr>
              <a:t>taks</a:t>
            </a:r>
            <a:r>
              <a:rPr lang="en-US" dirty="0">
                <a:latin typeface="Rockwell" panose="02060603020205020403" pitchFamily="18" charset="0"/>
              </a:rPr>
              <a:t> such as sampling, parameter tuning, custom learners, performance metrics</a:t>
            </a:r>
          </a:p>
          <a:p>
            <a:r>
              <a:rPr lang="en-US" dirty="0">
                <a:latin typeface="Rockwell" panose="02060603020205020403" pitchFamily="18" charset="0"/>
              </a:rPr>
              <a:t>Used for regression, classification, survival analysis, cluster analysis</a:t>
            </a:r>
          </a:p>
          <a:p>
            <a:r>
              <a:rPr lang="en-US" dirty="0">
                <a:latin typeface="Rockwell" panose="02060603020205020403" pitchFamily="18" charset="0"/>
              </a:rPr>
              <a:t>Similar to caret, but provides a lot more flexibility with respect to various tasks</a:t>
            </a:r>
          </a:p>
        </p:txBody>
      </p:sp>
    </p:spTree>
    <p:extLst>
      <p:ext uri="{BB962C8B-B14F-4D97-AF65-F5344CB8AC3E}">
        <p14:creationId xmlns:p14="http://schemas.microsoft.com/office/powerpoint/2010/main" val="3272296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04"/>
          <p:cNvSpPr txBox="1"/>
          <p:nvPr/>
        </p:nvSpPr>
        <p:spPr>
          <a:xfrm>
            <a:off x="609600" y="241300"/>
            <a:ext cx="10909852" cy="59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2"/>
                </a:solidFill>
                <a:latin typeface="Tw Cen MT Condensed Extra Bold" panose="020B0803020202020204" pitchFamily="34" charset="0"/>
                <a:ea typeface="Calibri"/>
                <a:cs typeface="Calibri"/>
                <a:sym typeface="Calibri"/>
              </a:rPr>
              <a:t>Dataset used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70563" y="1356189"/>
            <a:ext cx="10583238" cy="4820774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We use the credit card fraudulent transaction dataset from </a:t>
            </a:r>
            <a:r>
              <a:rPr lang="en-US" dirty="0" err="1">
                <a:latin typeface="Rockwell" panose="02060603020205020403" pitchFamily="18" charset="0"/>
              </a:rPr>
              <a:t>Kaggle</a:t>
            </a:r>
            <a:r>
              <a:rPr lang="en-US" dirty="0">
                <a:latin typeface="Rockwell" panose="02060603020205020403" pitchFamily="18" charset="0"/>
              </a:rPr>
              <a:t>, which is available at:</a:t>
            </a:r>
          </a:p>
          <a:p>
            <a:endParaRPr lang="en-US" dirty="0">
              <a:latin typeface="Rockwell" panose="02060603020205020403" pitchFamily="18" charset="0"/>
            </a:endParaRPr>
          </a:p>
          <a:p>
            <a:endParaRPr lang="en-US" dirty="0">
              <a:latin typeface="Rockwell" panose="02060603020205020403" pitchFamily="18" charset="0"/>
            </a:endParaRPr>
          </a:p>
          <a:p>
            <a:pPr marL="0" indent="0" algn="ctr">
              <a:buNone/>
            </a:pPr>
            <a:r>
              <a:rPr lang="en-US" dirty="0">
                <a:latin typeface="Rockwell" panose="02060603020205020403" pitchFamily="18" charset="0"/>
                <a:hlinkClick r:id="rId2"/>
              </a:rPr>
              <a:t>https://www.kaggle.com/dalpozz/creditcardfraud</a:t>
            </a:r>
            <a:endParaRPr lang="en-US" dirty="0">
              <a:latin typeface="Rockwell" panose="02060603020205020403" pitchFamily="18" charset="0"/>
            </a:endParaRPr>
          </a:p>
          <a:p>
            <a:endParaRPr lang="en-US" dirty="0">
              <a:latin typeface="Rockwell" panose="02060603020205020403" pitchFamily="18" charset="0"/>
            </a:endParaRPr>
          </a:p>
          <a:p>
            <a:r>
              <a:rPr lang="en-US" dirty="0">
                <a:latin typeface="Rockwell" panose="02060603020205020403" pitchFamily="18" charset="0"/>
              </a:rPr>
              <a:t>The goal here is to predict if a particular transaction is fraudulent (positive class) or not, using various attributes of the transaction.</a:t>
            </a:r>
          </a:p>
        </p:txBody>
      </p:sp>
    </p:spTree>
    <p:extLst>
      <p:ext uri="{BB962C8B-B14F-4D97-AF65-F5344CB8AC3E}">
        <p14:creationId xmlns:p14="http://schemas.microsoft.com/office/powerpoint/2010/main" val="399337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04"/>
          <p:cNvSpPr txBox="1"/>
          <p:nvPr/>
        </p:nvSpPr>
        <p:spPr>
          <a:xfrm>
            <a:off x="763712" y="426235"/>
            <a:ext cx="10909852" cy="59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2"/>
                </a:solidFill>
                <a:latin typeface="Tw Cen MT Condensed Extra Bold" panose="020B0803020202020204" pitchFamily="34" charset="0"/>
                <a:ea typeface="Calibri"/>
                <a:cs typeface="Calibri"/>
                <a:sym typeface="Calibri"/>
              </a:rPr>
              <a:t>Basic Steps for a classification task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70563" y="1356189"/>
            <a:ext cx="10583238" cy="4820774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Rockwell" panose="02060603020205020403" pitchFamily="18" charset="0"/>
              </a:rPr>
              <a:t>Train – test split</a:t>
            </a:r>
          </a:p>
          <a:p>
            <a:pPr lvl="1"/>
            <a:r>
              <a:rPr lang="en-US" dirty="0">
                <a:latin typeface="Rockwell" panose="02060603020205020403" pitchFamily="18" charset="0"/>
              </a:rPr>
              <a:t>We need to split our dataset into train and test (unseen) sets to validate our models</a:t>
            </a:r>
          </a:p>
          <a:p>
            <a:r>
              <a:rPr lang="en-US" dirty="0">
                <a:latin typeface="Rockwell" panose="02060603020205020403" pitchFamily="18" charset="0"/>
              </a:rPr>
              <a:t>Exploratory Data Analysis</a:t>
            </a:r>
          </a:p>
          <a:p>
            <a:r>
              <a:rPr lang="en-US" dirty="0">
                <a:latin typeface="Rockwell" panose="02060603020205020403" pitchFamily="18" charset="0"/>
              </a:rPr>
              <a:t>Feature Engineering</a:t>
            </a:r>
          </a:p>
          <a:p>
            <a:pPr lvl="1"/>
            <a:r>
              <a:rPr lang="en-US" dirty="0">
                <a:latin typeface="Rockwell" panose="02060603020205020403" pitchFamily="18" charset="0"/>
              </a:rPr>
              <a:t>Creation of additional features that might be useful for the model to learn from</a:t>
            </a:r>
          </a:p>
          <a:p>
            <a:r>
              <a:rPr lang="en-US" dirty="0">
                <a:latin typeface="Rockwell" panose="02060603020205020403" pitchFamily="18" charset="0"/>
              </a:rPr>
              <a:t>Over-sampling &amp; under-sampling</a:t>
            </a:r>
          </a:p>
          <a:p>
            <a:pPr lvl="1"/>
            <a:r>
              <a:rPr lang="en-US" dirty="0">
                <a:latin typeface="Rockwell" panose="02060603020205020403" pitchFamily="18" charset="0"/>
              </a:rPr>
              <a:t>Increase or decrease the ratio of positive to negative class records by randomly removing negative class records or random duplication of positive class records</a:t>
            </a:r>
          </a:p>
          <a:p>
            <a:r>
              <a:rPr lang="en-US" dirty="0">
                <a:latin typeface="Rockwell" panose="02060603020205020403" pitchFamily="18" charset="0"/>
              </a:rPr>
              <a:t>Model Building &amp; Validation</a:t>
            </a:r>
          </a:p>
          <a:p>
            <a:pPr lvl="1"/>
            <a:r>
              <a:rPr lang="en-US" dirty="0">
                <a:latin typeface="Rockwell" panose="02060603020205020403" pitchFamily="18" charset="0"/>
              </a:rPr>
              <a:t>Parameter Tuning</a:t>
            </a:r>
          </a:p>
          <a:p>
            <a:pPr lvl="1"/>
            <a:r>
              <a:rPr lang="en-US" dirty="0">
                <a:latin typeface="Rockwell" panose="02060603020205020403" pitchFamily="18" charset="0"/>
              </a:rPr>
              <a:t>Training</a:t>
            </a:r>
          </a:p>
          <a:p>
            <a:pPr lvl="1"/>
            <a:r>
              <a:rPr lang="en-US" dirty="0">
                <a:latin typeface="Rockwell" panose="02060603020205020403" pitchFamily="18" charset="0"/>
              </a:rPr>
              <a:t>Predictions</a:t>
            </a:r>
          </a:p>
          <a:p>
            <a:pPr lvl="1"/>
            <a:r>
              <a:rPr lang="en-US" dirty="0">
                <a:latin typeface="Rockwell" panose="02060603020205020403" pitchFamily="18" charset="0"/>
              </a:rPr>
              <a:t>Performance based on various measures</a:t>
            </a:r>
          </a:p>
        </p:txBody>
      </p:sp>
    </p:spTree>
    <p:extLst>
      <p:ext uri="{BB962C8B-B14F-4D97-AF65-F5344CB8AC3E}">
        <p14:creationId xmlns:p14="http://schemas.microsoft.com/office/powerpoint/2010/main" val="2537062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04"/>
          <p:cNvSpPr txBox="1"/>
          <p:nvPr/>
        </p:nvSpPr>
        <p:spPr>
          <a:xfrm>
            <a:off x="763712" y="426235"/>
            <a:ext cx="10909852" cy="59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2"/>
                </a:solidFill>
                <a:latin typeface="Tw Cen MT Condensed Extra Bold" panose="020B0803020202020204" pitchFamily="34" charset="0"/>
                <a:ea typeface="Calibri"/>
                <a:cs typeface="Calibri"/>
                <a:sym typeface="Calibri"/>
              </a:rPr>
              <a:t>Documentation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70563" y="1356189"/>
            <a:ext cx="10583238" cy="4820774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Documentation for </a:t>
            </a:r>
            <a:r>
              <a:rPr lang="en-US" dirty="0" err="1">
                <a:latin typeface="Rockwell" panose="02060603020205020403" pitchFamily="18" charset="0"/>
              </a:rPr>
              <a:t>mlR</a:t>
            </a:r>
            <a:r>
              <a:rPr lang="en-US" dirty="0">
                <a:latin typeface="Rockwell" panose="02060603020205020403" pitchFamily="18" charset="0"/>
              </a:rPr>
              <a:t> can be found at</a:t>
            </a:r>
          </a:p>
          <a:p>
            <a:endParaRPr lang="en-US" dirty="0">
              <a:latin typeface="Rockwell" panose="020606030202050204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Rockwell" panose="02060603020205020403" pitchFamily="18" charset="0"/>
              </a:rPr>
              <a:t>   </a:t>
            </a:r>
          </a:p>
          <a:p>
            <a:pPr marL="0" indent="0">
              <a:buNone/>
            </a:pPr>
            <a:endParaRPr lang="en-US" dirty="0">
              <a:latin typeface="Rockwell" panose="020606030202050204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Rockwell" panose="02060603020205020403" pitchFamily="18" charset="0"/>
              </a:rPr>
              <a:t>   </a:t>
            </a:r>
            <a:r>
              <a:rPr lang="en-US" dirty="0">
                <a:latin typeface="Rockwell" panose="02060603020205020403" pitchFamily="18" charset="0"/>
                <a:hlinkClick r:id="rId2"/>
              </a:rPr>
              <a:t>https://mlr-org.github.io/mlr-tutorial/devel/html/index.html</a:t>
            </a:r>
            <a:endParaRPr lang="en-US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261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327</Words>
  <Application>Microsoft Macintosh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Britannic Bold</vt:lpstr>
      <vt:lpstr>Calibri</vt:lpstr>
      <vt:lpstr>Calibri Light</vt:lpstr>
      <vt:lpstr>Rockwell</vt:lpstr>
      <vt:lpstr>Source Sans Pro</vt:lpstr>
      <vt:lpstr>Tw Cen MT Condensed Extra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Surag Gupta</dc:creator>
  <cp:lastModifiedBy>SuragSunil.Gupta</cp:lastModifiedBy>
  <cp:revision>14</cp:revision>
  <dcterms:created xsi:type="dcterms:W3CDTF">2017-08-22T02:11:08Z</dcterms:created>
  <dcterms:modified xsi:type="dcterms:W3CDTF">2017-10-26T21:36:06Z</dcterms:modified>
</cp:coreProperties>
</file>